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1" r:id="rId2"/>
    <p:sldId id="481" r:id="rId3"/>
    <p:sldId id="715" r:id="rId4"/>
    <p:sldId id="747" r:id="rId5"/>
    <p:sldId id="665" r:id="rId6"/>
    <p:sldId id="666" r:id="rId7"/>
    <p:sldId id="667" r:id="rId8"/>
    <p:sldId id="668" r:id="rId9"/>
    <p:sldId id="669" r:id="rId10"/>
    <p:sldId id="670" r:id="rId11"/>
    <p:sldId id="671" r:id="rId12"/>
    <p:sldId id="672" r:id="rId13"/>
    <p:sldId id="673" r:id="rId14"/>
    <p:sldId id="674" r:id="rId15"/>
    <p:sldId id="675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66"/>
    <a:srgbClr val="99FFCC"/>
    <a:srgbClr val="FFFFCC"/>
    <a:srgbClr val="CC6600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3"/>
    <p:restoredTop sz="94660"/>
  </p:normalViewPr>
  <p:slideViewPr>
    <p:cSldViewPr>
      <p:cViewPr varScale="1">
        <p:scale>
          <a:sx n="130" d="100"/>
          <a:sy n="130" d="100"/>
        </p:scale>
        <p:origin x="184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23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8.wmf"/><Relationship Id="rId1" Type="http://schemas.openxmlformats.org/officeDocument/2006/relationships/image" Target="../media/image3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18" Type="http://schemas.openxmlformats.org/officeDocument/2006/relationships/image" Target="../media/image6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17" Type="http://schemas.openxmlformats.org/officeDocument/2006/relationships/image" Target="../media/image63.wmf"/><Relationship Id="rId2" Type="http://schemas.openxmlformats.org/officeDocument/2006/relationships/image" Target="../media/image48.wmf"/><Relationship Id="rId16" Type="http://schemas.openxmlformats.org/officeDocument/2006/relationships/image" Target="../media/image62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5" Type="http://schemas.openxmlformats.org/officeDocument/2006/relationships/image" Target="../media/image6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Relationship Id="rId14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19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3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.wmf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1.bin"/><Relationship Id="rId3" Type="http://schemas.openxmlformats.org/officeDocument/2006/relationships/oleObject" Target="../embeddings/oleObject30.bin"/><Relationship Id="rId21" Type="http://schemas.openxmlformats.org/officeDocument/2006/relationships/image" Target="../media/image39.wmf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7.wmf"/><Relationship Id="rId25" Type="http://schemas.openxmlformats.org/officeDocument/2006/relationships/image" Target="../media/image41.wmf"/><Relationship Id="rId33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image" Target="../media/image4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image" Target="../media/image34.wmf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4.bin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36.wmf"/><Relationship Id="rId23" Type="http://schemas.openxmlformats.org/officeDocument/2006/relationships/image" Target="../media/image40.wmf"/><Relationship Id="rId28" Type="http://schemas.openxmlformats.org/officeDocument/2006/relationships/oleObject" Target="../embeddings/oleObject42.bin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8.wmf"/><Relationship Id="rId31" Type="http://schemas.openxmlformats.org/officeDocument/2006/relationships/image" Target="../media/image44.wmf"/><Relationship Id="rId4" Type="http://schemas.openxmlformats.org/officeDocument/2006/relationships/image" Target="../media/image31.wmf"/><Relationship Id="rId9" Type="http://schemas.openxmlformats.org/officeDocument/2006/relationships/image" Target="../media/image46.jpeg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image" Target="../media/image42.wmf"/><Relationship Id="rId30" Type="http://schemas.openxmlformats.org/officeDocument/2006/relationships/oleObject" Target="../embeddings/oleObject43.bin"/><Relationship Id="rId8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2.bin"/><Relationship Id="rId26" Type="http://schemas.openxmlformats.org/officeDocument/2006/relationships/oleObject" Target="../embeddings/oleObject56.bin"/><Relationship Id="rId39" Type="http://schemas.openxmlformats.org/officeDocument/2006/relationships/image" Target="../media/image64.wmf"/><Relationship Id="rId21" Type="http://schemas.openxmlformats.org/officeDocument/2006/relationships/image" Target="../media/image55.wmf"/><Relationship Id="rId34" Type="http://schemas.openxmlformats.org/officeDocument/2006/relationships/oleObject" Target="../embeddings/oleObject60.bin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33" Type="http://schemas.openxmlformats.org/officeDocument/2006/relationships/image" Target="../media/image61.wmf"/><Relationship Id="rId38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0.wmf"/><Relationship Id="rId24" Type="http://schemas.openxmlformats.org/officeDocument/2006/relationships/oleObject" Target="../embeddings/oleObject55.bin"/><Relationship Id="rId32" Type="http://schemas.openxmlformats.org/officeDocument/2006/relationships/oleObject" Target="../embeddings/oleObject59.bin"/><Relationship Id="rId37" Type="http://schemas.openxmlformats.org/officeDocument/2006/relationships/image" Target="../media/image63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28" Type="http://schemas.openxmlformats.org/officeDocument/2006/relationships/oleObject" Target="../embeddings/oleObject57.bin"/><Relationship Id="rId36" Type="http://schemas.openxmlformats.org/officeDocument/2006/relationships/oleObject" Target="../embeddings/oleObject61.bin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54.wmf"/><Relationship Id="rId31" Type="http://schemas.openxmlformats.org/officeDocument/2006/relationships/image" Target="../media/image60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Relationship Id="rId27" Type="http://schemas.openxmlformats.org/officeDocument/2006/relationships/image" Target="../media/image58.wmf"/><Relationship Id="rId30" Type="http://schemas.openxmlformats.org/officeDocument/2006/relationships/oleObject" Target="../embeddings/oleObject58.bin"/><Relationship Id="rId35" Type="http://schemas.openxmlformats.org/officeDocument/2006/relationships/image" Target="../media/image62.wmf"/><Relationship Id="rId8" Type="http://schemas.openxmlformats.org/officeDocument/2006/relationships/oleObject" Target="../embeddings/oleObject47.bin"/><Relationship Id="rId3" Type="http://schemas.openxmlformats.org/officeDocument/2006/relationships/image" Target="../media/image6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67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7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oleObject" Target="../embeddings/oleObject7.bin"/><Relationship Id="rId21" Type="http://schemas.openxmlformats.org/officeDocument/2006/relationships/image" Target="../media/image16.wmf"/><Relationship Id="rId34" Type="http://schemas.openxmlformats.org/officeDocument/2006/relationships/oleObject" Target="../embeddings/oleObject22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1.bin"/><Relationship Id="rId5" Type="http://schemas.openxmlformats.org/officeDocument/2006/relationships/image" Target="../media/image24.jpeg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19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image" Target="../media/image9.wmf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0.bin"/><Relationship Id="rId35" Type="http://schemas.openxmlformats.org/officeDocument/2006/relationships/image" Target="../media/image23.wmf"/><Relationship Id="rId8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15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1332" y="1531203"/>
            <a:ext cx="26933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Oct. 21,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74AB4F-D8E9-754F-B6F3-C37DEBE1BAF1}"/>
              </a:ext>
            </a:extLst>
          </p:cNvPr>
          <p:cNvSpPr txBox="1">
            <a:spLocks/>
          </p:cNvSpPr>
          <p:nvPr/>
        </p:nvSpPr>
        <p:spPr bwMode="auto">
          <a:xfrm>
            <a:off x="1135062" y="2108200"/>
            <a:ext cx="687387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dirty="0">
                <a:latin typeface="Arial Narrow" charset="0"/>
              </a:rPr>
              <a:t>CH 26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EMF and Terminal Voltage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Resistors in Series and Parallel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/>
              <a:t>Kirchhoff’s </a:t>
            </a:r>
            <a:r>
              <a:rPr lang="en-US" dirty="0">
                <a:latin typeface="Arial Narrow" charset="0"/>
              </a:rPr>
              <a:t>rules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RC Circuit</a:t>
            </a:r>
          </a:p>
          <a:p>
            <a:pPr marL="609600" indent="-609600" algn="l"/>
            <a:r>
              <a:rPr lang="en-US" dirty="0">
                <a:latin typeface="Arial Narrow" charset="0"/>
              </a:rPr>
              <a:t>CH 27: Magnetism &amp; Magnetic Field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dirty="0">
                <a:latin typeface="Arial Narrow" charset="0"/>
              </a:rPr>
              <a:t>Electric Current and Magnetism</a:t>
            </a:r>
          </a:p>
          <a:p>
            <a:pPr algn="l">
              <a:buNone/>
            </a:pPr>
            <a:endParaRPr lang="en-US" dirty="0">
              <a:latin typeface="Arial Narrow" charset="0"/>
            </a:endParaRPr>
          </a:p>
          <a:p>
            <a:pPr marL="969963" lvl="1" indent="-533400">
              <a:buFont typeface="Arial"/>
              <a:buChar char="•"/>
            </a:pPr>
            <a:endParaRPr lang="en-US" dirty="0">
              <a:latin typeface="Arial Narro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8" name="Text Box 19">
            <a:extLst>
              <a:ext uri="{FF2B5EF4-FFF2-40B4-BE49-F238E27FC236}">
                <a16:creationId xmlns:a16="http://schemas.microsoft.com/office/drawing/2014/main" id="{AE1BAE12-91EF-C540-975C-EDE4B93CC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216" y="5867400"/>
            <a:ext cx="6688562" cy="46166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Today’s homework is #9, due 11pm, Wednesday, Oct. 31!!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39FC-9124-7D46-8212-782585256EFF}" type="slidenum">
              <a:rPr lang="en-US"/>
              <a:pPr/>
              <a:t>10</a:t>
            </a:fld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/>
              <a:t> Resistors in Parallel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2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46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81000" y="2514600"/>
            <a:ext cx="8763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for the devices in a parallel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voltage is the same across all the resistors in the same circuit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total current that leaves the battery is, however, split.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I=V/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=V(1/R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1/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24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3246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53050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Resistors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10313"/>
            <a:ext cx="906780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When resistors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533400"/>
            <a:ext cx="2286000" cy="1905000"/>
          </a:xfrm>
          <a:prstGeom prst="rect">
            <a:avLst/>
          </a:prstGeom>
          <a:noFill/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62600" y="685800"/>
            <a:ext cx="2057400" cy="1828800"/>
          </a:xfrm>
          <a:prstGeom prst="rect">
            <a:avLst/>
          </a:prstGeom>
          <a:noFill/>
        </p:spPr>
      </p:pic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Resistors are in parallel when two or more resistors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the house and building wirings are arranged this way.</a:t>
            </a:r>
          </a:p>
        </p:txBody>
      </p:sp>
    </p:spTree>
    <p:extLst>
      <p:ext uri="{BB962C8B-B14F-4D97-AF65-F5344CB8AC3E}">
        <p14:creationId xmlns:p14="http://schemas.microsoft.com/office/powerpoint/2010/main" val="156474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11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/>
              <a:t> Resister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0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5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03" name="Equation" r:id="rId5" imgW="698400" imgH="342720" progId="Equation.DSMT4">
                  <p:embed/>
                </p:oleObj>
              </mc:Choice>
              <mc:Fallback>
                <p:oleObj name="Equation" r:id="rId5" imgW="698400" imgH="342720" progId="Equation.DSMT4">
                  <p:embed/>
                  <p:pic>
                    <p:nvPicPr>
                      <p:cNvPr id="325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1066800"/>
                        <a:ext cx="1436688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04" name="Equation" r:id="rId7" imgW="736560" imgH="419040" progId="Equation.DSMT4">
                  <p:embed/>
                </p:oleObj>
              </mc:Choice>
              <mc:Fallback>
                <p:oleObj name="Equation" r:id="rId7" imgW="736560" imgH="419040" progId="Equation.DSMT4">
                  <p:embed/>
                  <p:pic>
                    <p:nvPicPr>
                      <p:cNvPr id="325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2262188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Parallel Resistor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05" name="Equation" r:id="rId9" imgW="749160" imgH="419040" progId="Equation.DSMT4">
                  <p:embed/>
                </p:oleObj>
              </mc:Choice>
              <mc:Fallback>
                <p:oleObj name="Equation" r:id="rId9" imgW="749160" imgH="419040" progId="Equation.DSMT4">
                  <p:embed/>
                  <p:pic>
                    <p:nvPicPr>
                      <p:cNvPr id="3256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3606800"/>
                        <a:ext cx="15398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Series Resistor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06" name="Equation" r:id="rId11" imgW="685800" imgH="342720" progId="Equation.DSMT4">
                  <p:embed/>
                </p:oleObj>
              </mc:Choice>
              <mc:Fallback>
                <p:oleObj name="Equation" r:id="rId11" imgW="685800" imgH="342720" progId="Equation.DSMT4">
                  <p:embed/>
                  <p:pic>
                    <p:nvPicPr>
                      <p:cNvPr id="3256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4953000"/>
                        <a:ext cx="1409700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70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86DD-CAE9-DC44-8D5F-2650E4352A5F}" type="slidenum">
              <a:rPr lang="en-US"/>
              <a:pPr/>
              <a:t>12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24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3266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10050"/>
                        <a:ext cx="5778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25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3266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8302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26" name="Equation" r:id="rId7" imgW="317160" imgH="164880" progId="Equation.DSMT4">
                  <p:embed/>
                </p:oleObj>
              </mc:Choice>
              <mc:Fallback>
                <p:oleObj name="Equation" r:id="rId7" imgW="317160" imgH="164880" progId="Equation.DSMT4">
                  <p:embed/>
                  <p:pic>
                    <p:nvPicPr>
                      <p:cNvPr id="3266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13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27" name="Equation" r:id="rId10" imgW="368280" imgH="419040" progId="Equation.DSMT4">
                  <p:embed/>
                </p:oleObj>
              </mc:Choice>
              <mc:Fallback>
                <p:oleObj name="Equation" r:id="rId10" imgW="368280" imgH="419040" progId="Equation.DSMT4">
                  <p:embed/>
                  <p:pic>
                    <p:nvPicPr>
                      <p:cNvPr id="3266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55900"/>
                        <a:ext cx="890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0" name="Object 14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28"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3266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0"/>
                        <a:ext cx="828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16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29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32667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9735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0" name="Equation" r:id="rId16" imgW="304560" imgH="203040" progId="Equation.DSMT4">
                  <p:embed/>
                </p:oleObj>
              </mc:Choice>
              <mc:Fallback>
                <p:oleObj name="Equation" r:id="rId16" imgW="304560" imgH="203040" progId="Equation.DSMT4">
                  <p:embed/>
                  <p:pic>
                    <p:nvPicPr>
                      <p:cNvPr id="3266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86238"/>
                        <a:ext cx="5778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1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1" name="Equation" r:id="rId18" imgW="368280" imgH="444240" progId="Equation.DSMT4">
                  <p:embed/>
                </p:oleObj>
              </mc:Choice>
              <mc:Fallback>
                <p:oleObj name="Equation" r:id="rId18" imgW="368280" imgH="444240" progId="Equation.DSMT4">
                  <p:embed/>
                  <p:pic>
                    <p:nvPicPr>
                      <p:cNvPr id="3266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6953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2" name="Equation" r:id="rId20" imgW="241200" imgH="393480" progId="Equation.DSMT4">
                  <p:embed/>
                </p:oleObj>
              </mc:Choice>
              <mc:Fallback>
                <p:oleObj name="Equation" r:id="rId20" imgW="241200" imgH="393480" progId="Equation.DSMT4">
                  <p:embed/>
                  <p:pic>
                    <p:nvPicPr>
                      <p:cNvPr id="32667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962400"/>
                        <a:ext cx="45561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7" name="Object 2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3" name="Equation" r:id="rId22" imgW="368280" imgH="444240" progId="Equation.DSMT4">
                  <p:embed/>
                </p:oleObj>
              </mc:Choice>
              <mc:Fallback>
                <p:oleObj name="Equation" r:id="rId22" imgW="368280" imgH="444240" progId="Equation.DSMT4">
                  <p:embed/>
                  <p:pic>
                    <p:nvPicPr>
                      <p:cNvPr id="32667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4938"/>
                        <a:ext cx="6953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8" name="Object 2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4" name="Equation" r:id="rId24" imgW="419040" imgH="393480" progId="Equation.DSMT4">
                  <p:embed/>
                </p:oleObj>
              </mc:Choice>
              <mc:Fallback>
                <p:oleObj name="Equation" r:id="rId24" imgW="419040" imgH="393480" progId="Equation.DSMT4">
                  <p:embed/>
                  <p:pic>
                    <p:nvPicPr>
                      <p:cNvPr id="3266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962400"/>
                        <a:ext cx="7921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9" name="Object 2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5" name="Equation" r:id="rId26" imgW="241200" imgH="203040" progId="Equation.DSMT4">
                  <p:embed/>
                </p:oleObj>
              </mc:Choice>
              <mc:Fallback>
                <p:oleObj name="Equation" r:id="rId26" imgW="241200" imgH="203040" progId="Equation.DSMT4">
                  <p:embed/>
                  <p:pic>
                    <p:nvPicPr>
                      <p:cNvPr id="32667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191000"/>
                        <a:ext cx="4556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(b) Car’s 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28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6" name="Equation" r:id="rId28" imgW="215640" imgH="152280" progId="Equation.DSMT4">
                  <p:embed/>
                </p:oleObj>
              </mc:Choice>
              <mc:Fallback>
                <p:oleObj name="Equation" r:id="rId28" imgW="215640" imgH="152280" progId="Equation.DSMT4">
                  <p:embed/>
                  <p:pic>
                    <p:nvPicPr>
                      <p:cNvPr id="32668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082925"/>
                        <a:ext cx="5238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5" name="Object 29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7" name="Equation" r:id="rId30" imgW="164880" imgH="368280" progId="Equation.DSMT4">
                  <p:embed/>
                </p:oleObj>
              </mc:Choice>
              <mc:Fallback>
                <p:oleObj name="Equation" r:id="rId30" imgW="164880" imgH="368280" progId="Equation.DSMT4">
                  <p:embed/>
                  <p:pic>
                    <p:nvPicPr>
                      <p:cNvPr id="32668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743200"/>
                        <a:ext cx="4000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6" name="Object 30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38" name="Equation" r:id="rId32" imgW="164880" imgH="368280" progId="Equation.DSMT4">
                  <p:embed/>
                </p:oleObj>
              </mc:Choice>
              <mc:Fallback>
                <p:oleObj name="Equation" r:id="rId32" imgW="164880" imgH="368280" progId="Equation.DSMT4">
                  <p:embed/>
                  <p:pic>
                    <p:nvPicPr>
                      <p:cNvPr id="32668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820988"/>
                        <a:ext cx="400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122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5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3276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6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327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7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3276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8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32769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9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3276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500-</a:t>
            </a:r>
            <a:r>
              <a:rPr lang="en-US" dirty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resistor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0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3277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13363"/>
                        <a:ext cx="8572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700-</a:t>
            </a:r>
            <a:r>
              <a:rPr lang="en-US" sz="1800" b="1" dirty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resister?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1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3277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2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3277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3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3277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4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3277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5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32770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6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32770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7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32770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8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327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9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32771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10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32771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11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32771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12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32771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660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2534-CEB4-6140-93FE-0EA1FF9AFF86}" type="slidenum">
              <a:rPr lang="en-US"/>
              <a:pPr/>
              <a:t>14</a:t>
            </a:fld>
            <a:endParaRPr lang="en-US"/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Some circuits are very complicated to do the analysis using simple combinations of resisters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G. R. Kirchhoff devised two rules to deal with complicated circuits.</a:t>
            </a:r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/>
              <a:t> Kirchhoff’s Rules – 1</a:t>
            </a:r>
            <a:r>
              <a:rPr lang="en-US" baseline="30000"/>
              <a:t>st</a:t>
            </a:r>
            <a:r>
              <a:rPr lang="en-US"/>
              <a:t> Rule</a:t>
            </a:r>
          </a:p>
        </p:txBody>
      </p:sp>
      <p:graphicFrame>
        <p:nvGraphicFramePr>
          <p:cNvPr id="32870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3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87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Kirchhoff’s rules are based on </a:t>
            </a:r>
            <a:r>
              <a:rPr lang="en-US" sz="3200" b="1" u="sng" dirty="0">
                <a:solidFill>
                  <a:srgbClr val="FF0000"/>
                </a:solidFill>
                <a:latin typeface="Arial Narrow" charset="0"/>
              </a:rPr>
              <a:t>conservation of charge and conservation of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Kirchhoff’s 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rule: The junction rule, </a:t>
            </a:r>
            <a:r>
              <a:rPr lang="en-US" sz="2800" b="1" u="sng" dirty="0">
                <a:solidFill>
                  <a:srgbClr val="FF0000"/>
                </a:solidFill>
                <a:latin typeface="Arial Narrow" charset="0"/>
                <a:ea typeface="ＭＳ Ｐゴシック" charset="-128"/>
              </a:rPr>
              <a:t>charge conservation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any junction point, the sum of all currents entering the junction must be equal 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649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ECFF-7D66-AA4A-8342-807F3767FDEC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5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9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685800"/>
            <a:ext cx="4419600" cy="2133600"/>
          </a:xfrm>
          <a:prstGeom prst="rect">
            <a:avLst/>
          </a:prstGeom>
          <a:noFill/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5791200" cy="1752600"/>
          </a:xfrm>
        </p:spPr>
        <p:txBody>
          <a:bodyPr/>
          <a:lstStyle/>
          <a:p>
            <a:r>
              <a:rPr lang="en-US" sz="2800" dirty="0" err="1"/>
              <a:t>Kirchoff’s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rule: The loop rule, uses </a:t>
            </a:r>
            <a:r>
              <a:rPr lang="en-US" sz="2800" b="1" u="sng" dirty="0">
                <a:solidFill>
                  <a:srgbClr val="FF0000"/>
                </a:solidFill>
              </a:rPr>
              <a:t>conservation of energy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The sum of the changes in potential in 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is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high potential point while point </a:t>
            </a:r>
            <a:r>
              <a:rPr lang="en-US" sz="2000" dirty="0" err="1">
                <a:solidFill>
                  <a:srgbClr val="660066"/>
                </a:solidFill>
                <a:latin typeface="Monotype Corsiva"/>
                <a:ea typeface="ＭＳ Ｐゴシック" charset="-128"/>
                <a:cs typeface="Monotype Corsiva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When the test charge starts at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returns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no potential change since there is no source of potential nor any resistance.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400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IR=0.017*400 =6.8V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290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IR=0.017*290 =5.2V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 change 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while from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 the total change of the voltage through the loop is: -6.8V-5.2V+12V=0V.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69072" y="2738734"/>
            <a:ext cx="2246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=12/690=0.017A.</a:t>
            </a:r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239000" cy="609600"/>
          </a:xfrm>
        </p:spPr>
        <p:txBody>
          <a:bodyPr/>
          <a:lstStyle/>
          <a:p>
            <a:r>
              <a:rPr lang="en-US" dirty="0"/>
              <a:t> Kirchhoff’s Rules – 2</a:t>
            </a:r>
            <a:r>
              <a:rPr lang="en-US" baseline="30000" dirty="0"/>
              <a:t>nd</a:t>
            </a:r>
            <a:r>
              <a:rPr lang="en-US" dirty="0"/>
              <a:t> Rule</a:t>
            </a:r>
          </a:p>
        </p:txBody>
      </p:sp>
    </p:spTree>
    <p:extLst>
      <p:ext uri="{BB962C8B-B14F-4D97-AF65-F5344CB8AC3E}">
        <p14:creationId xmlns:p14="http://schemas.microsoft.com/office/powerpoint/2010/main" val="133124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475129"/>
            <a:ext cx="8915400" cy="5791200"/>
          </a:xfrm>
        </p:spPr>
        <p:txBody>
          <a:bodyPr/>
          <a:lstStyle/>
          <a:p>
            <a:pPr eaLnBrk="1" hangingPunct="1"/>
            <a:r>
              <a:rPr lang="en-US" sz="2800" dirty="0"/>
              <a:t>Mid-term grade discussions</a:t>
            </a:r>
          </a:p>
          <a:p>
            <a:pPr lvl="1" eaLnBrk="1" hangingPunct="1"/>
            <a:r>
              <a:rPr lang="en-US" sz="2400" dirty="0"/>
              <a:t>From 12:00 </a:t>
            </a:r>
            <a:r>
              <a:rPr lang="mr-IN" sz="2400" dirty="0"/>
              <a:t>–</a:t>
            </a:r>
            <a:r>
              <a:rPr lang="en-US" sz="2400" dirty="0"/>
              <a:t> 2:30pm, this Wednesday, Oct. 23 in my office (CPB342)</a:t>
            </a:r>
            <a:endParaRPr lang="en-US" dirty="0"/>
          </a:p>
          <a:p>
            <a:pPr lvl="1" eaLnBrk="1" hangingPunct="1"/>
            <a:r>
              <a:rPr lang="en-US" sz="2400" dirty="0"/>
              <a:t>Last name starts with A </a:t>
            </a:r>
            <a:r>
              <a:rPr lang="mr-IN" sz="2400" dirty="0"/>
              <a:t>–</a:t>
            </a:r>
            <a:r>
              <a:rPr lang="en-US" sz="2400" dirty="0"/>
              <a:t> D (12 </a:t>
            </a:r>
            <a:r>
              <a:rPr lang="mr-IN" sz="2400" dirty="0"/>
              <a:t>–</a:t>
            </a:r>
            <a:r>
              <a:rPr lang="en-US" sz="2400" dirty="0"/>
              <a:t> 12:30), E</a:t>
            </a:r>
            <a:r>
              <a:rPr lang="mr-IN" sz="2400" dirty="0"/>
              <a:t>–</a:t>
            </a:r>
            <a:r>
              <a:rPr lang="en-US" sz="2400" dirty="0"/>
              <a:t> K (12:30 </a:t>
            </a:r>
            <a:r>
              <a:rPr lang="mr-IN" sz="2400" dirty="0"/>
              <a:t>–</a:t>
            </a:r>
            <a:r>
              <a:rPr lang="en-US" sz="2400" dirty="0"/>
              <a:t> 1),  L </a:t>
            </a:r>
            <a:r>
              <a:rPr lang="mr-IN" sz="2400" dirty="0"/>
              <a:t>–</a:t>
            </a:r>
            <a:r>
              <a:rPr lang="en-US" sz="2400" dirty="0"/>
              <a:t> O (1 </a:t>
            </a:r>
            <a:r>
              <a:rPr lang="mr-IN" sz="2400" dirty="0"/>
              <a:t>–</a:t>
            </a:r>
            <a:r>
              <a:rPr lang="en-US" sz="2400" dirty="0"/>
              <a:t> 1:30), P </a:t>
            </a:r>
            <a:r>
              <a:rPr lang="mr-IN" sz="2400" dirty="0"/>
              <a:t>–</a:t>
            </a:r>
            <a:r>
              <a:rPr lang="en-US" sz="2400" dirty="0"/>
              <a:t> S (1:30 </a:t>
            </a:r>
            <a:r>
              <a:rPr lang="mr-IN" sz="2400" dirty="0"/>
              <a:t>–</a:t>
            </a:r>
            <a:r>
              <a:rPr lang="en-US" sz="2400" dirty="0"/>
              <a:t> 2:00), T </a:t>
            </a:r>
            <a:r>
              <a:rPr lang="mr-IN" sz="2400" dirty="0"/>
              <a:t>–</a:t>
            </a:r>
            <a:r>
              <a:rPr lang="en-US" sz="2400" dirty="0"/>
              <a:t> Z (2-2:30)</a:t>
            </a:r>
          </a:p>
          <a:p>
            <a:pPr eaLnBrk="1" hangingPunct="1"/>
            <a:r>
              <a:rPr lang="en-US" sz="2800" dirty="0"/>
              <a:t>Mid-term exam results</a:t>
            </a:r>
          </a:p>
          <a:p>
            <a:pPr lvl="1" eaLnBrk="1" hangingPunct="1"/>
            <a:r>
              <a:rPr lang="en-US" sz="2400" dirty="0"/>
              <a:t>Class average: 76.1/104</a:t>
            </a:r>
          </a:p>
          <a:p>
            <a:pPr lvl="2" eaLnBrk="1" hangingPunct="1"/>
            <a:r>
              <a:rPr lang="en-US" sz="2000" dirty="0"/>
              <a:t>Equivalent to : 73.2/100</a:t>
            </a:r>
          </a:p>
          <a:p>
            <a:pPr lvl="2" eaLnBrk="1" hangingPunct="1"/>
            <a:r>
              <a:rPr lang="en-US" sz="2000" dirty="0"/>
              <a:t>Previous exam: 51.2/100</a:t>
            </a:r>
          </a:p>
          <a:p>
            <a:pPr lvl="1" eaLnBrk="1" hangingPunct="1"/>
            <a:r>
              <a:rPr lang="en-US" sz="2400" dirty="0"/>
              <a:t>Top score: 100/104</a:t>
            </a:r>
          </a:p>
          <a:p>
            <a:pPr eaLnBrk="1" hangingPunct="1"/>
            <a:r>
              <a:rPr lang="en-US" sz="2800" dirty="0"/>
              <a:t> Remember the triple extra credit colloquia</a:t>
            </a:r>
          </a:p>
          <a:p>
            <a:pPr lvl="1" eaLnBrk="1" hangingPunct="1"/>
            <a:r>
              <a:rPr lang="en-US" sz="2400" dirty="0"/>
              <a:t>Wed. Oct. 30: Prof. </a:t>
            </a:r>
            <a:r>
              <a:rPr lang="en-US" sz="2400" dirty="0" err="1"/>
              <a:t>Liangtao</a:t>
            </a:r>
            <a:r>
              <a:rPr lang="en-US" sz="2400" dirty="0"/>
              <a:t> Wang of U. of Chicago </a:t>
            </a:r>
          </a:p>
          <a:p>
            <a:pPr lvl="1" eaLnBrk="1" hangingPunct="1"/>
            <a:r>
              <a:rPr lang="en-US" sz="2400" dirty="0"/>
              <a:t>Wed. Nov. 13: Prof Hitoshi Murayama of U.C. Berkeley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25BF4-F42F-684E-86C6-6F5B4547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21, 2019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609600"/>
          </a:xfrm>
        </p:spPr>
        <p:txBody>
          <a:bodyPr/>
          <a:lstStyle/>
          <a:p>
            <a:r>
              <a:rPr lang="en-US" dirty="0"/>
              <a:t>Special Project #5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486400"/>
          </a:xfrm>
        </p:spPr>
        <p:txBody>
          <a:bodyPr/>
          <a:lstStyle/>
          <a:p>
            <a:r>
              <a:rPr lang="en-US" sz="2800" dirty="0"/>
              <a:t>Make a list of the power consumption and the resistance of all electric and electronic devices at your home and compile them in a table. (10 points total for the first 10 items and 0.5 points each additional item.)</a:t>
            </a:r>
          </a:p>
          <a:p>
            <a:r>
              <a:rPr lang="en-US" sz="2800" dirty="0"/>
              <a:t>Estimate the cost of electricity for each of the items on the table using your own electric cost per kWh (if you don’t find your own, use $0.12/kWh) and put them in the relevant column.  (5 points total for the first 10 items and 0.2 points each additional items)</a:t>
            </a:r>
          </a:p>
          <a:p>
            <a:r>
              <a:rPr lang="en-US" sz="2800" dirty="0"/>
              <a:t>Estimate the the total amount of energy in Joules and the total electricity cost per day, per month and per year for your home.  (8 points)</a:t>
            </a:r>
          </a:p>
          <a:p>
            <a:r>
              <a:rPr lang="en-US" sz="2800" dirty="0"/>
              <a:t>Due: Beginning of the class Monday, Nov. 11 </a:t>
            </a:r>
          </a:p>
        </p:txBody>
      </p:sp>
    </p:spTree>
    <p:extLst>
      <p:ext uri="{BB962C8B-B14F-4D97-AF65-F5344CB8AC3E}">
        <p14:creationId xmlns:p14="http://schemas.microsoft.com/office/powerpoint/2010/main" val="415689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1CD67-20EB-0049-9442-2C0F77E1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46B24-B3ED-F14F-8580-B61B5BB9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BB679-9464-6342-B665-34933D4E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3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9A68-0253-2A4C-8703-C081CD2D692B}" type="slidenum">
              <a:rPr lang="en-US"/>
              <a:pPr/>
              <a:t>5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we need to have a current in an electric circuit?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device that provides a potential difference, such as a battery or a generator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They normally convert some types of energy into the electric energy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These devices are called source of electromotive force (</a:t>
            </a:r>
            <a:r>
              <a:rPr lang="en-US" sz="2000" dirty="0" err="1"/>
              <a:t>emf</a:t>
            </a:r>
            <a:r>
              <a:rPr lang="en-US" sz="2000" dirty="0"/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This is does NOT refer to a real “force”.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Potential difference between terminals of an </a:t>
            </a:r>
            <a:r>
              <a:rPr lang="en-US" sz="2800" dirty="0" err="1"/>
              <a:t>emf</a:t>
            </a:r>
            <a:r>
              <a:rPr lang="en-US" sz="2800" dirty="0"/>
              <a:t> source, when no current flows to an external circuit, is called the </a:t>
            </a:r>
            <a:r>
              <a:rPr lang="en-US" sz="2800" dirty="0" err="1"/>
              <a:t>emf</a:t>
            </a:r>
            <a:r>
              <a:rPr lang="en-US" sz="2800" dirty="0"/>
              <a:t> (</a:t>
            </a:r>
            <a:r>
              <a:rPr lang="en-US" dirty="0"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2800" dirty="0"/>
              <a:t>) of the source.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battery itself, however, has some </a:t>
            </a:r>
            <a:r>
              <a:rPr lang="en-US" sz="2800" b="1" dirty="0">
                <a:solidFill>
                  <a:srgbClr val="CC0000"/>
                </a:solidFill>
              </a:rPr>
              <a:t>internal resistance</a:t>
            </a:r>
            <a:r>
              <a:rPr lang="en-US" sz="2800" dirty="0"/>
              <a:t> (</a:t>
            </a:r>
            <a:r>
              <a:rPr lang="en-US" sz="2800" dirty="0">
                <a:latin typeface="Monotype Corsiva" charset="0"/>
              </a:rPr>
              <a:t>r</a:t>
            </a:r>
            <a:r>
              <a:rPr lang="en-US" sz="2800" dirty="0"/>
              <a:t>) due to the flow of charges in the electrolyte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Why does the headlight dim when you start the car?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starter needs a large amount of current but the battery cannot provide charge fast enough to supply current to both the starter and the headlight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EMF and Terminal Voltage</a:t>
            </a:r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0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194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57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2686-31C9-C04C-87A2-405875993AC9}" type="slidenum">
              <a:rPr lang="en-US"/>
              <a:pPr/>
              <a:t>6</a:t>
            </a:fld>
            <a:endParaRPr lang="en-US"/>
          </a:p>
        </p:txBody>
      </p:sp>
      <p:pic>
        <p:nvPicPr>
          <p:cNvPr id="320514" name="Picture 2" descr="FG26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533400"/>
            <a:ext cx="1905000" cy="1428750"/>
          </a:xfrm>
          <a:prstGeom prst="rect">
            <a:avLst/>
          </a:prstGeom>
          <a:noFill/>
        </p:spPr>
      </p:pic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05600" cy="1219200"/>
          </a:xfrm>
        </p:spPr>
        <p:txBody>
          <a:bodyPr/>
          <a:lstStyle/>
          <a:p>
            <a:r>
              <a:rPr lang="en-US"/>
              <a:t>Since the internal resistance is inside the battery, we can never separate them out.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7239000" cy="609600"/>
          </a:xfrm>
        </p:spPr>
        <p:txBody>
          <a:bodyPr/>
          <a:lstStyle/>
          <a:p>
            <a:r>
              <a:rPr lang="en-US"/>
              <a:t> EMF and Terminal Voltage</a:t>
            </a:r>
          </a:p>
        </p:txBody>
      </p:sp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3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05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the terminal voltage difference is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no current is drawn from the battery, the terminal voltage equals the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which is determined by the chemical reaction;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 </a:t>
            </a:r>
            <a:r>
              <a:rPr lang="en-US" sz="3600" dirty="0">
                <a:solidFill>
                  <a:schemeClr val="accent2"/>
                </a:solidFill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However when the current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flows naturally from the battery, there is an internal drop in voltage which is equal to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  Thus the actual </a:t>
            </a:r>
            <a:r>
              <a:rPr lang="en-US" sz="3200" b="1" dirty="0">
                <a:solidFill>
                  <a:srgbClr val="A50021"/>
                </a:solidFill>
                <a:latin typeface="Arial Narrow" charset="0"/>
              </a:rPr>
              <a:t>delivered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terminal voltage to the circuit is </a:t>
            </a:r>
          </a:p>
        </p:txBody>
      </p:sp>
      <p:graphicFrame>
        <p:nvGraphicFramePr>
          <p:cNvPr id="3205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921924"/>
              </p:ext>
            </p:extLst>
          </p:nvPr>
        </p:nvGraphicFramePr>
        <p:xfrm>
          <a:off x="4191000" y="5667375"/>
          <a:ext cx="17541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40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320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667375"/>
                        <a:ext cx="1754188" cy="6223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010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34D5-956F-8644-AA73-AAB531D7771B}" type="slidenum">
              <a:rPr lang="en-US"/>
              <a:pPr/>
              <a:t>7</a:t>
            </a:fld>
            <a:endParaRPr lang="en-US"/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819" y="381000"/>
            <a:ext cx="3581400" cy="1752600"/>
          </a:xfrm>
          <a:prstGeom prst="rect">
            <a:avLst/>
          </a:prstGeom>
          <a:noFill/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Resistors are in series when two or more resistors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resistors represent simple resistors in circuit or electrical devices, such as light bulbs, heaters, dryers, etc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/>
              <a:t> Resistors in Series</a:t>
            </a:r>
          </a:p>
        </p:txBody>
      </p:sp>
      <p:graphicFrame>
        <p:nvGraphicFramePr>
          <p:cNvPr id="3225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6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25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895600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for devices in a series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=I(R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76900" y="1828800"/>
            <a:ext cx="3429000" cy="1143000"/>
          </a:xfrm>
          <a:prstGeom prst="rect">
            <a:avLst/>
          </a:prstGeom>
          <a:noFill/>
        </p:spPr>
      </p:pic>
      <p:graphicFrame>
        <p:nvGraphicFramePr>
          <p:cNvPr id="322568" name="Object 8"/>
          <p:cNvGraphicFramePr>
            <a:graphicFrameLocks noChangeAspect="1"/>
          </p:cNvGraphicFramePr>
          <p:nvPr/>
        </p:nvGraphicFramePr>
        <p:xfrm>
          <a:off x="5562600" y="5334000"/>
          <a:ext cx="18288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64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3225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334000"/>
                        <a:ext cx="1828800" cy="8699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410200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Resistors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6200" y="6310313"/>
            <a:ext cx="8967019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When resistors are connected in series, the total resistance increases and the current decreases.</a:t>
            </a:r>
          </a:p>
        </p:txBody>
      </p:sp>
    </p:spTree>
    <p:extLst>
      <p:ext uri="{BB962C8B-B14F-4D97-AF65-F5344CB8AC3E}">
        <p14:creationId xmlns:p14="http://schemas.microsoft.com/office/powerpoint/2010/main" val="250932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DE57-E9FB-F943-917D-D94610166AF5}" type="slidenum">
              <a:rPr lang="en-US"/>
              <a:pPr/>
              <a:t>8</a:t>
            </a:fld>
            <a:endParaRPr lang="en-US"/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/>
              <a:t>Why is it true that </a:t>
            </a:r>
            <a:r>
              <a:rPr lang="en-US" sz="2800"/>
              <a:t>V=V</a:t>
            </a:r>
            <a:r>
              <a:rPr lang="en-US" sz="2800" baseline="-25000"/>
              <a:t>1</a:t>
            </a:r>
            <a:r>
              <a:rPr lang="en-US" sz="2800"/>
              <a:t>+V</a:t>
            </a:r>
            <a:r>
              <a:rPr lang="en-US" sz="2800" baseline="-25000"/>
              <a:t>2</a:t>
            </a:r>
            <a:r>
              <a:rPr lang="en-US" sz="2800"/>
              <a:t>+V</a:t>
            </a:r>
            <a:r>
              <a:rPr lang="en-US" sz="2800" baseline="-25000"/>
              <a:t>3</a:t>
            </a:r>
            <a:r>
              <a:rPr lang="en-US"/>
              <a:t>?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 dirty="0"/>
              <a:t> Energy Losses in Resistors</a:t>
            </a:r>
          </a:p>
        </p:txBody>
      </p:sp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7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35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potential energy loss when charge q passes through resistors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energy loss should be the same as the total energy 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=q(V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V=V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8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63A7-4BC8-D64D-9D39-A68EA0A25289}" type="slidenum">
              <a:rPr lang="en-US"/>
              <a:pPr/>
              <a:t>9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(a) the current in the circuit,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dissipated in the resistor R and in the battery’s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5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1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3215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30525"/>
                        <a:ext cx="730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</p:spPr>
      </p:pic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2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3215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892425"/>
                        <a:ext cx="1296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9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3" name="Equation" r:id="rId8" imgW="228600" imgH="152280" progId="Equation.DSMT4">
                  <p:embed/>
                </p:oleObj>
              </mc:Choice>
              <mc:Fallback>
                <p:oleObj name="Equation" r:id="rId8" imgW="228600" imgH="152280" progId="Equation.DSMT4">
                  <p:embed/>
                  <p:pic>
                    <p:nvPicPr>
                      <p:cNvPr id="321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5540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4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3215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6238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14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5" name="Equation" r:id="rId12" imgW="253800" imgH="152280" progId="Equation.DSMT4">
                  <p:embed/>
                </p:oleObj>
              </mc:Choice>
              <mc:Fallback>
                <p:oleObj name="Equation" r:id="rId12" imgW="253800" imgH="152280" progId="Equation.DSMT4">
                  <p:embed/>
                  <p:pic>
                    <p:nvPicPr>
                      <p:cNvPr id="32155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5176838"/>
                        <a:ext cx="4810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6" name="Equation" r:id="rId14" imgW="253800" imgH="152280" progId="Equation.DSMT4">
                  <p:embed/>
                </p:oleObj>
              </mc:Choice>
              <mc:Fallback>
                <p:oleObj name="Equation" r:id="rId14" imgW="253800" imgH="152280" progId="Equation.DSMT4">
                  <p:embed/>
                  <p:pic>
                    <p:nvPicPr>
                      <p:cNvPr id="3215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711825"/>
                        <a:ext cx="48101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2" name="Object 16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7" name="Equation" r:id="rId16" imgW="291960" imgH="152280" progId="Equation.DSMT4">
                  <p:embed/>
                </p:oleObj>
              </mc:Choice>
              <mc:Fallback>
                <p:oleObj name="Equation" r:id="rId16" imgW="291960" imgH="152280" progId="Equation.DSMT4">
                  <p:embed/>
                  <p:pic>
                    <p:nvPicPr>
                      <p:cNvPr id="32155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59100"/>
                        <a:ext cx="6461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3" name="Object 17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8" name="Equation" r:id="rId18" imgW="368280" imgH="164880" progId="Equation.DSMT4">
                  <p:embed/>
                </p:oleObj>
              </mc:Choice>
              <mc:Fallback>
                <p:oleObj name="Equation" r:id="rId18" imgW="368280" imgH="164880" progId="Equation.DSMT4">
                  <p:embed/>
                  <p:pic>
                    <p:nvPicPr>
                      <p:cNvPr id="32155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33700"/>
                        <a:ext cx="814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4" name="Object 18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29" name="Equation" r:id="rId20" imgW="482400" imgH="368280" progId="Equation.DSMT4">
                  <p:embed/>
                </p:oleObj>
              </mc:Choice>
              <mc:Fallback>
                <p:oleObj name="Equation" r:id="rId20" imgW="482400" imgH="368280" progId="Equation.DSMT4">
                  <p:embed/>
                  <p:pic>
                    <p:nvPicPr>
                      <p:cNvPr id="32155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3352800"/>
                        <a:ext cx="116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0" name="Equation" r:id="rId22" imgW="1384200" imgH="368280" progId="Equation.DSMT4">
                  <p:embed/>
                </p:oleObj>
              </mc:Choice>
              <mc:Fallback>
                <p:oleObj name="Equation" r:id="rId22" imgW="1384200" imgH="368280" progId="Equation.DSMT4">
                  <p:embed/>
                  <p:pic>
                    <p:nvPicPr>
                      <p:cNvPr id="32155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1" name="Equation" r:id="rId24" imgW="482400" imgH="164880" progId="Equation.DSMT4">
                  <p:embed/>
                </p:oleObj>
              </mc:Choice>
              <mc:Fallback>
                <p:oleObj name="Equation" r:id="rId24" imgW="482400" imgH="164880" progId="Equation.DSMT4">
                  <p:embed/>
                  <p:pic>
                    <p:nvPicPr>
                      <p:cNvPr id="3215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912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7" name="Object 21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2" name="Equation" r:id="rId26" imgW="1739880" imgH="164880" progId="Equation.DSMT4">
                  <p:embed/>
                </p:oleObj>
              </mc:Choice>
              <mc:Fallback>
                <p:oleObj name="Equation" r:id="rId26" imgW="1739880" imgH="164880" progId="Equation.DSMT4">
                  <p:embed/>
                  <p:pic>
                    <p:nvPicPr>
                      <p:cNvPr id="32155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95800"/>
                        <a:ext cx="32908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8" name="Object 22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3" name="Equation" r:id="rId28" imgW="380880" imgH="190440" progId="Equation.DSMT4">
                  <p:embed/>
                </p:oleObj>
              </mc:Choice>
              <mc:Fallback>
                <p:oleObj name="Equation" r:id="rId28" imgW="380880" imgH="190440" progId="Equation.DSMT4">
                  <p:embed/>
                  <p:pic>
                    <p:nvPicPr>
                      <p:cNvPr id="32155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05400"/>
                        <a:ext cx="7191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9" name="Object 23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4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32155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2954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0" name="Object 24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5" name="Equation" r:id="rId32" imgW="342720" imgH="190440" progId="Equation.DSMT4">
                  <p:embed/>
                </p:oleObj>
              </mc:Choice>
              <mc:Fallback>
                <p:oleObj name="Equation" r:id="rId32" imgW="342720" imgH="190440" progId="Equation.DSMT4">
                  <p:embed/>
                  <p:pic>
                    <p:nvPicPr>
                      <p:cNvPr id="32156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638800"/>
                        <a:ext cx="6492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1" name="Object 25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36" name="Equation" r:id="rId34" imgW="1498320" imgH="253800" progId="Equation.DSMT4">
                  <p:embed/>
                </p:oleObj>
              </mc:Choice>
              <mc:Fallback>
                <p:oleObj name="Equation" r:id="rId34" imgW="1498320" imgH="253800" progId="Equation.DSMT4">
                  <p:embed/>
                  <p:pic>
                    <p:nvPicPr>
                      <p:cNvPr id="32156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97525"/>
                        <a:ext cx="2833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156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21565" name="AutoShape 29"/>
            <p:cNvCxnSpPr>
              <a:cxnSpLocks noChangeShapeType="1"/>
              <a:stCxn id="321564" idx="0"/>
              <a:endCxn id="32156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584776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A battery or a source of </a:t>
            </a:r>
            <a:r>
              <a:rPr lang="en-US" sz="1600" dirty="0" err="1">
                <a:solidFill>
                  <a:srgbClr val="CC0000"/>
                </a:solidFill>
                <a:latin typeface="Arial Narrow" charset="0"/>
              </a:rPr>
              <a:t>emf</a:t>
            </a:r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3436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40205</TotalTime>
  <Words>1862</Words>
  <Application>Microsoft Macintosh PowerPoint</Application>
  <PresentationFormat>On-screen Show (4:3)</PresentationFormat>
  <Paragraphs>179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Edwardian Script ITC</vt:lpstr>
      <vt:lpstr>Monotype Corsiva</vt:lpstr>
      <vt:lpstr>Symbol</vt:lpstr>
      <vt:lpstr>Times New Roman</vt:lpstr>
      <vt:lpstr>phys1443-spring02</vt:lpstr>
      <vt:lpstr>Equation</vt:lpstr>
      <vt:lpstr>PHYS 1444 – Section 002 Lecture 15</vt:lpstr>
      <vt:lpstr>Announcements</vt:lpstr>
      <vt:lpstr>Special Project #5</vt:lpstr>
      <vt:lpstr>PowerPoint Presentation</vt:lpstr>
      <vt:lpstr> EMF and Terminal Voltage</vt:lpstr>
      <vt:lpstr> EMF and Terminal Voltage</vt:lpstr>
      <vt:lpstr> Resistors in Series</vt:lpstr>
      <vt:lpstr> Energy Losses in Resistors</vt:lpstr>
      <vt:lpstr>Example 26 – 1 </vt:lpstr>
      <vt:lpstr> Resistors in Parallel</vt:lpstr>
      <vt:lpstr> Resister and Capacitor Arrangements</vt:lpstr>
      <vt:lpstr>Example 26 – 2 </vt:lpstr>
      <vt:lpstr>Example 26 – 5 </vt:lpstr>
      <vt:lpstr> Kirchhoff’s Rules – 1st Rule</vt:lpstr>
      <vt:lpstr> Kirchhoff’s Rules – 2nd Rule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866</cp:revision>
  <dcterms:created xsi:type="dcterms:W3CDTF">2012-01-19T04:21:20Z</dcterms:created>
  <dcterms:modified xsi:type="dcterms:W3CDTF">2019-10-21T19:39:22Z</dcterms:modified>
</cp:coreProperties>
</file>