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1" r:id="rId2"/>
    <p:sldId id="481" r:id="rId3"/>
    <p:sldId id="661" r:id="rId4"/>
    <p:sldId id="749" r:id="rId5"/>
    <p:sldId id="715" r:id="rId6"/>
    <p:sldId id="747" r:id="rId7"/>
    <p:sldId id="675" r:id="rId8"/>
    <p:sldId id="676" r:id="rId9"/>
    <p:sldId id="677" r:id="rId10"/>
    <p:sldId id="748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2"/>
    <p:restoredTop sz="94660"/>
  </p:normalViewPr>
  <p:slideViewPr>
    <p:cSldViewPr>
      <p:cViewPr varScale="1">
        <p:scale>
          <a:sx n="127" d="100"/>
          <a:sy n="127" d="100"/>
        </p:scale>
        <p:origin x="6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4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1.wmf"/><Relationship Id="rId3" Type="http://schemas.openxmlformats.org/officeDocument/2006/relationships/image" Target="../media/image94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1.wmf"/><Relationship Id="rId16" Type="http://schemas.openxmlformats.org/officeDocument/2006/relationships/image" Target="../media/image114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5" Type="http://schemas.openxmlformats.org/officeDocument/2006/relationships/image" Target="../media/image11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Relationship Id="rId14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e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wmf"/><Relationship Id="rId18" Type="http://schemas.openxmlformats.org/officeDocument/2006/relationships/image" Target="../media/image35.e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29.wmf"/><Relationship Id="rId17" Type="http://schemas.openxmlformats.org/officeDocument/2006/relationships/image" Target="../media/image34.emf"/><Relationship Id="rId2" Type="http://schemas.openxmlformats.org/officeDocument/2006/relationships/image" Target="../media/image20.wmf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8.wmf"/><Relationship Id="rId5" Type="http://schemas.openxmlformats.org/officeDocument/2006/relationships/image" Target="../media/image23.wmf"/><Relationship Id="rId15" Type="http://schemas.openxmlformats.org/officeDocument/2006/relationships/image" Target="../media/image32.e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22.wmf"/><Relationship Id="rId9" Type="http://schemas.openxmlformats.org/officeDocument/2006/relationships/image" Target="../media/image6.wmf"/><Relationship Id="rId14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.wmf"/><Relationship Id="rId6" Type="http://schemas.openxmlformats.org/officeDocument/2006/relationships/image" Target="../media/image46.e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26" Type="http://schemas.openxmlformats.org/officeDocument/2006/relationships/image" Target="../media/image73.wmf"/><Relationship Id="rId21" Type="http://schemas.openxmlformats.org/officeDocument/2006/relationships/image" Target="../media/image68.wmf"/><Relationship Id="rId34" Type="http://schemas.openxmlformats.org/officeDocument/2006/relationships/image" Target="../media/image81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5" Type="http://schemas.openxmlformats.org/officeDocument/2006/relationships/image" Target="../media/image72.wmf"/><Relationship Id="rId33" Type="http://schemas.openxmlformats.org/officeDocument/2006/relationships/image" Target="../media/image80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29" Type="http://schemas.openxmlformats.org/officeDocument/2006/relationships/image" Target="../media/image76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24" Type="http://schemas.openxmlformats.org/officeDocument/2006/relationships/image" Target="../media/image71.wmf"/><Relationship Id="rId32" Type="http://schemas.openxmlformats.org/officeDocument/2006/relationships/image" Target="../media/image79.wmf"/><Relationship Id="rId37" Type="http://schemas.openxmlformats.org/officeDocument/2006/relationships/image" Target="../media/image84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28" Type="http://schemas.openxmlformats.org/officeDocument/2006/relationships/image" Target="../media/image75.wmf"/><Relationship Id="rId36" Type="http://schemas.openxmlformats.org/officeDocument/2006/relationships/image" Target="../media/image83.w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31" Type="http://schemas.openxmlformats.org/officeDocument/2006/relationships/image" Target="../media/image78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Relationship Id="rId27" Type="http://schemas.openxmlformats.org/officeDocument/2006/relationships/image" Target="../media/image74.wmf"/><Relationship Id="rId30" Type="http://schemas.openxmlformats.org/officeDocument/2006/relationships/image" Target="../media/image77.wmf"/><Relationship Id="rId35" Type="http://schemas.openxmlformats.org/officeDocument/2006/relationships/image" Target="../media/image82.wmf"/><Relationship Id="rId8" Type="http://schemas.openxmlformats.org/officeDocument/2006/relationships/image" Target="../media/image55.wmf"/><Relationship Id="rId3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5.jpeg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9" Type="http://schemas.openxmlformats.org/officeDocument/2006/relationships/image" Target="../media/image35.emf"/><Relationship Id="rId21" Type="http://schemas.openxmlformats.org/officeDocument/2006/relationships/image" Target="../media/image6.wmf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5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0.wmf"/><Relationship Id="rId41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34.emf"/><Relationship Id="rId40" Type="http://schemas.openxmlformats.org/officeDocument/2006/relationships/oleObject" Target="../embeddings/oleObject34.bin"/><Relationship Id="rId5" Type="http://schemas.openxmlformats.org/officeDocument/2006/relationships/image" Target="../media/image5.jpeg"/><Relationship Id="rId15" Type="http://schemas.openxmlformats.org/officeDocument/2006/relationships/image" Target="../media/image24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6.wmf"/><Relationship Id="rId31" Type="http://schemas.openxmlformats.org/officeDocument/2006/relationships/image" Target="../media/image31.emf"/><Relationship Id="rId4" Type="http://schemas.openxmlformats.org/officeDocument/2006/relationships/image" Target="../media/image19.w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3.wmf"/><Relationship Id="rId43" Type="http://schemas.openxmlformats.org/officeDocument/2006/relationships/image" Target="../media/image37.wmf"/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5.wmf"/><Relationship Id="rId25" Type="http://schemas.openxmlformats.org/officeDocument/2006/relationships/image" Target="../media/image28.wmf"/><Relationship Id="rId33" Type="http://schemas.openxmlformats.org/officeDocument/2006/relationships/image" Target="../media/image32.emf"/><Relationship Id="rId38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4.wmf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3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0.bin"/><Relationship Id="rId21" Type="http://schemas.openxmlformats.org/officeDocument/2006/relationships/image" Target="../media/image56.wmf"/><Relationship Id="rId42" Type="http://schemas.openxmlformats.org/officeDocument/2006/relationships/oleObject" Target="../embeddings/oleObject68.bin"/><Relationship Id="rId47" Type="http://schemas.openxmlformats.org/officeDocument/2006/relationships/image" Target="../media/image69.wmf"/><Relationship Id="rId63" Type="http://schemas.openxmlformats.org/officeDocument/2006/relationships/image" Target="../media/image77.wmf"/><Relationship Id="rId68" Type="http://schemas.openxmlformats.org/officeDocument/2006/relationships/oleObject" Target="../embeddings/oleObject81.bin"/><Relationship Id="rId16" Type="http://schemas.openxmlformats.org/officeDocument/2006/relationships/oleObject" Target="../embeddings/oleObject55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37" Type="http://schemas.openxmlformats.org/officeDocument/2006/relationships/image" Target="../media/image64.wmf"/><Relationship Id="rId40" Type="http://schemas.openxmlformats.org/officeDocument/2006/relationships/oleObject" Target="../embeddings/oleObject67.bin"/><Relationship Id="rId45" Type="http://schemas.openxmlformats.org/officeDocument/2006/relationships/image" Target="../media/image68.wmf"/><Relationship Id="rId53" Type="http://schemas.openxmlformats.org/officeDocument/2006/relationships/image" Target="../media/image72.wmf"/><Relationship Id="rId58" Type="http://schemas.openxmlformats.org/officeDocument/2006/relationships/oleObject" Target="../embeddings/oleObject76.bin"/><Relationship Id="rId66" Type="http://schemas.openxmlformats.org/officeDocument/2006/relationships/oleObject" Target="../embeddings/oleObject80.bin"/><Relationship Id="rId74" Type="http://schemas.openxmlformats.org/officeDocument/2006/relationships/oleObject" Target="../embeddings/oleObject84.bin"/><Relationship Id="rId5" Type="http://schemas.openxmlformats.org/officeDocument/2006/relationships/image" Target="../media/image48.wmf"/><Relationship Id="rId61" Type="http://schemas.openxmlformats.org/officeDocument/2006/relationships/image" Target="../media/image76.wmf"/><Relationship Id="rId19" Type="http://schemas.openxmlformats.org/officeDocument/2006/relationships/image" Target="../media/image55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63.wmf"/><Relationship Id="rId43" Type="http://schemas.openxmlformats.org/officeDocument/2006/relationships/image" Target="../media/image67.wmf"/><Relationship Id="rId48" Type="http://schemas.openxmlformats.org/officeDocument/2006/relationships/oleObject" Target="../embeddings/oleObject71.bin"/><Relationship Id="rId56" Type="http://schemas.openxmlformats.org/officeDocument/2006/relationships/oleObject" Target="../embeddings/oleObject75.bin"/><Relationship Id="rId64" Type="http://schemas.openxmlformats.org/officeDocument/2006/relationships/oleObject" Target="../embeddings/oleObject79.bin"/><Relationship Id="rId69" Type="http://schemas.openxmlformats.org/officeDocument/2006/relationships/image" Target="../media/image80.wmf"/><Relationship Id="rId77" Type="http://schemas.openxmlformats.org/officeDocument/2006/relationships/image" Target="../media/image84.wmf"/><Relationship Id="rId8" Type="http://schemas.openxmlformats.org/officeDocument/2006/relationships/oleObject" Target="../embeddings/oleObject51.bin"/><Relationship Id="rId51" Type="http://schemas.openxmlformats.org/officeDocument/2006/relationships/image" Target="../media/image71.wmf"/><Relationship Id="rId72" Type="http://schemas.openxmlformats.org/officeDocument/2006/relationships/oleObject" Target="../embeddings/oleObject83.bin"/><Relationship Id="rId3" Type="http://schemas.openxmlformats.org/officeDocument/2006/relationships/image" Target="../media/image39.jpe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38" Type="http://schemas.openxmlformats.org/officeDocument/2006/relationships/oleObject" Target="../embeddings/oleObject66.bin"/><Relationship Id="rId46" Type="http://schemas.openxmlformats.org/officeDocument/2006/relationships/oleObject" Target="../embeddings/oleObject70.bin"/><Relationship Id="rId59" Type="http://schemas.openxmlformats.org/officeDocument/2006/relationships/image" Target="../media/image75.wmf"/><Relationship Id="rId67" Type="http://schemas.openxmlformats.org/officeDocument/2006/relationships/image" Target="../media/image79.wmf"/><Relationship Id="rId20" Type="http://schemas.openxmlformats.org/officeDocument/2006/relationships/oleObject" Target="../embeddings/oleObject57.bin"/><Relationship Id="rId41" Type="http://schemas.openxmlformats.org/officeDocument/2006/relationships/image" Target="../media/image66.wmf"/><Relationship Id="rId54" Type="http://schemas.openxmlformats.org/officeDocument/2006/relationships/oleObject" Target="../embeddings/oleObject74.bin"/><Relationship Id="rId62" Type="http://schemas.openxmlformats.org/officeDocument/2006/relationships/oleObject" Target="../embeddings/oleObject78.bin"/><Relationship Id="rId70" Type="http://schemas.openxmlformats.org/officeDocument/2006/relationships/oleObject" Target="../embeddings/oleObject82.bin"/><Relationship Id="rId75" Type="http://schemas.openxmlformats.org/officeDocument/2006/relationships/image" Target="../media/image83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61.bin"/><Relationship Id="rId36" Type="http://schemas.openxmlformats.org/officeDocument/2006/relationships/oleObject" Target="../embeddings/oleObject65.bin"/><Relationship Id="rId49" Type="http://schemas.openxmlformats.org/officeDocument/2006/relationships/image" Target="../media/image70.wmf"/><Relationship Id="rId57" Type="http://schemas.openxmlformats.org/officeDocument/2006/relationships/image" Target="../media/image74.wmf"/><Relationship Id="rId10" Type="http://schemas.openxmlformats.org/officeDocument/2006/relationships/oleObject" Target="../embeddings/oleObject52.bin"/><Relationship Id="rId31" Type="http://schemas.openxmlformats.org/officeDocument/2006/relationships/image" Target="../media/image61.wmf"/><Relationship Id="rId44" Type="http://schemas.openxmlformats.org/officeDocument/2006/relationships/oleObject" Target="../embeddings/oleObject69.bin"/><Relationship Id="rId52" Type="http://schemas.openxmlformats.org/officeDocument/2006/relationships/oleObject" Target="../embeddings/oleObject73.bin"/><Relationship Id="rId60" Type="http://schemas.openxmlformats.org/officeDocument/2006/relationships/oleObject" Target="../embeddings/oleObject77.bin"/><Relationship Id="rId65" Type="http://schemas.openxmlformats.org/officeDocument/2006/relationships/image" Target="../media/image78.wmf"/><Relationship Id="rId73" Type="http://schemas.openxmlformats.org/officeDocument/2006/relationships/image" Target="../media/image82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6.bin"/><Relationship Id="rId39" Type="http://schemas.openxmlformats.org/officeDocument/2006/relationships/image" Target="../media/image65.wmf"/><Relationship Id="rId34" Type="http://schemas.openxmlformats.org/officeDocument/2006/relationships/oleObject" Target="../embeddings/oleObject64.bin"/><Relationship Id="rId50" Type="http://schemas.openxmlformats.org/officeDocument/2006/relationships/oleObject" Target="../embeddings/oleObject72.bin"/><Relationship Id="rId55" Type="http://schemas.openxmlformats.org/officeDocument/2006/relationships/image" Target="../media/image73.wmf"/><Relationship Id="rId76" Type="http://schemas.openxmlformats.org/officeDocument/2006/relationships/oleObject" Target="../embeddings/oleObject85.bin"/><Relationship Id="rId7" Type="http://schemas.openxmlformats.org/officeDocument/2006/relationships/image" Target="../media/image49.wmf"/><Relationship Id="rId71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7.wmf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6.wmf"/><Relationship Id="rId5" Type="http://schemas.openxmlformats.org/officeDocument/2006/relationships/image" Target="../media/image4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9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" Type="http://schemas.openxmlformats.org/officeDocument/2006/relationships/oleObject" Target="../embeddings/oleObject93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101.bin"/><Relationship Id="rId25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8.bin"/><Relationship Id="rId24" Type="http://schemas.openxmlformats.org/officeDocument/2006/relationships/image" Target="../media/image98.wmf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4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" Type="http://schemas.openxmlformats.org/officeDocument/2006/relationships/image" Target="../media/image115.jpeg"/><Relationship Id="rId21" Type="http://schemas.openxmlformats.org/officeDocument/2006/relationships/image" Target="../media/image107.wmf"/><Relationship Id="rId34" Type="http://schemas.openxmlformats.org/officeDocument/2006/relationships/oleObject" Target="../embeddings/oleObject121.bin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33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111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5" Type="http://schemas.openxmlformats.org/officeDocument/2006/relationships/image" Target="../media/image100.wmf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118.bin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106.wmf"/><Relationship Id="rId31" Type="http://schemas.openxmlformats.org/officeDocument/2006/relationships/image" Target="../media/image112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19.bin"/><Relationship Id="rId35" Type="http://schemas.openxmlformats.org/officeDocument/2006/relationships/image" Target="../media/image114.wmf"/><Relationship Id="rId8" Type="http://schemas.openxmlformats.org/officeDocument/2006/relationships/oleObject" Target="../embeddings/oleObject10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71332" y="1531203"/>
            <a:ext cx="26933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Oct. 28,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74AB4F-D8E9-754F-B6F3-C37DEBE1BAF1}"/>
              </a:ext>
            </a:extLst>
          </p:cNvPr>
          <p:cNvSpPr txBox="1">
            <a:spLocks/>
          </p:cNvSpPr>
          <p:nvPr/>
        </p:nvSpPr>
        <p:spPr bwMode="auto">
          <a:xfrm>
            <a:off x="1135062" y="2108200"/>
            <a:ext cx="687387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36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/>
              <a:t>How to use Kirchhoff’s </a:t>
            </a:r>
            <a:r>
              <a:rPr lang="en-US" sz="3200" dirty="0">
                <a:latin typeface="Arial Narrow" charset="0"/>
              </a:rPr>
              <a:t>rules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RC Circuit</a:t>
            </a:r>
          </a:p>
          <a:p>
            <a:pPr algn="l">
              <a:buNone/>
            </a:pPr>
            <a:r>
              <a:rPr lang="en-US" sz="3600" dirty="0">
                <a:latin typeface="Arial Narrow" charset="0"/>
              </a:rPr>
              <a:t>CH 27: Magnetism &amp;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Electric Current and Magnetism</a:t>
            </a:r>
          </a:p>
          <a:p>
            <a:pPr algn="l">
              <a:buNone/>
            </a:pPr>
            <a:endParaRPr lang="en-US" sz="3600" dirty="0">
              <a:latin typeface="Arial Narrow" charset="0"/>
            </a:endParaRPr>
          </a:p>
          <a:p>
            <a:pPr marL="969963" lvl="1" indent="-533400">
              <a:buFont typeface="Arial"/>
              <a:buChar char="•"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AE1BAE12-91EF-C540-975C-EDE4B93C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737" y="5252745"/>
            <a:ext cx="6340903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Homework #9 due extended to 11pm, Monday, Nov. 4!!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CBF9BAA5-CFFD-A147-9B9E-DBB77DC8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718" y="5922358"/>
            <a:ext cx="6008825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#10 due 11pm, Friday, Nov. 8!!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10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arbitrarily 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26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331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27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331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28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331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29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3317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0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317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1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17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2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17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3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3317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4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3317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5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3317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6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3317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7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3317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8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3318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21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1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332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2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3328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3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3328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4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328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5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3328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6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28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7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28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8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3328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69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3328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0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3328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1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3328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2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3328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3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3328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4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3328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5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3328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6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3328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7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3328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8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3328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9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3328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80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3328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Do this yourselves!!</a:t>
            </a:r>
          </a:p>
        </p:txBody>
      </p:sp>
    </p:spTree>
    <p:extLst>
      <p:ext uri="{BB962C8B-B14F-4D97-AF65-F5344CB8AC3E}">
        <p14:creationId xmlns:p14="http://schemas.microsoft.com/office/powerpoint/2010/main" val="158157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12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currents. An example?</a:t>
            </a:r>
          </a:p>
        </p:txBody>
      </p:sp>
    </p:spTree>
    <p:extLst>
      <p:ext uri="{BB962C8B-B14F-4D97-AF65-F5344CB8AC3E}">
        <p14:creationId xmlns:p14="http://schemas.microsoft.com/office/powerpoint/2010/main" val="22665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13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 timer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one color to another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flow 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until it reaches to its maximum C</a:t>
            </a:r>
            <a:r>
              <a:rPr lang="en-US" sz="2400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>
                <a:latin typeface="Monotype Corsiva" charset="0"/>
              </a:rPr>
              <a:t>.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99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14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</a:p>
          <a:p>
            <a:pPr lvl="1">
              <a:spcBef>
                <a:spcPts val="72"/>
              </a:spcBef>
            </a:pPr>
            <a:r>
              <a:rPr lang="en-US" sz="2400" dirty="0"/>
              <a:t>The charge 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r>
              <a:rPr lang="en-US" sz="2400" dirty="0"/>
              <a:t>From 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=IR+Q/C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instance, 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6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6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2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15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715000"/>
          </a:xfrm>
        </p:spPr>
        <p:txBody>
          <a:bodyPr/>
          <a:lstStyle/>
          <a:p>
            <a:r>
              <a:rPr lang="en-US" dirty="0"/>
              <a:t>In an RC circuit                         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</a:t>
            </a:r>
            <a:r>
              <a:rPr lang="en-US" dirty="0" err="1"/>
              <a:t>t</a:t>
            </a:r>
            <a:r>
              <a:rPr lang="en-US" dirty="0"/>
              <a:t>=0 to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=C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  and V</a:t>
            </a:r>
            <a:r>
              <a:rPr lang="en-US" baseline="-25000" dirty="0"/>
              <a:t>C</a:t>
            </a:r>
            <a:r>
              <a:rPr lang="en-US" dirty="0"/>
              <a:t>=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.</a:t>
            </a:r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</a:t>
            </a:r>
            <a:r>
              <a:rPr lang="en-US" b="1" u="sng" dirty="0">
                <a:solidFill>
                  <a:srgbClr val="FF0000"/>
                </a:solidFill>
              </a:rPr>
              <a:t>time constant </a:t>
            </a:r>
            <a:r>
              <a:rPr lang="en-US" dirty="0"/>
              <a:t>of the circuit,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a capacitor to reach (1 - e</a:t>
            </a:r>
            <a:r>
              <a:rPr lang="en-US" baseline="30000" dirty="0"/>
              <a:t>-1</a:t>
            </a:r>
            <a:r>
              <a:rPr lang="en-US" dirty="0"/>
              <a:t>)=0.63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0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0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2970212" y="720725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8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340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720725"/>
                        <a:ext cx="22399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59420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9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341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720725"/>
                        <a:ext cx="21351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13391"/>
              </p:ext>
            </p:extLst>
          </p:nvPr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30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41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56172"/>
              </p:ext>
            </p:extLst>
          </p:nvPr>
        </p:nvGraphicFramePr>
        <p:xfrm>
          <a:off x="3232150" y="55626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31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341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5626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332072"/>
              </p:ext>
            </p:extLst>
          </p:nvPr>
        </p:nvGraphicFramePr>
        <p:xfrm>
          <a:off x="3949700" y="5549900"/>
          <a:ext cx="1016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32" name="Equation" r:id="rId15" imgW="495300" imgH="381000" progId="Equation.DSMT4">
                  <p:embed/>
                </p:oleObj>
              </mc:Choice>
              <mc:Fallback>
                <p:oleObj name="Equation" r:id="rId15" imgW="495300" imgH="381000" progId="Equation.DSMT4">
                  <p:embed/>
                  <p:pic>
                    <p:nvPicPr>
                      <p:cNvPr id="341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549900"/>
                        <a:ext cx="101600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6A24555-D9C4-1E47-982C-14F9B70DD3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000" y="5668191"/>
            <a:ext cx="137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16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C=0.30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F, the total resistance is 20k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1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2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2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342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3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4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342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5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3420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6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342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7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3420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8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3420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9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3420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0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342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1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3420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2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3420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3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3420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4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3420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5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3420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6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3420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7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3420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8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3420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9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34205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0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3420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1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34205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2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3420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3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34205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4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34205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5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34205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6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3420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7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34205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8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3420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9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3420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0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34206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1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34206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2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34206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3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3420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4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3420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5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34206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6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34206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7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34206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86AA3A-251C-A24E-92AA-4DAF7052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68650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pPr lvl="2"/>
            <a:r>
              <a:rPr lang="en-US" dirty="0"/>
              <a:t>Since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3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3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3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2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343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3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343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4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343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5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343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76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18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at the time 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 the constant 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4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4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4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0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344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1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344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2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344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3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344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4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344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5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344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6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344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7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344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8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3440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9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344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34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19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C=1.02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40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5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5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6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345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0.50 of its initial value in 40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=60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7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3450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8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345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9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345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0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45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1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3451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2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451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3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3451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4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5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6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7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3451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8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3451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9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3451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60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3451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37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19260"/>
            <a:ext cx="8915400" cy="5791200"/>
          </a:xfrm>
        </p:spPr>
        <p:txBody>
          <a:bodyPr/>
          <a:lstStyle/>
          <a:p>
            <a:pPr eaLnBrk="1" hangingPunct="1"/>
            <a:r>
              <a:rPr lang="en-US" sz="2000" dirty="0"/>
              <a:t>Reading Assignments: CH26.5, 6 and 7</a:t>
            </a:r>
            <a:endParaRPr lang="en-US" sz="1800" dirty="0"/>
          </a:p>
          <a:p>
            <a:pPr eaLnBrk="1" hangingPunct="1"/>
            <a:r>
              <a:rPr lang="en-US" sz="2000" dirty="0"/>
              <a:t>Quiz #3</a:t>
            </a:r>
          </a:p>
          <a:p>
            <a:pPr lvl="1" eaLnBrk="1" hangingPunct="1"/>
            <a:r>
              <a:rPr lang="en-US" sz="1800" dirty="0"/>
              <a:t>This Wednesday, Oct. 30, beginning of the class</a:t>
            </a:r>
          </a:p>
          <a:p>
            <a:pPr lvl="1" eaLnBrk="1" hangingPunct="1"/>
            <a:r>
              <a:rPr lang="en-US" sz="1800" dirty="0"/>
              <a:t>Covers: CH25.5 through what we finish today (CH. 27.1?)</a:t>
            </a:r>
          </a:p>
          <a:p>
            <a:pPr lvl="1" eaLnBrk="1" hangingPunct="1"/>
            <a:r>
              <a:rPr lang="en-US" sz="1800" dirty="0"/>
              <a:t>Bring your calculator but DO NOT input formula into it!</a:t>
            </a:r>
          </a:p>
          <a:p>
            <a:pPr lvl="2" eaLnBrk="1" hangingPunct="1"/>
            <a:r>
              <a:rPr lang="en-US" sz="1600" dirty="0"/>
              <a:t>Cell phones or any types of computers cannot replace a calculator!</a:t>
            </a:r>
          </a:p>
          <a:p>
            <a:pPr lvl="1" eaLnBrk="1" hangingPunct="1"/>
            <a:r>
              <a:rPr lang="en-US" sz="1800" dirty="0"/>
              <a:t>BYOF: You may bring a one 8.5x11.5 sheet (front and back) of </a:t>
            </a:r>
            <a:r>
              <a:rPr lang="en-US" sz="1800" b="1" u="sng" dirty="0">
                <a:solidFill>
                  <a:srgbClr val="FF0000"/>
                </a:solidFill>
              </a:rPr>
              <a:t>handwritten</a:t>
            </a:r>
            <a:r>
              <a:rPr lang="en-US" sz="1800" dirty="0"/>
              <a:t> formulae and values of constants for the quiz</a:t>
            </a:r>
          </a:p>
          <a:p>
            <a:pPr lvl="1" eaLnBrk="1" hangingPunct="1"/>
            <a:r>
              <a:rPr lang="en-US" sz="1800" dirty="0"/>
              <a:t>No derivations, word definitions, set ups or solutions of any problems!</a:t>
            </a:r>
          </a:p>
          <a:p>
            <a:pPr lvl="1" eaLnBrk="1" hangingPunct="1"/>
            <a:r>
              <a:rPr lang="en-US" sz="1800" dirty="0"/>
              <a:t>No additional formulae or values of constants will be provided! </a:t>
            </a:r>
          </a:p>
          <a:p>
            <a:pPr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non-comprehensive term exam: Nov. 11</a:t>
            </a:r>
          </a:p>
          <a:p>
            <a:pPr lvl="1" eaLnBrk="1" hangingPunct="1"/>
            <a:r>
              <a:rPr lang="en-US" sz="1800" dirty="0"/>
              <a:t>Covers CH25.5 to what we learn Wednesday, Nov. 6</a:t>
            </a:r>
          </a:p>
          <a:p>
            <a:pPr lvl="1" eaLnBrk="1" hangingPunct="1"/>
            <a:r>
              <a:rPr lang="en-US" sz="1800" dirty="0"/>
              <a:t>BYOF</a:t>
            </a:r>
          </a:p>
          <a:p>
            <a:pPr eaLnBrk="1" hangingPunct="1"/>
            <a:r>
              <a:rPr lang="en-US" sz="2000" dirty="0"/>
              <a:t>Final exam date and time: 1pm </a:t>
            </a:r>
            <a:r>
              <a:rPr lang="mr-IN" sz="2000" dirty="0"/>
              <a:t>–</a:t>
            </a:r>
            <a:r>
              <a:rPr lang="en-US" sz="2000" dirty="0"/>
              <a:t> 2:30pm, Wednesday, Dec. 4</a:t>
            </a:r>
          </a:p>
          <a:p>
            <a:pPr eaLnBrk="1" hangingPunct="1"/>
            <a:r>
              <a:rPr lang="en-US" sz="2000" dirty="0"/>
              <a:t>Remember the triple extra credit colloquia</a:t>
            </a:r>
          </a:p>
          <a:p>
            <a:pPr lvl="1" eaLnBrk="1" hangingPunct="1"/>
            <a:r>
              <a:rPr lang="en-US" sz="1800" dirty="0"/>
              <a:t>This Wed. Oct. 30: Prof. </a:t>
            </a:r>
            <a:r>
              <a:rPr lang="en-US" sz="1800" dirty="0" err="1"/>
              <a:t>Liantao</a:t>
            </a:r>
            <a:r>
              <a:rPr lang="en-US" sz="1800" dirty="0"/>
              <a:t> Wang of U. of Chicago </a:t>
            </a:r>
          </a:p>
          <a:p>
            <a:pPr lvl="1" eaLnBrk="1" hangingPunct="1"/>
            <a:r>
              <a:rPr lang="en-US" sz="1800" dirty="0"/>
              <a:t>Wed. Nov. 13: Prof Hitoshi Murayama of U.C. Berkeley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Oct. 28,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/>
              <a:t>What do you think the charging and discharging characteristics of RC circuits can be used for?</a:t>
            </a:r>
          </a:p>
          <a:p>
            <a:pPr lvl="1"/>
            <a:r>
              <a:rPr lang="en-US"/>
              <a:t>To produce voltage pulses at a regular frequency</a:t>
            </a:r>
          </a:p>
          <a:p>
            <a:pPr lvl="1"/>
            <a:r>
              <a:rPr lang="en-US"/>
              <a:t> How?</a:t>
            </a:r>
          </a:p>
          <a:p>
            <a:pPr lvl="2"/>
            <a:r>
              <a:rPr lang="en-US"/>
              <a:t>The capacitor charges up to a particular voltage and discharges</a:t>
            </a:r>
          </a:p>
          <a:p>
            <a:pPr lvl="2"/>
            <a:r>
              <a:rPr lang="en-US"/>
              <a:t>A simple way of doing this is to use breakdown of voltage in a gas filled tube</a:t>
            </a:r>
          </a:p>
          <a:p>
            <a:pPr lvl="3"/>
            <a:r>
              <a:rPr lang="en-US"/>
              <a:t>The discharge occurs when the voltage breaks down at V</a:t>
            </a:r>
            <a:r>
              <a:rPr lang="en-US" baseline="-25000"/>
              <a:t>0</a:t>
            </a:r>
          </a:p>
          <a:p>
            <a:pPr lvl="3"/>
            <a:r>
              <a:rPr lang="en-US"/>
              <a:t>After the completion of discharge, the tube no longer conducts</a:t>
            </a:r>
          </a:p>
          <a:p>
            <a:pPr lvl="3"/>
            <a:r>
              <a:rPr lang="en-US"/>
              <a:t>Then the voltage is at V</a:t>
            </a:r>
            <a:r>
              <a:rPr lang="en-US" baseline="-25000"/>
              <a:t>0</a:t>
            </a:r>
            <a:r>
              <a:rPr lang="en-US"/>
              <a:t>’ and it starts charging up</a:t>
            </a:r>
          </a:p>
          <a:p>
            <a:pPr lvl="3"/>
            <a:r>
              <a:rPr lang="en-US"/>
              <a:t>How do you think the voltage as a function of time look?</a:t>
            </a:r>
          </a:p>
          <a:p>
            <a:pPr lvl="4"/>
            <a:r>
              <a:rPr lang="en-US"/>
              <a:t>A sawtooth shape</a:t>
            </a:r>
          </a:p>
          <a:p>
            <a:pPr lvl="2"/>
            <a:r>
              <a:rPr lang="en-US"/>
              <a:t>Pace maker, intermittent windshield wiper, etc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6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6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461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Oct. 28,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Extra Credit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04712" cy="5410200"/>
          </a:xfrm>
        </p:spPr>
        <p:txBody>
          <a:bodyPr/>
          <a:lstStyle/>
          <a:p>
            <a:r>
              <a:rPr lang="en-US" sz="2800" b="1" dirty="0"/>
              <a:t>Civic Duty Participation Exercise</a:t>
            </a:r>
          </a:p>
          <a:p>
            <a:r>
              <a:rPr lang="en-US" sz="2800" dirty="0"/>
              <a:t>You can submit up to four “I Voted” stickers for 20 points total</a:t>
            </a:r>
          </a:p>
          <a:p>
            <a:pPr lvl="1"/>
            <a:r>
              <a:rPr lang="en-US" sz="2400" dirty="0"/>
              <a:t>If voted, they give 3 pieces of paper of which one has </a:t>
            </a:r>
            <a:r>
              <a:rPr lang="en-US" sz="2400" dirty="0" err="1"/>
              <a:t>pricinct</a:t>
            </a:r>
            <a:r>
              <a:rPr lang="en-US" sz="2400" dirty="0"/>
              <a:t> info.</a:t>
            </a:r>
          </a:p>
          <a:p>
            <a:r>
              <a:rPr lang="en-US" sz="2800" dirty="0"/>
              <a:t>Be sure to tape one side of the stickers on a sheet of paper with your name on it along with the following info for each sticker</a:t>
            </a:r>
          </a:p>
          <a:p>
            <a:pPr lvl="1"/>
            <a:r>
              <a:rPr lang="en-US" sz="2400" dirty="0"/>
              <a:t>The number and the name of the precinct the vote was cast</a:t>
            </a:r>
          </a:p>
          <a:p>
            <a:pPr lvl="1"/>
            <a:r>
              <a:rPr lang="en-US" sz="2400" dirty="0"/>
              <a:t>The full name of the person voted next to the relevant sticker</a:t>
            </a:r>
          </a:p>
          <a:p>
            <a:pPr lvl="1"/>
            <a:r>
              <a:rPr lang="en-US" sz="2400" dirty="0"/>
              <a:t>The signature of the person voted next to the full name</a:t>
            </a:r>
          </a:p>
          <a:p>
            <a:r>
              <a:rPr lang="en-US" sz="2800" dirty="0"/>
              <a:t>None of the stickers can be from the same person on someone else’s extra credit or yours</a:t>
            </a:r>
          </a:p>
          <a:p>
            <a:r>
              <a:rPr lang="en-US" sz="2800" dirty="0"/>
              <a:t>Deadline: Beginning of the class next Wednesday, Nov.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26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340F5-BA8C-484D-AF46-B3943571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#5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 </a:t>
            </a:r>
          </a:p>
          <a:p>
            <a:r>
              <a:rPr lang="en-US" sz="2400" dirty="0"/>
              <a:t>Spreadsheet: http://www-</a:t>
            </a:r>
            <a:r>
              <a:rPr lang="en-US" sz="2400" dirty="0" err="1"/>
              <a:t>hep.uta.edu</a:t>
            </a:r>
            <a:r>
              <a:rPr lang="en-US" sz="2400" dirty="0"/>
              <a:t>/%7Eyu/teaching/fall19-1444-002/sp5-spreadsheet.xlsx</a:t>
            </a:r>
          </a:p>
          <a:p>
            <a:r>
              <a:rPr lang="en-US" sz="2400" dirty="0"/>
              <a:t>Due: Beginning of the class Monday, Nov. 11 </a:t>
            </a:r>
          </a:p>
        </p:txBody>
      </p:sp>
    </p:spTree>
    <p:extLst>
      <p:ext uri="{BB962C8B-B14F-4D97-AF65-F5344CB8AC3E}">
        <p14:creationId xmlns:p14="http://schemas.microsoft.com/office/powerpoint/2010/main" val="415689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05D33C-7A4F-5D49-BB23-D8950AE0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10210800" cy="6858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8236E4A-7266-894E-9279-53BE5241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D336B2-9CEC-FE48-96F5-2C05755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F80420-3828-9046-8071-EA81936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5257800"/>
          </a:xfrm>
        </p:spPr>
        <p:txBody>
          <a:bodyPr/>
          <a:lstStyle/>
          <a:p>
            <a:r>
              <a:rPr lang="en-US" sz="3600" dirty="0" err="1"/>
              <a:t>Kirchoff’s</a:t>
            </a:r>
            <a:r>
              <a:rPr lang="en-US" sz="3600" dirty="0"/>
              <a:t> 1</a:t>
            </a:r>
            <a:r>
              <a:rPr lang="en-US" sz="3600" baseline="30000" dirty="0"/>
              <a:t>st</a:t>
            </a:r>
            <a:r>
              <a:rPr lang="en-US" sz="3600" dirty="0"/>
              <a:t> rule: The junction rule uses </a:t>
            </a:r>
            <a:r>
              <a:rPr lang="en-US" sz="3600" b="1" u="sng" dirty="0">
                <a:solidFill>
                  <a:srgbClr val="FF0000"/>
                </a:solidFill>
              </a:rPr>
              <a:t>charge conservation</a:t>
            </a:r>
          </a:p>
          <a:p>
            <a:pPr lvl="1"/>
            <a:r>
              <a:rPr lang="en-US" sz="3200" dirty="0"/>
              <a:t>At </a:t>
            </a:r>
            <a:r>
              <a:rPr lang="en-US" sz="3200" dirty="0">
                <a:latin typeface="Arial Narrow" charset="0"/>
              </a:rPr>
              <a:t>any junction point, the sum of all currents entering the junction must be equal to the sum of all currents leaving the junction.</a:t>
            </a:r>
            <a:endParaRPr lang="en-US" sz="3200" dirty="0"/>
          </a:p>
          <a:p>
            <a:r>
              <a:rPr lang="en-US" sz="3600" dirty="0" err="1"/>
              <a:t>Kirchoff’s</a:t>
            </a:r>
            <a:r>
              <a:rPr lang="en-US" sz="3600" dirty="0"/>
              <a:t> 2</a:t>
            </a:r>
            <a:r>
              <a:rPr lang="en-US" sz="3600" baseline="30000" dirty="0"/>
              <a:t>nd</a:t>
            </a:r>
            <a:r>
              <a:rPr lang="en-US" sz="3600" dirty="0"/>
              <a:t> rule: The loop rule uses </a:t>
            </a:r>
            <a:r>
              <a:rPr lang="en-US" sz="36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3600" dirty="0"/>
              <a:t>.</a:t>
            </a:r>
          </a:p>
          <a:p>
            <a:pPr lvl="1"/>
            <a:r>
              <a:rPr lang="en-US" sz="3200" dirty="0"/>
              <a:t>The sum of the changes in potential in any closed path of a circuit must be zero.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Kirchhoff’s Rules</a:t>
            </a:r>
          </a:p>
        </p:txBody>
      </p:sp>
    </p:spTree>
    <p:extLst>
      <p:ext uri="{BB962C8B-B14F-4D97-AF65-F5344CB8AC3E}">
        <p14:creationId xmlns:p14="http://schemas.microsoft.com/office/powerpoint/2010/main" val="146954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8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7150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junctions and label each and everyone of the </a:t>
            </a:r>
            <a:r>
              <a:rPr lang="en-US" sz="2800" dirty="0" err="1"/>
              <a:t>indepent</a:t>
            </a:r>
            <a:r>
              <a:rPr lang="en-US" sz="2800" dirty="0"/>
              <a:t>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direction, you 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/>
              <a:t>You cannot have all current coming in or going out of a junction, though!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just need to 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closed 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proper signs as you decided in step 1 above.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How to use Kirchhoff’s Rules??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7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9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093" y="1739454"/>
            <a:ext cx="6771813" cy="4386288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6868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</p:spTree>
    <p:extLst>
      <p:ext uri="{BB962C8B-B14F-4D97-AF65-F5344CB8AC3E}">
        <p14:creationId xmlns:p14="http://schemas.microsoft.com/office/powerpoint/2010/main" val="1027415154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41779</TotalTime>
  <Words>2433</Words>
  <Application>Microsoft Macintosh PowerPoint</Application>
  <PresentationFormat>On-screen Show (4:3)</PresentationFormat>
  <Paragraphs>240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1444 – Section 002 Lecture #16</vt:lpstr>
      <vt:lpstr>Announcements</vt:lpstr>
      <vt:lpstr>Reminder: Special Extra Credit #4</vt:lpstr>
      <vt:lpstr>PowerPoint Presentation</vt:lpstr>
      <vt:lpstr>Reminder: Special Project #5</vt:lpstr>
      <vt:lpstr>PowerPoint Presentation</vt:lpstr>
      <vt:lpstr>Kirchhoff’s Rules</vt:lpstr>
      <vt:lpstr> How to use Kirchhoff’s Rules??</vt:lpstr>
      <vt:lpstr>Example 26 – 9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an RC Circuit</vt:lpstr>
      <vt:lpstr> Discharging an RC Circuit</vt:lpstr>
      <vt:lpstr>Example 26 – 13 </vt:lpstr>
      <vt:lpstr> Application of RC Circuits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912</cp:revision>
  <dcterms:created xsi:type="dcterms:W3CDTF">2012-01-19T04:21:20Z</dcterms:created>
  <dcterms:modified xsi:type="dcterms:W3CDTF">2019-10-28T19:31:19Z</dcterms:modified>
</cp:coreProperties>
</file>