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1" r:id="rId2"/>
    <p:sldId id="481" r:id="rId3"/>
    <p:sldId id="661" r:id="rId4"/>
    <p:sldId id="749" r:id="rId5"/>
    <p:sldId id="715" r:id="rId6"/>
    <p:sldId id="747" r:id="rId7"/>
    <p:sldId id="675" r:id="rId8"/>
    <p:sldId id="676" r:id="rId9"/>
    <p:sldId id="677" r:id="rId10"/>
    <p:sldId id="748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685" r:id="rId19"/>
    <p:sldId id="686" r:id="rId20"/>
    <p:sldId id="687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CC"/>
    <a:srgbClr val="FF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6"/>
    <p:restoredTop sz="94660"/>
  </p:normalViewPr>
  <p:slideViewPr>
    <p:cSldViewPr>
      <p:cViewPr varScale="1">
        <p:scale>
          <a:sx n="127" d="100"/>
          <a:sy n="127" d="100"/>
        </p:scale>
        <p:origin x="14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4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11.wmf"/><Relationship Id="rId3" Type="http://schemas.openxmlformats.org/officeDocument/2006/relationships/image" Target="../media/image94.wmf"/><Relationship Id="rId7" Type="http://schemas.openxmlformats.org/officeDocument/2006/relationships/image" Target="../media/image105.wmf"/><Relationship Id="rId12" Type="http://schemas.openxmlformats.org/officeDocument/2006/relationships/image" Target="../media/image110.wmf"/><Relationship Id="rId2" Type="http://schemas.openxmlformats.org/officeDocument/2006/relationships/image" Target="../media/image101.wmf"/><Relationship Id="rId16" Type="http://schemas.openxmlformats.org/officeDocument/2006/relationships/image" Target="../media/image114.wmf"/><Relationship Id="rId1" Type="http://schemas.openxmlformats.org/officeDocument/2006/relationships/image" Target="../media/image100.wmf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5" Type="http://schemas.openxmlformats.org/officeDocument/2006/relationships/image" Target="../media/image11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Relationship Id="rId14" Type="http://schemas.openxmlformats.org/officeDocument/2006/relationships/image" Target="../media/image1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e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0.wmf"/><Relationship Id="rId18" Type="http://schemas.openxmlformats.org/officeDocument/2006/relationships/image" Target="../media/image35.e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29.wmf"/><Relationship Id="rId17" Type="http://schemas.openxmlformats.org/officeDocument/2006/relationships/image" Target="../media/image34.emf"/><Relationship Id="rId2" Type="http://schemas.openxmlformats.org/officeDocument/2006/relationships/image" Target="../media/image20.wmf"/><Relationship Id="rId16" Type="http://schemas.openxmlformats.org/officeDocument/2006/relationships/image" Target="../media/image33.wmf"/><Relationship Id="rId20" Type="http://schemas.openxmlformats.org/officeDocument/2006/relationships/image" Target="../media/image37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8.wmf"/><Relationship Id="rId5" Type="http://schemas.openxmlformats.org/officeDocument/2006/relationships/image" Target="../media/image23.wmf"/><Relationship Id="rId15" Type="http://schemas.openxmlformats.org/officeDocument/2006/relationships/image" Target="../media/image32.emf"/><Relationship Id="rId10" Type="http://schemas.openxmlformats.org/officeDocument/2006/relationships/image" Target="../media/image27.wmf"/><Relationship Id="rId19" Type="http://schemas.openxmlformats.org/officeDocument/2006/relationships/image" Target="../media/image36.wmf"/><Relationship Id="rId4" Type="http://schemas.openxmlformats.org/officeDocument/2006/relationships/image" Target="../media/image22.wmf"/><Relationship Id="rId9" Type="http://schemas.openxmlformats.org/officeDocument/2006/relationships/image" Target="../media/image6.wmf"/><Relationship Id="rId14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.wmf"/><Relationship Id="rId6" Type="http://schemas.openxmlformats.org/officeDocument/2006/relationships/image" Target="../media/image46.e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wmf"/><Relationship Id="rId18" Type="http://schemas.openxmlformats.org/officeDocument/2006/relationships/image" Target="../media/image65.wmf"/><Relationship Id="rId26" Type="http://schemas.openxmlformats.org/officeDocument/2006/relationships/image" Target="../media/image73.wmf"/><Relationship Id="rId21" Type="http://schemas.openxmlformats.org/officeDocument/2006/relationships/image" Target="../media/image68.wmf"/><Relationship Id="rId34" Type="http://schemas.openxmlformats.org/officeDocument/2006/relationships/image" Target="../media/image81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5" Type="http://schemas.openxmlformats.org/officeDocument/2006/relationships/image" Target="../media/image72.wmf"/><Relationship Id="rId33" Type="http://schemas.openxmlformats.org/officeDocument/2006/relationships/image" Target="../media/image80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20" Type="http://schemas.openxmlformats.org/officeDocument/2006/relationships/image" Target="../media/image67.wmf"/><Relationship Id="rId29" Type="http://schemas.openxmlformats.org/officeDocument/2006/relationships/image" Target="../media/image76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24" Type="http://schemas.openxmlformats.org/officeDocument/2006/relationships/image" Target="../media/image71.wmf"/><Relationship Id="rId32" Type="http://schemas.openxmlformats.org/officeDocument/2006/relationships/image" Target="../media/image79.wmf"/><Relationship Id="rId37" Type="http://schemas.openxmlformats.org/officeDocument/2006/relationships/image" Target="../media/image84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23" Type="http://schemas.openxmlformats.org/officeDocument/2006/relationships/image" Target="../media/image70.wmf"/><Relationship Id="rId28" Type="http://schemas.openxmlformats.org/officeDocument/2006/relationships/image" Target="../media/image75.wmf"/><Relationship Id="rId36" Type="http://schemas.openxmlformats.org/officeDocument/2006/relationships/image" Target="../media/image83.wmf"/><Relationship Id="rId10" Type="http://schemas.openxmlformats.org/officeDocument/2006/relationships/image" Target="../media/image57.wmf"/><Relationship Id="rId19" Type="http://schemas.openxmlformats.org/officeDocument/2006/relationships/image" Target="../media/image66.wmf"/><Relationship Id="rId31" Type="http://schemas.openxmlformats.org/officeDocument/2006/relationships/image" Target="../media/image78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Relationship Id="rId22" Type="http://schemas.openxmlformats.org/officeDocument/2006/relationships/image" Target="../media/image69.wmf"/><Relationship Id="rId27" Type="http://schemas.openxmlformats.org/officeDocument/2006/relationships/image" Target="../media/image74.wmf"/><Relationship Id="rId30" Type="http://schemas.openxmlformats.org/officeDocument/2006/relationships/image" Target="../media/image77.wmf"/><Relationship Id="rId35" Type="http://schemas.openxmlformats.org/officeDocument/2006/relationships/image" Target="../media/image82.wmf"/><Relationship Id="rId8" Type="http://schemas.openxmlformats.org/officeDocument/2006/relationships/image" Target="../media/image55.wmf"/><Relationship Id="rId3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6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1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3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6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5.jpeg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9" Type="http://schemas.openxmlformats.org/officeDocument/2006/relationships/image" Target="../media/image35.emf"/><Relationship Id="rId21" Type="http://schemas.openxmlformats.org/officeDocument/2006/relationships/image" Target="../media/image6.wmf"/><Relationship Id="rId34" Type="http://schemas.openxmlformats.org/officeDocument/2006/relationships/oleObject" Target="../embeddings/oleObject31.bin"/><Relationship Id="rId42" Type="http://schemas.openxmlformats.org/officeDocument/2006/relationships/oleObject" Target="../embeddings/oleObject35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30.wmf"/><Relationship Id="rId41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6.bin"/><Relationship Id="rId32" Type="http://schemas.openxmlformats.org/officeDocument/2006/relationships/oleObject" Target="../embeddings/oleObject30.bin"/><Relationship Id="rId37" Type="http://schemas.openxmlformats.org/officeDocument/2006/relationships/image" Target="../media/image34.emf"/><Relationship Id="rId40" Type="http://schemas.openxmlformats.org/officeDocument/2006/relationships/oleObject" Target="../embeddings/oleObject34.bin"/><Relationship Id="rId5" Type="http://schemas.openxmlformats.org/officeDocument/2006/relationships/image" Target="../media/image5.jpeg"/><Relationship Id="rId15" Type="http://schemas.openxmlformats.org/officeDocument/2006/relationships/image" Target="../media/image24.wmf"/><Relationship Id="rId23" Type="http://schemas.openxmlformats.org/officeDocument/2006/relationships/image" Target="../media/image27.wmf"/><Relationship Id="rId28" Type="http://schemas.openxmlformats.org/officeDocument/2006/relationships/oleObject" Target="../embeddings/oleObject28.bin"/><Relationship Id="rId36" Type="http://schemas.openxmlformats.org/officeDocument/2006/relationships/oleObject" Target="../embeddings/oleObject32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6.wmf"/><Relationship Id="rId31" Type="http://schemas.openxmlformats.org/officeDocument/2006/relationships/image" Target="../media/image31.emf"/><Relationship Id="rId4" Type="http://schemas.openxmlformats.org/officeDocument/2006/relationships/image" Target="../media/image19.wmf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9.wmf"/><Relationship Id="rId30" Type="http://schemas.openxmlformats.org/officeDocument/2006/relationships/oleObject" Target="../embeddings/oleObject29.bin"/><Relationship Id="rId35" Type="http://schemas.openxmlformats.org/officeDocument/2006/relationships/image" Target="../media/image33.wmf"/><Relationship Id="rId43" Type="http://schemas.openxmlformats.org/officeDocument/2006/relationships/image" Target="../media/image37.wmf"/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5.wmf"/><Relationship Id="rId25" Type="http://schemas.openxmlformats.org/officeDocument/2006/relationships/image" Target="../media/image28.wmf"/><Relationship Id="rId33" Type="http://schemas.openxmlformats.org/officeDocument/2006/relationships/image" Target="../media/image32.emf"/><Relationship Id="rId38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4.wmf"/><Relationship Id="rId1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3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60.bin"/><Relationship Id="rId21" Type="http://schemas.openxmlformats.org/officeDocument/2006/relationships/image" Target="../media/image56.wmf"/><Relationship Id="rId42" Type="http://schemas.openxmlformats.org/officeDocument/2006/relationships/oleObject" Target="../embeddings/oleObject68.bin"/><Relationship Id="rId47" Type="http://schemas.openxmlformats.org/officeDocument/2006/relationships/image" Target="../media/image69.wmf"/><Relationship Id="rId63" Type="http://schemas.openxmlformats.org/officeDocument/2006/relationships/image" Target="../media/image77.wmf"/><Relationship Id="rId68" Type="http://schemas.openxmlformats.org/officeDocument/2006/relationships/oleObject" Target="../embeddings/oleObject81.bin"/><Relationship Id="rId16" Type="http://schemas.openxmlformats.org/officeDocument/2006/relationships/oleObject" Target="../embeddings/oleObject55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37" Type="http://schemas.openxmlformats.org/officeDocument/2006/relationships/image" Target="../media/image64.wmf"/><Relationship Id="rId40" Type="http://schemas.openxmlformats.org/officeDocument/2006/relationships/oleObject" Target="../embeddings/oleObject67.bin"/><Relationship Id="rId45" Type="http://schemas.openxmlformats.org/officeDocument/2006/relationships/image" Target="../media/image68.wmf"/><Relationship Id="rId53" Type="http://schemas.openxmlformats.org/officeDocument/2006/relationships/image" Target="../media/image72.wmf"/><Relationship Id="rId58" Type="http://schemas.openxmlformats.org/officeDocument/2006/relationships/oleObject" Target="../embeddings/oleObject76.bin"/><Relationship Id="rId66" Type="http://schemas.openxmlformats.org/officeDocument/2006/relationships/oleObject" Target="../embeddings/oleObject80.bin"/><Relationship Id="rId74" Type="http://schemas.openxmlformats.org/officeDocument/2006/relationships/oleObject" Target="../embeddings/oleObject84.bin"/><Relationship Id="rId5" Type="http://schemas.openxmlformats.org/officeDocument/2006/relationships/image" Target="../media/image48.wmf"/><Relationship Id="rId61" Type="http://schemas.openxmlformats.org/officeDocument/2006/relationships/image" Target="../media/image76.wmf"/><Relationship Id="rId19" Type="http://schemas.openxmlformats.org/officeDocument/2006/relationships/image" Target="../media/image55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59.wmf"/><Relationship Id="rId30" Type="http://schemas.openxmlformats.org/officeDocument/2006/relationships/oleObject" Target="../embeddings/oleObject62.bin"/><Relationship Id="rId35" Type="http://schemas.openxmlformats.org/officeDocument/2006/relationships/image" Target="../media/image63.wmf"/><Relationship Id="rId43" Type="http://schemas.openxmlformats.org/officeDocument/2006/relationships/image" Target="../media/image67.wmf"/><Relationship Id="rId48" Type="http://schemas.openxmlformats.org/officeDocument/2006/relationships/oleObject" Target="../embeddings/oleObject71.bin"/><Relationship Id="rId56" Type="http://schemas.openxmlformats.org/officeDocument/2006/relationships/oleObject" Target="../embeddings/oleObject75.bin"/><Relationship Id="rId64" Type="http://schemas.openxmlformats.org/officeDocument/2006/relationships/oleObject" Target="../embeddings/oleObject79.bin"/><Relationship Id="rId69" Type="http://schemas.openxmlformats.org/officeDocument/2006/relationships/image" Target="../media/image80.wmf"/><Relationship Id="rId77" Type="http://schemas.openxmlformats.org/officeDocument/2006/relationships/image" Target="../media/image84.wmf"/><Relationship Id="rId8" Type="http://schemas.openxmlformats.org/officeDocument/2006/relationships/oleObject" Target="../embeddings/oleObject51.bin"/><Relationship Id="rId51" Type="http://schemas.openxmlformats.org/officeDocument/2006/relationships/image" Target="../media/image71.wmf"/><Relationship Id="rId72" Type="http://schemas.openxmlformats.org/officeDocument/2006/relationships/oleObject" Target="../embeddings/oleObject83.bin"/><Relationship Id="rId3" Type="http://schemas.openxmlformats.org/officeDocument/2006/relationships/image" Target="../media/image39.jpeg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4.wmf"/><Relationship Id="rId25" Type="http://schemas.openxmlformats.org/officeDocument/2006/relationships/image" Target="../media/image58.wmf"/><Relationship Id="rId33" Type="http://schemas.openxmlformats.org/officeDocument/2006/relationships/image" Target="../media/image62.wmf"/><Relationship Id="rId38" Type="http://schemas.openxmlformats.org/officeDocument/2006/relationships/oleObject" Target="../embeddings/oleObject66.bin"/><Relationship Id="rId46" Type="http://schemas.openxmlformats.org/officeDocument/2006/relationships/oleObject" Target="../embeddings/oleObject70.bin"/><Relationship Id="rId59" Type="http://schemas.openxmlformats.org/officeDocument/2006/relationships/image" Target="../media/image75.wmf"/><Relationship Id="rId67" Type="http://schemas.openxmlformats.org/officeDocument/2006/relationships/image" Target="../media/image79.wmf"/><Relationship Id="rId20" Type="http://schemas.openxmlformats.org/officeDocument/2006/relationships/oleObject" Target="../embeddings/oleObject57.bin"/><Relationship Id="rId41" Type="http://schemas.openxmlformats.org/officeDocument/2006/relationships/image" Target="../media/image66.wmf"/><Relationship Id="rId54" Type="http://schemas.openxmlformats.org/officeDocument/2006/relationships/oleObject" Target="../embeddings/oleObject74.bin"/><Relationship Id="rId62" Type="http://schemas.openxmlformats.org/officeDocument/2006/relationships/oleObject" Target="../embeddings/oleObject78.bin"/><Relationship Id="rId70" Type="http://schemas.openxmlformats.org/officeDocument/2006/relationships/oleObject" Target="../embeddings/oleObject82.bin"/><Relationship Id="rId75" Type="http://schemas.openxmlformats.org/officeDocument/2006/relationships/image" Target="../media/image83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0.bin"/><Relationship Id="rId15" Type="http://schemas.openxmlformats.org/officeDocument/2006/relationships/image" Target="../media/image53.wmf"/><Relationship Id="rId23" Type="http://schemas.openxmlformats.org/officeDocument/2006/relationships/image" Target="../media/image57.wmf"/><Relationship Id="rId28" Type="http://schemas.openxmlformats.org/officeDocument/2006/relationships/oleObject" Target="../embeddings/oleObject61.bin"/><Relationship Id="rId36" Type="http://schemas.openxmlformats.org/officeDocument/2006/relationships/oleObject" Target="../embeddings/oleObject65.bin"/><Relationship Id="rId49" Type="http://schemas.openxmlformats.org/officeDocument/2006/relationships/image" Target="../media/image70.wmf"/><Relationship Id="rId57" Type="http://schemas.openxmlformats.org/officeDocument/2006/relationships/image" Target="../media/image74.wmf"/><Relationship Id="rId10" Type="http://schemas.openxmlformats.org/officeDocument/2006/relationships/oleObject" Target="../embeddings/oleObject52.bin"/><Relationship Id="rId31" Type="http://schemas.openxmlformats.org/officeDocument/2006/relationships/image" Target="../media/image61.wmf"/><Relationship Id="rId44" Type="http://schemas.openxmlformats.org/officeDocument/2006/relationships/oleObject" Target="../embeddings/oleObject69.bin"/><Relationship Id="rId52" Type="http://schemas.openxmlformats.org/officeDocument/2006/relationships/oleObject" Target="../embeddings/oleObject73.bin"/><Relationship Id="rId60" Type="http://schemas.openxmlformats.org/officeDocument/2006/relationships/oleObject" Target="../embeddings/oleObject77.bin"/><Relationship Id="rId65" Type="http://schemas.openxmlformats.org/officeDocument/2006/relationships/image" Target="../media/image78.wmf"/><Relationship Id="rId73" Type="http://schemas.openxmlformats.org/officeDocument/2006/relationships/image" Target="../media/image82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0.wmf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56.bin"/><Relationship Id="rId39" Type="http://schemas.openxmlformats.org/officeDocument/2006/relationships/image" Target="../media/image65.wmf"/><Relationship Id="rId34" Type="http://schemas.openxmlformats.org/officeDocument/2006/relationships/oleObject" Target="../embeddings/oleObject64.bin"/><Relationship Id="rId50" Type="http://schemas.openxmlformats.org/officeDocument/2006/relationships/oleObject" Target="../embeddings/oleObject72.bin"/><Relationship Id="rId55" Type="http://schemas.openxmlformats.org/officeDocument/2006/relationships/image" Target="../media/image73.wmf"/><Relationship Id="rId76" Type="http://schemas.openxmlformats.org/officeDocument/2006/relationships/oleObject" Target="../embeddings/oleObject85.bin"/><Relationship Id="rId7" Type="http://schemas.openxmlformats.org/officeDocument/2006/relationships/image" Target="../media/image49.wmf"/><Relationship Id="rId71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87.wmf"/><Relationship Id="rId3" Type="http://schemas.openxmlformats.org/officeDocument/2006/relationships/image" Target="../media/image89.jpeg"/><Relationship Id="rId7" Type="http://schemas.openxmlformats.org/officeDocument/2006/relationships/oleObject" Target="../embeddings/oleObject88.bin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86.wmf"/><Relationship Id="rId5" Type="http://schemas.openxmlformats.org/officeDocument/2006/relationships/image" Target="../media/image4.wmf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9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95.wmf"/><Relationship Id="rId26" Type="http://schemas.openxmlformats.org/officeDocument/2006/relationships/image" Target="../media/image99.wmf"/><Relationship Id="rId3" Type="http://schemas.openxmlformats.org/officeDocument/2006/relationships/oleObject" Target="../embeddings/oleObject93.bin"/><Relationship Id="rId21" Type="http://schemas.openxmlformats.org/officeDocument/2006/relationships/oleObject" Target="../embeddings/oleObject103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101.bin"/><Relationship Id="rId25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98.bin"/><Relationship Id="rId24" Type="http://schemas.openxmlformats.org/officeDocument/2006/relationships/image" Target="../media/image98.wmf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100.bin"/><Relationship Id="rId23" Type="http://schemas.openxmlformats.org/officeDocument/2006/relationships/oleObject" Target="../embeddings/oleObject104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102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93.wmf"/><Relationship Id="rId22" Type="http://schemas.openxmlformats.org/officeDocument/2006/relationships/image" Target="../media/image97.w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113.bin"/><Relationship Id="rId26" Type="http://schemas.openxmlformats.org/officeDocument/2006/relationships/oleObject" Target="../embeddings/oleObject117.bin"/><Relationship Id="rId3" Type="http://schemas.openxmlformats.org/officeDocument/2006/relationships/image" Target="../media/image115.jpeg"/><Relationship Id="rId21" Type="http://schemas.openxmlformats.org/officeDocument/2006/relationships/image" Target="../media/image107.wmf"/><Relationship Id="rId34" Type="http://schemas.openxmlformats.org/officeDocument/2006/relationships/oleObject" Target="../embeddings/oleObject121.bin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105.wmf"/><Relationship Id="rId25" Type="http://schemas.openxmlformats.org/officeDocument/2006/relationships/image" Target="../media/image109.wmf"/><Relationship Id="rId33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4.bin"/><Relationship Id="rId29" Type="http://schemas.openxmlformats.org/officeDocument/2006/relationships/image" Target="../media/image111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02.wmf"/><Relationship Id="rId24" Type="http://schemas.openxmlformats.org/officeDocument/2006/relationships/oleObject" Target="../embeddings/oleObject116.bin"/><Relationship Id="rId32" Type="http://schemas.openxmlformats.org/officeDocument/2006/relationships/oleObject" Target="../embeddings/oleObject120.bin"/><Relationship Id="rId5" Type="http://schemas.openxmlformats.org/officeDocument/2006/relationships/image" Target="../media/image100.wmf"/><Relationship Id="rId15" Type="http://schemas.openxmlformats.org/officeDocument/2006/relationships/image" Target="../media/image104.wmf"/><Relationship Id="rId23" Type="http://schemas.openxmlformats.org/officeDocument/2006/relationships/image" Target="../media/image108.wmf"/><Relationship Id="rId28" Type="http://schemas.openxmlformats.org/officeDocument/2006/relationships/oleObject" Target="../embeddings/oleObject118.bin"/><Relationship Id="rId10" Type="http://schemas.openxmlformats.org/officeDocument/2006/relationships/oleObject" Target="../embeddings/oleObject109.bin"/><Relationship Id="rId19" Type="http://schemas.openxmlformats.org/officeDocument/2006/relationships/image" Target="../media/image106.wmf"/><Relationship Id="rId31" Type="http://schemas.openxmlformats.org/officeDocument/2006/relationships/image" Target="../media/image112.wmf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111.bin"/><Relationship Id="rId22" Type="http://schemas.openxmlformats.org/officeDocument/2006/relationships/oleObject" Target="../embeddings/oleObject115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119.bin"/><Relationship Id="rId35" Type="http://schemas.openxmlformats.org/officeDocument/2006/relationships/image" Target="../media/image114.wmf"/><Relationship Id="rId8" Type="http://schemas.openxmlformats.org/officeDocument/2006/relationships/oleObject" Target="../embeddings/oleObject10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#16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71332" y="1531203"/>
            <a:ext cx="26933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Oct. 28,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74AB4F-D8E9-754F-B6F3-C37DEBE1BAF1}"/>
              </a:ext>
            </a:extLst>
          </p:cNvPr>
          <p:cNvSpPr txBox="1">
            <a:spLocks/>
          </p:cNvSpPr>
          <p:nvPr/>
        </p:nvSpPr>
        <p:spPr bwMode="auto">
          <a:xfrm>
            <a:off x="1135062" y="2108200"/>
            <a:ext cx="687387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3600" dirty="0">
                <a:latin typeface="Arial Narrow" charset="0"/>
              </a:rPr>
              <a:t>CH 26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/>
              <a:t>How to use Kirchhoff’s </a:t>
            </a:r>
            <a:r>
              <a:rPr lang="en-US" sz="3200" dirty="0">
                <a:latin typeface="Arial Narrow" charset="0"/>
              </a:rPr>
              <a:t>rules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RC Circuit</a:t>
            </a:r>
          </a:p>
          <a:p>
            <a:pPr algn="l">
              <a:buNone/>
            </a:pPr>
            <a:r>
              <a:rPr lang="en-US" sz="3600" dirty="0">
                <a:latin typeface="Arial Narrow" charset="0"/>
              </a:rPr>
              <a:t>CH 27: Magnetism &amp; Magnetic Field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Electric Current and Magnetism</a:t>
            </a:r>
          </a:p>
          <a:p>
            <a:pPr algn="l">
              <a:buNone/>
            </a:pPr>
            <a:endParaRPr lang="en-US" sz="3600" dirty="0">
              <a:latin typeface="Arial Narrow" charset="0"/>
            </a:endParaRPr>
          </a:p>
          <a:p>
            <a:pPr marL="969963" lvl="1" indent="-533400">
              <a:buFont typeface="Arial"/>
              <a:buChar char="•"/>
            </a:pPr>
            <a:endParaRPr lang="en-US" sz="3200" dirty="0">
              <a:latin typeface="Arial Narrow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79FB7-8671-7042-999B-F53102801544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8" name="Text Box 19">
            <a:extLst>
              <a:ext uri="{FF2B5EF4-FFF2-40B4-BE49-F238E27FC236}">
                <a16:creationId xmlns:a16="http://schemas.microsoft.com/office/drawing/2014/main" id="{AE1BAE12-91EF-C540-975C-EDE4B93C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737" y="5252745"/>
            <a:ext cx="6340903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Homework #9 due extended to 11pm, Monday, Nov. 4!!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CDEB08-2C54-7D42-A199-05B2412EEBB3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CBF9BAA5-CFFD-A147-9B9E-DBB77DC8B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718" y="5922358"/>
            <a:ext cx="6008825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#10 due 11pm, Friday, Nov. 8!!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10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9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arbitrarily 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This is the same for junction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as well, so no additional information.</a:t>
            </a: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00"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331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0"/>
                        <a:ext cx="1828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Kirchhoff’s junction rule at point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01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3317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516438"/>
                        <a:ext cx="6588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02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3317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22900"/>
                        <a:ext cx="11112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9" name="Object 13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03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3317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516438"/>
                        <a:ext cx="6826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0" name="Object 14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04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3317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516438"/>
                        <a:ext cx="6588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1" name="Object 15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05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3317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06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3317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total voltage change in the loop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07"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3317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516438"/>
                        <a:ext cx="7588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5" name="Object 19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08" name="Equation" r:id="rId20" imgW="114120" imgH="164880" progId="Equation.DSMT4">
                  <p:embed/>
                </p:oleObj>
              </mc:Choice>
              <mc:Fallback>
                <p:oleObj name="Equation" r:id="rId20" imgW="114120" imgH="164880" progId="Equation.DSMT4">
                  <p:embed/>
                  <p:pic>
                    <p:nvPicPr>
                      <p:cNvPr id="3317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0888"/>
                        <a:ext cx="2270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09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3317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560888"/>
                        <a:ext cx="5318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7" name="Object 21"/>
          <p:cNvGraphicFramePr>
            <a:graphicFrameLocks noChangeAspect="1"/>
          </p:cNvGraphicFramePr>
          <p:nvPr/>
        </p:nvGraphicFramePr>
        <p:xfrm>
          <a:off x="5945188" y="4516438"/>
          <a:ext cx="4556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10" name="Equation" r:id="rId24" imgW="228600" imgH="203040" progId="Equation.DSMT4">
                  <p:embed/>
                </p:oleObj>
              </mc:Choice>
              <mc:Fallback>
                <p:oleObj name="Equation" r:id="rId24" imgW="228600" imgH="203040" progId="Equation.DSMT4">
                  <p:embed/>
                  <p:pic>
                    <p:nvPicPr>
                      <p:cNvPr id="3317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4516438"/>
                        <a:ext cx="4556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8" name="Object 22"/>
          <p:cNvGraphicFramePr>
            <a:graphicFrameLocks noChangeAspect="1"/>
          </p:cNvGraphicFramePr>
          <p:nvPr/>
        </p:nvGraphicFramePr>
        <p:xfrm>
          <a:off x="7419975" y="4516438"/>
          <a:ext cx="7334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11" name="Equation" r:id="rId26" imgW="368280" imgH="203040" progId="Equation.DSMT4">
                  <p:embed/>
                </p:oleObj>
              </mc:Choice>
              <mc:Fallback>
                <p:oleObj name="Equation" r:id="rId26" imgW="368280" imgH="203040" progId="Equation.DSMT4">
                  <p:embed/>
                  <p:pic>
                    <p:nvPicPr>
                      <p:cNvPr id="3317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4516438"/>
                        <a:ext cx="7334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0" name="Object 24"/>
          <p:cNvGraphicFramePr>
            <a:graphicFrameLocks noChangeAspect="1"/>
          </p:cNvGraphicFramePr>
          <p:nvPr/>
        </p:nvGraphicFramePr>
        <p:xfrm>
          <a:off x="2336800" y="5378450"/>
          <a:ext cx="56642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12" name="Equation" r:id="rId28" imgW="2590800" imgH="228600" progId="Equation.DSMT4">
                  <p:embed/>
                </p:oleObj>
              </mc:Choice>
              <mc:Fallback>
                <p:oleObj name="Equation" r:id="rId28" imgW="2590800" imgH="228600" progId="Equation.DSMT4">
                  <p:embed/>
                  <p:pic>
                    <p:nvPicPr>
                      <p:cNvPr id="33180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378450"/>
                        <a:ext cx="56642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2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/>
      <p:bldP spid="331781" grpId="0"/>
      <p:bldP spid="331783" grpId="0"/>
      <p:bldP spid="331784" grpId="0"/>
      <p:bldP spid="331785" grpId="0"/>
      <p:bldP spid="331793" grpId="0"/>
      <p:bldP spid="3317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A97-ED37-414A-95F2-FD58C3A3D77F}" type="slidenum">
              <a:rPr lang="en-US"/>
              <a:pPr/>
              <a:t>11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9, </a:t>
            </a:r>
            <a:r>
              <a:rPr lang="en-US" dirty="0" err="1"/>
              <a:t>cnt’d</a:t>
            </a:r>
            <a:endParaRPr lang="en-US" dirty="0"/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4543425" y="1295400"/>
          <a:ext cx="714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1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332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1295400"/>
                        <a:ext cx="714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2806" name="Picture 6" descr="FG26_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</p:spPr>
      </p:pic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5362575" y="2408237"/>
          <a:ext cx="10382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2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3328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408237"/>
                        <a:ext cx="10382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3" name="Equation" r:id="rId8" imgW="342720" imgH="228600" progId="Equation.DSMT4">
                  <p:embed/>
                </p:oleObj>
              </mc:Choice>
              <mc:Fallback>
                <p:oleObj name="Equation" r:id="rId8" imgW="342720" imgH="228600" progId="Equation.DSMT4">
                  <p:embed/>
                  <p:pic>
                    <p:nvPicPr>
                      <p:cNvPr id="3328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57300"/>
                        <a:ext cx="712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4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3328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57300"/>
                        <a:ext cx="7159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2895600" y="1255713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5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3328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55713"/>
                        <a:ext cx="685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6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3328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85950"/>
                        <a:ext cx="660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7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3328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851025"/>
                        <a:ext cx="7064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4" name="Object 14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8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3328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866900"/>
                        <a:ext cx="690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5" name="Object 15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29" name="Equation" r:id="rId20" imgW="660240" imgH="203040" progId="Equation.DSMT4">
                  <p:embed/>
                </p:oleObj>
              </mc:Choice>
              <mc:Fallback>
                <p:oleObj name="Equation" r:id="rId20" imgW="660240" imgH="203040" progId="Equation.DSMT4">
                  <p:embed/>
                  <p:pic>
                    <p:nvPicPr>
                      <p:cNvPr id="3328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921000"/>
                        <a:ext cx="1357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6" name="Object 16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0" name="Equation" r:id="rId22" imgW="1155600" imgH="203040" progId="Equation.DSMT4">
                  <p:embed/>
                </p:oleObj>
              </mc:Choice>
              <mc:Fallback>
                <p:oleObj name="Equation" r:id="rId22" imgW="1155600" imgH="203040" progId="Equation.DSMT4">
                  <p:embed/>
                  <p:pic>
                    <p:nvPicPr>
                      <p:cNvPr id="3328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352800"/>
                        <a:ext cx="2298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7" name="Object 17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1" name="Equation" r:id="rId24" imgW="1231560" imgH="203040" progId="Equation.DSMT4">
                  <p:embed/>
                </p:oleObj>
              </mc:Choice>
              <mc:Fallback>
                <p:oleObj name="Equation" r:id="rId24" imgW="1231560" imgH="203040" progId="Equation.DSMT4">
                  <p:embed/>
                  <p:pic>
                    <p:nvPicPr>
                      <p:cNvPr id="3328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810000"/>
                        <a:ext cx="22399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20" name="Object 20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2" name="Equation" r:id="rId26" imgW="114120" imgH="164880" progId="Equation.DSMT4">
                  <p:embed/>
                </p:oleObj>
              </mc:Choice>
              <mc:Fallback>
                <p:oleObj name="Equation" r:id="rId26" imgW="114120" imgH="164880" progId="Equation.DSMT4">
                  <p:embed/>
                  <p:pic>
                    <p:nvPicPr>
                      <p:cNvPr id="3328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95400"/>
                        <a:ext cx="238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1" name="Object 21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3" name="Equation" r:id="rId28" imgW="266400" imgH="164880" progId="Equation.DSMT4">
                  <p:embed/>
                </p:oleObj>
              </mc:Choice>
              <mc:Fallback>
                <p:oleObj name="Equation" r:id="rId28" imgW="266400" imgH="164880" progId="Equation.DSMT4">
                  <p:embed/>
                  <p:pic>
                    <p:nvPicPr>
                      <p:cNvPr id="3328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295400"/>
                        <a:ext cx="5572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2" name="Object 22"/>
          <p:cNvGraphicFramePr>
            <a:graphicFrameLocks noChangeAspect="1"/>
          </p:cNvGraphicFramePr>
          <p:nvPr/>
        </p:nvGraphicFramePr>
        <p:xfrm>
          <a:off x="3578225" y="1225550"/>
          <a:ext cx="765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4" name="Equation" r:id="rId30" imgW="368300" imgH="228600" progId="Equation.DSMT4">
                  <p:embed/>
                </p:oleObj>
              </mc:Choice>
              <mc:Fallback>
                <p:oleObj name="Equation" r:id="rId30" imgW="368300" imgH="228600" progId="Equation.DSMT4">
                  <p:embed/>
                  <p:pic>
                    <p:nvPicPr>
                      <p:cNvPr id="3328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225550"/>
                        <a:ext cx="765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3" name="Object 23"/>
          <p:cNvGraphicFramePr>
            <a:graphicFrameLocks noChangeAspect="1"/>
          </p:cNvGraphicFramePr>
          <p:nvPr/>
        </p:nvGraphicFramePr>
        <p:xfrm>
          <a:off x="5211763" y="1265238"/>
          <a:ext cx="95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5" name="Equation" r:id="rId32" imgW="457200" imgH="228600" progId="Equation.DSMT4">
                  <p:embed/>
                </p:oleObj>
              </mc:Choice>
              <mc:Fallback>
                <p:oleObj name="Equation" r:id="rId32" imgW="457200" imgH="228600" progId="Equation.DSMT4">
                  <p:embed/>
                  <p:pic>
                    <p:nvPicPr>
                      <p:cNvPr id="3328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65238"/>
                        <a:ext cx="9509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4" name="Object 24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6" name="Equation" r:id="rId34" imgW="266400" imgH="164880" progId="Equation.DSMT4">
                  <p:embed/>
                </p:oleObj>
              </mc:Choice>
              <mc:Fallback>
                <p:oleObj name="Equation" r:id="rId34" imgW="266400" imgH="164880" progId="Equation.DSMT4">
                  <p:embed/>
                  <p:pic>
                    <p:nvPicPr>
                      <p:cNvPr id="3328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905000"/>
                        <a:ext cx="555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5" name="Object 25"/>
          <p:cNvGraphicFramePr>
            <a:graphicFrameLocks noChangeAspect="1"/>
          </p:cNvGraphicFramePr>
          <p:nvPr/>
        </p:nvGraphicFramePr>
        <p:xfrm>
          <a:off x="2667000" y="1828800"/>
          <a:ext cx="762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7" name="Equation" r:id="rId36" imgW="355600" imgH="228600" progId="Equation.DSMT4">
                  <p:embed/>
                </p:oleObj>
              </mc:Choice>
              <mc:Fallback>
                <p:oleObj name="Equation" r:id="rId36" imgW="355600" imgH="228600" progId="Equation.DSMT4">
                  <p:embed/>
                  <p:pic>
                    <p:nvPicPr>
                      <p:cNvPr id="3328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762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6" name="Object 26"/>
          <p:cNvGraphicFramePr>
            <a:graphicFrameLocks noChangeAspect="1"/>
          </p:cNvGraphicFramePr>
          <p:nvPr/>
        </p:nvGraphicFramePr>
        <p:xfrm>
          <a:off x="4318000" y="1874838"/>
          <a:ext cx="863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8" name="Equation" r:id="rId38" imgW="431800" imgH="228600" progId="Equation.DSMT4">
                  <p:embed/>
                </p:oleObj>
              </mc:Choice>
              <mc:Fallback>
                <p:oleObj name="Equation" r:id="rId38" imgW="431800" imgH="228600" progId="Equation.DSMT4">
                  <p:embed/>
                  <p:pic>
                    <p:nvPicPr>
                      <p:cNvPr id="3328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874838"/>
                        <a:ext cx="863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7" name="Object 27"/>
          <p:cNvGraphicFramePr>
            <a:graphicFrameLocks noChangeAspect="1"/>
          </p:cNvGraphicFramePr>
          <p:nvPr/>
        </p:nvGraphicFramePr>
        <p:xfrm>
          <a:off x="6419850" y="2438400"/>
          <a:ext cx="2190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9" name="Equation" r:id="rId40" imgW="1206360" imgH="203040" progId="Equation.DSMT4">
                  <p:embed/>
                </p:oleObj>
              </mc:Choice>
              <mc:Fallback>
                <p:oleObj name="Equation" r:id="rId40" imgW="1206360" imgH="203040" progId="Equation.DSMT4">
                  <p:embed/>
                  <p:pic>
                    <p:nvPicPr>
                      <p:cNvPr id="3328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38400"/>
                        <a:ext cx="2190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8" name="Object 28"/>
          <p:cNvGraphicFramePr>
            <a:graphicFrameLocks noChangeAspect="1"/>
          </p:cNvGraphicFramePr>
          <p:nvPr/>
        </p:nvGraphicFramePr>
        <p:xfrm>
          <a:off x="8707438" y="2466975"/>
          <a:ext cx="207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40" name="Equation" r:id="rId42" imgW="114120" imgH="164880" progId="Equation.DSMT4">
                  <p:embed/>
                </p:oleObj>
              </mc:Choice>
              <mc:Fallback>
                <p:oleObj name="Equation" r:id="rId42" imgW="114120" imgH="164880" progId="Equation.DSMT4">
                  <p:embed/>
                  <p:pic>
                    <p:nvPicPr>
                      <p:cNvPr id="3328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2466975"/>
                        <a:ext cx="207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124200" y="5029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Do this yourselves!!</a:t>
            </a:r>
          </a:p>
        </p:txBody>
      </p:sp>
    </p:spTree>
    <p:extLst>
      <p:ext uri="{BB962C8B-B14F-4D97-AF65-F5344CB8AC3E}">
        <p14:creationId xmlns:p14="http://schemas.microsoft.com/office/powerpoint/2010/main" val="15815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  <p:bldP spid="332804" grpId="0"/>
      <p:bldP spid="332812" grpId="0"/>
      <p:bldP spid="332818" grpId="0"/>
      <p:bldP spid="332819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F9A-AC56-104E-B695-ED1062847BF7}" type="slidenum">
              <a:rPr lang="en-US"/>
              <a:pPr/>
              <a:t>12</a:t>
            </a:fld>
            <a:endParaRPr lang="en-US"/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two or more sources of </a:t>
            </a:r>
            <a:r>
              <a:rPr lang="en-US" sz="2800" dirty="0" err="1"/>
              <a:t>emfs</a:t>
            </a:r>
            <a:r>
              <a:rPr lang="en-US" sz="2800" dirty="0"/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V</a:t>
            </a:r>
            <a:r>
              <a:rPr lang="en-US" sz="2000" baseline="-25000" dirty="0" err="1"/>
              <a:t>ab</a:t>
            </a:r>
            <a:r>
              <a:rPr lang="en-US" sz="2000" dirty="0"/>
              <a:t>=1.5 + 1.5=3.0V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batteries are arranged in an opposite direction, the total voltage is the difference between them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/>
              <a:t> EMFs in Series and Parallel: Charging a Battery</a:t>
            </a:r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ac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=20 – 12=8.0V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Some battery are rechargeable since their chemical reactions are reversible but most the batteries do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543800" y="2590800"/>
            <a:ext cx="1524000" cy="1323439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Parallel arrangements (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) are used only to increase currents. An example?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943600" y="685800"/>
            <a:ext cx="16764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96200" y="609600"/>
            <a:ext cx="1524000" cy="190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19800" y="2438400"/>
            <a:ext cx="1524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  <p:bldP spid="333830" grpId="0" build="p"/>
      <p:bldP spid="333831" grpId="0" animBg="1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B013-E315-FB48-9784-A73DB5BE20A1}" type="slidenum">
              <a:rPr lang="en-US"/>
              <a:pPr/>
              <a:t>13</a:t>
            </a:fld>
            <a:endParaRPr lang="en-US"/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Circuits containing both resisters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Control windshield wiper timer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Timing of traffic light from one color to another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should be a source of </a:t>
            </a:r>
            <a:r>
              <a:rPr lang="en-US" sz="2000" dirty="0" err="1"/>
              <a:t>emf</a:t>
            </a:r>
            <a:r>
              <a:rPr lang="en-US" sz="2000" dirty="0"/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Electrons flow out of negative terminal of the </a:t>
            </a:r>
            <a:r>
              <a:rPr lang="en-US" sz="2000" dirty="0" err="1"/>
              <a:t>emf</a:t>
            </a:r>
            <a:r>
              <a:rPr lang="en-US" sz="2000" dirty="0"/>
              <a:t> source, through the resister R and accumulates on the upper plate of the capacitor.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electrons from the bottom plate of the capacitor will flow into the positive terminal of the battery, leaving only positive charge on the bottom plate.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current reduces gradually to 0 till the voltage across the capacitor is the same as </a:t>
            </a:r>
            <a:r>
              <a:rPr lang="en-US" sz="2000" dirty="0" err="1"/>
              <a:t>emf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charge on the capacitor increases until it reaches to its maximum C</a:t>
            </a:r>
            <a:r>
              <a:rPr lang="en-US" sz="2400" dirty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400" dirty="0">
                <a:latin typeface="Monotype Corsiva" charset="0"/>
              </a:rPr>
              <a:t>.</a:t>
            </a: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3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9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8C7-07DC-E44C-BC2C-F4165C46206F}" type="slidenum">
              <a:rPr lang="en-US"/>
              <a:pPr/>
              <a:t>14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15400" cy="57150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/>
              <a:t>How does all this look like in graphs?</a:t>
            </a:r>
          </a:p>
          <a:p>
            <a:pPr lvl="1">
              <a:spcBef>
                <a:spcPts val="72"/>
              </a:spcBef>
            </a:pPr>
            <a:r>
              <a:rPr lang="en-US" sz="2400" dirty="0"/>
              <a:t>The charge and the current on the capacitor as a function of time</a:t>
            </a:r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r>
              <a:rPr lang="en-US" sz="2400" dirty="0"/>
              <a:t>From energy conservation (Kirchhoff’s 2</a:t>
            </a:r>
            <a:r>
              <a:rPr lang="en-US" sz="2400" baseline="30000" dirty="0"/>
              <a:t>nd</a:t>
            </a:r>
            <a:r>
              <a:rPr lang="en-US" sz="2400" dirty="0"/>
              <a:t> rule), the </a:t>
            </a:r>
            <a:r>
              <a:rPr lang="en-US" sz="2400" dirty="0" err="1"/>
              <a:t>emf</a:t>
            </a:r>
            <a:r>
              <a:rPr lang="en-US" sz="2400" dirty="0"/>
              <a:t>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>
                <a:latin typeface="Monotype Corsiva" charset="0"/>
              </a:rPr>
              <a:t> </a:t>
            </a:r>
            <a:r>
              <a:rPr lang="en-US" sz="2400" dirty="0"/>
              <a:t>must be equal to the voltage drop across the capacitor and the resister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>
                <a:latin typeface="Monotype Corsiva" charset="0"/>
              </a:rPr>
              <a:t>=IR+Q/C</a:t>
            </a:r>
          </a:p>
          <a:p>
            <a:pPr lvl="2">
              <a:spcBef>
                <a:spcPts val="72"/>
              </a:spcBef>
            </a:pPr>
            <a:r>
              <a:rPr lang="en-US" dirty="0"/>
              <a:t>R includes all resistance in the circuit, including the internal resistance of the battery,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is the current in the circuit at any instance, and Q is the charge of the capacitor at that same instance.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3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6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6901" name="Picture 5" descr="FG26_01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76400"/>
            <a:ext cx="3276600" cy="2171700"/>
          </a:xfrm>
          <a:prstGeom prst="rect">
            <a:avLst/>
          </a:prstGeom>
          <a:noFill/>
        </p:spPr>
      </p:pic>
      <p:pic>
        <p:nvPicPr>
          <p:cNvPr id="336902" name="Picture 6" descr="FG26_018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752600"/>
            <a:ext cx="3200400" cy="2057400"/>
          </a:xfrm>
          <a:prstGeom prst="rect">
            <a:avLst/>
          </a:prstGeom>
          <a:noFill/>
        </p:spPr>
      </p:pic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69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3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369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4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6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6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6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69CA-1B30-8D46-A18D-2132E08E490F}" type="slidenum">
              <a:rPr lang="en-US"/>
              <a:pPr/>
              <a:t>15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715000"/>
          </a:xfrm>
        </p:spPr>
        <p:txBody>
          <a:bodyPr/>
          <a:lstStyle/>
          <a:p>
            <a:r>
              <a:rPr lang="en-US" dirty="0"/>
              <a:t>In an RC circuit                         and</a:t>
            </a:r>
          </a:p>
          <a:p>
            <a:r>
              <a:rPr lang="en-US" dirty="0"/>
              <a:t>What can we see from the above equations?</a:t>
            </a:r>
          </a:p>
          <a:p>
            <a:pPr lvl="1"/>
            <a:r>
              <a:rPr lang="en-US" dirty="0"/>
              <a:t>Q and V</a:t>
            </a:r>
            <a:r>
              <a:rPr lang="en-US" baseline="-25000" dirty="0"/>
              <a:t>C</a:t>
            </a:r>
            <a:r>
              <a:rPr lang="en-US" dirty="0"/>
              <a:t> increase from 0 at </a:t>
            </a:r>
            <a:r>
              <a:rPr lang="en-US" dirty="0" err="1"/>
              <a:t>t</a:t>
            </a:r>
            <a:r>
              <a:rPr lang="en-US" dirty="0"/>
              <a:t>=0 to maximum value </a:t>
            </a:r>
            <a:r>
              <a:rPr lang="en-US" dirty="0" err="1"/>
              <a:t>Q</a:t>
            </a:r>
            <a:r>
              <a:rPr lang="en-US" baseline="-25000" dirty="0" err="1"/>
              <a:t>max</a:t>
            </a:r>
            <a:r>
              <a:rPr lang="en-US" dirty="0"/>
              <a:t>=C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/>
              <a:t>  and V</a:t>
            </a:r>
            <a:r>
              <a:rPr lang="en-US" baseline="-25000" dirty="0"/>
              <a:t>C</a:t>
            </a:r>
            <a:r>
              <a:rPr lang="en-US" dirty="0"/>
              <a:t>=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/>
              <a:t>.</a:t>
            </a:r>
          </a:p>
          <a:p>
            <a:r>
              <a:rPr lang="en-US" dirty="0"/>
              <a:t>In how much time?</a:t>
            </a:r>
          </a:p>
          <a:p>
            <a:pPr lvl="1"/>
            <a:r>
              <a:rPr lang="en-US" dirty="0"/>
              <a:t>The quantity RC is called the </a:t>
            </a:r>
            <a:r>
              <a:rPr lang="en-US" b="1" u="sng" dirty="0">
                <a:solidFill>
                  <a:srgbClr val="FF0000"/>
                </a:solidFill>
              </a:rPr>
              <a:t>time constant </a:t>
            </a:r>
            <a:r>
              <a:rPr lang="en-US" dirty="0"/>
              <a:t>of the circuit, </a:t>
            </a:r>
            <a:r>
              <a:rPr lang="en-US" dirty="0" err="1">
                <a:latin typeface="Symbol" charset="2"/>
              </a:rPr>
              <a:t>τ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  <a:r>
              <a:rPr lang="en-US" dirty="0" err="1">
                <a:latin typeface="Symbol" charset="2"/>
              </a:rPr>
              <a:t>τ</a:t>
            </a:r>
            <a:r>
              <a:rPr lang="en-US" dirty="0">
                <a:latin typeface="Symbol" charset="2"/>
              </a:rPr>
              <a:t>=</a:t>
            </a:r>
            <a:r>
              <a:rPr lang="en-US" dirty="0"/>
              <a:t>RC, What is the unit?</a:t>
            </a:r>
          </a:p>
          <a:p>
            <a:pPr lvl="1"/>
            <a:r>
              <a:rPr lang="en-US" dirty="0"/>
              <a:t>What is the physical meaning?</a:t>
            </a:r>
          </a:p>
          <a:p>
            <a:pPr lvl="2"/>
            <a:r>
              <a:rPr lang="en-US" dirty="0"/>
              <a:t>The time required for a capacitor to reach (1 - e</a:t>
            </a:r>
            <a:r>
              <a:rPr lang="en-US" baseline="30000" dirty="0"/>
              <a:t>-1</a:t>
            </a:r>
            <a:r>
              <a:rPr lang="en-US" dirty="0"/>
              <a:t>)=0.63 or 63% of the full charge</a:t>
            </a:r>
          </a:p>
          <a:p>
            <a:r>
              <a:rPr lang="en-US" dirty="0"/>
              <a:t>The current is 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Analysis of RC Circuits</a:t>
            </a:r>
          </a:p>
        </p:txBody>
      </p:sp>
      <p:graphicFrame>
        <p:nvGraphicFramePr>
          <p:cNvPr id="340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0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0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09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9" name="Object 7"/>
          <p:cNvGraphicFramePr>
            <a:graphicFrameLocks noChangeAspect="1"/>
          </p:cNvGraphicFramePr>
          <p:nvPr/>
        </p:nvGraphicFramePr>
        <p:xfrm>
          <a:off x="2970212" y="720725"/>
          <a:ext cx="22399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12" name="Equation" r:id="rId7" imgW="1091880" imgH="279360" progId="Equation.DSMT4">
                  <p:embed/>
                </p:oleObj>
              </mc:Choice>
              <mc:Fallback>
                <p:oleObj name="Equation" r:id="rId7" imgW="1091880" imgH="279360" progId="Equation.DSMT4">
                  <p:embed/>
                  <p:pic>
                    <p:nvPicPr>
                      <p:cNvPr id="3409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720725"/>
                        <a:ext cx="2239963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0" name="Object 8"/>
          <p:cNvGraphicFramePr>
            <a:graphicFrameLocks noChangeAspect="1"/>
          </p:cNvGraphicFramePr>
          <p:nvPr/>
        </p:nvGraphicFramePr>
        <p:xfrm>
          <a:off x="5942012" y="720725"/>
          <a:ext cx="21351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13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3410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2" y="720725"/>
                        <a:ext cx="2135188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4391025" y="3857625"/>
            <a:ext cx="7143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Sec.</a:t>
            </a:r>
          </a:p>
        </p:txBody>
      </p:sp>
      <p:graphicFrame>
        <p:nvGraphicFramePr>
          <p:cNvPr id="3410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913391"/>
              </p:ext>
            </p:extLst>
          </p:nvPr>
        </p:nvGraphicFramePr>
        <p:xfrm>
          <a:off x="2808288" y="5784850"/>
          <a:ext cx="4683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14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41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5784850"/>
                        <a:ext cx="46831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56172"/>
              </p:ext>
            </p:extLst>
          </p:nvPr>
        </p:nvGraphicFramePr>
        <p:xfrm>
          <a:off x="3232150" y="5562600"/>
          <a:ext cx="7302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15" name="Equation" r:id="rId13" imgW="355320" imgH="368280" progId="Equation.DSMT4">
                  <p:embed/>
                </p:oleObj>
              </mc:Choice>
              <mc:Fallback>
                <p:oleObj name="Equation" r:id="rId13" imgW="355320" imgH="368280" progId="Equation.DSMT4">
                  <p:embed/>
                  <p:pic>
                    <p:nvPicPr>
                      <p:cNvPr id="3410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5562600"/>
                        <a:ext cx="7302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332072"/>
              </p:ext>
            </p:extLst>
          </p:nvPr>
        </p:nvGraphicFramePr>
        <p:xfrm>
          <a:off x="3949700" y="5549900"/>
          <a:ext cx="10160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16" name="Equation" r:id="rId15" imgW="495300" imgH="381000" progId="Equation.DSMT4">
                  <p:embed/>
                </p:oleObj>
              </mc:Choice>
              <mc:Fallback>
                <p:oleObj name="Equation" r:id="rId15" imgW="495300" imgH="381000" progId="Equation.DSMT4">
                  <p:embed/>
                  <p:pic>
                    <p:nvPicPr>
                      <p:cNvPr id="3410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5549900"/>
                        <a:ext cx="101600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6A24555-D9C4-1E47-982C-14F9B70DD3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3000" y="5668191"/>
            <a:ext cx="1371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build="p"/>
      <p:bldP spid="3410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510B-C271-3147-8A57-49C48135F8AC}" type="slidenum">
              <a:rPr lang="en-US"/>
              <a:pPr/>
              <a:t>16</a:t>
            </a:fld>
            <a:endParaRPr lang="en-US"/>
          </a:p>
        </p:txBody>
      </p:sp>
      <p:pic>
        <p:nvPicPr>
          <p:cNvPr id="342018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5750"/>
            <a:ext cx="3276600" cy="2457450"/>
          </a:xfrm>
          <a:prstGeom prst="rect">
            <a:avLst/>
          </a:prstGeom>
          <a:noFill/>
        </p:spPr>
      </p:pic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12 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RC circuit, with </a:t>
            </a:r>
            <a:r>
              <a:rPr lang="en-US" sz="2000" b="1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capacitance in the circuit of the figure is C=0.30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F, the total resistance is 20k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and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12V.  Determine (a) the time constant,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charge the capacitor could acquire,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time it takes for the charge to reach 99% of this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when the charge Q is half its maximum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current,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charge Q when,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0.20 its maximum value. 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304800" y="26812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42022" name="Object 6"/>
          <p:cNvGraphicFramePr>
            <a:graphicFrameLocks noChangeAspect="1"/>
          </p:cNvGraphicFramePr>
          <p:nvPr/>
        </p:nvGraphicFramePr>
        <p:xfrm>
          <a:off x="4419600" y="2859088"/>
          <a:ext cx="39846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43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342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59088"/>
                        <a:ext cx="39846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7"/>
          <p:cNvGraphicFramePr>
            <a:graphicFrameLocks noChangeAspect="1"/>
          </p:cNvGraphicFramePr>
          <p:nvPr/>
        </p:nvGraphicFramePr>
        <p:xfrm>
          <a:off x="1600200" y="2895600"/>
          <a:ext cx="4333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44" name="Equation" r:id="rId6" imgW="228600" imgH="126720" progId="Equation.DSMT4">
                  <p:embed/>
                </p:oleObj>
              </mc:Choice>
              <mc:Fallback>
                <p:oleObj name="Equation" r:id="rId6" imgW="228600" imgH="126720" progId="Equation.DSMT4">
                  <p:embed/>
                  <p:pic>
                    <p:nvPicPr>
                      <p:cNvPr id="3420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43338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304800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3124200" y="3149600"/>
          <a:ext cx="8969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45" name="Equation" r:id="rId8" imgW="419040" imgH="203040" progId="Equation.DSMT4">
                  <p:embed/>
                </p:oleObj>
              </mc:Choice>
              <mc:Fallback>
                <p:oleObj name="Equation" r:id="rId8" imgW="419040" imgH="203040" progId="Equation.DSMT4">
                  <p:embed/>
                  <p:pic>
                    <p:nvPicPr>
                      <p:cNvPr id="3420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49600"/>
                        <a:ext cx="8969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304800" y="3546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Since </a:t>
            </a: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457200" y="4865688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current when Q is 0.5Q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max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304800" y="31273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Maximum charge is  </a:t>
            </a:r>
          </a:p>
        </p:txBody>
      </p:sp>
      <p:graphicFrame>
        <p:nvGraphicFramePr>
          <p:cNvPr id="342029" name="Object 13"/>
          <p:cNvGraphicFramePr>
            <a:graphicFrameLocks noChangeAspect="1"/>
          </p:cNvGraphicFramePr>
          <p:nvPr/>
        </p:nvGraphicFramePr>
        <p:xfrm>
          <a:off x="1524000" y="3595688"/>
          <a:ext cx="5207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46" name="Equation" r:id="rId10" imgW="253800" imgH="190440" progId="Equation.DSMT4">
                  <p:embed/>
                </p:oleObj>
              </mc:Choice>
              <mc:Fallback>
                <p:oleObj name="Equation" r:id="rId10" imgW="253800" imgH="190440" progId="Equation.DSMT4">
                  <p:embed/>
                  <p:pic>
                    <p:nvPicPr>
                      <p:cNvPr id="3420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95688"/>
                        <a:ext cx="5207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3810000" y="3546475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99% we obtain </a:t>
            </a:r>
          </a:p>
        </p:txBody>
      </p:sp>
      <p:graphicFrame>
        <p:nvGraphicFramePr>
          <p:cNvPr id="342031" name="Object 15"/>
          <p:cNvGraphicFramePr>
            <a:graphicFrameLocks noChangeAspect="1"/>
          </p:cNvGraphicFramePr>
          <p:nvPr/>
        </p:nvGraphicFramePr>
        <p:xfrm>
          <a:off x="6116638" y="3622675"/>
          <a:ext cx="11985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47" name="Equation" r:id="rId12" imgW="583920" imgH="164880" progId="Equation.DSMT4">
                  <p:embed/>
                </p:oleObj>
              </mc:Choice>
              <mc:Fallback>
                <p:oleObj name="Equation" r:id="rId12" imgW="583920" imgH="164880" progId="Equation.DSMT4">
                  <p:embed/>
                  <p:pic>
                    <p:nvPicPr>
                      <p:cNvPr id="3420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3622675"/>
                        <a:ext cx="119856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16"/>
          <p:cNvGraphicFramePr>
            <a:graphicFrameLocks noChangeAspect="1"/>
          </p:cNvGraphicFramePr>
          <p:nvPr/>
        </p:nvGraphicFramePr>
        <p:xfrm>
          <a:off x="544513" y="4016375"/>
          <a:ext cx="15890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48" name="Equation" r:id="rId14" imgW="774360" imgH="215640" progId="Equation.DSMT4">
                  <p:embed/>
                </p:oleObj>
              </mc:Choice>
              <mc:Fallback>
                <p:oleObj name="Equation" r:id="rId14" imgW="774360" imgH="215640" progId="Equation.DSMT4">
                  <p:embed/>
                  <p:pic>
                    <p:nvPicPr>
                      <p:cNvPr id="3420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016375"/>
                        <a:ext cx="15890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17"/>
          <p:cNvGraphicFramePr>
            <a:graphicFrameLocks noChangeAspect="1"/>
          </p:cNvGraphicFramePr>
          <p:nvPr/>
        </p:nvGraphicFramePr>
        <p:xfrm>
          <a:off x="2286000" y="4043363"/>
          <a:ext cx="20843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49" name="Equation" r:id="rId16" imgW="1015920" imgH="203040" progId="Equation.DSMT4">
                  <p:embed/>
                </p:oleObj>
              </mc:Choice>
              <mc:Fallback>
                <p:oleObj name="Equation" r:id="rId16" imgW="1015920" imgH="203040" progId="Equation.DSMT4">
                  <p:embed/>
                  <p:pic>
                    <p:nvPicPr>
                      <p:cNvPr id="3420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43363"/>
                        <a:ext cx="20843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18"/>
          <p:cNvGraphicFramePr>
            <a:graphicFrameLocks noChangeAspect="1"/>
          </p:cNvGraphicFramePr>
          <p:nvPr/>
        </p:nvGraphicFramePr>
        <p:xfrm>
          <a:off x="4460875" y="4056063"/>
          <a:ext cx="4159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0" name="Equation" r:id="rId18" imgW="203040" imgH="152280" progId="Equation.DSMT4">
                  <p:embed/>
                </p:oleObj>
              </mc:Choice>
              <mc:Fallback>
                <p:oleObj name="Equation" r:id="rId18" imgW="203040" imgH="152280" progId="Equation.DSMT4">
                  <p:embed/>
                  <p:pic>
                    <p:nvPicPr>
                      <p:cNvPr id="3420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4056063"/>
                        <a:ext cx="4159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304800" y="44259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(d) Since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36" name="Object 20"/>
          <p:cNvGraphicFramePr>
            <a:graphicFrameLocks noChangeAspect="1"/>
          </p:cNvGraphicFramePr>
          <p:nvPr/>
        </p:nvGraphicFramePr>
        <p:xfrm>
          <a:off x="1600200" y="4511675"/>
          <a:ext cx="4937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1" name="Equation" r:id="rId20" imgW="241200" imgH="139680" progId="Equation.DSMT4">
                  <p:embed/>
                </p:oleObj>
              </mc:Choice>
              <mc:Fallback>
                <p:oleObj name="Equation" r:id="rId20" imgW="241200" imgH="139680" progId="Equation.DSMT4">
                  <p:embed/>
                  <p:pic>
                    <p:nvPicPr>
                      <p:cNvPr id="3420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11675"/>
                        <a:ext cx="49371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7" name="Object 21"/>
          <p:cNvGraphicFramePr>
            <a:graphicFrameLocks noChangeAspect="1"/>
          </p:cNvGraphicFramePr>
          <p:nvPr/>
        </p:nvGraphicFramePr>
        <p:xfrm>
          <a:off x="4953000" y="4497388"/>
          <a:ext cx="46831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2" name="Equation" r:id="rId22" imgW="228600" imgH="152280" progId="Equation.DSMT4">
                  <p:embed/>
                </p:oleObj>
              </mc:Choice>
              <mc:Fallback>
                <p:oleObj name="Equation" r:id="rId22" imgW="228600" imgH="152280" progId="Equation.DSMT4">
                  <p:embed/>
                  <p:pic>
                    <p:nvPicPr>
                      <p:cNvPr id="3420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7388"/>
                        <a:ext cx="468313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3476625" y="44259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39" name="Object 23"/>
          <p:cNvGraphicFramePr>
            <a:graphicFrameLocks noChangeAspect="1"/>
          </p:cNvGraphicFramePr>
          <p:nvPr/>
        </p:nvGraphicFramePr>
        <p:xfrm>
          <a:off x="3505200" y="4953000"/>
          <a:ext cx="4032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3" name="Equation" r:id="rId24" imgW="228600" imgH="152280" progId="Equation.DSMT4">
                  <p:embed/>
                </p:oleObj>
              </mc:Choice>
              <mc:Fallback>
                <p:oleObj name="Equation" r:id="rId24" imgW="228600" imgH="152280" progId="Equation.DSMT4">
                  <p:embed/>
                  <p:pic>
                    <p:nvPicPr>
                      <p:cNvPr id="34203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403225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304800" y="5257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(e) When is I maximum?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1" name="Object 25"/>
          <p:cNvGraphicFramePr>
            <a:graphicFrameLocks noChangeAspect="1"/>
          </p:cNvGraphicFramePr>
          <p:nvPr/>
        </p:nvGraphicFramePr>
        <p:xfrm>
          <a:off x="4832350" y="5341938"/>
          <a:ext cx="5016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4" name="Equation" r:id="rId26" imgW="228600" imgH="152280" progId="Equation.DSMT4">
                  <p:embed/>
                </p:oleObj>
              </mc:Choice>
              <mc:Fallback>
                <p:oleObj name="Equation" r:id="rId26" imgW="228600" imgH="152280" progId="Equation.DSMT4">
                  <p:embed/>
                  <p:pic>
                    <p:nvPicPr>
                      <p:cNvPr id="3420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5341938"/>
                        <a:ext cx="50165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2" name="Text Box 26"/>
          <p:cNvSpPr txBox="1">
            <a:spLocks noChangeArrowheads="1"/>
          </p:cNvSpPr>
          <p:nvPr/>
        </p:nvSpPr>
        <p:spPr bwMode="auto">
          <a:xfrm>
            <a:off x="32766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when Q=0: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304800" y="5715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(f) What is Q when I=120mA?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4" name="Object 28"/>
          <p:cNvGraphicFramePr>
            <a:graphicFrameLocks noChangeAspect="1"/>
          </p:cNvGraphicFramePr>
          <p:nvPr/>
        </p:nvGraphicFramePr>
        <p:xfrm>
          <a:off x="3810000" y="5754688"/>
          <a:ext cx="5270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5" name="Equation" r:id="rId28" imgW="253800" imgH="190440" progId="Equation.DSMT4">
                  <p:embed/>
                </p:oleObj>
              </mc:Choice>
              <mc:Fallback>
                <p:oleObj name="Equation" r:id="rId28" imgW="253800" imgH="190440" progId="Equation.DSMT4">
                  <p:embed/>
                  <p:pic>
                    <p:nvPicPr>
                      <p:cNvPr id="34204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54688"/>
                        <a:ext cx="5270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5" name="Object 29"/>
          <p:cNvGraphicFramePr>
            <a:graphicFrameLocks noChangeAspect="1"/>
          </p:cNvGraphicFramePr>
          <p:nvPr/>
        </p:nvGraphicFramePr>
        <p:xfrm>
          <a:off x="3956050" y="6156325"/>
          <a:ext cx="5035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0" name="Equation" r:id="rId30" imgW="2971800" imgH="279360" progId="Equation.DSMT4">
                  <p:embed/>
                </p:oleObj>
              </mc:Choice>
              <mc:Fallback>
                <p:oleObj name="Equation" r:id="rId30" imgW="2971800" imgH="279360" progId="Equation.DSMT4">
                  <p:embed/>
                  <p:pic>
                    <p:nvPicPr>
                      <p:cNvPr id="34204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6156325"/>
                        <a:ext cx="503555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6" name="Object 30"/>
          <p:cNvGraphicFramePr>
            <a:graphicFrameLocks noChangeAspect="1"/>
          </p:cNvGraphicFramePr>
          <p:nvPr/>
        </p:nvGraphicFramePr>
        <p:xfrm>
          <a:off x="2057400" y="2819400"/>
          <a:ext cx="457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1" name="Equation" r:id="rId32" imgW="241200" imgH="164880" progId="Equation.DSMT4">
                  <p:embed/>
                </p:oleObj>
              </mc:Choice>
              <mc:Fallback>
                <p:oleObj name="Equation" r:id="rId32" imgW="241200" imgH="164880" progId="Equation.DSMT4">
                  <p:embed/>
                  <p:pic>
                    <p:nvPicPr>
                      <p:cNvPr id="34204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4572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7" name="Object 31"/>
          <p:cNvGraphicFramePr>
            <a:graphicFrameLocks noChangeAspect="1"/>
          </p:cNvGraphicFramePr>
          <p:nvPr/>
        </p:nvGraphicFramePr>
        <p:xfrm>
          <a:off x="4800600" y="2700338"/>
          <a:ext cx="9715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2" name="Equation" r:id="rId34" imgW="558720" imgH="203040" progId="Equation.DSMT4">
                  <p:embed/>
                </p:oleObj>
              </mc:Choice>
              <mc:Fallback>
                <p:oleObj name="Equation" r:id="rId34" imgW="558720" imgH="203040" progId="Equation.DSMT4">
                  <p:embed/>
                  <p:pic>
                    <p:nvPicPr>
                      <p:cNvPr id="34204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00338"/>
                        <a:ext cx="9715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8" name="Object 32"/>
          <p:cNvGraphicFramePr>
            <a:graphicFrameLocks noChangeAspect="1"/>
          </p:cNvGraphicFramePr>
          <p:nvPr/>
        </p:nvGraphicFramePr>
        <p:xfrm>
          <a:off x="5715000" y="2700338"/>
          <a:ext cx="13255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3" name="Equation" r:id="rId36" imgW="761760" imgH="203040" progId="Equation.DSMT4">
                  <p:embed/>
                </p:oleObj>
              </mc:Choice>
              <mc:Fallback>
                <p:oleObj name="Equation" r:id="rId36" imgW="761760" imgH="203040" progId="Equation.DSMT4">
                  <p:embed/>
                  <p:pic>
                    <p:nvPicPr>
                      <p:cNvPr id="34204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00338"/>
                        <a:ext cx="132556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9" name="Object 33"/>
          <p:cNvGraphicFramePr>
            <a:graphicFrameLocks noChangeAspect="1"/>
          </p:cNvGraphicFramePr>
          <p:nvPr/>
        </p:nvGraphicFramePr>
        <p:xfrm>
          <a:off x="7034213" y="2700338"/>
          <a:ext cx="13477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4" name="Equation" r:id="rId38" imgW="774360" imgH="203040" progId="Equation.DSMT4">
                  <p:embed/>
                </p:oleObj>
              </mc:Choice>
              <mc:Fallback>
                <p:oleObj name="Equation" r:id="rId38" imgW="774360" imgH="203040" progId="Equation.DSMT4">
                  <p:embed/>
                  <p:pic>
                    <p:nvPicPr>
                      <p:cNvPr id="34204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700338"/>
                        <a:ext cx="13477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0" name="Object 34"/>
          <p:cNvGraphicFramePr>
            <a:graphicFrameLocks noChangeAspect="1"/>
          </p:cNvGraphicFramePr>
          <p:nvPr/>
        </p:nvGraphicFramePr>
        <p:xfrm>
          <a:off x="3990975" y="3200400"/>
          <a:ext cx="7334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5" name="Equation" r:id="rId40" imgW="342720" imgH="164880" progId="Equation.DSMT4">
                  <p:embed/>
                </p:oleObj>
              </mc:Choice>
              <mc:Fallback>
                <p:oleObj name="Equation" r:id="rId40" imgW="342720" imgH="164880" progId="Equation.DSMT4">
                  <p:embed/>
                  <p:pic>
                    <p:nvPicPr>
                      <p:cNvPr id="34205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3200400"/>
                        <a:ext cx="7334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1" name="Object 35"/>
          <p:cNvGraphicFramePr>
            <a:graphicFrameLocks noChangeAspect="1"/>
          </p:cNvGraphicFramePr>
          <p:nvPr/>
        </p:nvGraphicFramePr>
        <p:xfrm>
          <a:off x="4648200" y="3124200"/>
          <a:ext cx="1603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6" name="Equation" r:id="rId42" imgW="749160" imgH="203040" progId="Equation.DSMT4">
                  <p:embed/>
                </p:oleObj>
              </mc:Choice>
              <mc:Fallback>
                <p:oleObj name="Equation" r:id="rId42" imgW="749160" imgH="203040" progId="Equation.DSMT4">
                  <p:embed/>
                  <p:pic>
                    <p:nvPicPr>
                      <p:cNvPr id="34205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4200"/>
                        <a:ext cx="1603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2" name="Object 36"/>
          <p:cNvGraphicFramePr>
            <a:graphicFrameLocks noChangeAspect="1"/>
          </p:cNvGraphicFramePr>
          <p:nvPr/>
        </p:nvGraphicFramePr>
        <p:xfrm>
          <a:off x="6259513" y="3200400"/>
          <a:ext cx="5984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7" name="Equation" r:id="rId44" imgW="279360" imgH="152280" progId="Equation.DSMT4">
                  <p:embed/>
                </p:oleObj>
              </mc:Choice>
              <mc:Fallback>
                <p:oleObj name="Equation" r:id="rId44" imgW="279360" imgH="152280" progId="Equation.DSMT4">
                  <p:embed/>
                  <p:pic>
                    <p:nvPicPr>
                      <p:cNvPr id="34205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3200400"/>
                        <a:ext cx="5984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3" name="Object 37"/>
          <p:cNvGraphicFramePr>
            <a:graphicFrameLocks noChangeAspect="1"/>
          </p:cNvGraphicFramePr>
          <p:nvPr/>
        </p:nvGraphicFramePr>
        <p:xfrm>
          <a:off x="6781800" y="3124200"/>
          <a:ext cx="14954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8" name="Equation" r:id="rId46" imgW="698400" imgH="203040" progId="Equation.DSMT4">
                  <p:embed/>
                </p:oleObj>
              </mc:Choice>
              <mc:Fallback>
                <p:oleObj name="Equation" r:id="rId46" imgW="698400" imgH="203040" progId="Equation.DSMT4">
                  <p:embed/>
                  <p:pic>
                    <p:nvPicPr>
                      <p:cNvPr id="34205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24200"/>
                        <a:ext cx="14954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4" name="Object 38"/>
          <p:cNvGraphicFramePr>
            <a:graphicFrameLocks noChangeAspect="1"/>
          </p:cNvGraphicFramePr>
          <p:nvPr/>
        </p:nvGraphicFramePr>
        <p:xfrm>
          <a:off x="2057400" y="3622675"/>
          <a:ext cx="4683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9" name="Equation" r:id="rId48" imgW="228600" imgH="164880" progId="Equation.DSMT4">
                  <p:embed/>
                </p:oleObj>
              </mc:Choice>
              <mc:Fallback>
                <p:oleObj name="Equation" r:id="rId48" imgW="228600" imgH="164880" progId="Equation.DSMT4">
                  <p:embed/>
                  <p:pic>
                    <p:nvPicPr>
                      <p:cNvPr id="34205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22675"/>
                        <a:ext cx="4683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5" name="Object 39"/>
          <p:cNvGraphicFramePr>
            <a:graphicFrameLocks noChangeAspect="1"/>
          </p:cNvGraphicFramePr>
          <p:nvPr/>
        </p:nvGraphicFramePr>
        <p:xfrm>
          <a:off x="2454275" y="3505200"/>
          <a:ext cx="13557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0" name="Equation" r:id="rId50" imgW="660240" imgH="279360" progId="Equation.DSMT4">
                  <p:embed/>
                </p:oleObj>
              </mc:Choice>
              <mc:Fallback>
                <p:oleObj name="Equation" r:id="rId50" imgW="660240" imgH="279360" progId="Equation.DSMT4">
                  <p:embed/>
                  <p:pic>
                    <p:nvPicPr>
                      <p:cNvPr id="34205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505200"/>
                        <a:ext cx="13557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6" name="Object 40"/>
          <p:cNvGraphicFramePr>
            <a:graphicFrameLocks noChangeAspect="1"/>
          </p:cNvGraphicFramePr>
          <p:nvPr/>
        </p:nvGraphicFramePr>
        <p:xfrm>
          <a:off x="7296150" y="3505200"/>
          <a:ext cx="17716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1" name="Equation" r:id="rId52" imgW="863280" imgH="279360" progId="Equation.DSMT4">
                  <p:embed/>
                </p:oleObj>
              </mc:Choice>
              <mc:Fallback>
                <p:oleObj name="Equation" r:id="rId52" imgW="863280" imgH="279360" progId="Equation.DSMT4">
                  <p:embed/>
                  <p:pic>
                    <p:nvPicPr>
                      <p:cNvPr id="34205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3505200"/>
                        <a:ext cx="177165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7" name="Object 41"/>
          <p:cNvGraphicFramePr>
            <a:graphicFrameLocks noChangeAspect="1"/>
          </p:cNvGraphicFramePr>
          <p:nvPr/>
        </p:nvGraphicFramePr>
        <p:xfrm>
          <a:off x="4811713" y="4079875"/>
          <a:ext cx="15890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2" name="Equation" r:id="rId54" imgW="774360" imgH="164880" progId="Equation.DSMT4">
                  <p:embed/>
                </p:oleObj>
              </mc:Choice>
              <mc:Fallback>
                <p:oleObj name="Equation" r:id="rId54" imgW="774360" imgH="164880" progId="Equation.DSMT4">
                  <p:embed/>
                  <p:pic>
                    <p:nvPicPr>
                      <p:cNvPr id="34205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4079875"/>
                        <a:ext cx="15890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8" name="Object 42"/>
          <p:cNvGraphicFramePr>
            <a:graphicFrameLocks noChangeAspect="1"/>
          </p:cNvGraphicFramePr>
          <p:nvPr/>
        </p:nvGraphicFramePr>
        <p:xfrm>
          <a:off x="6400800" y="4079875"/>
          <a:ext cx="10668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3" name="Equation" r:id="rId56" imgW="520560" imgH="164880" progId="Equation.DSMT4">
                  <p:embed/>
                </p:oleObj>
              </mc:Choice>
              <mc:Fallback>
                <p:oleObj name="Equation" r:id="rId56" imgW="520560" imgH="164880" progId="Equation.DSMT4">
                  <p:embed/>
                  <p:pic>
                    <p:nvPicPr>
                      <p:cNvPr id="34205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79875"/>
                        <a:ext cx="10668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9" name="Object 43"/>
          <p:cNvGraphicFramePr>
            <a:graphicFrameLocks noChangeAspect="1"/>
          </p:cNvGraphicFramePr>
          <p:nvPr/>
        </p:nvGraphicFramePr>
        <p:xfrm>
          <a:off x="7391400" y="4002088"/>
          <a:ext cx="15367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4" name="Equation" r:id="rId58" imgW="749160" imgH="203040" progId="Equation.DSMT4">
                  <p:embed/>
                </p:oleObj>
              </mc:Choice>
              <mc:Fallback>
                <p:oleObj name="Equation" r:id="rId58" imgW="749160" imgH="203040" progId="Equation.DSMT4">
                  <p:embed/>
                  <p:pic>
                    <p:nvPicPr>
                      <p:cNvPr id="34205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002088"/>
                        <a:ext cx="15367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0" name="Object 44"/>
          <p:cNvGraphicFramePr>
            <a:graphicFrameLocks noChangeAspect="1"/>
          </p:cNvGraphicFramePr>
          <p:nvPr/>
        </p:nvGraphicFramePr>
        <p:xfrm>
          <a:off x="2124075" y="4495800"/>
          <a:ext cx="3905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5" name="Equation" r:id="rId60" imgW="190440" imgH="152280" progId="Equation.DSMT4">
                  <p:embed/>
                </p:oleObj>
              </mc:Choice>
              <mc:Fallback>
                <p:oleObj name="Equation" r:id="rId60" imgW="190440" imgH="152280" progId="Equation.DSMT4">
                  <p:embed/>
                  <p:pic>
                    <p:nvPicPr>
                      <p:cNvPr id="34206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495800"/>
                        <a:ext cx="390525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1" name="Object 45"/>
          <p:cNvGraphicFramePr>
            <a:graphicFrameLocks noChangeAspect="1"/>
          </p:cNvGraphicFramePr>
          <p:nvPr/>
        </p:nvGraphicFramePr>
        <p:xfrm>
          <a:off x="2443163" y="4459288"/>
          <a:ext cx="8334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6" name="Equation" r:id="rId62" imgW="406080" imgH="203040" progId="Equation.DSMT4">
                  <p:embed/>
                </p:oleObj>
              </mc:Choice>
              <mc:Fallback>
                <p:oleObj name="Equation" r:id="rId62" imgW="406080" imgH="203040" progId="Equation.DSMT4">
                  <p:embed/>
                  <p:pic>
                    <p:nvPicPr>
                      <p:cNvPr id="34206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4459288"/>
                        <a:ext cx="833437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2" name="Object 46"/>
          <p:cNvGraphicFramePr>
            <a:graphicFrameLocks noChangeAspect="1"/>
          </p:cNvGraphicFramePr>
          <p:nvPr/>
        </p:nvGraphicFramePr>
        <p:xfrm>
          <a:off x="5410200" y="4419600"/>
          <a:ext cx="13017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7" name="Equation" r:id="rId64" imgW="634680" imgH="228600" progId="Equation.DSMT4">
                  <p:embed/>
                </p:oleObj>
              </mc:Choice>
              <mc:Fallback>
                <p:oleObj name="Equation" r:id="rId64" imgW="634680" imgH="228600" progId="Equation.DSMT4">
                  <p:embed/>
                  <p:pic>
                    <p:nvPicPr>
                      <p:cNvPr id="34206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13017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3" name="Object 47"/>
          <p:cNvGraphicFramePr>
            <a:graphicFrameLocks noChangeAspect="1"/>
          </p:cNvGraphicFramePr>
          <p:nvPr/>
        </p:nvGraphicFramePr>
        <p:xfrm>
          <a:off x="6565900" y="4419600"/>
          <a:ext cx="5207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8" name="Equation" r:id="rId66" imgW="253800" imgH="203040" progId="Equation.DSMT4">
                  <p:embed/>
                </p:oleObj>
              </mc:Choice>
              <mc:Fallback>
                <p:oleObj name="Equation" r:id="rId66" imgW="253800" imgH="203040" progId="Equation.DSMT4">
                  <p:embed/>
                  <p:pic>
                    <p:nvPicPr>
                      <p:cNvPr id="342063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4419600"/>
                        <a:ext cx="5207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4" name="Object 48"/>
          <p:cNvGraphicFramePr>
            <a:graphicFrameLocks noChangeAspect="1"/>
          </p:cNvGraphicFramePr>
          <p:nvPr/>
        </p:nvGraphicFramePr>
        <p:xfrm>
          <a:off x="3886200" y="4876800"/>
          <a:ext cx="40116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9" name="Equation" r:id="rId68" imgW="2273040" imgH="279360" progId="Equation.DSMT4">
                  <p:embed/>
                </p:oleObj>
              </mc:Choice>
              <mc:Fallback>
                <p:oleObj name="Equation" r:id="rId68" imgW="2273040" imgH="279360" progId="Equation.DSMT4">
                  <p:embed/>
                  <p:pic>
                    <p:nvPicPr>
                      <p:cNvPr id="34206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76800"/>
                        <a:ext cx="401161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5" name="Object 49"/>
          <p:cNvGraphicFramePr>
            <a:graphicFrameLocks noChangeAspect="1"/>
          </p:cNvGraphicFramePr>
          <p:nvPr/>
        </p:nvGraphicFramePr>
        <p:xfrm>
          <a:off x="7848600" y="4876800"/>
          <a:ext cx="10080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0" name="Equation" r:id="rId70" imgW="571320" imgH="203040" progId="Equation.DSMT4">
                  <p:embed/>
                </p:oleObj>
              </mc:Choice>
              <mc:Fallback>
                <p:oleObj name="Equation" r:id="rId70" imgW="571320" imgH="203040" progId="Equation.DSMT4">
                  <p:embed/>
                  <p:pic>
                    <p:nvPicPr>
                      <p:cNvPr id="34206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876800"/>
                        <a:ext cx="10080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6" name="Object 50"/>
          <p:cNvGraphicFramePr>
            <a:graphicFrameLocks noChangeAspect="1"/>
          </p:cNvGraphicFramePr>
          <p:nvPr/>
        </p:nvGraphicFramePr>
        <p:xfrm>
          <a:off x="5257800" y="5257800"/>
          <a:ext cx="1755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1" name="Equation" r:id="rId72" imgW="799920" imgH="228600" progId="Equation.DSMT4">
                  <p:embed/>
                </p:oleObj>
              </mc:Choice>
              <mc:Fallback>
                <p:oleObj name="Equation" r:id="rId72" imgW="799920" imgH="228600" progId="Equation.DSMT4">
                  <p:embed/>
                  <p:pic>
                    <p:nvPicPr>
                      <p:cNvPr id="34206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257800"/>
                        <a:ext cx="17557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7" name="Object 51"/>
          <p:cNvGraphicFramePr>
            <a:graphicFrameLocks noChangeAspect="1"/>
          </p:cNvGraphicFramePr>
          <p:nvPr/>
        </p:nvGraphicFramePr>
        <p:xfrm>
          <a:off x="6975475" y="5257800"/>
          <a:ext cx="1254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2" name="Equation" r:id="rId74" imgW="571320" imgH="203040" progId="Equation.DSMT4">
                  <p:embed/>
                </p:oleObj>
              </mc:Choice>
              <mc:Fallback>
                <p:oleObj name="Equation" r:id="rId74" imgW="571320" imgH="203040" progId="Equation.DSMT4">
                  <p:embed/>
                  <p:pic>
                    <p:nvPicPr>
                      <p:cNvPr id="34206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5257800"/>
                        <a:ext cx="12541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8" name="Object 52"/>
          <p:cNvGraphicFramePr>
            <a:graphicFrameLocks noChangeAspect="1"/>
          </p:cNvGraphicFramePr>
          <p:nvPr/>
        </p:nvGraphicFramePr>
        <p:xfrm>
          <a:off x="4360863" y="5715000"/>
          <a:ext cx="15827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3" name="Equation" r:id="rId76" imgW="761760" imgH="228600" progId="Equation.DSMT4">
                  <p:embed/>
                </p:oleObj>
              </mc:Choice>
              <mc:Fallback>
                <p:oleObj name="Equation" r:id="rId76" imgW="761760" imgH="228600" progId="Equation.DSMT4">
                  <p:embed/>
                  <p:pic>
                    <p:nvPicPr>
                      <p:cNvPr id="342068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715000"/>
                        <a:ext cx="15827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86AA3A-251C-A24E-92AA-4DAF7052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68650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4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4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34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4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3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34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3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  <p:bldP spid="342021" grpId="0"/>
      <p:bldP spid="342024" grpId="0"/>
      <p:bldP spid="342026" grpId="0"/>
      <p:bldP spid="342027" grpId="0"/>
      <p:bldP spid="342028" grpId="0"/>
      <p:bldP spid="342030" grpId="0"/>
      <p:bldP spid="342035" grpId="0"/>
      <p:bldP spid="342038" grpId="0"/>
      <p:bldP spid="342040" grpId="0"/>
      <p:bldP spid="342042" grpId="0"/>
      <p:bldP spid="3420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6F05-E739-D244-93FC-DE27C2B688DE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-457200"/>
            <a:ext cx="5334000" cy="3657600"/>
            <a:chOff x="480" y="480"/>
            <a:chExt cx="5040" cy="3600"/>
          </a:xfrm>
        </p:grpSpPr>
        <p:pic>
          <p:nvPicPr>
            <p:cNvPr id="343043" name="Picture 3" descr="FG26_0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48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343044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458200" cy="3352800"/>
          </a:xfrm>
        </p:spPr>
        <p:txBody>
          <a:bodyPr/>
          <a:lstStyle/>
          <a:p>
            <a:pPr lvl="1"/>
            <a:r>
              <a:rPr lang="en-US" dirty="0"/>
              <a:t>The rate at which the charge leaves the capacitor equals the negative the current flows through the resistor</a:t>
            </a:r>
          </a:p>
          <a:p>
            <a:pPr lvl="2"/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 - </a:t>
            </a:r>
            <a:r>
              <a:rPr lang="en-US" dirty="0" err="1"/>
              <a:t>dQ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pPr lvl="2"/>
            <a:r>
              <a:rPr lang="en-US" dirty="0"/>
              <a:t>Since the current is leaving the capacitor </a:t>
            </a:r>
          </a:p>
          <a:p>
            <a:pPr lvl="1"/>
            <a:r>
              <a:rPr lang="en-US" dirty="0"/>
              <a:t>Thus the voltage equation becomes a differential equation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Discharging an RC Circuit</a:t>
            </a:r>
          </a:p>
        </p:txBody>
      </p:sp>
      <p:graphicFrame>
        <p:nvGraphicFramePr>
          <p:cNvPr id="343047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430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3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3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228600" y="685800"/>
            <a:ext cx="739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a capacitor is already charged, it is allowed to discharge through a resistance 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S is closed, the voltage across the resistor at any instant equals that across the capacitor. Thus IR=Q/C.</a:t>
            </a:r>
          </a:p>
        </p:txBody>
      </p:sp>
      <p:graphicFrame>
        <p:nvGraphicFramePr>
          <p:cNvPr id="343051" name="Object 11"/>
          <p:cNvGraphicFramePr>
            <a:graphicFrameLocks noChangeAspect="1"/>
          </p:cNvGraphicFramePr>
          <p:nvPr/>
        </p:nvGraphicFramePr>
        <p:xfrm>
          <a:off x="1114425" y="5338763"/>
          <a:ext cx="11715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8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343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5338763"/>
                        <a:ext cx="117157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2" name="Object 12"/>
          <p:cNvGraphicFramePr>
            <a:graphicFrameLocks noChangeAspect="1"/>
          </p:cNvGraphicFramePr>
          <p:nvPr/>
        </p:nvGraphicFramePr>
        <p:xfrm>
          <a:off x="5181600" y="5334000"/>
          <a:ext cx="7286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59" name="Equation" r:id="rId10" imgW="355320" imgH="406080" progId="Equation.DSMT4">
                  <p:embed/>
                </p:oleObj>
              </mc:Choice>
              <mc:Fallback>
                <p:oleObj name="Equation" r:id="rId10" imgW="355320" imgH="406080" progId="Equation.DSMT4">
                  <p:embed/>
                  <p:pic>
                    <p:nvPicPr>
                      <p:cNvPr id="3430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0"/>
                        <a:ext cx="72866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2998788" y="5426075"/>
            <a:ext cx="2105025" cy="730250"/>
          </a:xfrm>
          <a:prstGeom prst="rightArrow">
            <a:avLst>
              <a:gd name="adj1" fmla="val 50000"/>
              <a:gd name="adj2" fmla="val 7206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graphicFrame>
        <p:nvGraphicFramePr>
          <p:cNvPr id="343054" name="Object 14"/>
          <p:cNvGraphicFramePr>
            <a:graphicFrameLocks noChangeAspect="1"/>
          </p:cNvGraphicFramePr>
          <p:nvPr/>
        </p:nvGraphicFramePr>
        <p:xfrm>
          <a:off x="2301875" y="5334000"/>
          <a:ext cx="3651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0" name="Equation" r:id="rId12" imgW="177480" imgH="368280" progId="Equation.DSMT4">
                  <p:embed/>
                </p:oleObj>
              </mc:Choice>
              <mc:Fallback>
                <p:oleObj name="Equation" r:id="rId12" imgW="177480" imgH="368280" progId="Equation.DSMT4">
                  <p:embed/>
                  <p:pic>
                    <p:nvPicPr>
                      <p:cNvPr id="3430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334000"/>
                        <a:ext cx="3651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5" name="Object 15"/>
          <p:cNvGraphicFramePr>
            <a:graphicFrameLocks noChangeAspect="1"/>
          </p:cNvGraphicFramePr>
          <p:nvPr/>
        </p:nvGraphicFramePr>
        <p:xfrm>
          <a:off x="5949950" y="5340350"/>
          <a:ext cx="755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1" name="Equation" r:id="rId14" imgW="368280" imgH="368280" progId="Equation.DSMT4">
                  <p:embed/>
                </p:oleObj>
              </mc:Choice>
              <mc:Fallback>
                <p:oleObj name="Equation" r:id="rId14" imgW="368280" imgH="368280" progId="Equation.DSMT4">
                  <p:embed/>
                  <p:pic>
                    <p:nvPicPr>
                      <p:cNvPr id="3430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5340350"/>
                        <a:ext cx="7556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76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3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 build="p"/>
      <p:bldP spid="343050" grpId="0" build="p"/>
      <p:bldP spid="3430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D4CA-406F-DC4C-B0CF-5F5D38D9E15A}" type="slidenum">
              <a:rPr lang="en-US"/>
              <a:pPr/>
              <a:t>18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82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Now, let’s integrate from </a:t>
            </a:r>
            <a:r>
              <a:rPr lang="en-US" dirty="0" err="1"/>
              <a:t>t</a:t>
            </a:r>
            <a:r>
              <a:rPr lang="en-US" dirty="0"/>
              <a:t>=0 when the charge is Q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dirty="0" err="1"/>
              <a:t>t</a:t>
            </a:r>
            <a:r>
              <a:rPr lang="en-US" dirty="0"/>
              <a:t> when the charge is Q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result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Thus, we obtain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does this tell you about the charge on the capacitor?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decreases exponentially w/ time at the time constant RC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Just like the case of charging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is: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current also decreases exponentially </a:t>
            </a:r>
            <a:r>
              <a:rPr lang="en-US" dirty="0" err="1"/>
              <a:t>w</a:t>
            </a:r>
            <a:r>
              <a:rPr lang="en-US" dirty="0"/>
              <a:t>/ time </a:t>
            </a:r>
            <a:r>
              <a:rPr lang="en-US" dirty="0" err="1"/>
              <a:t>w</a:t>
            </a:r>
            <a:r>
              <a:rPr lang="en-US" dirty="0"/>
              <a:t>/ the constant RC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Discharging an RC Circuit</a:t>
            </a: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4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4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4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4038600" y="990600"/>
          <a:ext cx="12715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4" name="Equation" r:id="rId7" imgW="533160" imgH="406080" progId="Equation.DSMT4">
                  <p:embed/>
                </p:oleObj>
              </mc:Choice>
              <mc:Fallback>
                <p:oleObj name="Equation" r:id="rId7" imgW="533160" imgH="406080" progId="Equation.DSMT4">
                  <p:embed/>
                  <p:pic>
                    <p:nvPicPr>
                      <p:cNvPr id="344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990600"/>
                        <a:ext cx="1271588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2" name="Object 8"/>
          <p:cNvGraphicFramePr>
            <a:graphicFrameLocks noChangeAspect="1"/>
          </p:cNvGraphicFramePr>
          <p:nvPr/>
        </p:nvGraphicFramePr>
        <p:xfrm>
          <a:off x="2870200" y="1946275"/>
          <a:ext cx="1092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5" name="Equation" r:id="rId9" imgW="533160" imgH="291960" progId="Equation.DSMT4">
                  <p:embed/>
                </p:oleObj>
              </mc:Choice>
              <mc:Fallback>
                <p:oleObj name="Equation" r:id="rId9" imgW="533160" imgH="291960" progId="Equation.DSMT4">
                  <p:embed/>
                  <p:pic>
                    <p:nvPicPr>
                      <p:cNvPr id="344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946275"/>
                        <a:ext cx="10922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3" name="Object 9"/>
          <p:cNvGraphicFramePr>
            <a:graphicFrameLocks noChangeAspect="1"/>
          </p:cNvGraphicFramePr>
          <p:nvPr/>
        </p:nvGraphicFramePr>
        <p:xfrm>
          <a:off x="3276600" y="2743200"/>
          <a:ext cx="2514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6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344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3200"/>
                        <a:ext cx="2514600" cy="6667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10"/>
          <p:cNvGraphicFramePr>
            <a:graphicFrameLocks noChangeAspect="1"/>
          </p:cNvGraphicFramePr>
          <p:nvPr/>
        </p:nvGraphicFramePr>
        <p:xfrm>
          <a:off x="2960688" y="4945063"/>
          <a:ext cx="4683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7" name="Equation" r:id="rId13" imgW="228600" imgH="152280" progId="Equation.DSMT4">
                  <p:embed/>
                </p:oleObj>
              </mc:Choice>
              <mc:Fallback>
                <p:oleObj name="Equation" r:id="rId13" imgW="228600" imgH="152280" progId="Equation.DSMT4">
                  <p:embed/>
                  <p:pic>
                    <p:nvPicPr>
                      <p:cNvPr id="344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945063"/>
                        <a:ext cx="46831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11"/>
          <p:cNvGraphicFramePr>
            <a:graphicFrameLocks noChangeAspect="1"/>
          </p:cNvGraphicFramePr>
          <p:nvPr/>
        </p:nvGraphicFramePr>
        <p:xfrm>
          <a:off x="5864225" y="4857750"/>
          <a:ext cx="1908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8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344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4857750"/>
                        <a:ext cx="1908175" cy="552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4267200" y="4724400"/>
            <a:ext cx="533400" cy="838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4077" name="Object 13"/>
          <p:cNvGraphicFramePr>
            <a:graphicFrameLocks noChangeAspect="1"/>
          </p:cNvGraphicFramePr>
          <p:nvPr/>
        </p:nvGraphicFramePr>
        <p:xfrm>
          <a:off x="3962400" y="1828800"/>
          <a:ext cx="9620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9" name="Equation" r:id="rId17" imgW="469800" imgH="406080" progId="Equation.DSMT4">
                  <p:embed/>
                </p:oleObj>
              </mc:Choice>
              <mc:Fallback>
                <p:oleObj name="Equation" r:id="rId17" imgW="469800" imgH="406080" progId="Equation.DSMT4">
                  <p:embed/>
                  <p:pic>
                    <p:nvPicPr>
                      <p:cNvPr id="3440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96202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8" name="Object 14"/>
          <p:cNvGraphicFramePr>
            <a:graphicFrameLocks noChangeAspect="1"/>
          </p:cNvGraphicFramePr>
          <p:nvPr/>
        </p:nvGraphicFramePr>
        <p:xfrm>
          <a:off x="4884738" y="1833563"/>
          <a:ext cx="75406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0" name="Equation" r:id="rId19" imgW="368280" imgH="368280" progId="Equation.DSMT4">
                  <p:embed/>
                </p:oleObj>
              </mc:Choice>
              <mc:Fallback>
                <p:oleObj name="Equation" r:id="rId19" imgW="368280" imgH="368280" progId="Equation.DSMT4">
                  <p:embed/>
                  <p:pic>
                    <p:nvPicPr>
                      <p:cNvPr id="3440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1833563"/>
                        <a:ext cx="754062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9" name="Object 15"/>
          <p:cNvGraphicFramePr>
            <a:graphicFrameLocks noChangeAspect="1"/>
          </p:cNvGraphicFramePr>
          <p:nvPr/>
        </p:nvGraphicFramePr>
        <p:xfrm>
          <a:off x="3405188" y="4724400"/>
          <a:ext cx="9382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1" name="Equation" r:id="rId21" imgW="457200" imgH="368280" progId="Equation.DSMT4">
                  <p:embed/>
                </p:oleObj>
              </mc:Choice>
              <mc:Fallback>
                <p:oleObj name="Equation" r:id="rId21" imgW="457200" imgH="368280" progId="Equation.DSMT4">
                  <p:embed/>
                  <p:pic>
                    <p:nvPicPr>
                      <p:cNvPr id="3440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4724400"/>
                        <a:ext cx="93821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0" name="Object 16"/>
          <p:cNvGraphicFramePr>
            <a:graphicFrameLocks noChangeAspect="1"/>
          </p:cNvGraphicFramePr>
          <p:nvPr/>
        </p:nvGraphicFramePr>
        <p:xfrm>
          <a:off x="4287838" y="4724400"/>
          <a:ext cx="11985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2" name="Equation" r:id="rId23" imgW="583920" imgH="368280" progId="Equation.DSMT4">
                  <p:embed/>
                </p:oleObj>
              </mc:Choice>
              <mc:Fallback>
                <p:oleObj name="Equation" r:id="rId23" imgW="583920" imgH="368280" progId="Equation.DSMT4">
                  <p:embed/>
                  <p:pic>
                    <p:nvPicPr>
                      <p:cNvPr id="3440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4724400"/>
                        <a:ext cx="11985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81" name="Text Box 17"/>
          <p:cNvSpPr txBox="1">
            <a:spLocks noChangeArrowheads="1"/>
          </p:cNvSpPr>
          <p:nvPr/>
        </p:nvSpPr>
        <p:spPr bwMode="auto">
          <a:xfrm>
            <a:off x="5410200" y="4341813"/>
            <a:ext cx="1246188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What is this?</a:t>
            </a:r>
          </a:p>
        </p:txBody>
      </p:sp>
      <p:cxnSp>
        <p:nvCxnSpPr>
          <p:cNvPr id="344082" name="AutoShape 18"/>
          <p:cNvCxnSpPr>
            <a:cxnSpLocks noChangeShapeType="1"/>
            <a:stCxn id="344081" idx="1"/>
            <a:endCxn id="344076" idx="0"/>
          </p:cNvCxnSpPr>
          <p:nvPr/>
        </p:nvCxnSpPr>
        <p:spPr bwMode="auto">
          <a:xfrm rot="10800000" flipV="1">
            <a:off x="4533900" y="4524376"/>
            <a:ext cx="876300" cy="200024"/>
          </a:xfrm>
          <a:prstGeom prst="curvedConnector2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344083" name="Object 19"/>
          <p:cNvGraphicFramePr>
            <a:graphicFrameLocks noChangeAspect="1"/>
          </p:cNvGraphicFramePr>
          <p:nvPr/>
        </p:nvGraphicFramePr>
        <p:xfrm>
          <a:off x="5205413" y="990600"/>
          <a:ext cx="11191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3" name="Equation" r:id="rId25" imgW="469800" imgH="368280" progId="Equation.DSMT4">
                  <p:embed/>
                </p:oleObj>
              </mc:Choice>
              <mc:Fallback>
                <p:oleObj name="Equation" r:id="rId25" imgW="469800" imgH="368280" progId="Equation.DSMT4">
                  <p:embed/>
                  <p:pic>
                    <p:nvPicPr>
                      <p:cNvPr id="3440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990600"/>
                        <a:ext cx="111918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3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4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build="p"/>
      <p:bldP spid="344076" grpId="0" animBg="1"/>
      <p:bldP spid="3440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586E-D0B3-A344-B11D-9C94336125B6}" type="slidenum">
              <a:rPr lang="en-US"/>
              <a:pPr/>
              <a:t>19</a:t>
            </a:fld>
            <a:endParaRPr lang="en-US"/>
          </a:p>
        </p:txBody>
      </p:sp>
      <p:pic>
        <p:nvPicPr>
          <p:cNvPr id="345090" name="Picture 2" descr="FG26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990600"/>
            <a:ext cx="2514600" cy="4038600"/>
          </a:xfrm>
          <a:prstGeom prst="rect">
            <a:avLst/>
          </a:prstGeom>
          <a:noFill/>
        </p:spPr>
      </p:pic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13 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Discharging RC circuit.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 the RC circuit shown in the figure the battery has fully charged the capacitor, so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dirty="0">
                <a:solidFill>
                  <a:schemeClr val="accent2"/>
                </a:solidFill>
                <a:latin typeface="Edwardian Script ITC"/>
                <a:cs typeface="Edwardian Script ITC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Then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=0, the switch is thrown from position a to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20.0V, and the capacitance C=1.02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F. 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observed to decrease to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Since the current reaches to 0.5 of its initial value in 40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s, we can obtain </a:t>
            </a:r>
          </a:p>
        </p:txBody>
      </p:sp>
      <p:graphicFrame>
        <p:nvGraphicFramePr>
          <p:cNvPr id="345094" name="Object 6"/>
          <p:cNvGraphicFramePr>
            <a:graphicFrameLocks noChangeAspect="1"/>
          </p:cNvGraphicFramePr>
          <p:nvPr/>
        </p:nvGraphicFramePr>
        <p:xfrm>
          <a:off x="2335213" y="5464175"/>
          <a:ext cx="4841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3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3450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5464175"/>
                        <a:ext cx="4841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value of Q at t=0 is</a:t>
            </a:r>
          </a:p>
        </p:txBody>
      </p:sp>
      <p:graphicFrame>
        <p:nvGraphicFramePr>
          <p:cNvPr id="345096" name="Object 8"/>
          <p:cNvGraphicFramePr>
            <a:graphicFrameLocks noChangeAspect="1"/>
          </p:cNvGraphicFramePr>
          <p:nvPr/>
        </p:nvGraphicFramePr>
        <p:xfrm>
          <a:off x="1939925" y="4611688"/>
          <a:ext cx="650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4"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3450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611688"/>
                        <a:ext cx="65087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228600" y="1828800"/>
            <a:ext cx="8305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0.50 of its initial value in 40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s. (a) what is the value of R?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the value of Q, the charge on the capacitor,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Q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=60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s? </a:t>
            </a:r>
          </a:p>
        </p:txBody>
      </p:sp>
      <p:graphicFrame>
        <p:nvGraphicFramePr>
          <p:cNvPr id="345098" name="Object 10"/>
          <p:cNvGraphicFramePr>
            <a:graphicFrameLocks noChangeAspect="1"/>
          </p:cNvGraphicFramePr>
          <p:nvPr/>
        </p:nvGraphicFramePr>
        <p:xfrm>
          <a:off x="381000" y="3048000"/>
          <a:ext cx="1524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5" name="Equation" r:id="rId8" imgW="838080" imgH="241200" progId="Equation.DSMT4">
                  <p:embed/>
                </p:oleObj>
              </mc:Choice>
              <mc:Fallback>
                <p:oleObj name="Equation" r:id="rId8" imgW="838080" imgH="241200" progId="Equation.DSMT4">
                  <p:embed/>
                  <p:pic>
                    <p:nvPicPr>
                      <p:cNvPr id="3450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0"/>
                        <a:ext cx="1524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9" name="Object 11"/>
          <p:cNvGraphicFramePr>
            <a:graphicFrameLocks noChangeAspect="1"/>
          </p:cNvGraphicFramePr>
          <p:nvPr/>
        </p:nvGraphicFramePr>
        <p:xfrm>
          <a:off x="3236913" y="3011488"/>
          <a:ext cx="16398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6" name="Equation" r:id="rId10" imgW="901440" imgH="228600" progId="Equation.DSMT4">
                  <p:embed/>
                </p:oleObj>
              </mc:Choice>
              <mc:Fallback>
                <p:oleObj name="Equation" r:id="rId10" imgW="901440" imgH="228600" progId="Equation.DSMT4">
                  <p:embed/>
                  <p:pic>
                    <p:nvPicPr>
                      <p:cNvPr id="3450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011488"/>
                        <a:ext cx="163988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0" name="Object 12"/>
          <p:cNvGraphicFramePr>
            <a:graphicFrameLocks noChangeAspect="1"/>
          </p:cNvGraphicFramePr>
          <p:nvPr/>
        </p:nvGraphicFramePr>
        <p:xfrm>
          <a:off x="6689725" y="3048000"/>
          <a:ext cx="2378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7" name="Equation" r:id="rId12" imgW="1307880" imgH="203040" progId="Equation.DSMT4">
                  <p:embed/>
                </p:oleObj>
              </mc:Choice>
              <mc:Fallback>
                <p:oleObj name="Equation" r:id="rId12" imgW="1307880" imgH="203040" progId="Equation.DSMT4">
                  <p:embed/>
                  <p:pic>
                    <p:nvPicPr>
                      <p:cNvPr id="3451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3048000"/>
                        <a:ext cx="23780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1" name="Object 13"/>
          <p:cNvGraphicFramePr>
            <a:graphicFrameLocks noChangeAspect="1"/>
          </p:cNvGraphicFramePr>
          <p:nvPr/>
        </p:nvGraphicFramePr>
        <p:xfrm>
          <a:off x="2057400" y="3719513"/>
          <a:ext cx="4619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8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3451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19513"/>
                        <a:ext cx="4619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2133600" y="2971800"/>
            <a:ext cx="996950" cy="609600"/>
          </a:xfrm>
          <a:prstGeom prst="rightArrow">
            <a:avLst>
              <a:gd name="adj1" fmla="val 50000"/>
              <a:gd name="adj2" fmla="val 4088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0.5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1600" b="1" baseline="-25000">
                <a:solidFill>
                  <a:srgbClr val="CC0000"/>
                </a:solidFill>
                <a:latin typeface="Arial Narrow" charset="0"/>
              </a:rPr>
              <a:t>0</a:t>
            </a: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4906963" y="2971800"/>
            <a:ext cx="1722437" cy="609600"/>
          </a:xfrm>
          <a:prstGeom prst="rightArrow">
            <a:avLst>
              <a:gd name="adj1" fmla="val 50000"/>
              <a:gd name="adj2" fmla="val 7063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457200" y="3429000"/>
            <a:ext cx="1468438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6858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RC time</a:t>
            </a: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304800" y="4953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) What do we need to know first for the value of Q at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=60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s?</a:t>
            </a: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685800" y="579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45108" name="Object 20"/>
          <p:cNvGraphicFramePr>
            <a:graphicFrameLocks noChangeAspect="1"/>
          </p:cNvGraphicFramePr>
          <p:nvPr/>
        </p:nvGraphicFramePr>
        <p:xfrm>
          <a:off x="1600200" y="5846763"/>
          <a:ext cx="17986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9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3451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46763"/>
                        <a:ext cx="17986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9" name="Object 21"/>
          <p:cNvGraphicFramePr>
            <a:graphicFrameLocks noChangeAspect="1"/>
          </p:cNvGraphicFramePr>
          <p:nvPr/>
        </p:nvGraphicFramePr>
        <p:xfrm>
          <a:off x="2486025" y="3657600"/>
          <a:ext cx="12477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0" name="Equation" r:id="rId18" imgW="685800" imgH="228600" progId="Equation.DSMT4">
                  <p:embed/>
                </p:oleObj>
              </mc:Choice>
              <mc:Fallback>
                <p:oleObj name="Equation" r:id="rId18" imgW="685800" imgH="228600" progId="Equation.DSMT4">
                  <p:embed/>
                  <p:pic>
                    <p:nvPicPr>
                      <p:cNvPr id="34510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3657600"/>
                        <a:ext cx="12477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0" name="Object 22"/>
          <p:cNvGraphicFramePr>
            <a:graphicFrameLocks noChangeAspect="1"/>
          </p:cNvGraphicFramePr>
          <p:nvPr/>
        </p:nvGraphicFramePr>
        <p:xfrm>
          <a:off x="3657600" y="3581400"/>
          <a:ext cx="38115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1" name="Equation" r:id="rId20" imgW="2095200" imgH="279360" progId="Equation.DSMT4">
                  <p:embed/>
                </p:oleObj>
              </mc:Choice>
              <mc:Fallback>
                <p:oleObj name="Equation" r:id="rId20" imgW="2095200" imgH="279360" progId="Equation.DSMT4">
                  <p:embed/>
                  <p:pic>
                    <p:nvPicPr>
                      <p:cNvPr id="3451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38115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1" name="Object 23"/>
          <p:cNvGraphicFramePr>
            <a:graphicFrameLocks noChangeAspect="1"/>
          </p:cNvGraphicFramePr>
          <p:nvPr/>
        </p:nvGraphicFramePr>
        <p:xfrm>
          <a:off x="2590800" y="4611688"/>
          <a:ext cx="8588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2" name="Equation" r:id="rId22" imgW="419040" imgH="203040" progId="Equation.DSMT4">
                  <p:embed/>
                </p:oleObj>
              </mc:Choice>
              <mc:Fallback>
                <p:oleObj name="Equation" r:id="rId22" imgW="419040" imgH="203040" progId="Equation.DSMT4">
                  <p:embed/>
                  <p:pic>
                    <p:nvPicPr>
                      <p:cNvPr id="3451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11688"/>
                        <a:ext cx="85883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2" name="Object 24"/>
          <p:cNvGraphicFramePr>
            <a:graphicFrameLocks noChangeAspect="1"/>
          </p:cNvGraphicFramePr>
          <p:nvPr/>
        </p:nvGraphicFramePr>
        <p:xfrm>
          <a:off x="3413125" y="4648200"/>
          <a:ext cx="701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3" name="Equation" r:id="rId24" imgW="342720" imgH="164880" progId="Equation.DSMT4">
                  <p:embed/>
                </p:oleObj>
              </mc:Choice>
              <mc:Fallback>
                <p:oleObj name="Equation" r:id="rId24" imgW="342720" imgH="164880" progId="Equation.DSMT4">
                  <p:embed/>
                  <p:pic>
                    <p:nvPicPr>
                      <p:cNvPr id="3451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4648200"/>
                        <a:ext cx="7016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3" name="Object 25"/>
          <p:cNvGraphicFramePr>
            <a:graphicFrameLocks noChangeAspect="1"/>
          </p:cNvGraphicFramePr>
          <p:nvPr/>
        </p:nvGraphicFramePr>
        <p:xfrm>
          <a:off x="4059238" y="4559300"/>
          <a:ext cx="32559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4" name="Equation" r:id="rId26" imgW="1587240" imgH="228600" progId="Equation.DSMT4">
                  <p:embed/>
                </p:oleObj>
              </mc:Choice>
              <mc:Fallback>
                <p:oleObj name="Equation" r:id="rId26" imgW="1587240" imgH="228600" progId="Equation.DSMT4">
                  <p:embed/>
                  <p:pic>
                    <p:nvPicPr>
                      <p:cNvPr id="3451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4559300"/>
                        <a:ext cx="32559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4" name="Object 26"/>
          <p:cNvGraphicFramePr>
            <a:graphicFrameLocks noChangeAspect="1"/>
          </p:cNvGraphicFramePr>
          <p:nvPr/>
        </p:nvGraphicFramePr>
        <p:xfrm>
          <a:off x="2743200" y="5410200"/>
          <a:ext cx="7270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5" name="Equation" r:id="rId28" imgW="342720" imgH="164880" progId="Equation.DSMT4">
                  <p:embed/>
                </p:oleObj>
              </mc:Choice>
              <mc:Fallback>
                <p:oleObj name="Equation" r:id="rId28" imgW="342720" imgH="164880" progId="Equation.DSMT4">
                  <p:embed/>
                  <p:pic>
                    <p:nvPicPr>
                      <p:cNvPr id="3451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7270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5" name="Object 27"/>
          <p:cNvGraphicFramePr>
            <a:graphicFrameLocks noChangeAspect="1"/>
          </p:cNvGraphicFramePr>
          <p:nvPr/>
        </p:nvGraphicFramePr>
        <p:xfrm>
          <a:off x="3455988" y="5334000"/>
          <a:ext cx="31734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6" name="Equation" r:id="rId30" imgW="1498320" imgH="228600" progId="Equation.DSMT4">
                  <p:embed/>
                </p:oleObj>
              </mc:Choice>
              <mc:Fallback>
                <p:oleObj name="Equation" r:id="rId30" imgW="1498320" imgH="228600" progId="Equation.DSMT4">
                  <p:embed/>
                  <p:pic>
                    <p:nvPicPr>
                      <p:cNvPr id="3451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334000"/>
                        <a:ext cx="317341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6" name="Object 28"/>
          <p:cNvGraphicFramePr>
            <a:graphicFrameLocks noChangeAspect="1"/>
          </p:cNvGraphicFramePr>
          <p:nvPr/>
        </p:nvGraphicFramePr>
        <p:xfrm>
          <a:off x="3351213" y="5791200"/>
          <a:ext cx="12969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7" name="Equation" r:id="rId32" imgW="622080" imgH="228600" progId="Equation.DSMT4">
                  <p:embed/>
                </p:oleObj>
              </mc:Choice>
              <mc:Fallback>
                <p:oleObj name="Equation" r:id="rId32" imgW="622080" imgH="228600" progId="Equation.DSMT4">
                  <p:embed/>
                  <p:pic>
                    <p:nvPicPr>
                      <p:cNvPr id="34511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5791200"/>
                        <a:ext cx="12969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7" name="Object 29"/>
          <p:cNvGraphicFramePr>
            <a:graphicFrameLocks noChangeAspect="1"/>
          </p:cNvGraphicFramePr>
          <p:nvPr/>
        </p:nvGraphicFramePr>
        <p:xfrm>
          <a:off x="4645025" y="5791200"/>
          <a:ext cx="38893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8" name="Equation" r:id="rId34" imgW="1866600" imgH="228600" progId="Equation.DSMT4">
                  <p:embed/>
                </p:oleObj>
              </mc:Choice>
              <mc:Fallback>
                <p:oleObj name="Equation" r:id="rId34" imgW="1866600" imgH="228600" progId="Equation.DSMT4">
                  <p:embed/>
                  <p:pic>
                    <p:nvPicPr>
                      <p:cNvPr id="34511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791200"/>
                        <a:ext cx="38893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3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4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  <p:bldP spid="345093" grpId="0"/>
      <p:bldP spid="345095" grpId="0"/>
      <p:bldP spid="345097" grpId="0"/>
      <p:bldP spid="345102" grpId="0" animBg="1"/>
      <p:bldP spid="345103" grpId="0" animBg="1"/>
      <p:bldP spid="345104" grpId="0" animBg="1"/>
      <p:bldP spid="345105" grpId="0"/>
      <p:bldP spid="345106" grpId="0"/>
      <p:bldP spid="3451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096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519260"/>
            <a:ext cx="8915400" cy="5791200"/>
          </a:xfrm>
        </p:spPr>
        <p:txBody>
          <a:bodyPr/>
          <a:lstStyle/>
          <a:p>
            <a:pPr eaLnBrk="1" hangingPunct="1"/>
            <a:r>
              <a:rPr lang="en-US" sz="2000" dirty="0"/>
              <a:t>Reading Assignments: CH26.5, 6 and 7</a:t>
            </a:r>
            <a:endParaRPr lang="en-US" sz="1800" dirty="0"/>
          </a:p>
          <a:p>
            <a:pPr eaLnBrk="1" hangingPunct="1"/>
            <a:r>
              <a:rPr lang="en-US" sz="2000" dirty="0"/>
              <a:t>Quiz #3</a:t>
            </a:r>
          </a:p>
          <a:p>
            <a:pPr lvl="1" eaLnBrk="1" hangingPunct="1"/>
            <a:r>
              <a:rPr lang="en-US" sz="1800" dirty="0"/>
              <a:t>This Wednesday, Oct. 30, beginning of the class</a:t>
            </a:r>
          </a:p>
          <a:p>
            <a:pPr lvl="1" eaLnBrk="1" hangingPunct="1"/>
            <a:r>
              <a:rPr lang="en-US" sz="1800" dirty="0"/>
              <a:t>Covers: CH25.5 through what we finish today (CH. 27.1?)</a:t>
            </a:r>
          </a:p>
          <a:p>
            <a:pPr lvl="1" eaLnBrk="1" hangingPunct="1"/>
            <a:r>
              <a:rPr lang="en-US" sz="1800" dirty="0"/>
              <a:t>Bring your calculator but DO NOT input formula into it!</a:t>
            </a:r>
          </a:p>
          <a:p>
            <a:pPr lvl="2" eaLnBrk="1" hangingPunct="1"/>
            <a:r>
              <a:rPr lang="en-US" sz="1600" dirty="0"/>
              <a:t>Cell phones or any types of computers cannot replace a calculator!</a:t>
            </a:r>
          </a:p>
          <a:p>
            <a:pPr lvl="1" eaLnBrk="1" hangingPunct="1"/>
            <a:r>
              <a:rPr lang="en-US" sz="1800" dirty="0"/>
              <a:t>BYOF: You may bring a one 8.5x11.5 sheet (front and back) of </a:t>
            </a:r>
            <a:r>
              <a:rPr lang="en-US" sz="1800" b="1" u="sng" dirty="0">
                <a:solidFill>
                  <a:srgbClr val="FF0000"/>
                </a:solidFill>
              </a:rPr>
              <a:t>handwritten</a:t>
            </a:r>
            <a:r>
              <a:rPr lang="en-US" sz="1800" dirty="0"/>
              <a:t> formulae and values of constants for the quiz</a:t>
            </a:r>
          </a:p>
          <a:p>
            <a:pPr lvl="1" eaLnBrk="1" hangingPunct="1"/>
            <a:r>
              <a:rPr lang="en-US" sz="1800" dirty="0"/>
              <a:t>No derivations, word definitions, set ups or solutions of any problems!</a:t>
            </a:r>
          </a:p>
          <a:p>
            <a:pPr lvl="1" eaLnBrk="1" hangingPunct="1"/>
            <a:r>
              <a:rPr lang="en-US" sz="1800" dirty="0"/>
              <a:t>No additional formulae or values of constants will be provided! </a:t>
            </a:r>
          </a:p>
          <a:p>
            <a:pPr eaLnBrk="1" hangingPunct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non-comprehensive term exam: Nov. 11</a:t>
            </a:r>
          </a:p>
          <a:p>
            <a:pPr lvl="1" eaLnBrk="1" hangingPunct="1"/>
            <a:r>
              <a:rPr lang="en-US" sz="1800" dirty="0"/>
              <a:t>Covers CH25.5 to what we learn Wednesday, Nov. 6</a:t>
            </a:r>
          </a:p>
          <a:p>
            <a:pPr lvl="1" eaLnBrk="1" hangingPunct="1"/>
            <a:r>
              <a:rPr lang="en-US" sz="1800" dirty="0"/>
              <a:t>BYOF</a:t>
            </a:r>
          </a:p>
          <a:p>
            <a:pPr eaLnBrk="1" hangingPunct="1"/>
            <a:r>
              <a:rPr lang="en-US" sz="2000" dirty="0"/>
              <a:t>Final exam date and time: 1pm </a:t>
            </a:r>
            <a:r>
              <a:rPr lang="mr-IN" sz="2000" dirty="0"/>
              <a:t>–</a:t>
            </a:r>
            <a:r>
              <a:rPr lang="en-US" sz="2000" dirty="0"/>
              <a:t> 2:30pm, Wednesday, Dec. 4</a:t>
            </a:r>
          </a:p>
          <a:p>
            <a:pPr eaLnBrk="1" hangingPunct="1"/>
            <a:r>
              <a:rPr lang="en-US" sz="2000" dirty="0"/>
              <a:t>Remember the triple extra credit colloquia</a:t>
            </a:r>
          </a:p>
          <a:p>
            <a:pPr lvl="1" eaLnBrk="1" hangingPunct="1"/>
            <a:r>
              <a:rPr lang="en-US" sz="1800" dirty="0"/>
              <a:t>This Wed. Oct. 30: Prof. </a:t>
            </a:r>
            <a:r>
              <a:rPr lang="en-US" sz="1800" dirty="0" err="1"/>
              <a:t>Liantao</a:t>
            </a:r>
            <a:r>
              <a:rPr lang="en-US" sz="1800" dirty="0"/>
              <a:t> Wang of U. of Chicago </a:t>
            </a:r>
          </a:p>
          <a:p>
            <a:pPr lvl="1" eaLnBrk="1" hangingPunct="1"/>
            <a:r>
              <a:rPr lang="en-US" sz="1800" dirty="0"/>
              <a:t>Wed. Nov. 13: Prof Hitoshi Murayama of U.C. Berkeley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B73A-E9E6-654E-95C6-57C70AFB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5BF4-F42F-684E-86C6-6F5B4547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Oct. 28, 2019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2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EA1A-E26B-CA4E-9F51-E8BAD8AA4DBB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3200400"/>
            <a:ext cx="3505200" cy="3200400"/>
            <a:chOff x="144" y="1248"/>
            <a:chExt cx="3888" cy="2928"/>
          </a:xfrm>
        </p:grpSpPr>
        <p:pic>
          <p:nvPicPr>
            <p:cNvPr id="346115" name="Picture 3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1248"/>
              <a:ext cx="3888" cy="2916"/>
            </a:xfrm>
            <a:prstGeom prst="rect">
              <a:avLst/>
            </a:prstGeom>
            <a:noFill/>
          </p:spPr>
        </p:pic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056" y="1248"/>
              <a:ext cx="2064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6117" name="Rectangle 5"/>
            <p:cNvSpPr>
              <a:spLocks noChangeArrowheads="1"/>
            </p:cNvSpPr>
            <p:nvPr/>
          </p:nvSpPr>
          <p:spPr bwMode="auto">
            <a:xfrm>
              <a:off x="1872" y="3984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1371600"/>
            <a:ext cx="3124200" cy="3048000"/>
            <a:chOff x="480" y="1620"/>
            <a:chExt cx="3120" cy="2364"/>
          </a:xfrm>
        </p:grpSpPr>
        <p:pic>
          <p:nvPicPr>
            <p:cNvPr id="346119" name="Picture 7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620"/>
              <a:ext cx="3120" cy="2340"/>
            </a:xfrm>
            <a:prstGeom prst="rect">
              <a:avLst/>
            </a:prstGeom>
            <a:noFill/>
          </p:spPr>
        </p:pic>
        <p:sp>
          <p:nvSpPr>
            <p:cNvPr id="346120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208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6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/>
              <a:t>What do you think the charging and discharging characteristics of RC circuits can be used for?</a:t>
            </a:r>
          </a:p>
          <a:p>
            <a:pPr lvl="1"/>
            <a:r>
              <a:rPr lang="en-US"/>
              <a:t>To produce voltage pulses at a regular frequency</a:t>
            </a:r>
          </a:p>
          <a:p>
            <a:pPr lvl="1"/>
            <a:r>
              <a:rPr lang="en-US"/>
              <a:t> How?</a:t>
            </a:r>
          </a:p>
          <a:p>
            <a:pPr lvl="2"/>
            <a:r>
              <a:rPr lang="en-US"/>
              <a:t>The capacitor charges up to a particular voltage and discharges</a:t>
            </a:r>
          </a:p>
          <a:p>
            <a:pPr lvl="2"/>
            <a:r>
              <a:rPr lang="en-US"/>
              <a:t>A simple way of doing this is to use breakdown of voltage in a gas filled tube</a:t>
            </a:r>
          </a:p>
          <a:p>
            <a:pPr lvl="3"/>
            <a:r>
              <a:rPr lang="en-US"/>
              <a:t>The discharge occurs when the voltage breaks down at V</a:t>
            </a:r>
            <a:r>
              <a:rPr lang="en-US" baseline="-25000"/>
              <a:t>0</a:t>
            </a:r>
          </a:p>
          <a:p>
            <a:pPr lvl="3"/>
            <a:r>
              <a:rPr lang="en-US"/>
              <a:t>After the completion of discharge, the tube no longer conducts</a:t>
            </a:r>
          </a:p>
          <a:p>
            <a:pPr lvl="3"/>
            <a:r>
              <a:rPr lang="en-US"/>
              <a:t>Then the voltage is at V</a:t>
            </a:r>
            <a:r>
              <a:rPr lang="en-US" baseline="-25000"/>
              <a:t>0</a:t>
            </a:r>
            <a:r>
              <a:rPr lang="en-US"/>
              <a:t>’ and it starts charging up</a:t>
            </a:r>
          </a:p>
          <a:p>
            <a:pPr lvl="3"/>
            <a:r>
              <a:rPr lang="en-US"/>
              <a:t>How do you think the voltage as a function of time look?</a:t>
            </a:r>
          </a:p>
          <a:p>
            <a:pPr lvl="4"/>
            <a:r>
              <a:rPr lang="en-US"/>
              <a:t>A sawtooth shape</a:t>
            </a:r>
          </a:p>
          <a:p>
            <a:pPr lvl="2"/>
            <a:r>
              <a:rPr lang="en-US"/>
              <a:t>Pace maker, intermittent windshield wiper, etc</a:t>
            </a:r>
          </a:p>
        </p:txBody>
      </p:sp>
      <p:sp>
        <p:nvSpPr>
          <p:cNvPr id="346122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Application of RC Circuits</a:t>
            </a:r>
          </a:p>
        </p:txBody>
      </p:sp>
      <p:graphicFrame>
        <p:nvGraphicFramePr>
          <p:cNvPr id="3461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61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61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461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8534400" y="1905000"/>
            <a:ext cx="609600" cy="685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1" grpId="0" build="p"/>
      <p:bldP spid="3461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Oct. 28,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Reminder: Special Extra Credit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04712" cy="5410200"/>
          </a:xfrm>
        </p:spPr>
        <p:txBody>
          <a:bodyPr/>
          <a:lstStyle/>
          <a:p>
            <a:r>
              <a:rPr lang="en-US" sz="2800" b="1" dirty="0"/>
              <a:t>Civic Duty Participation Exercise</a:t>
            </a:r>
          </a:p>
          <a:p>
            <a:r>
              <a:rPr lang="en-US" sz="2800" dirty="0"/>
              <a:t>You can submit up to four “I Voted” stickers for 20 points total</a:t>
            </a:r>
          </a:p>
          <a:p>
            <a:pPr lvl="1"/>
            <a:r>
              <a:rPr lang="en-US" sz="2400" dirty="0"/>
              <a:t>If voted, they give 3 pieces of paper of which one has </a:t>
            </a:r>
            <a:r>
              <a:rPr lang="en-US" sz="2400" dirty="0" err="1"/>
              <a:t>pricinct</a:t>
            </a:r>
            <a:r>
              <a:rPr lang="en-US" sz="2400" dirty="0"/>
              <a:t> info.</a:t>
            </a:r>
          </a:p>
          <a:p>
            <a:r>
              <a:rPr lang="en-US" sz="2800" dirty="0"/>
              <a:t>Be sure to tape one side of the stickers on a sheet of paper with your name on it along with the following info for each sticker</a:t>
            </a:r>
          </a:p>
          <a:p>
            <a:pPr lvl="1"/>
            <a:r>
              <a:rPr lang="en-US" sz="2400" dirty="0"/>
              <a:t>The number and the name of the precinct the vote was cast</a:t>
            </a:r>
          </a:p>
          <a:p>
            <a:pPr lvl="1"/>
            <a:r>
              <a:rPr lang="en-US" sz="2400" dirty="0"/>
              <a:t>The full name of the person voted next to the relevant sticker</a:t>
            </a:r>
          </a:p>
          <a:p>
            <a:pPr lvl="1"/>
            <a:r>
              <a:rPr lang="en-US" sz="2400" dirty="0"/>
              <a:t>The signature of the person voted next to the full name</a:t>
            </a:r>
          </a:p>
          <a:p>
            <a:r>
              <a:rPr lang="en-US" sz="2800" dirty="0"/>
              <a:t>None of the stickers can be from the same person on someone else’s extra credit or yours</a:t>
            </a:r>
          </a:p>
          <a:p>
            <a:r>
              <a:rPr lang="en-US" sz="2800" dirty="0"/>
              <a:t>Deadline: Beginning of the class next Wednesday, Nov. 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26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A340F5-BA8C-484D-AF46-B39435713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7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#5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1816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 </a:t>
            </a:r>
          </a:p>
          <a:p>
            <a:r>
              <a:rPr lang="en-US" sz="2400" dirty="0"/>
              <a:t>Spreadsheet: http://www-</a:t>
            </a:r>
            <a:r>
              <a:rPr lang="en-US" sz="2400" dirty="0" err="1"/>
              <a:t>hep.uta.edu</a:t>
            </a:r>
            <a:r>
              <a:rPr lang="en-US" sz="2400" dirty="0"/>
              <a:t>/%7Eyu/teaching/fall19-1444-002/sp5-spreadsheet.xlsx</a:t>
            </a:r>
          </a:p>
          <a:p>
            <a:r>
              <a:rPr lang="en-US" sz="2400" dirty="0"/>
              <a:t>Due: Beginning of the class Monday, Nov. 11 </a:t>
            </a:r>
          </a:p>
        </p:txBody>
      </p:sp>
    </p:spTree>
    <p:extLst>
      <p:ext uri="{BB962C8B-B14F-4D97-AF65-F5344CB8AC3E}">
        <p14:creationId xmlns:p14="http://schemas.microsoft.com/office/powerpoint/2010/main" val="415689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05D33C-7A4F-5D49-BB23-D8950AE03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0"/>
            <a:ext cx="10210800" cy="6858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8236E4A-7266-894E-9279-53BE5241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Oct. 28, 2019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1D336B2-9CEC-FE48-96F5-2C05755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F80420-3828-9046-8071-EA81936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9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77200" cy="5257800"/>
          </a:xfrm>
        </p:spPr>
        <p:txBody>
          <a:bodyPr/>
          <a:lstStyle/>
          <a:p>
            <a:r>
              <a:rPr lang="en-US" sz="3600" dirty="0" err="1"/>
              <a:t>Kirchoff’s</a:t>
            </a:r>
            <a:r>
              <a:rPr lang="en-US" sz="3600" dirty="0"/>
              <a:t> 1</a:t>
            </a:r>
            <a:r>
              <a:rPr lang="en-US" sz="3600" baseline="30000" dirty="0"/>
              <a:t>st</a:t>
            </a:r>
            <a:r>
              <a:rPr lang="en-US" sz="3600" dirty="0"/>
              <a:t> rule: The junction rule uses </a:t>
            </a:r>
            <a:r>
              <a:rPr lang="en-US" sz="3600" b="1" u="sng" dirty="0">
                <a:solidFill>
                  <a:srgbClr val="FF0000"/>
                </a:solidFill>
              </a:rPr>
              <a:t>charge conservation</a:t>
            </a:r>
          </a:p>
          <a:p>
            <a:pPr lvl="1"/>
            <a:r>
              <a:rPr lang="en-US" sz="3200" dirty="0"/>
              <a:t>At </a:t>
            </a:r>
            <a:r>
              <a:rPr lang="en-US" sz="3200" dirty="0">
                <a:latin typeface="Arial Narrow" charset="0"/>
              </a:rPr>
              <a:t>any junction point, the sum of all currents entering the junction must be equal to the sum of all currents leaving the junction.</a:t>
            </a:r>
            <a:endParaRPr lang="en-US" sz="3200" dirty="0"/>
          </a:p>
          <a:p>
            <a:r>
              <a:rPr lang="en-US" sz="3600" dirty="0" err="1"/>
              <a:t>Kirchoff’s</a:t>
            </a:r>
            <a:r>
              <a:rPr lang="en-US" sz="3600" dirty="0"/>
              <a:t> 2</a:t>
            </a:r>
            <a:r>
              <a:rPr lang="en-US" sz="3600" baseline="30000" dirty="0"/>
              <a:t>nd</a:t>
            </a:r>
            <a:r>
              <a:rPr lang="en-US" sz="3600" dirty="0"/>
              <a:t> rule: The loop rule uses </a:t>
            </a:r>
            <a:r>
              <a:rPr lang="en-US" sz="3600" b="1" u="sng" dirty="0">
                <a:solidFill>
                  <a:srgbClr val="FF0000"/>
                </a:solidFill>
              </a:rPr>
              <a:t>conservation of energy</a:t>
            </a:r>
            <a:r>
              <a:rPr lang="en-US" sz="3600" dirty="0"/>
              <a:t>.</a:t>
            </a:r>
          </a:p>
          <a:p>
            <a:pPr lvl="1"/>
            <a:r>
              <a:rPr lang="en-US" sz="3200" dirty="0"/>
              <a:t>The sum of the changes in potential in any closed path of a circuit must be zero.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239000" cy="609600"/>
          </a:xfrm>
        </p:spPr>
        <p:txBody>
          <a:bodyPr/>
          <a:lstStyle/>
          <a:p>
            <a:r>
              <a:rPr lang="en-US" dirty="0"/>
              <a:t>Kirchhoff’s Rules</a:t>
            </a:r>
          </a:p>
        </p:txBody>
      </p:sp>
    </p:spTree>
    <p:extLst>
      <p:ext uri="{BB962C8B-B14F-4D97-AF65-F5344CB8AC3E}">
        <p14:creationId xmlns:p14="http://schemas.microsoft.com/office/powerpoint/2010/main" val="14695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9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04DF-547A-E245-A12B-6ACECAA20D22}" type="slidenum">
              <a:rPr lang="en-US"/>
              <a:pPr/>
              <a:t>8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534400" cy="5715000"/>
          </a:xfrm>
        </p:spPr>
        <p:txBody>
          <a:bodyPr/>
          <a:lstStyle/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Determine the flow of currents at the junctions and label each and everyone of the </a:t>
            </a:r>
            <a:r>
              <a:rPr lang="en-US" sz="2800" dirty="0" err="1"/>
              <a:t>indepent</a:t>
            </a:r>
            <a:r>
              <a:rPr lang="en-US" sz="2800" dirty="0"/>
              <a:t> currents.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It does not matter which direction, you decide but keep it!</a:t>
            </a:r>
          </a:p>
          <a:p>
            <a:pPr marL="1390650" lvl="2" indent="-533400">
              <a:spcBef>
                <a:spcPts val="72"/>
              </a:spcBef>
            </a:pPr>
            <a:r>
              <a:rPr lang="en-US" sz="2000" dirty="0"/>
              <a:t>You cannot have all current coming in or going out of a junction, though!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If the value of the current after completing the calculations are negative, you just need to flip the direction of the current flow.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current equation based on Kirchhoff’s 1</a:t>
            </a:r>
            <a:r>
              <a:rPr lang="en-US" sz="2800" baseline="30000" dirty="0"/>
              <a:t>st</a:t>
            </a:r>
            <a:r>
              <a:rPr lang="en-US" sz="2800" dirty="0"/>
              <a:t> rule at various junctions.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Be sure to see if any of them are the same.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Choose closed loops in the circuit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in each interval of the junctions, keeping the proper signs as you decided in step 1 above.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equations for each loop.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Solve the equations for unknowns.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dirty="0"/>
              <a:t> How to use Kirchhoff’s Rules??</a:t>
            </a:r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3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0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27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0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Oct. 28, 2019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9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093" y="1739454"/>
            <a:ext cx="6771813" cy="4386288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9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686800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</p:spTree>
    <p:extLst>
      <p:ext uri="{BB962C8B-B14F-4D97-AF65-F5344CB8AC3E}">
        <p14:creationId xmlns:p14="http://schemas.microsoft.com/office/powerpoint/2010/main" val="10274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41778</TotalTime>
  <Words>2433</Words>
  <Application>Microsoft Macintosh PowerPoint</Application>
  <PresentationFormat>On-screen Show (4:3)</PresentationFormat>
  <Paragraphs>240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Edwardian Script ITC</vt:lpstr>
      <vt:lpstr>Monotype Corsiva</vt:lpstr>
      <vt:lpstr>Symbol</vt:lpstr>
      <vt:lpstr>Times New Roman</vt:lpstr>
      <vt:lpstr>phys1443-spring02</vt:lpstr>
      <vt:lpstr>Equation</vt:lpstr>
      <vt:lpstr>PHYS 1444 – Section 002 Lecture #16</vt:lpstr>
      <vt:lpstr>Announcements</vt:lpstr>
      <vt:lpstr>Reminder: Special Extra Credit #4</vt:lpstr>
      <vt:lpstr>PowerPoint Presentation</vt:lpstr>
      <vt:lpstr>Reminder: Special Project #5</vt:lpstr>
      <vt:lpstr>PowerPoint Presentation</vt:lpstr>
      <vt:lpstr>Kirchhoff’s Rules</vt:lpstr>
      <vt:lpstr> How to use Kirchhoff’s Rules??</vt:lpstr>
      <vt:lpstr>Example 26 – 9</vt:lpstr>
      <vt:lpstr>Example 26 – 9</vt:lpstr>
      <vt:lpstr>Example 26 – 9, cnt’d</vt:lpstr>
      <vt:lpstr> EMFs in Series and Parallel: Charging a Battery</vt:lpstr>
      <vt:lpstr> RC Circuits</vt:lpstr>
      <vt:lpstr> RC Circuits</vt:lpstr>
      <vt:lpstr> Analysis of RC Circuits</vt:lpstr>
      <vt:lpstr>Example 26 – 12 </vt:lpstr>
      <vt:lpstr> Discharging an RC Circuit</vt:lpstr>
      <vt:lpstr> Discharging an RC Circuit</vt:lpstr>
      <vt:lpstr>Example 26 – 13 </vt:lpstr>
      <vt:lpstr> Application of RC Circuits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911</cp:revision>
  <dcterms:created xsi:type="dcterms:W3CDTF">2012-01-19T04:21:20Z</dcterms:created>
  <dcterms:modified xsi:type="dcterms:W3CDTF">2019-10-28T19:29:51Z</dcterms:modified>
</cp:coreProperties>
</file>