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91" r:id="rId2"/>
    <p:sldId id="481" r:id="rId3"/>
    <p:sldId id="751" r:id="rId4"/>
    <p:sldId id="715" r:id="rId5"/>
    <p:sldId id="747" r:id="rId6"/>
    <p:sldId id="752" r:id="rId7"/>
    <p:sldId id="689" r:id="rId8"/>
    <p:sldId id="690" r:id="rId9"/>
    <p:sldId id="691" r:id="rId10"/>
    <p:sldId id="692" r:id="rId11"/>
    <p:sldId id="693" r:id="rId12"/>
    <p:sldId id="694" r:id="rId13"/>
    <p:sldId id="695" r:id="rId14"/>
    <p:sldId id="696" r:id="rId15"/>
    <p:sldId id="697" r:id="rId16"/>
    <p:sldId id="698" r:id="rId17"/>
    <p:sldId id="699" r:id="rId18"/>
    <p:sldId id="700"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CC00CC"/>
    <a:srgbClr val="FF0066"/>
    <a:srgbClr val="99FFCC"/>
    <a:srgbClr val="FFFFCC"/>
    <a:srgbClr val="CC6600"/>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60"/>
    <p:restoredTop sz="94660"/>
  </p:normalViewPr>
  <p:slideViewPr>
    <p:cSldViewPr>
      <p:cViewPr varScale="1">
        <p:scale>
          <a:sx n="140" d="100"/>
          <a:sy n="140" d="100"/>
        </p:scale>
        <p:origin x="208"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wmf"/><Relationship Id="rId2" Type="http://schemas.openxmlformats.org/officeDocument/2006/relationships/image" Target="../media/image35.png"/><Relationship Id="rId1" Type="http://schemas.openxmlformats.org/officeDocument/2006/relationships/image" Target="../media/image34.wmf"/><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5.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4055419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Oct. 30,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30,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30,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30,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30,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Oct. 30,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Oct. 30,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30,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Oct. 30,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Oct. 30,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30,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30,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Oct. 30,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5.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5.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2.jpe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wmf"/><Relationship Id="rId5" Type="http://schemas.openxmlformats.org/officeDocument/2006/relationships/oleObject" Target="../embeddings/oleObject16.bin"/><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4.jpeg"/><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5.wmf"/><Relationship Id="rId4" Type="http://schemas.openxmlformats.org/officeDocument/2006/relationships/oleObject" Target="../embeddings/oleObject19.bin"/><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22.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32.bin"/><Relationship Id="rId18" Type="http://schemas.openxmlformats.org/officeDocument/2006/relationships/image" Target="../media/image23.wmf"/><Relationship Id="rId3" Type="http://schemas.openxmlformats.org/officeDocument/2006/relationships/oleObject" Target="../embeddings/oleObject26.bin"/><Relationship Id="rId7" Type="http://schemas.openxmlformats.org/officeDocument/2006/relationships/oleObject" Target="../embeddings/oleObject29.bin"/><Relationship Id="rId12" Type="http://schemas.openxmlformats.org/officeDocument/2006/relationships/image" Target="../media/image20.w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22.wmf"/><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oleObject" Target="../embeddings/oleObject31.bin"/><Relationship Id="rId5" Type="http://schemas.openxmlformats.org/officeDocument/2006/relationships/oleObject" Target="../embeddings/oleObject27.bin"/><Relationship Id="rId15" Type="http://schemas.openxmlformats.org/officeDocument/2006/relationships/oleObject" Target="../embeddings/oleObject33.bin"/><Relationship Id="rId10" Type="http://schemas.openxmlformats.org/officeDocument/2006/relationships/image" Target="../media/image19.wmf"/><Relationship Id="rId4" Type="http://schemas.openxmlformats.org/officeDocument/2006/relationships/image" Target="../media/image5.wmf"/><Relationship Id="rId9" Type="http://schemas.openxmlformats.org/officeDocument/2006/relationships/oleObject" Target="../embeddings/oleObject30.bin"/><Relationship Id="rId14" Type="http://schemas.openxmlformats.org/officeDocument/2006/relationships/image" Target="../media/image21.wmf"/></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35.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7.bin"/><Relationship Id="rId5" Type="http://schemas.openxmlformats.org/officeDocument/2006/relationships/oleObject" Target="../embeddings/oleObject36.bin"/><Relationship Id="rId10" Type="http://schemas.openxmlformats.org/officeDocument/2006/relationships/image" Target="../media/image25.wmf"/><Relationship Id="rId4" Type="http://schemas.openxmlformats.org/officeDocument/2006/relationships/image" Target="../media/image5.wmf"/><Relationship Id="rId9" Type="http://schemas.openxmlformats.org/officeDocument/2006/relationships/oleObject" Target="../embeddings/oleObject3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30.wmf"/><Relationship Id="rId3" Type="http://schemas.openxmlformats.org/officeDocument/2006/relationships/image" Target="../media/image33.jpeg"/><Relationship Id="rId7" Type="http://schemas.openxmlformats.org/officeDocument/2006/relationships/image" Target="../media/image27.wmf"/><Relationship Id="rId12" Type="http://schemas.openxmlformats.org/officeDocument/2006/relationships/oleObject" Target="../embeddings/oleObject44.bin"/><Relationship Id="rId17"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oleObject" Target="../embeddings/oleObject46.bin"/><Relationship Id="rId1" Type="http://schemas.openxmlformats.org/officeDocument/2006/relationships/vmlDrawing" Target="../drawings/vmlDrawing11.vml"/><Relationship Id="rId6" Type="http://schemas.openxmlformats.org/officeDocument/2006/relationships/oleObject" Target="../embeddings/oleObject41.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28.wmf"/><Relationship Id="rId14" Type="http://schemas.openxmlformats.org/officeDocument/2006/relationships/oleObject" Target="../embeddings/oleObject4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38.png"/><Relationship Id="rId18" Type="http://schemas.openxmlformats.org/officeDocument/2006/relationships/oleObject" Target="../embeddings/oleObject54.bin"/><Relationship Id="rId3" Type="http://schemas.openxmlformats.org/officeDocument/2006/relationships/image" Target="../media/image45.jpeg"/><Relationship Id="rId21" Type="http://schemas.openxmlformats.org/officeDocument/2006/relationships/image" Target="../media/image42.png"/><Relationship Id="rId7" Type="http://schemas.openxmlformats.org/officeDocument/2006/relationships/image" Target="../media/image35.png"/><Relationship Id="rId12" Type="http://schemas.openxmlformats.org/officeDocument/2006/relationships/oleObject" Target="../embeddings/oleObject51.bin"/><Relationship Id="rId17" Type="http://schemas.openxmlformats.org/officeDocument/2006/relationships/image" Target="../media/image40.wmf"/><Relationship Id="rId25" Type="http://schemas.openxmlformats.org/officeDocument/2006/relationships/image" Target="../media/image44.png"/><Relationship Id="rId2" Type="http://schemas.openxmlformats.org/officeDocument/2006/relationships/slideLayout" Target="../slideLayouts/slideLayout2.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12.vml"/><Relationship Id="rId6" Type="http://schemas.openxmlformats.org/officeDocument/2006/relationships/oleObject" Target="../embeddings/oleObject48.bin"/><Relationship Id="rId11" Type="http://schemas.openxmlformats.org/officeDocument/2006/relationships/image" Target="../media/image37.png"/><Relationship Id="rId24" Type="http://schemas.openxmlformats.org/officeDocument/2006/relationships/oleObject" Target="../embeddings/oleObject57.bin"/><Relationship Id="rId5" Type="http://schemas.openxmlformats.org/officeDocument/2006/relationships/image" Target="../media/image34.wmf"/><Relationship Id="rId15" Type="http://schemas.openxmlformats.org/officeDocument/2006/relationships/image" Target="../media/image39.png"/><Relationship Id="rId23" Type="http://schemas.openxmlformats.org/officeDocument/2006/relationships/image" Target="../media/image43.png"/><Relationship Id="rId10" Type="http://schemas.openxmlformats.org/officeDocument/2006/relationships/oleObject" Target="../embeddings/oleObject50.bin"/><Relationship Id="rId19" Type="http://schemas.openxmlformats.org/officeDocument/2006/relationships/image" Target="../media/image41.png"/><Relationship Id="rId4" Type="http://schemas.openxmlformats.org/officeDocument/2006/relationships/oleObject" Target="../embeddings/oleObject47.bin"/><Relationship Id="rId9" Type="http://schemas.openxmlformats.org/officeDocument/2006/relationships/image" Target="../media/image36.png"/><Relationship Id="rId14" Type="http://schemas.openxmlformats.org/officeDocument/2006/relationships/oleObject" Target="../embeddings/oleObject52.bin"/><Relationship Id="rId22" Type="http://schemas.openxmlformats.org/officeDocument/2006/relationships/oleObject" Target="../embeddings/oleObject5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5.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#17</a:t>
            </a:r>
          </a:p>
        </p:txBody>
      </p:sp>
      <p:sp>
        <p:nvSpPr>
          <p:cNvPr id="18438" name="Text Box 4"/>
          <p:cNvSpPr txBox="1">
            <a:spLocks noChangeArrowheads="1"/>
          </p:cNvSpPr>
          <p:nvPr/>
        </p:nvSpPr>
        <p:spPr bwMode="auto">
          <a:xfrm>
            <a:off x="2906223"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Oct. 30,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B6B79FB7-8671-7042-999B-F53102801544}"/>
              </a:ext>
            </a:extLst>
          </p:cNvPr>
          <p:cNvPicPr>
            <a:picLocks noChangeAspect="1"/>
          </p:cNvPicPr>
          <p:nvPr/>
        </p:nvPicPr>
        <p:blipFill>
          <a:blip r:link="rId2"/>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42CDEB08-2C54-7D42-A199-05B2412EEBB3}"/>
              </a:ext>
            </a:extLst>
          </p:cNvPr>
          <p:cNvPicPr>
            <a:picLocks noChangeAspect="1"/>
          </p:cNvPicPr>
          <p:nvPr/>
        </p:nvPicPr>
        <p:blipFill>
          <a:blip r:link="rId2"/>
          <a:stretch>
            <a:fillRect/>
          </a:stretch>
        </p:blipFill>
        <p:spPr>
          <a:xfrm>
            <a:off x="1270000" y="1270000"/>
            <a:ext cx="63500" cy="76200"/>
          </a:xfrm>
          <a:prstGeom prst="rect">
            <a:avLst/>
          </a:prstGeom>
        </p:spPr>
      </p:pic>
      <p:sp>
        <p:nvSpPr>
          <p:cNvPr id="12" name="Content Placeholder 2">
            <a:extLst>
              <a:ext uri="{FF2B5EF4-FFF2-40B4-BE49-F238E27FC236}">
                <a16:creationId xmlns:a16="http://schemas.microsoft.com/office/drawing/2014/main" id="{AAC912E8-737B-1942-98B0-E73178C8D40C}"/>
              </a:ext>
            </a:extLst>
          </p:cNvPr>
          <p:cNvSpPr txBox="1">
            <a:spLocks/>
          </p:cNvSpPr>
          <p:nvPr/>
        </p:nvSpPr>
        <p:spPr bwMode="auto">
          <a:xfrm>
            <a:off x="1270000" y="2418304"/>
            <a:ext cx="70485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a:latin typeface="Arial Narrow" charset="0"/>
              </a:rPr>
              <a:t>Chapter 27: Magnetism &amp; Magnetic Field</a:t>
            </a:r>
          </a:p>
          <a:p>
            <a:pPr marL="1352550" lvl="1" indent="-609600"/>
            <a:r>
              <a:rPr lang="en-US" dirty="0">
                <a:latin typeface="Arial Narrow" charset="0"/>
              </a:rPr>
              <a:t>Electric Current and Magnetism</a:t>
            </a:r>
          </a:p>
          <a:p>
            <a:pPr marL="1352550" lvl="1" indent="-609600"/>
            <a:r>
              <a:rPr lang="en-US" dirty="0">
                <a:latin typeface="Arial Narrow" charset="0"/>
              </a:rPr>
              <a:t>Magnetic Field</a:t>
            </a:r>
          </a:p>
          <a:p>
            <a:pPr marL="1352550" lvl="1" indent="-609600"/>
            <a:r>
              <a:rPr lang="en-US" dirty="0">
                <a:latin typeface="Arial Narrow" charset="0"/>
              </a:rPr>
              <a:t>Magnetic Force on a Moving Charge</a:t>
            </a:r>
          </a:p>
          <a:p>
            <a:pPr marL="1352550" lvl="1" indent="-609600"/>
            <a:r>
              <a:rPr lang="en-US" dirty="0">
                <a:latin typeface="Arial Narrow" charset="0"/>
              </a:rPr>
              <a:t>About Magnetic Field</a:t>
            </a:r>
          </a:p>
          <a:p>
            <a:pPr marL="1352550" lvl="1" indent="-609600"/>
            <a:r>
              <a:rPr lang="en-US" dirty="0">
                <a:latin typeface="Arial Narrow" charset="0"/>
              </a:rPr>
              <a:t>Charged Particle Path in a Magnetic Field</a:t>
            </a:r>
          </a:p>
          <a:p>
            <a:pPr marL="609600" indent="-609600" algn="l"/>
            <a:endParaRPr lang="en-US" sz="2400" dirty="0">
              <a:latin typeface="Arial Narrow" charset="0"/>
            </a:endParaRPr>
          </a:p>
        </p:txBody>
      </p:sp>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30,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275E4830-3001-1E4E-A930-90CEC6DB33FD}" type="slidenum">
              <a:rPr lang="en-US"/>
              <a:pPr/>
              <a:t>10</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6097" name="Equation" r:id="rId4" imgW="914400" imgH="190080" progId="Equation.DSMT4">
                  <p:embed/>
                </p:oleObj>
              </mc:Choice>
              <mc:Fallback>
                <p:oleObj name="Equation" r:id="rId4" imgW="914400" imgH="190080" progId="Equation.DSMT4">
                  <p:embed/>
                  <p:pic>
                    <p:nvPicPr>
                      <p:cNvPr id="3502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6098" name="Equation" r:id="rId6" imgW="914400" imgH="190080" progId="Equation.DSMT4">
                  <p:embed/>
                </p:oleObj>
              </mc:Choice>
              <mc:Fallback>
                <p:oleObj name="Equation" r:id="rId6" imgW="914400" imgH="190080" progId="Equation.DSMT4">
                  <p:embed/>
                  <p:pic>
                    <p:nvPicPr>
                      <p:cNvPr id="35021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6099" name="Equation" r:id="rId7" imgW="914400" imgH="190080" progId="Equation.DSMT4">
                  <p:embed/>
                </p:oleObj>
              </mc:Choice>
              <mc:Fallback>
                <p:oleObj name="Equation" r:id="rId7" imgW="914400" imgH="190080" progId="Equation.DSMT4">
                  <p:embed/>
                  <p:pic>
                    <p:nvPicPr>
                      <p:cNvPr id="35021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North pole has to have?</a:t>
            </a:r>
          </a:p>
          <a:p>
            <a:pPr lvl="1">
              <a:lnSpc>
                <a:spcPct val="80000"/>
              </a:lnSpc>
            </a:pPr>
            <a:r>
              <a:rPr lang="en-US" sz="2400" dirty="0"/>
              <a:t>Magnetic South pole.  What?  How do you know that?</a:t>
            </a:r>
          </a:p>
          <a:p>
            <a:pPr lvl="1">
              <a:lnSpc>
                <a:spcPct val="80000"/>
              </a:lnSpc>
            </a:pPr>
            <a:r>
              <a:rPr lang="en-US" sz="2400" dirty="0"/>
              <a:t>Since the magnetic North pole points to the geographic North, the geographic north must have magnetic south pole</a:t>
            </a:r>
          </a:p>
          <a:p>
            <a:pPr lvl="2">
              <a:lnSpc>
                <a:spcPct val="80000"/>
              </a:lnSpc>
            </a:pPr>
            <a:r>
              <a:rPr lang="en-US" sz="2000" dirty="0"/>
              <a:t>The pole in the North is still called geomagnetic North pole just because it is in the North</a:t>
            </a:r>
          </a:p>
          <a:p>
            <a:pPr lvl="1">
              <a:lnSpc>
                <a:spcPct val="80000"/>
              </a:lnSpc>
            </a:pPr>
            <a:r>
              <a:rPr lang="en-US" sz="2400" dirty="0"/>
              <a:t>Similarly, South pole has magnetic North 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North pole is in Northern Canada, some 900km off the true North 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3907757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30,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6094B843-0528-5C41-962F-8ADC3EC80DBB}" type="slidenum">
              <a:rPr lang="en-US"/>
              <a:pPr/>
              <a:t>11</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7121" name="Equation" r:id="rId4" imgW="914400" imgH="190080" progId="Equation.DSMT4">
                  <p:embed/>
                </p:oleObj>
              </mc:Choice>
              <mc:Fallback>
                <p:oleObj name="Equation" r:id="rId4" imgW="914400" imgH="190080" progId="Equation.DSMT4">
                  <p:embed/>
                  <p:pic>
                    <p:nvPicPr>
                      <p:cNvPr id="3512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7122" name="Equation" r:id="rId6" imgW="914400" imgH="190080" progId="Equation.DSMT4">
                  <p:embed/>
                </p:oleObj>
              </mc:Choice>
              <mc:Fallback>
                <p:oleObj name="Equation" r:id="rId6" imgW="914400" imgH="190080" progId="Equation.DSMT4">
                  <p:embed/>
                  <p:pic>
                    <p:nvPicPr>
                      <p:cNvPr id="3512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7123" name="Equation" r:id="rId7" imgW="914400" imgH="190080" progId="Equation.DSMT4">
                  <p:embed/>
                </p:oleObj>
              </mc:Choice>
              <mc:Fallback>
                <p:oleObj name="Equation" r:id="rId7" imgW="914400" imgH="190080" progId="Equation.DSMT4">
                  <p:embed/>
                  <p:pic>
                    <p:nvPicPr>
                      <p:cNvPr id="35123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 of the same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right-hand fingers wrapped around the wire when the thumb points to the direction of the electric current</a:t>
            </a:r>
          </a:p>
        </p:txBody>
      </p:sp>
    </p:spTree>
    <p:extLst>
      <p:ext uri="{BB962C8B-B14F-4D97-AF65-F5344CB8AC3E}">
        <p14:creationId xmlns:p14="http://schemas.microsoft.com/office/powerpoint/2010/main" val="15119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30,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7806A164-F4E3-0942-89BF-FE9AFCA87EDE}" type="slidenum">
              <a:rPr lang="en-US"/>
              <a:pPr/>
              <a:t>12</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8145" name="Equation" r:id="rId5" imgW="914400" imgH="190080" progId="Equation.DSMT4">
                  <p:embed/>
                </p:oleObj>
              </mc:Choice>
              <mc:Fallback>
                <p:oleObj name="Equation" r:id="rId5" imgW="914400" imgH="190080" progId="Equation.DSMT4">
                  <p:embed/>
                  <p:pic>
                    <p:nvPicPr>
                      <p:cNvPr id="35226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8146" name="Equation" r:id="rId7" imgW="914400" imgH="190080" progId="Equation.DSMT4">
                  <p:embed/>
                </p:oleObj>
              </mc:Choice>
              <mc:Fallback>
                <p:oleObj name="Equation" r:id="rId7" imgW="914400" imgH="190080" progId="Equation.DSMT4">
                  <p:embed/>
                  <p:pic>
                    <p:nvPicPr>
                      <p:cNvPr id="352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8147" name="Equation" r:id="rId8" imgW="914400" imgH="190080" progId="Equation.DSMT4">
                  <p:embed/>
                </p:oleObj>
              </mc:Choice>
              <mc:Fallback>
                <p:oleObj name="Equation" r:id="rId8" imgW="914400" imgH="190080" progId="Equation.DSMT4">
                  <p:embed/>
                  <p:pic>
                    <p:nvPicPr>
                      <p:cNvPr id="35226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 is the direction of the magnetic field generated by the current flowing through a circular loop?</a:t>
            </a:r>
          </a:p>
        </p:txBody>
      </p:sp>
    </p:spTree>
    <p:extLst>
      <p:ext uri="{BB962C8B-B14F-4D97-AF65-F5344CB8AC3E}">
        <p14:creationId xmlns:p14="http://schemas.microsoft.com/office/powerpoint/2010/main" val="404193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Oct. 30, 2019</a:t>
            </a:r>
          </a:p>
        </p:txBody>
      </p:sp>
      <p:sp>
        <p:nvSpPr>
          <p:cNvPr id="11" name="Footer Placeholder 4"/>
          <p:cNvSpPr>
            <a:spLocks noGrp="1"/>
          </p:cNvSpPr>
          <p:nvPr>
            <p:ph type="ftr" sz="quarter" idx="11"/>
          </p:nvPr>
        </p:nvSpPr>
        <p:spPr/>
        <p:txBody>
          <a:bodyPr/>
          <a:lstStyle/>
          <a:p>
            <a:r>
              <a:rPr lang="en-US"/>
              <a:t>PHYS 1444-002, Fall 2019                    Dr. Jaehoon Yu</a:t>
            </a:r>
          </a:p>
        </p:txBody>
      </p:sp>
      <p:sp>
        <p:nvSpPr>
          <p:cNvPr id="12" name="Slide Number Placeholder 5"/>
          <p:cNvSpPr>
            <a:spLocks noGrp="1"/>
          </p:cNvSpPr>
          <p:nvPr>
            <p:ph type="sldNum" sz="quarter" idx="12"/>
          </p:nvPr>
        </p:nvSpPr>
        <p:spPr/>
        <p:txBody>
          <a:bodyPr/>
          <a:lstStyle/>
          <a:p>
            <a:fld id="{B1813ABB-4B65-094C-8BA1-090195D1D642}" type="slidenum">
              <a:rPr lang="en-US"/>
              <a:pPr/>
              <a:t>13</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9169" name="Equation" r:id="rId4" imgW="914400" imgH="190080" progId="Equation.DSMT4">
                  <p:embed/>
                </p:oleObj>
              </mc:Choice>
              <mc:Fallback>
                <p:oleObj name="Equation" r:id="rId4" imgW="914400" imgH="190080" progId="Equation.DSMT4">
                  <p:embed/>
                  <p:pic>
                    <p:nvPicPr>
                      <p:cNvPr id="3532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9170" name="Equation" r:id="rId6" imgW="914400" imgH="190080" progId="Equation.DSMT4">
                  <p:embed/>
                </p:oleObj>
              </mc:Choice>
              <mc:Fallback>
                <p:oleObj name="Equation" r:id="rId6" imgW="914400" imgH="190080" progId="Equation.DSMT4">
                  <p:embed/>
                  <p:pic>
                    <p:nvPicPr>
                      <p:cNvPr id="3532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9171" name="Equation" r:id="rId7" imgW="914400" imgH="190080" progId="Equation.DSMT4">
                  <p:embed/>
                </p:oleObj>
              </mc:Choice>
              <mc:Fallback>
                <p:oleObj name="Equation" r:id="rId7" imgW="914400" imgH="190080" progId="Equation.DSMT4">
                  <p:embed/>
                  <p:pic>
                    <p:nvPicPr>
                      <p:cNvPr id="3532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current and</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a:sym typeface="Wingdings" charset="2"/>
              </a:rPr>
              <a:t> When the fingers of the right-hand points to the direction of the current and the finger tips bent to the direction of magnetic field B, the direction of thumb points to is the direction of the magnetic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256296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Oct. 30,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EB298496-8AC1-4B4F-8B0E-83CD77E739F4}" type="slidenum">
              <a:rPr lang="en-US"/>
              <a:pPr/>
              <a:t>14</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0225" name="Equation" r:id="rId3" imgW="914400" imgH="190080" progId="Equation.DSMT4">
                  <p:embed/>
                </p:oleObj>
              </mc:Choice>
              <mc:Fallback>
                <p:oleObj name="Equation" r:id="rId3" imgW="914400" imgH="190080" progId="Equation.DSMT4">
                  <p:embed/>
                  <p:pic>
                    <p:nvPicPr>
                      <p:cNvPr id="354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0226" name="Equation" r:id="rId5" imgW="914400" imgH="190080" progId="Equation.DSMT4">
                  <p:embed/>
                </p:oleObj>
              </mc:Choice>
              <mc:Fallback>
                <p:oleObj name="Equation" r:id="rId5" imgW="914400" imgH="190080" progId="Equation.DSMT4">
                  <p:embed/>
                  <p:pic>
                    <p:nvPicPr>
                      <p:cNvPr id="3543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0227" name="Equation" r:id="rId6" imgW="914400" imgH="190080" progId="Equation.DSMT4">
                  <p:embed/>
                </p:oleObj>
              </mc:Choice>
              <mc:Fallback>
                <p:oleObj name="Equation" r:id="rId6" imgW="914400" imgH="190080" progId="Equation.DSMT4">
                  <p:embed/>
                  <p:pic>
                    <p:nvPicPr>
                      <p:cNvPr id="3543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 </a:t>
            </a:r>
          </a:p>
          <a:p>
            <a:pPr lvl="1"/>
            <a:r>
              <a:rPr lang="en-US" sz="2400" dirty="0"/>
              <a:t>To the current in the wire</a:t>
            </a:r>
          </a:p>
          <a:p>
            <a:pPr lvl="1"/>
            <a:r>
              <a:rPr lang="en-US" sz="2400" dirty="0"/>
              <a:t>To the length of the wire in the magnetic field (if the field is uniform)</a:t>
            </a:r>
          </a:p>
          <a:p>
            <a:pPr lvl="1"/>
            <a:r>
              <a:rPr lang="en-US" sz="2400" dirty="0"/>
              <a:t>To the strength of the magnetic field</a:t>
            </a:r>
          </a:p>
          <a:p>
            <a:r>
              <a:rPr lang="en-US" sz="2800" dirty="0"/>
              <a:t>The force also depends on the angle </a:t>
            </a:r>
            <a:r>
              <a:rPr lang="en-US" sz="2800" dirty="0" err="1">
                <a:latin typeface="Symbol" charset="2"/>
              </a:rPr>
              <a:t>θ</a:t>
            </a:r>
            <a:r>
              <a:rPr lang="en-US" sz="2800" dirty="0"/>
              <a:t> 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260228" name="Equation" r:id="rId7" imgW="774360" imgH="164880" progId="Equation.DSMT4">
                  <p:embed/>
                </p:oleObj>
              </mc:Choice>
              <mc:Fallback>
                <p:oleObj name="Equation" r:id="rId7" imgW="774360" imgH="164880" progId="Equation.DSMT4">
                  <p:embed/>
                  <p:pic>
                    <p:nvPicPr>
                      <p:cNvPr id="3543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44825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Oct. 30, 2019</a:t>
            </a:r>
          </a:p>
        </p:txBody>
      </p:sp>
      <p:sp>
        <p:nvSpPr>
          <p:cNvPr id="14" name="Footer Placeholder 4"/>
          <p:cNvSpPr>
            <a:spLocks noGrp="1"/>
          </p:cNvSpPr>
          <p:nvPr>
            <p:ph type="ftr" sz="quarter" idx="11"/>
          </p:nvPr>
        </p:nvSpPr>
        <p:spPr/>
        <p:txBody>
          <a:bodyPr/>
          <a:lstStyle/>
          <a:p>
            <a:r>
              <a:rPr lang="en-US"/>
              <a:t>PHYS 1444-002, Fall 2019                    Dr. Jaehoon Yu</a:t>
            </a:r>
          </a:p>
        </p:txBody>
      </p:sp>
      <p:sp>
        <p:nvSpPr>
          <p:cNvPr id="15" name="Slide Number Placeholder 5"/>
          <p:cNvSpPr>
            <a:spLocks noGrp="1"/>
          </p:cNvSpPr>
          <p:nvPr>
            <p:ph type="sldNum" sz="quarter" idx="12"/>
          </p:nvPr>
        </p:nvSpPr>
        <p:spPr/>
        <p:txBody>
          <a:bodyPr/>
          <a:lstStyle/>
          <a:p>
            <a:fld id="{127A452B-119A-6C42-8075-689A4B8E7A37}" type="slidenum">
              <a:rPr lang="en-US"/>
              <a:pPr/>
              <a:t>15</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1409" name="Equation" r:id="rId3" imgW="914400" imgH="190080" progId="Equation.DSMT4">
                  <p:embed/>
                </p:oleObj>
              </mc:Choice>
              <mc:Fallback>
                <p:oleObj name="Equation" r:id="rId3" imgW="914400" imgH="190080" progId="Equation.DSMT4">
                  <p:embed/>
                  <p:pic>
                    <p:nvPicPr>
                      <p:cNvPr id="3553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1410" name="Equation" r:id="rId5" imgW="914400" imgH="190080" progId="Equation.DSMT4">
                  <p:embed/>
                </p:oleObj>
              </mc:Choice>
              <mc:Fallback>
                <p:oleObj name="Equation" r:id="rId5" imgW="914400" imgH="190080" progId="Equation.DSMT4">
                  <p:embed/>
                  <p:pic>
                    <p:nvPicPr>
                      <p:cNvPr id="3553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1411" name="Equation" r:id="rId6" imgW="914400" imgH="190080" progId="Equation.DSMT4">
                  <p:embed/>
                </p:oleObj>
              </mc:Choice>
              <mc:Fallback>
                <p:oleObj name="Equation" r:id="rId6" imgW="914400" imgH="190080" progId="Equation.DSMT4">
                  <p:embed/>
                  <p:pic>
                    <p:nvPicPr>
                      <p:cNvPr id="3553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 </a:t>
            </a:r>
            <a:r>
              <a:rPr lang="en-US" sz="2800" dirty="0" err="1">
                <a:latin typeface="Symbol" charset="2"/>
              </a:rPr>
              <a:t>θ</a:t>
            </a:r>
            <a:r>
              <a:rPr lang="en-US" sz="2800" dirty="0"/>
              <a:t>=90</a:t>
            </a:r>
            <a:r>
              <a:rPr lang="en-US" sz="2800" baseline="30000" dirty="0"/>
              <a:t>o</a:t>
            </a:r>
            <a:r>
              <a:rPr lang="en-US" sz="2800" dirty="0"/>
              <a:t>,                    and if </a:t>
            </a:r>
            <a:r>
              <a:rPr lang="en-US" sz="2800" dirty="0" err="1">
                <a:latin typeface="Symbol" charset="2"/>
              </a:rPr>
              <a:t>θ</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 the wire carrying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a:t>
            </a:r>
            <a:r>
              <a:rPr lang="en-US" sz="2400" b="1" u="sng" dirty="0">
                <a:solidFill>
                  <a:srgbClr val="FF0000"/>
                </a:solidFill>
              </a:rPr>
              <a:t>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mc:AlternateContent xmlns:mc="http://schemas.openxmlformats.org/markup-compatibility/2006">
              <mc:Choice xmlns:v="urn:schemas-microsoft-com:vml" Requires="v">
                <p:oleObj spid="_x0000_s261412" name="Equation" r:id="rId7" imgW="749160" imgH="164880" progId="Equation.DSMT4">
                  <p:embed/>
                </p:oleObj>
              </mc:Choice>
              <mc:Fallback>
                <p:oleObj name="Equation" r:id="rId7" imgW="749160" imgH="164880" progId="Equation.DSMT4">
                  <p:embed/>
                  <p:pic>
                    <p:nvPicPr>
                      <p:cNvPr id="35533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66800"/>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261413" name="Equation" r:id="rId9" imgW="622080" imgH="203040" progId="Equation.DSMT4">
                  <p:embed/>
                </p:oleObj>
              </mc:Choice>
              <mc:Fallback>
                <p:oleObj name="Equation" r:id="rId9" imgW="622080" imgH="203040" progId="Equation.DSMT4">
                  <p:embed/>
                  <p:pic>
                    <p:nvPicPr>
                      <p:cNvPr id="35533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261414" name="Equation" r:id="rId11" imgW="495000" imgH="203040" progId="Equation.DSMT4">
                  <p:embed/>
                </p:oleObj>
              </mc:Choice>
              <mc:Fallback>
                <p:oleObj name="Equation" r:id="rId11" imgW="495000" imgH="203040" progId="Equation.DSMT4">
                  <p:embed/>
                  <p:pic>
                    <p:nvPicPr>
                      <p:cNvPr id="355337"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261415" name="Equation" r:id="rId13" imgW="698400" imgH="203040" progId="Equation.DSMT4">
                  <p:embed/>
                </p:oleObj>
              </mc:Choice>
              <mc:Fallback>
                <p:oleObj name="Equation" r:id="rId13" imgW="698400" imgH="203040" progId="Equation.DSMT4">
                  <p:embed/>
                  <p:pic>
                    <p:nvPicPr>
                      <p:cNvPr id="355338"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mc:AlternateContent xmlns:mc="http://schemas.openxmlformats.org/markup-compatibility/2006">
              <mc:Choice xmlns:v="urn:schemas-microsoft-com:vml" Requires="v">
                <p:oleObj spid="_x0000_s261416" name="Equation" r:id="rId15" imgW="634680" imgH="203040" progId="Equation.DSMT4">
                  <p:embed/>
                </p:oleObj>
              </mc:Choice>
              <mc:Fallback>
                <p:oleObj name="Equation" r:id="rId15" imgW="634680" imgH="203040" progId="Equation.DSMT4">
                  <p:embed/>
                  <p:pic>
                    <p:nvPicPr>
                      <p:cNvPr id="355339"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1838" y="3683000"/>
                        <a:ext cx="1350962" cy="4318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mc:AlternateContent xmlns:mc="http://schemas.openxmlformats.org/markup-compatibility/2006">
              <mc:Choice xmlns:v="urn:schemas-microsoft-com:vml" Requires="v">
                <p:oleObj spid="_x0000_s261417" name="Equation" r:id="rId17" imgW="761760" imgH="203040" progId="Equation.DSMT4">
                  <p:embed/>
                </p:oleObj>
              </mc:Choice>
              <mc:Fallback>
                <p:oleObj name="Equation" r:id="rId17" imgW="761760" imgH="203040" progId="Equation.DSMT4">
                  <p:embed/>
                  <p:pic>
                    <p:nvPicPr>
                      <p:cNvPr id="35534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1463" y="6045200"/>
                        <a:ext cx="1620837" cy="43180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903799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Oct. 30,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BB4AFE30-405D-9F44-8905-EB72996D58B0}" type="slidenum">
              <a:rPr lang="en-US"/>
              <a:pPr/>
              <a:t>16</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a:t> Fundamentals on the 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2305" name="Equation" r:id="rId3" imgW="914400" imgH="190080" progId="Equation.DSMT4">
                  <p:embed/>
                </p:oleObj>
              </mc:Choice>
              <mc:Fallback>
                <p:oleObj name="Equation" r:id="rId3" imgW="914400" imgH="190080" progId="Equation.DSMT4">
                  <p:embed/>
                  <p:pic>
                    <p:nvPicPr>
                      <p:cNvPr id="3563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2306" name="Equation" r:id="rId5" imgW="914400" imgH="190080" progId="Equation.DSMT4">
                  <p:embed/>
                </p:oleObj>
              </mc:Choice>
              <mc:Fallback>
                <p:oleObj name="Equation" r:id="rId5" imgW="914400" imgH="190080" progId="Equation.DSMT4">
                  <p:embed/>
                  <p:pic>
                    <p:nvPicPr>
                      <p:cNvPr id="3563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307" name="Equation" r:id="rId6" imgW="914400" imgH="190080" progId="Equation.DSMT4">
                  <p:embed/>
                </p:oleObj>
              </mc:Choice>
              <mc:Fallback>
                <p:oleObj name="Equation" r:id="rId6" imgW="914400" imgH="190080" progId="Equation.DSMT4">
                  <p:embed/>
                  <p:pic>
                    <p:nvPicPr>
                      <p:cNvPr id="3563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dirty="0"/>
              <a:t>The magnetic field is a vector quantity</a:t>
            </a:r>
          </a:p>
          <a:p>
            <a:r>
              <a:rPr lang="en-US" sz="2800" dirty="0"/>
              <a:t>The SI unit for B is tesla (T)</a:t>
            </a:r>
          </a:p>
          <a:p>
            <a:pPr lvl="1"/>
            <a:r>
              <a:rPr lang="en-US" sz="2400" dirty="0"/>
              <a:t>What is the definition of 1 Tesla in terms of other known units?</a:t>
            </a:r>
          </a:p>
          <a:p>
            <a:pPr lvl="1"/>
            <a:r>
              <a:rPr lang="en-US" sz="2400" dirty="0"/>
              <a:t>1T=1N/A-m</a:t>
            </a:r>
          </a:p>
          <a:p>
            <a:pPr lvl="1"/>
            <a:r>
              <a:rPr lang="en-US" sz="2400" dirty="0"/>
              <a:t>In older names, tesla is the same as weber per meter-squared</a:t>
            </a:r>
          </a:p>
          <a:p>
            <a:pPr lvl="2"/>
            <a:r>
              <a:rPr lang="en-US" sz="2000" dirty="0"/>
              <a:t>1Wb/m</a:t>
            </a:r>
            <a:r>
              <a:rPr lang="en-US" sz="2000" baseline="30000" dirty="0"/>
              <a:t>2</a:t>
            </a:r>
            <a:r>
              <a:rPr lang="en-US" sz="2000" dirty="0"/>
              <a:t>=1T</a:t>
            </a:r>
          </a:p>
          <a:p>
            <a:r>
              <a:rPr lang="en-US" sz="2800" dirty="0"/>
              <a:t>The </a:t>
            </a:r>
            <a:r>
              <a:rPr lang="en-US" sz="2800" dirty="0" err="1"/>
              <a:t>cgs</a:t>
            </a:r>
            <a:r>
              <a:rPr lang="en-US" sz="2800" dirty="0"/>
              <a:t> unit for B is gauss (G)</a:t>
            </a:r>
          </a:p>
          <a:p>
            <a:pPr lvl="1"/>
            <a:r>
              <a:rPr lang="en-US" sz="2400" dirty="0"/>
              <a:t>How many T is one G?</a:t>
            </a:r>
          </a:p>
          <a:p>
            <a:pPr lvl="2"/>
            <a:r>
              <a:rPr lang="en-US" sz="2000" dirty="0"/>
              <a:t>1G=10</a:t>
            </a:r>
            <a:r>
              <a:rPr lang="en-US" sz="2000" baseline="30000" dirty="0"/>
              <a:t>-4</a:t>
            </a:r>
            <a:r>
              <a:rPr lang="en-US" sz="2000" dirty="0"/>
              <a:t> T</a:t>
            </a:r>
          </a:p>
          <a:p>
            <a:pPr lvl="1"/>
            <a:r>
              <a:rPr lang="en-US" sz="2400" dirty="0"/>
              <a:t>For computation, one MUST convert G to T at all times</a:t>
            </a:r>
          </a:p>
          <a:p>
            <a:r>
              <a:rPr lang="en-US" sz="2800" dirty="0"/>
              <a:t>Magnetic field on the Earth’s surface is about 0.5G=0.5x10</a:t>
            </a:r>
            <a:r>
              <a:rPr lang="en-US" sz="2800" baseline="30000" dirty="0"/>
              <a:t>-4</a:t>
            </a:r>
            <a:r>
              <a:rPr lang="en-US" sz="2800" dirty="0"/>
              <a:t>T</a:t>
            </a:r>
          </a:p>
          <a:p>
            <a:r>
              <a:rPr lang="en-US" sz="2800" dirty="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mc:AlternateContent xmlns:mc="http://schemas.openxmlformats.org/markup-compatibility/2006">
              <mc:Choice xmlns:v="urn:schemas-microsoft-com:vml" Requires="v">
                <p:oleObj spid="_x0000_s262308" name="Equation" r:id="rId7" imgW="152280" imgH="164880" progId="Equation.DSMT4">
                  <p:embed/>
                </p:oleObj>
              </mc:Choice>
              <mc:Fallback>
                <p:oleObj name="Equation" r:id="rId7" imgW="152280" imgH="164880" progId="Equation.DSMT4">
                  <p:embed/>
                  <p:pic>
                    <p:nvPicPr>
                      <p:cNvPr id="35635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684838"/>
                        <a:ext cx="433388"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mc:AlternateContent xmlns:mc="http://schemas.openxmlformats.org/markup-compatibility/2006">
              <mc:Choice xmlns:v="urn:schemas-microsoft-com:vml" Requires="v">
                <p:oleObj spid="_x0000_s262309" name="Equation" r:id="rId9" imgW="152280" imgH="164880" progId="Equation.DSMT4">
                  <p:embed/>
                </p:oleObj>
              </mc:Choice>
              <mc:Fallback>
                <p:oleObj name="Equation" r:id="rId9" imgW="152280" imgH="164880" progId="Equation.DSMT4">
                  <p:embed/>
                  <p:pic>
                    <p:nvPicPr>
                      <p:cNvPr id="35636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8" y="5686425"/>
                        <a:ext cx="4349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077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Wednesday, Oct. 30, 2019</a:t>
            </a:r>
          </a:p>
        </p:txBody>
      </p:sp>
      <p:sp>
        <p:nvSpPr>
          <p:cNvPr id="23" name="Footer Placeholder 4"/>
          <p:cNvSpPr>
            <a:spLocks noGrp="1"/>
          </p:cNvSpPr>
          <p:nvPr>
            <p:ph type="ftr" sz="quarter" idx="11"/>
          </p:nvPr>
        </p:nvSpPr>
        <p:spPr/>
        <p:txBody>
          <a:bodyPr/>
          <a:lstStyle/>
          <a:p>
            <a:r>
              <a:rPr lang="en-US"/>
              <a:t>PHYS 1444-002, Fall 2019                    Dr. Jaehoon Yu</a:t>
            </a:r>
          </a:p>
        </p:txBody>
      </p:sp>
      <p:sp>
        <p:nvSpPr>
          <p:cNvPr id="24" name="Slide Number Placeholder 5"/>
          <p:cNvSpPr>
            <a:spLocks noGrp="1"/>
          </p:cNvSpPr>
          <p:nvPr>
            <p:ph type="sldNum" sz="quarter" idx="12"/>
          </p:nvPr>
        </p:nvSpPr>
        <p:spPr/>
        <p:txBody>
          <a:bodyPr/>
          <a:lstStyle/>
          <a:p>
            <a:fld id="{F33A9A65-0150-E040-9025-C8F94FB038DF}" type="slidenum">
              <a:rPr lang="en-US"/>
              <a:pPr/>
              <a:t>17</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 2 </a:t>
            </a:r>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rgbClr val="FF0000"/>
                </a:solidFill>
                <a:latin typeface="Monotype Corsiva" charset="0"/>
              </a:rPr>
              <a:t>l</a:t>
            </a:r>
            <a:r>
              <a:rPr lang="en-US" sz="2000" dirty="0">
                <a:solidFill>
                  <a:srgbClr val="FF0000"/>
                </a:solidFill>
                <a:latin typeface="Arial Narrow" charset="0"/>
              </a:rPr>
              <a:t>=10.0cm</a:t>
            </a:r>
            <a:r>
              <a:rPr lang="en-US" sz="2000" dirty="0">
                <a:solidFill>
                  <a:schemeClr val="accent2"/>
                </a:solidFill>
                <a:latin typeface="Arial Narrow" charset="0"/>
              </a:rPr>
              <a:t>) which is near the center of a large magnet producing the field.  The top portion of the wire loop is free of the field.  The loop hangs from a balance which measures a downward force ( in addition to the gravitational force) of </a:t>
            </a:r>
            <a:r>
              <a:rPr lang="en-US" sz="2000" dirty="0">
                <a:solidFill>
                  <a:srgbClr val="FF0000"/>
                </a:solidFill>
                <a:latin typeface="Arial Narrow" charset="0"/>
              </a:rPr>
              <a:t>F=3.48x10</a:t>
            </a:r>
            <a:r>
              <a:rPr lang="en-US" sz="2000" baseline="30000" dirty="0">
                <a:solidFill>
                  <a:srgbClr val="FF0000"/>
                </a:solidFill>
                <a:latin typeface="Arial Narrow" charset="0"/>
              </a:rPr>
              <a:t>-2</a:t>
            </a:r>
            <a:r>
              <a:rPr lang="en-US" sz="2000" dirty="0">
                <a:solidFill>
                  <a:srgbClr val="FF0000"/>
                </a:solidFill>
                <a:latin typeface="Arial Narrow" charset="0"/>
              </a:rPr>
              <a:t>N </a:t>
            </a:r>
            <a:r>
              <a:rPr lang="en-US" sz="2000" dirty="0">
                <a:solidFill>
                  <a:schemeClr val="accent2"/>
                </a:solidFill>
                <a:latin typeface="Arial Narrow" charset="0"/>
              </a:rPr>
              <a:t>when the wire carries a current </a:t>
            </a:r>
            <a:r>
              <a:rPr lang="en-US" sz="2000" dirty="0">
                <a:solidFill>
                  <a:srgbClr val="FF0000"/>
                </a:solidFill>
                <a:latin typeface="Arial Narrow" charset="0"/>
              </a:rPr>
              <a:t>I=0.245A</a:t>
            </a:r>
            <a:r>
              <a:rPr lang="en-US" sz="2000" dirty="0">
                <a:solidFill>
                  <a:schemeClr val="accent2"/>
                </a:solidFill>
                <a:latin typeface="Arial Narrow" charset="0"/>
              </a:rPr>
              <a:t>.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mc:AlternateContent xmlns:mc="http://schemas.openxmlformats.org/markup-compatibility/2006">
              <mc:Choice xmlns:v="urn:schemas-microsoft-com:vml" Requires="v">
                <p:oleObj spid="_x0000_s263393" name="Equation" r:id="rId4" imgW="355320" imgH="203040" progId="Equation.DSMT4">
                  <p:embed/>
                </p:oleObj>
              </mc:Choice>
              <mc:Fallback>
                <p:oleObj name="Equation" r:id="rId4" imgW="355320" imgH="203040" progId="Equation.DSMT4">
                  <p:embed/>
                  <p:pic>
                    <p:nvPicPr>
                      <p:cNvPr id="35738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4230688"/>
                        <a:ext cx="7286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mc:AlternateContent xmlns:mc="http://schemas.openxmlformats.org/markup-compatibility/2006">
              <mc:Choice xmlns:v="urn:schemas-microsoft-com:vml" Requires="v">
                <p:oleObj spid="_x0000_s263394" name="Equation" r:id="rId6" imgW="634680" imgH="203040" progId="Equation.DSMT4">
                  <p:embed/>
                </p:oleObj>
              </mc:Choice>
              <mc:Fallback>
                <p:oleObj name="Equation" r:id="rId6" imgW="634680" imgH="203040" progId="Equation.DSMT4">
                  <p:embed/>
                  <p:pic>
                    <p:nvPicPr>
                      <p:cNvPr id="35738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733800"/>
                        <a:ext cx="1655763" cy="5286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263395" name="Equation" r:id="rId8" imgW="469800" imgH="164880" progId="Equation.DSMT4">
                  <p:embed/>
                </p:oleObj>
              </mc:Choice>
              <mc:Fallback>
                <p:oleObj name="Equation" r:id="rId8" imgW="469800" imgH="164880" progId="Equation.DSMT4">
                  <p:embed/>
                  <p:pic>
                    <p:nvPicPr>
                      <p:cNvPr id="35738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263396" name="Equation" r:id="rId10" imgW="253800" imgH="152280" progId="Equation.DSMT4">
                  <p:embed/>
                </p:oleObj>
              </mc:Choice>
              <mc:Fallback>
                <p:oleObj name="Equation" r:id="rId10" imgW="253800" imgH="152280" progId="Equation.DSMT4">
                  <p:embed/>
                  <p:pic>
                    <p:nvPicPr>
                      <p:cNvPr id="357388"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263397" name="Equation" r:id="rId12" imgW="291960" imgH="368280" progId="Equation.DSMT4">
                  <p:embed/>
                </p:oleObj>
              </mc:Choice>
              <mc:Fallback>
                <p:oleObj name="Equation" r:id="rId12" imgW="291960" imgH="368280" progId="Equation.DSMT4">
                  <p:embed/>
                  <p:pic>
                    <p:nvPicPr>
                      <p:cNvPr id="357389"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263398" name="Equation" r:id="rId14" imgW="1015920" imgH="393480" progId="Equation.DSMT4">
                  <p:embed/>
                </p:oleObj>
              </mc:Choice>
              <mc:Fallback>
                <p:oleObj name="Equation" r:id="rId14" imgW="1015920" imgH="393480" progId="Equation.DSMT4">
                  <p:embed/>
                  <p:pic>
                    <p:nvPicPr>
                      <p:cNvPr id="35739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263399" name="Equation" r:id="rId16" imgW="368280" imgH="164880" progId="Equation.DSMT4">
                  <p:embed/>
                </p:oleObj>
              </mc:Choice>
              <mc:Fallback>
                <p:oleObj name="Equation" r:id="rId16" imgW="368280" imgH="164880" progId="Equation.DSMT4">
                  <p:embed/>
                  <p:pic>
                    <p:nvPicPr>
                      <p:cNvPr id="357391"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sz="2000" dirty="0">
                <a:solidFill>
                  <a:srgbClr val="CC0000"/>
                </a:solidFill>
                <a:latin typeface="Arial Narrow" charset="0"/>
              </a:rPr>
              <a:t>Something is not right! What happened to the forces on the loop on the sides? </a:t>
            </a:r>
            <a:endParaRPr lang="en-US" sz="2000" baseline="-25000" dirty="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extLst>
      <p:ext uri="{BB962C8B-B14F-4D97-AF65-F5344CB8AC3E}">
        <p14:creationId xmlns:p14="http://schemas.microsoft.com/office/powerpoint/2010/main" val="29891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Wednesday, Oct. 30, 2019</a:t>
            </a:r>
          </a:p>
        </p:txBody>
      </p:sp>
      <p:sp>
        <p:nvSpPr>
          <p:cNvPr id="32" name="Footer Placeholder 4"/>
          <p:cNvSpPr>
            <a:spLocks noGrp="1"/>
          </p:cNvSpPr>
          <p:nvPr>
            <p:ph type="ftr" sz="quarter" idx="11"/>
          </p:nvPr>
        </p:nvSpPr>
        <p:spPr/>
        <p:txBody>
          <a:bodyPr/>
          <a:lstStyle/>
          <a:p>
            <a:r>
              <a:rPr lang="en-US"/>
              <a:t>PHYS 1444-002, Fall 2019                    Dr. Jaehoon Yu</a:t>
            </a:r>
          </a:p>
        </p:txBody>
      </p:sp>
      <p:sp>
        <p:nvSpPr>
          <p:cNvPr id="33" name="Slide Number Placeholder 5"/>
          <p:cNvSpPr>
            <a:spLocks noGrp="1"/>
          </p:cNvSpPr>
          <p:nvPr>
            <p:ph type="sldNum" sz="quarter" idx="12"/>
          </p:nvPr>
        </p:nvSpPr>
        <p:spPr/>
        <p:txBody>
          <a:bodyPr/>
          <a:lstStyle/>
          <a:p>
            <a:fld id="{5384D38A-0E9D-5D45-8605-D1CEDAFA609A}" type="slidenum">
              <a:rPr lang="en-US"/>
              <a:pPr/>
              <a:t>18</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 3 </a:t>
            </a:r>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 in opposite 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264545" name="Equation" r:id="rId4" imgW="495000" imgH="228600" progId="Equation.DSMT4">
                  <p:embed/>
                </p:oleObj>
              </mc:Choice>
              <mc:Fallback>
                <p:oleObj name="Equation" r:id="rId4" imgW="495000" imgH="228600" progId="Equation.DSMT4">
                  <p:embed/>
                  <p:pic>
                    <p:nvPicPr>
                      <p:cNvPr id="35840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264546" name="Equation" r:id="rId6" imgW="774700" imgH="190500" progId="Equation.DSMT4">
                  <p:embed/>
                </p:oleObj>
              </mc:Choice>
              <mc:Fallback>
                <p:oleObj name="Equation" r:id="rId6" imgW="774700" imgH="190500" progId="Equation.DSMT4">
                  <p:embed/>
                  <p:pic>
                    <p:nvPicPr>
                      <p:cNvPr id="35840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264547" name="Equation" r:id="rId8" imgW="368300" imgH="254000" progId="Equation.DSMT4">
                  <p:embed/>
                </p:oleObj>
              </mc:Choice>
              <mc:Fallback>
                <p:oleObj name="Equation" r:id="rId8" imgW="368300" imgH="254000" progId="Equation.DSMT4">
                  <p:embed/>
                  <p:pic>
                    <p:nvPicPr>
                      <p:cNvPr id="35841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 </a:t>
            </a:r>
            <a:r>
              <a:rPr lang="en-US" sz="1600" b="1" dirty="0" err="1">
                <a:solidFill>
                  <a:srgbClr val="CC0000"/>
                </a:solidFill>
                <a:latin typeface="Symbol" charset="2"/>
              </a:rPr>
              <a:t>ϕ</a:t>
            </a:r>
            <a:r>
              <a:rPr lang="en-US" sz="1600" b="1" dirty="0">
                <a:solidFill>
                  <a:srgbClr val="CC0000"/>
                </a:solidFill>
                <a:latin typeface="Symbol" charset="2"/>
              </a:rPr>
              <a:t>=</a:t>
            </a:r>
            <a:r>
              <a:rPr lang="en-US" sz="1600" b="1" dirty="0">
                <a:solidFill>
                  <a:srgbClr val="CC0000"/>
                </a:solidFill>
                <a:latin typeface="+mj-lt"/>
              </a:rPr>
              <a:t>0</a:t>
            </a:r>
            <a:r>
              <a:rPr lang="en-US" sz="1600" b="1" dirty="0">
                <a:solidFill>
                  <a:srgbClr val="CC0000"/>
                </a:solidFill>
                <a:latin typeface="+mj-lt"/>
                <a:sym typeface="Wingdings"/>
              </a:rPr>
              <a:t> - </a:t>
            </a:r>
            <a:r>
              <a:rPr lang="en-US" sz="1600" b="1" dirty="0" err="1">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264548" name="Equation" r:id="rId10" imgW="266700" imgH="152400" progId="Equation.DSMT4">
                  <p:embed/>
                </p:oleObj>
              </mc:Choice>
              <mc:Fallback>
                <p:oleObj name="Equation" r:id="rId10" imgW="266700" imgH="152400" progId="Equation.DSMT4">
                  <p:embed/>
                  <p:pic>
                    <p:nvPicPr>
                      <p:cNvPr id="35841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264549" name="Equation" r:id="rId12" imgW="546100" imgH="190500" progId="Equation.DSMT4">
                  <p:embed/>
                </p:oleObj>
              </mc:Choice>
              <mc:Fallback>
                <p:oleObj name="Equation" r:id="rId12" imgW="546100" imgH="190500" progId="Equation.DSMT4">
                  <p:embed/>
                  <p:pic>
                    <p:nvPicPr>
                      <p:cNvPr id="358417"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264550" name="Equation" r:id="rId14" imgW="736600" imgH="254000" progId="Equation.DSMT4">
                  <p:embed/>
                </p:oleObj>
              </mc:Choice>
              <mc:Fallback>
                <p:oleObj name="Equation" r:id="rId14" imgW="736600" imgH="254000" progId="Equation.DSMT4">
                  <p:embed/>
                  <p:pic>
                    <p:nvPicPr>
                      <p:cNvPr id="358422"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264551" name="Equation" r:id="rId16" imgW="482400" imgH="203040" progId="Equation.DSMT4">
                  <p:embed/>
                </p:oleObj>
              </mc:Choice>
              <mc:Fallback>
                <p:oleObj name="Equation" r:id="rId16" imgW="482400" imgH="203040" progId="Equation.DSMT4">
                  <p:embed/>
                  <p:pic>
                    <p:nvPicPr>
                      <p:cNvPr id="358423"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264552" name="Equation" r:id="rId18" imgW="901700" imgH="342900" progId="Equation.DSMT4">
                  <p:embed/>
                </p:oleObj>
              </mc:Choice>
              <mc:Fallback>
                <p:oleObj name="Equation" r:id="rId18" imgW="901700" imgH="342900" progId="Equation.DSMT4">
                  <p:embed/>
                  <p:pic>
                    <p:nvPicPr>
                      <p:cNvPr id="358426"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264553" name="Equation" r:id="rId20" imgW="1003300" imgH="342900" progId="Equation.DSMT4">
                  <p:embed/>
                </p:oleObj>
              </mc:Choice>
              <mc:Fallback>
                <p:oleObj name="Equation" r:id="rId20" imgW="1003300" imgH="342900" progId="Equation.DSMT4">
                  <p:embed/>
                  <p:pic>
                    <p:nvPicPr>
                      <p:cNvPr id="358427" name="Object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264554" name="Equation" r:id="rId22" imgW="1003300" imgH="317500" progId="Equation.DSMT4">
                  <p:embed/>
                </p:oleObj>
              </mc:Choice>
              <mc:Fallback>
                <p:oleObj name="Equation" r:id="rId22" imgW="1003300" imgH="317500" progId="Equation.DSMT4">
                  <p:embed/>
                  <p:pic>
                    <p:nvPicPr>
                      <p:cNvPr id="358428" name="Object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264555" name="Equation" r:id="rId24" imgW="381000" imgH="228600" progId="Equation.DSMT4">
                  <p:embed/>
                </p:oleObj>
              </mc:Choice>
              <mc:Fallback>
                <p:oleObj name="Equation" r:id="rId24" imgW="381000" imgH="228600" progId="Equation.DSMT4">
                  <p:embed/>
                  <p:pic>
                    <p:nvPicPr>
                      <p:cNvPr id="358429" name="Object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58387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609600"/>
          </a:xfrm>
        </p:spPr>
        <p:txBody>
          <a:bodyPr/>
          <a:lstStyle/>
          <a:p>
            <a:r>
              <a:rPr lang="en-US" sz="4000"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342900" y="579407"/>
            <a:ext cx="8420100" cy="5624660"/>
          </a:xfrm>
        </p:spPr>
        <p:txBody>
          <a:bodyPr/>
          <a:lstStyle/>
          <a:p>
            <a:r>
              <a:rPr lang="en-US" sz="2400" dirty="0"/>
              <a:t>Reading Assignments: CH27.6, 27.8 and 27.9</a:t>
            </a:r>
          </a:p>
          <a:p>
            <a:pPr eaLnBrk="1" hangingPunct="1"/>
            <a:r>
              <a:rPr lang="en-US" sz="2400" dirty="0"/>
              <a:t>2</a:t>
            </a:r>
            <a:r>
              <a:rPr lang="en-US" sz="2400" baseline="30000" dirty="0"/>
              <a:t>nd</a:t>
            </a:r>
            <a:r>
              <a:rPr lang="en-US" sz="2400" dirty="0"/>
              <a:t> non-comprehensive term exam: Nov. 11</a:t>
            </a:r>
          </a:p>
          <a:p>
            <a:pPr lvl="1" eaLnBrk="1" hangingPunct="1"/>
            <a:r>
              <a:rPr lang="en-US" sz="2000" dirty="0"/>
              <a:t>Monday, Nov. 11 in class</a:t>
            </a:r>
          </a:p>
          <a:p>
            <a:pPr lvl="1" eaLnBrk="1" hangingPunct="1"/>
            <a:r>
              <a:rPr lang="en-US" sz="2000" dirty="0"/>
              <a:t>Covers: CH25.5 through what we finish next Wednesday, Nov. 6</a:t>
            </a:r>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set ups or solutions of any problems!</a:t>
            </a:r>
          </a:p>
          <a:p>
            <a:pPr lvl="1" eaLnBrk="1" hangingPunct="1"/>
            <a:r>
              <a:rPr lang="en-US" sz="2000" dirty="0"/>
              <a:t>No additional formulae or values of constants will be provided! </a:t>
            </a:r>
          </a:p>
          <a:p>
            <a:pPr eaLnBrk="1" hangingPunct="1"/>
            <a:r>
              <a:rPr lang="en-US" sz="2400"/>
              <a:t>Remember </a:t>
            </a:r>
            <a:r>
              <a:rPr lang="en-US" sz="2400" dirty="0"/>
              <a:t>the triple extra credit colloquia</a:t>
            </a:r>
          </a:p>
          <a:p>
            <a:pPr lvl="1" eaLnBrk="1" hangingPunct="1"/>
            <a:r>
              <a:rPr lang="en-US" sz="2000" dirty="0"/>
              <a:t>At 4pm today in SH100</a:t>
            </a:r>
          </a:p>
          <a:p>
            <a:pPr lvl="2" eaLnBrk="1" hangingPunct="1"/>
            <a:r>
              <a:rPr lang="en-US" sz="1600" dirty="0"/>
              <a:t>Prof. </a:t>
            </a:r>
            <a:r>
              <a:rPr lang="en-US" sz="1600" dirty="0" err="1"/>
              <a:t>Liantao</a:t>
            </a:r>
            <a:r>
              <a:rPr lang="en-US" sz="1600" dirty="0"/>
              <a:t> Wang of U. of Chicago </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Wednesday, Oct. 30, 2019</a:t>
            </a:r>
          </a:p>
        </p:txBody>
      </p:sp>
    </p:spTree>
    <p:extLst>
      <p:ext uri="{BB962C8B-B14F-4D97-AF65-F5344CB8AC3E}">
        <p14:creationId xmlns:p14="http://schemas.microsoft.com/office/powerpoint/2010/main" val="150496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text&#10;&#10;Description automatically generated">
            <a:extLst>
              <a:ext uri="{FF2B5EF4-FFF2-40B4-BE49-F238E27FC236}">
                <a16:creationId xmlns:a16="http://schemas.microsoft.com/office/drawing/2014/main" id="{1AD35229-3C68-914A-8AAF-253900D99328}"/>
              </a:ext>
            </a:extLst>
          </p:cNvPr>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141147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30,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228600"/>
            <a:ext cx="7772400" cy="609600"/>
          </a:xfrm>
        </p:spPr>
        <p:txBody>
          <a:bodyPr/>
          <a:lstStyle/>
          <a:p>
            <a:r>
              <a:rPr lang="en-US" dirty="0"/>
              <a:t>Reminder: Special Project #5</a:t>
            </a:r>
          </a:p>
        </p:txBody>
      </p:sp>
      <p:sp>
        <p:nvSpPr>
          <p:cNvPr id="111619" name="Rectangle 3"/>
          <p:cNvSpPr>
            <a:spLocks noGrp="1" noChangeArrowheads="1"/>
          </p:cNvSpPr>
          <p:nvPr>
            <p:ph type="body" idx="1"/>
          </p:nvPr>
        </p:nvSpPr>
        <p:spPr>
          <a:xfrm>
            <a:off x="152400" y="914400"/>
            <a:ext cx="8839200" cy="5181600"/>
          </a:xfrm>
        </p:spPr>
        <p:txBody>
          <a:bodyPr/>
          <a:lstStyle/>
          <a:p>
            <a:r>
              <a:rPr lang="en-US" sz="2400" dirty="0"/>
              <a:t>Make a list of the power consumption and the resistance of all electric and electronic devices at your home and compile them in a table. (10 points total for the first 10 items and 0.5 points each additional item.)</a:t>
            </a:r>
          </a:p>
          <a:p>
            <a:r>
              <a:rPr lang="en-US" sz="24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400" dirty="0"/>
              <a:t>Estimate the the total amount of energy in Joules and the total electricity cost per day, per month and per year for your home.  (8 points) </a:t>
            </a:r>
          </a:p>
          <a:p>
            <a:r>
              <a:rPr lang="en-US" sz="2400" dirty="0"/>
              <a:t>Spreadsheet: http://www-</a:t>
            </a:r>
            <a:r>
              <a:rPr lang="en-US" sz="2400" dirty="0" err="1"/>
              <a:t>hep.uta.edu</a:t>
            </a:r>
            <a:r>
              <a:rPr lang="en-US" sz="2400" dirty="0"/>
              <a:t>/%7Eyu/teaching/fall19-1444-002/sp5-spreadsheet.xlsx</a:t>
            </a:r>
          </a:p>
          <a:p>
            <a:r>
              <a:rPr lang="en-US" sz="2400" dirty="0"/>
              <a:t>Due: Beginning of the class Monday, Nov. 11 </a:t>
            </a:r>
          </a:p>
        </p:txBody>
      </p:sp>
    </p:spTree>
    <p:extLst>
      <p:ext uri="{BB962C8B-B14F-4D97-AF65-F5344CB8AC3E}">
        <p14:creationId xmlns:p14="http://schemas.microsoft.com/office/powerpoint/2010/main" val="415689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05D33C-7A4F-5D49-BB23-D8950AE03E39}"/>
              </a:ext>
            </a:extLst>
          </p:cNvPr>
          <p:cNvPicPr>
            <a:picLocks noChangeAspect="1"/>
          </p:cNvPicPr>
          <p:nvPr/>
        </p:nvPicPr>
        <p:blipFill>
          <a:blip r:embed="rId3"/>
          <a:stretch>
            <a:fillRect/>
          </a:stretch>
        </p:blipFill>
        <p:spPr>
          <a:xfrm>
            <a:off x="-609600" y="0"/>
            <a:ext cx="10439400" cy="6858000"/>
          </a:xfrm>
          <a:prstGeom prst="rect">
            <a:avLst/>
          </a:prstGeom>
        </p:spPr>
      </p:pic>
      <p:sp>
        <p:nvSpPr>
          <p:cNvPr id="10" name="Date Placeholder 9">
            <a:extLst>
              <a:ext uri="{FF2B5EF4-FFF2-40B4-BE49-F238E27FC236}">
                <a16:creationId xmlns:a16="http://schemas.microsoft.com/office/drawing/2014/main" id="{C8236E4A-7266-894E-9279-53BE5241F614}"/>
              </a:ext>
            </a:extLst>
          </p:cNvPr>
          <p:cNvSpPr>
            <a:spLocks noGrp="1"/>
          </p:cNvSpPr>
          <p:nvPr>
            <p:ph type="dt" sz="half" idx="10"/>
          </p:nvPr>
        </p:nvSpPr>
        <p:spPr/>
        <p:txBody>
          <a:bodyPr/>
          <a:lstStyle/>
          <a:p>
            <a:pPr>
              <a:defRPr/>
            </a:pPr>
            <a:r>
              <a:rPr lang="en-US"/>
              <a:t>Wednesday, Oct. 30, 2019</a:t>
            </a:r>
          </a:p>
        </p:txBody>
      </p:sp>
      <p:sp>
        <p:nvSpPr>
          <p:cNvPr id="11" name="Footer Placeholder 10">
            <a:extLst>
              <a:ext uri="{FF2B5EF4-FFF2-40B4-BE49-F238E27FC236}">
                <a16:creationId xmlns:a16="http://schemas.microsoft.com/office/drawing/2014/main" id="{61D336B2-9CEC-FE48-96F5-2C0575510295}"/>
              </a:ext>
            </a:extLst>
          </p:cNvPr>
          <p:cNvSpPr>
            <a:spLocks noGrp="1"/>
          </p:cNvSpPr>
          <p:nvPr>
            <p:ph type="ftr" sz="quarter" idx="11"/>
          </p:nvPr>
        </p:nvSpPr>
        <p:spPr/>
        <p:txBody>
          <a:bodyPr/>
          <a:lstStyle/>
          <a:p>
            <a:pPr>
              <a:defRPr/>
            </a:pPr>
            <a:r>
              <a:rPr lang="en-US"/>
              <a:t>PHYS 1444-002, Fall 2019                    Dr. Jaehoon Yu</a:t>
            </a:r>
          </a:p>
        </p:txBody>
      </p:sp>
      <p:sp>
        <p:nvSpPr>
          <p:cNvPr id="12" name="Slide Number Placeholder 11">
            <a:extLst>
              <a:ext uri="{FF2B5EF4-FFF2-40B4-BE49-F238E27FC236}">
                <a16:creationId xmlns:a16="http://schemas.microsoft.com/office/drawing/2014/main" id="{94F80420-3828-9046-8071-EA81936C76D7}"/>
              </a:ext>
            </a:extLst>
          </p:cNvPr>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spTree>
    <p:extLst>
      <p:ext uri="{BB962C8B-B14F-4D97-AF65-F5344CB8AC3E}">
        <p14:creationId xmlns:p14="http://schemas.microsoft.com/office/powerpoint/2010/main" val="51513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3658-B725-C44C-ADD0-412076096776}"/>
              </a:ext>
            </a:extLst>
          </p:cNvPr>
          <p:cNvSpPr>
            <a:spLocks noGrp="1"/>
          </p:cNvSpPr>
          <p:nvPr>
            <p:ph type="title"/>
          </p:nvPr>
        </p:nvSpPr>
        <p:spPr>
          <a:xfrm>
            <a:off x="685800" y="152400"/>
            <a:ext cx="7772400" cy="685800"/>
          </a:xfrm>
        </p:spPr>
        <p:txBody>
          <a:bodyPr/>
          <a:lstStyle/>
          <a:p>
            <a:r>
              <a:rPr lang="en-US" dirty="0"/>
              <a:t>What would be your vote?</a:t>
            </a:r>
          </a:p>
        </p:txBody>
      </p:sp>
      <p:sp>
        <p:nvSpPr>
          <p:cNvPr id="4" name="Date Placeholder 3">
            <a:extLst>
              <a:ext uri="{FF2B5EF4-FFF2-40B4-BE49-F238E27FC236}">
                <a16:creationId xmlns:a16="http://schemas.microsoft.com/office/drawing/2014/main" id="{8B0EADA4-D415-0E48-B67D-113D73F35BE0}"/>
              </a:ext>
            </a:extLst>
          </p:cNvPr>
          <p:cNvSpPr>
            <a:spLocks noGrp="1"/>
          </p:cNvSpPr>
          <p:nvPr>
            <p:ph type="dt" sz="half" idx="10"/>
          </p:nvPr>
        </p:nvSpPr>
        <p:spPr/>
        <p:txBody>
          <a:bodyPr/>
          <a:lstStyle/>
          <a:p>
            <a:pPr>
              <a:defRPr/>
            </a:pPr>
            <a:r>
              <a:rPr lang="en-US"/>
              <a:t>Wednesday, Oct. 30, 2019</a:t>
            </a:r>
          </a:p>
        </p:txBody>
      </p:sp>
      <p:sp>
        <p:nvSpPr>
          <p:cNvPr id="5" name="Footer Placeholder 4">
            <a:extLst>
              <a:ext uri="{FF2B5EF4-FFF2-40B4-BE49-F238E27FC236}">
                <a16:creationId xmlns:a16="http://schemas.microsoft.com/office/drawing/2014/main" id="{54C25746-0DE6-6E42-ADB5-E372E9ED2213}"/>
              </a:ext>
            </a:extLst>
          </p:cNvPr>
          <p:cNvSpPr>
            <a:spLocks noGrp="1"/>
          </p:cNvSpPr>
          <p:nvPr>
            <p:ph type="ftr" sz="quarter" idx="11"/>
          </p:nvPr>
        </p:nvSpPr>
        <p:spPr/>
        <p:txBody>
          <a:bodyPr/>
          <a:lstStyle/>
          <a:p>
            <a:pPr>
              <a:defRPr/>
            </a:pPr>
            <a:r>
              <a:rPr lang="en-US"/>
              <a:t>PHYS 1444-002, Fall 2019                    Dr. Jaehoon Yu</a:t>
            </a:r>
          </a:p>
        </p:txBody>
      </p:sp>
      <p:sp>
        <p:nvSpPr>
          <p:cNvPr id="6" name="Slide Number Placeholder 5">
            <a:extLst>
              <a:ext uri="{FF2B5EF4-FFF2-40B4-BE49-F238E27FC236}">
                <a16:creationId xmlns:a16="http://schemas.microsoft.com/office/drawing/2014/main" id="{D7A0B3CE-D5CD-9B4D-9A95-E34EE416313A}"/>
              </a:ext>
            </a:extLst>
          </p:cNvPr>
          <p:cNvSpPr>
            <a:spLocks noGrp="1"/>
          </p:cNvSpPr>
          <p:nvPr>
            <p:ph type="sldNum" sz="quarter" idx="12"/>
          </p:nvPr>
        </p:nvSpPr>
        <p:spPr/>
        <p:txBody>
          <a:bodyPr/>
          <a:lstStyle/>
          <a:p>
            <a:pPr>
              <a:defRPr/>
            </a:pPr>
            <a:fld id="{BEF3D8A4-74EF-534D-976E-1FB9C4B72804}" type="slidenum">
              <a:rPr lang="en-US" smtClean="0"/>
              <a:pPr>
                <a:defRPr/>
              </a:pPr>
              <a:t>6</a:t>
            </a:fld>
            <a:endParaRPr lang="en-US"/>
          </a:p>
        </p:txBody>
      </p:sp>
      <p:pic>
        <p:nvPicPr>
          <p:cNvPr id="8" name="Picture 7" descr="A screenshot of a cell phone&#10;&#10;Description automatically generated">
            <a:extLst>
              <a:ext uri="{FF2B5EF4-FFF2-40B4-BE49-F238E27FC236}">
                <a16:creationId xmlns:a16="http://schemas.microsoft.com/office/drawing/2014/main" id="{F001C211-E6C4-8649-ACB0-9C4215DE6FC9}"/>
              </a:ext>
            </a:extLst>
          </p:cNvPr>
          <p:cNvPicPr>
            <a:picLocks noChangeAspect="1"/>
          </p:cNvPicPr>
          <p:nvPr/>
        </p:nvPicPr>
        <p:blipFill>
          <a:blip r:embed="rId2"/>
          <a:stretch>
            <a:fillRect/>
          </a:stretch>
        </p:blipFill>
        <p:spPr>
          <a:xfrm>
            <a:off x="914400" y="787400"/>
            <a:ext cx="7620000" cy="6070600"/>
          </a:xfrm>
          <a:prstGeom prst="rect">
            <a:avLst/>
          </a:prstGeom>
        </p:spPr>
      </p:pic>
    </p:spTree>
    <p:extLst>
      <p:ext uri="{BB962C8B-B14F-4D97-AF65-F5344CB8AC3E}">
        <p14:creationId xmlns:p14="http://schemas.microsoft.com/office/powerpoint/2010/main" val="118514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Oct. 30,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3EC58C06-1CD7-E843-9C07-7DEE38A5493D}" type="slidenum">
              <a:rPr lang="en-US"/>
              <a:pPr/>
              <a:t>7</a:t>
            </a:fld>
            <a:endParaRPr lang="en-US"/>
          </a:p>
        </p:txBody>
      </p:sp>
      <p:sp>
        <p:nvSpPr>
          <p:cNvPr id="347138" name="Rectangle 2"/>
          <p:cNvSpPr>
            <a:spLocks noGrp="1" noChangeArrowheads="1"/>
          </p:cNvSpPr>
          <p:nvPr>
            <p:ph type="title"/>
          </p:nvPr>
        </p:nvSpPr>
        <p:spPr>
          <a:xfrm>
            <a:off x="381000" y="0"/>
            <a:ext cx="8534400" cy="609600"/>
          </a:xfrm>
        </p:spPr>
        <p:txBody>
          <a:bodyPr/>
          <a:lstStyle/>
          <a:p>
            <a:r>
              <a:rPr lang="en-US" dirty="0"/>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6004" name="Equation" r:id="rId3" imgW="914400" imgH="190080" progId="Equation.DSMT4">
                  <p:embed/>
                </p:oleObj>
              </mc:Choice>
              <mc:Fallback>
                <p:oleObj name="Equation" r:id="rId3" imgW="914400" imgH="190080" progId="Equation.DSMT4">
                  <p:embed/>
                  <p:pic>
                    <p:nvPicPr>
                      <p:cNvPr id="3471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46005" name="Equation" r:id="rId5" imgW="914400" imgH="190080" progId="Equation.DSMT4">
                  <p:embed/>
                </p:oleObj>
              </mc:Choice>
              <mc:Fallback>
                <p:oleObj name="Equation" r:id="rId5" imgW="914400" imgH="190080" progId="Equation.DSMT4">
                  <p:embed/>
                  <p:pic>
                    <p:nvPicPr>
                      <p:cNvPr id="3471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6006" name="Equation" r:id="rId6" imgW="914400" imgH="190080" progId="Equation.DSMT4">
                  <p:embed/>
                </p:oleObj>
              </mc:Choice>
              <mc:Fallback>
                <p:oleObj name="Equation" r:id="rId6" imgW="914400" imgH="190080" progId="Equation.DSMT4">
                  <p:embed/>
                  <p:pic>
                    <p:nvPicPr>
                      <p:cNvPr id="347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North and South poles</a:t>
            </a:r>
          </a:p>
          <a:p>
            <a:pPr lvl="2">
              <a:lnSpc>
                <a:spcPct val="90000"/>
              </a:lnSpc>
            </a:pPr>
            <a:r>
              <a:rPr lang="en-US" sz="2000" dirty="0"/>
              <a:t>The pole that points to the geographical North is the North pole and the other is the South pole</a:t>
            </a:r>
          </a:p>
          <a:p>
            <a:pPr lvl="3">
              <a:lnSpc>
                <a:spcPct val="90000"/>
              </a:lnSpc>
            </a:pPr>
            <a:r>
              <a:rPr lang="en-US" sz="1800" dirty="0"/>
              <a:t>Principle of compass</a:t>
            </a:r>
          </a:p>
          <a:p>
            <a:pPr lvl="1">
              <a:lnSpc>
                <a:spcPct val="90000"/>
              </a:lnSpc>
            </a:pPr>
            <a:r>
              <a:rPr lang="en-US" sz="2400" dirty="0"/>
              <a:t>These are called magnets due to the name of the region, Magnesia, where rocks 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Tree>
    <p:extLst>
      <p:ext uri="{BB962C8B-B14F-4D97-AF65-F5344CB8AC3E}">
        <p14:creationId xmlns:p14="http://schemas.microsoft.com/office/powerpoint/2010/main" val="37153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Oct. 30,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676B417D-463B-4744-9278-0479293CB6B1}" type="slidenum">
              <a:rPr lang="en-US"/>
              <a:pPr/>
              <a:t>8</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7028" name="Equation" r:id="rId4" imgW="914400" imgH="190080" progId="Equation.DSMT4">
                  <p:embed/>
                </p:oleObj>
              </mc:Choice>
              <mc:Fallback>
                <p:oleObj name="Equation" r:id="rId4" imgW="914400" imgH="190080" progId="Equation.DSMT4">
                  <p:embed/>
                  <p:pic>
                    <p:nvPicPr>
                      <p:cNvPr id="3481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47029" name="Equation" r:id="rId6" imgW="914400" imgH="190080" progId="Equation.DSMT4">
                  <p:embed/>
                </p:oleObj>
              </mc:Choice>
              <mc:Fallback>
                <p:oleObj name="Equation" r:id="rId6" imgW="914400" imgH="190080" progId="Equation.DSMT4">
                  <p:embed/>
                  <p:pic>
                    <p:nvPicPr>
                      <p:cNvPr id="3481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7030" name="Equation" r:id="rId7" imgW="914400" imgH="190080" progId="Equation.DSMT4">
                  <p:embed/>
                </p:oleObj>
              </mc:Choice>
              <mc:Fallback>
                <p:oleObj name="Equation" r:id="rId7" imgW="914400" imgH="190080" progId="Equation.DSMT4">
                  <p:embed/>
                  <p:pic>
                    <p:nvPicPr>
                      <p:cNvPr id="3481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magnetic 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isolated, the magnetic 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395760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30,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F3C831CF-EE74-7C4A-8E1D-4DCC28CDCD9C}" type="slidenum">
              <a:rPr lang="en-US"/>
              <a:pPr/>
              <a:t>9</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at any given point along the line is tangential to the line at that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 (from N to S)</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5073" name="Equation" r:id="rId4" imgW="914400" imgH="190080" progId="Equation.DSMT4">
                  <p:embed/>
                </p:oleObj>
              </mc:Choice>
              <mc:Fallback>
                <p:oleObj name="Equation" r:id="rId4" imgW="914400" imgH="190080" progId="Equation.DSMT4">
                  <p:embed/>
                  <p:pic>
                    <p:nvPicPr>
                      <p:cNvPr id="3491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5074" name="Equation" r:id="rId6" imgW="914400" imgH="190080" progId="Equation.DSMT4">
                  <p:embed/>
                </p:oleObj>
              </mc:Choice>
              <mc:Fallback>
                <p:oleObj name="Equation" r:id="rId6" imgW="914400" imgH="190080" progId="Equation.DSMT4">
                  <p:embed/>
                  <p:pic>
                    <p:nvPicPr>
                      <p:cNvPr id="3491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5075" name="Equation" r:id="rId7" imgW="914400" imgH="190080" progId="Equation.DSMT4">
                  <p:embed/>
                </p:oleObj>
              </mc:Choice>
              <mc:Fallback>
                <p:oleObj name="Equation" r:id="rId7" imgW="914400" imgH="190080" progId="Equation.DSMT4">
                  <p:embed/>
                  <p:pic>
                    <p:nvPicPr>
                      <p:cNvPr id="349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2514600"/>
          </a:xfrm>
        </p:spPr>
        <p:txBody>
          <a:bodyPr/>
          <a:lstStyle/>
          <a:p>
            <a:pPr>
              <a:lnSpc>
                <a:spcPct val="90000"/>
              </a:lnSpc>
            </a:pPr>
            <a:r>
              <a:rPr lang="en-US" sz="2400" dirty="0"/>
              <a:t>Just like the electric field that surrounds electric charge, the 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magnets</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3295087253"/>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42139</TotalTime>
  <Words>2163</Words>
  <Application>Microsoft Macintosh PowerPoint</Application>
  <PresentationFormat>On-screen Show (4:3)</PresentationFormat>
  <Paragraphs>197</Paragraphs>
  <Slides>18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 Narrow</vt:lpstr>
      <vt:lpstr>Monotype Corsiva</vt:lpstr>
      <vt:lpstr>Symbol</vt:lpstr>
      <vt:lpstr>Times New Roman</vt:lpstr>
      <vt:lpstr>phys1443-spring02</vt:lpstr>
      <vt:lpstr>Equation</vt:lpstr>
      <vt:lpstr>PHYS 1444 – Section 002 Lecture #17</vt:lpstr>
      <vt:lpstr>Announcements</vt:lpstr>
      <vt:lpstr>PowerPoint Presentation</vt:lpstr>
      <vt:lpstr>Reminder: Special Project #5</vt:lpstr>
      <vt:lpstr>PowerPoint Presentation</vt:lpstr>
      <vt:lpstr>What would be your vote?</vt:lpstr>
      <vt:lpstr> Magnetism</vt:lpstr>
      <vt:lpstr> Magnetism</vt:lpstr>
      <vt:lpstr> Magnetic Field</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934</cp:revision>
  <cp:lastPrinted>2019-10-30T19:39:30Z</cp:lastPrinted>
  <dcterms:created xsi:type="dcterms:W3CDTF">2012-01-19T04:21:20Z</dcterms:created>
  <dcterms:modified xsi:type="dcterms:W3CDTF">2019-10-30T19:39:51Z</dcterms:modified>
</cp:coreProperties>
</file>