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0"/>
  </p:notesMasterIdLst>
  <p:handoutMasterIdLst>
    <p:handoutMasterId r:id="rId21"/>
  </p:handoutMasterIdLst>
  <p:sldIdLst>
    <p:sldId id="391" r:id="rId2"/>
    <p:sldId id="481" r:id="rId3"/>
    <p:sldId id="751" r:id="rId4"/>
    <p:sldId id="715" r:id="rId5"/>
    <p:sldId id="747" r:id="rId6"/>
    <p:sldId id="752" r:id="rId7"/>
    <p:sldId id="689" r:id="rId8"/>
    <p:sldId id="690" r:id="rId9"/>
    <p:sldId id="691" r:id="rId10"/>
    <p:sldId id="692" r:id="rId11"/>
    <p:sldId id="693" r:id="rId12"/>
    <p:sldId id="694" r:id="rId13"/>
    <p:sldId id="695" r:id="rId14"/>
    <p:sldId id="696" r:id="rId15"/>
    <p:sldId id="697" r:id="rId16"/>
    <p:sldId id="698" r:id="rId17"/>
    <p:sldId id="699" r:id="rId18"/>
    <p:sldId id="700" r:id="rId19"/>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CC00CC"/>
    <a:srgbClr val="FF0066"/>
    <a:srgbClr val="99FFCC"/>
    <a:srgbClr val="FFFFCC"/>
    <a:srgbClr val="CC6600"/>
    <a:srgbClr val="0033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27"/>
    <p:restoredTop sz="94660"/>
  </p:normalViewPr>
  <p:slideViewPr>
    <p:cSldViewPr>
      <p:cViewPr varScale="1">
        <p:scale>
          <a:sx n="144" d="100"/>
          <a:sy n="144" d="100"/>
        </p:scale>
        <p:origin x="1072"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8.wmf"/><Relationship Id="rId7" Type="http://schemas.openxmlformats.org/officeDocument/2006/relationships/image" Target="../media/image32.wmf"/><Relationship Id="rId2" Type="http://schemas.openxmlformats.org/officeDocument/2006/relationships/image" Target="../media/image27.wmf"/><Relationship Id="rId1" Type="http://schemas.openxmlformats.org/officeDocument/2006/relationships/image" Target="../media/image26.wmf"/><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wmf"/><Relationship Id="rId2" Type="http://schemas.openxmlformats.org/officeDocument/2006/relationships/image" Target="../media/image35.png"/><Relationship Id="rId1" Type="http://schemas.openxmlformats.org/officeDocument/2006/relationships/image" Target="../media/image34.wmf"/><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9.wmf"/><Relationship Id="rId7" Type="http://schemas.openxmlformats.org/officeDocument/2006/relationships/image" Target="../media/image23.wmf"/><Relationship Id="rId2" Type="http://schemas.openxmlformats.org/officeDocument/2006/relationships/image" Target="../media/image18.wmf"/><Relationship Id="rId1" Type="http://schemas.openxmlformats.org/officeDocument/2006/relationships/image" Target="../media/image5.wmf"/><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2135685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5</a:t>
            </a:fld>
            <a:endParaRPr lang="en-US"/>
          </a:p>
        </p:txBody>
      </p:sp>
    </p:spTree>
    <p:extLst>
      <p:ext uri="{BB962C8B-B14F-4D97-AF65-F5344CB8AC3E}">
        <p14:creationId xmlns:p14="http://schemas.microsoft.com/office/powerpoint/2010/main" val="40554190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Wednesday, Oct. 30, 2019</a:t>
            </a:r>
          </a:p>
        </p:txBody>
      </p:sp>
      <p:sp>
        <p:nvSpPr>
          <p:cNvPr id="6" name="Rectangle 5"/>
          <p:cNvSpPr>
            <a:spLocks noGrp="1" noChangeArrowheads="1"/>
          </p:cNvSpPr>
          <p:nvPr>
            <p:ph type="ftr" sz="quarter" idx="11"/>
          </p:nvPr>
        </p:nvSpPr>
        <p:spPr/>
        <p:txBody>
          <a:bodyPr/>
          <a:lstStyle>
            <a:lvl1pPr>
              <a:defRPr smtClean="0"/>
            </a:lvl1pPr>
          </a:lstStyle>
          <a:p>
            <a:pPr>
              <a:defRPr/>
            </a:pPr>
            <a:r>
              <a:rPr lang="en-US"/>
              <a:t>PHYS 1444-002, Fall 2019                    Dr. Jaehoon Yu</a:t>
            </a:r>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Oct. 30,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Oct. 30,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Oct. 30, 2019</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Fall 2019                    Dr. Jaehoon Yu</a:t>
            </a:r>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Oct. 30,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Wednesday, Oct. 30,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Wednesday, Oct. 30, 2019</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Fall 2019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Oct. 30, 2019</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Fall 2019                    Dr. Jaehoon Yu</a:t>
            </a:r>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Wednesday, Oct. 30, 2019</a:t>
            </a:r>
          </a:p>
        </p:txBody>
      </p:sp>
      <p:sp>
        <p:nvSpPr>
          <p:cNvPr id="4" name="Footer Placeholder 3"/>
          <p:cNvSpPr>
            <a:spLocks noGrp="1"/>
          </p:cNvSpPr>
          <p:nvPr>
            <p:ph type="ftr" sz="quarter" idx="11"/>
          </p:nvPr>
        </p:nvSpPr>
        <p:spPr/>
        <p:txBody>
          <a:bodyPr/>
          <a:lstStyle>
            <a:lvl1pPr>
              <a:defRPr smtClean="0"/>
            </a:lvl1pPr>
          </a:lstStyle>
          <a:p>
            <a:pPr>
              <a:defRPr/>
            </a:pPr>
            <a:r>
              <a:rPr lang="en-US"/>
              <a:t>PHYS 1444-002, Fall 2019                    Dr. Jaehoon Yu</a:t>
            </a:r>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Wednesday, Oct. 30, 2019</a:t>
            </a:r>
          </a:p>
        </p:txBody>
      </p:sp>
      <p:sp>
        <p:nvSpPr>
          <p:cNvPr id="3" name="Footer Placeholder 2"/>
          <p:cNvSpPr>
            <a:spLocks noGrp="1"/>
          </p:cNvSpPr>
          <p:nvPr>
            <p:ph type="ftr" sz="quarter" idx="11"/>
          </p:nvPr>
        </p:nvSpPr>
        <p:spPr/>
        <p:txBody>
          <a:bodyPr/>
          <a:lstStyle>
            <a:lvl1pPr>
              <a:defRPr smtClean="0"/>
            </a:lvl1pPr>
          </a:lstStyle>
          <a:p>
            <a:pPr>
              <a:defRPr/>
            </a:pPr>
            <a:r>
              <a:rPr lang="en-US"/>
              <a:t>PHYS 1444-002, Fall 2019                    Dr. Jaehoon Yu</a:t>
            </a:r>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Oct. 30, 2019</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Fall 2019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Oct. 30, 2019</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Fall 2019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Wednesday, Oct. 30, 2019</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en-US"/>
              <a:t>PHYS 1444-002, Fall 2019                    Dr. Jaehoon Yu</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file:////var/folders/kf/7w56wv9j72sbd7w75hl0rb200000gn/T/com.microsoft.Powerpoint/converted_emf.em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1.bin"/><Relationship Id="rId5" Type="http://schemas.openxmlformats.org/officeDocument/2006/relationships/image" Target="../media/image5.wmf"/><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4.bin"/><Relationship Id="rId5" Type="http://schemas.openxmlformats.org/officeDocument/2006/relationships/image" Target="../media/image5.wmf"/><Relationship Id="rId4" Type="http://schemas.openxmlformats.org/officeDocument/2006/relationships/oleObject" Target="../embeddings/oleObject13.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image" Target="../media/image12.jpeg"/><Relationship Id="rId7"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5.wmf"/><Relationship Id="rId5" Type="http://schemas.openxmlformats.org/officeDocument/2006/relationships/oleObject" Target="../embeddings/oleObject16.bin"/><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4.jpeg"/><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0.bin"/><Relationship Id="rId5" Type="http://schemas.openxmlformats.org/officeDocument/2006/relationships/image" Target="../media/image5.wmf"/><Relationship Id="rId4" Type="http://schemas.openxmlformats.org/officeDocument/2006/relationships/oleObject" Target="../embeddings/oleObject19.bin"/><Relationship Id="rId9" Type="http://schemas.openxmlformats.org/officeDocument/2006/relationships/image" Target="../media/image16.jpeg"/></Relationships>
</file>

<file path=ppt/slides/_rels/slide14.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22.bin"/><Relationship Id="rId7"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4.bin"/><Relationship Id="rId5" Type="http://schemas.openxmlformats.org/officeDocument/2006/relationships/oleObject" Target="../embeddings/oleObject23.bin"/><Relationship Id="rId4" Type="http://schemas.openxmlformats.org/officeDocument/2006/relationships/image" Target="../media/image5.wmf"/></Relationships>
</file>

<file path=ppt/slides/_rels/slide15.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oleObject" Target="../embeddings/oleObject32.bin"/><Relationship Id="rId18" Type="http://schemas.openxmlformats.org/officeDocument/2006/relationships/image" Target="../media/image23.wmf"/><Relationship Id="rId3" Type="http://schemas.openxmlformats.org/officeDocument/2006/relationships/oleObject" Target="../embeddings/oleObject26.bin"/><Relationship Id="rId7" Type="http://schemas.openxmlformats.org/officeDocument/2006/relationships/oleObject" Target="../embeddings/oleObject29.bin"/><Relationship Id="rId12" Type="http://schemas.openxmlformats.org/officeDocument/2006/relationships/image" Target="../media/image20.wmf"/><Relationship Id="rId17" Type="http://schemas.openxmlformats.org/officeDocument/2006/relationships/oleObject" Target="../embeddings/oleObject34.bin"/><Relationship Id="rId2" Type="http://schemas.openxmlformats.org/officeDocument/2006/relationships/slideLayout" Target="../slideLayouts/slideLayout2.xml"/><Relationship Id="rId16" Type="http://schemas.openxmlformats.org/officeDocument/2006/relationships/image" Target="../media/image22.wmf"/><Relationship Id="rId1" Type="http://schemas.openxmlformats.org/officeDocument/2006/relationships/vmlDrawing" Target="../drawings/vmlDrawing9.vml"/><Relationship Id="rId6" Type="http://schemas.openxmlformats.org/officeDocument/2006/relationships/oleObject" Target="../embeddings/oleObject28.bin"/><Relationship Id="rId11" Type="http://schemas.openxmlformats.org/officeDocument/2006/relationships/oleObject" Target="../embeddings/oleObject31.bin"/><Relationship Id="rId5" Type="http://schemas.openxmlformats.org/officeDocument/2006/relationships/oleObject" Target="../embeddings/oleObject27.bin"/><Relationship Id="rId15" Type="http://schemas.openxmlformats.org/officeDocument/2006/relationships/oleObject" Target="../embeddings/oleObject33.bin"/><Relationship Id="rId10" Type="http://schemas.openxmlformats.org/officeDocument/2006/relationships/image" Target="../media/image19.wmf"/><Relationship Id="rId4" Type="http://schemas.openxmlformats.org/officeDocument/2006/relationships/image" Target="../media/image5.wmf"/><Relationship Id="rId9" Type="http://schemas.openxmlformats.org/officeDocument/2006/relationships/oleObject" Target="../embeddings/oleObject30.bin"/><Relationship Id="rId14" Type="http://schemas.openxmlformats.org/officeDocument/2006/relationships/image" Target="../media/image21.wmf"/></Relationships>
</file>

<file path=ppt/slides/_rels/slide16.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35.bin"/><Relationship Id="rId7"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37.bin"/><Relationship Id="rId5" Type="http://schemas.openxmlformats.org/officeDocument/2006/relationships/oleObject" Target="../embeddings/oleObject36.bin"/><Relationship Id="rId10" Type="http://schemas.openxmlformats.org/officeDocument/2006/relationships/image" Target="../media/image25.wmf"/><Relationship Id="rId4" Type="http://schemas.openxmlformats.org/officeDocument/2006/relationships/image" Target="../media/image5.wmf"/><Relationship Id="rId9" Type="http://schemas.openxmlformats.org/officeDocument/2006/relationships/oleObject" Target="../embeddings/oleObject39.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42.bin"/><Relationship Id="rId13" Type="http://schemas.openxmlformats.org/officeDocument/2006/relationships/image" Target="../media/image30.wmf"/><Relationship Id="rId3" Type="http://schemas.openxmlformats.org/officeDocument/2006/relationships/image" Target="../media/image33.jpeg"/><Relationship Id="rId7" Type="http://schemas.openxmlformats.org/officeDocument/2006/relationships/image" Target="../media/image27.wmf"/><Relationship Id="rId12" Type="http://schemas.openxmlformats.org/officeDocument/2006/relationships/oleObject" Target="../embeddings/oleObject44.bin"/><Relationship Id="rId17" Type="http://schemas.openxmlformats.org/officeDocument/2006/relationships/image" Target="../media/image32.wmf"/><Relationship Id="rId2" Type="http://schemas.openxmlformats.org/officeDocument/2006/relationships/slideLayout" Target="../slideLayouts/slideLayout2.xml"/><Relationship Id="rId16" Type="http://schemas.openxmlformats.org/officeDocument/2006/relationships/oleObject" Target="../embeddings/oleObject46.bin"/><Relationship Id="rId1" Type="http://schemas.openxmlformats.org/officeDocument/2006/relationships/vmlDrawing" Target="../drawings/vmlDrawing11.vml"/><Relationship Id="rId6" Type="http://schemas.openxmlformats.org/officeDocument/2006/relationships/oleObject" Target="../embeddings/oleObject41.bin"/><Relationship Id="rId11" Type="http://schemas.openxmlformats.org/officeDocument/2006/relationships/image" Target="../media/image29.wmf"/><Relationship Id="rId5" Type="http://schemas.openxmlformats.org/officeDocument/2006/relationships/image" Target="../media/image26.wmf"/><Relationship Id="rId15" Type="http://schemas.openxmlformats.org/officeDocument/2006/relationships/image" Target="../media/image31.wmf"/><Relationship Id="rId10" Type="http://schemas.openxmlformats.org/officeDocument/2006/relationships/oleObject" Target="../embeddings/oleObject43.bin"/><Relationship Id="rId4" Type="http://schemas.openxmlformats.org/officeDocument/2006/relationships/oleObject" Target="../embeddings/oleObject40.bin"/><Relationship Id="rId9" Type="http://schemas.openxmlformats.org/officeDocument/2006/relationships/image" Target="../media/image28.wmf"/><Relationship Id="rId14" Type="http://schemas.openxmlformats.org/officeDocument/2006/relationships/oleObject" Target="../embeddings/oleObject45.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49.bin"/><Relationship Id="rId13" Type="http://schemas.openxmlformats.org/officeDocument/2006/relationships/image" Target="../media/image38.png"/><Relationship Id="rId18" Type="http://schemas.openxmlformats.org/officeDocument/2006/relationships/oleObject" Target="../embeddings/oleObject54.bin"/><Relationship Id="rId3" Type="http://schemas.openxmlformats.org/officeDocument/2006/relationships/image" Target="../media/image45.jpeg"/><Relationship Id="rId21" Type="http://schemas.openxmlformats.org/officeDocument/2006/relationships/image" Target="../media/image42.png"/><Relationship Id="rId7" Type="http://schemas.openxmlformats.org/officeDocument/2006/relationships/image" Target="../media/image35.png"/><Relationship Id="rId12" Type="http://schemas.openxmlformats.org/officeDocument/2006/relationships/oleObject" Target="../embeddings/oleObject51.bin"/><Relationship Id="rId17" Type="http://schemas.openxmlformats.org/officeDocument/2006/relationships/image" Target="../media/image40.wmf"/><Relationship Id="rId25" Type="http://schemas.openxmlformats.org/officeDocument/2006/relationships/image" Target="../media/image44.png"/><Relationship Id="rId2" Type="http://schemas.openxmlformats.org/officeDocument/2006/relationships/slideLayout" Target="../slideLayouts/slideLayout2.xml"/><Relationship Id="rId16" Type="http://schemas.openxmlformats.org/officeDocument/2006/relationships/oleObject" Target="../embeddings/oleObject53.bin"/><Relationship Id="rId20" Type="http://schemas.openxmlformats.org/officeDocument/2006/relationships/oleObject" Target="../embeddings/oleObject55.bin"/><Relationship Id="rId1" Type="http://schemas.openxmlformats.org/officeDocument/2006/relationships/vmlDrawing" Target="../drawings/vmlDrawing12.vml"/><Relationship Id="rId6" Type="http://schemas.openxmlformats.org/officeDocument/2006/relationships/oleObject" Target="../embeddings/oleObject48.bin"/><Relationship Id="rId11" Type="http://schemas.openxmlformats.org/officeDocument/2006/relationships/image" Target="../media/image37.png"/><Relationship Id="rId24" Type="http://schemas.openxmlformats.org/officeDocument/2006/relationships/oleObject" Target="../embeddings/oleObject57.bin"/><Relationship Id="rId5" Type="http://schemas.openxmlformats.org/officeDocument/2006/relationships/image" Target="../media/image34.wmf"/><Relationship Id="rId15" Type="http://schemas.openxmlformats.org/officeDocument/2006/relationships/image" Target="../media/image39.png"/><Relationship Id="rId23" Type="http://schemas.openxmlformats.org/officeDocument/2006/relationships/image" Target="../media/image43.png"/><Relationship Id="rId10" Type="http://schemas.openxmlformats.org/officeDocument/2006/relationships/oleObject" Target="../embeddings/oleObject50.bin"/><Relationship Id="rId19" Type="http://schemas.openxmlformats.org/officeDocument/2006/relationships/image" Target="../media/image41.png"/><Relationship Id="rId4" Type="http://schemas.openxmlformats.org/officeDocument/2006/relationships/oleObject" Target="../embeddings/oleObject47.bin"/><Relationship Id="rId9" Type="http://schemas.openxmlformats.org/officeDocument/2006/relationships/image" Target="../media/image36.png"/><Relationship Id="rId14" Type="http://schemas.openxmlformats.org/officeDocument/2006/relationships/oleObject" Target="../embeddings/oleObject52.bin"/><Relationship Id="rId22" Type="http://schemas.openxmlformats.org/officeDocument/2006/relationships/oleObject" Target="../embeddings/oleObject56.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5.w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8.jpeg"/><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5.wmf"/><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1444 – Section 002</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#17</a:t>
            </a:r>
          </a:p>
        </p:txBody>
      </p:sp>
      <p:sp>
        <p:nvSpPr>
          <p:cNvPr id="18438" name="Text Box 4"/>
          <p:cNvSpPr txBox="1">
            <a:spLocks noChangeArrowheads="1"/>
          </p:cNvSpPr>
          <p:nvPr/>
        </p:nvSpPr>
        <p:spPr bwMode="auto">
          <a:xfrm>
            <a:off x="2906223" y="1531203"/>
            <a:ext cx="3023585"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Wednesday, Oct. 30, 2019</a:t>
            </a:r>
          </a:p>
          <a:p>
            <a:pPr algn="ctr"/>
            <a:r>
              <a:rPr lang="en-US" dirty="0">
                <a:solidFill>
                  <a:schemeClr val="accent2"/>
                </a:solidFill>
                <a:latin typeface="Monotype Corsiva" pitchFamily="-84" charset="0"/>
              </a:rPr>
              <a:t>Dr. </a:t>
            </a:r>
            <a:r>
              <a:rPr lang="en-US" dirty="0">
                <a:solidFill>
                  <a:srgbClr val="CC00CC"/>
                </a:solidFill>
                <a:latin typeface="Monotype Corsiva" pitchFamily="-84" charset="0"/>
              </a:rPr>
              <a:t>Jae</a:t>
            </a:r>
            <a:r>
              <a:rPr lang="en-US" dirty="0">
                <a:solidFill>
                  <a:schemeClr val="accent2"/>
                </a:solidFill>
                <a:latin typeface="Monotype Corsiva" pitchFamily="-84" charset="0"/>
              </a:rPr>
              <a:t>hoon </a:t>
            </a:r>
            <a:r>
              <a:rPr lang="en-US" dirty="0">
                <a:solidFill>
                  <a:srgbClr val="CC00CC"/>
                </a:solidFill>
                <a:latin typeface="Monotype Corsiva" pitchFamily="-84" charset="0"/>
              </a:rPr>
              <a:t>Yu</a:t>
            </a:r>
            <a:endParaRPr lang="en-US" b="1" dirty="0">
              <a:solidFill>
                <a:srgbClr val="CC00CC"/>
              </a:solidFill>
              <a:latin typeface="Monotype Corsiva" pitchFamily="-84" charset="0"/>
            </a:endParaRPr>
          </a:p>
        </p:txBody>
      </p:sp>
      <p:pic>
        <p:nvPicPr>
          <p:cNvPr id="3" name="Picture 2">
            <a:extLst>
              <a:ext uri="{FF2B5EF4-FFF2-40B4-BE49-F238E27FC236}">
                <a16:creationId xmlns:a16="http://schemas.microsoft.com/office/drawing/2014/main" id="{B8D1D6A9-D988-8545-83DC-799C524FD505}"/>
              </a:ext>
            </a:extLst>
          </p:cNvPr>
          <p:cNvPicPr>
            <a:picLocks noChangeAspect="1"/>
          </p:cNvPicPr>
          <p:nvPr/>
        </p:nvPicPr>
        <p:blipFill>
          <a:blip r:link="rId2"/>
          <a:stretch>
            <a:fillRect/>
          </a:stretch>
        </p:blipFill>
        <p:spPr>
          <a:xfrm>
            <a:off x="1270000" y="1270000"/>
            <a:ext cx="63500" cy="76200"/>
          </a:xfrm>
          <a:prstGeom prst="rect">
            <a:avLst/>
          </a:prstGeom>
        </p:spPr>
      </p:pic>
      <p:pic>
        <p:nvPicPr>
          <p:cNvPr id="4" name="Picture 3">
            <a:extLst>
              <a:ext uri="{FF2B5EF4-FFF2-40B4-BE49-F238E27FC236}">
                <a16:creationId xmlns:a16="http://schemas.microsoft.com/office/drawing/2014/main" id="{CB061A04-C436-F745-894B-CB53CA467747}"/>
              </a:ext>
            </a:extLst>
          </p:cNvPr>
          <p:cNvPicPr>
            <a:picLocks noChangeAspect="1"/>
          </p:cNvPicPr>
          <p:nvPr/>
        </p:nvPicPr>
        <p:blipFill>
          <a:blip r:link="rId2"/>
          <a:stretch>
            <a:fillRect/>
          </a:stretch>
        </p:blipFill>
        <p:spPr>
          <a:xfrm>
            <a:off x="1270000" y="1270000"/>
            <a:ext cx="63500" cy="76200"/>
          </a:xfrm>
          <a:prstGeom prst="rect">
            <a:avLst/>
          </a:prstGeom>
        </p:spPr>
      </p:pic>
      <p:pic>
        <p:nvPicPr>
          <p:cNvPr id="5" name="Picture 4">
            <a:extLst>
              <a:ext uri="{FF2B5EF4-FFF2-40B4-BE49-F238E27FC236}">
                <a16:creationId xmlns:a16="http://schemas.microsoft.com/office/drawing/2014/main" id="{B6B79FB7-8671-7042-999B-F53102801544}"/>
              </a:ext>
            </a:extLst>
          </p:cNvPr>
          <p:cNvPicPr>
            <a:picLocks noChangeAspect="1"/>
          </p:cNvPicPr>
          <p:nvPr/>
        </p:nvPicPr>
        <p:blipFill>
          <a:blip r:link="rId2"/>
          <a:stretch>
            <a:fillRect/>
          </a:stretch>
        </p:blipFill>
        <p:spPr>
          <a:xfrm>
            <a:off x="1270000" y="1270000"/>
            <a:ext cx="63500" cy="76200"/>
          </a:xfrm>
          <a:prstGeom prst="rect">
            <a:avLst/>
          </a:prstGeom>
        </p:spPr>
      </p:pic>
      <p:pic>
        <p:nvPicPr>
          <p:cNvPr id="6" name="Picture 5">
            <a:extLst>
              <a:ext uri="{FF2B5EF4-FFF2-40B4-BE49-F238E27FC236}">
                <a16:creationId xmlns:a16="http://schemas.microsoft.com/office/drawing/2014/main" id="{42CDEB08-2C54-7D42-A199-05B2412EEBB3}"/>
              </a:ext>
            </a:extLst>
          </p:cNvPr>
          <p:cNvPicPr>
            <a:picLocks noChangeAspect="1"/>
          </p:cNvPicPr>
          <p:nvPr/>
        </p:nvPicPr>
        <p:blipFill>
          <a:blip r:link="rId2"/>
          <a:stretch>
            <a:fillRect/>
          </a:stretch>
        </p:blipFill>
        <p:spPr>
          <a:xfrm>
            <a:off x="1270000" y="1270000"/>
            <a:ext cx="63500" cy="76200"/>
          </a:xfrm>
          <a:prstGeom prst="rect">
            <a:avLst/>
          </a:prstGeom>
        </p:spPr>
      </p:pic>
      <p:sp>
        <p:nvSpPr>
          <p:cNvPr id="12" name="Content Placeholder 2">
            <a:extLst>
              <a:ext uri="{FF2B5EF4-FFF2-40B4-BE49-F238E27FC236}">
                <a16:creationId xmlns:a16="http://schemas.microsoft.com/office/drawing/2014/main" id="{AAC912E8-737B-1942-98B0-E73178C8D40C}"/>
              </a:ext>
            </a:extLst>
          </p:cNvPr>
          <p:cNvSpPr txBox="1">
            <a:spLocks/>
          </p:cNvSpPr>
          <p:nvPr/>
        </p:nvSpPr>
        <p:spPr bwMode="auto">
          <a:xfrm>
            <a:off x="1270000" y="2418304"/>
            <a:ext cx="7048500" cy="32048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dirty="0">
                <a:latin typeface="Arial Narrow" charset="0"/>
              </a:rPr>
              <a:t>Chapter 27: Magnetism &amp; Magnetic Field</a:t>
            </a:r>
          </a:p>
          <a:p>
            <a:pPr marL="1352550" lvl="1" indent="-609600"/>
            <a:r>
              <a:rPr lang="en-US" dirty="0">
                <a:latin typeface="Arial Narrow" charset="0"/>
              </a:rPr>
              <a:t>Electric Current and Magnetism</a:t>
            </a:r>
          </a:p>
          <a:p>
            <a:pPr marL="1352550" lvl="1" indent="-609600"/>
            <a:r>
              <a:rPr lang="en-US" dirty="0">
                <a:latin typeface="Arial Narrow" charset="0"/>
              </a:rPr>
              <a:t>Magnetic Field</a:t>
            </a:r>
          </a:p>
          <a:p>
            <a:pPr marL="1352550" lvl="1" indent="-609600"/>
            <a:r>
              <a:rPr lang="en-US" dirty="0">
                <a:latin typeface="Arial Narrow" charset="0"/>
              </a:rPr>
              <a:t>Magnetic Force on a Moving Charge</a:t>
            </a:r>
          </a:p>
          <a:p>
            <a:pPr marL="1352550" lvl="1" indent="-609600"/>
            <a:r>
              <a:rPr lang="en-US" dirty="0">
                <a:latin typeface="Arial Narrow" charset="0"/>
              </a:rPr>
              <a:t>About Magnetic Field</a:t>
            </a:r>
          </a:p>
          <a:p>
            <a:pPr marL="1352550" lvl="1" indent="-609600"/>
            <a:r>
              <a:rPr lang="en-US" dirty="0">
                <a:latin typeface="Arial Narrow" charset="0"/>
              </a:rPr>
              <a:t>Charged Particle Path in a Magnetic Field</a:t>
            </a:r>
          </a:p>
          <a:p>
            <a:pPr marL="609600" indent="-609600" algn="l"/>
            <a:endParaRPr lang="en-US" sz="2400" dirty="0">
              <a:latin typeface="Arial Narrow" charset="0"/>
            </a:endParaRPr>
          </a:p>
        </p:txBody>
      </p:sp>
    </p:spTree>
    <p:extLst>
      <p:ext uri="{BB962C8B-B14F-4D97-AF65-F5344CB8AC3E}">
        <p14:creationId xmlns:p14="http://schemas.microsoft.com/office/powerpoint/2010/main" val="260497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2">
                                            <p:txEl>
                                              <p:pRg st="1" end="1"/>
                                            </p:txEl>
                                          </p:spTgt>
                                        </p:tgtEl>
                                        <p:attrNameLst>
                                          <p:attrName>style.visibility</p:attrName>
                                        </p:attrNameLst>
                                      </p:cBhvr>
                                      <p:to>
                                        <p:strVal val="visible"/>
                                      </p:to>
                                    </p:set>
                                    <p:animEffect transition="in" filter="wipe(left)">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wipe(left)">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wipe(left)">
                                      <p:cBhvr>
                                        <p:cTn id="17" dur="5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wipe(left)">
                                      <p:cBhvr>
                                        <p:cTn id="22" dur="500"/>
                                        <p:tgtEl>
                                          <p:spTgt spid="12">
                                            <p:txEl>
                                              <p:pRg st="4" end="4"/>
                                            </p:txEl>
                                          </p:spTgt>
                                        </p:tgtEl>
                                      </p:cBhvr>
                                    </p:animEffect>
                                  </p:childTnLst>
                                </p:cTn>
                              </p:par>
                              <p:par>
                                <p:cTn id="23" presetID="22" presetClass="entr" presetSubtype="8" fill="hold" grpId="0" nodeType="withEffect">
                                  <p:stCondLst>
                                    <p:cond delay="0"/>
                                  </p:stCondLst>
                                  <p:iterate type="wd">
                                    <p:tmPct val="10000"/>
                                  </p:iterate>
                                  <p:childTnLst>
                                    <p:set>
                                      <p:cBhvr>
                                        <p:cTn id="24" dur="1" fill="hold">
                                          <p:stCondLst>
                                            <p:cond delay="0"/>
                                          </p:stCondLst>
                                        </p:cTn>
                                        <p:tgtEl>
                                          <p:spTgt spid="12">
                                            <p:txEl>
                                              <p:pRg st="5" end="5"/>
                                            </p:txEl>
                                          </p:spTgt>
                                        </p:tgtEl>
                                        <p:attrNameLst>
                                          <p:attrName>style.visibility</p:attrName>
                                        </p:attrNameLst>
                                      </p:cBhvr>
                                      <p:to>
                                        <p:strVal val="visible"/>
                                      </p:to>
                                    </p:set>
                                    <p:animEffect transition="in" filter="wipe(left)">
                                      <p:cBhvr>
                                        <p:cTn id="25"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Wednesday, Oct. 30, 2019</a:t>
            </a:r>
          </a:p>
        </p:txBody>
      </p:sp>
      <p:sp>
        <p:nvSpPr>
          <p:cNvPr id="10" name="Footer Placeholder 4"/>
          <p:cNvSpPr>
            <a:spLocks noGrp="1"/>
          </p:cNvSpPr>
          <p:nvPr>
            <p:ph type="ftr" sz="quarter" idx="11"/>
          </p:nvPr>
        </p:nvSpPr>
        <p:spPr/>
        <p:txBody>
          <a:bodyPr/>
          <a:lstStyle/>
          <a:p>
            <a:r>
              <a:rPr lang="en-US"/>
              <a:t>PHYS 1444-002, Fall 2019                    Dr. Jaehoon Yu</a:t>
            </a:r>
          </a:p>
        </p:txBody>
      </p:sp>
      <p:sp>
        <p:nvSpPr>
          <p:cNvPr id="11" name="Slide Number Placeholder 5"/>
          <p:cNvSpPr>
            <a:spLocks noGrp="1"/>
          </p:cNvSpPr>
          <p:nvPr>
            <p:ph type="sldNum" sz="quarter" idx="12"/>
          </p:nvPr>
        </p:nvSpPr>
        <p:spPr/>
        <p:txBody>
          <a:bodyPr/>
          <a:lstStyle/>
          <a:p>
            <a:fld id="{275E4830-3001-1E4E-A930-90CEC6DB33FD}" type="slidenum">
              <a:rPr lang="en-US"/>
              <a:pPr/>
              <a:t>10</a:t>
            </a:fld>
            <a:endParaRPr lang="en-US"/>
          </a:p>
        </p:txBody>
      </p:sp>
      <p:pic>
        <p:nvPicPr>
          <p:cNvPr id="350210" name="Picture 2" descr="FG27_005"/>
          <p:cNvPicPr>
            <a:picLocks noChangeAspect="1" noChangeArrowheads="1"/>
          </p:cNvPicPr>
          <p:nvPr/>
        </p:nvPicPr>
        <p:blipFill>
          <a:blip r:embed="rId3"/>
          <a:srcRect/>
          <a:stretch>
            <a:fillRect/>
          </a:stretch>
        </p:blipFill>
        <p:spPr bwMode="auto">
          <a:xfrm>
            <a:off x="5867400" y="3200400"/>
            <a:ext cx="3962400" cy="3200400"/>
          </a:xfrm>
          <a:prstGeom prst="rect">
            <a:avLst/>
          </a:prstGeom>
          <a:noFill/>
        </p:spPr>
      </p:pic>
      <p:sp>
        <p:nvSpPr>
          <p:cNvPr id="350211" name="Rectangle 3"/>
          <p:cNvSpPr>
            <a:spLocks noGrp="1" noChangeArrowheads="1"/>
          </p:cNvSpPr>
          <p:nvPr>
            <p:ph type="title"/>
          </p:nvPr>
        </p:nvSpPr>
        <p:spPr>
          <a:xfrm>
            <a:off x="381000" y="76200"/>
            <a:ext cx="8534400" cy="609600"/>
          </a:xfrm>
        </p:spPr>
        <p:txBody>
          <a:bodyPr/>
          <a:lstStyle/>
          <a:p>
            <a:r>
              <a:rPr lang="en-US"/>
              <a:t> Earth’s Magnetic Field</a:t>
            </a:r>
          </a:p>
        </p:txBody>
      </p:sp>
      <p:graphicFrame>
        <p:nvGraphicFramePr>
          <p:cNvPr id="350212"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56088" name="Equation" r:id="rId4" imgW="914400" imgH="190080" progId="Equation.DSMT4">
                  <p:embed/>
                </p:oleObj>
              </mc:Choice>
              <mc:Fallback>
                <p:oleObj name="Equation" r:id="rId4" imgW="914400" imgH="190080" progId="Equation.DSMT4">
                  <p:embed/>
                  <p:pic>
                    <p:nvPicPr>
                      <p:cNvPr id="35021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0213"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56089" name="Equation" r:id="rId6" imgW="914400" imgH="190080" progId="Equation.DSMT4">
                  <p:embed/>
                </p:oleObj>
              </mc:Choice>
              <mc:Fallback>
                <p:oleObj name="Equation" r:id="rId6" imgW="914400" imgH="190080" progId="Equation.DSMT4">
                  <p:embed/>
                  <p:pic>
                    <p:nvPicPr>
                      <p:cNvPr id="350213"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0214"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56090" name="Equation" r:id="rId7" imgW="914400" imgH="190080" progId="Equation.DSMT4">
                  <p:embed/>
                </p:oleObj>
              </mc:Choice>
              <mc:Fallback>
                <p:oleObj name="Equation" r:id="rId7" imgW="914400" imgH="190080" progId="Equation.DSMT4">
                  <p:embed/>
                  <p:pic>
                    <p:nvPicPr>
                      <p:cNvPr id="350214"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0215" name="Rectangle 7"/>
          <p:cNvSpPr>
            <a:spLocks noGrp="1" noChangeArrowheads="1"/>
          </p:cNvSpPr>
          <p:nvPr>
            <p:ph type="body" idx="1"/>
          </p:nvPr>
        </p:nvSpPr>
        <p:spPr>
          <a:xfrm>
            <a:off x="304800" y="685800"/>
            <a:ext cx="8153400" cy="2971800"/>
          </a:xfrm>
        </p:spPr>
        <p:txBody>
          <a:bodyPr/>
          <a:lstStyle/>
          <a:p>
            <a:pPr>
              <a:lnSpc>
                <a:spcPct val="80000"/>
              </a:lnSpc>
            </a:pPr>
            <a:r>
              <a:rPr lang="en-US" sz="2800" dirty="0"/>
              <a:t>What magnetic pole does the geographic North pole has to have?</a:t>
            </a:r>
          </a:p>
          <a:p>
            <a:pPr lvl="1">
              <a:lnSpc>
                <a:spcPct val="80000"/>
              </a:lnSpc>
            </a:pPr>
            <a:r>
              <a:rPr lang="en-US" sz="2400" dirty="0"/>
              <a:t>Magnetic South pole.  What?  How do you know that?</a:t>
            </a:r>
          </a:p>
          <a:p>
            <a:pPr lvl="1">
              <a:lnSpc>
                <a:spcPct val="80000"/>
              </a:lnSpc>
            </a:pPr>
            <a:r>
              <a:rPr lang="en-US" sz="2400" dirty="0"/>
              <a:t>Since the magnetic North pole points to the geographic North, the geographic north must have magnetic south pole</a:t>
            </a:r>
          </a:p>
          <a:p>
            <a:pPr lvl="2">
              <a:lnSpc>
                <a:spcPct val="80000"/>
              </a:lnSpc>
            </a:pPr>
            <a:r>
              <a:rPr lang="en-US" sz="2000" dirty="0"/>
              <a:t>The pole in the North is still called geomagnetic North pole just because it is in the North</a:t>
            </a:r>
          </a:p>
          <a:p>
            <a:pPr lvl="1">
              <a:lnSpc>
                <a:spcPct val="80000"/>
              </a:lnSpc>
            </a:pPr>
            <a:r>
              <a:rPr lang="en-US" sz="2400" dirty="0"/>
              <a:t>Similarly, South pole has magnetic North pole</a:t>
            </a:r>
          </a:p>
        </p:txBody>
      </p:sp>
      <p:sp>
        <p:nvSpPr>
          <p:cNvPr id="350216" name="Rectangle 8"/>
          <p:cNvSpPr>
            <a:spLocks noChangeArrowheads="1"/>
          </p:cNvSpPr>
          <p:nvPr/>
        </p:nvSpPr>
        <p:spPr bwMode="auto">
          <a:xfrm>
            <a:off x="228600" y="3429000"/>
            <a:ext cx="6400800" cy="3124200"/>
          </a:xfrm>
          <a:prstGeom prst="rect">
            <a:avLst/>
          </a:prstGeom>
          <a:solidFill>
            <a:schemeClr val="bg1"/>
          </a:solidFill>
          <a:ln w="9525">
            <a:noFill/>
            <a:miter lim="800000"/>
            <a:headEnd/>
            <a:tailEnd/>
          </a:ln>
          <a:effectLst/>
        </p:spPr>
        <p:txBody>
          <a:bodyPr>
            <a:prstTxWarp prst="textNoShape">
              <a:avLst/>
            </a:prstTxWarp>
          </a:bodyPr>
          <a:lstStyle/>
          <a:p>
            <a:pPr marL="342900" indent="-342900">
              <a:lnSpc>
                <a:spcPct val="80000"/>
              </a:lnSpc>
              <a:spcBef>
                <a:spcPct val="20000"/>
              </a:spcBef>
              <a:buFontTx/>
              <a:buChar char="•"/>
            </a:pPr>
            <a:r>
              <a:rPr lang="en-US" sz="2800" dirty="0">
                <a:solidFill>
                  <a:schemeClr val="accent2"/>
                </a:solidFill>
                <a:latin typeface="Arial Narrow" charset="0"/>
              </a:rPr>
              <a:t>The Earth’s magnetic poles do not coincide with the geographic poles </a:t>
            </a:r>
            <a:r>
              <a:rPr lang="en-US" sz="2800" dirty="0" err="1">
                <a:solidFill>
                  <a:schemeClr val="accent2"/>
                </a:solidFill>
                <a:latin typeface="Arial Narrow" charset="0"/>
                <a:sym typeface="Wingdings" charset="2"/>
              </a:rPr>
              <a:t></a:t>
            </a:r>
            <a:r>
              <a:rPr lang="en-US" sz="2800" dirty="0">
                <a:solidFill>
                  <a:schemeClr val="accent2"/>
                </a:solidFill>
                <a:latin typeface="Arial Narrow" charset="0"/>
                <a:sym typeface="Wingdings" charset="2"/>
              </a:rPr>
              <a:t> magnetic declination</a:t>
            </a:r>
            <a:endParaRPr lang="en-US" sz="2800" dirty="0">
              <a:solidFill>
                <a:schemeClr val="accent2"/>
              </a:solidFill>
              <a:latin typeface="Arial Narrow" charset="0"/>
            </a:endParaRPr>
          </a:p>
          <a:p>
            <a:pPr marL="742950" lvl="1" indent="-285750">
              <a:lnSpc>
                <a:spcPct val="80000"/>
              </a:lnSpc>
              <a:spcBef>
                <a:spcPct val="20000"/>
              </a:spcBef>
              <a:buFontTx/>
              <a:buChar char="–"/>
            </a:pPr>
            <a:r>
              <a:rPr lang="en-US" dirty="0">
                <a:solidFill>
                  <a:srgbClr val="660066"/>
                </a:solidFill>
                <a:latin typeface="Arial Narrow" charset="0"/>
                <a:ea typeface="ＭＳ Ｐゴシック" charset="-128"/>
              </a:rPr>
              <a:t>Geomagnetic North pole is in Northern Canada, some 900km off the true North pole</a:t>
            </a:r>
          </a:p>
          <a:p>
            <a:pPr marL="342900" indent="-342900">
              <a:lnSpc>
                <a:spcPct val="80000"/>
              </a:lnSpc>
              <a:spcBef>
                <a:spcPct val="20000"/>
              </a:spcBef>
              <a:buFontTx/>
              <a:buChar char="•"/>
            </a:pPr>
            <a:r>
              <a:rPr lang="en-US" sz="2800" dirty="0">
                <a:solidFill>
                  <a:schemeClr val="accent2"/>
                </a:solidFill>
                <a:latin typeface="Arial Narrow" charset="0"/>
              </a:rPr>
              <a:t>Earth’s magnetic field line is not tangent to the earth’s surface at all points</a:t>
            </a:r>
          </a:p>
          <a:p>
            <a:pPr marL="742950" lvl="1" indent="-285750">
              <a:lnSpc>
                <a:spcPct val="80000"/>
              </a:lnSpc>
              <a:spcBef>
                <a:spcPct val="20000"/>
              </a:spcBef>
              <a:buFontTx/>
              <a:buChar char="–"/>
            </a:pPr>
            <a:r>
              <a:rPr lang="en-US" dirty="0">
                <a:solidFill>
                  <a:srgbClr val="660066"/>
                </a:solidFill>
                <a:latin typeface="Arial Narrow" charset="0"/>
                <a:ea typeface="ＭＳ Ｐゴシック" charset="-128"/>
                <a:sym typeface="Wingdings" charset="2"/>
              </a:rPr>
              <a:t>The angle the Earth’s field makes to the horizontal line is called the angle dip</a:t>
            </a:r>
            <a:endParaRPr lang="en-US" dirty="0">
              <a:solidFill>
                <a:srgbClr val="660066"/>
              </a:solidFill>
              <a:latin typeface="Arial Narrow" charset="0"/>
              <a:ea typeface="ＭＳ Ｐゴシック" charset="-128"/>
            </a:endParaRPr>
          </a:p>
        </p:txBody>
      </p:sp>
    </p:spTree>
    <p:extLst>
      <p:ext uri="{BB962C8B-B14F-4D97-AF65-F5344CB8AC3E}">
        <p14:creationId xmlns:p14="http://schemas.microsoft.com/office/powerpoint/2010/main" val="390775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0215">
                                            <p:txEl>
                                              <p:pRg st="0" end="0"/>
                                            </p:txEl>
                                          </p:spTgt>
                                        </p:tgtEl>
                                        <p:attrNameLst>
                                          <p:attrName>style.visibility</p:attrName>
                                        </p:attrNameLst>
                                      </p:cBhvr>
                                      <p:to>
                                        <p:strVal val="visible"/>
                                      </p:to>
                                    </p:set>
                                    <p:animEffect transition="in" filter="wipe(left)">
                                      <p:cBhvr>
                                        <p:cTn id="7" dur="500"/>
                                        <p:tgtEl>
                                          <p:spTgt spid="3502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50215">
                                            <p:txEl>
                                              <p:pRg st="1" end="1"/>
                                            </p:txEl>
                                          </p:spTgt>
                                        </p:tgtEl>
                                        <p:attrNameLst>
                                          <p:attrName>style.visibility</p:attrName>
                                        </p:attrNameLst>
                                      </p:cBhvr>
                                      <p:to>
                                        <p:strVal val="visible"/>
                                      </p:to>
                                    </p:set>
                                    <p:animEffect transition="in" filter="wipe(left)">
                                      <p:cBhvr>
                                        <p:cTn id="12" dur="500"/>
                                        <p:tgtEl>
                                          <p:spTgt spid="3502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50215">
                                            <p:txEl>
                                              <p:pRg st="2" end="2"/>
                                            </p:txEl>
                                          </p:spTgt>
                                        </p:tgtEl>
                                        <p:attrNameLst>
                                          <p:attrName>style.visibility</p:attrName>
                                        </p:attrNameLst>
                                      </p:cBhvr>
                                      <p:to>
                                        <p:strVal val="visible"/>
                                      </p:to>
                                    </p:set>
                                    <p:animEffect transition="in" filter="wipe(left)">
                                      <p:cBhvr>
                                        <p:cTn id="17" dur="500"/>
                                        <p:tgtEl>
                                          <p:spTgt spid="3502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50215">
                                            <p:txEl>
                                              <p:pRg st="3" end="3"/>
                                            </p:txEl>
                                          </p:spTgt>
                                        </p:tgtEl>
                                        <p:attrNameLst>
                                          <p:attrName>style.visibility</p:attrName>
                                        </p:attrNameLst>
                                      </p:cBhvr>
                                      <p:to>
                                        <p:strVal val="visible"/>
                                      </p:to>
                                    </p:set>
                                    <p:animEffect transition="in" filter="wipe(left)">
                                      <p:cBhvr>
                                        <p:cTn id="22" dur="500"/>
                                        <p:tgtEl>
                                          <p:spTgt spid="3502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50215">
                                            <p:txEl>
                                              <p:pRg st="4" end="4"/>
                                            </p:txEl>
                                          </p:spTgt>
                                        </p:tgtEl>
                                        <p:attrNameLst>
                                          <p:attrName>style.visibility</p:attrName>
                                        </p:attrNameLst>
                                      </p:cBhvr>
                                      <p:to>
                                        <p:strVal val="visible"/>
                                      </p:to>
                                    </p:set>
                                    <p:animEffect transition="in" filter="wipe(left)">
                                      <p:cBhvr>
                                        <p:cTn id="27" dur="500"/>
                                        <p:tgtEl>
                                          <p:spTgt spid="3502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50216">
                                            <p:txEl>
                                              <p:pRg st="0" end="0"/>
                                            </p:txEl>
                                          </p:spTgt>
                                        </p:tgtEl>
                                        <p:attrNameLst>
                                          <p:attrName>style.visibility</p:attrName>
                                        </p:attrNameLst>
                                      </p:cBhvr>
                                      <p:to>
                                        <p:strVal val="visible"/>
                                      </p:to>
                                    </p:set>
                                    <p:animEffect transition="in" filter="wipe(left)">
                                      <p:cBhvr>
                                        <p:cTn id="32" dur="500"/>
                                        <p:tgtEl>
                                          <p:spTgt spid="35021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350210"/>
                                        </p:tgtEl>
                                        <p:attrNameLst>
                                          <p:attrName>style.visibility</p:attrName>
                                        </p:attrNameLst>
                                      </p:cBhvr>
                                      <p:to>
                                        <p:strVal val="visible"/>
                                      </p:to>
                                    </p:set>
                                    <p:anim calcmode="lin" valueType="num">
                                      <p:cBhvr>
                                        <p:cTn id="37" dur="500" fill="hold"/>
                                        <p:tgtEl>
                                          <p:spTgt spid="350210"/>
                                        </p:tgtEl>
                                        <p:attrNameLst>
                                          <p:attrName>ppt_w</p:attrName>
                                        </p:attrNameLst>
                                      </p:cBhvr>
                                      <p:tavLst>
                                        <p:tav tm="0">
                                          <p:val>
                                            <p:fltVal val="0"/>
                                          </p:val>
                                        </p:tav>
                                        <p:tav tm="100000">
                                          <p:val>
                                            <p:strVal val="#ppt_w"/>
                                          </p:val>
                                        </p:tav>
                                      </p:tavLst>
                                    </p:anim>
                                    <p:anim calcmode="lin" valueType="num">
                                      <p:cBhvr>
                                        <p:cTn id="38" dur="500" fill="hold"/>
                                        <p:tgtEl>
                                          <p:spTgt spid="350210"/>
                                        </p:tgtEl>
                                        <p:attrNameLst>
                                          <p:attrName>ppt_h</p:attrName>
                                        </p:attrNameLst>
                                      </p:cBhvr>
                                      <p:tavLst>
                                        <p:tav tm="0">
                                          <p:val>
                                            <p:fltVal val="0"/>
                                          </p:val>
                                        </p:tav>
                                        <p:tav tm="100000">
                                          <p:val>
                                            <p:strVal val="#ppt_h"/>
                                          </p:val>
                                        </p:tav>
                                      </p:tavLst>
                                    </p:anim>
                                    <p:animEffect transition="in" filter="fade">
                                      <p:cBhvr>
                                        <p:cTn id="39" dur="500"/>
                                        <p:tgtEl>
                                          <p:spTgt spid="3502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50216">
                                            <p:txEl>
                                              <p:pRg st="1" end="1"/>
                                            </p:txEl>
                                          </p:spTgt>
                                        </p:tgtEl>
                                        <p:attrNameLst>
                                          <p:attrName>style.visibility</p:attrName>
                                        </p:attrNameLst>
                                      </p:cBhvr>
                                      <p:to>
                                        <p:strVal val="visible"/>
                                      </p:to>
                                    </p:set>
                                    <p:animEffect transition="in" filter="wipe(left)">
                                      <p:cBhvr>
                                        <p:cTn id="44" dur="500"/>
                                        <p:tgtEl>
                                          <p:spTgt spid="350216">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350216">
                                            <p:txEl>
                                              <p:pRg st="2" end="2"/>
                                            </p:txEl>
                                          </p:spTgt>
                                        </p:tgtEl>
                                        <p:attrNameLst>
                                          <p:attrName>style.visibility</p:attrName>
                                        </p:attrNameLst>
                                      </p:cBhvr>
                                      <p:to>
                                        <p:strVal val="visible"/>
                                      </p:to>
                                    </p:set>
                                    <p:animEffect transition="in" filter="wipe(left)">
                                      <p:cBhvr>
                                        <p:cTn id="49" dur="500"/>
                                        <p:tgtEl>
                                          <p:spTgt spid="350216">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50216">
                                            <p:txEl>
                                              <p:pRg st="3" end="3"/>
                                            </p:txEl>
                                          </p:spTgt>
                                        </p:tgtEl>
                                        <p:attrNameLst>
                                          <p:attrName>style.visibility</p:attrName>
                                        </p:attrNameLst>
                                      </p:cBhvr>
                                      <p:to>
                                        <p:strVal val="visible"/>
                                      </p:to>
                                    </p:set>
                                    <p:animEffect transition="in" filter="wipe(left)">
                                      <p:cBhvr>
                                        <p:cTn id="54" dur="500"/>
                                        <p:tgtEl>
                                          <p:spTgt spid="3502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5" grpId="0" build="p"/>
      <p:bldP spid="35021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Wednesday, Oct. 30, 2019</a:t>
            </a:r>
          </a:p>
        </p:txBody>
      </p:sp>
      <p:sp>
        <p:nvSpPr>
          <p:cNvPr id="10" name="Footer Placeholder 4"/>
          <p:cNvSpPr>
            <a:spLocks noGrp="1"/>
          </p:cNvSpPr>
          <p:nvPr>
            <p:ph type="ftr" sz="quarter" idx="11"/>
          </p:nvPr>
        </p:nvSpPr>
        <p:spPr/>
        <p:txBody>
          <a:bodyPr/>
          <a:lstStyle/>
          <a:p>
            <a:r>
              <a:rPr lang="en-US"/>
              <a:t>PHYS 1444-002, Fall 2019                    Dr. Jaehoon Yu</a:t>
            </a:r>
          </a:p>
        </p:txBody>
      </p:sp>
      <p:sp>
        <p:nvSpPr>
          <p:cNvPr id="11" name="Slide Number Placeholder 5"/>
          <p:cNvSpPr>
            <a:spLocks noGrp="1"/>
          </p:cNvSpPr>
          <p:nvPr>
            <p:ph type="sldNum" sz="quarter" idx="12"/>
          </p:nvPr>
        </p:nvSpPr>
        <p:spPr/>
        <p:txBody>
          <a:bodyPr/>
          <a:lstStyle/>
          <a:p>
            <a:fld id="{6094B843-0528-5C41-962F-8ADC3EC80DBB}" type="slidenum">
              <a:rPr lang="en-US"/>
              <a:pPr/>
              <a:t>11</a:t>
            </a:fld>
            <a:endParaRPr lang="en-US"/>
          </a:p>
        </p:txBody>
      </p:sp>
      <p:pic>
        <p:nvPicPr>
          <p:cNvPr id="351234" name="Picture 2" descr="FG27_009"/>
          <p:cNvPicPr>
            <a:picLocks noChangeAspect="1" noChangeArrowheads="1"/>
          </p:cNvPicPr>
          <p:nvPr/>
        </p:nvPicPr>
        <p:blipFill>
          <a:blip r:embed="rId3"/>
          <a:srcRect/>
          <a:stretch>
            <a:fillRect/>
          </a:stretch>
        </p:blipFill>
        <p:spPr bwMode="auto">
          <a:xfrm>
            <a:off x="5943600" y="3417888"/>
            <a:ext cx="3200400" cy="2982912"/>
          </a:xfrm>
          <a:prstGeom prst="rect">
            <a:avLst/>
          </a:prstGeom>
          <a:noFill/>
        </p:spPr>
      </p:pic>
      <p:sp>
        <p:nvSpPr>
          <p:cNvPr id="351235" name="Rectangle 3"/>
          <p:cNvSpPr>
            <a:spLocks noGrp="1" noChangeArrowheads="1"/>
          </p:cNvSpPr>
          <p:nvPr>
            <p:ph type="title"/>
          </p:nvPr>
        </p:nvSpPr>
        <p:spPr>
          <a:xfrm>
            <a:off x="381000" y="76200"/>
            <a:ext cx="8534400" cy="609600"/>
          </a:xfrm>
        </p:spPr>
        <p:txBody>
          <a:bodyPr/>
          <a:lstStyle/>
          <a:p>
            <a:r>
              <a:rPr lang="en-US"/>
              <a:t> Electric Current and Magnetism</a:t>
            </a:r>
          </a:p>
        </p:txBody>
      </p:sp>
      <p:graphicFrame>
        <p:nvGraphicFramePr>
          <p:cNvPr id="351236"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57112" name="Equation" r:id="rId4" imgW="914400" imgH="190080" progId="Equation.DSMT4">
                  <p:embed/>
                </p:oleObj>
              </mc:Choice>
              <mc:Fallback>
                <p:oleObj name="Equation" r:id="rId4" imgW="914400" imgH="190080" progId="Equation.DSMT4">
                  <p:embed/>
                  <p:pic>
                    <p:nvPicPr>
                      <p:cNvPr id="35123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1237"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57113" name="Equation" r:id="rId6" imgW="914400" imgH="190080" progId="Equation.DSMT4">
                  <p:embed/>
                </p:oleObj>
              </mc:Choice>
              <mc:Fallback>
                <p:oleObj name="Equation" r:id="rId6" imgW="914400" imgH="190080" progId="Equation.DSMT4">
                  <p:embed/>
                  <p:pic>
                    <p:nvPicPr>
                      <p:cNvPr id="351237"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1238"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57114" name="Equation" r:id="rId7" imgW="914400" imgH="190080" progId="Equation.DSMT4">
                  <p:embed/>
                </p:oleObj>
              </mc:Choice>
              <mc:Fallback>
                <p:oleObj name="Equation" r:id="rId7" imgW="914400" imgH="190080" progId="Equation.DSMT4">
                  <p:embed/>
                  <p:pic>
                    <p:nvPicPr>
                      <p:cNvPr id="351238"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1239" name="Rectangle 7"/>
          <p:cNvSpPr>
            <a:spLocks noGrp="1" noChangeArrowheads="1"/>
          </p:cNvSpPr>
          <p:nvPr>
            <p:ph type="body" idx="1"/>
          </p:nvPr>
        </p:nvSpPr>
        <p:spPr>
          <a:xfrm>
            <a:off x="381000" y="762000"/>
            <a:ext cx="8305800" cy="3124200"/>
          </a:xfrm>
        </p:spPr>
        <p:txBody>
          <a:bodyPr/>
          <a:lstStyle/>
          <a:p>
            <a:r>
              <a:rPr lang="en-US" sz="2800" dirty="0"/>
              <a:t>In 1820, </a:t>
            </a:r>
            <a:r>
              <a:rPr lang="en-US" sz="2800" dirty="0" err="1"/>
              <a:t>Oersted</a:t>
            </a:r>
            <a:r>
              <a:rPr lang="en-US" sz="2800" dirty="0"/>
              <a:t> found that when a compass needle is placed near an electric wire, the needle deflects as soon as the wire is connected to a battery and the current flows</a:t>
            </a:r>
          </a:p>
          <a:p>
            <a:pPr lvl="1"/>
            <a:r>
              <a:rPr lang="en-US" sz="2400" dirty="0"/>
              <a:t>Electric current produces a magnetic field</a:t>
            </a:r>
          </a:p>
          <a:p>
            <a:pPr lvl="2"/>
            <a:r>
              <a:rPr lang="en-US" sz="2000" dirty="0"/>
              <a:t>The first indication that electricity and magnetism are of the same origin</a:t>
            </a:r>
          </a:p>
          <a:p>
            <a:pPr lvl="1"/>
            <a:r>
              <a:rPr lang="en-US" sz="2400" dirty="0"/>
              <a:t>What about a stationary electric charge and magnet?</a:t>
            </a:r>
          </a:p>
          <a:p>
            <a:pPr lvl="2"/>
            <a:r>
              <a:rPr lang="en-US" sz="2000" dirty="0"/>
              <a:t>They don’t affect each other.</a:t>
            </a:r>
          </a:p>
        </p:txBody>
      </p:sp>
      <p:sp>
        <p:nvSpPr>
          <p:cNvPr id="351240" name="Rectangle 8"/>
          <p:cNvSpPr>
            <a:spLocks noChangeArrowheads="1"/>
          </p:cNvSpPr>
          <p:nvPr/>
        </p:nvSpPr>
        <p:spPr bwMode="auto">
          <a:xfrm>
            <a:off x="457200" y="3810000"/>
            <a:ext cx="5791200" cy="25146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2800" dirty="0">
                <a:solidFill>
                  <a:schemeClr val="accent2"/>
                </a:solidFill>
                <a:latin typeface="Arial Narrow" charset="0"/>
              </a:rPr>
              <a:t>The magnetic field lines produced by a current in a straight wire is in the form of circles following the “right-hand” rule</a:t>
            </a:r>
          </a:p>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The field lines follow right-hand fingers wrapped around the wire when the thumb points to the direction of the electric current</a:t>
            </a:r>
          </a:p>
        </p:txBody>
      </p:sp>
    </p:spTree>
    <p:extLst>
      <p:ext uri="{BB962C8B-B14F-4D97-AF65-F5344CB8AC3E}">
        <p14:creationId xmlns:p14="http://schemas.microsoft.com/office/powerpoint/2010/main" val="15119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1239">
                                            <p:txEl>
                                              <p:pRg st="0" end="0"/>
                                            </p:txEl>
                                          </p:spTgt>
                                        </p:tgtEl>
                                        <p:attrNameLst>
                                          <p:attrName>style.visibility</p:attrName>
                                        </p:attrNameLst>
                                      </p:cBhvr>
                                      <p:to>
                                        <p:strVal val="visible"/>
                                      </p:to>
                                    </p:set>
                                    <p:animEffect transition="in" filter="wipe(left)">
                                      <p:cBhvr>
                                        <p:cTn id="7" dur="500"/>
                                        <p:tgtEl>
                                          <p:spTgt spid="3512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51239">
                                            <p:txEl>
                                              <p:pRg st="1" end="1"/>
                                            </p:txEl>
                                          </p:spTgt>
                                        </p:tgtEl>
                                        <p:attrNameLst>
                                          <p:attrName>style.visibility</p:attrName>
                                        </p:attrNameLst>
                                      </p:cBhvr>
                                      <p:to>
                                        <p:strVal val="visible"/>
                                      </p:to>
                                    </p:set>
                                    <p:animEffect transition="in" filter="wipe(left)">
                                      <p:cBhvr>
                                        <p:cTn id="12" dur="500"/>
                                        <p:tgtEl>
                                          <p:spTgt spid="3512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51239">
                                            <p:txEl>
                                              <p:pRg st="2" end="2"/>
                                            </p:txEl>
                                          </p:spTgt>
                                        </p:tgtEl>
                                        <p:attrNameLst>
                                          <p:attrName>style.visibility</p:attrName>
                                        </p:attrNameLst>
                                      </p:cBhvr>
                                      <p:to>
                                        <p:strVal val="visible"/>
                                      </p:to>
                                    </p:set>
                                    <p:animEffect transition="in" filter="wipe(left)">
                                      <p:cBhvr>
                                        <p:cTn id="17" dur="500"/>
                                        <p:tgtEl>
                                          <p:spTgt spid="3512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51239">
                                            <p:txEl>
                                              <p:pRg st="3" end="3"/>
                                            </p:txEl>
                                          </p:spTgt>
                                        </p:tgtEl>
                                        <p:attrNameLst>
                                          <p:attrName>style.visibility</p:attrName>
                                        </p:attrNameLst>
                                      </p:cBhvr>
                                      <p:to>
                                        <p:strVal val="visible"/>
                                      </p:to>
                                    </p:set>
                                    <p:animEffect transition="in" filter="wipe(left)">
                                      <p:cBhvr>
                                        <p:cTn id="22" dur="500"/>
                                        <p:tgtEl>
                                          <p:spTgt spid="3512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51239">
                                            <p:txEl>
                                              <p:pRg st="4" end="4"/>
                                            </p:txEl>
                                          </p:spTgt>
                                        </p:tgtEl>
                                        <p:attrNameLst>
                                          <p:attrName>style.visibility</p:attrName>
                                        </p:attrNameLst>
                                      </p:cBhvr>
                                      <p:to>
                                        <p:strVal val="visible"/>
                                      </p:to>
                                    </p:set>
                                    <p:animEffect transition="in" filter="wipe(left)">
                                      <p:cBhvr>
                                        <p:cTn id="27" dur="500"/>
                                        <p:tgtEl>
                                          <p:spTgt spid="3512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51240">
                                            <p:txEl>
                                              <p:pRg st="0" end="0"/>
                                            </p:txEl>
                                          </p:spTgt>
                                        </p:tgtEl>
                                        <p:attrNameLst>
                                          <p:attrName>style.visibility</p:attrName>
                                        </p:attrNameLst>
                                      </p:cBhvr>
                                      <p:to>
                                        <p:strVal val="visible"/>
                                      </p:to>
                                    </p:set>
                                    <p:animEffect transition="in" filter="wipe(left)">
                                      <p:cBhvr>
                                        <p:cTn id="32" dur="500"/>
                                        <p:tgtEl>
                                          <p:spTgt spid="35124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51240">
                                            <p:txEl>
                                              <p:pRg st="1" end="1"/>
                                            </p:txEl>
                                          </p:spTgt>
                                        </p:tgtEl>
                                        <p:attrNameLst>
                                          <p:attrName>style.visibility</p:attrName>
                                        </p:attrNameLst>
                                      </p:cBhvr>
                                      <p:to>
                                        <p:strVal val="visible"/>
                                      </p:to>
                                    </p:set>
                                    <p:animEffect transition="in" filter="wipe(left)">
                                      <p:cBhvr>
                                        <p:cTn id="37" dur="500"/>
                                        <p:tgtEl>
                                          <p:spTgt spid="35124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51234"/>
                                        </p:tgtEl>
                                        <p:attrNameLst>
                                          <p:attrName>style.visibility</p:attrName>
                                        </p:attrNameLst>
                                      </p:cBhvr>
                                      <p:to>
                                        <p:strVal val="visible"/>
                                      </p:to>
                                    </p:set>
                                    <p:anim calcmode="lin" valueType="num">
                                      <p:cBhvr>
                                        <p:cTn id="42" dur="500" fill="hold"/>
                                        <p:tgtEl>
                                          <p:spTgt spid="351234"/>
                                        </p:tgtEl>
                                        <p:attrNameLst>
                                          <p:attrName>ppt_w</p:attrName>
                                        </p:attrNameLst>
                                      </p:cBhvr>
                                      <p:tavLst>
                                        <p:tav tm="0">
                                          <p:val>
                                            <p:fltVal val="0"/>
                                          </p:val>
                                        </p:tav>
                                        <p:tav tm="100000">
                                          <p:val>
                                            <p:strVal val="#ppt_w"/>
                                          </p:val>
                                        </p:tav>
                                      </p:tavLst>
                                    </p:anim>
                                    <p:anim calcmode="lin" valueType="num">
                                      <p:cBhvr>
                                        <p:cTn id="43" dur="500" fill="hold"/>
                                        <p:tgtEl>
                                          <p:spTgt spid="351234"/>
                                        </p:tgtEl>
                                        <p:attrNameLst>
                                          <p:attrName>ppt_h</p:attrName>
                                        </p:attrNameLst>
                                      </p:cBhvr>
                                      <p:tavLst>
                                        <p:tav tm="0">
                                          <p:val>
                                            <p:fltVal val="0"/>
                                          </p:val>
                                        </p:tav>
                                        <p:tav tm="100000">
                                          <p:val>
                                            <p:strVal val="#ppt_h"/>
                                          </p:val>
                                        </p:tav>
                                      </p:tavLst>
                                    </p:anim>
                                    <p:animEffect transition="in" filter="fade">
                                      <p:cBhvr>
                                        <p:cTn id="44" dur="500"/>
                                        <p:tgtEl>
                                          <p:spTgt spid="351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9" grpId="0" build="p"/>
      <p:bldP spid="35124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Wednesday, Oct. 30, 2019</a:t>
            </a:r>
          </a:p>
        </p:txBody>
      </p:sp>
      <p:sp>
        <p:nvSpPr>
          <p:cNvPr id="10" name="Footer Placeholder 4"/>
          <p:cNvSpPr>
            <a:spLocks noGrp="1"/>
          </p:cNvSpPr>
          <p:nvPr>
            <p:ph type="ftr" sz="quarter" idx="11"/>
          </p:nvPr>
        </p:nvSpPr>
        <p:spPr/>
        <p:txBody>
          <a:bodyPr/>
          <a:lstStyle/>
          <a:p>
            <a:r>
              <a:rPr lang="en-US"/>
              <a:t>PHYS 1444-002, Fall 2019                    Dr. Jaehoon Yu</a:t>
            </a:r>
          </a:p>
        </p:txBody>
      </p:sp>
      <p:sp>
        <p:nvSpPr>
          <p:cNvPr id="11" name="Slide Number Placeholder 5"/>
          <p:cNvSpPr>
            <a:spLocks noGrp="1"/>
          </p:cNvSpPr>
          <p:nvPr>
            <p:ph type="sldNum" sz="quarter" idx="12"/>
          </p:nvPr>
        </p:nvSpPr>
        <p:spPr/>
        <p:txBody>
          <a:bodyPr/>
          <a:lstStyle/>
          <a:p>
            <a:fld id="{7806A164-F4E3-0942-89BF-FE9AFCA87EDE}" type="slidenum">
              <a:rPr lang="en-US"/>
              <a:pPr/>
              <a:t>12</a:t>
            </a:fld>
            <a:endParaRPr lang="en-US"/>
          </a:p>
        </p:txBody>
      </p:sp>
      <p:pic>
        <p:nvPicPr>
          <p:cNvPr id="352258" name="Picture 2" descr="FG27_010"/>
          <p:cNvPicPr>
            <a:picLocks noChangeAspect="1" noChangeArrowheads="1"/>
          </p:cNvPicPr>
          <p:nvPr/>
        </p:nvPicPr>
        <p:blipFill>
          <a:blip r:embed="rId3"/>
          <a:srcRect/>
          <a:stretch>
            <a:fillRect/>
          </a:stretch>
        </p:blipFill>
        <p:spPr bwMode="auto">
          <a:xfrm>
            <a:off x="3962400" y="2286000"/>
            <a:ext cx="5715000" cy="4286250"/>
          </a:xfrm>
          <a:prstGeom prst="rect">
            <a:avLst/>
          </a:prstGeom>
          <a:noFill/>
        </p:spPr>
      </p:pic>
      <p:pic>
        <p:nvPicPr>
          <p:cNvPr id="352259" name="Picture 3" descr="FG27_011"/>
          <p:cNvPicPr>
            <a:picLocks noChangeAspect="1" noChangeArrowheads="1"/>
          </p:cNvPicPr>
          <p:nvPr/>
        </p:nvPicPr>
        <p:blipFill>
          <a:blip r:embed="rId4"/>
          <a:srcRect/>
          <a:stretch>
            <a:fillRect/>
          </a:stretch>
        </p:blipFill>
        <p:spPr bwMode="auto">
          <a:xfrm>
            <a:off x="304800" y="2362200"/>
            <a:ext cx="4724400" cy="4343400"/>
          </a:xfrm>
          <a:prstGeom prst="rect">
            <a:avLst/>
          </a:prstGeom>
          <a:noFill/>
        </p:spPr>
      </p:pic>
      <p:sp>
        <p:nvSpPr>
          <p:cNvPr id="352260" name="Rectangle 4"/>
          <p:cNvSpPr>
            <a:spLocks noGrp="1" noChangeArrowheads="1"/>
          </p:cNvSpPr>
          <p:nvPr>
            <p:ph type="title"/>
          </p:nvPr>
        </p:nvSpPr>
        <p:spPr>
          <a:xfrm>
            <a:off x="381000" y="-76200"/>
            <a:ext cx="8458200" cy="1295400"/>
          </a:xfrm>
        </p:spPr>
        <p:txBody>
          <a:bodyPr/>
          <a:lstStyle/>
          <a:p>
            <a:r>
              <a:rPr lang="en-US"/>
              <a:t> Directions in a Circular Wire?</a:t>
            </a:r>
          </a:p>
        </p:txBody>
      </p:sp>
      <p:graphicFrame>
        <p:nvGraphicFramePr>
          <p:cNvPr id="352261"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58136" name="Equation" r:id="rId5" imgW="914400" imgH="190080" progId="Equation.DSMT4">
                  <p:embed/>
                </p:oleObj>
              </mc:Choice>
              <mc:Fallback>
                <p:oleObj name="Equation" r:id="rId5" imgW="914400" imgH="190080" progId="Equation.DSMT4">
                  <p:embed/>
                  <p:pic>
                    <p:nvPicPr>
                      <p:cNvPr id="352261"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2262" name="Object 6"/>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58137" name="Equation" r:id="rId7" imgW="914400" imgH="190080" progId="Equation.DSMT4">
                  <p:embed/>
                </p:oleObj>
              </mc:Choice>
              <mc:Fallback>
                <p:oleObj name="Equation" r:id="rId7" imgW="914400" imgH="190080" progId="Equation.DSMT4">
                  <p:embed/>
                  <p:pic>
                    <p:nvPicPr>
                      <p:cNvPr id="352262"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2263"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58138" name="Equation" r:id="rId8" imgW="914400" imgH="190080" progId="Equation.DSMT4">
                  <p:embed/>
                </p:oleObj>
              </mc:Choice>
              <mc:Fallback>
                <p:oleObj name="Equation" r:id="rId8" imgW="914400" imgH="190080" progId="Equation.DSMT4">
                  <p:embed/>
                  <p:pic>
                    <p:nvPicPr>
                      <p:cNvPr id="352263"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2264" name="Rectangle 8"/>
          <p:cNvSpPr>
            <a:spLocks noGrp="1" noChangeArrowheads="1"/>
          </p:cNvSpPr>
          <p:nvPr>
            <p:ph type="body" idx="1"/>
          </p:nvPr>
        </p:nvSpPr>
        <p:spPr>
          <a:xfrm>
            <a:off x="381000" y="914400"/>
            <a:ext cx="8534400" cy="1676400"/>
          </a:xfrm>
        </p:spPr>
        <p:txBody>
          <a:bodyPr/>
          <a:lstStyle/>
          <a:p>
            <a:r>
              <a:rPr lang="en-US" dirty="0"/>
              <a:t>OK, then what is the direction of the magnetic field generated by the current flowing through a circular loop?</a:t>
            </a:r>
          </a:p>
        </p:txBody>
      </p:sp>
    </p:spTree>
    <p:extLst>
      <p:ext uri="{BB962C8B-B14F-4D97-AF65-F5344CB8AC3E}">
        <p14:creationId xmlns:p14="http://schemas.microsoft.com/office/powerpoint/2010/main" val="404193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2264">
                                            <p:txEl>
                                              <p:pRg st="0" end="0"/>
                                            </p:txEl>
                                          </p:spTgt>
                                        </p:tgtEl>
                                        <p:attrNameLst>
                                          <p:attrName>style.visibility</p:attrName>
                                        </p:attrNameLst>
                                      </p:cBhvr>
                                      <p:to>
                                        <p:strVal val="visible"/>
                                      </p:to>
                                    </p:set>
                                    <p:animEffect transition="in" filter="wipe(left)">
                                      <p:cBhvr>
                                        <p:cTn id="7" dur="500"/>
                                        <p:tgtEl>
                                          <p:spTgt spid="3522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52259"/>
                                        </p:tgtEl>
                                        <p:attrNameLst>
                                          <p:attrName>style.visibility</p:attrName>
                                        </p:attrNameLst>
                                      </p:cBhvr>
                                      <p:to>
                                        <p:strVal val="visible"/>
                                      </p:to>
                                    </p:set>
                                    <p:anim calcmode="lin" valueType="num">
                                      <p:cBhvr>
                                        <p:cTn id="12" dur="500" fill="hold"/>
                                        <p:tgtEl>
                                          <p:spTgt spid="352259"/>
                                        </p:tgtEl>
                                        <p:attrNameLst>
                                          <p:attrName>ppt_w</p:attrName>
                                        </p:attrNameLst>
                                      </p:cBhvr>
                                      <p:tavLst>
                                        <p:tav tm="0">
                                          <p:val>
                                            <p:fltVal val="0"/>
                                          </p:val>
                                        </p:tav>
                                        <p:tav tm="100000">
                                          <p:val>
                                            <p:strVal val="#ppt_w"/>
                                          </p:val>
                                        </p:tav>
                                      </p:tavLst>
                                    </p:anim>
                                    <p:anim calcmode="lin" valueType="num">
                                      <p:cBhvr>
                                        <p:cTn id="13" dur="500" fill="hold"/>
                                        <p:tgtEl>
                                          <p:spTgt spid="352259"/>
                                        </p:tgtEl>
                                        <p:attrNameLst>
                                          <p:attrName>ppt_h</p:attrName>
                                        </p:attrNameLst>
                                      </p:cBhvr>
                                      <p:tavLst>
                                        <p:tav tm="0">
                                          <p:val>
                                            <p:fltVal val="0"/>
                                          </p:val>
                                        </p:tav>
                                        <p:tav tm="100000">
                                          <p:val>
                                            <p:strVal val="#ppt_h"/>
                                          </p:val>
                                        </p:tav>
                                      </p:tavLst>
                                    </p:anim>
                                    <p:animEffect transition="in" filter="fade">
                                      <p:cBhvr>
                                        <p:cTn id="14" dur="500"/>
                                        <p:tgtEl>
                                          <p:spTgt spid="35225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352258"/>
                                        </p:tgtEl>
                                        <p:attrNameLst>
                                          <p:attrName>style.visibility</p:attrName>
                                        </p:attrNameLst>
                                      </p:cBhvr>
                                      <p:to>
                                        <p:strVal val="visible"/>
                                      </p:to>
                                    </p:set>
                                    <p:anim calcmode="lin" valueType="num">
                                      <p:cBhvr>
                                        <p:cTn id="19" dur="500" fill="hold"/>
                                        <p:tgtEl>
                                          <p:spTgt spid="352258"/>
                                        </p:tgtEl>
                                        <p:attrNameLst>
                                          <p:attrName>ppt_w</p:attrName>
                                        </p:attrNameLst>
                                      </p:cBhvr>
                                      <p:tavLst>
                                        <p:tav tm="0">
                                          <p:val>
                                            <p:fltVal val="0"/>
                                          </p:val>
                                        </p:tav>
                                        <p:tav tm="100000">
                                          <p:val>
                                            <p:strVal val="#ppt_w"/>
                                          </p:val>
                                        </p:tav>
                                      </p:tavLst>
                                    </p:anim>
                                    <p:anim calcmode="lin" valueType="num">
                                      <p:cBhvr>
                                        <p:cTn id="20" dur="500" fill="hold"/>
                                        <p:tgtEl>
                                          <p:spTgt spid="352258"/>
                                        </p:tgtEl>
                                        <p:attrNameLst>
                                          <p:attrName>ppt_h</p:attrName>
                                        </p:attrNameLst>
                                      </p:cBhvr>
                                      <p:tavLst>
                                        <p:tav tm="0">
                                          <p:val>
                                            <p:fltVal val="0"/>
                                          </p:val>
                                        </p:tav>
                                        <p:tav tm="100000">
                                          <p:val>
                                            <p:strVal val="#ppt_h"/>
                                          </p:val>
                                        </p:tav>
                                      </p:tavLst>
                                    </p:anim>
                                    <p:animEffect transition="in" filter="fade">
                                      <p:cBhvr>
                                        <p:cTn id="21" dur="500"/>
                                        <p:tgtEl>
                                          <p:spTgt spid="352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6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a:t>Wednesday, Oct. 30, 2019</a:t>
            </a:r>
          </a:p>
        </p:txBody>
      </p:sp>
      <p:sp>
        <p:nvSpPr>
          <p:cNvPr id="11" name="Footer Placeholder 4"/>
          <p:cNvSpPr>
            <a:spLocks noGrp="1"/>
          </p:cNvSpPr>
          <p:nvPr>
            <p:ph type="ftr" sz="quarter" idx="11"/>
          </p:nvPr>
        </p:nvSpPr>
        <p:spPr/>
        <p:txBody>
          <a:bodyPr/>
          <a:lstStyle/>
          <a:p>
            <a:r>
              <a:rPr lang="en-US"/>
              <a:t>PHYS 1444-002, Fall 2019                    Dr. Jaehoon Yu</a:t>
            </a:r>
          </a:p>
        </p:txBody>
      </p:sp>
      <p:sp>
        <p:nvSpPr>
          <p:cNvPr id="12" name="Slide Number Placeholder 5"/>
          <p:cNvSpPr>
            <a:spLocks noGrp="1"/>
          </p:cNvSpPr>
          <p:nvPr>
            <p:ph type="sldNum" sz="quarter" idx="12"/>
          </p:nvPr>
        </p:nvSpPr>
        <p:spPr/>
        <p:txBody>
          <a:bodyPr/>
          <a:lstStyle/>
          <a:p>
            <a:fld id="{B1813ABB-4B65-094C-8BA1-090195D1D642}" type="slidenum">
              <a:rPr lang="en-US"/>
              <a:pPr/>
              <a:t>13</a:t>
            </a:fld>
            <a:endParaRPr lang="en-US"/>
          </a:p>
        </p:txBody>
      </p:sp>
      <p:pic>
        <p:nvPicPr>
          <p:cNvPr id="353283" name="Picture 3" descr="FG27_012A"/>
          <p:cNvPicPr>
            <a:picLocks noChangeAspect="1" noChangeArrowheads="1"/>
          </p:cNvPicPr>
          <p:nvPr/>
        </p:nvPicPr>
        <p:blipFill>
          <a:blip r:embed="rId3"/>
          <a:srcRect/>
          <a:stretch>
            <a:fillRect/>
          </a:stretch>
        </p:blipFill>
        <p:spPr bwMode="auto">
          <a:xfrm>
            <a:off x="5791200" y="4495800"/>
            <a:ext cx="3352800" cy="2133600"/>
          </a:xfrm>
          <a:prstGeom prst="rect">
            <a:avLst/>
          </a:prstGeom>
          <a:noFill/>
        </p:spPr>
      </p:pic>
      <p:sp>
        <p:nvSpPr>
          <p:cNvPr id="353284" name="Rectangle 4"/>
          <p:cNvSpPr>
            <a:spLocks noGrp="1" noChangeArrowheads="1"/>
          </p:cNvSpPr>
          <p:nvPr>
            <p:ph type="title"/>
          </p:nvPr>
        </p:nvSpPr>
        <p:spPr>
          <a:xfrm>
            <a:off x="381000" y="76200"/>
            <a:ext cx="8534400" cy="609600"/>
          </a:xfrm>
        </p:spPr>
        <p:txBody>
          <a:bodyPr/>
          <a:lstStyle/>
          <a:p>
            <a:r>
              <a:rPr lang="en-US"/>
              <a:t> Magnetic Forces on Electric Current</a:t>
            </a:r>
          </a:p>
        </p:txBody>
      </p:sp>
      <p:graphicFrame>
        <p:nvGraphicFramePr>
          <p:cNvPr id="353285"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59160" name="Equation" r:id="rId4" imgW="914400" imgH="190080" progId="Equation.DSMT4">
                  <p:embed/>
                </p:oleObj>
              </mc:Choice>
              <mc:Fallback>
                <p:oleObj name="Equation" r:id="rId4" imgW="914400" imgH="190080" progId="Equation.DSMT4">
                  <p:embed/>
                  <p:pic>
                    <p:nvPicPr>
                      <p:cNvPr id="35328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3286" name="Object 6"/>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59161" name="Equation" r:id="rId6" imgW="914400" imgH="190080" progId="Equation.DSMT4">
                  <p:embed/>
                </p:oleObj>
              </mc:Choice>
              <mc:Fallback>
                <p:oleObj name="Equation" r:id="rId6" imgW="914400" imgH="190080" progId="Equation.DSMT4">
                  <p:embed/>
                  <p:pic>
                    <p:nvPicPr>
                      <p:cNvPr id="353286"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3287"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59162" name="Equation" r:id="rId7" imgW="914400" imgH="190080" progId="Equation.DSMT4">
                  <p:embed/>
                </p:oleObj>
              </mc:Choice>
              <mc:Fallback>
                <p:oleObj name="Equation" r:id="rId7" imgW="914400" imgH="190080" progId="Equation.DSMT4">
                  <p:embed/>
                  <p:pic>
                    <p:nvPicPr>
                      <p:cNvPr id="353287"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3288" name="Rectangle 8"/>
          <p:cNvSpPr>
            <a:spLocks noGrp="1" noChangeArrowheads="1"/>
          </p:cNvSpPr>
          <p:nvPr>
            <p:ph type="body" idx="1"/>
          </p:nvPr>
        </p:nvSpPr>
        <p:spPr>
          <a:xfrm>
            <a:off x="381000" y="685800"/>
            <a:ext cx="8763000" cy="3810000"/>
          </a:xfrm>
        </p:spPr>
        <p:txBody>
          <a:bodyPr/>
          <a:lstStyle/>
          <a:p>
            <a:pPr>
              <a:lnSpc>
                <a:spcPct val="80000"/>
              </a:lnSpc>
            </a:pPr>
            <a:r>
              <a:rPr lang="en-US" sz="2400" dirty="0"/>
              <a:t>Since the electric current exerts force on a magnet, the magnet should also exert force on the electric current</a:t>
            </a:r>
          </a:p>
          <a:p>
            <a:pPr lvl="1">
              <a:lnSpc>
                <a:spcPct val="80000"/>
              </a:lnSpc>
            </a:pPr>
            <a:r>
              <a:rPr lang="en-US" sz="2000" dirty="0"/>
              <a:t>Which law justifies this?</a:t>
            </a:r>
          </a:p>
          <a:p>
            <a:pPr lvl="2">
              <a:lnSpc>
                <a:spcPct val="80000"/>
              </a:lnSpc>
            </a:pPr>
            <a:r>
              <a:rPr lang="en-US" sz="1800" dirty="0"/>
              <a:t>Newton’s 3</a:t>
            </a:r>
            <a:r>
              <a:rPr lang="en-US" sz="1800" baseline="30000" dirty="0"/>
              <a:t>rd</a:t>
            </a:r>
            <a:r>
              <a:rPr lang="en-US" sz="1800" dirty="0"/>
              <a:t> law</a:t>
            </a:r>
          </a:p>
          <a:p>
            <a:pPr lvl="1">
              <a:lnSpc>
                <a:spcPct val="80000"/>
              </a:lnSpc>
            </a:pPr>
            <a:r>
              <a:rPr lang="en-US" sz="2000" dirty="0"/>
              <a:t>This was also discovered by </a:t>
            </a:r>
            <a:r>
              <a:rPr lang="en-US" sz="2000" dirty="0" err="1"/>
              <a:t>Oersted</a:t>
            </a:r>
            <a:endParaRPr lang="en-US" sz="2000" dirty="0"/>
          </a:p>
          <a:p>
            <a:pPr>
              <a:lnSpc>
                <a:spcPct val="80000"/>
              </a:lnSpc>
            </a:pPr>
            <a:r>
              <a:rPr lang="en-US" sz="2400" dirty="0"/>
              <a:t>Direction of the force is always </a:t>
            </a:r>
          </a:p>
          <a:p>
            <a:pPr lvl="1">
              <a:lnSpc>
                <a:spcPct val="80000"/>
              </a:lnSpc>
            </a:pPr>
            <a:r>
              <a:rPr lang="en-US" sz="2000" dirty="0"/>
              <a:t>perpendicular to the direction of the current and</a:t>
            </a:r>
          </a:p>
          <a:p>
            <a:pPr lvl="1">
              <a:lnSpc>
                <a:spcPct val="80000"/>
              </a:lnSpc>
            </a:pPr>
            <a:r>
              <a:rPr lang="en-US" sz="2000" dirty="0"/>
              <a:t>perpendicular to the direction of the magnetic field, </a:t>
            </a:r>
            <a:r>
              <a:rPr lang="en-US" sz="2000" b="1" dirty="0"/>
              <a:t>B</a:t>
            </a:r>
          </a:p>
          <a:p>
            <a:pPr>
              <a:lnSpc>
                <a:spcPct val="80000"/>
              </a:lnSpc>
            </a:pPr>
            <a:r>
              <a:rPr lang="en-US" sz="2400" dirty="0"/>
              <a:t>Experimentally the direction of the force is given by another right-hand rule </a:t>
            </a:r>
            <a:r>
              <a:rPr lang="en-US" sz="2400" dirty="0">
                <a:sym typeface="Wingdings" charset="2"/>
              </a:rPr>
              <a:t> When the fingers of the right-hand points to the direction of the current and the finger tips bent to the direction of magnetic field B, the direction of thumb points to is the direction of the magnetic force</a:t>
            </a:r>
            <a:endParaRPr lang="en-US" sz="2400" dirty="0"/>
          </a:p>
        </p:txBody>
      </p:sp>
      <p:pic>
        <p:nvPicPr>
          <p:cNvPr id="353289" name="Picture 9" descr="FG27_012B"/>
          <p:cNvPicPr>
            <a:picLocks noChangeAspect="1" noChangeArrowheads="1"/>
          </p:cNvPicPr>
          <p:nvPr/>
        </p:nvPicPr>
        <p:blipFill>
          <a:blip r:embed="rId8"/>
          <a:srcRect/>
          <a:stretch>
            <a:fillRect/>
          </a:stretch>
        </p:blipFill>
        <p:spPr bwMode="auto">
          <a:xfrm>
            <a:off x="2819400" y="4572000"/>
            <a:ext cx="3200400" cy="2133600"/>
          </a:xfrm>
          <a:prstGeom prst="rect">
            <a:avLst/>
          </a:prstGeom>
          <a:noFill/>
        </p:spPr>
      </p:pic>
      <p:pic>
        <p:nvPicPr>
          <p:cNvPr id="14" name="Picture 2" descr="FG27_012C"/>
          <p:cNvPicPr>
            <a:picLocks noChangeAspect="1" noChangeArrowheads="1"/>
          </p:cNvPicPr>
          <p:nvPr/>
        </p:nvPicPr>
        <p:blipFill>
          <a:blip r:embed="rId9"/>
          <a:srcRect/>
          <a:stretch>
            <a:fillRect/>
          </a:stretch>
        </p:blipFill>
        <p:spPr bwMode="auto">
          <a:xfrm>
            <a:off x="93617" y="4495800"/>
            <a:ext cx="2801983" cy="2362200"/>
          </a:xfrm>
          <a:prstGeom prst="rect">
            <a:avLst/>
          </a:prstGeom>
          <a:noFill/>
        </p:spPr>
      </p:pic>
    </p:spTree>
    <p:extLst>
      <p:ext uri="{BB962C8B-B14F-4D97-AF65-F5344CB8AC3E}">
        <p14:creationId xmlns:p14="http://schemas.microsoft.com/office/powerpoint/2010/main" val="256296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3288">
                                            <p:txEl>
                                              <p:pRg st="0" end="0"/>
                                            </p:txEl>
                                          </p:spTgt>
                                        </p:tgtEl>
                                        <p:attrNameLst>
                                          <p:attrName>style.visibility</p:attrName>
                                        </p:attrNameLst>
                                      </p:cBhvr>
                                      <p:to>
                                        <p:strVal val="visible"/>
                                      </p:to>
                                    </p:set>
                                    <p:animEffect transition="in" filter="wipe(left)">
                                      <p:cBhvr>
                                        <p:cTn id="7" dur="500"/>
                                        <p:tgtEl>
                                          <p:spTgt spid="3532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53288">
                                            <p:txEl>
                                              <p:pRg st="1" end="1"/>
                                            </p:txEl>
                                          </p:spTgt>
                                        </p:tgtEl>
                                        <p:attrNameLst>
                                          <p:attrName>style.visibility</p:attrName>
                                        </p:attrNameLst>
                                      </p:cBhvr>
                                      <p:to>
                                        <p:strVal val="visible"/>
                                      </p:to>
                                    </p:set>
                                    <p:animEffect transition="in" filter="wipe(left)">
                                      <p:cBhvr>
                                        <p:cTn id="12" dur="500"/>
                                        <p:tgtEl>
                                          <p:spTgt spid="3532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53288">
                                            <p:txEl>
                                              <p:pRg st="2" end="2"/>
                                            </p:txEl>
                                          </p:spTgt>
                                        </p:tgtEl>
                                        <p:attrNameLst>
                                          <p:attrName>style.visibility</p:attrName>
                                        </p:attrNameLst>
                                      </p:cBhvr>
                                      <p:to>
                                        <p:strVal val="visible"/>
                                      </p:to>
                                    </p:set>
                                    <p:animEffect transition="in" filter="wipe(left)">
                                      <p:cBhvr>
                                        <p:cTn id="17" dur="500"/>
                                        <p:tgtEl>
                                          <p:spTgt spid="35328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53288">
                                            <p:txEl>
                                              <p:pRg st="3" end="3"/>
                                            </p:txEl>
                                          </p:spTgt>
                                        </p:tgtEl>
                                        <p:attrNameLst>
                                          <p:attrName>style.visibility</p:attrName>
                                        </p:attrNameLst>
                                      </p:cBhvr>
                                      <p:to>
                                        <p:strVal val="visible"/>
                                      </p:to>
                                    </p:set>
                                    <p:animEffect transition="in" filter="wipe(left)">
                                      <p:cBhvr>
                                        <p:cTn id="22" dur="500"/>
                                        <p:tgtEl>
                                          <p:spTgt spid="35328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53288">
                                            <p:txEl>
                                              <p:pRg st="4" end="4"/>
                                            </p:txEl>
                                          </p:spTgt>
                                        </p:tgtEl>
                                        <p:attrNameLst>
                                          <p:attrName>style.visibility</p:attrName>
                                        </p:attrNameLst>
                                      </p:cBhvr>
                                      <p:to>
                                        <p:strVal val="visible"/>
                                      </p:to>
                                    </p:set>
                                    <p:animEffect transition="in" filter="wipe(left)">
                                      <p:cBhvr>
                                        <p:cTn id="27" dur="500"/>
                                        <p:tgtEl>
                                          <p:spTgt spid="35328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53288">
                                            <p:txEl>
                                              <p:pRg st="5" end="5"/>
                                            </p:txEl>
                                          </p:spTgt>
                                        </p:tgtEl>
                                        <p:attrNameLst>
                                          <p:attrName>style.visibility</p:attrName>
                                        </p:attrNameLst>
                                      </p:cBhvr>
                                      <p:to>
                                        <p:strVal val="visible"/>
                                      </p:to>
                                    </p:set>
                                    <p:animEffect transition="in" filter="wipe(left)">
                                      <p:cBhvr>
                                        <p:cTn id="32" dur="500"/>
                                        <p:tgtEl>
                                          <p:spTgt spid="35328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53288">
                                            <p:txEl>
                                              <p:pRg st="6" end="6"/>
                                            </p:txEl>
                                          </p:spTgt>
                                        </p:tgtEl>
                                        <p:attrNameLst>
                                          <p:attrName>style.visibility</p:attrName>
                                        </p:attrNameLst>
                                      </p:cBhvr>
                                      <p:to>
                                        <p:strVal val="visible"/>
                                      </p:to>
                                    </p:set>
                                    <p:animEffect transition="in" filter="wipe(left)">
                                      <p:cBhvr>
                                        <p:cTn id="37" dur="500"/>
                                        <p:tgtEl>
                                          <p:spTgt spid="35328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53288">
                                            <p:txEl>
                                              <p:pRg st="7" end="7"/>
                                            </p:txEl>
                                          </p:spTgt>
                                        </p:tgtEl>
                                        <p:attrNameLst>
                                          <p:attrName>style.visibility</p:attrName>
                                        </p:attrNameLst>
                                      </p:cBhvr>
                                      <p:to>
                                        <p:strVal val="visible"/>
                                      </p:to>
                                    </p:set>
                                    <p:animEffect transition="in" filter="wipe(left)">
                                      <p:cBhvr>
                                        <p:cTn id="42" dur="500"/>
                                        <p:tgtEl>
                                          <p:spTgt spid="35328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0" fill="hold" nodeType="clickEffect">
                                  <p:stCondLst>
                                    <p:cond delay="0"/>
                                  </p:stCondLst>
                                  <p:childTnLst>
                                    <p:set>
                                      <p:cBhvr>
                                        <p:cTn id="53" dur="1" fill="hold">
                                          <p:stCondLst>
                                            <p:cond delay="0"/>
                                          </p:stCondLst>
                                        </p:cTn>
                                        <p:tgtEl>
                                          <p:spTgt spid="353289"/>
                                        </p:tgtEl>
                                        <p:attrNameLst>
                                          <p:attrName>style.visibility</p:attrName>
                                        </p:attrNameLst>
                                      </p:cBhvr>
                                      <p:to>
                                        <p:strVal val="visible"/>
                                      </p:to>
                                    </p:set>
                                    <p:anim calcmode="lin" valueType="num">
                                      <p:cBhvr>
                                        <p:cTn id="54" dur="500" fill="hold"/>
                                        <p:tgtEl>
                                          <p:spTgt spid="353289"/>
                                        </p:tgtEl>
                                        <p:attrNameLst>
                                          <p:attrName>ppt_w</p:attrName>
                                        </p:attrNameLst>
                                      </p:cBhvr>
                                      <p:tavLst>
                                        <p:tav tm="0">
                                          <p:val>
                                            <p:fltVal val="0"/>
                                          </p:val>
                                        </p:tav>
                                        <p:tav tm="100000">
                                          <p:val>
                                            <p:strVal val="#ppt_w"/>
                                          </p:val>
                                        </p:tav>
                                      </p:tavLst>
                                    </p:anim>
                                    <p:anim calcmode="lin" valueType="num">
                                      <p:cBhvr>
                                        <p:cTn id="55" dur="500" fill="hold"/>
                                        <p:tgtEl>
                                          <p:spTgt spid="353289"/>
                                        </p:tgtEl>
                                        <p:attrNameLst>
                                          <p:attrName>ppt_h</p:attrName>
                                        </p:attrNameLst>
                                      </p:cBhvr>
                                      <p:tavLst>
                                        <p:tav tm="0">
                                          <p:val>
                                            <p:fltVal val="0"/>
                                          </p:val>
                                        </p:tav>
                                        <p:tav tm="100000">
                                          <p:val>
                                            <p:strVal val="#ppt_h"/>
                                          </p:val>
                                        </p:tav>
                                      </p:tavLst>
                                    </p:anim>
                                    <p:animEffect transition="in" filter="fade">
                                      <p:cBhvr>
                                        <p:cTn id="56" dur="500"/>
                                        <p:tgtEl>
                                          <p:spTgt spid="353289"/>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0" fill="hold" nodeType="clickEffect">
                                  <p:stCondLst>
                                    <p:cond delay="0"/>
                                  </p:stCondLst>
                                  <p:childTnLst>
                                    <p:set>
                                      <p:cBhvr>
                                        <p:cTn id="60" dur="1" fill="hold">
                                          <p:stCondLst>
                                            <p:cond delay="0"/>
                                          </p:stCondLst>
                                        </p:cTn>
                                        <p:tgtEl>
                                          <p:spTgt spid="353283"/>
                                        </p:tgtEl>
                                        <p:attrNameLst>
                                          <p:attrName>style.visibility</p:attrName>
                                        </p:attrNameLst>
                                      </p:cBhvr>
                                      <p:to>
                                        <p:strVal val="visible"/>
                                      </p:to>
                                    </p:set>
                                    <p:anim calcmode="lin" valueType="num">
                                      <p:cBhvr>
                                        <p:cTn id="61" dur="500" fill="hold"/>
                                        <p:tgtEl>
                                          <p:spTgt spid="353283"/>
                                        </p:tgtEl>
                                        <p:attrNameLst>
                                          <p:attrName>ppt_w</p:attrName>
                                        </p:attrNameLst>
                                      </p:cBhvr>
                                      <p:tavLst>
                                        <p:tav tm="0">
                                          <p:val>
                                            <p:fltVal val="0"/>
                                          </p:val>
                                        </p:tav>
                                        <p:tav tm="100000">
                                          <p:val>
                                            <p:strVal val="#ppt_w"/>
                                          </p:val>
                                        </p:tav>
                                      </p:tavLst>
                                    </p:anim>
                                    <p:anim calcmode="lin" valueType="num">
                                      <p:cBhvr>
                                        <p:cTn id="62" dur="500" fill="hold"/>
                                        <p:tgtEl>
                                          <p:spTgt spid="353283"/>
                                        </p:tgtEl>
                                        <p:attrNameLst>
                                          <p:attrName>ppt_h</p:attrName>
                                        </p:attrNameLst>
                                      </p:cBhvr>
                                      <p:tavLst>
                                        <p:tav tm="0">
                                          <p:val>
                                            <p:fltVal val="0"/>
                                          </p:val>
                                        </p:tav>
                                        <p:tav tm="100000">
                                          <p:val>
                                            <p:strVal val="#ppt_h"/>
                                          </p:val>
                                        </p:tav>
                                      </p:tavLst>
                                    </p:anim>
                                    <p:animEffect transition="in" filter="fade">
                                      <p:cBhvr>
                                        <p:cTn id="63" dur="500"/>
                                        <p:tgtEl>
                                          <p:spTgt spid="353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a:t>Wednesday, Oct. 30, 2019</a:t>
            </a:r>
          </a:p>
        </p:txBody>
      </p:sp>
      <p:sp>
        <p:nvSpPr>
          <p:cNvPr id="9" name="Footer Placeholder 4"/>
          <p:cNvSpPr>
            <a:spLocks noGrp="1"/>
          </p:cNvSpPr>
          <p:nvPr>
            <p:ph type="ftr" sz="quarter" idx="11"/>
          </p:nvPr>
        </p:nvSpPr>
        <p:spPr/>
        <p:txBody>
          <a:bodyPr/>
          <a:lstStyle/>
          <a:p>
            <a:r>
              <a:rPr lang="en-US"/>
              <a:t>PHYS 1444-002, Fall 2019                    Dr. Jaehoon Yu</a:t>
            </a:r>
          </a:p>
        </p:txBody>
      </p:sp>
      <p:sp>
        <p:nvSpPr>
          <p:cNvPr id="10" name="Slide Number Placeholder 5"/>
          <p:cNvSpPr>
            <a:spLocks noGrp="1"/>
          </p:cNvSpPr>
          <p:nvPr>
            <p:ph type="sldNum" sz="quarter" idx="12"/>
          </p:nvPr>
        </p:nvSpPr>
        <p:spPr/>
        <p:txBody>
          <a:bodyPr/>
          <a:lstStyle/>
          <a:p>
            <a:fld id="{EB298496-8AC1-4B4F-8B0E-83CD77E739F4}" type="slidenum">
              <a:rPr lang="en-US"/>
              <a:pPr/>
              <a:t>14</a:t>
            </a:fld>
            <a:endParaRPr lang="en-US"/>
          </a:p>
        </p:txBody>
      </p:sp>
      <p:sp>
        <p:nvSpPr>
          <p:cNvPr id="354306" name="Rectangle 2"/>
          <p:cNvSpPr>
            <a:spLocks noGrp="1" noChangeArrowheads="1"/>
          </p:cNvSpPr>
          <p:nvPr>
            <p:ph type="title"/>
          </p:nvPr>
        </p:nvSpPr>
        <p:spPr>
          <a:xfrm>
            <a:off x="381000" y="152400"/>
            <a:ext cx="8534400" cy="609600"/>
          </a:xfrm>
        </p:spPr>
        <p:txBody>
          <a:bodyPr/>
          <a:lstStyle/>
          <a:p>
            <a:r>
              <a:rPr lang="en-US" dirty="0"/>
              <a:t> Magnetic Forces on Electric Current</a:t>
            </a:r>
          </a:p>
        </p:txBody>
      </p:sp>
      <p:graphicFrame>
        <p:nvGraphicFramePr>
          <p:cNvPr id="354307"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60213" name="Equation" r:id="rId3" imgW="914400" imgH="190080" progId="Equation.DSMT4">
                  <p:embed/>
                </p:oleObj>
              </mc:Choice>
              <mc:Fallback>
                <p:oleObj name="Equation" r:id="rId3" imgW="914400" imgH="190080" progId="Equation.DSMT4">
                  <p:embed/>
                  <p:pic>
                    <p:nvPicPr>
                      <p:cNvPr id="35430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4308"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60214" name="Equation" r:id="rId5" imgW="914400" imgH="190080" progId="Equation.DSMT4">
                  <p:embed/>
                </p:oleObj>
              </mc:Choice>
              <mc:Fallback>
                <p:oleObj name="Equation" r:id="rId5" imgW="914400" imgH="190080" progId="Equation.DSMT4">
                  <p:embed/>
                  <p:pic>
                    <p:nvPicPr>
                      <p:cNvPr id="35430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4309"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60215" name="Equation" r:id="rId6" imgW="914400" imgH="190080" progId="Equation.DSMT4">
                  <p:embed/>
                </p:oleObj>
              </mc:Choice>
              <mc:Fallback>
                <p:oleObj name="Equation" r:id="rId6" imgW="914400" imgH="190080" progId="Equation.DSMT4">
                  <p:embed/>
                  <p:pic>
                    <p:nvPicPr>
                      <p:cNvPr id="35430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4310" name="Rectangle 6"/>
          <p:cNvSpPr>
            <a:spLocks noGrp="1" noChangeArrowheads="1"/>
          </p:cNvSpPr>
          <p:nvPr>
            <p:ph type="body" idx="1"/>
          </p:nvPr>
        </p:nvSpPr>
        <p:spPr>
          <a:xfrm>
            <a:off x="152400" y="762000"/>
            <a:ext cx="8763000" cy="5791200"/>
          </a:xfrm>
        </p:spPr>
        <p:txBody>
          <a:bodyPr/>
          <a:lstStyle/>
          <a:p>
            <a:r>
              <a:rPr lang="en-US" sz="2800" dirty="0"/>
              <a:t>OK, we are set for the direction but what about the magnitude?</a:t>
            </a:r>
          </a:p>
          <a:p>
            <a:r>
              <a:rPr lang="en-US" sz="2800" dirty="0"/>
              <a:t>It is found that the magnitude of the force is directly proportional </a:t>
            </a:r>
          </a:p>
          <a:p>
            <a:pPr lvl="1"/>
            <a:r>
              <a:rPr lang="en-US" sz="2400" dirty="0"/>
              <a:t>To the current in the wire</a:t>
            </a:r>
          </a:p>
          <a:p>
            <a:pPr lvl="1"/>
            <a:r>
              <a:rPr lang="en-US" sz="2400" dirty="0"/>
              <a:t>To the length of the wire in the magnetic field (if the field is uniform)</a:t>
            </a:r>
          </a:p>
          <a:p>
            <a:pPr lvl="1"/>
            <a:r>
              <a:rPr lang="en-US" sz="2400" dirty="0"/>
              <a:t>To the strength of the magnetic field</a:t>
            </a:r>
          </a:p>
          <a:p>
            <a:r>
              <a:rPr lang="en-US" sz="2800" dirty="0"/>
              <a:t>The force also depends on the angle </a:t>
            </a:r>
            <a:r>
              <a:rPr lang="en-US" sz="2800" dirty="0" err="1">
                <a:latin typeface="Symbol" charset="2"/>
              </a:rPr>
              <a:t>θ</a:t>
            </a:r>
            <a:r>
              <a:rPr lang="en-US" sz="2800" dirty="0"/>
              <a:t> between the directions of the current and the magnetic field</a:t>
            </a:r>
          </a:p>
          <a:p>
            <a:pPr lvl="1"/>
            <a:r>
              <a:rPr lang="en-US" sz="2400" dirty="0"/>
              <a:t>When the wire is perpendicular to the field, the force is the strongest</a:t>
            </a:r>
          </a:p>
          <a:p>
            <a:pPr lvl="1"/>
            <a:r>
              <a:rPr lang="en-US" sz="2400" dirty="0"/>
              <a:t>When the wire is parallel to the field, there is no force at all</a:t>
            </a:r>
          </a:p>
          <a:p>
            <a:r>
              <a:rPr lang="en-US" sz="2800" dirty="0"/>
              <a:t>Thus the force on current </a:t>
            </a:r>
            <a:r>
              <a:rPr lang="en-US" sz="2800" dirty="0">
                <a:latin typeface="Monotype Corsiva" charset="0"/>
              </a:rPr>
              <a:t>I</a:t>
            </a:r>
            <a:r>
              <a:rPr lang="en-US" sz="2800" dirty="0"/>
              <a:t> in the wire </a:t>
            </a:r>
            <a:r>
              <a:rPr lang="en-US" sz="2800" dirty="0" err="1"/>
              <a:t>w</a:t>
            </a:r>
            <a:r>
              <a:rPr lang="en-US" sz="2800" dirty="0"/>
              <a:t>/ length </a:t>
            </a:r>
            <a:r>
              <a:rPr lang="en-US" sz="2800" dirty="0" err="1">
                <a:latin typeface="Monotype Corsiva" charset="0"/>
              </a:rPr>
              <a:t>l</a:t>
            </a:r>
            <a:r>
              <a:rPr lang="en-US" sz="2800" dirty="0"/>
              <a:t> in a uniform field </a:t>
            </a:r>
            <a:r>
              <a:rPr lang="en-US" sz="2800" dirty="0">
                <a:latin typeface="Monotype Corsiva" charset="0"/>
              </a:rPr>
              <a:t>B</a:t>
            </a:r>
            <a:r>
              <a:rPr lang="en-US" sz="2800" dirty="0"/>
              <a:t> is</a:t>
            </a:r>
          </a:p>
        </p:txBody>
      </p:sp>
      <p:graphicFrame>
        <p:nvGraphicFramePr>
          <p:cNvPr id="354311" name="Object 7"/>
          <p:cNvGraphicFramePr>
            <a:graphicFrameLocks noChangeAspect="1"/>
          </p:cNvGraphicFramePr>
          <p:nvPr/>
        </p:nvGraphicFramePr>
        <p:xfrm>
          <a:off x="2133600" y="5486400"/>
          <a:ext cx="2520950" cy="538162"/>
        </p:xfrm>
        <a:graphic>
          <a:graphicData uri="http://schemas.openxmlformats.org/presentationml/2006/ole">
            <mc:AlternateContent xmlns:mc="http://schemas.openxmlformats.org/markup-compatibility/2006">
              <mc:Choice xmlns:v="urn:schemas-microsoft-com:vml" Requires="v">
                <p:oleObj spid="_x0000_s260216" name="Equation" r:id="rId7" imgW="774360" imgH="164880" progId="Equation.DSMT4">
                  <p:embed/>
                </p:oleObj>
              </mc:Choice>
              <mc:Fallback>
                <p:oleObj name="Equation" r:id="rId7" imgW="774360" imgH="164880" progId="Equation.DSMT4">
                  <p:embed/>
                  <p:pic>
                    <p:nvPicPr>
                      <p:cNvPr id="354311"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3600" y="5486400"/>
                        <a:ext cx="2520950" cy="538162"/>
                      </a:xfrm>
                      <a:prstGeom prst="rect">
                        <a:avLst/>
                      </a:prstGeom>
                      <a:solidFill>
                        <a:srgbClr val="99FFCC"/>
                      </a:solidFill>
                      <a:ln w="28575">
                        <a:solidFill>
                          <a:srgbClr val="CC0000"/>
                        </a:solidFill>
                        <a:miter lim="800000"/>
                        <a:headEnd/>
                        <a:tailEnd/>
                      </a:ln>
                    </p:spPr>
                  </p:pic>
                </p:oleObj>
              </mc:Fallback>
            </mc:AlternateContent>
          </a:graphicData>
        </a:graphic>
      </p:graphicFrame>
    </p:spTree>
    <p:extLst>
      <p:ext uri="{BB962C8B-B14F-4D97-AF65-F5344CB8AC3E}">
        <p14:creationId xmlns:p14="http://schemas.microsoft.com/office/powerpoint/2010/main" val="144825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4310">
                                            <p:txEl>
                                              <p:pRg st="0" end="0"/>
                                            </p:txEl>
                                          </p:spTgt>
                                        </p:tgtEl>
                                        <p:attrNameLst>
                                          <p:attrName>style.visibility</p:attrName>
                                        </p:attrNameLst>
                                      </p:cBhvr>
                                      <p:to>
                                        <p:strVal val="visible"/>
                                      </p:to>
                                    </p:set>
                                    <p:animEffect transition="in" filter="wipe(left)">
                                      <p:cBhvr>
                                        <p:cTn id="7" dur="500"/>
                                        <p:tgtEl>
                                          <p:spTgt spid="3543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54310">
                                            <p:txEl>
                                              <p:pRg st="1" end="1"/>
                                            </p:txEl>
                                          </p:spTgt>
                                        </p:tgtEl>
                                        <p:attrNameLst>
                                          <p:attrName>style.visibility</p:attrName>
                                        </p:attrNameLst>
                                      </p:cBhvr>
                                      <p:to>
                                        <p:strVal val="visible"/>
                                      </p:to>
                                    </p:set>
                                    <p:animEffect transition="in" filter="wipe(left)">
                                      <p:cBhvr>
                                        <p:cTn id="12" dur="500"/>
                                        <p:tgtEl>
                                          <p:spTgt spid="3543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54310">
                                            <p:txEl>
                                              <p:pRg st="2" end="2"/>
                                            </p:txEl>
                                          </p:spTgt>
                                        </p:tgtEl>
                                        <p:attrNameLst>
                                          <p:attrName>style.visibility</p:attrName>
                                        </p:attrNameLst>
                                      </p:cBhvr>
                                      <p:to>
                                        <p:strVal val="visible"/>
                                      </p:to>
                                    </p:set>
                                    <p:animEffect transition="in" filter="wipe(left)">
                                      <p:cBhvr>
                                        <p:cTn id="17" dur="500"/>
                                        <p:tgtEl>
                                          <p:spTgt spid="3543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54310">
                                            <p:txEl>
                                              <p:pRg st="3" end="3"/>
                                            </p:txEl>
                                          </p:spTgt>
                                        </p:tgtEl>
                                        <p:attrNameLst>
                                          <p:attrName>style.visibility</p:attrName>
                                        </p:attrNameLst>
                                      </p:cBhvr>
                                      <p:to>
                                        <p:strVal val="visible"/>
                                      </p:to>
                                    </p:set>
                                    <p:animEffect transition="in" filter="wipe(left)">
                                      <p:cBhvr>
                                        <p:cTn id="22" dur="500"/>
                                        <p:tgtEl>
                                          <p:spTgt spid="3543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54310">
                                            <p:txEl>
                                              <p:pRg st="4" end="4"/>
                                            </p:txEl>
                                          </p:spTgt>
                                        </p:tgtEl>
                                        <p:attrNameLst>
                                          <p:attrName>style.visibility</p:attrName>
                                        </p:attrNameLst>
                                      </p:cBhvr>
                                      <p:to>
                                        <p:strVal val="visible"/>
                                      </p:to>
                                    </p:set>
                                    <p:animEffect transition="in" filter="wipe(left)">
                                      <p:cBhvr>
                                        <p:cTn id="27" dur="500"/>
                                        <p:tgtEl>
                                          <p:spTgt spid="3543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54310">
                                            <p:txEl>
                                              <p:pRg st="5" end="5"/>
                                            </p:txEl>
                                          </p:spTgt>
                                        </p:tgtEl>
                                        <p:attrNameLst>
                                          <p:attrName>style.visibility</p:attrName>
                                        </p:attrNameLst>
                                      </p:cBhvr>
                                      <p:to>
                                        <p:strVal val="visible"/>
                                      </p:to>
                                    </p:set>
                                    <p:animEffect transition="in" filter="wipe(left)">
                                      <p:cBhvr>
                                        <p:cTn id="32" dur="500"/>
                                        <p:tgtEl>
                                          <p:spTgt spid="3543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54310">
                                            <p:txEl>
                                              <p:pRg st="6" end="6"/>
                                            </p:txEl>
                                          </p:spTgt>
                                        </p:tgtEl>
                                        <p:attrNameLst>
                                          <p:attrName>style.visibility</p:attrName>
                                        </p:attrNameLst>
                                      </p:cBhvr>
                                      <p:to>
                                        <p:strVal val="visible"/>
                                      </p:to>
                                    </p:set>
                                    <p:animEffect transition="in" filter="wipe(left)">
                                      <p:cBhvr>
                                        <p:cTn id="37" dur="500"/>
                                        <p:tgtEl>
                                          <p:spTgt spid="35431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54310">
                                            <p:txEl>
                                              <p:pRg st="7" end="7"/>
                                            </p:txEl>
                                          </p:spTgt>
                                        </p:tgtEl>
                                        <p:attrNameLst>
                                          <p:attrName>style.visibility</p:attrName>
                                        </p:attrNameLst>
                                      </p:cBhvr>
                                      <p:to>
                                        <p:strVal val="visible"/>
                                      </p:to>
                                    </p:set>
                                    <p:animEffect transition="in" filter="wipe(left)">
                                      <p:cBhvr>
                                        <p:cTn id="42" dur="500"/>
                                        <p:tgtEl>
                                          <p:spTgt spid="35431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54310">
                                            <p:txEl>
                                              <p:pRg st="8" end="8"/>
                                            </p:txEl>
                                          </p:spTgt>
                                        </p:tgtEl>
                                        <p:attrNameLst>
                                          <p:attrName>style.visibility</p:attrName>
                                        </p:attrNameLst>
                                      </p:cBhvr>
                                      <p:to>
                                        <p:strVal val="visible"/>
                                      </p:to>
                                    </p:set>
                                    <p:animEffect transition="in" filter="wipe(left)">
                                      <p:cBhvr>
                                        <p:cTn id="47" dur="500"/>
                                        <p:tgtEl>
                                          <p:spTgt spid="35431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54311"/>
                                        </p:tgtEl>
                                        <p:attrNameLst>
                                          <p:attrName>style.visibility</p:attrName>
                                        </p:attrNameLst>
                                      </p:cBhvr>
                                      <p:to>
                                        <p:strVal val="visible"/>
                                      </p:to>
                                    </p:set>
                                    <p:animEffect transition="in" filter="wipe(left)">
                                      <p:cBhvr>
                                        <p:cTn id="52" dur="500"/>
                                        <p:tgtEl>
                                          <p:spTgt spid="354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1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a:t>Wednesday, Oct. 30, 2019</a:t>
            </a:r>
          </a:p>
        </p:txBody>
      </p:sp>
      <p:sp>
        <p:nvSpPr>
          <p:cNvPr id="14" name="Footer Placeholder 4"/>
          <p:cNvSpPr>
            <a:spLocks noGrp="1"/>
          </p:cNvSpPr>
          <p:nvPr>
            <p:ph type="ftr" sz="quarter" idx="11"/>
          </p:nvPr>
        </p:nvSpPr>
        <p:spPr/>
        <p:txBody>
          <a:bodyPr/>
          <a:lstStyle/>
          <a:p>
            <a:r>
              <a:rPr lang="en-US"/>
              <a:t>PHYS 1444-002, Fall 2019                    Dr. Jaehoon Yu</a:t>
            </a:r>
          </a:p>
        </p:txBody>
      </p:sp>
      <p:sp>
        <p:nvSpPr>
          <p:cNvPr id="15" name="Slide Number Placeholder 5"/>
          <p:cNvSpPr>
            <a:spLocks noGrp="1"/>
          </p:cNvSpPr>
          <p:nvPr>
            <p:ph type="sldNum" sz="quarter" idx="12"/>
          </p:nvPr>
        </p:nvSpPr>
        <p:spPr/>
        <p:txBody>
          <a:bodyPr/>
          <a:lstStyle/>
          <a:p>
            <a:fld id="{127A452B-119A-6C42-8075-689A4B8E7A37}" type="slidenum">
              <a:rPr lang="en-US"/>
              <a:pPr/>
              <a:t>15</a:t>
            </a:fld>
            <a:endParaRPr lang="en-US"/>
          </a:p>
        </p:txBody>
      </p:sp>
      <p:sp>
        <p:nvSpPr>
          <p:cNvPr id="355330" name="Rectangle 2"/>
          <p:cNvSpPr>
            <a:spLocks noGrp="1" noChangeArrowheads="1"/>
          </p:cNvSpPr>
          <p:nvPr>
            <p:ph type="title"/>
          </p:nvPr>
        </p:nvSpPr>
        <p:spPr>
          <a:xfrm>
            <a:off x="381000" y="76200"/>
            <a:ext cx="8534400" cy="609600"/>
          </a:xfrm>
        </p:spPr>
        <p:txBody>
          <a:bodyPr/>
          <a:lstStyle/>
          <a:p>
            <a:r>
              <a:rPr lang="en-US"/>
              <a:t> Magnetic Forces on Electric Current</a:t>
            </a:r>
          </a:p>
        </p:txBody>
      </p:sp>
      <p:graphicFrame>
        <p:nvGraphicFramePr>
          <p:cNvPr id="355331"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61382" name="Equation" r:id="rId3" imgW="914400" imgH="190080" progId="Equation.DSMT4">
                  <p:embed/>
                </p:oleObj>
              </mc:Choice>
              <mc:Fallback>
                <p:oleObj name="Equation" r:id="rId3" imgW="914400" imgH="190080" progId="Equation.DSMT4">
                  <p:embed/>
                  <p:pic>
                    <p:nvPicPr>
                      <p:cNvPr id="35533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5332"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61383" name="Equation" r:id="rId5" imgW="914400" imgH="190080" progId="Equation.DSMT4">
                  <p:embed/>
                </p:oleObj>
              </mc:Choice>
              <mc:Fallback>
                <p:oleObj name="Equation" r:id="rId5" imgW="914400" imgH="190080" progId="Equation.DSMT4">
                  <p:embed/>
                  <p:pic>
                    <p:nvPicPr>
                      <p:cNvPr id="35533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5333"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61384" name="Equation" r:id="rId6" imgW="914400" imgH="190080" progId="Equation.DSMT4">
                  <p:embed/>
                </p:oleObj>
              </mc:Choice>
              <mc:Fallback>
                <p:oleObj name="Equation" r:id="rId6" imgW="914400" imgH="190080" progId="Equation.DSMT4">
                  <p:embed/>
                  <p:pic>
                    <p:nvPicPr>
                      <p:cNvPr id="355333"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5334" name="Rectangle 6"/>
          <p:cNvSpPr>
            <a:spLocks noGrp="1" noChangeArrowheads="1"/>
          </p:cNvSpPr>
          <p:nvPr>
            <p:ph type="body" idx="1"/>
          </p:nvPr>
        </p:nvSpPr>
        <p:spPr>
          <a:xfrm>
            <a:off x="228600" y="685800"/>
            <a:ext cx="8915400" cy="5791200"/>
          </a:xfrm>
        </p:spPr>
        <p:txBody>
          <a:bodyPr/>
          <a:lstStyle/>
          <a:p>
            <a:pPr>
              <a:lnSpc>
                <a:spcPct val="90000"/>
              </a:lnSpc>
            </a:pPr>
            <a:r>
              <a:rPr lang="en-US" sz="2800" dirty="0"/>
              <a:t>Magnetic field strength B can be defined using the previous proportionality relationship </a:t>
            </a:r>
            <a:r>
              <a:rPr lang="en-US" sz="2800" dirty="0" err="1"/>
              <a:t>w</a:t>
            </a:r>
            <a:r>
              <a:rPr lang="en-US" sz="2800" dirty="0"/>
              <a:t>/ the constant 1:</a:t>
            </a:r>
          </a:p>
          <a:p>
            <a:pPr>
              <a:lnSpc>
                <a:spcPct val="90000"/>
              </a:lnSpc>
            </a:pPr>
            <a:r>
              <a:rPr lang="en-US" sz="2800" dirty="0"/>
              <a:t>if </a:t>
            </a:r>
            <a:r>
              <a:rPr lang="en-US" sz="2800" dirty="0" err="1">
                <a:latin typeface="Symbol" charset="2"/>
              </a:rPr>
              <a:t>θ</a:t>
            </a:r>
            <a:r>
              <a:rPr lang="en-US" sz="2800" dirty="0"/>
              <a:t>=90</a:t>
            </a:r>
            <a:r>
              <a:rPr lang="en-US" sz="2800" baseline="30000" dirty="0"/>
              <a:t>o</a:t>
            </a:r>
            <a:r>
              <a:rPr lang="en-US" sz="2800" dirty="0"/>
              <a:t>,                    and if </a:t>
            </a:r>
            <a:r>
              <a:rPr lang="en-US" sz="2800" dirty="0" err="1">
                <a:latin typeface="Symbol" charset="2"/>
              </a:rPr>
              <a:t>θ</a:t>
            </a:r>
            <a:r>
              <a:rPr lang="en-US" sz="2800" dirty="0"/>
              <a:t>=0</a:t>
            </a:r>
            <a:r>
              <a:rPr lang="en-US" sz="2800" baseline="30000" dirty="0"/>
              <a:t>o</a:t>
            </a:r>
          </a:p>
          <a:p>
            <a:pPr>
              <a:lnSpc>
                <a:spcPct val="90000"/>
              </a:lnSpc>
            </a:pPr>
            <a:r>
              <a:rPr lang="en-US" sz="2800" dirty="0"/>
              <a:t>So the magnitude of the magnetic field B can be defined as</a:t>
            </a:r>
          </a:p>
          <a:p>
            <a:pPr lvl="1">
              <a:lnSpc>
                <a:spcPct val="90000"/>
              </a:lnSpc>
            </a:pPr>
            <a:r>
              <a:rPr lang="en-US" sz="2400" dirty="0"/>
              <a:t>                  where </a:t>
            </a:r>
            <a:r>
              <a:rPr lang="en-US" sz="2400" dirty="0" err="1"/>
              <a:t>F</a:t>
            </a:r>
            <a:r>
              <a:rPr lang="en-US" sz="2400" baseline="-25000" dirty="0" err="1"/>
              <a:t>max</a:t>
            </a:r>
            <a:r>
              <a:rPr lang="en-US" sz="2400" baseline="-25000" dirty="0"/>
              <a:t> </a:t>
            </a:r>
            <a:r>
              <a:rPr lang="en-US" sz="2400" dirty="0"/>
              <a:t>is the magnitude of the force on a straight length </a:t>
            </a:r>
            <a:r>
              <a:rPr lang="en-US" sz="2400" dirty="0" err="1">
                <a:latin typeface="Monotype Corsiva" charset="0"/>
              </a:rPr>
              <a:t>l</a:t>
            </a:r>
            <a:r>
              <a:rPr lang="en-US" sz="2400" dirty="0"/>
              <a:t> of the wire carrying the current </a:t>
            </a:r>
            <a:r>
              <a:rPr lang="en-US" sz="2400" dirty="0">
                <a:latin typeface="Monotype Corsiva" charset="0"/>
              </a:rPr>
              <a:t>I </a:t>
            </a:r>
            <a:r>
              <a:rPr lang="en-US" sz="2400" dirty="0"/>
              <a:t>when the wire is perpendicular to </a:t>
            </a:r>
            <a:r>
              <a:rPr lang="en-US" sz="2400" b="1" dirty="0"/>
              <a:t>B</a:t>
            </a:r>
          </a:p>
          <a:p>
            <a:pPr>
              <a:lnSpc>
                <a:spcPct val="90000"/>
              </a:lnSpc>
            </a:pPr>
            <a:r>
              <a:rPr lang="en-US" sz="2800" dirty="0"/>
              <a:t>The relationship between F, B and </a:t>
            </a:r>
            <a:r>
              <a:rPr lang="en-US" sz="2800" dirty="0">
                <a:latin typeface="Monotype Corsiva" charset="0"/>
              </a:rPr>
              <a:t>I</a:t>
            </a:r>
            <a:r>
              <a:rPr lang="en-US" sz="2800" dirty="0"/>
              <a:t> can be written in a vector formula: </a:t>
            </a:r>
          </a:p>
          <a:p>
            <a:pPr lvl="1">
              <a:lnSpc>
                <a:spcPct val="90000"/>
              </a:lnSpc>
            </a:pPr>
            <a:r>
              <a:rPr lang="en-US" sz="2400" b="1" dirty="0" err="1">
                <a:latin typeface="Monotype Corsiva" charset="0"/>
              </a:rPr>
              <a:t>l</a:t>
            </a:r>
            <a:r>
              <a:rPr lang="en-US" sz="2400" b="1" dirty="0"/>
              <a:t> </a:t>
            </a:r>
            <a:r>
              <a:rPr lang="en-US" sz="2400" dirty="0"/>
              <a:t>is the vector whose magnitude is the length of the wire and its direction is along the wire in the direction of the </a:t>
            </a:r>
            <a:r>
              <a:rPr lang="en-US" sz="2400" b="1" u="sng" dirty="0">
                <a:solidFill>
                  <a:srgbClr val="FF0000"/>
                </a:solidFill>
              </a:rPr>
              <a:t>conventional current</a:t>
            </a:r>
          </a:p>
          <a:p>
            <a:pPr lvl="1">
              <a:lnSpc>
                <a:spcPct val="90000"/>
              </a:lnSpc>
            </a:pPr>
            <a:r>
              <a:rPr lang="en-US" sz="2400" dirty="0"/>
              <a:t>This formula works if </a:t>
            </a:r>
            <a:r>
              <a:rPr lang="en-US" sz="2400" b="1" dirty="0"/>
              <a:t>B</a:t>
            </a:r>
            <a:r>
              <a:rPr lang="en-US" sz="2400" dirty="0"/>
              <a:t> is uniform.</a:t>
            </a:r>
          </a:p>
          <a:p>
            <a:pPr>
              <a:lnSpc>
                <a:spcPct val="90000"/>
              </a:lnSpc>
            </a:pPr>
            <a:r>
              <a:rPr lang="en-US" sz="2800" dirty="0"/>
              <a:t>If B is not uniform or </a:t>
            </a:r>
            <a:r>
              <a:rPr lang="en-US" sz="2800" dirty="0" err="1">
                <a:latin typeface="Monotype Corsiva" charset="0"/>
              </a:rPr>
              <a:t>l</a:t>
            </a:r>
            <a:r>
              <a:rPr lang="en-US" sz="2800" dirty="0"/>
              <a:t> does not form the same angle with B everywhere, the infinitesimal force acting on a differential length d</a:t>
            </a:r>
            <a:r>
              <a:rPr lang="en-US" sz="2800" dirty="0">
                <a:latin typeface="Monotype Corsiva" charset="0"/>
              </a:rPr>
              <a:t>l</a:t>
            </a:r>
            <a:r>
              <a:rPr lang="en-US" sz="2800" dirty="0"/>
              <a:t> is </a:t>
            </a:r>
          </a:p>
        </p:txBody>
      </p:sp>
      <p:graphicFrame>
        <p:nvGraphicFramePr>
          <p:cNvPr id="355335" name="Object 7"/>
          <p:cNvGraphicFramePr>
            <a:graphicFrameLocks noChangeAspect="1"/>
          </p:cNvGraphicFramePr>
          <p:nvPr/>
        </p:nvGraphicFramePr>
        <p:xfrm>
          <a:off x="6629400" y="1066800"/>
          <a:ext cx="1981200" cy="436563"/>
        </p:xfrm>
        <a:graphic>
          <a:graphicData uri="http://schemas.openxmlformats.org/presentationml/2006/ole">
            <mc:AlternateContent xmlns:mc="http://schemas.openxmlformats.org/markup-compatibility/2006">
              <mc:Choice xmlns:v="urn:schemas-microsoft-com:vml" Requires="v">
                <p:oleObj spid="_x0000_s261385" name="Equation" r:id="rId7" imgW="749160" imgH="164880" progId="Equation.DSMT4">
                  <p:embed/>
                </p:oleObj>
              </mc:Choice>
              <mc:Fallback>
                <p:oleObj name="Equation" r:id="rId7" imgW="749160" imgH="164880" progId="Equation.DSMT4">
                  <p:embed/>
                  <p:pic>
                    <p:nvPicPr>
                      <p:cNvPr id="355335"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29400" y="1066800"/>
                        <a:ext cx="1981200" cy="4365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5336" name="Object 8"/>
          <p:cNvGraphicFramePr>
            <a:graphicFrameLocks noChangeAspect="1"/>
          </p:cNvGraphicFramePr>
          <p:nvPr/>
        </p:nvGraphicFramePr>
        <p:xfrm>
          <a:off x="1804988" y="1552575"/>
          <a:ext cx="1547812" cy="504825"/>
        </p:xfrm>
        <a:graphic>
          <a:graphicData uri="http://schemas.openxmlformats.org/presentationml/2006/ole">
            <mc:AlternateContent xmlns:mc="http://schemas.openxmlformats.org/markup-compatibility/2006">
              <mc:Choice xmlns:v="urn:schemas-microsoft-com:vml" Requires="v">
                <p:oleObj spid="_x0000_s261386" name="Equation" r:id="rId9" imgW="622080" imgH="203040" progId="Equation.DSMT4">
                  <p:embed/>
                </p:oleObj>
              </mc:Choice>
              <mc:Fallback>
                <p:oleObj name="Equation" r:id="rId9" imgW="622080" imgH="203040" progId="Equation.DSMT4">
                  <p:embed/>
                  <p:pic>
                    <p:nvPicPr>
                      <p:cNvPr id="355336"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04988" y="1552575"/>
                        <a:ext cx="1547812" cy="5048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5337" name="Object 9"/>
          <p:cNvGraphicFramePr>
            <a:graphicFrameLocks noChangeAspect="1"/>
          </p:cNvGraphicFramePr>
          <p:nvPr/>
        </p:nvGraphicFramePr>
        <p:xfrm>
          <a:off x="4953000" y="1524000"/>
          <a:ext cx="1231900" cy="504825"/>
        </p:xfrm>
        <a:graphic>
          <a:graphicData uri="http://schemas.openxmlformats.org/presentationml/2006/ole">
            <mc:AlternateContent xmlns:mc="http://schemas.openxmlformats.org/markup-compatibility/2006">
              <mc:Choice xmlns:v="urn:schemas-microsoft-com:vml" Requires="v">
                <p:oleObj spid="_x0000_s261387" name="Equation" r:id="rId11" imgW="495000" imgH="203040" progId="Equation.DSMT4">
                  <p:embed/>
                </p:oleObj>
              </mc:Choice>
              <mc:Fallback>
                <p:oleObj name="Equation" r:id="rId11" imgW="495000" imgH="203040" progId="Equation.DSMT4">
                  <p:embed/>
                  <p:pic>
                    <p:nvPicPr>
                      <p:cNvPr id="355337"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53000" y="1524000"/>
                        <a:ext cx="1231900" cy="5048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5338" name="Object 10"/>
          <p:cNvGraphicFramePr>
            <a:graphicFrameLocks noChangeAspect="1"/>
          </p:cNvGraphicFramePr>
          <p:nvPr/>
        </p:nvGraphicFramePr>
        <p:xfrm>
          <a:off x="990600" y="2443163"/>
          <a:ext cx="1295400" cy="452437"/>
        </p:xfrm>
        <a:graphic>
          <a:graphicData uri="http://schemas.openxmlformats.org/presentationml/2006/ole">
            <mc:AlternateContent xmlns:mc="http://schemas.openxmlformats.org/markup-compatibility/2006">
              <mc:Choice xmlns:v="urn:schemas-microsoft-com:vml" Requires="v">
                <p:oleObj spid="_x0000_s261388" name="Equation" r:id="rId13" imgW="698400" imgH="203040" progId="Equation.DSMT4">
                  <p:embed/>
                </p:oleObj>
              </mc:Choice>
              <mc:Fallback>
                <p:oleObj name="Equation" r:id="rId13" imgW="698400" imgH="203040" progId="Equation.DSMT4">
                  <p:embed/>
                  <p:pic>
                    <p:nvPicPr>
                      <p:cNvPr id="355338"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0600" y="2443163"/>
                        <a:ext cx="1295400" cy="4524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5339" name="Object 11"/>
          <p:cNvGraphicFramePr>
            <a:graphicFrameLocks noChangeAspect="1"/>
          </p:cNvGraphicFramePr>
          <p:nvPr/>
        </p:nvGraphicFramePr>
        <p:xfrm>
          <a:off x="2001838" y="3683000"/>
          <a:ext cx="1350962" cy="431800"/>
        </p:xfrm>
        <a:graphic>
          <a:graphicData uri="http://schemas.openxmlformats.org/presentationml/2006/ole">
            <mc:AlternateContent xmlns:mc="http://schemas.openxmlformats.org/markup-compatibility/2006">
              <mc:Choice xmlns:v="urn:schemas-microsoft-com:vml" Requires="v">
                <p:oleObj spid="_x0000_s261389" name="Equation" r:id="rId15" imgW="634680" imgH="203040" progId="Equation.DSMT4">
                  <p:embed/>
                </p:oleObj>
              </mc:Choice>
              <mc:Fallback>
                <p:oleObj name="Equation" r:id="rId15" imgW="634680" imgH="203040" progId="Equation.DSMT4">
                  <p:embed/>
                  <p:pic>
                    <p:nvPicPr>
                      <p:cNvPr id="355339" name="Object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01838" y="3683000"/>
                        <a:ext cx="1350962" cy="431800"/>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55340" name="Object 12"/>
          <p:cNvGraphicFramePr>
            <a:graphicFrameLocks noChangeAspect="1"/>
          </p:cNvGraphicFramePr>
          <p:nvPr/>
        </p:nvGraphicFramePr>
        <p:xfrm>
          <a:off x="1541463" y="6045200"/>
          <a:ext cx="1620837" cy="431800"/>
        </p:xfrm>
        <a:graphic>
          <a:graphicData uri="http://schemas.openxmlformats.org/presentationml/2006/ole">
            <mc:AlternateContent xmlns:mc="http://schemas.openxmlformats.org/markup-compatibility/2006">
              <mc:Choice xmlns:v="urn:schemas-microsoft-com:vml" Requires="v">
                <p:oleObj spid="_x0000_s261390" name="Equation" r:id="rId17" imgW="761760" imgH="203040" progId="Equation.DSMT4">
                  <p:embed/>
                </p:oleObj>
              </mc:Choice>
              <mc:Fallback>
                <p:oleObj name="Equation" r:id="rId17" imgW="761760" imgH="203040" progId="Equation.DSMT4">
                  <p:embed/>
                  <p:pic>
                    <p:nvPicPr>
                      <p:cNvPr id="355340" name="Object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41463" y="6045200"/>
                        <a:ext cx="1620837" cy="431800"/>
                      </a:xfrm>
                      <a:prstGeom prst="rect">
                        <a:avLst/>
                      </a:prstGeom>
                      <a:solidFill>
                        <a:srgbClr val="99FFCC"/>
                      </a:solidFill>
                      <a:ln w="28575">
                        <a:solidFill>
                          <a:srgbClr val="CC0000"/>
                        </a:solidFill>
                        <a:miter lim="800000"/>
                        <a:headEnd/>
                        <a:tailEnd/>
                      </a:ln>
                    </p:spPr>
                  </p:pic>
                </p:oleObj>
              </mc:Fallback>
            </mc:AlternateContent>
          </a:graphicData>
        </a:graphic>
      </p:graphicFrame>
    </p:spTree>
    <p:extLst>
      <p:ext uri="{BB962C8B-B14F-4D97-AF65-F5344CB8AC3E}">
        <p14:creationId xmlns:p14="http://schemas.microsoft.com/office/powerpoint/2010/main" val="390379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5334">
                                            <p:txEl>
                                              <p:pRg st="0" end="0"/>
                                            </p:txEl>
                                          </p:spTgt>
                                        </p:tgtEl>
                                        <p:attrNameLst>
                                          <p:attrName>style.visibility</p:attrName>
                                        </p:attrNameLst>
                                      </p:cBhvr>
                                      <p:to>
                                        <p:strVal val="visible"/>
                                      </p:to>
                                    </p:set>
                                    <p:animEffect transition="in" filter="wipe(left)">
                                      <p:cBhvr>
                                        <p:cTn id="7" dur="500"/>
                                        <p:tgtEl>
                                          <p:spTgt spid="355334">
                                            <p:txEl>
                                              <p:pRg st="0" end="0"/>
                                            </p:txEl>
                                          </p:spTgt>
                                        </p:tgtEl>
                                      </p:cBhvr>
                                    </p:animEffect>
                                  </p:childTnLst>
                                </p:cTn>
                              </p:par>
                            </p:childTnLst>
                          </p:cTn>
                        </p:par>
                        <p:par>
                          <p:cTn id="8" fill="hold">
                            <p:stCondLst>
                              <p:cond delay="1350"/>
                            </p:stCondLst>
                            <p:childTnLst>
                              <p:par>
                                <p:cTn id="9" presetID="22" presetClass="entr" presetSubtype="8" fill="hold" nodeType="afterEffect">
                                  <p:stCondLst>
                                    <p:cond delay="0"/>
                                  </p:stCondLst>
                                  <p:childTnLst>
                                    <p:set>
                                      <p:cBhvr>
                                        <p:cTn id="10" dur="1" fill="hold">
                                          <p:stCondLst>
                                            <p:cond delay="0"/>
                                          </p:stCondLst>
                                        </p:cTn>
                                        <p:tgtEl>
                                          <p:spTgt spid="355335"/>
                                        </p:tgtEl>
                                        <p:attrNameLst>
                                          <p:attrName>style.visibility</p:attrName>
                                        </p:attrNameLst>
                                      </p:cBhvr>
                                      <p:to>
                                        <p:strVal val="visible"/>
                                      </p:to>
                                    </p:set>
                                    <p:animEffect transition="in" filter="wipe(left)">
                                      <p:cBhvr>
                                        <p:cTn id="11" dur="500"/>
                                        <p:tgtEl>
                                          <p:spTgt spid="35533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type="wd">
                                    <p:tmPct val="10000"/>
                                  </p:iterate>
                                  <p:childTnLst>
                                    <p:set>
                                      <p:cBhvr>
                                        <p:cTn id="15" dur="1" fill="hold">
                                          <p:stCondLst>
                                            <p:cond delay="0"/>
                                          </p:stCondLst>
                                        </p:cTn>
                                        <p:tgtEl>
                                          <p:spTgt spid="355334">
                                            <p:txEl>
                                              <p:pRg st="1" end="1"/>
                                            </p:txEl>
                                          </p:spTgt>
                                        </p:tgtEl>
                                        <p:attrNameLst>
                                          <p:attrName>style.visibility</p:attrName>
                                        </p:attrNameLst>
                                      </p:cBhvr>
                                      <p:to>
                                        <p:strVal val="visible"/>
                                      </p:to>
                                    </p:set>
                                    <p:animEffect transition="in" filter="wipe(left)">
                                      <p:cBhvr>
                                        <p:cTn id="16" dur="500"/>
                                        <p:tgtEl>
                                          <p:spTgt spid="35533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55336"/>
                                        </p:tgtEl>
                                        <p:attrNameLst>
                                          <p:attrName>style.visibility</p:attrName>
                                        </p:attrNameLst>
                                      </p:cBhvr>
                                      <p:to>
                                        <p:strVal val="visible"/>
                                      </p:to>
                                    </p:set>
                                    <p:animEffect transition="in" filter="wipe(left)">
                                      <p:cBhvr>
                                        <p:cTn id="21" dur="500"/>
                                        <p:tgtEl>
                                          <p:spTgt spid="35533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55337"/>
                                        </p:tgtEl>
                                        <p:attrNameLst>
                                          <p:attrName>style.visibility</p:attrName>
                                        </p:attrNameLst>
                                      </p:cBhvr>
                                      <p:to>
                                        <p:strVal val="visible"/>
                                      </p:to>
                                    </p:set>
                                    <p:animEffect transition="in" filter="wipe(left)">
                                      <p:cBhvr>
                                        <p:cTn id="26" dur="500"/>
                                        <p:tgtEl>
                                          <p:spTgt spid="35533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355334">
                                            <p:txEl>
                                              <p:pRg st="2" end="2"/>
                                            </p:txEl>
                                          </p:spTgt>
                                        </p:tgtEl>
                                        <p:attrNameLst>
                                          <p:attrName>style.visibility</p:attrName>
                                        </p:attrNameLst>
                                      </p:cBhvr>
                                      <p:to>
                                        <p:strVal val="visible"/>
                                      </p:to>
                                    </p:set>
                                    <p:animEffect transition="in" filter="wipe(left)">
                                      <p:cBhvr>
                                        <p:cTn id="31" dur="500"/>
                                        <p:tgtEl>
                                          <p:spTgt spid="355334">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55338"/>
                                        </p:tgtEl>
                                        <p:attrNameLst>
                                          <p:attrName>style.visibility</p:attrName>
                                        </p:attrNameLst>
                                      </p:cBhvr>
                                      <p:to>
                                        <p:strVal val="visible"/>
                                      </p:to>
                                    </p:set>
                                    <p:animEffect transition="in" filter="wipe(left)">
                                      <p:cBhvr>
                                        <p:cTn id="36" dur="500"/>
                                        <p:tgtEl>
                                          <p:spTgt spid="355338"/>
                                        </p:tgtEl>
                                      </p:cBhvr>
                                    </p:animEffect>
                                  </p:childTnLst>
                                </p:cTn>
                              </p:par>
                            </p:childTnLst>
                          </p:cTn>
                        </p:par>
                        <p:par>
                          <p:cTn id="37" fill="hold">
                            <p:stCondLst>
                              <p:cond delay="500"/>
                            </p:stCondLst>
                            <p:childTnLst>
                              <p:par>
                                <p:cTn id="38" presetID="22" presetClass="entr" presetSubtype="8" fill="hold" grpId="0" nodeType="afterEffect">
                                  <p:stCondLst>
                                    <p:cond delay="0"/>
                                  </p:stCondLst>
                                  <p:iterate type="wd">
                                    <p:tmPct val="10000"/>
                                  </p:iterate>
                                  <p:childTnLst>
                                    <p:set>
                                      <p:cBhvr>
                                        <p:cTn id="39" dur="1" fill="hold">
                                          <p:stCondLst>
                                            <p:cond delay="0"/>
                                          </p:stCondLst>
                                        </p:cTn>
                                        <p:tgtEl>
                                          <p:spTgt spid="355334">
                                            <p:txEl>
                                              <p:pRg st="3" end="3"/>
                                            </p:txEl>
                                          </p:spTgt>
                                        </p:tgtEl>
                                        <p:attrNameLst>
                                          <p:attrName>style.visibility</p:attrName>
                                        </p:attrNameLst>
                                      </p:cBhvr>
                                      <p:to>
                                        <p:strVal val="visible"/>
                                      </p:to>
                                    </p:set>
                                    <p:animEffect transition="in" filter="wipe(left)">
                                      <p:cBhvr>
                                        <p:cTn id="40" dur="500"/>
                                        <p:tgtEl>
                                          <p:spTgt spid="355334">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355334">
                                            <p:txEl>
                                              <p:pRg st="4" end="4"/>
                                            </p:txEl>
                                          </p:spTgt>
                                        </p:tgtEl>
                                        <p:attrNameLst>
                                          <p:attrName>style.visibility</p:attrName>
                                        </p:attrNameLst>
                                      </p:cBhvr>
                                      <p:to>
                                        <p:strVal val="visible"/>
                                      </p:to>
                                    </p:set>
                                    <p:animEffect transition="in" filter="wipe(left)">
                                      <p:cBhvr>
                                        <p:cTn id="45" dur="500"/>
                                        <p:tgtEl>
                                          <p:spTgt spid="355334">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55339"/>
                                        </p:tgtEl>
                                        <p:attrNameLst>
                                          <p:attrName>style.visibility</p:attrName>
                                        </p:attrNameLst>
                                      </p:cBhvr>
                                      <p:to>
                                        <p:strVal val="visible"/>
                                      </p:to>
                                    </p:set>
                                    <p:animEffect transition="in" filter="wipe(left)">
                                      <p:cBhvr>
                                        <p:cTn id="50" dur="500"/>
                                        <p:tgtEl>
                                          <p:spTgt spid="35533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355334">
                                            <p:txEl>
                                              <p:pRg st="5" end="5"/>
                                            </p:txEl>
                                          </p:spTgt>
                                        </p:tgtEl>
                                        <p:attrNameLst>
                                          <p:attrName>style.visibility</p:attrName>
                                        </p:attrNameLst>
                                      </p:cBhvr>
                                      <p:to>
                                        <p:strVal val="visible"/>
                                      </p:to>
                                    </p:set>
                                    <p:animEffect transition="in" filter="wipe(left)">
                                      <p:cBhvr>
                                        <p:cTn id="55" dur="500"/>
                                        <p:tgtEl>
                                          <p:spTgt spid="355334">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355334">
                                            <p:txEl>
                                              <p:pRg st="6" end="6"/>
                                            </p:txEl>
                                          </p:spTgt>
                                        </p:tgtEl>
                                        <p:attrNameLst>
                                          <p:attrName>style.visibility</p:attrName>
                                        </p:attrNameLst>
                                      </p:cBhvr>
                                      <p:to>
                                        <p:strVal val="visible"/>
                                      </p:to>
                                    </p:set>
                                    <p:animEffect transition="in" filter="wipe(left)">
                                      <p:cBhvr>
                                        <p:cTn id="60" dur="500"/>
                                        <p:tgtEl>
                                          <p:spTgt spid="355334">
                                            <p:txEl>
                                              <p:pRg st="6" end="6"/>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iterate type="wd">
                                    <p:tmPct val="10000"/>
                                  </p:iterate>
                                  <p:childTnLst>
                                    <p:set>
                                      <p:cBhvr>
                                        <p:cTn id="64" dur="1" fill="hold">
                                          <p:stCondLst>
                                            <p:cond delay="0"/>
                                          </p:stCondLst>
                                        </p:cTn>
                                        <p:tgtEl>
                                          <p:spTgt spid="355334">
                                            <p:txEl>
                                              <p:pRg st="7" end="7"/>
                                            </p:txEl>
                                          </p:spTgt>
                                        </p:tgtEl>
                                        <p:attrNameLst>
                                          <p:attrName>style.visibility</p:attrName>
                                        </p:attrNameLst>
                                      </p:cBhvr>
                                      <p:to>
                                        <p:strVal val="visible"/>
                                      </p:to>
                                    </p:set>
                                    <p:animEffect transition="in" filter="wipe(left)">
                                      <p:cBhvr>
                                        <p:cTn id="65" dur="500"/>
                                        <p:tgtEl>
                                          <p:spTgt spid="355334">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355340"/>
                                        </p:tgtEl>
                                        <p:attrNameLst>
                                          <p:attrName>style.visibility</p:attrName>
                                        </p:attrNameLst>
                                      </p:cBhvr>
                                      <p:to>
                                        <p:strVal val="visible"/>
                                      </p:to>
                                    </p:set>
                                    <p:animEffect transition="in" filter="wipe(left)">
                                      <p:cBhvr>
                                        <p:cTn id="70" dur="500"/>
                                        <p:tgtEl>
                                          <p:spTgt spid="355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3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Wednesday, Oct. 30, 2019</a:t>
            </a:r>
          </a:p>
        </p:txBody>
      </p:sp>
      <p:sp>
        <p:nvSpPr>
          <p:cNvPr id="10" name="Footer Placeholder 4"/>
          <p:cNvSpPr>
            <a:spLocks noGrp="1"/>
          </p:cNvSpPr>
          <p:nvPr>
            <p:ph type="ftr" sz="quarter" idx="11"/>
          </p:nvPr>
        </p:nvSpPr>
        <p:spPr/>
        <p:txBody>
          <a:bodyPr/>
          <a:lstStyle/>
          <a:p>
            <a:r>
              <a:rPr lang="en-US"/>
              <a:t>PHYS 1444-002, Fall 2019                    Dr. Jaehoon Yu</a:t>
            </a:r>
          </a:p>
        </p:txBody>
      </p:sp>
      <p:sp>
        <p:nvSpPr>
          <p:cNvPr id="11" name="Slide Number Placeholder 5"/>
          <p:cNvSpPr>
            <a:spLocks noGrp="1"/>
          </p:cNvSpPr>
          <p:nvPr>
            <p:ph type="sldNum" sz="quarter" idx="12"/>
          </p:nvPr>
        </p:nvSpPr>
        <p:spPr/>
        <p:txBody>
          <a:bodyPr/>
          <a:lstStyle/>
          <a:p>
            <a:fld id="{BB4AFE30-405D-9F44-8905-EB72996D58B0}" type="slidenum">
              <a:rPr lang="en-US"/>
              <a:pPr/>
              <a:t>16</a:t>
            </a:fld>
            <a:endParaRPr lang="en-US"/>
          </a:p>
        </p:txBody>
      </p:sp>
      <p:sp>
        <p:nvSpPr>
          <p:cNvPr id="356354" name="Rectangle 2"/>
          <p:cNvSpPr>
            <a:spLocks noGrp="1" noChangeArrowheads="1"/>
          </p:cNvSpPr>
          <p:nvPr>
            <p:ph type="title"/>
          </p:nvPr>
        </p:nvSpPr>
        <p:spPr>
          <a:xfrm>
            <a:off x="381000" y="76200"/>
            <a:ext cx="8534400" cy="609600"/>
          </a:xfrm>
        </p:spPr>
        <p:txBody>
          <a:bodyPr/>
          <a:lstStyle/>
          <a:p>
            <a:r>
              <a:rPr lang="en-US" dirty="0"/>
              <a:t> Fundamentals on the Magnetic Field, B</a:t>
            </a:r>
          </a:p>
        </p:txBody>
      </p:sp>
      <p:graphicFrame>
        <p:nvGraphicFramePr>
          <p:cNvPr id="356355"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62290" name="Equation" r:id="rId3" imgW="914400" imgH="190080" progId="Equation.DSMT4">
                  <p:embed/>
                </p:oleObj>
              </mc:Choice>
              <mc:Fallback>
                <p:oleObj name="Equation" r:id="rId3" imgW="914400" imgH="190080" progId="Equation.DSMT4">
                  <p:embed/>
                  <p:pic>
                    <p:nvPicPr>
                      <p:cNvPr id="35635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6356"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62291" name="Equation" r:id="rId5" imgW="914400" imgH="190080" progId="Equation.DSMT4">
                  <p:embed/>
                </p:oleObj>
              </mc:Choice>
              <mc:Fallback>
                <p:oleObj name="Equation" r:id="rId5" imgW="914400" imgH="190080" progId="Equation.DSMT4">
                  <p:embed/>
                  <p:pic>
                    <p:nvPicPr>
                      <p:cNvPr id="35635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6357"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62292" name="Equation" r:id="rId6" imgW="914400" imgH="190080" progId="Equation.DSMT4">
                  <p:embed/>
                </p:oleObj>
              </mc:Choice>
              <mc:Fallback>
                <p:oleObj name="Equation" r:id="rId6" imgW="914400" imgH="190080" progId="Equation.DSMT4">
                  <p:embed/>
                  <p:pic>
                    <p:nvPicPr>
                      <p:cNvPr id="356357"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6358" name="Rectangle 6"/>
          <p:cNvSpPr>
            <a:spLocks noGrp="1" noChangeArrowheads="1"/>
          </p:cNvSpPr>
          <p:nvPr>
            <p:ph type="body" idx="1"/>
          </p:nvPr>
        </p:nvSpPr>
        <p:spPr>
          <a:xfrm>
            <a:off x="228600" y="685800"/>
            <a:ext cx="8915400" cy="5791200"/>
          </a:xfrm>
        </p:spPr>
        <p:txBody>
          <a:bodyPr/>
          <a:lstStyle/>
          <a:p>
            <a:r>
              <a:rPr lang="en-US" sz="2800" dirty="0"/>
              <a:t>The magnetic field is a vector quantity</a:t>
            </a:r>
          </a:p>
          <a:p>
            <a:r>
              <a:rPr lang="en-US" sz="2800" dirty="0"/>
              <a:t>The SI unit for B is tesla (T)</a:t>
            </a:r>
          </a:p>
          <a:p>
            <a:pPr lvl="1"/>
            <a:r>
              <a:rPr lang="en-US" sz="2400" dirty="0"/>
              <a:t>What is the definition of 1 Tesla in terms of other known units?</a:t>
            </a:r>
          </a:p>
          <a:p>
            <a:pPr lvl="1"/>
            <a:r>
              <a:rPr lang="en-US" sz="2400" dirty="0"/>
              <a:t>1T=1N/A-m</a:t>
            </a:r>
          </a:p>
          <a:p>
            <a:pPr lvl="1"/>
            <a:r>
              <a:rPr lang="en-US" sz="2400" dirty="0"/>
              <a:t>In older names, tesla is the same as weber per meter-squared</a:t>
            </a:r>
          </a:p>
          <a:p>
            <a:pPr lvl="2"/>
            <a:r>
              <a:rPr lang="en-US" sz="2000" dirty="0"/>
              <a:t>1Wb/m</a:t>
            </a:r>
            <a:r>
              <a:rPr lang="en-US" sz="2000" baseline="30000" dirty="0"/>
              <a:t>2</a:t>
            </a:r>
            <a:r>
              <a:rPr lang="en-US" sz="2000" dirty="0"/>
              <a:t>=1T</a:t>
            </a:r>
          </a:p>
          <a:p>
            <a:r>
              <a:rPr lang="en-US" sz="2800" dirty="0"/>
              <a:t>The </a:t>
            </a:r>
            <a:r>
              <a:rPr lang="en-US" sz="2800" dirty="0" err="1"/>
              <a:t>cgs</a:t>
            </a:r>
            <a:r>
              <a:rPr lang="en-US" sz="2800" dirty="0"/>
              <a:t> unit for B is gauss (G)</a:t>
            </a:r>
          </a:p>
          <a:p>
            <a:pPr lvl="1"/>
            <a:r>
              <a:rPr lang="en-US" sz="2400" dirty="0"/>
              <a:t>How many T is one G?</a:t>
            </a:r>
          </a:p>
          <a:p>
            <a:pPr lvl="2"/>
            <a:r>
              <a:rPr lang="en-US" sz="2000" dirty="0"/>
              <a:t>1G=10</a:t>
            </a:r>
            <a:r>
              <a:rPr lang="en-US" sz="2000" baseline="30000" dirty="0"/>
              <a:t>-4</a:t>
            </a:r>
            <a:r>
              <a:rPr lang="en-US" sz="2000" dirty="0"/>
              <a:t> T</a:t>
            </a:r>
          </a:p>
          <a:p>
            <a:pPr lvl="1"/>
            <a:r>
              <a:rPr lang="en-US" sz="2400" dirty="0"/>
              <a:t>For computation, one MUST convert G to T at all times</a:t>
            </a:r>
          </a:p>
          <a:p>
            <a:r>
              <a:rPr lang="en-US" sz="2800" dirty="0"/>
              <a:t>Magnetic field on the Earth’s surface is about 0.5G=0.5x10</a:t>
            </a:r>
            <a:r>
              <a:rPr lang="en-US" sz="2800" baseline="30000" dirty="0"/>
              <a:t>-4</a:t>
            </a:r>
            <a:r>
              <a:rPr lang="en-US" sz="2800" dirty="0"/>
              <a:t>T</a:t>
            </a:r>
          </a:p>
          <a:p>
            <a:r>
              <a:rPr lang="en-US" sz="2800" dirty="0"/>
              <a:t>On a diagram,      for field coming out and       for going in. </a:t>
            </a:r>
          </a:p>
        </p:txBody>
      </p:sp>
      <p:graphicFrame>
        <p:nvGraphicFramePr>
          <p:cNvPr id="356359" name="Object 7"/>
          <p:cNvGraphicFramePr>
            <a:graphicFrameLocks noChangeAspect="1"/>
          </p:cNvGraphicFramePr>
          <p:nvPr/>
        </p:nvGraphicFramePr>
        <p:xfrm>
          <a:off x="2514600" y="5684838"/>
          <a:ext cx="433388" cy="471487"/>
        </p:xfrm>
        <a:graphic>
          <a:graphicData uri="http://schemas.openxmlformats.org/presentationml/2006/ole">
            <mc:AlternateContent xmlns:mc="http://schemas.openxmlformats.org/markup-compatibility/2006">
              <mc:Choice xmlns:v="urn:schemas-microsoft-com:vml" Requires="v">
                <p:oleObj spid="_x0000_s262293" name="Equation" r:id="rId7" imgW="152280" imgH="164880" progId="Equation.DSMT4">
                  <p:embed/>
                </p:oleObj>
              </mc:Choice>
              <mc:Fallback>
                <p:oleObj name="Equation" r:id="rId7" imgW="152280" imgH="164880" progId="Equation.DSMT4">
                  <p:embed/>
                  <p:pic>
                    <p:nvPicPr>
                      <p:cNvPr id="356359"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5684838"/>
                        <a:ext cx="433388" cy="471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6360" name="Object 8"/>
          <p:cNvGraphicFramePr>
            <a:graphicFrameLocks noChangeAspect="1"/>
          </p:cNvGraphicFramePr>
          <p:nvPr/>
        </p:nvGraphicFramePr>
        <p:xfrm>
          <a:off x="6072188" y="5686425"/>
          <a:ext cx="434975" cy="469900"/>
        </p:xfrm>
        <a:graphic>
          <a:graphicData uri="http://schemas.openxmlformats.org/presentationml/2006/ole">
            <mc:AlternateContent xmlns:mc="http://schemas.openxmlformats.org/markup-compatibility/2006">
              <mc:Choice xmlns:v="urn:schemas-microsoft-com:vml" Requires="v">
                <p:oleObj spid="_x0000_s262294" name="Equation" r:id="rId9" imgW="152280" imgH="164880" progId="Equation.DSMT4">
                  <p:embed/>
                </p:oleObj>
              </mc:Choice>
              <mc:Fallback>
                <p:oleObj name="Equation" r:id="rId9" imgW="152280" imgH="164880" progId="Equation.DSMT4">
                  <p:embed/>
                  <p:pic>
                    <p:nvPicPr>
                      <p:cNvPr id="35636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72188" y="5686425"/>
                        <a:ext cx="434975"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9077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6358">
                                            <p:txEl>
                                              <p:pRg st="0" end="0"/>
                                            </p:txEl>
                                          </p:spTgt>
                                        </p:tgtEl>
                                        <p:attrNameLst>
                                          <p:attrName>style.visibility</p:attrName>
                                        </p:attrNameLst>
                                      </p:cBhvr>
                                      <p:to>
                                        <p:strVal val="visible"/>
                                      </p:to>
                                    </p:set>
                                    <p:animEffect transition="in" filter="wipe(left)">
                                      <p:cBhvr>
                                        <p:cTn id="7" dur="500"/>
                                        <p:tgtEl>
                                          <p:spTgt spid="3563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56358">
                                            <p:txEl>
                                              <p:pRg st="1" end="1"/>
                                            </p:txEl>
                                          </p:spTgt>
                                        </p:tgtEl>
                                        <p:attrNameLst>
                                          <p:attrName>style.visibility</p:attrName>
                                        </p:attrNameLst>
                                      </p:cBhvr>
                                      <p:to>
                                        <p:strVal val="visible"/>
                                      </p:to>
                                    </p:set>
                                    <p:animEffect transition="in" filter="wipe(left)">
                                      <p:cBhvr>
                                        <p:cTn id="12" dur="500"/>
                                        <p:tgtEl>
                                          <p:spTgt spid="3563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56358">
                                            <p:txEl>
                                              <p:pRg st="2" end="2"/>
                                            </p:txEl>
                                          </p:spTgt>
                                        </p:tgtEl>
                                        <p:attrNameLst>
                                          <p:attrName>style.visibility</p:attrName>
                                        </p:attrNameLst>
                                      </p:cBhvr>
                                      <p:to>
                                        <p:strVal val="visible"/>
                                      </p:to>
                                    </p:set>
                                    <p:animEffect transition="in" filter="wipe(left)">
                                      <p:cBhvr>
                                        <p:cTn id="17" dur="500"/>
                                        <p:tgtEl>
                                          <p:spTgt spid="3563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56358">
                                            <p:txEl>
                                              <p:pRg st="3" end="3"/>
                                            </p:txEl>
                                          </p:spTgt>
                                        </p:tgtEl>
                                        <p:attrNameLst>
                                          <p:attrName>style.visibility</p:attrName>
                                        </p:attrNameLst>
                                      </p:cBhvr>
                                      <p:to>
                                        <p:strVal val="visible"/>
                                      </p:to>
                                    </p:set>
                                    <p:animEffect transition="in" filter="wipe(left)">
                                      <p:cBhvr>
                                        <p:cTn id="22" dur="500"/>
                                        <p:tgtEl>
                                          <p:spTgt spid="3563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56358">
                                            <p:txEl>
                                              <p:pRg st="4" end="4"/>
                                            </p:txEl>
                                          </p:spTgt>
                                        </p:tgtEl>
                                        <p:attrNameLst>
                                          <p:attrName>style.visibility</p:attrName>
                                        </p:attrNameLst>
                                      </p:cBhvr>
                                      <p:to>
                                        <p:strVal val="visible"/>
                                      </p:to>
                                    </p:set>
                                    <p:animEffect transition="in" filter="wipe(left)">
                                      <p:cBhvr>
                                        <p:cTn id="27" dur="500"/>
                                        <p:tgtEl>
                                          <p:spTgt spid="3563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56358">
                                            <p:txEl>
                                              <p:pRg st="5" end="5"/>
                                            </p:txEl>
                                          </p:spTgt>
                                        </p:tgtEl>
                                        <p:attrNameLst>
                                          <p:attrName>style.visibility</p:attrName>
                                        </p:attrNameLst>
                                      </p:cBhvr>
                                      <p:to>
                                        <p:strVal val="visible"/>
                                      </p:to>
                                    </p:set>
                                    <p:animEffect transition="in" filter="wipe(left)">
                                      <p:cBhvr>
                                        <p:cTn id="32" dur="500"/>
                                        <p:tgtEl>
                                          <p:spTgt spid="3563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56358">
                                            <p:txEl>
                                              <p:pRg st="6" end="6"/>
                                            </p:txEl>
                                          </p:spTgt>
                                        </p:tgtEl>
                                        <p:attrNameLst>
                                          <p:attrName>style.visibility</p:attrName>
                                        </p:attrNameLst>
                                      </p:cBhvr>
                                      <p:to>
                                        <p:strVal val="visible"/>
                                      </p:to>
                                    </p:set>
                                    <p:animEffect transition="in" filter="wipe(left)">
                                      <p:cBhvr>
                                        <p:cTn id="37" dur="500"/>
                                        <p:tgtEl>
                                          <p:spTgt spid="35635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56358">
                                            <p:txEl>
                                              <p:pRg st="7" end="7"/>
                                            </p:txEl>
                                          </p:spTgt>
                                        </p:tgtEl>
                                        <p:attrNameLst>
                                          <p:attrName>style.visibility</p:attrName>
                                        </p:attrNameLst>
                                      </p:cBhvr>
                                      <p:to>
                                        <p:strVal val="visible"/>
                                      </p:to>
                                    </p:set>
                                    <p:animEffect transition="in" filter="wipe(left)">
                                      <p:cBhvr>
                                        <p:cTn id="42" dur="500"/>
                                        <p:tgtEl>
                                          <p:spTgt spid="356358">
                                            <p:txEl>
                                              <p:pRg st="7" end="7"/>
                                            </p:txEl>
                                          </p:spTgt>
                                        </p:tgtEl>
                                      </p:cBhvr>
                                    </p:animEffect>
                                  </p:childTnLst>
                                </p:cTn>
                              </p:par>
                              <p:par>
                                <p:cTn id="43" presetID="22" presetClass="entr" presetSubtype="8" fill="hold" grpId="0" nodeType="withEffect">
                                  <p:stCondLst>
                                    <p:cond delay="0"/>
                                  </p:stCondLst>
                                  <p:iterate type="wd">
                                    <p:tmPct val="10000"/>
                                  </p:iterate>
                                  <p:childTnLst>
                                    <p:set>
                                      <p:cBhvr>
                                        <p:cTn id="44" dur="1" fill="hold">
                                          <p:stCondLst>
                                            <p:cond delay="0"/>
                                          </p:stCondLst>
                                        </p:cTn>
                                        <p:tgtEl>
                                          <p:spTgt spid="356358">
                                            <p:txEl>
                                              <p:pRg st="8" end="8"/>
                                            </p:txEl>
                                          </p:spTgt>
                                        </p:tgtEl>
                                        <p:attrNameLst>
                                          <p:attrName>style.visibility</p:attrName>
                                        </p:attrNameLst>
                                      </p:cBhvr>
                                      <p:to>
                                        <p:strVal val="visible"/>
                                      </p:to>
                                    </p:set>
                                    <p:animEffect transition="in" filter="wipe(left)">
                                      <p:cBhvr>
                                        <p:cTn id="45" dur="500"/>
                                        <p:tgtEl>
                                          <p:spTgt spid="356358">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356358">
                                            <p:txEl>
                                              <p:pRg st="9" end="9"/>
                                            </p:txEl>
                                          </p:spTgt>
                                        </p:tgtEl>
                                        <p:attrNameLst>
                                          <p:attrName>style.visibility</p:attrName>
                                        </p:attrNameLst>
                                      </p:cBhvr>
                                      <p:to>
                                        <p:strVal val="visible"/>
                                      </p:to>
                                    </p:set>
                                    <p:animEffect transition="in" filter="wipe(left)">
                                      <p:cBhvr>
                                        <p:cTn id="50" dur="500"/>
                                        <p:tgtEl>
                                          <p:spTgt spid="356358">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356358">
                                            <p:txEl>
                                              <p:pRg st="10" end="10"/>
                                            </p:txEl>
                                          </p:spTgt>
                                        </p:tgtEl>
                                        <p:attrNameLst>
                                          <p:attrName>style.visibility</p:attrName>
                                        </p:attrNameLst>
                                      </p:cBhvr>
                                      <p:to>
                                        <p:strVal val="visible"/>
                                      </p:to>
                                    </p:set>
                                    <p:animEffect transition="in" filter="wipe(left)">
                                      <p:cBhvr>
                                        <p:cTn id="55" dur="500"/>
                                        <p:tgtEl>
                                          <p:spTgt spid="356358">
                                            <p:txEl>
                                              <p:pRg st="10" end="1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356358">
                                            <p:txEl>
                                              <p:pRg st="11" end="11"/>
                                            </p:txEl>
                                          </p:spTgt>
                                        </p:tgtEl>
                                        <p:attrNameLst>
                                          <p:attrName>style.visibility</p:attrName>
                                        </p:attrNameLst>
                                      </p:cBhvr>
                                      <p:to>
                                        <p:strVal val="visible"/>
                                      </p:to>
                                    </p:set>
                                    <p:animEffect transition="in" filter="wipe(left)">
                                      <p:cBhvr>
                                        <p:cTn id="60" dur="500"/>
                                        <p:tgtEl>
                                          <p:spTgt spid="356358">
                                            <p:txEl>
                                              <p:pRg st="11" end="1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0" fill="hold" nodeType="clickEffect">
                                  <p:stCondLst>
                                    <p:cond delay="0"/>
                                  </p:stCondLst>
                                  <p:childTnLst>
                                    <p:set>
                                      <p:cBhvr>
                                        <p:cTn id="64" dur="1" fill="hold">
                                          <p:stCondLst>
                                            <p:cond delay="0"/>
                                          </p:stCondLst>
                                        </p:cTn>
                                        <p:tgtEl>
                                          <p:spTgt spid="356359"/>
                                        </p:tgtEl>
                                        <p:attrNameLst>
                                          <p:attrName>style.visibility</p:attrName>
                                        </p:attrNameLst>
                                      </p:cBhvr>
                                      <p:to>
                                        <p:strVal val="visible"/>
                                      </p:to>
                                    </p:set>
                                    <p:anim calcmode="lin" valueType="num">
                                      <p:cBhvr>
                                        <p:cTn id="65" dur="500" fill="hold"/>
                                        <p:tgtEl>
                                          <p:spTgt spid="356359"/>
                                        </p:tgtEl>
                                        <p:attrNameLst>
                                          <p:attrName>ppt_w</p:attrName>
                                        </p:attrNameLst>
                                      </p:cBhvr>
                                      <p:tavLst>
                                        <p:tav tm="0">
                                          <p:val>
                                            <p:fltVal val="0"/>
                                          </p:val>
                                        </p:tav>
                                        <p:tav tm="100000">
                                          <p:val>
                                            <p:strVal val="#ppt_w"/>
                                          </p:val>
                                        </p:tav>
                                      </p:tavLst>
                                    </p:anim>
                                    <p:anim calcmode="lin" valueType="num">
                                      <p:cBhvr>
                                        <p:cTn id="66" dur="500" fill="hold"/>
                                        <p:tgtEl>
                                          <p:spTgt spid="356359"/>
                                        </p:tgtEl>
                                        <p:attrNameLst>
                                          <p:attrName>ppt_h</p:attrName>
                                        </p:attrNameLst>
                                      </p:cBhvr>
                                      <p:tavLst>
                                        <p:tav tm="0">
                                          <p:val>
                                            <p:fltVal val="0"/>
                                          </p:val>
                                        </p:tav>
                                        <p:tav tm="100000">
                                          <p:val>
                                            <p:strVal val="#ppt_h"/>
                                          </p:val>
                                        </p:tav>
                                      </p:tavLst>
                                    </p:anim>
                                    <p:animEffect transition="in" filter="fade">
                                      <p:cBhvr>
                                        <p:cTn id="67" dur="500"/>
                                        <p:tgtEl>
                                          <p:spTgt spid="356359"/>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0" fill="hold" nodeType="clickEffect">
                                  <p:stCondLst>
                                    <p:cond delay="0"/>
                                  </p:stCondLst>
                                  <p:childTnLst>
                                    <p:set>
                                      <p:cBhvr>
                                        <p:cTn id="71" dur="1" fill="hold">
                                          <p:stCondLst>
                                            <p:cond delay="0"/>
                                          </p:stCondLst>
                                        </p:cTn>
                                        <p:tgtEl>
                                          <p:spTgt spid="356360"/>
                                        </p:tgtEl>
                                        <p:attrNameLst>
                                          <p:attrName>style.visibility</p:attrName>
                                        </p:attrNameLst>
                                      </p:cBhvr>
                                      <p:to>
                                        <p:strVal val="visible"/>
                                      </p:to>
                                    </p:set>
                                    <p:anim calcmode="lin" valueType="num">
                                      <p:cBhvr>
                                        <p:cTn id="72" dur="500" fill="hold"/>
                                        <p:tgtEl>
                                          <p:spTgt spid="356360"/>
                                        </p:tgtEl>
                                        <p:attrNameLst>
                                          <p:attrName>ppt_w</p:attrName>
                                        </p:attrNameLst>
                                      </p:cBhvr>
                                      <p:tavLst>
                                        <p:tav tm="0">
                                          <p:val>
                                            <p:fltVal val="0"/>
                                          </p:val>
                                        </p:tav>
                                        <p:tav tm="100000">
                                          <p:val>
                                            <p:strVal val="#ppt_w"/>
                                          </p:val>
                                        </p:tav>
                                      </p:tavLst>
                                    </p:anim>
                                    <p:anim calcmode="lin" valueType="num">
                                      <p:cBhvr>
                                        <p:cTn id="73" dur="500" fill="hold"/>
                                        <p:tgtEl>
                                          <p:spTgt spid="356360"/>
                                        </p:tgtEl>
                                        <p:attrNameLst>
                                          <p:attrName>ppt_h</p:attrName>
                                        </p:attrNameLst>
                                      </p:cBhvr>
                                      <p:tavLst>
                                        <p:tav tm="0">
                                          <p:val>
                                            <p:fltVal val="0"/>
                                          </p:val>
                                        </p:tav>
                                        <p:tav tm="100000">
                                          <p:val>
                                            <p:strVal val="#ppt_h"/>
                                          </p:val>
                                        </p:tav>
                                      </p:tavLst>
                                    </p:anim>
                                    <p:animEffect transition="in" filter="fade">
                                      <p:cBhvr>
                                        <p:cTn id="74" dur="500"/>
                                        <p:tgtEl>
                                          <p:spTgt spid="356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p:cNvSpPr>
            <a:spLocks noGrp="1"/>
          </p:cNvSpPr>
          <p:nvPr>
            <p:ph type="dt" sz="half" idx="10"/>
          </p:nvPr>
        </p:nvSpPr>
        <p:spPr/>
        <p:txBody>
          <a:bodyPr/>
          <a:lstStyle/>
          <a:p>
            <a:r>
              <a:rPr lang="en-US"/>
              <a:t>Wednesday, Oct. 30, 2019</a:t>
            </a:r>
          </a:p>
        </p:txBody>
      </p:sp>
      <p:sp>
        <p:nvSpPr>
          <p:cNvPr id="23" name="Footer Placeholder 4"/>
          <p:cNvSpPr>
            <a:spLocks noGrp="1"/>
          </p:cNvSpPr>
          <p:nvPr>
            <p:ph type="ftr" sz="quarter" idx="11"/>
          </p:nvPr>
        </p:nvSpPr>
        <p:spPr/>
        <p:txBody>
          <a:bodyPr/>
          <a:lstStyle/>
          <a:p>
            <a:r>
              <a:rPr lang="en-US"/>
              <a:t>PHYS 1444-002, Fall 2019                    Dr. Jaehoon Yu</a:t>
            </a:r>
          </a:p>
        </p:txBody>
      </p:sp>
      <p:sp>
        <p:nvSpPr>
          <p:cNvPr id="24" name="Slide Number Placeholder 5"/>
          <p:cNvSpPr>
            <a:spLocks noGrp="1"/>
          </p:cNvSpPr>
          <p:nvPr>
            <p:ph type="sldNum" sz="quarter" idx="12"/>
          </p:nvPr>
        </p:nvSpPr>
        <p:spPr/>
        <p:txBody>
          <a:bodyPr/>
          <a:lstStyle/>
          <a:p>
            <a:fld id="{F33A9A65-0150-E040-9025-C8F94FB038DF}" type="slidenum">
              <a:rPr lang="en-US"/>
              <a:pPr/>
              <a:t>17</a:t>
            </a:fld>
            <a:endParaRPr lang="en-US"/>
          </a:p>
        </p:txBody>
      </p:sp>
      <p:pic>
        <p:nvPicPr>
          <p:cNvPr id="357378" name="Picture 2" descr="FG27_014"/>
          <p:cNvPicPr>
            <a:picLocks noChangeAspect="1" noChangeArrowheads="1"/>
          </p:cNvPicPr>
          <p:nvPr/>
        </p:nvPicPr>
        <p:blipFill>
          <a:blip r:embed="rId3"/>
          <a:srcRect/>
          <a:stretch>
            <a:fillRect/>
          </a:stretch>
        </p:blipFill>
        <p:spPr bwMode="auto">
          <a:xfrm>
            <a:off x="6477000" y="590550"/>
            <a:ext cx="3124200" cy="2686050"/>
          </a:xfrm>
          <a:prstGeom prst="rect">
            <a:avLst/>
          </a:prstGeom>
          <a:noFill/>
        </p:spPr>
      </p:pic>
      <p:sp>
        <p:nvSpPr>
          <p:cNvPr id="357379" name="Rectangle 3"/>
          <p:cNvSpPr>
            <a:spLocks noGrp="1" noChangeArrowheads="1"/>
          </p:cNvSpPr>
          <p:nvPr>
            <p:ph type="title"/>
          </p:nvPr>
        </p:nvSpPr>
        <p:spPr>
          <a:xfrm>
            <a:off x="228600" y="-76200"/>
            <a:ext cx="8686800" cy="762000"/>
          </a:xfrm>
        </p:spPr>
        <p:txBody>
          <a:bodyPr/>
          <a:lstStyle/>
          <a:p>
            <a:r>
              <a:rPr lang="en-US" dirty="0"/>
              <a:t>Example 27 – 2 </a:t>
            </a:r>
          </a:p>
        </p:txBody>
      </p:sp>
      <p:sp>
        <p:nvSpPr>
          <p:cNvPr id="357380" name="Text Box 4"/>
          <p:cNvSpPr txBox="1">
            <a:spLocks noChangeArrowheads="1"/>
          </p:cNvSpPr>
          <p:nvPr/>
        </p:nvSpPr>
        <p:spPr bwMode="auto">
          <a:xfrm>
            <a:off x="228600" y="593725"/>
            <a:ext cx="6781800" cy="31400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dirty="0">
                <a:solidFill>
                  <a:schemeClr val="accent2"/>
                </a:solidFill>
                <a:latin typeface="Arial Narrow" charset="0"/>
              </a:rPr>
              <a:t>Measuring a magnetic field. </a:t>
            </a:r>
            <a:r>
              <a:rPr lang="en-US" sz="2000" dirty="0">
                <a:solidFill>
                  <a:schemeClr val="accent2"/>
                </a:solidFill>
                <a:latin typeface="Arial Narrow" charset="0"/>
              </a:rPr>
              <a:t>A rectangular loop of wire hangs vertically as shown in the figure.  A magnetic field </a:t>
            </a:r>
            <a:r>
              <a:rPr lang="en-US" sz="2000" b="1" dirty="0">
                <a:solidFill>
                  <a:schemeClr val="accent2"/>
                </a:solidFill>
                <a:latin typeface="Arial Narrow" charset="0"/>
              </a:rPr>
              <a:t>B</a:t>
            </a:r>
            <a:r>
              <a:rPr lang="en-US" sz="2000" dirty="0">
                <a:solidFill>
                  <a:schemeClr val="accent2"/>
                </a:solidFill>
                <a:latin typeface="Arial Narrow" charset="0"/>
              </a:rPr>
              <a:t> is directed horizontally perpendicular to the wire, and points out of the page.  The magnetic field </a:t>
            </a:r>
            <a:r>
              <a:rPr lang="en-US" sz="2000" b="1" dirty="0">
                <a:solidFill>
                  <a:schemeClr val="accent2"/>
                </a:solidFill>
                <a:latin typeface="Arial Narrow" charset="0"/>
              </a:rPr>
              <a:t>B</a:t>
            </a:r>
            <a:r>
              <a:rPr lang="en-US" sz="2000" dirty="0">
                <a:solidFill>
                  <a:schemeClr val="accent2"/>
                </a:solidFill>
                <a:latin typeface="Arial Narrow" charset="0"/>
              </a:rPr>
              <a:t> is very nearly uniform along the horizontal portion of wire </a:t>
            </a:r>
            <a:r>
              <a:rPr lang="en-US" sz="2000" dirty="0" err="1">
                <a:solidFill>
                  <a:schemeClr val="accent2"/>
                </a:solidFill>
                <a:latin typeface="Monotype Corsiva" charset="0"/>
              </a:rPr>
              <a:t>ab</a:t>
            </a:r>
            <a:r>
              <a:rPr lang="en-US" sz="2000" dirty="0">
                <a:solidFill>
                  <a:schemeClr val="accent2"/>
                </a:solidFill>
                <a:latin typeface="Arial Narrow" charset="0"/>
              </a:rPr>
              <a:t> (length </a:t>
            </a:r>
            <a:r>
              <a:rPr lang="en-US" sz="2000" dirty="0" err="1">
                <a:solidFill>
                  <a:srgbClr val="FF0000"/>
                </a:solidFill>
                <a:latin typeface="Monotype Corsiva" charset="0"/>
              </a:rPr>
              <a:t>l</a:t>
            </a:r>
            <a:r>
              <a:rPr lang="en-US" sz="2000" dirty="0">
                <a:solidFill>
                  <a:srgbClr val="FF0000"/>
                </a:solidFill>
                <a:latin typeface="Arial Narrow" charset="0"/>
              </a:rPr>
              <a:t>=10.0cm</a:t>
            </a:r>
            <a:r>
              <a:rPr lang="en-US" sz="2000" dirty="0">
                <a:solidFill>
                  <a:schemeClr val="accent2"/>
                </a:solidFill>
                <a:latin typeface="Arial Narrow" charset="0"/>
              </a:rPr>
              <a:t>) which is near the center of a large magnet producing the field.  The top portion of the wire loop is free of the field.  The loop hangs from a balance which measures a downward force ( in addition to the gravitational force) of </a:t>
            </a:r>
            <a:r>
              <a:rPr lang="en-US" sz="2000" dirty="0">
                <a:solidFill>
                  <a:srgbClr val="FF0000"/>
                </a:solidFill>
                <a:latin typeface="Arial Narrow" charset="0"/>
              </a:rPr>
              <a:t>F=3.48x10</a:t>
            </a:r>
            <a:r>
              <a:rPr lang="en-US" sz="2000" baseline="30000" dirty="0">
                <a:solidFill>
                  <a:srgbClr val="FF0000"/>
                </a:solidFill>
                <a:latin typeface="Arial Narrow" charset="0"/>
              </a:rPr>
              <a:t>-2</a:t>
            </a:r>
            <a:r>
              <a:rPr lang="en-US" sz="2000" dirty="0">
                <a:solidFill>
                  <a:srgbClr val="FF0000"/>
                </a:solidFill>
                <a:latin typeface="Arial Narrow" charset="0"/>
              </a:rPr>
              <a:t>N </a:t>
            </a:r>
            <a:r>
              <a:rPr lang="en-US" sz="2000" dirty="0">
                <a:solidFill>
                  <a:schemeClr val="accent2"/>
                </a:solidFill>
                <a:latin typeface="Arial Narrow" charset="0"/>
              </a:rPr>
              <a:t>when the wire carries a current </a:t>
            </a:r>
            <a:r>
              <a:rPr lang="en-US" sz="2000" dirty="0">
                <a:solidFill>
                  <a:srgbClr val="FF0000"/>
                </a:solidFill>
                <a:latin typeface="Arial Narrow" charset="0"/>
              </a:rPr>
              <a:t>I=0.245A</a:t>
            </a:r>
            <a:r>
              <a:rPr lang="en-US" sz="2000" dirty="0">
                <a:solidFill>
                  <a:schemeClr val="accent2"/>
                </a:solidFill>
                <a:latin typeface="Arial Narrow" charset="0"/>
              </a:rPr>
              <a:t>.  What is the magnitude of the magnetic field B at the center of the magnet?  </a:t>
            </a:r>
          </a:p>
        </p:txBody>
      </p:sp>
      <p:sp>
        <p:nvSpPr>
          <p:cNvPr id="357381" name="Text Box 5"/>
          <p:cNvSpPr txBox="1">
            <a:spLocks noChangeArrowheads="1"/>
          </p:cNvSpPr>
          <p:nvPr/>
        </p:nvSpPr>
        <p:spPr bwMode="auto">
          <a:xfrm>
            <a:off x="304800" y="3733800"/>
            <a:ext cx="7239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Magnetic force exerted on the wire due to the uniform field is </a:t>
            </a:r>
            <a:endParaRPr lang="en-US" baseline="-25000">
              <a:solidFill>
                <a:srgbClr val="CC00CC"/>
              </a:solidFill>
              <a:latin typeface="Arial Narrow" charset="0"/>
            </a:endParaRPr>
          </a:p>
        </p:txBody>
      </p:sp>
      <p:sp>
        <p:nvSpPr>
          <p:cNvPr id="357382" name="Text Box 6"/>
          <p:cNvSpPr txBox="1">
            <a:spLocks noChangeArrowheads="1"/>
          </p:cNvSpPr>
          <p:nvPr/>
        </p:nvSpPr>
        <p:spPr bwMode="auto">
          <a:xfrm>
            <a:off x="381000" y="4191000"/>
            <a:ext cx="838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a:t>
            </a:r>
          </a:p>
        </p:txBody>
      </p:sp>
      <p:sp>
        <p:nvSpPr>
          <p:cNvPr id="357383" name="Text Box 7"/>
          <p:cNvSpPr txBox="1">
            <a:spLocks noChangeArrowheads="1"/>
          </p:cNvSpPr>
          <p:nvPr/>
        </p:nvSpPr>
        <p:spPr bwMode="auto">
          <a:xfrm>
            <a:off x="2133600" y="4191000"/>
            <a:ext cx="2971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Magnitude of the force is </a:t>
            </a:r>
            <a:endParaRPr lang="en-US" baseline="-25000">
              <a:solidFill>
                <a:srgbClr val="CC00CC"/>
              </a:solidFill>
              <a:latin typeface="Arial Narrow" charset="0"/>
            </a:endParaRPr>
          </a:p>
        </p:txBody>
      </p:sp>
      <p:graphicFrame>
        <p:nvGraphicFramePr>
          <p:cNvPr id="357384" name="Object 8"/>
          <p:cNvGraphicFramePr>
            <a:graphicFrameLocks noChangeAspect="1"/>
          </p:cNvGraphicFramePr>
          <p:nvPr/>
        </p:nvGraphicFramePr>
        <p:xfrm>
          <a:off x="1271588" y="4230688"/>
          <a:ext cx="728662" cy="417512"/>
        </p:xfrm>
        <a:graphic>
          <a:graphicData uri="http://schemas.openxmlformats.org/presentationml/2006/ole">
            <mc:AlternateContent xmlns:mc="http://schemas.openxmlformats.org/markup-compatibility/2006">
              <mc:Choice xmlns:v="urn:schemas-microsoft-com:vml" Requires="v">
                <p:oleObj spid="_x0000_s263372" name="Equation" r:id="rId4" imgW="355320" imgH="203040" progId="Equation.DSMT4">
                  <p:embed/>
                </p:oleObj>
              </mc:Choice>
              <mc:Fallback>
                <p:oleObj name="Equation" r:id="rId4" imgW="355320" imgH="203040" progId="Equation.DSMT4">
                  <p:embed/>
                  <p:pic>
                    <p:nvPicPr>
                      <p:cNvPr id="357384"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1588" y="4230688"/>
                        <a:ext cx="728662" cy="417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7385" name="Object 9"/>
          <p:cNvGraphicFramePr>
            <a:graphicFrameLocks noChangeAspect="1"/>
          </p:cNvGraphicFramePr>
          <p:nvPr/>
        </p:nvGraphicFramePr>
        <p:xfrm>
          <a:off x="7315200" y="3733800"/>
          <a:ext cx="1655763" cy="528638"/>
        </p:xfrm>
        <a:graphic>
          <a:graphicData uri="http://schemas.openxmlformats.org/presentationml/2006/ole">
            <mc:AlternateContent xmlns:mc="http://schemas.openxmlformats.org/markup-compatibility/2006">
              <mc:Choice xmlns:v="urn:schemas-microsoft-com:vml" Requires="v">
                <p:oleObj spid="_x0000_s263373" name="Equation" r:id="rId6" imgW="634680" imgH="203040" progId="Equation.DSMT4">
                  <p:embed/>
                </p:oleObj>
              </mc:Choice>
              <mc:Fallback>
                <p:oleObj name="Equation" r:id="rId6" imgW="634680" imgH="203040" progId="Equation.DSMT4">
                  <p:embed/>
                  <p:pic>
                    <p:nvPicPr>
                      <p:cNvPr id="357385"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5200" y="3733800"/>
                        <a:ext cx="1655763" cy="528638"/>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57386" name="Object 10"/>
          <p:cNvGraphicFramePr>
            <a:graphicFrameLocks noChangeAspect="1"/>
          </p:cNvGraphicFramePr>
          <p:nvPr/>
        </p:nvGraphicFramePr>
        <p:xfrm>
          <a:off x="5257800" y="4256088"/>
          <a:ext cx="1000125" cy="350837"/>
        </p:xfrm>
        <a:graphic>
          <a:graphicData uri="http://schemas.openxmlformats.org/presentationml/2006/ole">
            <mc:AlternateContent xmlns:mc="http://schemas.openxmlformats.org/markup-compatibility/2006">
              <mc:Choice xmlns:v="urn:schemas-microsoft-com:vml" Requires="v">
                <p:oleObj spid="_x0000_s263374" name="Equation" r:id="rId8" imgW="469800" imgH="164880" progId="Equation.DSMT4">
                  <p:embed/>
                </p:oleObj>
              </mc:Choice>
              <mc:Fallback>
                <p:oleObj name="Equation" r:id="rId8" imgW="469800" imgH="164880" progId="Equation.DSMT4">
                  <p:embed/>
                  <p:pic>
                    <p:nvPicPr>
                      <p:cNvPr id="357386"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7800" y="4256088"/>
                        <a:ext cx="1000125" cy="3508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7387" name="AutoShape 11"/>
          <p:cNvSpPr>
            <a:spLocks noChangeArrowheads="1"/>
          </p:cNvSpPr>
          <p:nvPr/>
        </p:nvSpPr>
        <p:spPr bwMode="auto">
          <a:xfrm>
            <a:off x="631825" y="4876800"/>
            <a:ext cx="1692275" cy="730250"/>
          </a:xfrm>
          <a:prstGeom prst="rightArrow">
            <a:avLst>
              <a:gd name="adj1" fmla="val 50000"/>
              <a:gd name="adj2" fmla="val 57935"/>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Solving for B</a:t>
            </a:r>
          </a:p>
        </p:txBody>
      </p:sp>
      <p:graphicFrame>
        <p:nvGraphicFramePr>
          <p:cNvPr id="357388" name="Object 12"/>
          <p:cNvGraphicFramePr>
            <a:graphicFrameLocks noChangeAspect="1"/>
          </p:cNvGraphicFramePr>
          <p:nvPr/>
        </p:nvGraphicFramePr>
        <p:xfrm>
          <a:off x="2438400" y="5086350"/>
          <a:ext cx="541338" cy="323850"/>
        </p:xfrm>
        <a:graphic>
          <a:graphicData uri="http://schemas.openxmlformats.org/presentationml/2006/ole">
            <mc:AlternateContent xmlns:mc="http://schemas.openxmlformats.org/markup-compatibility/2006">
              <mc:Choice xmlns:v="urn:schemas-microsoft-com:vml" Requires="v">
                <p:oleObj spid="_x0000_s263375" name="Equation" r:id="rId10" imgW="253800" imgH="152280" progId="Equation.DSMT4">
                  <p:embed/>
                </p:oleObj>
              </mc:Choice>
              <mc:Fallback>
                <p:oleObj name="Equation" r:id="rId10" imgW="253800" imgH="152280" progId="Equation.DSMT4">
                  <p:embed/>
                  <p:pic>
                    <p:nvPicPr>
                      <p:cNvPr id="357388"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38400" y="5086350"/>
                        <a:ext cx="541338" cy="3238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7389" name="Object 13"/>
          <p:cNvGraphicFramePr>
            <a:graphicFrameLocks noChangeAspect="1"/>
          </p:cNvGraphicFramePr>
          <p:nvPr/>
        </p:nvGraphicFramePr>
        <p:xfrm>
          <a:off x="2959100" y="4856163"/>
          <a:ext cx="622300" cy="782637"/>
        </p:xfrm>
        <a:graphic>
          <a:graphicData uri="http://schemas.openxmlformats.org/presentationml/2006/ole">
            <mc:AlternateContent xmlns:mc="http://schemas.openxmlformats.org/markup-compatibility/2006">
              <mc:Choice xmlns:v="urn:schemas-microsoft-com:vml" Requires="v">
                <p:oleObj spid="_x0000_s263376" name="Equation" r:id="rId12" imgW="291960" imgH="368280" progId="Equation.DSMT4">
                  <p:embed/>
                </p:oleObj>
              </mc:Choice>
              <mc:Fallback>
                <p:oleObj name="Equation" r:id="rId12" imgW="291960" imgH="368280" progId="Equation.DSMT4">
                  <p:embed/>
                  <p:pic>
                    <p:nvPicPr>
                      <p:cNvPr id="357389"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59100" y="4856163"/>
                        <a:ext cx="622300" cy="7826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7390" name="Object 14"/>
          <p:cNvGraphicFramePr>
            <a:graphicFrameLocks noChangeAspect="1"/>
          </p:cNvGraphicFramePr>
          <p:nvPr/>
        </p:nvGraphicFramePr>
        <p:xfrm>
          <a:off x="3551238" y="4800600"/>
          <a:ext cx="2163762" cy="836613"/>
        </p:xfrm>
        <a:graphic>
          <a:graphicData uri="http://schemas.openxmlformats.org/presentationml/2006/ole">
            <mc:AlternateContent xmlns:mc="http://schemas.openxmlformats.org/markup-compatibility/2006">
              <mc:Choice xmlns:v="urn:schemas-microsoft-com:vml" Requires="v">
                <p:oleObj spid="_x0000_s263377" name="Equation" r:id="rId14" imgW="1015920" imgH="393480" progId="Equation.DSMT4">
                  <p:embed/>
                </p:oleObj>
              </mc:Choice>
              <mc:Fallback>
                <p:oleObj name="Equation" r:id="rId14" imgW="1015920" imgH="393480" progId="Equation.DSMT4">
                  <p:embed/>
                  <p:pic>
                    <p:nvPicPr>
                      <p:cNvPr id="357390" name="Object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51238" y="4800600"/>
                        <a:ext cx="2163762" cy="8366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7391" name="Object 15"/>
          <p:cNvGraphicFramePr>
            <a:graphicFrameLocks noChangeAspect="1"/>
          </p:cNvGraphicFramePr>
          <p:nvPr/>
        </p:nvGraphicFramePr>
        <p:xfrm>
          <a:off x="5770563" y="5059363"/>
          <a:ext cx="782637" cy="350837"/>
        </p:xfrm>
        <a:graphic>
          <a:graphicData uri="http://schemas.openxmlformats.org/presentationml/2006/ole">
            <mc:AlternateContent xmlns:mc="http://schemas.openxmlformats.org/markup-compatibility/2006">
              <mc:Choice xmlns:v="urn:schemas-microsoft-com:vml" Requires="v">
                <p:oleObj spid="_x0000_s263378" name="Equation" r:id="rId16" imgW="368280" imgH="164880" progId="Equation.DSMT4">
                  <p:embed/>
                </p:oleObj>
              </mc:Choice>
              <mc:Fallback>
                <p:oleObj name="Equation" r:id="rId16" imgW="368280" imgH="164880" progId="Equation.DSMT4">
                  <p:embed/>
                  <p:pic>
                    <p:nvPicPr>
                      <p:cNvPr id="357391" name="Object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70563" y="5059363"/>
                        <a:ext cx="782637" cy="3508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7392" name="Oval 16"/>
          <p:cNvSpPr>
            <a:spLocks noChangeArrowheads="1"/>
          </p:cNvSpPr>
          <p:nvPr/>
        </p:nvSpPr>
        <p:spPr bwMode="auto">
          <a:xfrm>
            <a:off x="7391400" y="2057400"/>
            <a:ext cx="381000" cy="685800"/>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357393" name="Oval 17"/>
          <p:cNvSpPr>
            <a:spLocks noChangeArrowheads="1"/>
          </p:cNvSpPr>
          <p:nvPr/>
        </p:nvSpPr>
        <p:spPr bwMode="auto">
          <a:xfrm>
            <a:off x="8305800" y="2057400"/>
            <a:ext cx="381000" cy="685800"/>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357394" name="Text Box 18"/>
          <p:cNvSpPr txBox="1">
            <a:spLocks noChangeArrowheads="1"/>
          </p:cNvSpPr>
          <p:nvPr/>
        </p:nvSpPr>
        <p:spPr bwMode="auto">
          <a:xfrm>
            <a:off x="381000" y="5715000"/>
            <a:ext cx="3886200" cy="701675"/>
          </a:xfrm>
          <a:prstGeom prst="rect">
            <a:avLst/>
          </a:prstGeom>
          <a:solidFill>
            <a:srgbClr val="FFFF66"/>
          </a:solidFill>
          <a:ln w="9525">
            <a:noFill/>
            <a:miter lim="800000"/>
            <a:headEnd/>
            <a:tailEnd/>
          </a:ln>
          <a:effectLst/>
        </p:spPr>
        <p:txBody>
          <a:bodyPr>
            <a:prstTxWarp prst="textNoShape">
              <a:avLst/>
            </a:prstTxWarp>
            <a:spAutoFit/>
          </a:bodyPr>
          <a:lstStyle/>
          <a:p>
            <a:pPr algn="ctr"/>
            <a:r>
              <a:rPr lang="en-US" sz="2000" dirty="0">
                <a:solidFill>
                  <a:srgbClr val="CC0000"/>
                </a:solidFill>
                <a:latin typeface="Arial Narrow" charset="0"/>
              </a:rPr>
              <a:t>Something is not right! What happened to the forces on the loop on the sides? </a:t>
            </a:r>
            <a:endParaRPr lang="en-US" sz="2000" baseline="-25000" dirty="0">
              <a:solidFill>
                <a:srgbClr val="CC0000"/>
              </a:solidFill>
              <a:latin typeface="Arial Narrow" charset="0"/>
            </a:endParaRPr>
          </a:p>
        </p:txBody>
      </p:sp>
      <p:sp>
        <p:nvSpPr>
          <p:cNvPr id="357395" name="Text Box 19"/>
          <p:cNvSpPr txBox="1">
            <a:spLocks noChangeArrowheads="1"/>
          </p:cNvSpPr>
          <p:nvPr/>
        </p:nvSpPr>
        <p:spPr bwMode="auto">
          <a:xfrm>
            <a:off x="4495800" y="5699125"/>
            <a:ext cx="4343400" cy="701675"/>
          </a:xfrm>
          <a:prstGeom prst="rect">
            <a:avLst/>
          </a:prstGeom>
          <a:solidFill>
            <a:srgbClr val="FFFF66"/>
          </a:solidFill>
          <a:ln w="9525">
            <a:noFill/>
            <a:miter lim="800000"/>
            <a:headEnd/>
            <a:tailEnd/>
          </a:ln>
          <a:effectLst/>
        </p:spPr>
        <p:txBody>
          <a:bodyPr>
            <a:prstTxWarp prst="textNoShape">
              <a:avLst/>
            </a:prstTxWarp>
            <a:spAutoFit/>
          </a:bodyPr>
          <a:lstStyle/>
          <a:p>
            <a:pPr algn="ctr"/>
            <a:r>
              <a:rPr lang="en-US" sz="2000" dirty="0">
                <a:solidFill>
                  <a:srgbClr val="CC0000"/>
                </a:solidFill>
                <a:latin typeface="Arial Narrow" charset="0"/>
              </a:rPr>
              <a:t>The two forces cancel out since they are in opposite direction with the same magnitude. </a:t>
            </a:r>
            <a:endParaRPr lang="en-US" sz="2000" baseline="-25000" dirty="0">
              <a:solidFill>
                <a:srgbClr val="CC0000"/>
              </a:solidFill>
              <a:latin typeface="Arial Narrow" charset="0"/>
            </a:endParaRPr>
          </a:p>
        </p:txBody>
      </p:sp>
      <p:sp>
        <p:nvSpPr>
          <p:cNvPr id="357396" name="Line 20"/>
          <p:cNvSpPr>
            <a:spLocks noChangeShapeType="1"/>
          </p:cNvSpPr>
          <p:nvPr/>
        </p:nvSpPr>
        <p:spPr bwMode="auto">
          <a:xfrm flipH="1">
            <a:off x="7086600" y="2438400"/>
            <a:ext cx="457200" cy="0"/>
          </a:xfrm>
          <a:prstGeom prst="line">
            <a:avLst/>
          </a:prstGeom>
          <a:noFill/>
          <a:ln w="28575">
            <a:solidFill>
              <a:srgbClr val="CC0000"/>
            </a:solidFill>
            <a:round/>
            <a:headEnd/>
            <a:tailEnd type="triangle" w="med" len="med"/>
          </a:ln>
          <a:effectLst/>
        </p:spPr>
        <p:txBody>
          <a:bodyPr>
            <a:prstTxWarp prst="textNoShape">
              <a:avLst/>
            </a:prstTxWarp>
            <a:spAutoFit/>
          </a:bodyPr>
          <a:lstStyle/>
          <a:p>
            <a:endParaRPr lang="en-US"/>
          </a:p>
        </p:txBody>
      </p:sp>
      <p:sp>
        <p:nvSpPr>
          <p:cNvPr id="357397" name="Line 21"/>
          <p:cNvSpPr>
            <a:spLocks noChangeShapeType="1"/>
          </p:cNvSpPr>
          <p:nvPr/>
        </p:nvSpPr>
        <p:spPr bwMode="auto">
          <a:xfrm rot="10800000" flipH="1">
            <a:off x="8458200" y="2438400"/>
            <a:ext cx="457200" cy="0"/>
          </a:xfrm>
          <a:prstGeom prst="line">
            <a:avLst/>
          </a:prstGeom>
          <a:noFill/>
          <a:ln w="28575">
            <a:solidFill>
              <a:srgbClr val="CC0000"/>
            </a:solidFill>
            <a:round/>
            <a:headEnd/>
            <a:tailEnd type="triangle" w="med" len="med"/>
          </a:ln>
          <a:effectLst/>
        </p:spPr>
        <p:txBody>
          <a:bodyPr>
            <a:prstTxWarp prst="textNoShape">
              <a:avLst/>
            </a:prstTxWarp>
            <a:spAutoFit/>
          </a:bodyPr>
          <a:lstStyle/>
          <a:p>
            <a:endParaRPr lang="en-US"/>
          </a:p>
        </p:txBody>
      </p:sp>
    </p:spTree>
    <p:extLst>
      <p:ext uri="{BB962C8B-B14F-4D97-AF65-F5344CB8AC3E}">
        <p14:creationId xmlns:p14="http://schemas.microsoft.com/office/powerpoint/2010/main" val="29891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7380"/>
                                        </p:tgtEl>
                                        <p:attrNameLst>
                                          <p:attrName>style.visibility</p:attrName>
                                        </p:attrNameLst>
                                      </p:cBhvr>
                                      <p:to>
                                        <p:strVal val="visible"/>
                                      </p:to>
                                    </p:set>
                                    <p:animEffect transition="in" filter="wipe(left)">
                                      <p:cBhvr>
                                        <p:cTn id="7" dur="500"/>
                                        <p:tgtEl>
                                          <p:spTgt spid="35738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57378"/>
                                        </p:tgtEl>
                                        <p:attrNameLst>
                                          <p:attrName>style.visibility</p:attrName>
                                        </p:attrNameLst>
                                      </p:cBhvr>
                                      <p:to>
                                        <p:strVal val="visible"/>
                                      </p:to>
                                    </p:set>
                                    <p:anim calcmode="lin" valueType="num">
                                      <p:cBhvr>
                                        <p:cTn id="12" dur="500" fill="hold"/>
                                        <p:tgtEl>
                                          <p:spTgt spid="357378"/>
                                        </p:tgtEl>
                                        <p:attrNameLst>
                                          <p:attrName>ppt_w</p:attrName>
                                        </p:attrNameLst>
                                      </p:cBhvr>
                                      <p:tavLst>
                                        <p:tav tm="0">
                                          <p:val>
                                            <p:fltVal val="0"/>
                                          </p:val>
                                        </p:tav>
                                        <p:tav tm="100000">
                                          <p:val>
                                            <p:strVal val="#ppt_w"/>
                                          </p:val>
                                        </p:tav>
                                      </p:tavLst>
                                    </p:anim>
                                    <p:anim calcmode="lin" valueType="num">
                                      <p:cBhvr>
                                        <p:cTn id="13" dur="500" fill="hold"/>
                                        <p:tgtEl>
                                          <p:spTgt spid="357378"/>
                                        </p:tgtEl>
                                        <p:attrNameLst>
                                          <p:attrName>ppt_h</p:attrName>
                                        </p:attrNameLst>
                                      </p:cBhvr>
                                      <p:tavLst>
                                        <p:tav tm="0">
                                          <p:val>
                                            <p:fltVal val="0"/>
                                          </p:val>
                                        </p:tav>
                                        <p:tav tm="100000">
                                          <p:val>
                                            <p:strVal val="#ppt_h"/>
                                          </p:val>
                                        </p:tav>
                                      </p:tavLst>
                                    </p:anim>
                                    <p:animEffect transition="in" filter="fade">
                                      <p:cBhvr>
                                        <p:cTn id="14" dur="500"/>
                                        <p:tgtEl>
                                          <p:spTgt spid="35737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57381"/>
                                        </p:tgtEl>
                                        <p:attrNameLst>
                                          <p:attrName>style.visibility</p:attrName>
                                        </p:attrNameLst>
                                      </p:cBhvr>
                                      <p:to>
                                        <p:strVal val="visible"/>
                                      </p:to>
                                    </p:set>
                                    <p:animEffect transition="in" filter="wipe(left)">
                                      <p:cBhvr>
                                        <p:cTn id="19" dur="500"/>
                                        <p:tgtEl>
                                          <p:spTgt spid="35738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57385"/>
                                        </p:tgtEl>
                                        <p:attrNameLst>
                                          <p:attrName>style.visibility</p:attrName>
                                        </p:attrNameLst>
                                      </p:cBhvr>
                                      <p:to>
                                        <p:strVal val="visible"/>
                                      </p:to>
                                    </p:set>
                                    <p:animEffect transition="in" filter="wipe(left)">
                                      <p:cBhvr>
                                        <p:cTn id="24" dur="500"/>
                                        <p:tgtEl>
                                          <p:spTgt spid="35738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57382"/>
                                        </p:tgtEl>
                                        <p:attrNameLst>
                                          <p:attrName>style.visibility</p:attrName>
                                        </p:attrNameLst>
                                      </p:cBhvr>
                                      <p:to>
                                        <p:strVal val="visible"/>
                                      </p:to>
                                    </p:set>
                                    <p:animEffect transition="in" filter="wipe(left)">
                                      <p:cBhvr>
                                        <p:cTn id="29" dur="500"/>
                                        <p:tgtEl>
                                          <p:spTgt spid="35738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57384"/>
                                        </p:tgtEl>
                                        <p:attrNameLst>
                                          <p:attrName>style.visibility</p:attrName>
                                        </p:attrNameLst>
                                      </p:cBhvr>
                                      <p:to>
                                        <p:strVal val="visible"/>
                                      </p:to>
                                    </p:set>
                                    <p:animEffect transition="in" filter="wipe(left)">
                                      <p:cBhvr>
                                        <p:cTn id="34" dur="500"/>
                                        <p:tgtEl>
                                          <p:spTgt spid="35738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57383"/>
                                        </p:tgtEl>
                                        <p:attrNameLst>
                                          <p:attrName>style.visibility</p:attrName>
                                        </p:attrNameLst>
                                      </p:cBhvr>
                                      <p:to>
                                        <p:strVal val="visible"/>
                                      </p:to>
                                    </p:set>
                                    <p:animEffect transition="in" filter="wipe(left)">
                                      <p:cBhvr>
                                        <p:cTn id="39" dur="500"/>
                                        <p:tgtEl>
                                          <p:spTgt spid="35738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57386"/>
                                        </p:tgtEl>
                                        <p:attrNameLst>
                                          <p:attrName>style.visibility</p:attrName>
                                        </p:attrNameLst>
                                      </p:cBhvr>
                                      <p:to>
                                        <p:strVal val="visible"/>
                                      </p:to>
                                    </p:set>
                                    <p:animEffect transition="in" filter="wipe(left)">
                                      <p:cBhvr>
                                        <p:cTn id="44" dur="500"/>
                                        <p:tgtEl>
                                          <p:spTgt spid="35738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357387"/>
                                        </p:tgtEl>
                                        <p:attrNameLst>
                                          <p:attrName>style.visibility</p:attrName>
                                        </p:attrNameLst>
                                      </p:cBhvr>
                                      <p:to>
                                        <p:strVal val="visible"/>
                                      </p:to>
                                    </p:set>
                                    <p:animEffect transition="in" filter="wipe(left)">
                                      <p:cBhvr>
                                        <p:cTn id="49" dur="500"/>
                                        <p:tgtEl>
                                          <p:spTgt spid="35738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57388"/>
                                        </p:tgtEl>
                                        <p:attrNameLst>
                                          <p:attrName>style.visibility</p:attrName>
                                        </p:attrNameLst>
                                      </p:cBhvr>
                                      <p:to>
                                        <p:strVal val="visible"/>
                                      </p:to>
                                    </p:set>
                                    <p:animEffect transition="in" filter="wipe(left)">
                                      <p:cBhvr>
                                        <p:cTn id="54" dur="500"/>
                                        <p:tgtEl>
                                          <p:spTgt spid="35738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357389"/>
                                        </p:tgtEl>
                                        <p:attrNameLst>
                                          <p:attrName>style.visibility</p:attrName>
                                        </p:attrNameLst>
                                      </p:cBhvr>
                                      <p:to>
                                        <p:strVal val="visible"/>
                                      </p:to>
                                    </p:set>
                                    <p:animEffect transition="in" filter="wipe(left)">
                                      <p:cBhvr>
                                        <p:cTn id="59" dur="500"/>
                                        <p:tgtEl>
                                          <p:spTgt spid="35738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57390"/>
                                        </p:tgtEl>
                                        <p:attrNameLst>
                                          <p:attrName>style.visibility</p:attrName>
                                        </p:attrNameLst>
                                      </p:cBhvr>
                                      <p:to>
                                        <p:strVal val="visible"/>
                                      </p:to>
                                    </p:set>
                                    <p:animEffect transition="in" filter="wipe(left)">
                                      <p:cBhvr>
                                        <p:cTn id="64" dur="500"/>
                                        <p:tgtEl>
                                          <p:spTgt spid="35739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357391"/>
                                        </p:tgtEl>
                                        <p:attrNameLst>
                                          <p:attrName>style.visibility</p:attrName>
                                        </p:attrNameLst>
                                      </p:cBhvr>
                                      <p:to>
                                        <p:strVal val="visible"/>
                                      </p:to>
                                    </p:set>
                                    <p:animEffect transition="in" filter="wipe(left)">
                                      <p:cBhvr>
                                        <p:cTn id="69" dur="500"/>
                                        <p:tgtEl>
                                          <p:spTgt spid="35739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357394"/>
                                        </p:tgtEl>
                                        <p:attrNameLst>
                                          <p:attrName>style.visibility</p:attrName>
                                        </p:attrNameLst>
                                      </p:cBhvr>
                                      <p:to>
                                        <p:strVal val="visible"/>
                                      </p:to>
                                    </p:set>
                                    <p:animEffect transition="in" filter="wipe(left)">
                                      <p:cBhvr>
                                        <p:cTn id="74" dur="500"/>
                                        <p:tgtEl>
                                          <p:spTgt spid="357394"/>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0" fill="hold" grpId="0" nodeType="clickEffect">
                                  <p:stCondLst>
                                    <p:cond delay="0"/>
                                  </p:stCondLst>
                                  <p:childTnLst>
                                    <p:set>
                                      <p:cBhvr>
                                        <p:cTn id="78" dur="1" fill="hold">
                                          <p:stCondLst>
                                            <p:cond delay="0"/>
                                          </p:stCondLst>
                                        </p:cTn>
                                        <p:tgtEl>
                                          <p:spTgt spid="357392"/>
                                        </p:tgtEl>
                                        <p:attrNameLst>
                                          <p:attrName>style.visibility</p:attrName>
                                        </p:attrNameLst>
                                      </p:cBhvr>
                                      <p:to>
                                        <p:strVal val="visible"/>
                                      </p:to>
                                    </p:set>
                                    <p:anim calcmode="lin" valueType="num">
                                      <p:cBhvr>
                                        <p:cTn id="79" dur="500" fill="hold"/>
                                        <p:tgtEl>
                                          <p:spTgt spid="357392"/>
                                        </p:tgtEl>
                                        <p:attrNameLst>
                                          <p:attrName>ppt_w</p:attrName>
                                        </p:attrNameLst>
                                      </p:cBhvr>
                                      <p:tavLst>
                                        <p:tav tm="0">
                                          <p:val>
                                            <p:fltVal val="0"/>
                                          </p:val>
                                        </p:tav>
                                        <p:tav tm="100000">
                                          <p:val>
                                            <p:strVal val="#ppt_w"/>
                                          </p:val>
                                        </p:tav>
                                      </p:tavLst>
                                    </p:anim>
                                    <p:anim calcmode="lin" valueType="num">
                                      <p:cBhvr>
                                        <p:cTn id="80" dur="500" fill="hold"/>
                                        <p:tgtEl>
                                          <p:spTgt spid="357392"/>
                                        </p:tgtEl>
                                        <p:attrNameLst>
                                          <p:attrName>ppt_h</p:attrName>
                                        </p:attrNameLst>
                                      </p:cBhvr>
                                      <p:tavLst>
                                        <p:tav tm="0">
                                          <p:val>
                                            <p:fltVal val="0"/>
                                          </p:val>
                                        </p:tav>
                                        <p:tav tm="100000">
                                          <p:val>
                                            <p:strVal val="#ppt_h"/>
                                          </p:val>
                                        </p:tav>
                                      </p:tavLst>
                                    </p:anim>
                                    <p:animEffect transition="in" filter="fade">
                                      <p:cBhvr>
                                        <p:cTn id="81" dur="500"/>
                                        <p:tgtEl>
                                          <p:spTgt spid="357392"/>
                                        </p:tgtEl>
                                      </p:cBhvr>
                                    </p:animEffect>
                                  </p:childTnLst>
                                </p:cTn>
                              </p:par>
                            </p:childTnLst>
                          </p:cTn>
                        </p:par>
                        <p:par>
                          <p:cTn id="82" fill="hold">
                            <p:stCondLst>
                              <p:cond delay="500"/>
                            </p:stCondLst>
                            <p:childTnLst>
                              <p:par>
                                <p:cTn id="83" presetID="53" presetClass="entr" presetSubtype="0" fill="hold" grpId="0" nodeType="afterEffect">
                                  <p:stCondLst>
                                    <p:cond delay="0"/>
                                  </p:stCondLst>
                                  <p:childTnLst>
                                    <p:set>
                                      <p:cBhvr>
                                        <p:cTn id="84" dur="1" fill="hold">
                                          <p:stCondLst>
                                            <p:cond delay="0"/>
                                          </p:stCondLst>
                                        </p:cTn>
                                        <p:tgtEl>
                                          <p:spTgt spid="357393"/>
                                        </p:tgtEl>
                                        <p:attrNameLst>
                                          <p:attrName>style.visibility</p:attrName>
                                        </p:attrNameLst>
                                      </p:cBhvr>
                                      <p:to>
                                        <p:strVal val="visible"/>
                                      </p:to>
                                    </p:set>
                                    <p:anim calcmode="lin" valueType="num">
                                      <p:cBhvr>
                                        <p:cTn id="85" dur="500" fill="hold"/>
                                        <p:tgtEl>
                                          <p:spTgt spid="357393"/>
                                        </p:tgtEl>
                                        <p:attrNameLst>
                                          <p:attrName>ppt_w</p:attrName>
                                        </p:attrNameLst>
                                      </p:cBhvr>
                                      <p:tavLst>
                                        <p:tav tm="0">
                                          <p:val>
                                            <p:fltVal val="0"/>
                                          </p:val>
                                        </p:tav>
                                        <p:tav tm="100000">
                                          <p:val>
                                            <p:strVal val="#ppt_w"/>
                                          </p:val>
                                        </p:tav>
                                      </p:tavLst>
                                    </p:anim>
                                    <p:anim calcmode="lin" valueType="num">
                                      <p:cBhvr>
                                        <p:cTn id="86" dur="500" fill="hold"/>
                                        <p:tgtEl>
                                          <p:spTgt spid="357393"/>
                                        </p:tgtEl>
                                        <p:attrNameLst>
                                          <p:attrName>ppt_h</p:attrName>
                                        </p:attrNameLst>
                                      </p:cBhvr>
                                      <p:tavLst>
                                        <p:tav tm="0">
                                          <p:val>
                                            <p:fltVal val="0"/>
                                          </p:val>
                                        </p:tav>
                                        <p:tav tm="100000">
                                          <p:val>
                                            <p:strVal val="#ppt_h"/>
                                          </p:val>
                                        </p:tav>
                                      </p:tavLst>
                                    </p:anim>
                                    <p:animEffect transition="in" filter="fade">
                                      <p:cBhvr>
                                        <p:cTn id="87" dur="500"/>
                                        <p:tgtEl>
                                          <p:spTgt spid="35739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2" fill="hold" grpId="0" nodeType="clickEffect">
                                  <p:stCondLst>
                                    <p:cond delay="0"/>
                                  </p:stCondLst>
                                  <p:childTnLst>
                                    <p:set>
                                      <p:cBhvr>
                                        <p:cTn id="91" dur="1" fill="hold">
                                          <p:stCondLst>
                                            <p:cond delay="0"/>
                                          </p:stCondLst>
                                        </p:cTn>
                                        <p:tgtEl>
                                          <p:spTgt spid="357396"/>
                                        </p:tgtEl>
                                        <p:attrNameLst>
                                          <p:attrName>style.visibility</p:attrName>
                                        </p:attrNameLst>
                                      </p:cBhvr>
                                      <p:to>
                                        <p:strVal val="visible"/>
                                      </p:to>
                                    </p:set>
                                    <p:animEffect transition="in" filter="wipe(right)">
                                      <p:cBhvr>
                                        <p:cTn id="92" dur="500"/>
                                        <p:tgtEl>
                                          <p:spTgt spid="357396"/>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2" fill="hold" grpId="0" nodeType="clickEffect">
                                  <p:stCondLst>
                                    <p:cond delay="0"/>
                                  </p:stCondLst>
                                  <p:childTnLst>
                                    <p:set>
                                      <p:cBhvr>
                                        <p:cTn id="96" dur="1" fill="hold">
                                          <p:stCondLst>
                                            <p:cond delay="0"/>
                                          </p:stCondLst>
                                        </p:cTn>
                                        <p:tgtEl>
                                          <p:spTgt spid="357397"/>
                                        </p:tgtEl>
                                        <p:attrNameLst>
                                          <p:attrName>style.visibility</p:attrName>
                                        </p:attrNameLst>
                                      </p:cBhvr>
                                      <p:to>
                                        <p:strVal val="visible"/>
                                      </p:to>
                                    </p:set>
                                    <p:animEffect transition="in" filter="wipe(right)">
                                      <p:cBhvr>
                                        <p:cTn id="97" dur="500"/>
                                        <p:tgtEl>
                                          <p:spTgt spid="357397"/>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iterate type="wd">
                                    <p:tmPct val="10000"/>
                                  </p:iterate>
                                  <p:childTnLst>
                                    <p:set>
                                      <p:cBhvr>
                                        <p:cTn id="101" dur="1" fill="hold">
                                          <p:stCondLst>
                                            <p:cond delay="0"/>
                                          </p:stCondLst>
                                        </p:cTn>
                                        <p:tgtEl>
                                          <p:spTgt spid="357395"/>
                                        </p:tgtEl>
                                        <p:attrNameLst>
                                          <p:attrName>style.visibility</p:attrName>
                                        </p:attrNameLst>
                                      </p:cBhvr>
                                      <p:to>
                                        <p:strVal val="visible"/>
                                      </p:to>
                                    </p:set>
                                    <p:animEffect transition="in" filter="wipe(left)">
                                      <p:cBhvr>
                                        <p:cTn id="102" dur="500"/>
                                        <p:tgtEl>
                                          <p:spTgt spid="357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80" grpId="0"/>
      <p:bldP spid="357381" grpId="0"/>
      <p:bldP spid="357382" grpId="0"/>
      <p:bldP spid="357383" grpId="0"/>
      <p:bldP spid="357387" grpId="0" animBg="1"/>
      <p:bldP spid="357392" grpId="0" animBg="1"/>
      <p:bldP spid="357393" grpId="0" animBg="1"/>
      <p:bldP spid="357394" grpId="0" animBg="1"/>
      <p:bldP spid="357395" grpId="0" animBg="1"/>
      <p:bldP spid="357396" grpId="0" animBg="1"/>
      <p:bldP spid="35739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3"/>
          <p:cNvSpPr>
            <a:spLocks noGrp="1"/>
          </p:cNvSpPr>
          <p:nvPr>
            <p:ph type="dt" sz="half" idx="10"/>
          </p:nvPr>
        </p:nvSpPr>
        <p:spPr/>
        <p:txBody>
          <a:bodyPr/>
          <a:lstStyle/>
          <a:p>
            <a:r>
              <a:rPr lang="en-US"/>
              <a:t>Wednesday, Oct. 30, 2019</a:t>
            </a:r>
          </a:p>
        </p:txBody>
      </p:sp>
      <p:sp>
        <p:nvSpPr>
          <p:cNvPr id="32" name="Footer Placeholder 4"/>
          <p:cNvSpPr>
            <a:spLocks noGrp="1"/>
          </p:cNvSpPr>
          <p:nvPr>
            <p:ph type="ftr" sz="quarter" idx="11"/>
          </p:nvPr>
        </p:nvSpPr>
        <p:spPr/>
        <p:txBody>
          <a:bodyPr/>
          <a:lstStyle/>
          <a:p>
            <a:r>
              <a:rPr lang="en-US"/>
              <a:t>PHYS 1444-002, Fall 2019                    Dr. Jaehoon Yu</a:t>
            </a:r>
          </a:p>
        </p:txBody>
      </p:sp>
      <p:sp>
        <p:nvSpPr>
          <p:cNvPr id="33" name="Slide Number Placeholder 5"/>
          <p:cNvSpPr>
            <a:spLocks noGrp="1"/>
          </p:cNvSpPr>
          <p:nvPr>
            <p:ph type="sldNum" sz="quarter" idx="12"/>
          </p:nvPr>
        </p:nvSpPr>
        <p:spPr/>
        <p:txBody>
          <a:bodyPr/>
          <a:lstStyle/>
          <a:p>
            <a:fld id="{5384D38A-0E9D-5D45-8605-D1CEDAFA609A}" type="slidenum">
              <a:rPr lang="en-US"/>
              <a:pPr/>
              <a:t>18</a:t>
            </a:fld>
            <a:endParaRPr lang="en-US"/>
          </a:p>
        </p:txBody>
      </p:sp>
      <p:pic>
        <p:nvPicPr>
          <p:cNvPr id="358402" name="Picture 2" descr="FG27_015"/>
          <p:cNvPicPr>
            <a:picLocks noChangeAspect="1" noChangeArrowheads="1"/>
          </p:cNvPicPr>
          <p:nvPr/>
        </p:nvPicPr>
        <p:blipFill>
          <a:blip r:embed="rId3"/>
          <a:srcRect/>
          <a:stretch>
            <a:fillRect/>
          </a:stretch>
        </p:blipFill>
        <p:spPr bwMode="auto">
          <a:xfrm>
            <a:off x="6553200" y="228600"/>
            <a:ext cx="2971800" cy="2228850"/>
          </a:xfrm>
          <a:prstGeom prst="rect">
            <a:avLst/>
          </a:prstGeom>
          <a:noFill/>
        </p:spPr>
      </p:pic>
      <p:sp>
        <p:nvSpPr>
          <p:cNvPr id="358403" name="Rectangle 3"/>
          <p:cNvSpPr>
            <a:spLocks noGrp="1" noChangeArrowheads="1"/>
          </p:cNvSpPr>
          <p:nvPr>
            <p:ph type="title"/>
          </p:nvPr>
        </p:nvSpPr>
        <p:spPr>
          <a:xfrm>
            <a:off x="228600" y="-76200"/>
            <a:ext cx="8686800" cy="762000"/>
          </a:xfrm>
        </p:spPr>
        <p:txBody>
          <a:bodyPr/>
          <a:lstStyle/>
          <a:p>
            <a:r>
              <a:rPr lang="en-US" dirty="0"/>
              <a:t>Example 27 – 3 </a:t>
            </a:r>
          </a:p>
        </p:txBody>
      </p:sp>
      <p:sp>
        <p:nvSpPr>
          <p:cNvPr id="358404" name="Text Box 4"/>
          <p:cNvSpPr txBox="1">
            <a:spLocks noChangeArrowheads="1"/>
          </p:cNvSpPr>
          <p:nvPr/>
        </p:nvSpPr>
        <p:spPr bwMode="auto">
          <a:xfrm>
            <a:off x="228600" y="536575"/>
            <a:ext cx="6781800" cy="19208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a:solidFill>
                  <a:schemeClr val="accent2"/>
                </a:solidFill>
                <a:latin typeface="Arial Narrow" charset="0"/>
              </a:rPr>
              <a:t>Magnetic force on a semi-circular wire. </a:t>
            </a:r>
            <a:r>
              <a:rPr lang="en-US" sz="2000">
                <a:solidFill>
                  <a:schemeClr val="accent2"/>
                </a:solidFill>
                <a:latin typeface="Arial Narrow" charset="0"/>
              </a:rPr>
              <a:t>A rigid wire, carrying the current </a:t>
            </a:r>
            <a:r>
              <a:rPr lang="en-US" sz="2000">
                <a:solidFill>
                  <a:schemeClr val="accent2"/>
                </a:solidFill>
                <a:latin typeface="Monotype Corsiva" charset="0"/>
              </a:rPr>
              <a:t>I</a:t>
            </a:r>
            <a:r>
              <a:rPr lang="en-US" sz="2000">
                <a:solidFill>
                  <a:schemeClr val="accent2"/>
                </a:solidFill>
                <a:latin typeface="Arial Narrow" charset="0"/>
              </a:rPr>
              <a:t>, consists of a semicircle of radius R and two straight portions as shown in the figure.  The wire lies in a plane perpendicular to the uniform magnetic field </a:t>
            </a:r>
            <a:r>
              <a:rPr lang="en-US" sz="2000" b="1">
                <a:solidFill>
                  <a:schemeClr val="accent2"/>
                </a:solidFill>
                <a:latin typeface="Arial Narrow" charset="0"/>
              </a:rPr>
              <a:t>B</a:t>
            </a:r>
            <a:r>
              <a:rPr lang="en-US" sz="2000" b="1" baseline="-25000">
                <a:solidFill>
                  <a:schemeClr val="accent2"/>
                </a:solidFill>
                <a:latin typeface="Arial Narrow" charset="0"/>
              </a:rPr>
              <a:t>0</a:t>
            </a:r>
            <a:r>
              <a:rPr lang="en-US" sz="2000">
                <a:solidFill>
                  <a:schemeClr val="accent2"/>
                </a:solidFill>
                <a:latin typeface="Arial Narrow" charset="0"/>
              </a:rPr>
              <a:t>.  The straight portions each have length</a:t>
            </a:r>
            <a:r>
              <a:rPr lang="en-US" sz="2000">
                <a:solidFill>
                  <a:schemeClr val="accent2"/>
                </a:solidFill>
                <a:latin typeface="Monotype Corsiva" charset="0"/>
              </a:rPr>
              <a:t> l</a:t>
            </a:r>
            <a:r>
              <a:rPr lang="en-US" sz="2000">
                <a:solidFill>
                  <a:schemeClr val="accent2"/>
                </a:solidFill>
                <a:latin typeface="Arial Narrow" charset="0"/>
              </a:rPr>
              <a:t> within the field.  Determine the net force on the wire due to the magnetic field </a:t>
            </a:r>
            <a:r>
              <a:rPr lang="en-US" sz="2000" b="1">
                <a:solidFill>
                  <a:schemeClr val="accent2"/>
                </a:solidFill>
                <a:latin typeface="Arial Narrow" charset="0"/>
              </a:rPr>
              <a:t>B</a:t>
            </a:r>
            <a:r>
              <a:rPr lang="en-US" sz="2000" b="1" baseline="-25000">
                <a:solidFill>
                  <a:schemeClr val="accent2"/>
                </a:solidFill>
                <a:latin typeface="Arial Narrow" charset="0"/>
              </a:rPr>
              <a:t>0</a:t>
            </a:r>
            <a:r>
              <a:rPr lang="en-US" sz="2000">
                <a:solidFill>
                  <a:schemeClr val="accent2"/>
                </a:solidFill>
                <a:latin typeface="Arial Narrow" charset="0"/>
              </a:rPr>
              <a:t>. </a:t>
            </a:r>
          </a:p>
        </p:txBody>
      </p:sp>
      <p:sp>
        <p:nvSpPr>
          <p:cNvPr id="358405" name="Text Box 5"/>
          <p:cNvSpPr txBox="1">
            <a:spLocks noChangeArrowheads="1"/>
          </p:cNvSpPr>
          <p:nvPr/>
        </p:nvSpPr>
        <p:spPr bwMode="auto">
          <a:xfrm>
            <a:off x="304800" y="2590800"/>
            <a:ext cx="8610600" cy="830997"/>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As in the previous example, the forces on the straight sections of the wire is equal and in opposite direction.  Thus they cancel. </a:t>
            </a:r>
            <a:endParaRPr lang="en-US" baseline="-25000" dirty="0">
              <a:solidFill>
                <a:srgbClr val="CC00CC"/>
              </a:solidFill>
              <a:latin typeface="Arial Narrow" charset="0"/>
            </a:endParaRPr>
          </a:p>
        </p:txBody>
      </p:sp>
      <p:sp>
        <p:nvSpPr>
          <p:cNvPr id="358406" name="Text Box 6"/>
          <p:cNvSpPr txBox="1">
            <a:spLocks noChangeArrowheads="1"/>
          </p:cNvSpPr>
          <p:nvPr/>
        </p:nvSpPr>
        <p:spPr bwMode="auto">
          <a:xfrm>
            <a:off x="304800" y="5129213"/>
            <a:ext cx="838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a:t>
            </a:r>
          </a:p>
        </p:txBody>
      </p:sp>
      <p:sp>
        <p:nvSpPr>
          <p:cNvPr id="358407" name="Text Box 7"/>
          <p:cNvSpPr txBox="1">
            <a:spLocks noChangeArrowheads="1"/>
          </p:cNvSpPr>
          <p:nvPr/>
        </p:nvSpPr>
        <p:spPr bwMode="auto">
          <a:xfrm>
            <a:off x="304800" y="4327525"/>
            <a:ext cx="7696200" cy="396875"/>
          </a:xfrm>
          <a:prstGeom prst="rect">
            <a:avLst/>
          </a:prstGeom>
          <a:noFill/>
          <a:ln w="9525">
            <a:noFill/>
            <a:miter lim="800000"/>
            <a:headEnd/>
            <a:tailEnd/>
          </a:ln>
          <a:effectLst/>
        </p:spPr>
        <p:txBody>
          <a:bodyPr>
            <a:prstTxWarp prst="textNoShape">
              <a:avLst/>
            </a:prstTxWarp>
            <a:spAutoFit/>
          </a:bodyPr>
          <a:lstStyle/>
          <a:p>
            <a:r>
              <a:rPr lang="en-US" sz="2000" b="1">
                <a:solidFill>
                  <a:srgbClr val="CC00CC"/>
                </a:solidFill>
                <a:latin typeface="Arial Narrow" charset="0"/>
              </a:rPr>
              <a:t>What is the net x component of the force exerting on the circular section?</a:t>
            </a:r>
            <a:endParaRPr lang="en-US" sz="2000" b="1" baseline="-25000">
              <a:solidFill>
                <a:srgbClr val="CC00CC"/>
              </a:solidFill>
              <a:latin typeface="Arial Narrow" charset="0"/>
            </a:endParaRPr>
          </a:p>
        </p:txBody>
      </p:sp>
      <p:graphicFrame>
        <p:nvGraphicFramePr>
          <p:cNvPr id="358408" name="Object 8"/>
          <p:cNvGraphicFramePr>
            <a:graphicFrameLocks noChangeAspect="1"/>
          </p:cNvGraphicFramePr>
          <p:nvPr/>
        </p:nvGraphicFramePr>
        <p:xfrm>
          <a:off x="1119188" y="5122863"/>
          <a:ext cx="1014412" cy="469900"/>
        </p:xfrm>
        <a:graphic>
          <a:graphicData uri="http://schemas.openxmlformats.org/presentationml/2006/ole">
            <mc:AlternateContent xmlns:mc="http://schemas.openxmlformats.org/markup-compatibility/2006">
              <mc:Choice xmlns:v="urn:schemas-microsoft-com:vml" Requires="v">
                <p:oleObj spid="_x0000_s264512" name="Equation" r:id="rId4" imgW="495000" imgH="228600" progId="Equation.DSMT4">
                  <p:embed/>
                </p:oleObj>
              </mc:Choice>
              <mc:Fallback>
                <p:oleObj name="Equation" r:id="rId4" imgW="495000" imgH="228600" progId="Equation.DSMT4">
                  <p:embed/>
                  <p:pic>
                    <p:nvPicPr>
                      <p:cNvPr id="358408"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9188" y="5122863"/>
                        <a:ext cx="1014412"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409" name="Object 9"/>
          <p:cNvGraphicFramePr>
            <a:graphicFrameLocks noChangeAspect="1"/>
          </p:cNvGraphicFramePr>
          <p:nvPr/>
        </p:nvGraphicFramePr>
        <p:xfrm>
          <a:off x="7386638" y="3371850"/>
          <a:ext cx="1695450" cy="415925"/>
        </p:xfrm>
        <a:graphic>
          <a:graphicData uri="http://schemas.openxmlformats.org/presentationml/2006/ole">
            <mc:AlternateContent xmlns:mc="http://schemas.openxmlformats.org/markup-compatibility/2006">
              <mc:Choice xmlns:v="urn:schemas-microsoft-com:vml" Requires="v">
                <p:oleObj spid="_x0000_s264513" name="Equation" r:id="rId6" imgW="774700" imgH="190500" progId="Equation.DSMT4">
                  <p:embed/>
                </p:oleObj>
              </mc:Choice>
              <mc:Fallback>
                <p:oleObj name="Equation" r:id="rId6" imgW="774700" imgH="190500" progId="Equation.DSMT4">
                  <p:embed/>
                  <p:pic>
                    <p:nvPicPr>
                      <p:cNvPr id="358409"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6638" y="3371850"/>
                        <a:ext cx="1695450" cy="415925"/>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58410" name="Object 10"/>
          <p:cNvGraphicFramePr>
            <a:graphicFrameLocks noChangeAspect="1"/>
          </p:cNvGraphicFramePr>
          <p:nvPr/>
        </p:nvGraphicFramePr>
        <p:xfrm>
          <a:off x="5905500" y="5103813"/>
          <a:ext cx="746125" cy="512762"/>
        </p:xfrm>
        <a:graphic>
          <a:graphicData uri="http://schemas.openxmlformats.org/presentationml/2006/ole">
            <mc:AlternateContent xmlns:mc="http://schemas.openxmlformats.org/markup-compatibility/2006">
              <mc:Choice xmlns:v="urn:schemas-microsoft-com:vml" Requires="v">
                <p:oleObj spid="_x0000_s264514" name="Equation" r:id="rId8" imgW="368300" imgH="254000" progId="Equation.DSMT4">
                  <p:embed/>
                </p:oleObj>
              </mc:Choice>
              <mc:Fallback>
                <p:oleObj name="Equation" r:id="rId8" imgW="368300" imgH="254000" progId="Equation.DSMT4">
                  <p:embed/>
                  <p:pic>
                    <p:nvPicPr>
                      <p:cNvPr id="35841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05500" y="5103813"/>
                        <a:ext cx="746125" cy="5127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8411" name="AutoShape 11"/>
          <p:cNvSpPr>
            <a:spLocks noChangeArrowheads="1"/>
          </p:cNvSpPr>
          <p:nvPr/>
        </p:nvSpPr>
        <p:spPr bwMode="auto">
          <a:xfrm>
            <a:off x="143092" y="5531138"/>
            <a:ext cx="2437971" cy="672525"/>
          </a:xfrm>
          <a:prstGeom prst="rightArrow">
            <a:avLst>
              <a:gd name="adj1" fmla="val 50000"/>
              <a:gd name="adj2" fmla="val 99219"/>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dirty="0">
                <a:solidFill>
                  <a:srgbClr val="CC0000"/>
                </a:solidFill>
                <a:latin typeface="Arial Narrow" charset="0"/>
              </a:rPr>
              <a:t>Integrating over </a:t>
            </a:r>
            <a:r>
              <a:rPr lang="en-US" sz="1600" b="1" dirty="0" err="1">
                <a:solidFill>
                  <a:srgbClr val="CC0000"/>
                </a:solidFill>
                <a:latin typeface="Symbol" charset="2"/>
              </a:rPr>
              <a:t>ϕ</a:t>
            </a:r>
            <a:r>
              <a:rPr lang="en-US" sz="1600" b="1" dirty="0">
                <a:solidFill>
                  <a:srgbClr val="CC0000"/>
                </a:solidFill>
                <a:latin typeface="Symbol" charset="2"/>
              </a:rPr>
              <a:t>=</a:t>
            </a:r>
            <a:r>
              <a:rPr lang="en-US" sz="1600" b="1" dirty="0">
                <a:solidFill>
                  <a:srgbClr val="CC0000"/>
                </a:solidFill>
                <a:latin typeface="+mj-lt"/>
              </a:rPr>
              <a:t>0</a:t>
            </a:r>
            <a:r>
              <a:rPr lang="en-US" sz="1600" b="1" dirty="0">
                <a:solidFill>
                  <a:srgbClr val="CC0000"/>
                </a:solidFill>
                <a:latin typeface="+mj-lt"/>
                <a:sym typeface="Wingdings"/>
              </a:rPr>
              <a:t> - </a:t>
            </a:r>
            <a:r>
              <a:rPr lang="en-US" sz="1600" b="1" dirty="0" err="1">
                <a:solidFill>
                  <a:srgbClr val="CC0000"/>
                </a:solidFill>
                <a:latin typeface="Symbol" charset="2"/>
                <a:cs typeface="Symbol" charset="2"/>
              </a:rPr>
              <a:t>π</a:t>
            </a:r>
            <a:endParaRPr lang="en-US" sz="1600" b="1" dirty="0">
              <a:solidFill>
                <a:srgbClr val="CC0000"/>
              </a:solidFill>
              <a:latin typeface="Symbol" charset="2"/>
              <a:cs typeface="Symbol" charset="2"/>
            </a:endParaRPr>
          </a:p>
        </p:txBody>
      </p:sp>
      <p:graphicFrame>
        <p:nvGraphicFramePr>
          <p:cNvPr id="358412" name="Object 12"/>
          <p:cNvGraphicFramePr>
            <a:graphicFrameLocks noChangeAspect="1"/>
          </p:cNvGraphicFramePr>
          <p:nvPr/>
        </p:nvGraphicFramePr>
        <p:xfrm>
          <a:off x="2590800" y="5718175"/>
          <a:ext cx="503238" cy="285750"/>
        </p:xfrm>
        <a:graphic>
          <a:graphicData uri="http://schemas.openxmlformats.org/presentationml/2006/ole">
            <mc:AlternateContent xmlns:mc="http://schemas.openxmlformats.org/markup-compatibility/2006">
              <mc:Choice xmlns:v="urn:schemas-microsoft-com:vml" Requires="v">
                <p:oleObj spid="_x0000_s264515" name="Equation" r:id="rId10" imgW="266700" imgH="152400" progId="Equation.DSMT4">
                  <p:embed/>
                </p:oleObj>
              </mc:Choice>
              <mc:Fallback>
                <p:oleObj name="Equation" r:id="rId10" imgW="266700" imgH="152400" progId="Equation.DSMT4">
                  <p:embed/>
                  <p:pic>
                    <p:nvPicPr>
                      <p:cNvPr id="358412"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90800" y="5718175"/>
                        <a:ext cx="503238" cy="2857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8413" name="Oval 13"/>
          <p:cNvSpPr>
            <a:spLocks noChangeArrowheads="1"/>
          </p:cNvSpPr>
          <p:nvPr/>
        </p:nvSpPr>
        <p:spPr bwMode="auto">
          <a:xfrm>
            <a:off x="7315200" y="1524000"/>
            <a:ext cx="381000" cy="685800"/>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358414" name="Oval 14"/>
          <p:cNvSpPr>
            <a:spLocks noChangeArrowheads="1"/>
          </p:cNvSpPr>
          <p:nvPr/>
        </p:nvSpPr>
        <p:spPr bwMode="auto">
          <a:xfrm>
            <a:off x="8382000" y="1524000"/>
            <a:ext cx="381000" cy="685800"/>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358415" name="Text Box 15"/>
          <p:cNvSpPr txBox="1">
            <a:spLocks noChangeArrowheads="1"/>
          </p:cNvSpPr>
          <p:nvPr/>
        </p:nvSpPr>
        <p:spPr bwMode="auto">
          <a:xfrm>
            <a:off x="304800" y="3352800"/>
            <a:ext cx="7315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What do we use to figure out the net force on the semicircle? </a:t>
            </a:r>
            <a:endParaRPr lang="en-US" baseline="-25000">
              <a:solidFill>
                <a:srgbClr val="CC00CC"/>
              </a:solidFill>
              <a:latin typeface="Arial Narrow" charset="0"/>
            </a:endParaRPr>
          </a:p>
        </p:txBody>
      </p:sp>
      <p:sp>
        <p:nvSpPr>
          <p:cNvPr id="358416" name="Text Box 16"/>
          <p:cNvSpPr txBox="1">
            <a:spLocks noChangeArrowheads="1"/>
          </p:cNvSpPr>
          <p:nvPr/>
        </p:nvSpPr>
        <p:spPr bwMode="auto">
          <a:xfrm>
            <a:off x="304800" y="3810000"/>
            <a:ext cx="7239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We divide the semicircle into infinitesimal straight sections. </a:t>
            </a:r>
            <a:endParaRPr lang="en-US" baseline="-25000">
              <a:solidFill>
                <a:srgbClr val="CC00CC"/>
              </a:solidFill>
              <a:latin typeface="Arial Narrow" charset="0"/>
            </a:endParaRPr>
          </a:p>
        </p:txBody>
      </p:sp>
      <p:graphicFrame>
        <p:nvGraphicFramePr>
          <p:cNvPr id="358417" name="Object 17"/>
          <p:cNvGraphicFramePr>
            <a:graphicFrameLocks noChangeAspect="1"/>
          </p:cNvGraphicFramePr>
          <p:nvPr/>
        </p:nvGraphicFramePr>
        <p:xfrm>
          <a:off x="7402513" y="3886200"/>
          <a:ext cx="1162050" cy="404813"/>
        </p:xfrm>
        <a:graphic>
          <a:graphicData uri="http://schemas.openxmlformats.org/presentationml/2006/ole">
            <mc:AlternateContent xmlns:mc="http://schemas.openxmlformats.org/markup-compatibility/2006">
              <mc:Choice xmlns:v="urn:schemas-microsoft-com:vml" Requires="v">
                <p:oleObj spid="_x0000_s264516" name="Equation" r:id="rId12" imgW="546100" imgH="190500" progId="Equation.DSMT4">
                  <p:embed/>
                </p:oleObj>
              </mc:Choice>
              <mc:Fallback>
                <p:oleObj name="Equation" r:id="rId12" imgW="546100" imgH="190500" progId="Equation.DSMT4">
                  <p:embed/>
                  <p:pic>
                    <p:nvPicPr>
                      <p:cNvPr id="358417" name="Object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02513" y="3886200"/>
                        <a:ext cx="1162050" cy="4048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8418" name="Text Box 18"/>
          <p:cNvSpPr txBox="1">
            <a:spLocks noChangeArrowheads="1"/>
          </p:cNvSpPr>
          <p:nvPr/>
        </p:nvSpPr>
        <p:spPr bwMode="auto">
          <a:xfrm>
            <a:off x="7848600" y="4267200"/>
            <a:ext cx="381000" cy="485775"/>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a:solidFill>
                  <a:srgbClr val="CC0000"/>
                </a:solidFill>
                <a:latin typeface="Arial Narrow" charset="0"/>
              </a:rPr>
              <a:t>0  </a:t>
            </a:r>
          </a:p>
        </p:txBody>
      </p:sp>
      <p:sp>
        <p:nvSpPr>
          <p:cNvPr id="358419" name="Text Box 19"/>
          <p:cNvSpPr txBox="1">
            <a:spLocks noChangeArrowheads="1"/>
          </p:cNvSpPr>
          <p:nvPr/>
        </p:nvSpPr>
        <p:spPr bwMode="auto">
          <a:xfrm>
            <a:off x="8382000" y="4327525"/>
            <a:ext cx="990600" cy="396875"/>
          </a:xfrm>
          <a:prstGeom prst="rect">
            <a:avLst/>
          </a:prstGeom>
          <a:noFill/>
          <a:ln w="9525">
            <a:noFill/>
            <a:miter lim="800000"/>
            <a:headEnd/>
            <a:tailEnd/>
          </a:ln>
          <a:effectLst/>
        </p:spPr>
        <p:txBody>
          <a:bodyPr>
            <a:prstTxWarp prst="textNoShape">
              <a:avLst/>
            </a:prstTxWarp>
            <a:spAutoFit/>
          </a:bodyPr>
          <a:lstStyle/>
          <a:p>
            <a:r>
              <a:rPr lang="en-US" sz="2000" b="1">
                <a:solidFill>
                  <a:srgbClr val="CC00CC"/>
                </a:solidFill>
                <a:latin typeface="Arial Narrow" charset="0"/>
              </a:rPr>
              <a:t>Why?  </a:t>
            </a:r>
          </a:p>
        </p:txBody>
      </p:sp>
      <p:sp>
        <p:nvSpPr>
          <p:cNvPr id="358420" name="Text Box 20"/>
          <p:cNvSpPr txBox="1">
            <a:spLocks noChangeArrowheads="1"/>
          </p:cNvSpPr>
          <p:nvPr/>
        </p:nvSpPr>
        <p:spPr bwMode="auto">
          <a:xfrm>
            <a:off x="304800" y="4708525"/>
            <a:ext cx="7924800" cy="396875"/>
          </a:xfrm>
          <a:prstGeom prst="rect">
            <a:avLst/>
          </a:prstGeom>
          <a:noFill/>
          <a:ln w="9525">
            <a:noFill/>
            <a:miter lim="800000"/>
            <a:headEnd/>
            <a:tailEnd/>
          </a:ln>
          <a:effectLst/>
        </p:spPr>
        <p:txBody>
          <a:bodyPr>
            <a:prstTxWarp prst="textNoShape">
              <a:avLst/>
            </a:prstTxWarp>
            <a:spAutoFit/>
          </a:bodyPr>
          <a:lstStyle/>
          <a:p>
            <a:r>
              <a:rPr lang="en-US" sz="2000" b="1">
                <a:solidFill>
                  <a:srgbClr val="CC00CC"/>
                </a:solidFill>
                <a:latin typeface="Arial Narrow" charset="0"/>
              </a:rPr>
              <a:t>Because the forces on left and the right-hand sides of the semicircle balance.</a:t>
            </a:r>
            <a:endParaRPr lang="en-US" sz="2000" b="1" baseline="-25000">
              <a:solidFill>
                <a:srgbClr val="CC00CC"/>
              </a:solidFill>
              <a:latin typeface="Arial Narrow" charset="0"/>
            </a:endParaRPr>
          </a:p>
        </p:txBody>
      </p:sp>
      <p:sp>
        <p:nvSpPr>
          <p:cNvPr id="358421" name="Text Box 21"/>
          <p:cNvSpPr txBox="1">
            <a:spLocks noChangeArrowheads="1"/>
          </p:cNvSpPr>
          <p:nvPr/>
        </p:nvSpPr>
        <p:spPr bwMode="auto">
          <a:xfrm>
            <a:off x="2286000" y="5129213"/>
            <a:ext cx="3962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Y-component of the force dF is  </a:t>
            </a:r>
          </a:p>
        </p:txBody>
      </p:sp>
      <p:graphicFrame>
        <p:nvGraphicFramePr>
          <p:cNvPr id="358422" name="Object 22"/>
          <p:cNvGraphicFramePr>
            <a:graphicFrameLocks noChangeAspect="1"/>
          </p:cNvGraphicFramePr>
          <p:nvPr/>
        </p:nvGraphicFramePr>
        <p:xfrm>
          <a:off x="6605588" y="5102225"/>
          <a:ext cx="1490662" cy="512763"/>
        </p:xfrm>
        <a:graphic>
          <a:graphicData uri="http://schemas.openxmlformats.org/presentationml/2006/ole">
            <mc:AlternateContent xmlns:mc="http://schemas.openxmlformats.org/markup-compatibility/2006">
              <mc:Choice xmlns:v="urn:schemas-microsoft-com:vml" Requires="v">
                <p:oleObj spid="_x0000_s264517" name="Equation" r:id="rId14" imgW="736600" imgH="254000" progId="Equation.DSMT4">
                  <p:embed/>
                </p:oleObj>
              </mc:Choice>
              <mc:Fallback>
                <p:oleObj name="Equation" r:id="rId14" imgW="736600" imgH="254000" progId="Equation.DSMT4">
                  <p:embed/>
                  <p:pic>
                    <p:nvPicPr>
                      <p:cNvPr id="358422" name="Object 2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05588" y="5102225"/>
                        <a:ext cx="1490662" cy="5127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8423" name="Object 23"/>
          <p:cNvGraphicFramePr>
            <a:graphicFrameLocks noChangeAspect="1"/>
          </p:cNvGraphicFramePr>
          <p:nvPr/>
        </p:nvGraphicFramePr>
        <p:xfrm>
          <a:off x="8089900" y="5154613"/>
          <a:ext cx="977900" cy="409575"/>
        </p:xfrm>
        <a:graphic>
          <a:graphicData uri="http://schemas.openxmlformats.org/presentationml/2006/ole">
            <mc:AlternateContent xmlns:mc="http://schemas.openxmlformats.org/markup-compatibility/2006">
              <mc:Choice xmlns:v="urn:schemas-microsoft-com:vml" Requires="v">
                <p:oleObj spid="_x0000_s264518" name="Equation" r:id="rId16" imgW="482400" imgH="203040" progId="Equation.DSMT4">
                  <p:embed/>
                </p:oleObj>
              </mc:Choice>
              <mc:Fallback>
                <p:oleObj name="Equation" r:id="rId16" imgW="482400" imgH="203040" progId="Equation.DSMT4">
                  <p:embed/>
                  <p:pic>
                    <p:nvPicPr>
                      <p:cNvPr id="358423" name="Object 2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089900" y="5154613"/>
                        <a:ext cx="977900" cy="4095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8424" name="Text Box 24"/>
          <p:cNvSpPr txBox="1">
            <a:spLocks noChangeArrowheads="1"/>
          </p:cNvSpPr>
          <p:nvPr/>
        </p:nvSpPr>
        <p:spPr bwMode="auto">
          <a:xfrm>
            <a:off x="152400" y="6308725"/>
            <a:ext cx="1752600" cy="396875"/>
          </a:xfrm>
          <a:prstGeom prst="rect">
            <a:avLst/>
          </a:prstGeom>
          <a:solidFill>
            <a:srgbClr val="FFFF66"/>
          </a:solid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Which direction? </a:t>
            </a:r>
            <a:endParaRPr lang="en-US" sz="2000" baseline="-25000">
              <a:solidFill>
                <a:srgbClr val="CC0000"/>
              </a:solidFill>
              <a:latin typeface="Arial Narrow" charset="0"/>
            </a:endParaRPr>
          </a:p>
        </p:txBody>
      </p:sp>
      <p:sp>
        <p:nvSpPr>
          <p:cNvPr id="358425" name="Text Box 25"/>
          <p:cNvSpPr txBox="1">
            <a:spLocks noChangeArrowheads="1"/>
          </p:cNvSpPr>
          <p:nvPr/>
        </p:nvSpPr>
        <p:spPr bwMode="auto">
          <a:xfrm>
            <a:off x="2057400" y="6324600"/>
            <a:ext cx="6781800" cy="396875"/>
          </a:xfrm>
          <a:prstGeom prst="rect">
            <a:avLst/>
          </a:prstGeom>
          <a:solidFill>
            <a:srgbClr val="FFFF66"/>
          </a:solid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Vertically upward direction.  The wire will be pulled deeper into the field. </a:t>
            </a:r>
            <a:endParaRPr lang="en-US" sz="2000" baseline="-25000">
              <a:solidFill>
                <a:srgbClr val="CC0000"/>
              </a:solidFill>
              <a:latin typeface="Arial Narrow" charset="0"/>
            </a:endParaRPr>
          </a:p>
        </p:txBody>
      </p:sp>
      <p:graphicFrame>
        <p:nvGraphicFramePr>
          <p:cNvPr id="358426" name="Object 26"/>
          <p:cNvGraphicFramePr>
            <a:graphicFrameLocks noChangeAspect="1"/>
          </p:cNvGraphicFramePr>
          <p:nvPr/>
        </p:nvGraphicFramePr>
        <p:xfrm>
          <a:off x="3003550" y="5551488"/>
          <a:ext cx="1700213" cy="644525"/>
        </p:xfrm>
        <a:graphic>
          <a:graphicData uri="http://schemas.openxmlformats.org/presentationml/2006/ole">
            <mc:AlternateContent xmlns:mc="http://schemas.openxmlformats.org/markup-compatibility/2006">
              <mc:Choice xmlns:v="urn:schemas-microsoft-com:vml" Requires="v">
                <p:oleObj spid="_x0000_s264519" name="Equation" r:id="rId18" imgW="901700" imgH="342900" progId="Equation.DSMT4">
                  <p:embed/>
                </p:oleObj>
              </mc:Choice>
              <mc:Fallback>
                <p:oleObj name="Equation" r:id="rId18" imgW="901700" imgH="342900" progId="Equation.DSMT4">
                  <p:embed/>
                  <p:pic>
                    <p:nvPicPr>
                      <p:cNvPr id="358426" name="Object 2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03550" y="5551488"/>
                        <a:ext cx="1700213" cy="6445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8427" name="Object 27"/>
          <p:cNvGraphicFramePr>
            <a:graphicFrameLocks noChangeAspect="1"/>
          </p:cNvGraphicFramePr>
          <p:nvPr/>
        </p:nvGraphicFramePr>
        <p:xfrm>
          <a:off x="4583113" y="5551488"/>
          <a:ext cx="1893887" cy="644525"/>
        </p:xfrm>
        <a:graphic>
          <a:graphicData uri="http://schemas.openxmlformats.org/presentationml/2006/ole">
            <mc:AlternateContent xmlns:mc="http://schemas.openxmlformats.org/markup-compatibility/2006">
              <mc:Choice xmlns:v="urn:schemas-microsoft-com:vml" Requires="v">
                <p:oleObj spid="_x0000_s264520" name="Equation" r:id="rId20" imgW="1003300" imgH="342900" progId="Equation.DSMT4">
                  <p:embed/>
                </p:oleObj>
              </mc:Choice>
              <mc:Fallback>
                <p:oleObj name="Equation" r:id="rId20" imgW="1003300" imgH="342900" progId="Equation.DSMT4">
                  <p:embed/>
                  <p:pic>
                    <p:nvPicPr>
                      <p:cNvPr id="358427" name="Object 2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583113" y="5551488"/>
                        <a:ext cx="1893887" cy="6445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8428" name="Object 28"/>
          <p:cNvGraphicFramePr>
            <a:graphicFrameLocks noChangeAspect="1"/>
          </p:cNvGraphicFramePr>
          <p:nvPr/>
        </p:nvGraphicFramePr>
        <p:xfrm>
          <a:off x="6465888" y="5591175"/>
          <a:ext cx="1893887" cy="596900"/>
        </p:xfrm>
        <a:graphic>
          <a:graphicData uri="http://schemas.openxmlformats.org/presentationml/2006/ole">
            <mc:AlternateContent xmlns:mc="http://schemas.openxmlformats.org/markup-compatibility/2006">
              <mc:Choice xmlns:v="urn:schemas-microsoft-com:vml" Requires="v">
                <p:oleObj spid="_x0000_s264521" name="Equation" r:id="rId22" imgW="1003300" imgH="317500" progId="Equation.DSMT4">
                  <p:embed/>
                </p:oleObj>
              </mc:Choice>
              <mc:Fallback>
                <p:oleObj name="Equation" r:id="rId22" imgW="1003300" imgH="317500" progId="Equation.DSMT4">
                  <p:embed/>
                  <p:pic>
                    <p:nvPicPr>
                      <p:cNvPr id="358428" name="Object 2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465888" y="5591175"/>
                        <a:ext cx="1893887" cy="5969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8429" name="Object 29"/>
          <p:cNvGraphicFramePr>
            <a:graphicFrameLocks noChangeAspect="1"/>
          </p:cNvGraphicFramePr>
          <p:nvPr/>
        </p:nvGraphicFramePr>
        <p:xfrm>
          <a:off x="8324850" y="5689600"/>
          <a:ext cx="719138" cy="430213"/>
        </p:xfrm>
        <a:graphic>
          <a:graphicData uri="http://schemas.openxmlformats.org/presentationml/2006/ole">
            <mc:AlternateContent xmlns:mc="http://schemas.openxmlformats.org/markup-compatibility/2006">
              <mc:Choice xmlns:v="urn:schemas-microsoft-com:vml" Requires="v">
                <p:oleObj spid="_x0000_s264522" name="Equation" r:id="rId24" imgW="381000" imgH="228600" progId="Equation.DSMT4">
                  <p:embed/>
                </p:oleObj>
              </mc:Choice>
              <mc:Fallback>
                <p:oleObj name="Equation" r:id="rId24" imgW="381000" imgH="228600" progId="Equation.DSMT4">
                  <p:embed/>
                  <p:pic>
                    <p:nvPicPr>
                      <p:cNvPr id="358429" name="Object 29"/>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324850" y="5689600"/>
                        <a:ext cx="719138" cy="4302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8430" name="Oval 30"/>
          <p:cNvSpPr>
            <a:spLocks noChangeArrowheads="1"/>
          </p:cNvSpPr>
          <p:nvPr/>
        </p:nvSpPr>
        <p:spPr bwMode="auto">
          <a:xfrm>
            <a:off x="8305800" y="5638800"/>
            <a:ext cx="381000" cy="457200"/>
          </a:xfrm>
          <a:prstGeom prst="ellipse">
            <a:avLst/>
          </a:prstGeom>
          <a:noFill/>
          <a:ln w="38100">
            <a:solidFill>
              <a:srgbClr val="FF0066"/>
            </a:solidFill>
            <a:round/>
            <a:headEnd/>
            <a:tailEnd/>
          </a:ln>
          <a:effectLst/>
        </p:spPr>
        <p:txBody>
          <a:bodyPr wrap="none" anchor="ctr">
            <a:prstTxWarp prst="textNoShape">
              <a:avLst/>
            </a:prstTxWarp>
            <a:spAutoFit/>
          </a:bodyPr>
          <a:lstStyle/>
          <a:p>
            <a:endParaRPr lang="en-US"/>
          </a:p>
        </p:txBody>
      </p:sp>
    </p:spTree>
    <p:extLst>
      <p:ext uri="{BB962C8B-B14F-4D97-AF65-F5344CB8AC3E}">
        <p14:creationId xmlns:p14="http://schemas.microsoft.com/office/powerpoint/2010/main" val="158387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8404"/>
                                        </p:tgtEl>
                                        <p:attrNameLst>
                                          <p:attrName>style.visibility</p:attrName>
                                        </p:attrNameLst>
                                      </p:cBhvr>
                                      <p:to>
                                        <p:strVal val="visible"/>
                                      </p:to>
                                    </p:set>
                                    <p:animEffect transition="in" filter="wipe(left)">
                                      <p:cBhvr>
                                        <p:cTn id="7" dur="500"/>
                                        <p:tgtEl>
                                          <p:spTgt spid="35840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58402"/>
                                        </p:tgtEl>
                                        <p:attrNameLst>
                                          <p:attrName>style.visibility</p:attrName>
                                        </p:attrNameLst>
                                      </p:cBhvr>
                                      <p:to>
                                        <p:strVal val="visible"/>
                                      </p:to>
                                    </p:set>
                                    <p:anim calcmode="lin" valueType="num">
                                      <p:cBhvr>
                                        <p:cTn id="12" dur="500" fill="hold"/>
                                        <p:tgtEl>
                                          <p:spTgt spid="358402"/>
                                        </p:tgtEl>
                                        <p:attrNameLst>
                                          <p:attrName>ppt_w</p:attrName>
                                        </p:attrNameLst>
                                      </p:cBhvr>
                                      <p:tavLst>
                                        <p:tav tm="0">
                                          <p:val>
                                            <p:fltVal val="0"/>
                                          </p:val>
                                        </p:tav>
                                        <p:tav tm="100000">
                                          <p:val>
                                            <p:strVal val="#ppt_w"/>
                                          </p:val>
                                        </p:tav>
                                      </p:tavLst>
                                    </p:anim>
                                    <p:anim calcmode="lin" valueType="num">
                                      <p:cBhvr>
                                        <p:cTn id="13" dur="500" fill="hold"/>
                                        <p:tgtEl>
                                          <p:spTgt spid="358402"/>
                                        </p:tgtEl>
                                        <p:attrNameLst>
                                          <p:attrName>ppt_h</p:attrName>
                                        </p:attrNameLst>
                                      </p:cBhvr>
                                      <p:tavLst>
                                        <p:tav tm="0">
                                          <p:val>
                                            <p:fltVal val="0"/>
                                          </p:val>
                                        </p:tav>
                                        <p:tav tm="100000">
                                          <p:val>
                                            <p:strVal val="#ppt_h"/>
                                          </p:val>
                                        </p:tav>
                                      </p:tavLst>
                                    </p:anim>
                                    <p:animEffect transition="in" filter="fade">
                                      <p:cBhvr>
                                        <p:cTn id="14" dur="500"/>
                                        <p:tgtEl>
                                          <p:spTgt spid="35840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58405"/>
                                        </p:tgtEl>
                                        <p:attrNameLst>
                                          <p:attrName>style.visibility</p:attrName>
                                        </p:attrNameLst>
                                      </p:cBhvr>
                                      <p:to>
                                        <p:strVal val="visible"/>
                                      </p:to>
                                    </p:set>
                                    <p:animEffect transition="in" filter="wipe(left)">
                                      <p:cBhvr>
                                        <p:cTn id="19" dur="500"/>
                                        <p:tgtEl>
                                          <p:spTgt spid="35840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358413"/>
                                        </p:tgtEl>
                                        <p:attrNameLst>
                                          <p:attrName>style.visibility</p:attrName>
                                        </p:attrNameLst>
                                      </p:cBhvr>
                                      <p:to>
                                        <p:strVal val="visible"/>
                                      </p:to>
                                    </p:set>
                                    <p:anim calcmode="lin" valueType="num">
                                      <p:cBhvr>
                                        <p:cTn id="24" dur="500" fill="hold"/>
                                        <p:tgtEl>
                                          <p:spTgt spid="358413"/>
                                        </p:tgtEl>
                                        <p:attrNameLst>
                                          <p:attrName>ppt_w</p:attrName>
                                        </p:attrNameLst>
                                      </p:cBhvr>
                                      <p:tavLst>
                                        <p:tav tm="0">
                                          <p:val>
                                            <p:fltVal val="0"/>
                                          </p:val>
                                        </p:tav>
                                        <p:tav tm="100000">
                                          <p:val>
                                            <p:strVal val="#ppt_w"/>
                                          </p:val>
                                        </p:tav>
                                      </p:tavLst>
                                    </p:anim>
                                    <p:anim calcmode="lin" valueType="num">
                                      <p:cBhvr>
                                        <p:cTn id="25" dur="500" fill="hold"/>
                                        <p:tgtEl>
                                          <p:spTgt spid="358413"/>
                                        </p:tgtEl>
                                        <p:attrNameLst>
                                          <p:attrName>ppt_h</p:attrName>
                                        </p:attrNameLst>
                                      </p:cBhvr>
                                      <p:tavLst>
                                        <p:tav tm="0">
                                          <p:val>
                                            <p:fltVal val="0"/>
                                          </p:val>
                                        </p:tav>
                                        <p:tav tm="100000">
                                          <p:val>
                                            <p:strVal val="#ppt_h"/>
                                          </p:val>
                                        </p:tav>
                                      </p:tavLst>
                                    </p:anim>
                                    <p:animEffect transition="in" filter="fade">
                                      <p:cBhvr>
                                        <p:cTn id="26" dur="500"/>
                                        <p:tgtEl>
                                          <p:spTgt spid="35841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358414"/>
                                        </p:tgtEl>
                                        <p:attrNameLst>
                                          <p:attrName>style.visibility</p:attrName>
                                        </p:attrNameLst>
                                      </p:cBhvr>
                                      <p:to>
                                        <p:strVal val="visible"/>
                                      </p:to>
                                    </p:set>
                                    <p:anim calcmode="lin" valueType="num">
                                      <p:cBhvr>
                                        <p:cTn id="31" dur="500" fill="hold"/>
                                        <p:tgtEl>
                                          <p:spTgt spid="358414"/>
                                        </p:tgtEl>
                                        <p:attrNameLst>
                                          <p:attrName>ppt_w</p:attrName>
                                        </p:attrNameLst>
                                      </p:cBhvr>
                                      <p:tavLst>
                                        <p:tav tm="0">
                                          <p:val>
                                            <p:fltVal val="0"/>
                                          </p:val>
                                        </p:tav>
                                        <p:tav tm="100000">
                                          <p:val>
                                            <p:strVal val="#ppt_w"/>
                                          </p:val>
                                        </p:tav>
                                      </p:tavLst>
                                    </p:anim>
                                    <p:anim calcmode="lin" valueType="num">
                                      <p:cBhvr>
                                        <p:cTn id="32" dur="500" fill="hold"/>
                                        <p:tgtEl>
                                          <p:spTgt spid="358414"/>
                                        </p:tgtEl>
                                        <p:attrNameLst>
                                          <p:attrName>ppt_h</p:attrName>
                                        </p:attrNameLst>
                                      </p:cBhvr>
                                      <p:tavLst>
                                        <p:tav tm="0">
                                          <p:val>
                                            <p:fltVal val="0"/>
                                          </p:val>
                                        </p:tav>
                                        <p:tav tm="100000">
                                          <p:val>
                                            <p:strVal val="#ppt_h"/>
                                          </p:val>
                                        </p:tav>
                                      </p:tavLst>
                                    </p:anim>
                                    <p:animEffect transition="in" filter="fade">
                                      <p:cBhvr>
                                        <p:cTn id="33" dur="500"/>
                                        <p:tgtEl>
                                          <p:spTgt spid="3584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iterate type="wd">
                                    <p:tmPct val="10000"/>
                                  </p:iterate>
                                  <p:childTnLst>
                                    <p:set>
                                      <p:cBhvr>
                                        <p:cTn id="37" dur="1" fill="hold">
                                          <p:stCondLst>
                                            <p:cond delay="0"/>
                                          </p:stCondLst>
                                        </p:cTn>
                                        <p:tgtEl>
                                          <p:spTgt spid="358415"/>
                                        </p:tgtEl>
                                        <p:attrNameLst>
                                          <p:attrName>style.visibility</p:attrName>
                                        </p:attrNameLst>
                                      </p:cBhvr>
                                      <p:to>
                                        <p:strVal val="visible"/>
                                      </p:to>
                                    </p:set>
                                    <p:animEffect transition="in" filter="wipe(left)">
                                      <p:cBhvr>
                                        <p:cTn id="38" dur="500"/>
                                        <p:tgtEl>
                                          <p:spTgt spid="35841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358409"/>
                                        </p:tgtEl>
                                        <p:attrNameLst>
                                          <p:attrName>style.visibility</p:attrName>
                                        </p:attrNameLst>
                                      </p:cBhvr>
                                      <p:to>
                                        <p:strVal val="visible"/>
                                      </p:to>
                                    </p:set>
                                    <p:animEffect transition="in" filter="wipe(left)">
                                      <p:cBhvr>
                                        <p:cTn id="43" dur="500"/>
                                        <p:tgtEl>
                                          <p:spTgt spid="35840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iterate type="wd">
                                    <p:tmPct val="10000"/>
                                  </p:iterate>
                                  <p:childTnLst>
                                    <p:set>
                                      <p:cBhvr>
                                        <p:cTn id="47" dur="1" fill="hold">
                                          <p:stCondLst>
                                            <p:cond delay="0"/>
                                          </p:stCondLst>
                                        </p:cTn>
                                        <p:tgtEl>
                                          <p:spTgt spid="358416"/>
                                        </p:tgtEl>
                                        <p:attrNameLst>
                                          <p:attrName>style.visibility</p:attrName>
                                        </p:attrNameLst>
                                      </p:cBhvr>
                                      <p:to>
                                        <p:strVal val="visible"/>
                                      </p:to>
                                    </p:set>
                                    <p:animEffect transition="in" filter="wipe(left)">
                                      <p:cBhvr>
                                        <p:cTn id="48" dur="500"/>
                                        <p:tgtEl>
                                          <p:spTgt spid="35841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358417"/>
                                        </p:tgtEl>
                                        <p:attrNameLst>
                                          <p:attrName>style.visibility</p:attrName>
                                        </p:attrNameLst>
                                      </p:cBhvr>
                                      <p:to>
                                        <p:strVal val="visible"/>
                                      </p:to>
                                    </p:set>
                                    <p:animEffect transition="in" filter="wipe(left)">
                                      <p:cBhvr>
                                        <p:cTn id="53" dur="500"/>
                                        <p:tgtEl>
                                          <p:spTgt spid="35841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iterate type="wd">
                                    <p:tmPct val="10000"/>
                                  </p:iterate>
                                  <p:childTnLst>
                                    <p:set>
                                      <p:cBhvr>
                                        <p:cTn id="57" dur="1" fill="hold">
                                          <p:stCondLst>
                                            <p:cond delay="0"/>
                                          </p:stCondLst>
                                        </p:cTn>
                                        <p:tgtEl>
                                          <p:spTgt spid="358407"/>
                                        </p:tgtEl>
                                        <p:attrNameLst>
                                          <p:attrName>style.visibility</p:attrName>
                                        </p:attrNameLst>
                                      </p:cBhvr>
                                      <p:to>
                                        <p:strVal val="visible"/>
                                      </p:to>
                                    </p:set>
                                    <p:animEffect transition="in" filter="wipe(left)">
                                      <p:cBhvr>
                                        <p:cTn id="58" dur="500"/>
                                        <p:tgtEl>
                                          <p:spTgt spid="35840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iterate type="wd">
                                    <p:tmPct val="10000"/>
                                  </p:iterate>
                                  <p:childTnLst>
                                    <p:set>
                                      <p:cBhvr>
                                        <p:cTn id="62" dur="1" fill="hold">
                                          <p:stCondLst>
                                            <p:cond delay="0"/>
                                          </p:stCondLst>
                                        </p:cTn>
                                        <p:tgtEl>
                                          <p:spTgt spid="358418"/>
                                        </p:tgtEl>
                                        <p:attrNameLst>
                                          <p:attrName>style.visibility</p:attrName>
                                        </p:attrNameLst>
                                      </p:cBhvr>
                                      <p:to>
                                        <p:strVal val="visible"/>
                                      </p:to>
                                    </p:set>
                                    <p:animEffect transition="in" filter="wipe(left)">
                                      <p:cBhvr>
                                        <p:cTn id="63" dur="500"/>
                                        <p:tgtEl>
                                          <p:spTgt spid="35841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iterate type="wd">
                                    <p:tmPct val="10000"/>
                                  </p:iterate>
                                  <p:childTnLst>
                                    <p:set>
                                      <p:cBhvr>
                                        <p:cTn id="67" dur="1" fill="hold">
                                          <p:stCondLst>
                                            <p:cond delay="0"/>
                                          </p:stCondLst>
                                        </p:cTn>
                                        <p:tgtEl>
                                          <p:spTgt spid="358419"/>
                                        </p:tgtEl>
                                        <p:attrNameLst>
                                          <p:attrName>style.visibility</p:attrName>
                                        </p:attrNameLst>
                                      </p:cBhvr>
                                      <p:to>
                                        <p:strVal val="visible"/>
                                      </p:to>
                                    </p:set>
                                    <p:animEffect transition="in" filter="wipe(left)">
                                      <p:cBhvr>
                                        <p:cTn id="68" dur="500"/>
                                        <p:tgtEl>
                                          <p:spTgt spid="358419"/>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iterate type="wd">
                                    <p:tmPct val="10000"/>
                                  </p:iterate>
                                  <p:childTnLst>
                                    <p:set>
                                      <p:cBhvr>
                                        <p:cTn id="72" dur="1" fill="hold">
                                          <p:stCondLst>
                                            <p:cond delay="0"/>
                                          </p:stCondLst>
                                        </p:cTn>
                                        <p:tgtEl>
                                          <p:spTgt spid="358420"/>
                                        </p:tgtEl>
                                        <p:attrNameLst>
                                          <p:attrName>style.visibility</p:attrName>
                                        </p:attrNameLst>
                                      </p:cBhvr>
                                      <p:to>
                                        <p:strVal val="visible"/>
                                      </p:to>
                                    </p:set>
                                    <p:animEffect transition="in" filter="wipe(left)">
                                      <p:cBhvr>
                                        <p:cTn id="73" dur="500"/>
                                        <p:tgtEl>
                                          <p:spTgt spid="358420"/>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iterate type="wd">
                                    <p:tmPct val="10000"/>
                                  </p:iterate>
                                  <p:childTnLst>
                                    <p:set>
                                      <p:cBhvr>
                                        <p:cTn id="77" dur="1" fill="hold">
                                          <p:stCondLst>
                                            <p:cond delay="0"/>
                                          </p:stCondLst>
                                        </p:cTn>
                                        <p:tgtEl>
                                          <p:spTgt spid="358406"/>
                                        </p:tgtEl>
                                        <p:attrNameLst>
                                          <p:attrName>style.visibility</p:attrName>
                                        </p:attrNameLst>
                                      </p:cBhvr>
                                      <p:to>
                                        <p:strVal val="visible"/>
                                      </p:to>
                                    </p:set>
                                    <p:animEffect transition="in" filter="wipe(left)">
                                      <p:cBhvr>
                                        <p:cTn id="78" dur="500"/>
                                        <p:tgtEl>
                                          <p:spTgt spid="358406"/>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358408"/>
                                        </p:tgtEl>
                                        <p:attrNameLst>
                                          <p:attrName>style.visibility</p:attrName>
                                        </p:attrNameLst>
                                      </p:cBhvr>
                                      <p:to>
                                        <p:strVal val="visible"/>
                                      </p:to>
                                    </p:set>
                                    <p:animEffect transition="in" filter="wipe(left)">
                                      <p:cBhvr>
                                        <p:cTn id="83" dur="500"/>
                                        <p:tgtEl>
                                          <p:spTgt spid="358408"/>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iterate type="wd">
                                    <p:tmPct val="10000"/>
                                  </p:iterate>
                                  <p:childTnLst>
                                    <p:set>
                                      <p:cBhvr>
                                        <p:cTn id="87" dur="1" fill="hold">
                                          <p:stCondLst>
                                            <p:cond delay="0"/>
                                          </p:stCondLst>
                                        </p:cTn>
                                        <p:tgtEl>
                                          <p:spTgt spid="358421"/>
                                        </p:tgtEl>
                                        <p:attrNameLst>
                                          <p:attrName>style.visibility</p:attrName>
                                        </p:attrNameLst>
                                      </p:cBhvr>
                                      <p:to>
                                        <p:strVal val="visible"/>
                                      </p:to>
                                    </p:set>
                                    <p:animEffect transition="in" filter="wipe(left)">
                                      <p:cBhvr>
                                        <p:cTn id="88" dur="500"/>
                                        <p:tgtEl>
                                          <p:spTgt spid="358421"/>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358410"/>
                                        </p:tgtEl>
                                        <p:attrNameLst>
                                          <p:attrName>style.visibility</p:attrName>
                                        </p:attrNameLst>
                                      </p:cBhvr>
                                      <p:to>
                                        <p:strVal val="visible"/>
                                      </p:to>
                                    </p:set>
                                    <p:animEffect transition="in" filter="wipe(left)">
                                      <p:cBhvr>
                                        <p:cTn id="93" dur="500"/>
                                        <p:tgtEl>
                                          <p:spTgt spid="358410"/>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childTnLst>
                                    <p:set>
                                      <p:cBhvr>
                                        <p:cTn id="97" dur="1" fill="hold">
                                          <p:stCondLst>
                                            <p:cond delay="0"/>
                                          </p:stCondLst>
                                        </p:cTn>
                                        <p:tgtEl>
                                          <p:spTgt spid="358422"/>
                                        </p:tgtEl>
                                        <p:attrNameLst>
                                          <p:attrName>style.visibility</p:attrName>
                                        </p:attrNameLst>
                                      </p:cBhvr>
                                      <p:to>
                                        <p:strVal val="visible"/>
                                      </p:to>
                                    </p:set>
                                    <p:animEffect transition="in" filter="wipe(left)">
                                      <p:cBhvr>
                                        <p:cTn id="98" dur="500"/>
                                        <p:tgtEl>
                                          <p:spTgt spid="358422"/>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childTnLst>
                                    <p:set>
                                      <p:cBhvr>
                                        <p:cTn id="102" dur="1" fill="hold">
                                          <p:stCondLst>
                                            <p:cond delay="0"/>
                                          </p:stCondLst>
                                        </p:cTn>
                                        <p:tgtEl>
                                          <p:spTgt spid="358423"/>
                                        </p:tgtEl>
                                        <p:attrNameLst>
                                          <p:attrName>style.visibility</p:attrName>
                                        </p:attrNameLst>
                                      </p:cBhvr>
                                      <p:to>
                                        <p:strVal val="visible"/>
                                      </p:to>
                                    </p:set>
                                    <p:animEffect transition="in" filter="wipe(left)">
                                      <p:cBhvr>
                                        <p:cTn id="103" dur="500"/>
                                        <p:tgtEl>
                                          <p:spTgt spid="358423"/>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iterate type="wd">
                                    <p:tmPct val="10000"/>
                                  </p:iterate>
                                  <p:childTnLst>
                                    <p:set>
                                      <p:cBhvr>
                                        <p:cTn id="107" dur="1" fill="hold">
                                          <p:stCondLst>
                                            <p:cond delay="0"/>
                                          </p:stCondLst>
                                        </p:cTn>
                                        <p:tgtEl>
                                          <p:spTgt spid="358411"/>
                                        </p:tgtEl>
                                        <p:attrNameLst>
                                          <p:attrName>style.visibility</p:attrName>
                                        </p:attrNameLst>
                                      </p:cBhvr>
                                      <p:to>
                                        <p:strVal val="visible"/>
                                      </p:to>
                                    </p:set>
                                    <p:animEffect transition="in" filter="wipe(left)">
                                      <p:cBhvr>
                                        <p:cTn id="108" dur="500"/>
                                        <p:tgtEl>
                                          <p:spTgt spid="358411"/>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nodeType="clickEffect">
                                  <p:stCondLst>
                                    <p:cond delay="0"/>
                                  </p:stCondLst>
                                  <p:childTnLst>
                                    <p:set>
                                      <p:cBhvr>
                                        <p:cTn id="112" dur="1" fill="hold">
                                          <p:stCondLst>
                                            <p:cond delay="0"/>
                                          </p:stCondLst>
                                        </p:cTn>
                                        <p:tgtEl>
                                          <p:spTgt spid="358412"/>
                                        </p:tgtEl>
                                        <p:attrNameLst>
                                          <p:attrName>style.visibility</p:attrName>
                                        </p:attrNameLst>
                                      </p:cBhvr>
                                      <p:to>
                                        <p:strVal val="visible"/>
                                      </p:to>
                                    </p:set>
                                    <p:animEffect transition="in" filter="wipe(left)">
                                      <p:cBhvr>
                                        <p:cTn id="113" dur="500"/>
                                        <p:tgtEl>
                                          <p:spTgt spid="358412"/>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nodeType="clickEffect">
                                  <p:stCondLst>
                                    <p:cond delay="0"/>
                                  </p:stCondLst>
                                  <p:childTnLst>
                                    <p:set>
                                      <p:cBhvr>
                                        <p:cTn id="117" dur="1" fill="hold">
                                          <p:stCondLst>
                                            <p:cond delay="0"/>
                                          </p:stCondLst>
                                        </p:cTn>
                                        <p:tgtEl>
                                          <p:spTgt spid="358426"/>
                                        </p:tgtEl>
                                        <p:attrNameLst>
                                          <p:attrName>style.visibility</p:attrName>
                                        </p:attrNameLst>
                                      </p:cBhvr>
                                      <p:to>
                                        <p:strVal val="visible"/>
                                      </p:to>
                                    </p:set>
                                    <p:animEffect transition="in" filter="wipe(left)">
                                      <p:cBhvr>
                                        <p:cTn id="118" dur="500"/>
                                        <p:tgtEl>
                                          <p:spTgt spid="358426"/>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nodeType="clickEffect">
                                  <p:stCondLst>
                                    <p:cond delay="0"/>
                                  </p:stCondLst>
                                  <p:childTnLst>
                                    <p:set>
                                      <p:cBhvr>
                                        <p:cTn id="122" dur="1" fill="hold">
                                          <p:stCondLst>
                                            <p:cond delay="0"/>
                                          </p:stCondLst>
                                        </p:cTn>
                                        <p:tgtEl>
                                          <p:spTgt spid="358427"/>
                                        </p:tgtEl>
                                        <p:attrNameLst>
                                          <p:attrName>style.visibility</p:attrName>
                                        </p:attrNameLst>
                                      </p:cBhvr>
                                      <p:to>
                                        <p:strVal val="visible"/>
                                      </p:to>
                                    </p:set>
                                    <p:animEffect transition="in" filter="wipe(left)">
                                      <p:cBhvr>
                                        <p:cTn id="123" dur="500"/>
                                        <p:tgtEl>
                                          <p:spTgt spid="358427"/>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nodeType="clickEffect">
                                  <p:stCondLst>
                                    <p:cond delay="0"/>
                                  </p:stCondLst>
                                  <p:childTnLst>
                                    <p:set>
                                      <p:cBhvr>
                                        <p:cTn id="127" dur="1" fill="hold">
                                          <p:stCondLst>
                                            <p:cond delay="0"/>
                                          </p:stCondLst>
                                        </p:cTn>
                                        <p:tgtEl>
                                          <p:spTgt spid="358428"/>
                                        </p:tgtEl>
                                        <p:attrNameLst>
                                          <p:attrName>style.visibility</p:attrName>
                                        </p:attrNameLst>
                                      </p:cBhvr>
                                      <p:to>
                                        <p:strVal val="visible"/>
                                      </p:to>
                                    </p:set>
                                    <p:animEffect transition="in" filter="wipe(left)">
                                      <p:cBhvr>
                                        <p:cTn id="128" dur="500"/>
                                        <p:tgtEl>
                                          <p:spTgt spid="358428"/>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nodeType="clickEffect">
                                  <p:stCondLst>
                                    <p:cond delay="0"/>
                                  </p:stCondLst>
                                  <p:childTnLst>
                                    <p:set>
                                      <p:cBhvr>
                                        <p:cTn id="132" dur="1" fill="hold">
                                          <p:stCondLst>
                                            <p:cond delay="0"/>
                                          </p:stCondLst>
                                        </p:cTn>
                                        <p:tgtEl>
                                          <p:spTgt spid="358429"/>
                                        </p:tgtEl>
                                        <p:attrNameLst>
                                          <p:attrName>style.visibility</p:attrName>
                                        </p:attrNameLst>
                                      </p:cBhvr>
                                      <p:to>
                                        <p:strVal val="visible"/>
                                      </p:to>
                                    </p:set>
                                    <p:animEffect transition="in" filter="wipe(left)">
                                      <p:cBhvr>
                                        <p:cTn id="133" dur="500"/>
                                        <p:tgtEl>
                                          <p:spTgt spid="358429"/>
                                        </p:tgtEl>
                                      </p:cBhvr>
                                    </p:animEffect>
                                  </p:childTnLst>
                                </p:cTn>
                              </p:par>
                            </p:childTnLst>
                          </p:cTn>
                        </p:par>
                      </p:childTnLst>
                    </p:cTn>
                  </p:par>
                  <p:par>
                    <p:cTn id="134" fill="hold">
                      <p:stCondLst>
                        <p:cond delay="indefinite"/>
                      </p:stCondLst>
                      <p:childTnLst>
                        <p:par>
                          <p:cTn id="135" fill="hold">
                            <p:stCondLst>
                              <p:cond delay="0"/>
                            </p:stCondLst>
                            <p:childTnLst>
                              <p:par>
                                <p:cTn id="136" presetID="53" presetClass="entr" presetSubtype="0" fill="hold" grpId="0" nodeType="clickEffect">
                                  <p:stCondLst>
                                    <p:cond delay="0"/>
                                  </p:stCondLst>
                                  <p:childTnLst>
                                    <p:set>
                                      <p:cBhvr>
                                        <p:cTn id="137" dur="1" fill="hold">
                                          <p:stCondLst>
                                            <p:cond delay="0"/>
                                          </p:stCondLst>
                                        </p:cTn>
                                        <p:tgtEl>
                                          <p:spTgt spid="358430"/>
                                        </p:tgtEl>
                                        <p:attrNameLst>
                                          <p:attrName>style.visibility</p:attrName>
                                        </p:attrNameLst>
                                      </p:cBhvr>
                                      <p:to>
                                        <p:strVal val="visible"/>
                                      </p:to>
                                    </p:set>
                                    <p:anim calcmode="lin" valueType="num">
                                      <p:cBhvr>
                                        <p:cTn id="138" dur="500" fill="hold"/>
                                        <p:tgtEl>
                                          <p:spTgt spid="358430"/>
                                        </p:tgtEl>
                                        <p:attrNameLst>
                                          <p:attrName>ppt_w</p:attrName>
                                        </p:attrNameLst>
                                      </p:cBhvr>
                                      <p:tavLst>
                                        <p:tav tm="0">
                                          <p:val>
                                            <p:fltVal val="0"/>
                                          </p:val>
                                        </p:tav>
                                        <p:tav tm="100000">
                                          <p:val>
                                            <p:strVal val="#ppt_w"/>
                                          </p:val>
                                        </p:tav>
                                      </p:tavLst>
                                    </p:anim>
                                    <p:anim calcmode="lin" valueType="num">
                                      <p:cBhvr>
                                        <p:cTn id="139" dur="500" fill="hold"/>
                                        <p:tgtEl>
                                          <p:spTgt spid="358430"/>
                                        </p:tgtEl>
                                        <p:attrNameLst>
                                          <p:attrName>ppt_h</p:attrName>
                                        </p:attrNameLst>
                                      </p:cBhvr>
                                      <p:tavLst>
                                        <p:tav tm="0">
                                          <p:val>
                                            <p:fltVal val="0"/>
                                          </p:val>
                                        </p:tav>
                                        <p:tav tm="100000">
                                          <p:val>
                                            <p:strVal val="#ppt_h"/>
                                          </p:val>
                                        </p:tav>
                                      </p:tavLst>
                                    </p:anim>
                                    <p:animEffect transition="in" filter="fade">
                                      <p:cBhvr>
                                        <p:cTn id="140" dur="500"/>
                                        <p:tgtEl>
                                          <p:spTgt spid="358430"/>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8" fill="hold" grpId="0" nodeType="clickEffect">
                                  <p:stCondLst>
                                    <p:cond delay="0"/>
                                  </p:stCondLst>
                                  <p:iterate type="wd">
                                    <p:tmPct val="10000"/>
                                  </p:iterate>
                                  <p:childTnLst>
                                    <p:set>
                                      <p:cBhvr>
                                        <p:cTn id="144" dur="1" fill="hold">
                                          <p:stCondLst>
                                            <p:cond delay="0"/>
                                          </p:stCondLst>
                                        </p:cTn>
                                        <p:tgtEl>
                                          <p:spTgt spid="358424"/>
                                        </p:tgtEl>
                                        <p:attrNameLst>
                                          <p:attrName>style.visibility</p:attrName>
                                        </p:attrNameLst>
                                      </p:cBhvr>
                                      <p:to>
                                        <p:strVal val="visible"/>
                                      </p:to>
                                    </p:set>
                                    <p:animEffect transition="in" filter="wipe(left)">
                                      <p:cBhvr>
                                        <p:cTn id="145" dur="500"/>
                                        <p:tgtEl>
                                          <p:spTgt spid="358424"/>
                                        </p:tgtEl>
                                      </p:cBhvr>
                                    </p:animEffect>
                                  </p:childTnLst>
                                </p:cTn>
                              </p:par>
                            </p:childTnLst>
                          </p:cTn>
                        </p:par>
                      </p:childTnLst>
                    </p:cTn>
                  </p:par>
                  <p:par>
                    <p:cTn id="146" fill="hold">
                      <p:stCondLst>
                        <p:cond delay="indefinite"/>
                      </p:stCondLst>
                      <p:childTnLst>
                        <p:par>
                          <p:cTn id="147" fill="hold">
                            <p:stCondLst>
                              <p:cond delay="0"/>
                            </p:stCondLst>
                            <p:childTnLst>
                              <p:par>
                                <p:cTn id="148" presetID="22" presetClass="entr" presetSubtype="8" fill="hold" grpId="0" nodeType="clickEffect">
                                  <p:stCondLst>
                                    <p:cond delay="0"/>
                                  </p:stCondLst>
                                  <p:iterate type="wd">
                                    <p:tmPct val="10000"/>
                                  </p:iterate>
                                  <p:childTnLst>
                                    <p:set>
                                      <p:cBhvr>
                                        <p:cTn id="149" dur="1" fill="hold">
                                          <p:stCondLst>
                                            <p:cond delay="0"/>
                                          </p:stCondLst>
                                        </p:cTn>
                                        <p:tgtEl>
                                          <p:spTgt spid="358425"/>
                                        </p:tgtEl>
                                        <p:attrNameLst>
                                          <p:attrName>style.visibility</p:attrName>
                                        </p:attrNameLst>
                                      </p:cBhvr>
                                      <p:to>
                                        <p:strVal val="visible"/>
                                      </p:to>
                                    </p:set>
                                    <p:animEffect transition="in" filter="wipe(left)">
                                      <p:cBhvr>
                                        <p:cTn id="150" dur="500"/>
                                        <p:tgtEl>
                                          <p:spTgt spid="358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4" grpId="0"/>
      <p:bldP spid="358405" grpId="0"/>
      <p:bldP spid="358406" grpId="0"/>
      <p:bldP spid="358407" grpId="0"/>
      <p:bldP spid="358411" grpId="0" animBg="1"/>
      <p:bldP spid="358413" grpId="0" animBg="1"/>
      <p:bldP spid="358414" grpId="0" animBg="1"/>
      <p:bldP spid="358415" grpId="0"/>
      <p:bldP spid="358416" grpId="0"/>
      <p:bldP spid="358418" grpId="0" animBg="1"/>
      <p:bldP spid="358419" grpId="0"/>
      <p:bldP spid="358420" grpId="0"/>
      <p:bldP spid="358421" grpId="0"/>
      <p:bldP spid="358424" grpId="0" animBg="1"/>
      <p:bldP spid="358425" grpId="0" animBg="1"/>
      <p:bldP spid="3584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76200"/>
            <a:ext cx="7772400" cy="609600"/>
          </a:xfrm>
        </p:spPr>
        <p:txBody>
          <a:bodyPr/>
          <a:lstStyle/>
          <a:p>
            <a:r>
              <a:rPr lang="en-US" sz="4000" b="1"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342900" y="579407"/>
            <a:ext cx="8420100" cy="5624660"/>
          </a:xfrm>
        </p:spPr>
        <p:txBody>
          <a:bodyPr/>
          <a:lstStyle/>
          <a:p>
            <a:r>
              <a:rPr lang="en-US" sz="2400" dirty="0"/>
              <a:t>Reading Assignments: CH27.6, 27.8 and 27.9</a:t>
            </a:r>
          </a:p>
          <a:p>
            <a:pPr eaLnBrk="1" hangingPunct="1"/>
            <a:r>
              <a:rPr lang="en-US" sz="2400" dirty="0"/>
              <a:t>2</a:t>
            </a:r>
            <a:r>
              <a:rPr lang="en-US" sz="2400" baseline="30000" dirty="0"/>
              <a:t>nd</a:t>
            </a:r>
            <a:r>
              <a:rPr lang="en-US" sz="2400" dirty="0"/>
              <a:t> non-comprehensive term exam: Nov. 11</a:t>
            </a:r>
          </a:p>
          <a:p>
            <a:pPr lvl="1" eaLnBrk="1" hangingPunct="1"/>
            <a:r>
              <a:rPr lang="en-US" sz="2000" dirty="0"/>
              <a:t>Monday, Nov. 11 in class</a:t>
            </a:r>
          </a:p>
          <a:p>
            <a:pPr lvl="1" eaLnBrk="1" hangingPunct="1"/>
            <a:r>
              <a:rPr lang="en-US" sz="2000" dirty="0"/>
              <a:t>Covers: CH25.5 through what we finish next Wednesday, Nov. 6</a:t>
            </a:r>
          </a:p>
          <a:p>
            <a:pPr lvl="1" eaLnBrk="1" hangingPunct="1"/>
            <a:r>
              <a:rPr lang="en-US" sz="2000" dirty="0"/>
              <a:t>Bring your calculator but DO NOT input formula into it!</a:t>
            </a:r>
          </a:p>
          <a:p>
            <a:pPr lvl="2" eaLnBrk="1" hangingPunct="1"/>
            <a:r>
              <a:rPr lang="en-US" sz="1800" dirty="0"/>
              <a:t>Cell phones or any types of computers cannot replace a calculator!</a:t>
            </a:r>
          </a:p>
          <a:p>
            <a:pPr lvl="1" eaLnBrk="1" hangingPunct="1"/>
            <a:r>
              <a:rPr lang="en-US" sz="2000" dirty="0"/>
              <a:t>BYOF: You may bring a one 8.5x11.5 sheet (front and back) of </a:t>
            </a:r>
            <a:r>
              <a:rPr lang="en-US" sz="2000" b="1" u="sng" dirty="0">
                <a:solidFill>
                  <a:srgbClr val="FF0000"/>
                </a:solidFill>
              </a:rPr>
              <a:t>handwritten</a:t>
            </a:r>
            <a:r>
              <a:rPr lang="en-US" sz="2000" dirty="0"/>
              <a:t> formulae and values of constants for the quiz</a:t>
            </a:r>
          </a:p>
          <a:p>
            <a:pPr lvl="1" eaLnBrk="1" hangingPunct="1"/>
            <a:r>
              <a:rPr lang="en-US" sz="2000" dirty="0"/>
              <a:t>No derivations, word definitions, set ups or solutions of any problems!</a:t>
            </a:r>
          </a:p>
          <a:p>
            <a:pPr lvl="1" eaLnBrk="1" hangingPunct="1"/>
            <a:r>
              <a:rPr lang="en-US" sz="2000" dirty="0"/>
              <a:t>No additional formulae or values of constants will be provided! </a:t>
            </a:r>
          </a:p>
          <a:p>
            <a:pPr eaLnBrk="1" hangingPunct="1"/>
            <a:r>
              <a:rPr lang="en-US" sz="2400"/>
              <a:t>Remember </a:t>
            </a:r>
            <a:r>
              <a:rPr lang="en-US" sz="2400" dirty="0"/>
              <a:t>the triple extra credit colloquia</a:t>
            </a:r>
          </a:p>
          <a:p>
            <a:pPr lvl="1" eaLnBrk="1" hangingPunct="1"/>
            <a:r>
              <a:rPr lang="en-US" sz="2000" dirty="0"/>
              <a:t>At 4pm today in SH100</a:t>
            </a:r>
          </a:p>
          <a:p>
            <a:pPr lvl="2" eaLnBrk="1" hangingPunct="1"/>
            <a:r>
              <a:rPr lang="en-US" sz="1600" dirty="0"/>
              <a:t>Prof. </a:t>
            </a:r>
            <a:r>
              <a:rPr lang="en-US" sz="1600" dirty="0" err="1"/>
              <a:t>Liantao</a:t>
            </a:r>
            <a:r>
              <a:rPr lang="en-US" sz="1600" dirty="0"/>
              <a:t> Wang of U. of Chicago </a:t>
            </a:r>
          </a:p>
        </p:txBody>
      </p:sp>
      <p:sp>
        <p:nvSpPr>
          <p:cNvPr id="3" name="Footer Placeholder 2">
            <a:extLst>
              <a:ext uri="{FF2B5EF4-FFF2-40B4-BE49-F238E27FC236}">
                <a16:creationId xmlns:a16="http://schemas.microsoft.com/office/drawing/2014/main" id="{23D2B73A-E9E6-654E-95C6-57C70AFBFCD7}"/>
              </a:ext>
            </a:extLst>
          </p:cNvPr>
          <p:cNvSpPr>
            <a:spLocks noGrp="1"/>
          </p:cNvSpPr>
          <p:nvPr>
            <p:ph type="ftr" sz="quarter" idx="11"/>
          </p:nvPr>
        </p:nvSpPr>
        <p:spPr/>
        <p:txBody>
          <a:bodyPr/>
          <a:lstStyle/>
          <a:p>
            <a:pPr>
              <a:defRPr/>
            </a:pPr>
            <a:r>
              <a:rPr lang="en-US"/>
              <a:t>PHYS 1444-002, Fall 2019                    Dr. Jaehoon Yu</a:t>
            </a:r>
          </a:p>
        </p:txBody>
      </p:sp>
      <p:sp>
        <p:nvSpPr>
          <p:cNvPr id="2" name="Date Placeholder 1">
            <a:extLst>
              <a:ext uri="{FF2B5EF4-FFF2-40B4-BE49-F238E27FC236}">
                <a16:creationId xmlns:a16="http://schemas.microsoft.com/office/drawing/2014/main" id="{A4E25BF4-F42F-684E-86C6-6F5B454740F3}"/>
              </a:ext>
            </a:extLst>
          </p:cNvPr>
          <p:cNvSpPr>
            <a:spLocks noGrp="1"/>
          </p:cNvSpPr>
          <p:nvPr>
            <p:ph type="dt" sz="half" idx="10"/>
          </p:nvPr>
        </p:nvSpPr>
        <p:spPr/>
        <p:txBody>
          <a:bodyPr/>
          <a:lstStyle/>
          <a:p>
            <a:pPr>
              <a:defRPr/>
            </a:pPr>
            <a:r>
              <a:rPr lang="en-US"/>
              <a:t>Wednesday, Oct. 30, 2019</a:t>
            </a:r>
          </a:p>
        </p:txBody>
      </p:sp>
    </p:spTree>
    <p:extLst>
      <p:ext uri="{BB962C8B-B14F-4D97-AF65-F5344CB8AC3E}">
        <p14:creationId xmlns:p14="http://schemas.microsoft.com/office/powerpoint/2010/main" val="150496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2"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2"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2"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2" nodeType="clickEffect">
                                  <p:stCondLst>
                                    <p:cond delay="0"/>
                                  </p:stCondLst>
                                  <p:iterate type="wd">
                                    <p:tmPct val="10000"/>
                                  </p:iterate>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2" nodeType="clickEffect">
                                  <p:stCondLst>
                                    <p:cond delay="0"/>
                                  </p:stCondLst>
                                  <p:iterate type="wd">
                                    <p:tmPct val="10000"/>
                                  </p:iterate>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2" nodeType="clickEffect">
                                  <p:stCondLst>
                                    <p:cond delay="0"/>
                                  </p:stCondLst>
                                  <p:iterate type="wd">
                                    <p:tmPct val="10000"/>
                                  </p:iterate>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2" nodeType="clickEffect">
                                  <p:stCondLst>
                                    <p:cond delay="0"/>
                                  </p:stCondLst>
                                  <p:iterate type="wd">
                                    <p:tmPct val="10000"/>
                                  </p:iterate>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2" nodeType="clickEffect">
                                  <p:stCondLst>
                                    <p:cond delay="0"/>
                                  </p:stCondLst>
                                  <p:iterate type="wd">
                                    <p:tmPct val="10000"/>
                                  </p:iterate>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2" nodeType="clickEffect">
                                  <p:stCondLst>
                                    <p:cond delay="0"/>
                                  </p:stCondLst>
                                  <p:iterate type="wd">
                                    <p:tmPct val="10000"/>
                                  </p:iterate>
                                  <p:childTnLst>
                                    <p:set>
                                      <p:cBhvr>
                                        <p:cTn id="51" dur="1" fill="hold">
                                          <p:stCondLst>
                                            <p:cond delay="0"/>
                                          </p:stCondLst>
                                        </p:cTn>
                                        <p:tgtEl>
                                          <p:spTgt spid="111619">
                                            <p:txEl>
                                              <p:pRg st="9" end="9"/>
                                            </p:txEl>
                                          </p:spTgt>
                                        </p:tgtEl>
                                        <p:attrNameLst>
                                          <p:attrName>style.visibility</p:attrName>
                                        </p:attrNameLst>
                                      </p:cBhvr>
                                      <p:to>
                                        <p:strVal val="visible"/>
                                      </p:to>
                                    </p:set>
                                    <p:animEffect transition="in" filter="wipe(left)">
                                      <p:cBhvr>
                                        <p:cTn id="52" dur="500"/>
                                        <p:tgtEl>
                                          <p:spTgt spid="11161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2" nodeType="clickEffect">
                                  <p:stCondLst>
                                    <p:cond delay="0"/>
                                  </p:stCondLst>
                                  <p:iterate type="wd">
                                    <p:tmPct val="10000"/>
                                  </p:iterate>
                                  <p:childTnLst>
                                    <p:set>
                                      <p:cBhvr>
                                        <p:cTn id="56" dur="1" fill="hold">
                                          <p:stCondLst>
                                            <p:cond delay="0"/>
                                          </p:stCondLst>
                                        </p:cTn>
                                        <p:tgtEl>
                                          <p:spTgt spid="111619">
                                            <p:txEl>
                                              <p:pRg st="10" end="10"/>
                                            </p:txEl>
                                          </p:spTgt>
                                        </p:tgtEl>
                                        <p:attrNameLst>
                                          <p:attrName>style.visibility</p:attrName>
                                        </p:attrNameLst>
                                      </p:cBhvr>
                                      <p:to>
                                        <p:strVal val="visible"/>
                                      </p:to>
                                    </p:set>
                                    <p:animEffect transition="in" filter="wipe(left)">
                                      <p:cBhvr>
                                        <p:cTn id="57" dur="500"/>
                                        <p:tgtEl>
                                          <p:spTgt spid="111619">
                                            <p:txEl>
                                              <p:pRg st="10" end="10"/>
                                            </p:txEl>
                                          </p:spTgt>
                                        </p:tgtEl>
                                      </p:cBhvr>
                                    </p:animEffect>
                                  </p:childTnLst>
                                </p:cTn>
                              </p:par>
                              <p:par>
                                <p:cTn id="58" presetID="22" presetClass="entr" presetSubtype="8" fill="hold" grpId="2" nodeType="withEffect">
                                  <p:stCondLst>
                                    <p:cond delay="0"/>
                                  </p:stCondLst>
                                  <p:iterate type="wd">
                                    <p:tmPct val="10000"/>
                                  </p:iterate>
                                  <p:childTnLst>
                                    <p:set>
                                      <p:cBhvr>
                                        <p:cTn id="59" dur="1" fill="hold">
                                          <p:stCondLst>
                                            <p:cond delay="0"/>
                                          </p:stCondLst>
                                        </p:cTn>
                                        <p:tgtEl>
                                          <p:spTgt spid="111619">
                                            <p:txEl>
                                              <p:pRg st="11" end="11"/>
                                            </p:txEl>
                                          </p:spTgt>
                                        </p:tgtEl>
                                        <p:attrNameLst>
                                          <p:attrName>style.visibility</p:attrName>
                                        </p:attrNameLst>
                                      </p:cBhvr>
                                      <p:to>
                                        <p:strVal val="visible"/>
                                      </p:to>
                                    </p:set>
                                    <p:animEffect transition="in" filter="wipe(left)">
                                      <p:cBhvr>
                                        <p:cTn id="60" dur="500"/>
                                        <p:tgtEl>
                                          <p:spTgt spid="11161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2"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text&#10;&#10;Description automatically generated">
            <a:extLst>
              <a:ext uri="{FF2B5EF4-FFF2-40B4-BE49-F238E27FC236}">
                <a16:creationId xmlns:a16="http://schemas.microsoft.com/office/drawing/2014/main" id="{1AD35229-3C68-914A-8AAF-253900D99328}"/>
              </a:ext>
            </a:extLst>
          </p:cNvPr>
          <p:cNvPicPr>
            <a:picLocks noChangeAspect="1"/>
          </p:cNvPicPr>
          <p:nvPr/>
        </p:nvPicPr>
        <p:blipFill>
          <a:blip r:embed="rId2"/>
          <a:stretch>
            <a:fillRect/>
          </a:stretch>
        </p:blipFill>
        <p:spPr>
          <a:xfrm>
            <a:off x="1" y="0"/>
            <a:ext cx="9144000" cy="6858000"/>
          </a:xfrm>
          <a:prstGeom prst="rect">
            <a:avLst/>
          </a:prstGeom>
        </p:spPr>
      </p:pic>
    </p:spTree>
    <p:extLst>
      <p:ext uri="{BB962C8B-B14F-4D97-AF65-F5344CB8AC3E}">
        <p14:creationId xmlns:p14="http://schemas.microsoft.com/office/powerpoint/2010/main" val="141147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Wednesday, Oct. 30, 2019</a:t>
            </a:r>
          </a:p>
        </p:txBody>
      </p:sp>
      <p:sp>
        <p:nvSpPr>
          <p:cNvPr id="5" name="Footer Placeholder 4"/>
          <p:cNvSpPr>
            <a:spLocks noGrp="1"/>
          </p:cNvSpPr>
          <p:nvPr>
            <p:ph type="ftr" sz="quarter" idx="11"/>
          </p:nvPr>
        </p:nvSpPr>
        <p:spPr/>
        <p:txBody>
          <a:bodyPr/>
          <a:lstStyle/>
          <a:p>
            <a:r>
              <a:rPr lang="en-US"/>
              <a:t>PHYS 1444-002, Fall 2019                    Dr. Jaehoon Yu</a:t>
            </a:r>
          </a:p>
        </p:txBody>
      </p:sp>
      <p:sp>
        <p:nvSpPr>
          <p:cNvPr id="6" name="Slide Number Placeholder 5"/>
          <p:cNvSpPr>
            <a:spLocks noGrp="1"/>
          </p:cNvSpPr>
          <p:nvPr>
            <p:ph type="sldNum" sz="quarter" idx="12"/>
          </p:nvPr>
        </p:nvSpPr>
        <p:spPr/>
        <p:txBody>
          <a:bodyPr/>
          <a:lstStyle/>
          <a:p>
            <a:fld id="{3CAAF082-A4C6-FF4F-9EDB-A3A6DC4698BE}" type="slidenum">
              <a:rPr lang="en-US"/>
              <a:pPr/>
              <a:t>4</a:t>
            </a:fld>
            <a:endParaRPr lang="en-US"/>
          </a:p>
        </p:txBody>
      </p:sp>
      <p:sp>
        <p:nvSpPr>
          <p:cNvPr id="111618" name="Rectangle 2"/>
          <p:cNvSpPr>
            <a:spLocks noGrp="1" noChangeArrowheads="1"/>
          </p:cNvSpPr>
          <p:nvPr>
            <p:ph type="title"/>
          </p:nvPr>
        </p:nvSpPr>
        <p:spPr>
          <a:xfrm>
            <a:off x="762000" y="228600"/>
            <a:ext cx="7772400" cy="609600"/>
          </a:xfrm>
        </p:spPr>
        <p:txBody>
          <a:bodyPr/>
          <a:lstStyle/>
          <a:p>
            <a:r>
              <a:rPr lang="en-US" dirty="0"/>
              <a:t>Reminder: Special Project #5</a:t>
            </a:r>
          </a:p>
        </p:txBody>
      </p:sp>
      <p:sp>
        <p:nvSpPr>
          <p:cNvPr id="111619" name="Rectangle 3"/>
          <p:cNvSpPr>
            <a:spLocks noGrp="1" noChangeArrowheads="1"/>
          </p:cNvSpPr>
          <p:nvPr>
            <p:ph type="body" idx="1"/>
          </p:nvPr>
        </p:nvSpPr>
        <p:spPr>
          <a:xfrm>
            <a:off x="152400" y="914400"/>
            <a:ext cx="8839200" cy="5181600"/>
          </a:xfrm>
        </p:spPr>
        <p:txBody>
          <a:bodyPr/>
          <a:lstStyle/>
          <a:p>
            <a:r>
              <a:rPr lang="en-US" sz="2400" dirty="0"/>
              <a:t>Make a list of the power consumption and the resistance of all electric and electronic devices at your home and compile them in a table. (10 points total for the first 10 items and 0.5 points each additional item.)</a:t>
            </a:r>
          </a:p>
          <a:p>
            <a:r>
              <a:rPr lang="en-US" sz="2400" dirty="0"/>
              <a:t>Estimate the cost of electricity for each of the items on the table using your own electric cost per kWh (if you don’t find your own, use $0.12/kWh) and put them in the relevant column.  (5 points total for the first 10 items and 0.2 points each additional items)</a:t>
            </a:r>
          </a:p>
          <a:p>
            <a:r>
              <a:rPr lang="en-US" sz="2400" dirty="0"/>
              <a:t>Estimate the the total amount of energy in Joules and the total electricity cost per day, per month and per year for your home.  (8 points) </a:t>
            </a:r>
          </a:p>
          <a:p>
            <a:r>
              <a:rPr lang="en-US" sz="2400" dirty="0"/>
              <a:t>Spreadsheet: http://www-</a:t>
            </a:r>
            <a:r>
              <a:rPr lang="en-US" sz="2400" dirty="0" err="1"/>
              <a:t>hep.uta.edu</a:t>
            </a:r>
            <a:r>
              <a:rPr lang="en-US" sz="2400" dirty="0"/>
              <a:t>/%7Eyu/teaching/fall19-1444-002/sp5-spreadsheet.xlsx</a:t>
            </a:r>
          </a:p>
          <a:p>
            <a:r>
              <a:rPr lang="en-US" sz="2400" dirty="0"/>
              <a:t>Due: Beginning of the class Monday, Nov. 11 </a:t>
            </a:r>
          </a:p>
        </p:txBody>
      </p:sp>
    </p:spTree>
    <p:extLst>
      <p:ext uri="{BB962C8B-B14F-4D97-AF65-F5344CB8AC3E}">
        <p14:creationId xmlns:p14="http://schemas.microsoft.com/office/powerpoint/2010/main" val="4156893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305D33C-7A4F-5D49-BB23-D8950AE03E39}"/>
              </a:ext>
            </a:extLst>
          </p:cNvPr>
          <p:cNvPicPr>
            <a:picLocks noChangeAspect="1"/>
          </p:cNvPicPr>
          <p:nvPr/>
        </p:nvPicPr>
        <p:blipFill>
          <a:blip r:embed="rId3"/>
          <a:stretch>
            <a:fillRect/>
          </a:stretch>
        </p:blipFill>
        <p:spPr>
          <a:xfrm>
            <a:off x="-609600" y="0"/>
            <a:ext cx="10439400" cy="6858000"/>
          </a:xfrm>
          <a:prstGeom prst="rect">
            <a:avLst/>
          </a:prstGeom>
        </p:spPr>
      </p:pic>
      <p:sp>
        <p:nvSpPr>
          <p:cNvPr id="10" name="Date Placeholder 9">
            <a:extLst>
              <a:ext uri="{FF2B5EF4-FFF2-40B4-BE49-F238E27FC236}">
                <a16:creationId xmlns:a16="http://schemas.microsoft.com/office/drawing/2014/main" id="{C8236E4A-7266-894E-9279-53BE5241F614}"/>
              </a:ext>
            </a:extLst>
          </p:cNvPr>
          <p:cNvSpPr>
            <a:spLocks noGrp="1"/>
          </p:cNvSpPr>
          <p:nvPr>
            <p:ph type="dt" sz="half" idx="10"/>
          </p:nvPr>
        </p:nvSpPr>
        <p:spPr/>
        <p:txBody>
          <a:bodyPr/>
          <a:lstStyle/>
          <a:p>
            <a:pPr>
              <a:defRPr/>
            </a:pPr>
            <a:r>
              <a:rPr lang="en-US"/>
              <a:t>Wednesday, Oct. 30, 2019</a:t>
            </a:r>
          </a:p>
        </p:txBody>
      </p:sp>
      <p:sp>
        <p:nvSpPr>
          <p:cNvPr id="11" name="Footer Placeholder 10">
            <a:extLst>
              <a:ext uri="{FF2B5EF4-FFF2-40B4-BE49-F238E27FC236}">
                <a16:creationId xmlns:a16="http://schemas.microsoft.com/office/drawing/2014/main" id="{61D336B2-9CEC-FE48-96F5-2C0575510295}"/>
              </a:ext>
            </a:extLst>
          </p:cNvPr>
          <p:cNvSpPr>
            <a:spLocks noGrp="1"/>
          </p:cNvSpPr>
          <p:nvPr>
            <p:ph type="ftr" sz="quarter" idx="11"/>
          </p:nvPr>
        </p:nvSpPr>
        <p:spPr/>
        <p:txBody>
          <a:bodyPr/>
          <a:lstStyle/>
          <a:p>
            <a:pPr>
              <a:defRPr/>
            </a:pPr>
            <a:r>
              <a:rPr lang="en-US"/>
              <a:t>PHYS 1444-002, Fall 2019                    Dr. Jaehoon Yu</a:t>
            </a:r>
          </a:p>
        </p:txBody>
      </p:sp>
      <p:sp>
        <p:nvSpPr>
          <p:cNvPr id="12" name="Slide Number Placeholder 11">
            <a:extLst>
              <a:ext uri="{FF2B5EF4-FFF2-40B4-BE49-F238E27FC236}">
                <a16:creationId xmlns:a16="http://schemas.microsoft.com/office/drawing/2014/main" id="{94F80420-3828-9046-8071-EA81936C76D7}"/>
              </a:ext>
            </a:extLst>
          </p:cNvPr>
          <p:cNvSpPr>
            <a:spLocks noGrp="1"/>
          </p:cNvSpPr>
          <p:nvPr>
            <p:ph type="sldNum" sz="quarter" idx="12"/>
          </p:nvPr>
        </p:nvSpPr>
        <p:spPr/>
        <p:txBody>
          <a:bodyPr/>
          <a:lstStyle/>
          <a:p>
            <a:pPr>
              <a:defRPr/>
            </a:pPr>
            <a:fld id="{BEF3D8A4-74EF-534D-976E-1FB9C4B72804}" type="slidenum">
              <a:rPr lang="en-US" smtClean="0"/>
              <a:pPr>
                <a:defRPr/>
              </a:pPr>
              <a:t>5</a:t>
            </a:fld>
            <a:endParaRPr lang="en-US"/>
          </a:p>
        </p:txBody>
      </p:sp>
    </p:spTree>
    <p:extLst>
      <p:ext uri="{BB962C8B-B14F-4D97-AF65-F5344CB8AC3E}">
        <p14:creationId xmlns:p14="http://schemas.microsoft.com/office/powerpoint/2010/main" val="515139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D3658-B725-C44C-ADD0-412076096776}"/>
              </a:ext>
            </a:extLst>
          </p:cNvPr>
          <p:cNvSpPr>
            <a:spLocks noGrp="1"/>
          </p:cNvSpPr>
          <p:nvPr>
            <p:ph type="title"/>
          </p:nvPr>
        </p:nvSpPr>
        <p:spPr>
          <a:xfrm>
            <a:off x="685800" y="152400"/>
            <a:ext cx="7772400" cy="685800"/>
          </a:xfrm>
        </p:spPr>
        <p:txBody>
          <a:bodyPr/>
          <a:lstStyle/>
          <a:p>
            <a:r>
              <a:rPr lang="en-US" dirty="0"/>
              <a:t>What would be your vote?</a:t>
            </a:r>
          </a:p>
        </p:txBody>
      </p:sp>
      <p:sp>
        <p:nvSpPr>
          <p:cNvPr id="4" name="Date Placeholder 3">
            <a:extLst>
              <a:ext uri="{FF2B5EF4-FFF2-40B4-BE49-F238E27FC236}">
                <a16:creationId xmlns:a16="http://schemas.microsoft.com/office/drawing/2014/main" id="{8B0EADA4-D415-0E48-B67D-113D73F35BE0}"/>
              </a:ext>
            </a:extLst>
          </p:cNvPr>
          <p:cNvSpPr>
            <a:spLocks noGrp="1"/>
          </p:cNvSpPr>
          <p:nvPr>
            <p:ph type="dt" sz="half" idx="10"/>
          </p:nvPr>
        </p:nvSpPr>
        <p:spPr/>
        <p:txBody>
          <a:bodyPr/>
          <a:lstStyle/>
          <a:p>
            <a:pPr>
              <a:defRPr/>
            </a:pPr>
            <a:r>
              <a:rPr lang="en-US"/>
              <a:t>Wednesday, Oct. 30, 2019</a:t>
            </a:r>
          </a:p>
        </p:txBody>
      </p:sp>
      <p:sp>
        <p:nvSpPr>
          <p:cNvPr id="5" name="Footer Placeholder 4">
            <a:extLst>
              <a:ext uri="{FF2B5EF4-FFF2-40B4-BE49-F238E27FC236}">
                <a16:creationId xmlns:a16="http://schemas.microsoft.com/office/drawing/2014/main" id="{54C25746-0DE6-6E42-ADB5-E372E9ED2213}"/>
              </a:ext>
            </a:extLst>
          </p:cNvPr>
          <p:cNvSpPr>
            <a:spLocks noGrp="1"/>
          </p:cNvSpPr>
          <p:nvPr>
            <p:ph type="ftr" sz="quarter" idx="11"/>
          </p:nvPr>
        </p:nvSpPr>
        <p:spPr/>
        <p:txBody>
          <a:bodyPr/>
          <a:lstStyle/>
          <a:p>
            <a:pPr>
              <a:defRPr/>
            </a:pPr>
            <a:r>
              <a:rPr lang="en-US"/>
              <a:t>PHYS 1444-002, Fall 2019                    Dr. Jaehoon Yu</a:t>
            </a:r>
          </a:p>
        </p:txBody>
      </p:sp>
      <p:sp>
        <p:nvSpPr>
          <p:cNvPr id="6" name="Slide Number Placeholder 5">
            <a:extLst>
              <a:ext uri="{FF2B5EF4-FFF2-40B4-BE49-F238E27FC236}">
                <a16:creationId xmlns:a16="http://schemas.microsoft.com/office/drawing/2014/main" id="{D7A0B3CE-D5CD-9B4D-9A95-E34EE416313A}"/>
              </a:ext>
            </a:extLst>
          </p:cNvPr>
          <p:cNvSpPr>
            <a:spLocks noGrp="1"/>
          </p:cNvSpPr>
          <p:nvPr>
            <p:ph type="sldNum" sz="quarter" idx="12"/>
          </p:nvPr>
        </p:nvSpPr>
        <p:spPr/>
        <p:txBody>
          <a:bodyPr/>
          <a:lstStyle/>
          <a:p>
            <a:pPr>
              <a:defRPr/>
            </a:pPr>
            <a:fld id="{BEF3D8A4-74EF-534D-976E-1FB9C4B72804}" type="slidenum">
              <a:rPr lang="en-US" smtClean="0"/>
              <a:pPr>
                <a:defRPr/>
              </a:pPr>
              <a:t>6</a:t>
            </a:fld>
            <a:endParaRPr lang="en-US"/>
          </a:p>
        </p:txBody>
      </p:sp>
      <p:pic>
        <p:nvPicPr>
          <p:cNvPr id="8" name="Picture 7" descr="A screenshot of a cell phone&#10;&#10;Description automatically generated">
            <a:extLst>
              <a:ext uri="{FF2B5EF4-FFF2-40B4-BE49-F238E27FC236}">
                <a16:creationId xmlns:a16="http://schemas.microsoft.com/office/drawing/2014/main" id="{F001C211-E6C4-8649-ACB0-9C4215DE6FC9}"/>
              </a:ext>
            </a:extLst>
          </p:cNvPr>
          <p:cNvPicPr>
            <a:picLocks noChangeAspect="1"/>
          </p:cNvPicPr>
          <p:nvPr/>
        </p:nvPicPr>
        <p:blipFill>
          <a:blip r:embed="rId2"/>
          <a:stretch>
            <a:fillRect/>
          </a:stretch>
        </p:blipFill>
        <p:spPr>
          <a:xfrm>
            <a:off x="914400" y="787400"/>
            <a:ext cx="7620000" cy="6070600"/>
          </a:xfrm>
          <a:prstGeom prst="rect">
            <a:avLst/>
          </a:prstGeom>
        </p:spPr>
      </p:pic>
    </p:spTree>
    <p:extLst>
      <p:ext uri="{BB962C8B-B14F-4D97-AF65-F5344CB8AC3E}">
        <p14:creationId xmlns:p14="http://schemas.microsoft.com/office/powerpoint/2010/main" val="118514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Wednesday, Oct. 30, 2019</a:t>
            </a:r>
          </a:p>
        </p:txBody>
      </p:sp>
      <p:sp>
        <p:nvSpPr>
          <p:cNvPr id="13" name="Footer Placeholder 4"/>
          <p:cNvSpPr>
            <a:spLocks noGrp="1"/>
          </p:cNvSpPr>
          <p:nvPr>
            <p:ph type="ftr" sz="quarter" idx="11"/>
          </p:nvPr>
        </p:nvSpPr>
        <p:spPr/>
        <p:txBody>
          <a:bodyPr/>
          <a:lstStyle/>
          <a:p>
            <a:r>
              <a:rPr lang="en-US"/>
              <a:t>PHYS 1444-002, Fall 2019                    Dr. Jaehoon Yu</a:t>
            </a:r>
          </a:p>
        </p:txBody>
      </p:sp>
      <p:sp>
        <p:nvSpPr>
          <p:cNvPr id="14" name="Slide Number Placeholder 5"/>
          <p:cNvSpPr>
            <a:spLocks noGrp="1"/>
          </p:cNvSpPr>
          <p:nvPr>
            <p:ph type="sldNum" sz="quarter" idx="12"/>
          </p:nvPr>
        </p:nvSpPr>
        <p:spPr/>
        <p:txBody>
          <a:bodyPr/>
          <a:lstStyle/>
          <a:p>
            <a:fld id="{3EC58C06-1CD7-E843-9C07-7DEE38A5493D}" type="slidenum">
              <a:rPr lang="en-US"/>
              <a:pPr/>
              <a:t>7</a:t>
            </a:fld>
            <a:endParaRPr lang="en-US"/>
          </a:p>
        </p:txBody>
      </p:sp>
      <p:sp>
        <p:nvSpPr>
          <p:cNvPr id="347138" name="Rectangle 2"/>
          <p:cNvSpPr>
            <a:spLocks noGrp="1" noChangeArrowheads="1"/>
          </p:cNvSpPr>
          <p:nvPr>
            <p:ph type="title"/>
          </p:nvPr>
        </p:nvSpPr>
        <p:spPr>
          <a:xfrm>
            <a:off x="381000" y="0"/>
            <a:ext cx="8534400" cy="609600"/>
          </a:xfrm>
        </p:spPr>
        <p:txBody>
          <a:bodyPr/>
          <a:lstStyle/>
          <a:p>
            <a:r>
              <a:rPr lang="en-US" dirty="0"/>
              <a:t> Magnetism</a:t>
            </a:r>
          </a:p>
        </p:txBody>
      </p:sp>
      <p:graphicFrame>
        <p:nvGraphicFramePr>
          <p:cNvPr id="347139"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45995" name="Equation" r:id="rId3" imgW="914400" imgH="190080" progId="Equation.DSMT4">
                  <p:embed/>
                </p:oleObj>
              </mc:Choice>
              <mc:Fallback>
                <p:oleObj name="Equation" r:id="rId3" imgW="914400" imgH="190080" progId="Equation.DSMT4">
                  <p:embed/>
                  <p:pic>
                    <p:nvPicPr>
                      <p:cNvPr id="347139"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7140"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45996" name="Equation" r:id="rId5" imgW="914400" imgH="190080" progId="Equation.DSMT4">
                  <p:embed/>
                </p:oleObj>
              </mc:Choice>
              <mc:Fallback>
                <p:oleObj name="Equation" r:id="rId5" imgW="914400" imgH="190080" progId="Equation.DSMT4">
                  <p:embed/>
                  <p:pic>
                    <p:nvPicPr>
                      <p:cNvPr id="34714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7141"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45997" name="Equation" r:id="rId6" imgW="914400" imgH="190080" progId="Equation.DSMT4">
                  <p:embed/>
                </p:oleObj>
              </mc:Choice>
              <mc:Fallback>
                <p:oleObj name="Equation" r:id="rId6" imgW="914400" imgH="190080" progId="Equation.DSMT4">
                  <p:embed/>
                  <p:pic>
                    <p:nvPicPr>
                      <p:cNvPr id="34714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7142" name="Rectangle 6"/>
          <p:cNvSpPr>
            <a:spLocks noGrp="1" noChangeArrowheads="1"/>
          </p:cNvSpPr>
          <p:nvPr>
            <p:ph type="body" idx="1"/>
          </p:nvPr>
        </p:nvSpPr>
        <p:spPr>
          <a:xfrm>
            <a:off x="609600" y="609600"/>
            <a:ext cx="8229600" cy="3581400"/>
          </a:xfrm>
        </p:spPr>
        <p:txBody>
          <a:bodyPr/>
          <a:lstStyle/>
          <a:p>
            <a:pPr>
              <a:lnSpc>
                <a:spcPct val="90000"/>
              </a:lnSpc>
            </a:pPr>
            <a:r>
              <a:rPr lang="en-US" sz="2800" dirty="0"/>
              <a:t>What are magnets?</a:t>
            </a:r>
          </a:p>
          <a:p>
            <a:pPr lvl="1">
              <a:lnSpc>
                <a:spcPct val="90000"/>
              </a:lnSpc>
            </a:pPr>
            <a:r>
              <a:rPr lang="en-US" sz="2400" dirty="0"/>
              <a:t>Objects with two poles, North and South poles</a:t>
            </a:r>
          </a:p>
          <a:p>
            <a:pPr lvl="2">
              <a:lnSpc>
                <a:spcPct val="90000"/>
              </a:lnSpc>
            </a:pPr>
            <a:r>
              <a:rPr lang="en-US" sz="2000" dirty="0"/>
              <a:t>The pole that points to the geographical North is the North pole and the other is the South pole</a:t>
            </a:r>
          </a:p>
          <a:p>
            <a:pPr lvl="3">
              <a:lnSpc>
                <a:spcPct val="90000"/>
              </a:lnSpc>
            </a:pPr>
            <a:r>
              <a:rPr lang="en-US" sz="1800" dirty="0"/>
              <a:t>Principle of compass</a:t>
            </a:r>
          </a:p>
          <a:p>
            <a:pPr lvl="1">
              <a:lnSpc>
                <a:spcPct val="90000"/>
              </a:lnSpc>
            </a:pPr>
            <a:r>
              <a:rPr lang="en-US" sz="2400" dirty="0"/>
              <a:t>These are called magnets due to the name of the region, Magnesia, where rocks that attract each other were found</a:t>
            </a:r>
          </a:p>
          <a:p>
            <a:pPr>
              <a:lnSpc>
                <a:spcPct val="90000"/>
              </a:lnSpc>
            </a:pPr>
            <a:r>
              <a:rPr lang="en-US" sz="2800" dirty="0"/>
              <a:t>What happens when two magnets are brought to each other?</a:t>
            </a:r>
          </a:p>
        </p:txBody>
      </p:sp>
      <p:sp>
        <p:nvSpPr>
          <p:cNvPr id="347143" name="Rectangle 7"/>
          <p:cNvSpPr>
            <a:spLocks noChangeArrowheads="1"/>
          </p:cNvSpPr>
          <p:nvPr/>
        </p:nvSpPr>
        <p:spPr bwMode="auto">
          <a:xfrm>
            <a:off x="762000" y="3886200"/>
            <a:ext cx="5105400" cy="2590800"/>
          </a:xfrm>
          <a:prstGeom prst="rect">
            <a:avLst/>
          </a:prstGeom>
          <a:noFill/>
          <a:ln w="9525">
            <a:noFill/>
            <a:miter lim="800000"/>
            <a:headEnd/>
            <a:tailEnd/>
          </a:ln>
          <a:effectLst/>
        </p:spPr>
        <p:txBody>
          <a:bodyPr>
            <a:prstTxWarp prst="textNoShape">
              <a:avLst/>
            </a:prstTxWarp>
          </a:bodyPr>
          <a:lstStyle/>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They exert force onto each other</a:t>
            </a:r>
          </a:p>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What kind?</a:t>
            </a:r>
          </a:p>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Both repulsive and attractive forces depending on the configurations</a:t>
            </a:r>
            <a:endParaRPr lang="en-US" dirty="0">
              <a:solidFill>
                <a:srgbClr val="660066"/>
              </a:solidFill>
              <a:latin typeface="Arial Narrow" charset="0"/>
              <a:ea typeface="ＭＳ Ｐゴシック" charset="-128"/>
              <a:sym typeface="Wingdings" charset="2"/>
            </a:endParaRPr>
          </a:p>
          <a:p>
            <a:pPr marL="1143000" lvl="2" indent="-228600">
              <a:lnSpc>
                <a:spcPct val="90000"/>
              </a:lnSpc>
              <a:spcBef>
                <a:spcPct val="20000"/>
              </a:spcBef>
              <a:buFontTx/>
              <a:buChar char="•"/>
            </a:pPr>
            <a:r>
              <a:rPr lang="en-US" sz="2000" dirty="0">
                <a:solidFill>
                  <a:srgbClr val="003300"/>
                </a:solidFill>
                <a:latin typeface="Arial Narrow" charset="0"/>
                <a:ea typeface="ＭＳ Ｐゴシック" charset="-128"/>
                <a:sym typeface="Wingdings" charset="2"/>
              </a:rPr>
              <a:t>Like poles repel each other while the unlike poles attract</a:t>
            </a:r>
            <a:r>
              <a:rPr lang="en-US" sz="2000" dirty="0">
                <a:solidFill>
                  <a:srgbClr val="003300"/>
                </a:solidFill>
                <a:latin typeface="Arial Narrow" charset="0"/>
                <a:ea typeface="ＭＳ Ｐゴシック" charset="-128"/>
              </a:rPr>
              <a:t> </a:t>
            </a:r>
          </a:p>
        </p:txBody>
      </p:sp>
      <p:pic>
        <p:nvPicPr>
          <p:cNvPr id="347144" name="Picture 8" descr="FG27_001"/>
          <p:cNvPicPr>
            <a:picLocks noChangeAspect="1" noChangeArrowheads="1"/>
          </p:cNvPicPr>
          <p:nvPr/>
        </p:nvPicPr>
        <p:blipFill>
          <a:blip r:embed="rId7"/>
          <a:srcRect/>
          <a:stretch>
            <a:fillRect/>
          </a:stretch>
        </p:blipFill>
        <p:spPr bwMode="auto">
          <a:xfrm>
            <a:off x="5638800" y="3657600"/>
            <a:ext cx="3505200" cy="2895600"/>
          </a:xfrm>
          <a:prstGeom prst="rect">
            <a:avLst/>
          </a:prstGeom>
          <a:noFill/>
        </p:spPr>
      </p:pic>
      <p:sp>
        <p:nvSpPr>
          <p:cNvPr id="347145" name="Rectangle 9"/>
          <p:cNvSpPr>
            <a:spLocks noChangeArrowheads="1"/>
          </p:cNvSpPr>
          <p:nvPr/>
        </p:nvSpPr>
        <p:spPr bwMode="auto">
          <a:xfrm>
            <a:off x="6858000" y="4267200"/>
            <a:ext cx="1066800" cy="304800"/>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
        <p:nvSpPr>
          <p:cNvPr id="347146" name="Rectangle 10"/>
          <p:cNvSpPr>
            <a:spLocks noChangeArrowheads="1"/>
          </p:cNvSpPr>
          <p:nvPr/>
        </p:nvSpPr>
        <p:spPr bwMode="auto">
          <a:xfrm>
            <a:off x="6934200" y="5257800"/>
            <a:ext cx="1066800" cy="304800"/>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
        <p:nvSpPr>
          <p:cNvPr id="347147" name="Rectangle 11"/>
          <p:cNvSpPr>
            <a:spLocks noChangeArrowheads="1"/>
          </p:cNvSpPr>
          <p:nvPr/>
        </p:nvSpPr>
        <p:spPr bwMode="auto">
          <a:xfrm>
            <a:off x="6934200" y="6324600"/>
            <a:ext cx="1066800" cy="304800"/>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Tree>
    <p:extLst>
      <p:ext uri="{BB962C8B-B14F-4D97-AF65-F5344CB8AC3E}">
        <p14:creationId xmlns:p14="http://schemas.microsoft.com/office/powerpoint/2010/main" val="371531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47142">
                                            <p:txEl>
                                              <p:pRg st="0" end="0"/>
                                            </p:txEl>
                                          </p:spTgt>
                                        </p:tgtEl>
                                        <p:attrNameLst>
                                          <p:attrName>style.visibility</p:attrName>
                                        </p:attrNameLst>
                                      </p:cBhvr>
                                      <p:to>
                                        <p:strVal val="visible"/>
                                      </p:to>
                                    </p:set>
                                    <p:animEffect transition="in" filter="wipe(left)">
                                      <p:cBhvr>
                                        <p:cTn id="7" dur="500"/>
                                        <p:tgtEl>
                                          <p:spTgt spid="3471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47142">
                                            <p:txEl>
                                              <p:pRg st="1" end="1"/>
                                            </p:txEl>
                                          </p:spTgt>
                                        </p:tgtEl>
                                        <p:attrNameLst>
                                          <p:attrName>style.visibility</p:attrName>
                                        </p:attrNameLst>
                                      </p:cBhvr>
                                      <p:to>
                                        <p:strVal val="visible"/>
                                      </p:to>
                                    </p:set>
                                    <p:animEffect transition="in" filter="wipe(left)">
                                      <p:cBhvr>
                                        <p:cTn id="12" dur="500"/>
                                        <p:tgtEl>
                                          <p:spTgt spid="3471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47142">
                                            <p:txEl>
                                              <p:pRg st="2" end="2"/>
                                            </p:txEl>
                                          </p:spTgt>
                                        </p:tgtEl>
                                        <p:attrNameLst>
                                          <p:attrName>style.visibility</p:attrName>
                                        </p:attrNameLst>
                                      </p:cBhvr>
                                      <p:to>
                                        <p:strVal val="visible"/>
                                      </p:to>
                                    </p:set>
                                    <p:animEffect transition="in" filter="wipe(left)">
                                      <p:cBhvr>
                                        <p:cTn id="17" dur="500"/>
                                        <p:tgtEl>
                                          <p:spTgt spid="3471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47142">
                                            <p:txEl>
                                              <p:pRg st="3" end="3"/>
                                            </p:txEl>
                                          </p:spTgt>
                                        </p:tgtEl>
                                        <p:attrNameLst>
                                          <p:attrName>style.visibility</p:attrName>
                                        </p:attrNameLst>
                                      </p:cBhvr>
                                      <p:to>
                                        <p:strVal val="visible"/>
                                      </p:to>
                                    </p:set>
                                    <p:animEffect transition="in" filter="wipe(left)">
                                      <p:cBhvr>
                                        <p:cTn id="22" dur="500"/>
                                        <p:tgtEl>
                                          <p:spTgt spid="3471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47142">
                                            <p:txEl>
                                              <p:pRg st="4" end="4"/>
                                            </p:txEl>
                                          </p:spTgt>
                                        </p:tgtEl>
                                        <p:attrNameLst>
                                          <p:attrName>style.visibility</p:attrName>
                                        </p:attrNameLst>
                                      </p:cBhvr>
                                      <p:to>
                                        <p:strVal val="visible"/>
                                      </p:to>
                                    </p:set>
                                    <p:animEffect transition="in" filter="wipe(left)">
                                      <p:cBhvr>
                                        <p:cTn id="27" dur="500"/>
                                        <p:tgtEl>
                                          <p:spTgt spid="34714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47142">
                                            <p:txEl>
                                              <p:pRg st="5" end="5"/>
                                            </p:txEl>
                                          </p:spTgt>
                                        </p:tgtEl>
                                        <p:attrNameLst>
                                          <p:attrName>style.visibility</p:attrName>
                                        </p:attrNameLst>
                                      </p:cBhvr>
                                      <p:to>
                                        <p:strVal val="visible"/>
                                      </p:to>
                                    </p:set>
                                    <p:animEffect transition="in" filter="wipe(left)">
                                      <p:cBhvr>
                                        <p:cTn id="32" dur="500"/>
                                        <p:tgtEl>
                                          <p:spTgt spid="34714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47143">
                                            <p:txEl>
                                              <p:pRg st="0" end="0"/>
                                            </p:txEl>
                                          </p:spTgt>
                                        </p:tgtEl>
                                        <p:attrNameLst>
                                          <p:attrName>style.visibility</p:attrName>
                                        </p:attrNameLst>
                                      </p:cBhvr>
                                      <p:to>
                                        <p:strVal val="visible"/>
                                      </p:to>
                                    </p:set>
                                    <p:animEffect transition="in" filter="wipe(left)">
                                      <p:cBhvr>
                                        <p:cTn id="37" dur="500"/>
                                        <p:tgtEl>
                                          <p:spTgt spid="34714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47143">
                                            <p:txEl>
                                              <p:pRg st="1" end="1"/>
                                            </p:txEl>
                                          </p:spTgt>
                                        </p:tgtEl>
                                        <p:attrNameLst>
                                          <p:attrName>style.visibility</p:attrName>
                                        </p:attrNameLst>
                                      </p:cBhvr>
                                      <p:to>
                                        <p:strVal val="visible"/>
                                      </p:to>
                                    </p:set>
                                    <p:animEffect transition="in" filter="wipe(left)">
                                      <p:cBhvr>
                                        <p:cTn id="42" dur="500"/>
                                        <p:tgtEl>
                                          <p:spTgt spid="347143">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47143">
                                            <p:txEl>
                                              <p:pRg st="2" end="2"/>
                                            </p:txEl>
                                          </p:spTgt>
                                        </p:tgtEl>
                                        <p:attrNameLst>
                                          <p:attrName>style.visibility</p:attrName>
                                        </p:attrNameLst>
                                      </p:cBhvr>
                                      <p:to>
                                        <p:strVal val="visible"/>
                                      </p:to>
                                    </p:set>
                                    <p:animEffect transition="in" filter="wipe(left)">
                                      <p:cBhvr>
                                        <p:cTn id="47" dur="500"/>
                                        <p:tgtEl>
                                          <p:spTgt spid="347143">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47143">
                                            <p:txEl>
                                              <p:pRg st="3" end="3"/>
                                            </p:txEl>
                                          </p:spTgt>
                                        </p:tgtEl>
                                        <p:attrNameLst>
                                          <p:attrName>style.visibility</p:attrName>
                                        </p:attrNameLst>
                                      </p:cBhvr>
                                      <p:to>
                                        <p:strVal val="visible"/>
                                      </p:to>
                                    </p:set>
                                    <p:animEffect transition="in" filter="wipe(left)">
                                      <p:cBhvr>
                                        <p:cTn id="52" dur="500"/>
                                        <p:tgtEl>
                                          <p:spTgt spid="347143">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0" fill="hold" nodeType="clickEffect">
                                  <p:stCondLst>
                                    <p:cond delay="0"/>
                                  </p:stCondLst>
                                  <p:childTnLst>
                                    <p:set>
                                      <p:cBhvr>
                                        <p:cTn id="56" dur="1" fill="hold">
                                          <p:stCondLst>
                                            <p:cond delay="0"/>
                                          </p:stCondLst>
                                        </p:cTn>
                                        <p:tgtEl>
                                          <p:spTgt spid="347144"/>
                                        </p:tgtEl>
                                        <p:attrNameLst>
                                          <p:attrName>style.visibility</p:attrName>
                                        </p:attrNameLst>
                                      </p:cBhvr>
                                      <p:to>
                                        <p:strVal val="visible"/>
                                      </p:to>
                                    </p:set>
                                    <p:anim calcmode="lin" valueType="num">
                                      <p:cBhvr>
                                        <p:cTn id="57" dur="500" fill="hold"/>
                                        <p:tgtEl>
                                          <p:spTgt spid="347144"/>
                                        </p:tgtEl>
                                        <p:attrNameLst>
                                          <p:attrName>ppt_w</p:attrName>
                                        </p:attrNameLst>
                                      </p:cBhvr>
                                      <p:tavLst>
                                        <p:tav tm="0">
                                          <p:val>
                                            <p:fltVal val="0"/>
                                          </p:val>
                                        </p:tav>
                                        <p:tav tm="100000">
                                          <p:val>
                                            <p:strVal val="#ppt_w"/>
                                          </p:val>
                                        </p:tav>
                                      </p:tavLst>
                                    </p:anim>
                                    <p:anim calcmode="lin" valueType="num">
                                      <p:cBhvr>
                                        <p:cTn id="58" dur="500" fill="hold"/>
                                        <p:tgtEl>
                                          <p:spTgt spid="347144"/>
                                        </p:tgtEl>
                                        <p:attrNameLst>
                                          <p:attrName>ppt_h</p:attrName>
                                        </p:attrNameLst>
                                      </p:cBhvr>
                                      <p:tavLst>
                                        <p:tav tm="0">
                                          <p:val>
                                            <p:fltVal val="0"/>
                                          </p:val>
                                        </p:tav>
                                        <p:tav tm="100000">
                                          <p:val>
                                            <p:strVal val="#ppt_h"/>
                                          </p:val>
                                        </p:tav>
                                      </p:tavLst>
                                    </p:anim>
                                    <p:animEffect transition="in" filter="fade">
                                      <p:cBhvr>
                                        <p:cTn id="59" dur="500"/>
                                        <p:tgtEl>
                                          <p:spTgt spid="347144"/>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347145"/>
                                        </p:tgtEl>
                                        <p:attrNameLst>
                                          <p:attrName>style.visibility</p:attrName>
                                        </p:attrNameLst>
                                      </p:cBhvr>
                                      <p:to>
                                        <p:strVal val="visible"/>
                                      </p:to>
                                    </p:set>
                                    <p:animEffect transition="in" filter="wipe(down)">
                                      <p:cBhvr>
                                        <p:cTn id="62" dur="500"/>
                                        <p:tgtEl>
                                          <p:spTgt spid="347145"/>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347146"/>
                                        </p:tgtEl>
                                        <p:attrNameLst>
                                          <p:attrName>style.visibility</p:attrName>
                                        </p:attrNameLst>
                                      </p:cBhvr>
                                      <p:to>
                                        <p:strVal val="visible"/>
                                      </p:to>
                                    </p:set>
                                    <p:animEffect transition="in" filter="wipe(down)">
                                      <p:cBhvr>
                                        <p:cTn id="65" dur="500"/>
                                        <p:tgtEl>
                                          <p:spTgt spid="347146"/>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347147"/>
                                        </p:tgtEl>
                                        <p:attrNameLst>
                                          <p:attrName>style.visibility</p:attrName>
                                        </p:attrNameLst>
                                      </p:cBhvr>
                                      <p:to>
                                        <p:strVal val="visible"/>
                                      </p:to>
                                    </p:set>
                                    <p:animEffect transition="in" filter="wipe(down)">
                                      <p:cBhvr>
                                        <p:cTn id="68" dur="500"/>
                                        <p:tgtEl>
                                          <p:spTgt spid="347147"/>
                                        </p:tgtEl>
                                      </p:cBhvr>
                                    </p:animEffect>
                                  </p:childTnLst>
                                </p:cTn>
                              </p:par>
                            </p:childTnLst>
                          </p:cTn>
                        </p:par>
                      </p:childTnLst>
                    </p:cTn>
                  </p:par>
                  <p:par>
                    <p:cTn id="69" fill="hold">
                      <p:stCondLst>
                        <p:cond delay="indefinite"/>
                      </p:stCondLst>
                      <p:childTnLst>
                        <p:par>
                          <p:cTn id="70" fill="hold">
                            <p:stCondLst>
                              <p:cond delay="0"/>
                            </p:stCondLst>
                            <p:childTnLst>
                              <p:par>
                                <p:cTn id="71" presetID="5" presetClass="exit" presetSubtype="10" fill="hold" grpId="1" nodeType="clickEffect">
                                  <p:stCondLst>
                                    <p:cond delay="0"/>
                                  </p:stCondLst>
                                  <p:childTnLst>
                                    <p:animEffect transition="out" filter="checkerboard(across)">
                                      <p:cBhvr>
                                        <p:cTn id="72" dur="500"/>
                                        <p:tgtEl>
                                          <p:spTgt spid="347145"/>
                                        </p:tgtEl>
                                      </p:cBhvr>
                                    </p:animEffect>
                                    <p:set>
                                      <p:cBhvr>
                                        <p:cTn id="73" dur="1" fill="hold">
                                          <p:stCondLst>
                                            <p:cond delay="499"/>
                                          </p:stCondLst>
                                        </p:cTn>
                                        <p:tgtEl>
                                          <p:spTgt spid="347145"/>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5" presetClass="exit" presetSubtype="10" fill="hold" grpId="1" nodeType="clickEffect">
                                  <p:stCondLst>
                                    <p:cond delay="0"/>
                                  </p:stCondLst>
                                  <p:childTnLst>
                                    <p:animEffect transition="out" filter="checkerboard(across)">
                                      <p:cBhvr>
                                        <p:cTn id="77" dur="500"/>
                                        <p:tgtEl>
                                          <p:spTgt spid="347146"/>
                                        </p:tgtEl>
                                      </p:cBhvr>
                                    </p:animEffect>
                                    <p:set>
                                      <p:cBhvr>
                                        <p:cTn id="78" dur="1" fill="hold">
                                          <p:stCondLst>
                                            <p:cond delay="499"/>
                                          </p:stCondLst>
                                        </p:cTn>
                                        <p:tgtEl>
                                          <p:spTgt spid="347146"/>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5" presetClass="exit" presetSubtype="10" fill="hold" grpId="1" nodeType="clickEffect">
                                  <p:stCondLst>
                                    <p:cond delay="0"/>
                                  </p:stCondLst>
                                  <p:childTnLst>
                                    <p:animEffect transition="out" filter="checkerboard(across)">
                                      <p:cBhvr>
                                        <p:cTn id="82" dur="500"/>
                                        <p:tgtEl>
                                          <p:spTgt spid="347147"/>
                                        </p:tgtEl>
                                      </p:cBhvr>
                                    </p:animEffect>
                                    <p:set>
                                      <p:cBhvr>
                                        <p:cTn id="83" dur="1" fill="hold">
                                          <p:stCondLst>
                                            <p:cond delay="499"/>
                                          </p:stCondLst>
                                        </p:cTn>
                                        <p:tgtEl>
                                          <p:spTgt spid="3471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42" grpId="0" build="p"/>
      <p:bldP spid="347143" grpId="0" build="p"/>
      <p:bldP spid="347145" grpId="0" animBg="1"/>
      <p:bldP spid="347145" grpId="1" animBg="1"/>
      <p:bldP spid="347146" grpId="0" animBg="1"/>
      <p:bldP spid="347146" grpId="1" animBg="1"/>
      <p:bldP spid="347147" grpId="0" animBg="1"/>
      <p:bldP spid="34714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a:t>Wednesday, Oct. 30, 2019</a:t>
            </a:r>
          </a:p>
        </p:txBody>
      </p:sp>
      <p:sp>
        <p:nvSpPr>
          <p:cNvPr id="9" name="Footer Placeholder 4"/>
          <p:cNvSpPr>
            <a:spLocks noGrp="1"/>
          </p:cNvSpPr>
          <p:nvPr>
            <p:ph type="ftr" sz="quarter" idx="11"/>
          </p:nvPr>
        </p:nvSpPr>
        <p:spPr/>
        <p:txBody>
          <a:bodyPr/>
          <a:lstStyle/>
          <a:p>
            <a:r>
              <a:rPr lang="en-US"/>
              <a:t>PHYS 1444-002, Fall 2019                    Dr. Jaehoon Yu</a:t>
            </a:r>
          </a:p>
        </p:txBody>
      </p:sp>
      <p:sp>
        <p:nvSpPr>
          <p:cNvPr id="10" name="Slide Number Placeholder 5"/>
          <p:cNvSpPr>
            <a:spLocks noGrp="1"/>
          </p:cNvSpPr>
          <p:nvPr>
            <p:ph type="sldNum" sz="quarter" idx="12"/>
          </p:nvPr>
        </p:nvSpPr>
        <p:spPr/>
        <p:txBody>
          <a:bodyPr/>
          <a:lstStyle/>
          <a:p>
            <a:fld id="{676B417D-463B-4744-9278-0479293CB6B1}" type="slidenum">
              <a:rPr lang="en-US"/>
              <a:pPr/>
              <a:t>8</a:t>
            </a:fld>
            <a:endParaRPr lang="en-US"/>
          </a:p>
        </p:txBody>
      </p:sp>
      <p:pic>
        <p:nvPicPr>
          <p:cNvPr id="348162" name="Picture 2" descr="FG27_002"/>
          <p:cNvPicPr>
            <a:picLocks noChangeAspect="1" noChangeArrowheads="1"/>
          </p:cNvPicPr>
          <p:nvPr/>
        </p:nvPicPr>
        <p:blipFill>
          <a:blip r:embed="rId3"/>
          <a:srcRect/>
          <a:stretch>
            <a:fillRect/>
          </a:stretch>
        </p:blipFill>
        <p:spPr bwMode="auto">
          <a:xfrm>
            <a:off x="6477000" y="1828800"/>
            <a:ext cx="2590800" cy="1828800"/>
          </a:xfrm>
          <a:prstGeom prst="rect">
            <a:avLst/>
          </a:prstGeom>
          <a:noFill/>
        </p:spPr>
      </p:pic>
      <p:sp>
        <p:nvSpPr>
          <p:cNvPr id="348163" name="Rectangle 3"/>
          <p:cNvSpPr>
            <a:spLocks noGrp="1" noChangeArrowheads="1"/>
          </p:cNvSpPr>
          <p:nvPr>
            <p:ph type="title"/>
          </p:nvPr>
        </p:nvSpPr>
        <p:spPr>
          <a:xfrm>
            <a:off x="381000" y="76200"/>
            <a:ext cx="8534400" cy="609600"/>
          </a:xfrm>
        </p:spPr>
        <p:txBody>
          <a:bodyPr/>
          <a:lstStyle/>
          <a:p>
            <a:r>
              <a:rPr lang="en-US"/>
              <a:t> Magnetism</a:t>
            </a:r>
          </a:p>
        </p:txBody>
      </p:sp>
      <p:graphicFrame>
        <p:nvGraphicFramePr>
          <p:cNvPr id="348164"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47019" name="Equation" r:id="rId4" imgW="914400" imgH="190080" progId="Equation.DSMT4">
                  <p:embed/>
                </p:oleObj>
              </mc:Choice>
              <mc:Fallback>
                <p:oleObj name="Equation" r:id="rId4" imgW="914400" imgH="190080" progId="Equation.DSMT4">
                  <p:embed/>
                  <p:pic>
                    <p:nvPicPr>
                      <p:cNvPr id="34816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165"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47020" name="Equation" r:id="rId6" imgW="914400" imgH="190080" progId="Equation.DSMT4">
                  <p:embed/>
                </p:oleObj>
              </mc:Choice>
              <mc:Fallback>
                <p:oleObj name="Equation" r:id="rId6" imgW="914400" imgH="190080" progId="Equation.DSMT4">
                  <p:embed/>
                  <p:pic>
                    <p:nvPicPr>
                      <p:cNvPr id="34816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166"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47021" name="Equation" r:id="rId7" imgW="914400" imgH="190080" progId="Equation.DSMT4">
                  <p:embed/>
                </p:oleObj>
              </mc:Choice>
              <mc:Fallback>
                <p:oleObj name="Equation" r:id="rId7" imgW="914400" imgH="190080" progId="Equation.DSMT4">
                  <p:embed/>
                  <p:pic>
                    <p:nvPicPr>
                      <p:cNvPr id="348166"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167" name="Rectangle 7"/>
          <p:cNvSpPr>
            <a:spLocks noGrp="1" noChangeArrowheads="1"/>
          </p:cNvSpPr>
          <p:nvPr>
            <p:ph type="body" idx="1"/>
          </p:nvPr>
        </p:nvSpPr>
        <p:spPr>
          <a:xfrm>
            <a:off x="381000" y="762000"/>
            <a:ext cx="8458200" cy="5257800"/>
          </a:xfrm>
        </p:spPr>
        <p:txBody>
          <a:bodyPr/>
          <a:lstStyle/>
          <a:p>
            <a:pPr>
              <a:lnSpc>
                <a:spcPct val="90000"/>
              </a:lnSpc>
            </a:pPr>
            <a:r>
              <a:rPr lang="en-US" sz="2800" dirty="0"/>
              <a:t>So the magnetic poles are the same as the electric charge?</a:t>
            </a:r>
          </a:p>
          <a:p>
            <a:pPr lvl="1">
              <a:lnSpc>
                <a:spcPct val="90000"/>
              </a:lnSpc>
            </a:pPr>
            <a:r>
              <a:rPr lang="en-US" sz="2400" dirty="0"/>
              <a:t>No.  Why not?</a:t>
            </a:r>
          </a:p>
          <a:p>
            <a:pPr lvl="1">
              <a:lnSpc>
                <a:spcPct val="90000"/>
              </a:lnSpc>
            </a:pPr>
            <a:r>
              <a:rPr lang="en-US" sz="2400" dirty="0"/>
              <a:t>While the electric charges (positive and negative) can be isolated, the magnetic poles cannot be isolated.</a:t>
            </a:r>
          </a:p>
          <a:p>
            <a:pPr lvl="1">
              <a:lnSpc>
                <a:spcPct val="90000"/>
              </a:lnSpc>
            </a:pPr>
            <a:r>
              <a:rPr lang="en-US" sz="2400" dirty="0"/>
              <a:t>So what happens when a magnet is cut?</a:t>
            </a:r>
          </a:p>
          <a:p>
            <a:pPr lvl="2">
              <a:lnSpc>
                <a:spcPct val="90000"/>
              </a:lnSpc>
            </a:pPr>
            <a:r>
              <a:rPr lang="en-US" sz="2000" dirty="0"/>
              <a:t>If a magnet is cut, two magnets are made.</a:t>
            </a:r>
          </a:p>
          <a:p>
            <a:pPr lvl="2">
              <a:lnSpc>
                <a:spcPct val="90000"/>
              </a:lnSpc>
            </a:pPr>
            <a:r>
              <a:rPr lang="en-US" sz="2000" dirty="0"/>
              <a:t>The more they get cut, the more magnets are made</a:t>
            </a:r>
          </a:p>
          <a:p>
            <a:pPr lvl="1">
              <a:lnSpc>
                <a:spcPct val="90000"/>
              </a:lnSpc>
            </a:pPr>
            <a:r>
              <a:rPr lang="en-US" sz="2400" dirty="0"/>
              <a:t>Single pole magnets are called the monopole but it has not been seen yet</a:t>
            </a:r>
          </a:p>
          <a:p>
            <a:pPr>
              <a:lnSpc>
                <a:spcPct val="90000"/>
              </a:lnSpc>
            </a:pPr>
            <a:r>
              <a:rPr lang="en-US" sz="2800" dirty="0"/>
              <a:t>Ferromagnetic materials: Materials that show strong magnetic effects</a:t>
            </a:r>
          </a:p>
          <a:p>
            <a:pPr lvl="1">
              <a:lnSpc>
                <a:spcPct val="90000"/>
              </a:lnSpc>
            </a:pPr>
            <a:r>
              <a:rPr lang="en-US" sz="2400" dirty="0"/>
              <a:t>Iron, cobalt, nickel, gadolinium and certain alloys</a:t>
            </a:r>
          </a:p>
          <a:p>
            <a:pPr>
              <a:lnSpc>
                <a:spcPct val="90000"/>
              </a:lnSpc>
            </a:pPr>
            <a:r>
              <a:rPr lang="en-US" sz="2800" dirty="0"/>
              <a:t>Other materials show very weak magnetic effects</a:t>
            </a:r>
          </a:p>
        </p:txBody>
      </p:sp>
    </p:spTree>
    <p:extLst>
      <p:ext uri="{BB962C8B-B14F-4D97-AF65-F5344CB8AC3E}">
        <p14:creationId xmlns:p14="http://schemas.microsoft.com/office/powerpoint/2010/main" val="395760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48167">
                                            <p:txEl>
                                              <p:pRg st="0" end="0"/>
                                            </p:txEl>
                                          </p:spTgt>
                                        </p:tgtEl>
                                        <p:attrNameLst>
                                          <p:attrName>style.visibility</p:attrName>
                                        </p:attrNameLst>
                                      </p:cBhvr>
                                      <p:to>
                                        <p:strVal val="visible"/>
                                      </p:to>
                                    </p:set>
                                    <p:animEffect transition="in" filter="wipe(left)">
                                      <p:cBhvr>
                                        <p:cTn id="7" dur="500"/>
                                        <p:tgtEl>
                                          <p:spTgt spid="3481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48167">
                                            <p:txEl>
                                              <p:pRg st="1" end="1"/>
                                            </p:txEl>
                                          </p:spTgt>
                                        </p:tgtEl>
                                        <p:attrNameLst>
                                          <p:attrName>style.visibility</p:attrName>
                                        </p:attrNameLst>
                                      </p:cBhvr>
                                      <p:to>
                                        <p:strVal val="visible"/>
                                      </p:to>
                                    </p:set>
                                    <p:animEffect transition="in" filter="wipe(left)">
                                      <p:cBhvr>
                                        <p:cTn id="12" dur="500"/>
                                        <p:tgtEl>
                                          <p:spTgt spid="3481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48167">
                                            <p:txEl>
                                              <p:pRg st="2" end="2"/>
                                            </p:txEl>
                                          </p:spTgt>
                                        </p:tgtEl>
                                        <p:attrNameLst>
                                          <p:attrName>style.visibility</p:attrName>
                                        </p:attrNameLst>
                                      </p:cBhvr>
                                      <p:to>
                                        <p:strVal val="visible"/>
                                      </p:to>
                                    </p:set>
                                    <p:animEffect transition="in" filter="wipe(left)">
                                      <p:cBhvr>
                                        <p:cTn id="17" dur="500"/>
                                        <p:tgtEl>
                                          <p:spTgt spid="3481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48167">
                                            <p:txEl>
                                              <p:pRg st="3" end="3"/>
                                            </p:txEl>
                                          </p:spTgt>
                                        </p:tgtEl>
                                        <p:attrNameLst>
                                          <p:attrName>style.visibility</p:attrName>
                                        </p:attrNameLst>
                                      </p:cBhvr>
                                      <p:to>
                                        <p:strVal val="visible"/>
                                      </p:to>
                                    </p:set>
                                    <p:animEffect transition="in" filter="wipe(left)">
                                      <p:cBhvr>
                                        <p:cTn id="22" dur="500"/>
                                        <p:tgtEl>
                                          <p:spTgt spid="3481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48167">
                                            <p:txEl>
                                              <p:pRg st="4" end="4"/>
                                            </p:txEl>
                                          </p:spTgt>
                                        </p:tgtEl>
                                        <p:attrNameLst>
                                          <p:attrName>style.visibility</p:attrName>
                                        </p:attrNameLst>
                                      </p:cBhvr>
                                      <p:to>
                                        <p:strVal val="visible"/>
                                      </p:to>
                                    </p:set>
                                    <p:animEffect transition="in" filter="wipe(left)">
                                      <p:cBhvr>
                                        <p:cTn id="27" dur="500"/>
                                        <p:tgtEl>
                                          <p:spTgt spid="3481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48167">
                                            <p:txEl>
                                              <p:pRg st="5" end="5"/>
                                            </p:txEl>
                                          </p:spTgt>
                                        </p:tgtEl>
                                        <p:attrNameLst>
                                          <p:attrName>style.visibility</p:attrName>
                                        </p:attrNameLst>
                                      </p:cBhvr>
                                      <p:to>
                                        <p:strVal val="visible"/>
                                      </p:to>
                                    </p:set>
                                    <p:animEffect transition="in" filter="wipe(left)">
                                      <p:cBhvr>
                                        <p:cTn id="32" dur="500"/>
                                        <p:tgtEl>
                                          <p:spTgt spid="34816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348162"/>
                                        </p:tgtEl>
                                        <p:attrNameLst>
                                          <p:attrName>style.visibility</p:attrName>
                                        </p:attrNameLst>
                                      </p:cBhvr>
                                      <p:to>
                                        <p:strVal val="visible"/>
                                      </p:to>
                                    </p:set>
                                    <p:anim calcmode="lin" valueType="num">
                                      <p:cBhvr>
                                        <p:cTn id="37" dur="500" fill="hold"/>
                                        <p:tgtEl>
                                          <p:spTgt spid="348162"/>
                                        </p:tgtEl>
                                        <p:attrNameLst>
                                          <p:attrName>ppt_w</p:attrName>
                                        </p:attrNameLst>
                                      </p:cBhvr>
                                      <p:tavLst>
                                        <p:tav tm="0">
                                          <p:val>
                                            <p:fltVal val="0"/>
                                          </p:val>
                                        </p:tav>
                                        <p:tav tm="100000">
                                          <p:val>
                                            <p:strVal val="#ppt_w"/>
                                          </p:val>
                                        </p:tav>
                                      </p:tavLst>
                                    </p:anim>
                                    <p:anim calcmode="lin" valueType="num">
                                      <p:cBhvr>
                                        <p:cTn id="38" dur="500" fill="hold"/>
                                        <p:tgtEl>
                                          <p:spTgt spid="348162"/>
                                        </p:tgtEl>
                                        <p:attrNameLst>
                                          <p:attrName>ppt_h</p:attrName>
                                        </p:attrNameLst>
                                      </p:cBhvr>
                                      <p:tavLst>
                                        <p:tav tm="0">
                                          <p:val>
                                            <p:fltVal val="0"/>
                                          </p:val>
                                        </p:tav>
                                        <p:tav tm="100000">
                                          <p:val>
                                            <p:strVal val="#ppt_h"/>
                                          </p:val>
                                        </p:tav>
                                      </p:tavLst>
                                    </p:anim>
                                    <p:animEffect transition="in" filter="fade">
                                      <p:cBhvr>
                                        <p:cTn id="39" dur="500"/>
                                        <p:tgtEl>
                                          <p:spTgt spid="34816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48167">
                                            <p:txEl>
                                              <p:pRg st="6" end="6"/>
                                            </p:txEl>
                                          </p:spTgt>
                                        </p:tgtEl>
                                        <p:attrNameLst>
                                          <p:attrName>style.visibility</p:attrName>
                                        </p:attrNameLst>
                                      </p:cBhvr>
                                      <p:to>
                                        <p:strVal val="visible"/>
                                      </p:to>
                                    </p:set>
                                    <p:animEffect transition="in" filter="wipe(left)">
                                      <p:cBhvr>
                                        <p:cTn id="44" dur="500"/>
                                        <p:tgtEl>
                                          <p:spTgt spid="348167">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348167">
                                            <p:txEl>
                                              <p:pRg st="7" end="7"/>
                                            </p:txEl>
                                          </p:spTgt>
                                        </p:tgtEl>
                                        <p:attrNameLst>
                                          <p:attrName>style.visibility</p:attrName>
                                        </p:attrNameLst>
                                      </p:cBhvr>
                                      <p:to>
                                        <p:strVal val="visible"/>
                                      </p:to>
                                    </p:set>
                                    <p:animEffect transition="in" filter="wipe(left)">
                                      <p:cBhvr>
                                        <p:cTn id="49" dur="500"/>
                                        <p:tgtEl>
                                          <p:spTgt spid="348167">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48167">
                                            <p:txEl>
                                              <p:pRg st="8" end="8"/>
                                            </p:txEl>
                                          </p:spTgt>
                                        </p:tgtEl>
                                        <p:attrNameLst>
                                          <p:attrName>style.visibility</p:attrName>
                                        </p:attrNameLst>
                                      </p:cBhvr>
                                      <p:to>
                                        <p:strVal val="visible"/>
                                      </p:to>
                                    </p:set>
                                    <p:animEffect transition="in" filter="wipe(left)">
                                      <p:cBhvr>
                                        <p:cTn id="54" dur="500"/>
                                        <p:tgtEl>
                                          <p:spTgt spid="348167">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348167">
                                            <p:txEl>
                                              <p:pRg st="9" end="9"/>
                                            </p:txEl>
                                          </p:spTgt>
                                        </p:tgtEl>
                                        <p:attrNameLst>
                                          <p:attrName>style.visibility</p:attrName>
                                        </p:attrNameLst>
                                      </p:cBhvr>
                                      <p:to>
                                        <p:strVal val="visible"/>
                                      </p:to>
                                    </p:set>
                                    <p:animEffect transition="in" filter="wipe(left)">
                                      <p:cBhvr>
                                        <p:cTn id="59" dur="500"/>
                                        <p:tgtEl>
                                          <p:spTgt spid="34816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Wednesday, Oct. 30, 2019</a:t>
            </a:r>
          </a:p>
        </p:txBody>
      </p:sp>
      <p:sp>
        <p:nvSpPr>
          <p:cNvPr id="12" name="Footer Placeholder 4"/>
          <p:cNvSpPr>
            <a:spLocks noGrp="1"/>
          </p:cNvSpPr>
          <p:nvPr>
            <p:ph type="ftr" sz="quarter" idx="11"/>
          </p:nvPr>
        </p:nvSpPr>
        <p:spPr/>
        <p:txBody>
          <a:bodyPr/>
          <a:lstStyle/>
          <a:p>
            <a:r>
              <a:rPr lang="en-US"/>
              <a:t>PHYS 1444-002, Fall 2019                    Dr. Jaehoon Yu</a:t>
            </a:r>
          </a:p>
        </p:txBody>
      </p:sp>
      <p:sp>
        <p:nvSpPr>
          <p:cNvPr id="13" name="Slide Number Placeholder 5"/>
          <p:cNvSpPr>
            <a:spLocks noGrp="1"/>
          </p:cNvSpPr>
          <p:nvPr>
            <p:ph type="sldNum" sz="quarter" idx="12"/>
          </p:nvPr>
        </p:nvSpPr>
        <p:spPr/>
        <p:txBody>
          <a:bodyPr/>
          <a:lstStyle/>
          <a:p>
            <a:fld id="{F3C831CF-EE74-7C4A-8E1D-4DCC28CDCD9C}" type="slidenum">
              <a:rPr lang="en-US"/>
              <a:pPr/>
              <a:t>9</a:t>
            </a:fld>
            <a:endParaRPr lang="en-US"/>
          </a:p>
        </p:txBody>
      </p:sp>
      <p:sp>
        <p:nvSpPr>
          <p:cNvPr id="349186" name="Rectangle 2"/>
          <p:cNvSpPr>
            <a:spLocks noChangeArrowheads="1"/>
          </p:cNvSpPr>
          <p:nvPr/>
        </p:nvSpPr>
        <p:spPr bwMode="auto">
          <a:xfrm>
            <a:off x="533400" y="3429000"/>
            <a:ext cx="6096000" cy="2971800"/>
          </a:xfrm>
          <a:prstGeom prst="rect">
            <a:avLst/>
          </a:prstGeom>
          <a:solidFill>
            <a:schemeClr val="bg1"/>
          </a:solidFill>
          <a:ln w="9525">
            <a:noFill/>
            <a:miter lim="800000"/>
            <a:headEnd/>
            <a:tailEnd/>
          </a:ln>
          <a:effectLst/>
        </p:spPr>
        <p:txBody>
          <a:bodyPr>
            <a:prstTxWarp prst="textNoShape">
              <a:avLst/>
            </a:prstTxWarp>
          </a:bodyPr>
          <a:lstStyle/>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The direction of the magnetic field at any given point along the line is tangential to the line at that point</a:t>
            </a: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The direction of the field is the direction the north pole of a compass would point to (from N to S)</a:t>
            </a: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The number of lines per unit area is proportional to the strength of the magnetic field</a:t>
            </a:r>
          </a:p>
          <a:p>
            <a:pPr marL="742950" lvl="1" indent="-285750">
              <a:spcBef>
                <a:spcPct val="20000"/>
              </a:spcBef>
              <a:buFontTx/>
              <a:buChar char="–"/>
            </a:pPr>
            <a:r>
              <a:rPr lang="en-US" sz="2000" dirty="0">
                <a:solidFill>
                  <a:srgbClr val="660066"/>
                </a:solidFill>
                <a:latin typeface="Arial Narrow" charset="0"/>
                <a:ea typeface="ＭＳ Ｐゴシック" charset="-128"/>
              </a:rPr>
              <a:t>Magnetic field lines continue inside the magnet</a:t>
            </a:r>
          </a:p>
          <a:p>
            <a:pPr marL="742950" lvl="1" indent="-285750">
              <a:spcBef>
                <a:spcPct val="20000"/>
              </a:spcBef>
              <a:buFontTx/>
              <a:buChar char="–"/>
            </a:pPr>
            <a:r>
              <a:rPr lang="en-US" sz="2000" dirty="0">
                <a:solidFill>
                  <a:srgbClr val="660066"/>
                </a:solidFill>
                <a:latin typeface="Arial Narrow" charset="0"/>
                <a:ea typeface="ＭＳ Ｐゴシック" charset="-128"/>
              </a:rPr>
              <a:t>Since magnets always have both the poles, magnetic field lines form closed loops unlike electric field lines</a:t>
            </a:r>
          </a:p>
        </p:txBody>
      </p:sp>
      <p:pic>
        <p:nvPicPr>
          <p:cNvPr id="349187" name="Picture 3" descr="FG27_003A"/>
          <p:cNvPicPr>
            <a:picLocks noChangeAspect="1" noChangeArrowheads="1"/>
          </p:cNvPicPr>
          <p:nvPr/>
        </p:nvPicPr>
        <p:blipFill>
          <a:blip r:embed="rId3"/>
          <a:srcRect/>
          <a:stretch>
            <a:fillRect/>
          </a:stretch>
        </p:blipFill>
        <p:spPr bwMode="auto">
          <a:xfrm>
            <a:off x="6553200" y="2971800"/>
            <a:ext cx="2514600" cy="1981200"/>
          </a:xfrm>
          <a:prstGeom prst="rect">
            <a:avLst/>
          </a:prstGeom>
          <a:noFill/>
        </p:spPr>
      </p:pic>
      <p:sp>
        <p:nvSpPr>
          <p:cNvPr id="349188" name="Rectangle 4"/>
          <p:cNvSpPr>
            <a:spLocks noGrp="1" noChangeArrowheads="1"/>
          </p:cNvSpPr>
          <p:nvPr>
            <p:ph type="title"/>
          </p:nvPr>
        </p:nvSpPr>
        <p:spPr>
          <a:xfrm>
            <a:off x="381000" y="76200"/>
            <a:ext cx="8534400" cy="609600"/>
          </a:xfrm>
        </p:spPr>
        <p:txBody>
          <a:bodyPr/>
          <a:lstStyle/>
          <a:p>
            <a:r>
              <a:rPr lang="en-US"/>
              <a:t> Magnetic Field</a:t>
            </a:r>
          </a:p>
        </p:txBody>
      </p:sp>
      <p:graphicFrame>
        <p:nvGraphicFramePr>
          <p:cNvPr id="349189"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55064" name="Equation" r:id="rId4" imgW="914400" imgH="190080" progId="Equation.DSMT4">
                  <p:embed/>
                </p:oleObj>
              </mc:Choice>
              <mc:Fallback>
                <p:oleObj name="Equation" r:id="rId4" imgW="914400" imgH="190080" progId="Equation.DSMT4">
                  <p:embed/>
                  <p:pic>
                    <p:nvPicPr>
                      <p:cNvPr id="34918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9190" name="Object 6"/>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55065" name="Equation" r:id="rId6" imgW="914400" imgH="190080" progId="Equation.DSMT4">
                  <p:embed/>
                </p:oleObj>
              </mc:Choice>
              <mc:Fallback>
                <p:oleObj name="Equation" r:id="rId6" imgW="914400" imgH="190080" progId="Equation.DSMT4">
                  <p:embed/>
                  <p:pic>
                    <p:nvPicPr>
                      <p:cNvPr id="34919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9191"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55066" name="Equation" r:id="rId7" imgW="914400" imgH="190080" progId="Equation.DSMT4">
                  <p:embed/>
                </p:oleObj>
              </mc:Choice>
              <mc:Fallback>
                <p:oleObj name="Equation" r:id="rId7" imgW="914400" imgH="190080" progId="Equation.DSMT4">
                  <p:embed/>
                  <p:pic>
                    <p:nvPicPr>
                      <p:cNvPr id="349191"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9192" name="Rectangle 8"/>
          <p:cNvSpPr>
            <a:spLocks noGrp="1" noChangeArrowheads="1"/>
          </p:cNvSpPr>
          <p:nvPr>
            <p:ph type="body" idx="1"/>
          </p:nvPr>
        </p:nvSpPr>
        <p:spPr>
          <a:xfrm>
            <a:off x="533400" y="609600"/>
            <a:ext cx="8229600" cy="2514600"/>
          </a:xfrm>
        </p:spPr>
        <p:txBody>
          <a:bodyPr/>
          <a:lstStyle/>
          <a:p>
            <a:pPr>
              <a:lnSpc>
                <a:spcPct val="90000"/>
              </a:lnSpc>
            </a:pPr>
            <a:r>
              <a:rPr lang="en-US" sz="2400" dirty="0"/>
              <a:t>Just like the electric field that surrounds electric charge, the magnetic field surrounds a magnet</a:t>
            </a:r>
          </a:p>
          <a:p>
            <a:pPr>
              <a:lnSpc>
                <a:spcPct val="90000"/>
              </a:lnSpc>
            </a:pPr>
            <a:r>
              <a:rPr lang="en-US" sz="2400" dirty="0"/>
              <a:t>What does this mean?</a:t>
            </a:r>
          </a:p>
          <a:p>
            <a:pPr lvl="1">
              <a:lnSpc>
                <a:spcPct val="90000"/>
              </a:lnSpc>
            </a:pPr>
            <a:r>
              <a:rPr lang="en-US" sz="2000" dirty="0"/>
              <a:t>Magnetic force is also a field force</a:t>
            </a:r>
          </a:p>
          <a:p>
            <a:pPr lvl="1">
              <a:lnSpc>
                <a:spcPct val="90000"/>
              </a:lnSpc>
            </a:pPr>
            <a:r>
              <a:rPr lang="en-US" sz="2000" dirty="0"/>
              <a:t>The force one magnet exerts onto another can be viewed as the interaction between the magnet and the magnetic field produced by the other magnets</a:t>
            </a:r>
          </a:p>
          <a:p>
            <a:pPr lvl="1">
              <a:lnSpc>
                <a:spcPct val="90000"/>
              </a:lnSpc>
            </a:pPr>
            <a:r>
              <a:rPr lang="en-US" sz="2000" dirty="0"/>
              <a:t>What kind of quantity is the magnetic field?  Vector or Scalar?</a:t>
            </a:r>
          </a:p>
          <a:p>
            <a:pPr>
              <a:lnSpc>
                <a:spcPct val="90000"/>
              </a:lnSpc>
            </a:pPr>
            <a:r>
              <a:rPr lang="en-US" sz="2400" dirty="0"/>
              <a:t>So one can draw magnetic field lines, too.</a:t>
            </a:r>
          </a:p>
        </p:txBody>
      </p:sp>
      <p:sp>
        <p:nvSpPr>
          <p:cNvPr id="349193" name="Text Box 9"/>
          <p:cNvSpPr txBox="1">
            <a:spLocks noChangeArrowheads="1"/>
          </p:cNvSpPr>
          <p:nvPr/>
        </p:nvSpPr>
        <p:spPr bwMode="auto">
          <a:xfrm>
            <a:off x="7239000" y="2682875"/>
            <a:ext cx="730250" cy="365125"/>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sz="1600" b="1">
                <a:solidFill>
                  <a:srgbClr val="CC0000"/>
                </a:solidFill>
                <a:latin typeface="Arial Narrow" charset="0"/>
              </a:rPr>
              <a:t>Vector</a:t>
            </a:r>
          </a:p>
        </p:txBody>
      </p:sp>
      <p:pic>
        <p:nvPicPr>
          <p:cNvPr id="349194" name="Picture 10" descr="FG27_003B"/>
          <p:cNvPicPr>
            <a:picLocks noChangeAspect="1" noChangeArrowheads="1"/>
          </p:cNvPicPr>
          <p:nvPr/>
        </p:nvPicPr>
        <p:blipFill>
          <a:blip r:embed="rId8"/>
          <a:srcRect/>
          <a:stretch>
            <a:fillRect/>
          </a:stretch>
        </p:blipFill>
        <p:spPr bwMode="auto">
          <a:xfrm>
            <a:off x="6553200" y="4876800"/>
            <a:ext cx="2514600" cy="1524000"/>
          </a:xfrm>
          <a:prstGeom prst="rect">
            <a:avLst/>
          </a:prstGeom>
          <a:noFill/>
        </p:spPr>
      </p:pic>
    </p:spTree>
    <p:extLst>
      <p:ext uri="{BB962C8B-B14F-4D97-AF65-F5344CB8AC3E}">
        <p14:creationId xmlns:p14="http://schemas.microsoft.com/office/powerpoint/2010/main" val="329508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49192">
                                            <p:txEl>
                                              <p:pRg st="0" end="0"/>
                                            </p:txEl>
                                          </p:spTgt>
                                        </p:tgtEl>
                                        <p:attrNameLst>
                                          <p:attrName>style.visibility</p:attrName>
                                        </p:attrNameLst>
                                      </p:cBhvr>
                                      <p:to>
                                        <p:strVal val="visible"/>
                                      </p:to>
                                    </p:set>
                                    <p:animEffect transition="in" filter="wipe(left)">
                                      <p:cBhvr>
                                        <p:cTn id="7" dur="500"/>
                                        <p:tgtEl>
                                          <p:spTgt spid="3491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49192">
                                            <p:txEl>
                                              <p:pRg st="1" end="1"/>
                                            </p:txEl>
                                          </p:spTgt>
                                        </p:tgtEl>
                                        <p:attrNameLst>
                                          <p:attrName>style.visibility</p:attrName>
                                        </p:attrNameLst>
                                      </p:cBhvr>
                                      <p:to>
                                        <p:strVal val="visible"/>
                                      </p:to>
                                    </p:set>
                                    <p:animEffect transition="in" filter="wipe(left)">
                                      <p:cBhvr>
                                        <p:cTn id="12" dur="500"/>
                                        <p:tgtEl>
                                          <p:spTgt spid="3491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49192">
                                            <p:txEl>
                                              <p:pRg st="2" end="2"/>
                                            </p:txEl>
                                          </p:spTgt>
                                        </p:tgtEl>
                                        <p:attrNameLst>
                                          <p:attrName>style.visibility</p:attrName>
                                        </p:attrNameLst>
                                      </p:cBhvr>
                                      <p:to>
                                        <p:strVal val="visible"/>
                                      </p:to>
                                    </p:set>
                                    <p:animEffect transition="in" filter="wipe(left)">
                                      <p:cBhvr>
                                        <p:cTn id="17" dur="500"/>
                                        <p:tgtEl>
                                          <p:spTgt spid="3491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49192">
                                            <p:txEl>
                                              <p:pRg st="3" end="3"/>
                                            </p:txEl>
                                          </p:spTgt>
                                        </p:tgtEl>
                                        <p:attrNameLst>
                                          <p:attrName>style.visibility</p:attrName>
                                        </p:attrNameLst>
                                      </p:cBhvr>
                                      <p:to>
                                        <p:strVal val="visible"/>
                                      </p:to>
                                    </p:set>
                                    <p:animEffect transition="in" filter="wipe(left)">
                                      <p:cBhvr>
                                        <p:cTn id="22" dur="500"/>
                                        <p:tgtEl>
                                          <p:spTgt spid="34919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49192">
                                            <p:txEl>
                                              <p:pRg st="4" end="4"/>
                                            </p:txEl>
                                          </p:spTgt>
                                        </p:tgtEl>
                                        <p:attrNameLst>
                                          <p:attrName>style.visibility</p:attrName>
                                        </p:attrNameLst>
                                      </p:cBhvr>
                                      <p:to>
                                        <p:strVal val="visible"/>
                                      </p:to>
                                    </p:set>
                                    <p:animEffect transition="in" filter="wipe(left)">
                                      <p:cBhvr>
                                        <p:cTn id="27" dur="500"/>
                                        <p:tgtEl>
                                          <p:spTgt spid="34919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49193"/>
                                        </p:tgtEl>
                                        <p:attrNameLst>
                                          <p:attrName>style.visibility</p:attrName>
                                        </p:attrNameLst>
                                      </p:cBhvr>
                                      <p:to>
                                        <p:strVal val="visible"/>
                                      </p:to>
                                    </p:set>
                                    <p:animEffect transition="in" filter="wipe(left)">
                                      <p:cBhvr>
                                        <p:cTn id="32" dur="500"/>
                                        <p:tgtEl>
                                          <p:spTgt spid="34919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49192">
                                            <p:txEl>
                                              <p:pRg st="5" end="5"/>
                                            </p:txEl>
                                          </p:spTgt>
                                        </p:tgtEl>
                                        <p:attrNameLst>
                                          <p:attrName>style.visibility</p:attrName>
                                        </p:attrNameLst>
                                      </p:cBhvr>
                                      <p:to>
                                        <p:strVal val="visible"/>
                                      </p:to>
                                    </p:set>
                                    <p:animEffect transition="in" filter="wipe(left)">
                                      <p:cBhvr>
                                        <p:cTn id="37" dur="500"/>
                                        <p:tgtEl>
                                          <p:spTgt spid="34919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49186">
                                            <p:txEl>
                                              <p:pRg st="0" end="0"/>
                                            </p:txEl>
                                          </p:spTgt>
                                        </p:tgtEl>
                                        <p:attrNameLst>
                                          <p:attrName>style.visibility</p:attrName>
                                        </p:attrNameLst>
                                      </p:cBhvr>
                                      <p:to>
                                        <p:strVal val="visible"/>
                                      </p:to>
                                    </p:set>
                                    <p:animEffect transition="in" filter="wipe(left)">
                                      <p:cBhvr>
                                        <p:cTn id="42" dur="500"/>
                                        <p:tgtEl>
                                          <p:spTgt spid="34918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nodeType="clickEffect">
                                  <p:stCondLst>
                                    <p:cond delay="0"/>
                                  </p:stCondLst>
                                  <p:childTnLst>
                                    <p:set>
                                      <p:cBhvr>
                                        <p:cTn id="46" dur="1" fill="hold">
                                          <p:stCondLst>
                                            <p:cond delay="0"/>
                                          </p:stCondLst>
                                        </p:cTn>
                                        <p:tgtEl>
                                          <p:spTgt spid="349187"/>
                                        </p:tgtEl>
                                        <p:attrNameLst>
                                          <p:attrName>style.visibility</p:attrName>
                                        </p:attrNameLst>
                                      </p:cBhvr>
                                      <p:to>
                                        <p:strVal val="visible"/>
                                      </p:to>
                                    </p:set>
                                    <p:anim calcmode="lin" valueType="num">
                                      <p:cBhvr>
                                        <p:cTn id="47" dur="500" fill="hold"/>
                                        <p:tgtEl>
                                          <p:spTgt spid="349187"/>
                                        </p:tgtEl>
                                        <p:attrNameLst>
                                          <p:attrName>ppt_w</p:attrName>
                                        </p:attrNameLst>
                                      </p:cBhvr>
                                      <p:tavLst>
                                        <p:tav tm="0">
                                          <p:val>
                                            <p:fltVal val="0"/>
                                          </p:val>
                                        </p:tav>
                                        <p:tav tm="100000">
                                          <p:val>
                                            <p:strVal val="#ppt_w"/>
                                          </p:val>
                                        </p:tav>
                                      </p:tavLst>
                                    </p:anim>
                                    <p:anim calcmode="lin" valueType="num">
                                      <p:cBhvr>
                                        <p:cTn id="48" dur="500" fill="hold"/>
                                        <p:tgtEl>
                                          <p:spTgt spid="349187"/>
                                        </p:tgtEl>
                                        <p:attrNameLst>
                                          <p:attrName>ppt_h</p:attrName>
                                        </p:attrNameLst>
                                      </p:cBhvr>
                                      <p:tavLst>
                                        <p:tav tm="0">
                                          <p:val>
                                            <p:fltVal val="0"/>
                                          </p:val>
                                        </p:tav>
                                        <p:tav tm="100000">
                                          <p:val>
                                            <p:strVal val="#ppt_h"/>
                                          </p:val>
                                        </p:tav>
                                      </p:tavLst>
                                    </p:anim>
                                    <p:animEffect transition="in" filter="fade">
                                      <p:cBhvr>
                                        <p:cTn id="49" dur="500"/>
                                        <p:tgtEl>
                                          <p:spTgt spid="34918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49186">
                                            <p:txEl>
                                              <p:pRg st="1" end="1"/>
                                            </p:txEl>
                                          </p:spTgt>
                                        </p:tgtEl>
                                        <p:attrNameLst>
                                          <p:attrName>style.visibility</p:attrName>
                                        </p:attrNameLst>
                                      </p:cBhvr>
                                      <p:to>
                                        <p:strVal val="visible"/>
                                      </p:to>
                                    </p:set>
                                    <p:animEffect transition="in" filter="wipe(left)">
                                      <p:cBhvr>
                                        <p:cTn id="54" dur="500"/>
                                        <p:tgtEl>
                                          <p:spTgt spid="349186">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349186">
                                            <p:txEl>
                                              <p:pRg st="2" end="2"/>
                                            </p:txEl>
                                          </p:spTgt>
                                        </p:tgtEl>
                                        <p:attrNameLst>
                                          <p:attrName>style.visibility</p:attrName>
                                        </p:attrNameLst>
                                      </p:cBhvr>
                                      <p:to>
                                        <p:strVal val="visible"/>
                                      </p:to>
                                    </p:set>
                                    <p:animEffect transition="in" filter="wipe(left)">
                                      <p:cBhvr>
                                        <p:cTn id="59" dur="500"/>
                                        <p:tgtEl>
                                          <p:spTgt spid="349186">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0" fill="hold" nodeType="clickEffect">
                                  <p:stCondLst>
                                    <p:cond delay="0"/>
                                  </p:stCondLst>
                                  <p:childTnLst>
                                    <p:set>
                                      <p:cBhvr>
                                        <p:cTn id="63" dur="1" fill="hold">
                                          <p:stCondLst>
                                            <p:cond delay="0"/>
                                          </p:stCondLst>
                                        </p:cTn>
                                        <p:tgtEl>
                                          <p:spTgt spid="349194"/>
                                        </p:tgtEl>
                                        <p:attrNameLst>
                                          <p:attrName>style.visibility</p:attrName>
                                        </p:attrNameLst>
                                      </p:cBhvr>
                                      <p:to>
                                        <p:strVal val="visible"/>
                                      </p:to>
                                    </p:set>
                                    <p:anim calcmode="lin" valueType="num">
                                      <p:cBhvr>
                                        <p:cTn id="64" dur="500" fill="hold"/>
                                        <p:tgtEl>
                                          <p:spTgt spid="349194"/>
                                        </p:tgtEl>
                                        <p:attrNameLst>
                                          <p:attrName>ppt_w</p:attrName>
                                        </p:attrNameLst>
                                      </p:cBhvr>
                                      <p:tavLst>
                                        <p:tav tm="0">
                                          <p:val>
                                            <p:fltVal val="0"/>
                                          </p:val>
                                        </p:tav>
                                        <p:tav tm="100000">
                                          <p:val>
                                            <p:strVal val="#ppt_w"/>
                                          </p:val>
                                        </p:tav>
                                      </p:tavLst>
                                    </p:anim>
                                    <p:anim calcmode="lin" valueType="num">
                                      <p:cBhvr>
                                        <p:cTn id="65" dur="500" fill="hold"/>
                                        <p:tgtEl>
                                          <p:spTgt spid="349194"/>
                                        </p:tgtEl>
                                        <p:attrNameLst>
                                          <p:attrName>ppt_h</p:attrName>
                                        </p:attrNameLst>
                                      </p:cBhvr>
                                      <p:tavLst>
                                        <p:tav tm="0">
                                          <p:val>
                                            <p:fltVal val="0"/>
                                          </p:val>
                                        </p:tav>
                                        <p:tav tm="100000">
                                          <p:val>
                                            <p:strVal val="#ppt_h"/>
                                          </p:val>
                                        </p:tav>
                                      </p:tavLst>
                                    </p:anim>
                                    <p:animEffect transition="in" filter="fade">
                                      <p:cBhvr>
                                        <p:cTn id="66" dur="500"/>
                                        <p:tgtEl>
                                          <p:spTgt spid="34919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iterate type="wd">
                                    <p:tmPct val="10000"/>
                                  </p:iterate>
                                  <p:childTnLst>
                                    <p:set>
                                      <p:cBhvr>
                                        <p:cTn id="70" dur="1" fill="hold">
                                          <p:stCondLst>
                                            <p:cond delay="0"/>
                                          </p:stCondLst>
                                        </p:cTn>
                                        <p:tgtEl>
                                          <p:spTgt spid="349186">
                                            <p:txEl>
                                              <p:pRg st="3" end="3"/>
                                            </p:txEl>
                                          </p:spTgt>
                                        </p:tgtEl>
                                        <p:attrNameLst>
                                          <p:attrName>style.visibility</p:attrName>
                                        </p:attrNameLst>
                                      </p:cBhvr>
                                      <p:to>
                                        <p:strVal val="visible"/>
                                      </p:to>
                                    </p:set>
                                    <p:animEffect transition="in" filter="wipe(left)">
                                      <p:cBhvr>
                                        <p:cTn id="71" dur="500"/>
                                        <p:tgtEl>
                                          <p:spTgt spid="349186">
                                            <p:txEl>
                                              <p:pRg st="3" end="3"/>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iterate type="wd">
                                    <p:tmPct val="10000"/>
                                  </p:iterate>
                                  <p:childTnLst>
                                    <p:set>
                                      <p:cBhvr>
                                        <p:cTn id="75" dur="1" fill="hold">
                                          <p:stCondLst>
                                            <p:cond delay="0"/>
                                          </p:stCondLst>
                                        </p:cTn>
                                        <p:tgtEl>
                                          <p:spTgt spid="349186">
                                            <p:txEl>
                                              <p:pRg st="4" end="4"/>
                                            </p:txEl>
                                          </p:spTgt>
                                        </p:tgtEl>
                                        <p:attrNameLst>
                                          <p:attrName>style.visibility</p:attrName>
                                        </p:attrNameLst>
                                      </p:cBhvr>
                                      <p:to>
                                        <p:strVal val="visible"/>
                                      </p:to>
                                    </p:set>
                                    <p:animEffect transition="in" filter="wipe(left)">
                                      <p:cBhvr>
                                        <p:cTn id="76" dur="500"/>
                                        <p:tgtEl>
                                          <p:spTgt spid="34918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6" grpId="0" build="p"/>
      <p:bldP spid="349192" grpId="0" build="p"/>
      <p:bldP spid="349193" grpId="0" animBg="1"/>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42137</TotalTime>
  <Words>2163</Words>
  <Application>Microsoft Macintosh PowerPoint</Application>
  <PresentationFormat>On-screen Show (4:3)</PresentationFormat>
  <Paragraphs>197</Paragraphs>
  <Slides>18</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4" baseType="lpstr">
      <vt:lpstr>Arial Narrow</vt:lpstr>
      <vt:lpstr>Monotype Corsiva</vt:lpstr>
      <vt:lpstr>Symbol</vt:lpstr>
      <vt:lpstr>Times New Roman</vt:lpstr>
      <vt:lpstr>phys1443-spring02</vt:lpstr>
      <vt:lpstr>Equation</vt:lpstr>
      <vt:lpstr>PHYS 1444 – Section 002 Lecture #17</vt:lpstr>
      <vt:lpstr>Announcements</vt:lpstr>
      <vt:lpstr>PowerPoint Presentation</vt:lpstr>
      <vt:lpstr>Reminder: Special Project #5</vt:lpstr>
      <vt:lpstr>PowerPoint Presentation</vt:lpstr>
      <vt:lpstr>What would be your vote?</vt:lpstr>
      <vt:lpstr> Magnetism</vt:lpstr>
      <vt:lpstr> Magnetism</vt:lpstr>
      <vt:lpstr> Magnetic Field</vt:lpstr>
      <vt:lpstr> Earth’s Magnetic Field</vt:lpstr>
      <vt:lpstr> Electric Current and Magnetism</vt:lpstr>
      <vt:lpstr> Directions in a Circular Wire?</vt:lpstr>
      <vt:lpstr> Magnetic Forces on Electric Current</vt:lpstr>
      <vt:lpstr> Magnetic Forces on Electric Current</vt:lpstr>
      <vt:lpstr> Magnetic Forces on Electric Current</vt:lpstr>
      <vt:lpstr> Fundamentals on the Magnetic Field, B</vt:lpstr>
      <vt:lpstr>Example 27 – 2 </vt:lpstr>
      <vt:lpstr>Example 27 – 3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933</cp:revision>
  <dcterms:created xsi:type="dcterms:W3CDTF">2012-01-19T04:21:20Z</dcterms:created>
  <dcterms:modified xsi:type="dcterms:W3CDTF">2019-10-30T19:39:46Z</dcterms:modified>
</cp:coreProperties>
</file>