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1" r:id="rId2"/>
    <p:sldId id="481" r:id="rId3"/>
    <p:sldId id="773" r:id="rId4"/>
    <p:sldId id="661" r:id="rId5"/>
    <p:sldId id="715" r:id="rId6"/>
    <p:sldId id="747" r:id="rId7"/>
    <p:sldId id="717" r:id="rId8"/>
    <p:sldId id="718" r:id="rId9"/>
    <p:sldId id="719" r:id="rId10"/>
    <p:sldId id="720" r:id="rId11"/>
    <p:sldId id="721" r:id="rId12"/>
    <p:sldId id="722" r:id="rId13"/>
    <p:sldId id="723" r:id="rId14"/>
    <p:sldId id="724" r:id="rId15"/>
    <p:sldId id="725" r:id="rId16"/>
    <p:sldId id="726" r:id="rId17"/>
    <p:sldId id="727" r:id="rId18"/>
    <p:sldId id="728" r:id="rId19"/>
    <p:sldId id="729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CC"/>
    <a:srgbClr val="FF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5"/>
    <p:restoredTop sz="94660"/>
  </p:normalViewPr>
  <p:slideViewPr>
    <p:cSldViewPr>
      <p:cViewPr varScale="1">
        <p:scale>
          <a:sx n="144" d="100"/>
          <a:sy n="144" d="100"/>
        </p:scale>
        <p:origin x="2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wmf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4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png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wmf"/><Relationship Id="rId7" Type="http://schemas.openxmlformats.org/officeDocument/2006/relationships/image" Target="../media/image71.png"/><Relationship Id="rId12" Type="http://schemas.openxmlformats.org/officeDocument/2006/relationships/image" Target="../media/image76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4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wmf"/><Relationship Id="rId4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2" Type="http://schemas.openxmlformats.org/officeDocument/2006/relationships/image" Target="../media/image36.png"/><Relationship Id="rId1" Type="http://schemas.openxmlformats.org/officeDocument/2006/relationships/image" Target="../media/image4.wmf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1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1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29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34.wmf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38.png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43.png"/><Relationship Id="rId21" Type="http://schemas.openxmlformats.org/officeDocument/2006/relationships/image" Target="../media/image42.png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7.png"/><Relationship Id="rId5" Type="http://schemas.openxmlformats.org/officeDocument/2006/relationships/image" Target="../media/image4.wmf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6.png"/><Relationship Id="rId14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52.jpeg"/><Relationship Id="rId21" Type="http://schemas.openxmlformats.org/officeDocument/2006/relationships/image" Target="../media/image50.wmf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52.bin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49.wmf"/><Relationship Id="rId4" Type="http://schemas.openxmlformats.org/officeDocument/2006/relationships/image" Target="../media/image44.jpeg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55.jpeg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4.wmf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78.bin"/><Relationship Id="rId3" Type="http://schemas.openxmlformats.org/officeDocument/2006/relationships/oleObject" Target="../embeddings/oleObject69.bin"/><Relationship Id="rId21" Type="http://schemas.openxmlformats.org/officeDocument/2006/relationships/image" Target="../media/image62.wmf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60.wmf"/><Relationship Id="rId25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81.bin"/><Relationship Id="rId5" Type="http://schemas.openxmlformats.org/officeDocument/2006/relationships/oleObject" Target="../embeddings/oleObject70.bin"/><Relationship Id="rId15" Type="http://schemas.openxmlformats.org/officeDocument/2006/relationships/image" Target="../media/image59.wmf"/><Relationship Id="rId23" Type="http://schemas.openxmlformats.org/officeDocument/2006/relationships/image" Target="../media/image63.png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61.wmf"/><Relationship Id="rId4" Type="http://schemas.openxmlformats.org/officeDocument/2006/relationships/image" Target="../media/image4.wmf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" Type="http://schemas.openxmlformats.org/officeDocument/2006/relationships/oleObject" Target="../embeddings/oleObject82.bin"/><Relationship Id="rId21" Type="http://schemas.openxmlformats.org/officeDocument/2006/relationships/oleObject" Target="../embeddings/oleObject91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69.png"/><Relationship Id="rId17" Type="http://schemas.openxmlformats.org/officeDocument/2006/relationships/oleObject" Target="../embeddings/oleObject89.bin"/><Relationship Id="rId25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png"/><Relationship Id="rId20" Type="http://schemas.openxmlformats.org/officeDocument/2006/relationships/image" Target="../media/image73.wmf"/><Relationship Id="rId29" Type="http://schemas.openxmlformats.org/officeDocument/2006/relationships/oleObject" Target="../embeddings/oleObject95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75.wmf"/><Relationship Id="rId32" Type="http://schemas.openxmlformats.org/officeDocument/2006/relationships/image" Target="../media/image79.png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77.wmf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90.bin"/><Relationship Id="rId31" Type="http://schemas.openxmlformats.org/officeDocument/2006/relationships/oleObject" Target="../embeddings/oleObject96.bin"/><Relationship Id="rId4" Type="http://schemas.openxmlformats.org/officeDocument/2006/relationships/image" Target="../media/image65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70.wmf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94.bin"/><Relationship Id="rId30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8.bin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wmf"/><Relationship Id="rId11" Type="http://schemas.openxmlformats.org/officeDocument/2006/relationships/image" Target="../media/image80.wmf"/><Relationship Id="rId5" Type="http://schemas.openxmlformats.org/officeDocument/2006/relationships/oleObject" Target="../embeddings/oleObject97.bin"/><Relationship Id="rId10" Type="http://schemas.openxmlformats.org/officeDocument/2006/relationships/oleObject" Target="../embeddings/oleObject101.bin"/><Relationship Id="rId4" Type="http://schemas.openxmlformats.org/officeDocument/2006/relationships/image" Target="../media/image82.jpeg"/><Relationship Id="rId9" Type="http://schemas.openxmlformats.org/officeDocument/2006/relationships/oleObject" Target="../embeddings/oleObject10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oleObject" Target="../embeddings/oleObject109.bin"/><Relationship Id="rId18" Type="http://schemas.openxmlformats.org/officeDocument/2006/relationships/image" Target="../media/image87.wmf"/><Relationship Id="rId3" Type="http://schemas.openxmlformats.org/officeDocument/2006/relationships/image" Target="../media/image82.jpeg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8.bin"/><Relationship Id="rId5" Type="http://schemas.openxmlformats.org/officeDocument/2006/relationships/image" Target="../media/image4.wmf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83.wmf"/><Relationship Id="rId4" Type="http://schemas.openxmlformats.org/officeDocument/2006/relationships/oleObject" Target="../embeddings/oleObject103.bin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8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png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4.png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3.png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9.png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95374" y="1531203"/>
            <a:ext cx="2645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Nov. 4,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79FB7-8671-7042-999B-F53102801544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DEB08-2C54-7D42-A199-05B2412EEBB3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C912E8-737B-1942-98B0-E73178C8D40C}"/>
              </a:ext>
            </a:extLst>
          </p:cNvPr>
          <p:cNvSpPr txBox="1">
            <a:spLocks/>
          </p:cNvSpPr>
          <p:nvPr/>
        </p:nvSpPr>
        <p:spPr bwMode="auto">
          <a:xfrm>
            <a:off x="1270000" y="2166937"/>
            <a:ext cx="7048500" cy="3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>
                <a:latin typeface="Arial Narrow" charset="0"/>
              </a:rPr>
              <a:t>Chapter 27: Magnetism &amp;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Magnetic Force on a Moving Charge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Charged Particle Path in a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The cyclotron frequency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Magnetic dipole Moment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The Hall Effect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28:Sources of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Sources of Magnetic Field</a:t>
            </a:r>
          </a:p>
          <a:p>
            <a:pPr lvl="1" indent="0">
              <a:buNone/>
            </a:pPr>
            <a:endParaRPr lang="en-US" dirty="0">
              <a:latin typeface="Arial Narrow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18F8F2C0-8FE0-2446-A647-9CBA9B8E1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602" y="5934120"/>
            <a:ext cx="6819559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#11 due 11pm, Wednesday, Nov. 20!!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62D4-C828-A747-81DE-EEB941212528}" type="slidenum">
              <a:rPr lang="en-US"/>
              <a:pPr/>
              <a:t>10</a:t>
            </a:fld>
            <a:endParaRPr lang="en-US"/>
          </a:p>
        </p:txBody>
      </p:sp>
      <p:pic>
        <p:nvPicPr>
          <p:cNvPr id="370690" name="Picture 2" descr="FG27_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85800"/>
            <a:ext cx="3505200" cy="2628900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019800" cy="2743200"/>
          </a:xfrm>
        </p:spPr>
        <p:txBody>
          <a:bodyPr/>
          <a:lstStyle/>
          <a:p>
            <a:r>
              <a:rPr lang="en-US" sz="2800" dirty="0"/>
              <a:t>What shape do you think is the path of a charged particle on a plane perpendicular to a uniform magnetic field?</a:t>
            </a:r>
          </a:p>
          <a:p>
            <a:pPr lvl="1"/>
            <a:r>
              <a:rPr lang="en-US" sz="2400" dirty="0"/>
              <a:t>Circle!!  Why?</a:t>
            </a:r>
            <a:endParaRPr lang="en-US" altLang="ko-KR" sz="2400" dirty="0">
              <a:ea typeface="굴림" charset="-127"/>
              <a:cs typeface="굴림" charset="-127"/>
            </a:endParaRPr>
          </a:p>
          <a:p>
            <a:pPr lvl="1"/>
            <a:r>
              <a:rPr lang="en-US" altLang="ko-KR" sz="2400" dirty="0">
                <a:ea typeface="굴림" charset="-127"/>
                <a:cs typeface="굴림" charset="-127"/>
              </a:rPr>
              <a:t>An electron moving to right at the point P in the figure will be pulled downward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r>
              <a:rPr lang="en-US"/>
              <a:t>Charged Particle’s Path in Magnetic Field</a:t>
            </a:r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8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06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06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0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04800" y="34290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At a later time, the force is still perpendicular to the 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Since the force is always perpendicular to the velocity, the magnitude of the velocity is constant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electron moves in a circular path with a centripetal force F.</a:t>
            </a:r>
          </a:p>
        </p:txBody>
      </p:sp>
    </p:spTree>
    <p:extLst>
      <p:ext uri="{BB962C8B-B14F-4D97-AF65-F5344CB8AC3E}">
        <p14:creationId xmlns:p14="http://schemas.microsoft.com/office/powerpoint/2010/main" val="56651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11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7 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 the 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in a plane perpendicular to a 0.010-T magnetic field.  What is the radius of the electron’s path?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35194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1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3810000" y="45624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2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624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6934200" y="2855913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3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371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55913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6629400" y="3773488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4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3488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/>
        </p:nvGraphicFramePr>
        <p:xfrm>
          <a:off x="1905000" y="48768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5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3717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46482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6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3717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7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3717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8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3717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/>
        </p:nvGraphicFramePr>
        <p:xfrm>
          <a:off x="7788275" y="2833688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9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3717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833688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7292975" y="3748088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70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3717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748088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8229600" y="3367088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71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3717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67088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/>
        </p:nvGraphicFramePr>
        <p:xfrm>
          <a:off x="2667000" y="46482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72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3717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/>
        </p:nvGraphicFramePr>
        <p:xfrm>
          <a:off x="2590800" y="50942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73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3717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942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/>
        </p:nvGraphicFramePr>
        <p:xfrm>
          <a:off x="2574925" y="47577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74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37173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577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45720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2B92-E824-DC4B-8B62-759F0B7211E7}" type="slidenum">
              <a:rPr lang="en-US"/>
              <a:pPr/>
              <a:t>12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800" dirty="0"/>
              <a:t>The time required for a particle of charge </a:t>
            </a:r>
            <a:r>
              <a:rPr lang="en-US" sz="2800" b="1" dirty="0">
                <a:solidFill>
                  <a:srgbClr val="FF0000"/>
                </a:solidFill>
              </a:rPr>
              <a:t>q</a:t>
            </a:r>
            <a:r>
              <a:rPr lang="en-US" sz="2800" dirty="0"/>
              <a:t> moving w/ a constant speed </a:t>
            </a:r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en-US" sz="2800" dirty="0"/>
              <a:t> to make one circular revolution in a uniform magnetic field,            ,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 is the period of rotation, the frequency of the rotation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is the cyclotron frequency, the frequency of a particle with charge q in a cyclotron accelerator</a:t>
            </a:r>
          </a:p>
          <a:p>
            <a:pPr lvl="1"/>
            <a:r>
              <a:rPr lang="en-US" sz="2400" dirty="0"/>
              <a:t>While r depends on v, the frequency is independent of v and r.</a:t>
            </a:r>
          </a:p>
        </p:txBody>
      </p:sp>
      <p:pic>
        <p:nvPicPr>
          <p:cNvPr id="372739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3988" y="1676400"/>
            <a:ext cx="2100412" cy="1527175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Cyclotron Frequency</a:t>
            </a:r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1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2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27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2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1049338" y="2438400"/>
          <a:ext cx="730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16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3727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38400"/>
                        <a:ext cx="730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2863"/>
              </p:ext>
            </p:extLst>
          </p:nvPr>
        </p:nvGraphicFramePr>
        <p:xfrm>
          <a:off x="2579687" y="1668463"/>
          <a:ext cx="925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17" name="Equation" r:id="rId10" imgW="381000" imgH="177800" progId="Equation.DSMT4">
                  <p:embed/>
                </p:oleObj>
              </mc:Choice>
              <mc:Fallback>
                <p:oleObj name="Equation" r:id="rId10" imgW="381000" imgH="177800" progId="Equation.DSMT4">
                  <p:embed/>
                  <p:pic>
                    <p:nvPicPr>
                      <p:cNvPr id="3727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7" y="1668463"/>
                        <a:ext cx="925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01738" y="3686175"/>
          <a:ext cx="23034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18" name="Equation" r:id="rId12" imgW="825500" imgH="381000" progId="Equation.DSMT4">
                  <p:embed/>
                </p:oleObj>
              </mc:Choice>
              <mc:Fallback>
                <p:oleObj name="Equation" r:id="rId12" imgW="825500" imgH="381000" progId="Equation.DSMT4">
                  <p:embed/>
                  <p:pic>
                    <p:nvPicPr>
                      <p:cNvPr id="3727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686175"/>
                        <a:ext cx="2303462" cy="1057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1652588" y="2116138"/>
          <a:ext cx="11668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19" name="Equation" r:id="rId14" imgW="406400" imgH="381000" progId="Equation.DSMT4">
                  <p:embed/>
                </p:oleObj>
              </mc:Choice>
              <mc:Fallback>
                <p:oleObj name="Equation" r:id="rId14" imgW="406400" imgH="381000" progId="Equation.DSMT4">
                  <p:embed/>
                  <p:pic>
                    <p:nvPicPr>
                      <p:cNvPr id="3727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116138"/>
                        <a:ext cx="11668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2836863" y="2116138"/>
          <a:ext cx="655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20" name="Equation" r:id="rId16" imgW="228600" imgH="381000" progId="Equation.DSMT4">
                  <p:embed/>
                </p:oleObj>
              </mc:Choice>
              <mc:Fallback>
                <p:oleObj name="Equation" r:id="rId16" imgW="228600" imgH="381000" progId="Equation.DSMT4">
                  <p:embed/>
                  <p:pic>
                    <p:nvPicPr>
                      <p:cNvPr id="3727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116138"/>
                        <a:ext cx="6556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4424363" y="2133600"/>
          <a:ext cx="9858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21" name="Equation" r:id="rId18" imgW="342720" imgH="406080" progId="Equation.DSMT4">
                  <p:embed/>
                </p:oleObj>
              </mc:Choice>
              <mc:Fallback>
                <p:oleObj name="Equation" r:id="rId18" imgW="342720" imgH="406080" progId="Equation.DSMT4">
                  <p:embed/>
                  <p:pic>
                    <p:nvPicPr>
                      <p:cNvPr id="3727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133600"/>
                        <a:ext cx="9858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3397250" y="2117725"/>
          <a:ext cx="10223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22" name="Equation" r:id="rId20" imgW="355600" imgH="406400" progId="Equation.DSMT4">
                  <p:embed/>
                </p:oleObj>
              </mc:Choice>
              <mc:Fallback>
                <p:oleObj name="Equation" r:id="rId20" imgW="355600" imgH="406400" progId="Equation.DSMT4">
                  <p:embed/>
                  <p:pic>
                    <p:nvPicPr>
                      <p:cNvPr id="3727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117725"/>
                        <a:ext cx="10223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94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D1D1-B6D7-A34F-B5BC-DAEB3E8C4A23}" type="slidenum">
              <a:rPr lang="en-US"/>
              <a:pPr/>
              <a:t>13</a:t>
            </a:fld>
            <a:endParaRPr lang="en-U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28600" y="25908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magnetic field exerts a force on both vertical sections of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is this principle used 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Ammeters, motors, volt-meters, speedometers,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two forces on the different sections of the wire exerts net torque to the same direction about the rotational axis along the symmetry axis of the wire.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wire turns 90 degrees?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will not turn unless the direction of the current changes</a:t>
            </a:r>
          </a:p>
        </p:txBody>
      </p:sp>
      <p:pic>
        <p:nvPicPr>
          <p:cNvPr id="373763" name="Picture 3" descr="FG27_02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4038600" cy="228600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3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37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3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6400800" cy="1828800"/>
          </a:xfrm>
        </p:spPr>
        <p:txBody>
          <a:bodyPr/>
          <a:lstStyle/>
          <a:p>
            <a:r>
              <a:rPr lang="en-US" sz="2800"/>
              <a:t>What do you think will happen to a closed rectangular loop of wire with electric current as shown in the figure?</a:t>
            </a:r>
          </a:p>
          <a:p>
            <a:pPr lvl="1"/>
            <a:r>
              <a:rPr lang="en-US" sz="2400"/>
              <a:t>It will rotate!  Why?</a:t>
            </a:r>
          </a:p>
        </p:txBody>
      </p:sp>
    </p:spTree>
    <p:extLst>
      <p:ext uri="{BB962C8B-B14F-4D97-AF65-F5344CB8AC3E}">
        <p14:creationId xmlns:p14="http://schemas.microsoft.com/office/powerpoint/2010/main" val="349912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188-A418-B545-BD28-07B0B2B8A04B}" type="slidenum">
              <a:rPr lang="en-US"/>
              <a:pPr/>
              <a:t>14</a:t>
            </a:fld>
            <a:endParaRPr lang="en-US"/>
          </a:p>
        </p:txBody>
      </p:sp>
      <p:pic>
        <p:nvPicPr>
          <p:cNvPr id="374786" name="Picture 2" descr="FG27_0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2057400" cy="1371600"/>
          </a:xfrm>
          <a:prstGeom prst="rect">
            <a:avLst/>
          </a:prstGeom>
          <a:noFill/>
        </p:spPr>
      </p:pic>
      <p:pic>
        <p:nvPicPr>
          <p:cNvPr id="374787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1905000"/>
          </a:xfrm>
          <a:prstGeom prst="rect">
            <a:avLst/>
          </a:prstGeom>
          <a:noFill/>
        </p:spPr>
      </p:pic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4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47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dirty="0" err="1"/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=</a:t>
            </a:r>
            <a:r>
              <a:rPr lang="en-US" sz="2000" dirty="0" err="1">
                <a:latin typeface="Monotype Corsiva" charset="0"/>
              </a:rPr>
              <a:t>IaB</a:t>
            </a:r>
            <a:endParaRPr lang="en-US" sz="2000" dirty="0">
              <a:latin typeface="Monotype Corsiv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The moment arm of the coil is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total torque is the sum of the torques by each of the forces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Monotype Corsiva" charset="0"/>
              </a:rPr>
              <a:t>A=</a:t>
            </a:r>
            <a:r>
              <a:rPr lang="en-US" sz="2000" dirty="0" err="1">
                <a:latin typeface="Monotype Corsiva" charset="0"/>
              </a:rPr>
              <a:t>ab</a:t>
            </a:r>
            <a:r>
              <a:rPr lang="en-US" sz="2000" dirty="0"/>
              <a:t> is the area of the coil loop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total net torque if the coil consists of N loops of wire?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the coil makes an angle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/>
              <a:t> </a:t>
            </a:r>
            <a:r>
              <a:rPr lang="en-US" sz="2400" dirty="0" err="1"/>
              <a:t>w</a:t>
            </a:r>
            <a:r>
              <a:rPr lang="en-US" sz="2400" dirty="0"/>
              <a:t>/ the field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81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what would be the magnitude of this torque?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magnitude of the force on the section of the wire with length 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</p:txBody>
      </p:sp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47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1447800" y="3948113"/>
          <a:ext cx="508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3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3747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48113"/>
                        <a:ext cx="508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6" name="Object 12"/>
          <p:cNvGraphicFramePr>
            <a:graphicFrameLocks noChangeAspect="1"/>
          </p:cNvGraphicFramePr>
          <p:nvPr/>
        </p:nvGraphicFramePr>
        <p:xfrm>
          <a:off x="1981200" y="5181600"/>
          <a:ext cx="1447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4"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3747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144780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5791200" y="5562600"/>
          <a:ext cx="1957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5" name="Equation" r:id="rId14" imgW="863280" imgH="164880" progId="Equation.DSMT4">
                  <p:embed/>
                </p:oleObj>
              </mc:Choice>
              <mc:Fallback>
                <p:oleObj name="Equation" r:id="rId14" imgW="863280" imgH="164880" progId="Equation.DSMT4">
                  <p:embed/>
                  <p:pic>
                    <p:nvPicPr>
                      <p:cNvPr id="3747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957388" cy="371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1916113" y="3683000"/>
          <a:ext cx="81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6" name="Equation" r:id="rId16" imgW="368280" imgH="368280" progId="Equation.DSMT4">
                  <p:embed/>
                </p:oleObj>
              </mc:Choice>
              <mc:Fallback>
                <p:oleObj name="Equation" r:id="rId16" imgW="368280" imgH="368280" progId="Equation.DSMT4">
                  <p:embed/>
                  <p:pic>
                    <p:nvPicPr>
                      <p:cNvPr id="3747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683000"/>
                        <a:ext cx="81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9" name="Object 15"/>
          <p:cNvGraphicFramePr>
            <a:graphicFrameLocks noChangeAspect="1"/>
          </p:cNvGraphicFramePr>
          <p:nvPr/>
        </p:nvGraphicFramePr>
        <p:xfrm>
          <a:off x="2693988" y="3683000"/>
          <a:ext cx="1243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7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3747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83000"/>
                        <a:ext cx="1243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3897313" y="3906838"/>
          <a:ext cx="960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8" name="Equation" r:id="rId20" imgW="431640" imgH="164880" progId="Equation.DSMT4">
                  <p:embed/>
                </p:oleObj>
              </mc:Choice>
              <mc:Fallback>
                <p:oleObj name="Equation" r:id="rId20" imgW="431640" imgH="164880" progId="Equation.DSMT4">
                  <p:embed/>
                  <p:pic>
                    <p:nvPicPr>
                      <p:cNvPr id="3748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906838"/>
                        <a:ext cx="9604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4800600" y="3921125"/>
          <a:ext cx="593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9" name="Equation" r:id="rId22" imgW="266400" imgH="152280" progId="Equation.DSMT4">
                  <p:embed/>
                </p:oleObj>
              </mc:Choice>
              <mc:Fallback>
                <p:oleObj name="Equation" r:id="rId22" imgW="266400" imgH="152280" progId="Equation.DSMT4">
                  <p:embed/>
                  <p:pic>
                    <p:nvPicPr>
                      <p:cNvPr id="3748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21125"/>
                        <a:ext cx="593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4038600" y="3886200"/>
            <a:ext cx="4572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79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DBAF-88D1-AF45-9390-CA3B14442D0A}" type="slidenum">
              <a:rPr lang="en-US"/>
              <a:pPr/>
              <a:t>15</a:t>
            </a:fld>
            <a:endParaRPr lang="en-US"/>
          </a:p>
        </p:txBody>
      </p:sp>
      <p:pic>
        <p:nvPicPr>
          <p:cNvPr id="375810" name="Picture 2" descr="FG27_02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533400"/>
            <a:ext cx="2136775" cy="2438400"/>
          </a:xfrm>
          <a:prstGeom prst="rect">
            <a:avLst/>
          </a:prstGeom>
          <a:noFill/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Moment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5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58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58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1"/>
            <a:r>
              <a:rPr lang="en-US" dirty="0"/>
              <a:t>It is considered a vector</a:t>
            </a:r>
          </a:p>
          <a:p>
            <a:pPr lvl="2"/>
            <a:r>
              <a:rPr lang="en-US" dirty="0"/>
              <a:t>Its direction is the same as that of the area vector </a:t>
            </a:r>
            <a:r>
              <a:rPr lang="en-US" b="1" dirty="0"/>
              <a:t>A</a:t>
            </a:r>
            <a:r>
              <a:rPr lang="en-US" dirty="0"/>
              <a:t> and is perpendicular to the plane of the coil consistent with the right-hand rule</a:t>
            </a:r>
          </a:p>
          <a:p>
            <a:pPr lvl="3"/>
            <a:r>
              <a:rPr lang="en-US" dirty="0"/>
              <a:t>Your thumb points to the direction of the magnetic moment when your finer cups around the loop in the direction of the current</a:t>
            </a:r>
          </a:p>
          <a:p>
            <a:pPr lvl="1"/>
            <a:r>
              <a:rPr lang="en-US" dirty="0"/>
              <a:t>Using the definition of magnetic moment, the torque can be written in vector form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286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formula derived in the previous page for a rectangular coil is valid for any shape of the coil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quantity N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magnetic dipole moment of the coil</a:t>
            </a:r>
          </a:p>
        </p:txBody>
      </p:sp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58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8" name="Object 10"/>
          <p:cNvGraphicFramePr>
            <a:graphicFrameLocks noChangeAspect="1"/>
          </p:cNvGraphicFramePr>
          <p:nvPr/>
        </p:nvGraphicFramePr>
        <p:xfrm>
          <a:off x="4411663" y="2681288"/>
          <a:ext cx="1298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7" name="Equation" r:id="rId9" imgW="584200" imgH="241300" progId="Equation.DSMT4">
                  <p:embed/>
                </p:oleObj>
              </mc:Choice>
              <mc:Fallback>
                <p:oleObj name="Equation" r:id="rId9" imgW="584200" imgH="241300" progId="Equation.DSMT4">
                  <p:embed/>
                  <p:pic>
                    <p:nvPicPr>
                      <p:cNvPr id="3758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681288"/>
                        <a:ext cx="1298575" cy="5334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4503738" y="5580063"/>
          <a:ext cx="3152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8" name="Equation" r:id="rId11" imgW="1244600" imgH="241300" progId="Equation.DSMT4">
                  <p:embed/>
                </p:oleObj>
              </mc:Choice>
              <mc:Fallback>
                <p:oleObj name="Equation" r:id="rId11" imgW="1244600" imgH="241300" progId="Equation.DSMT4">
                  <p:embed/>
                  <p:pic>
                    <p:nvPicPr>
                      <p:cNvPr id="3758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580063"/>
                        <a:ext cx="3152775" cy="6080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05400" y="5562600"/>
            <a:ext cx="2057400" cy="609600"/>
            <a:chOff x="3216" y="3504"/>
            <a:chExt cx="1296" cy="384"/>
          </a:xfrm>
        </p:grpSpPr>
        <p:sp>
          <p:nvSpPr>
            <p:cNvPr id="375821" name="Oval 13"/>
            <p:cNvSpPr>
              <a:spLocks noChangeArrowheads="1"/>
            </p:cNvSpPr>
            <p:nvPr/>
          </p:nvSpPr>
          <p:spPr bwMode="auto">
            <a:xfrm>
              <a:off x="3216" y="3504"/>
              <a:ext cx="528" cy="33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5822" name="Oval 14"/>
            <p:cNvSpPr>
              <a:spLocks noChangeArrowheads="1"/>
            </p:cNvSpPr>
            <p:nvPr/>
          </p:nvSpPr>
          <p:spPr bwMode="auto">
            <a:xfrm>
              <a:off x="4176" y="3600"/>
              <a:ext cx="336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5823" name="AutoShape 15"/>
            <p:cNvCxnSpPr>
              <a:cxnSpLocks noChangeShapeType="1"/>
              <a:stCxn id="375821" idx="4"/>
              <a:endCxn id="375822" idx="4"/>
            </p:cNvCxnSpPr>
            <p:nvPr/>
          </p:nvCxnSpPr>
          <p:spPr bwMode="auto">
            <a:xfrm rot="16200000" flipH="1">
              <a:off x="3888" y="3432"/>
              <a:ext cx="48" cy="864"/>
            </a:xfrm>
            <a:prstGeom prst="curvedConnector3">
              <a:avLst>
                <a:gd name="adj1" fmla="val 40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77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34FA-9E98-2C45-ABE6-2CDCF55FD4A7}" type="slidenum">
              <a:rPr lang="en-US"/>
              <a:pPr/>
              <a:t>16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Potential Energy</a:t>
            </a: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6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6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6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638800"/>
          </a:xfrm>
        </p:spPr>
        <p:txBody>
          <a:bodyPr/>
          <a:lstStyle/>
          <a:p>
            <a:r>
              <a:rPr lang="en-US" dirty="0"/>
              <a:t>Where else did you see the same form of the torque?</a:t>
            </a:r>
          </a:p>
          <a:p>
            <a:pPr lvl="1"/>
            <a:r>
              <a:rPr lang="en-US" dirty="0"/>
              <a:t>Remember the torque due to electric field on an electric dipole?  </a:t>
            </a:r>
          </a:p>
          <a:p>
            <a:pPr lvl="1"/>
            <a:r>
              <a:rPr lang="en-US" dirty="0"/>
              <a:t>The potential energy of the electric dipole is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How about the potential energy of a magnetic dipole?</a:t>
            </a:r>
          </a:p>
          <a:p>
            <a:pPr lvl="1"/>
            <a:r>
              <a:rPr lang="en-US" dirty="0"/>
              <a:t>The work done by the torque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If we chose U=0 at </a:t>
            </a:r>
            <a:r>
              <a:rPr lang="en-US" dirty="0" err="1">
                <a:latin typeface="Symbol" charset="2"/>
              </a:rPr>
              <a:t>θ</a:t>
            </a:r>
            <a:r>
              <a:rPr lang="en-US" dirty="0">
                <a:latin typeface="Symbol" charset="2"/>
              </a:rPr>
              <a:t>=π</a:t>
            </a:r>
            <a:r>
              <a:rPr lang="en-US" dirty="0"/>
              <a:t>/2, then C=0</a:t>
            </a:r>
          </a:p>
          <a:p>
            <a:pPr lvl="1"/>
            <a:r>
              <a:rPr lang="en-US" dirty="0"/>
              <a:t>Thus the potential energy is</a:t>
            </a:r>
          </a:p>
          <a:p>
            <a:pPr lvl="2"/>
            <a:r>
              <a:rPr lang="en-US" dirty="0"/>
              <a:t>Very similar to the electric dipole</a:t>
            </a:r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68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5016500" y="5257800"/>
          <a:ext cx="3441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7" name="Equation" r:id="rId8" imgW="1358640" imgH="228600" progId="Equation.DSMT4">
                  <p:embed/>
                </p:oleObj>
              </mc:Choice>
              <mc:Fallback>
                <p:oleObj name="Equation" r:id="rId8" imgW="1358640" imgH="228600" progId="Equation.DSMT4">
                  <p:embed/>
                  <p:pic>
                    <p:nvPicPr>
                      <p:cNvPr id="376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257800"/>
                        <a:ext cx="3441700" cy="576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2438400" y="1755775"/>
          <a:ext cx="527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8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376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5775"/>
                        <a:ext cx="5270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524000" y="2749550"/>
          <a:ext cx="6159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9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3768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9550"/>
                        <a:ext cx="6159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1371600" y="4335463"/>
          <a:ext cx="614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20" name="Equation" r:id="rId14" imgW="266400" imgH="164880" progId="Equation.DSMT4">
                  <p:embed/>
                </p:oleObj>
              </mc:Choice>
              <mc:Fallback>
                <p:oleObj name="Equation" r:id="rId14" imgW="266400" imgH="16488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5463"/>
                        <a:ext cx="6143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990850" y="1676400"/>
          <a:ext cx="819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21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3768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676400"/>
                        <a:ext cx="8191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2111375" y="2667000"/>
          <a:ext cx="93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22"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3768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2667000"/>
                        <a:ext cx="9366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1935163" y="4191000"/>
          <a:ext cx="11128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23" name="Equation" r:id="rId20" imgW="482400" imgH="291960" progId="Equation.DSMT4">
                  <p:embed/>
                </p:oleObj>
              </mc:Choice>
              <mc:Fallback>
                <p:oleObj name="Equation" r:id="rId20" imgW="482400" imgH="291960" progId="Equation.DSMT4">
                  <p:embed/>
                  <p:pic>
                    <p:nvPicPr>
                      <p:cNvPr id="3768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191000"/>
                        <a:ext cx="11128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990850" y="4176713"/>
          <a:ext cx="2343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24" name="Equation" r:id="rId22" imgW="1016000" imgH="304800" progId="Equation.DSMT4">
                  <p:embed/>
                </p:oleObj>
              </mc:Choice>
              <mc:Fallback>
                <p:oleObj name="Equation" r:id="rId22" imgW="1016000" imgH="304800" progId="Equation.DSMT4">
                  <p:embed/>
                  <p:pic>
                    <p:nvPicPr>
                      <p:cNvPr id="3768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76713"/>
                        <a:ext cx="2343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5324475" y="4308475"/>
          <a:ext cx="1990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25" name="Equation" r:id="rId24" imgW="863280" imgH="190440" progId="Equation.DSMT4">
                  <p:embed/>
                </p:oleObj>
              </mc:Choice>
              <mc:Fallback>
                <p:oleObj name="Equation" r:id="rId24" imgW="863280" imgH="190440" progId="Equation.DSMT4">
                  <p:embed/>
                  <p:pic>
                    <p:nvPicPr>
                      <p:cNvPr id="3768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308475"/>
                        <a:ext cx="1990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559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15A-2325-4B44-8F11-7EC06FE320FC}" type="slidenum">
              <a:rPr lang="en-US"/>
              <a:pPr/>
              <a:t>17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12 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Magnetic moment of a hydrogen atom.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Determine the magnetic dipole moment of the electron orbiting the proton of a hydrogen atom, assuming (in the Bohr model) it is in its ground state with a circular orbit of radius 0.529x10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m. 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2286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provides the centripetal force?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228600" y="268128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speed of the electron from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228600" y="4295775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electric current is the charge that passes through the given point per unit time, we can obtain the current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6096000" y="2667000"/>
          <a:ext cx="496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73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78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496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7318375" y="4557713"/>
          <a:ext cx="4540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74" name="Equation" r:id="rId5" imgW="228600" imgH="152280" progId="Equation.DSMT4">
                  <p:embed/>
                </p:oleObj>
              </mc:Choice>
              <mc:Fallback>
                <p:oleObj name="Equation" r:id="rId5" imgW="228600" imgH="152280" progId="Equation.DSMT4">
                  <p:embed/>
                  <p:pic>
                    <p:nvPicPr>
                      <p:cNvPr id="3778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557713"/>
                        <a:ext cx="4540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4724400" y="2133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Coulomb force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828800" y="3751263"/>
          <a:ext cx="3603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75" name="Equation" r:id="rId7" imgW="215640" imgH="126720" progId="Equation.DSMT4">
                  <p:embed/>
                </p:oleObj>
              </mc:Choice>
              <mc:Fallback>
                <p:oleObj name="Equation" r:id="rId7" imgW="215640" imgH="12672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1263"/>
                        <a:ext cx="3603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28600" y="50450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area of the orbit is A=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π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30000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the hydrogen magnetic moment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066800" y="5884862"/>
          <a:ext cx="574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56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3778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84862"/>
                        <a:ext cx="57467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7702550" y="2416175"/>
          <a:ext cx="6397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57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3778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416175"/>
                        <a:ext cx="6397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553200" y="2438400"/>
          <a:ext cx="10874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58" name="Equation" r:id="rId13" imgW="583920" imgH="444240" progId="Equation.DSMT4">
                  <p:embed/>
                </p:oleObj>
              </mc:Choice>
              <mc:Fallback>
                <p:oleObj name="Equation" r:id="rId13" imgW="583920" imgH="444240" progId="Equation.DSMT4">
                  <p:embed/>
                  <p:pic>
                    <p:nvPicPr>
                      <p:cNvPr id="3778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0874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236538" y="3505200"/>
            <a:ext cx="1363662" cy="609600"/>
          </a:xfrm>
          <a:prstGeom prst="rightArrow">
            <a:avLst>
              <a:gd name="adj1" fmla="val 50000"/>
              <a:gd name="adj2" fmla="val 55924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v</a:t>
            </a:r>
          </a:p>
        </p:txBody>
      </p:sp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2112963" y="3408363"/>
          <a:ext cx="1271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59" name="Equation" r:id="rId15" imgW="762000" imgH="495300" progId="Equation.DSMT4">
                  <p:embed/>
                </p:oleObj>
              </mc:Choice>
              <mc:Fallback>
                <p:oleObj name="Equation" r:id="rId15" imgW="762000" imgH="495300" progId="Equation.DSMT4">
                  <p:embed/>
                  <p:pic>
                    <p:nvPicPr>
                      <p:cNvPr id="3778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08363"/>
                        <a:ext cx="1271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3325813" y="3276600"/>
          <a:ext cx="5513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0" name="Equation" r:id="rId17" imgW="3301920" imgH="622080" progId="Equation.DSMT4">
                  <p:embed/>
                </p:oleObj>
              </mc:Choice>
              <mc:Fallback>
                <p:oleObj name="Equation" r:id="rId17" imgW="3301920" imgH="62208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5513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775575" y="4343400"/>
          <a:ext cx="5302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1" name="Equation" r:id="rId19" imgW="266400" imgH="368280" progId="Equation.DSMT4">
                  <p:embed/>
                </p:oleObj>
              </mc:Choice>
              <mc:Fallback>
                <p:oleObj name="Equation" r:id="rId19" imgW="266400" imgH="368280" progId="Equation.DSMT4">
                  <p:embed/>
                  <p:pic>
                    <p:nvPicPr>
                      <p:cNvPr id="377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343400"/>
                        <a:ext cx="5302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8232775" y="4343400"/>
          <a:ext cx="606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2" name="Equation" r:id="rId21" imgW="304560" imgH="368280" progId="Equation.DSMT4">
                  <p:embed/>
                </p:oleObj>
              </mc:Choice>
              <mc:Fallback>
                <p:oleObj name="Equation" r:id="rId21" imgW="304560" imgH="368280" progId="Equation.DSMT4">
                  <p:embed/>
                  <p:pic>
                    <p:nvPicPr>
                      <p:cNvPr id="3778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343400"/>
                        <a:ext cx="606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41475" y="5824537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3" name="Equation" r:id="rId23" imgW="291960" imgH="152280" progId="Equation.DSMT4">
                  <p:embed/>
                </p:oleObj>
              </mc:Choice>
              <mc:Fallback>
                <p:oleObj name="Equation" r:id="rId23" imgW="291960" imgH="152280" progId="Equation.DSMT4">
                  <p:embed/>
                  <p:pic>
                    <p:nvPicPr>
                      <p:cNvPr id="3778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824537"/>
                        <a:ext cx="660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2301875" y="5580062"/>
          <a:ext cx="1465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4" name="Equation" r:id="rId25" imgW="647640" imgH="368280" progId="Equation.DSMT4">
                  <p:embed/>
                </p:oleObj>
              </mc:Choice>
              <mc:Fallback>
                <p:oleObj name="Equation" r:id="rId25" imgW="647640" imgH="368280" progId="Equation.DSMT4">
                  <p:embed/>
                  <p:pic>
                    <p:nvPicPr>
                      <p:cNvPr id="3778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580062"/>
                        <a:ext cx="1465263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8" name="Object 22"/>
          <p:cNvGraphicFramePr>
            <a:graphicFrameLocks noChangeAspect="1"/>
          </p:cNvGraphicFramePr>
          <p:nvPr/>
        </p:nvGraphicFramePr>
        <p:xfrm>
          <a:off x="3767138" y="5580062"/>
          <a:ext cx="8334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5" name="Equation" r:id="rId27" imgW="368280" imgH="368280" progId="Equation.DSMT4">
                  <p:embed/>
                </p:oleObj>
              </mc:Choice>
              <mc:Fallback>
                <p:oleObj name="Equation" r:id="rId27" imgW="368280" imgH="368280" progId="Equation.DSMT4">
                  <p:embed/>
                  <p:pic>
                    <p:nvPicPr>
                      <p:cNvPr id="3778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580062"/>
                        <a:ext cx="83343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4557713" y="5437187"/>
          <a:ext cx="20986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6" name="Equation" r:id="rId29" imgW="927100" imgH="495300" progId="Equation.DSMT4">
                  <p:embed/>
                </p:oleObj>
              </mc:Choice>
              <mc:Fallback>
                <p:oleObj name="Equation" r:id="rId29" imgW="927100" imgH="495300" progId="Equation.DSMT4">
                  <p:embed/>
                  <p:pic>
                    <p:nvPicPr>
                      <p:cNvPr id="3778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437187"/>
                        <a:ext cx="2098675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6567488" y="5453062"/>
          <a:ext cx="1552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7" name="Equation" r:id="rId31" imgW="685800" imgH="482600" progId="Equation.DSMT4">
                  <p:embed/>
                </p:oleObj>
              </mc:Choice>
              <mc:Fallback>
                <p:oleObj name="Equation" r:id="rId31" imgW="685800" imgH="482600" progId="Equation.DSMT4">
                  <p:embed/>
                  <p:pic>
                    <p:nvPicPr>
                      <p:cNvPr id="3778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453062"/>
                        <a:ext cx="1552575" cy="1087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486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F06-27C0-ED40-AD0D-A40A25F58A62}" type="slidenum">
              <a:rPr lang="en-US"/>
              <a:pPr/>
              <a:t>18</a:t>
            </a:fld>
            <a:endParaRPr lang="en-US"/>
          </a:p>
        </p:txBody>
      </p:sp>
      <p:pic>
        <p:nvPicPr>
          <p:cNvPr id="378882" name="Picture 2" descr="FG27_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657600"/>
            <a:ext cx="4953000" cy="3124200"/>
          </a:xfrm>
          <a:prstGeom prst="rect">
            <a:avLst/>
          </a:prstGeom>
          <a:noFill/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152400" y="4038600"/>
            <a:ext cx="6096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Hall Effect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produced is called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The Hall </a:t>
            </a:r>
            <a:r>
              <a:rPr lang="en-US" sz="2000" dirty="0" err="1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emf</a:t>
            </a:r>
            <a:endParaRPr lang="en-US" sz="2000" dirty="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field due to the separation of the charge is called the Hall field, </a:t>
            </a:r>
            <a:r>
              <a:rPr lang="en-US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and it points to the direction opposite to the magnetic force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888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8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88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8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88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8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88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you think will happen to the electrons flowing through a conductor immersed in a magnetic field?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Magnetic force will push the electrons toward one side of the conductor.  Then what happens?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potential difference will be created due to continued accumulation of electrons on one side. Till when? Forever?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Nope.  Till the electric force inside the conductor is equal and opposite to the magnetic force</a:t>
            </a:r>
          </a:p>
        </p:txBody>
      </p:sp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8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88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0" name="Object 10"/>
          <p:cNvGraphicFramePr>
            <a:graphicFrameLocks noChangeAspect="1"/>
          </p:cNvGraphicFramePr>
          <p:nvPr/>
        </p:nvGraphicFramePr>
        <p:xfrm>
          <a:off x="1600200" y="2057400"/>
          <a:ext cx="7318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89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3788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7318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2286000" y="2057400"/>
          <a:ext cx="12588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90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3788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12588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50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791200"/>
          </a:xfrm>
        </p:spPr>
        <p:txBody>
          <a:bodyPr/>
          <a:lstStyle/>
          <a:p>
            <a:r>
              <a:rPr lang="en-US" sz="2800" dirty="0"/>
              <a:t>In the equilibrium, the force due to Hall field is balanced by the magnetic force </a:t>
            </a:r>
            <a:r>
              <a:rPr lang="en-US" sz="2800" dirty="0" err="1">
                <a:latin typeface="Monotype Corsiva" charset="0"/>
              </a:rPr>
              <a:t>ev</a:t>
            </a:r>
            <a:r>
              <a:rPr lang="en-US" sz="2800" baseline="-25000" dirty="0" err="1">
                <a:latin typeface="Monotype Corsiva" charset="0"/>
              </a:rPr>
              <a:t>d</a:t>
            </a:r>
            <a:r>
              <a:rPr lang="en-US" sz="2800" dirty="0" err="1">
                <a:latin typeface="Monotype Corsiva" charset="0"/>
              </a:rPr>
              <a:t>B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so we obtain</a:t>
            </a:r>
            <a:endParaRPr lang="en-US" sz="2800" dirty="0">
              <a:latin typeface="Monotype Corsiva" charset="0"/>
            </a:endParaRPr>
          </a:p>
          <a:p>
            <a:r>
              <a:rPr lang="en-US" sz="2800" dirty="0"/>
              <a:t>                     and</a:t>
            </a:r>
          </a:p>
          <a:p>
            <a:r>
              <a:rPr lang="en-US" sz="2800" dirty="0"/>
              <a:t>The Hall </a:t>
            </a:r>
            <a:r>
              <a:rPr lang="en-US" sz="2800" dirty="0" err="1"/>
              <a:t>emf</a:t>
            </a:r>
            <a:r>
              <a:rPr lang="en-US" sz="2800" dirty="0"/>
              <a:t> is then</a:t>
            </a:r>
          </a:p>
          <a:p>
            <a:pPr lvl="1"/>
            <a:r>
              <a:rPr lang="en-US" sz="2400" dirty="0"/>
              <a:t>Where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is the width of the conductor</a:t>
            </a:r>
          </a:p>
          <a:p>
            <a:r>
              <a:rPr lang="en-US" sz="2800" dirty="0"/>
              <a:t>What do we use the Hall effect for?</a:t>
            </a:r>
          </a:p>
          <a:p>
            <a:pPr lvl="1"/>
            <a:r>
              <a:rPr lang="en-US" sz="2400" dirty="0"/>
              <a:t>The current of negative charge moving to right is equivalent to the positive charge moving to the left</a:t>
            </a:r>
          </a:p>
          <a:p>
            <a:pPr lvl="1"/>
            <a:r>
              <a:rPr lang="en-US" sz="2400" dirty="0"/>
              <a:t>The Hall effect can distinguish these since the direction of the Hall field or direction of the Hall </a:t>
            </a:r>
            <a:r>
              <a:rPr lang="en-US" sz="2400" dirty="0" err="1"/>
              <a:t>emf</a:t>
            </a:r>
            <a:r>
              <a:rPr lang="en-US" sz="2400" dirty="0"/>
              <a:t> is opposite</a:t>
            </a:r>
          </a:p>
          <a:p>
            <a:pPr lvl="1"/>
            <a:r>
              <a:rPr lang="en-US" sz="2400" dirty="0"/>
              <a:t>Since the magnitude of the Hall </a:t>
            </a:r>
            <a:r>
              <a:rPr lang="en-US" sz="2400" dirty="0" err="1"/>
              <a:t>emf</a:t>
            </a:r>
            <a:r>
              <a:rPr lang="en-US" sz="2400" dirty="0"/>
              <a:t> is proportional to the magnetic field strength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can measure the B-field strength</a:t>
            </a:r>
          </a:p>
          <a:p>
            <a:pPr lvl="2"/>
            <a:r>
              <a:rPr lang="en-US" sz="2000" dirty="0"/>
              <a:t>Hall probe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992F-8461-9B48-8207-A7355EB42F88}" type="slidenum">
              <a:rPr lang="en-US"/>
              <a:pPr/>
              <a:t>19</a:t>
            </a:fld>
            <a:endParaRPr lang="en-US"/>
          </a:p>
        </p:txBody>
      </p:sp>
      <p:pic>
        <p:nvPicPr>
          <p:cNvPr id="379906" name="Picture 2" descr="FG27_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3886200" cy="2452688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9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9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99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99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/>
        </p:nvGraphicFramePr>
        <p:xfrm>
          <a:off x="762000" y="1609725"/>
          <a:ext cx="1752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7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3799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9725"/>
                        <a:ext cx="17526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/>
        </p:nvGraphicFramePr>
        <p:xfrm>
          <a:off x="3200400" y="1617663"/>
          <a:ext cx="15287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8" name="Equation" r:id="rId11" imgW="596880" imgH="203040" progId="Equation.DSMT4">
                  <p:embed/>
                </p:oleObj>
              </mc:Choice>
              <mc:Fallback>
                <p:oleObj name="Equation" r:id="rId11" imgW="596880" imgH="203040" progId="Equation.DSMT4">
                  <p:embed/>
                  <p:pic>
                    <p:nvPicPr>
                      <p:cNvPr id="3799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17663"/>
                        <a:ext cx="15287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5" name="Object 11"/>
          <p:cNvGraphicFramePr>
            <a:graphicFrameLocks noChangeAspect="1"/>
          </p:cNvGraphicFramePr>
          <p:nvPr/>
        </p:nvGraphicFramePr>
        <p:xfrm>
          <a:off x="3581400" y="2057400"/>
          <a:ext cx="8445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9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3799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8445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6" name="Object 12"/>
          <p:cNvGraphicFramePr>
            <a:graphicFrameLocks noChangeAspect="1"/>
          </p:cNvGraphicFramePr>
          <p:nvPr/>
        </p:nvGraphicFramePr>
        <p:xfrm>
          <a:off x="4357688" y="2057400"/>
          <a:ext cx="976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20" name="Equation" r:id="rId15" imgW="380880" imgH="203040" progId="Equation.DSMT4">
                  <p:embed/>
                </p:oleObj>
              </mc:Choice>
              <mc:Fallback>
                <p:oleObj name="Equation" r:id="rId15" imgW="380880" imgH="203040" progId="Equation.DSMT4">
                  <p:embed/>
                  <p:pic>
                    <p:nvPicPr>
                      <p:cNvPr id="3799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057400"/>
                        <a:ext cx="976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7" name="Object 13"/>
          <p:cNvGraphicFramePr>
            <a:graphicFrameLocks noChangeAspect="1"/>
          </p:cNvGraphicFramePr>
          <p:nvPr/>
        </p:nvGraphicFramePr>
        <p:xfrm>
          <a:off x="5314950" y="2057400"/>
          <a:ext cx="781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21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3799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057400"/>
                        <a:ext cx="781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87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096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425333"/>
            <a:ext cx="8420100" cy="5594467"/>
          </a:xfrm>
        </p:spPr>
        <p:txBody>
          <a:bodyPr/>
          <a:lstStyle/>
          <a:p>
            <a:r>
              <a:rPr lang="en-US" sz="2000" dirty="0"/>
              <a:t>Reading Assignments: CH27.6, 27.8 and 27.9</a:t>
            </a:r>
          </a:p>
          <a:p>
            <a:pPr eaLnBrk="1" hangingPunct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non-comprehensive term exam: Nov. 11</a:t>
            </a:r>
          </a:p>
          <a:p>
            <a:pPr lvl="1" eaLnBrk="1" hangingPunct="1"/>
            <a:r>
              <a:rPr lang="en-US" sz="1800" dirty="0"/>
              <a:t>Monday, Nov. 11 in class</a:t>
            </a:r>
          </a:p>
          <a:p>
            <a:pPr lvl="1" eaLnBrk="1" hangingPunct="1"/>
            <a:r>
              <a:rPr lang="en-US" sz="1800" dirty="0"/>
              <a:t>Covers: CH25.5 through what we finish next Wednesday, Nov. 6</a:t>
            </a:r>
          </a:p>
          <a:p>
            <a:pPr lvl="1" eaLnBrk="1" hangingPunct="1"/>
            <a:r>
              <a:rPr lang="en-US" sz="1800" dirty="0"/>
              <a:t>Bring your calculator but DO NOT input formula into it!</a:t>
            </a:r>
          </a:p>
          <a:p>
            <a:pPr lvl="2" eaLnBrk="1" hangingPunct="1"/>
            <a:r>
              <a:rPr lang="en-US" sz="1600" dirty="0"/>
              <a:t>Cell phones or any types of computers cannot replace a calculator!</a:t>
            </a:r>
          </a:p>
          <a:p>
            <a:pPr lvl="1" eaLnBrk="1" hangingPunct="1"/>
            <a:r>
              <a:rPr lang="en-US" sz="1800" dirty="0"/>
              <a:t>BYOF: You may bring a one 8.5x11.5 sheet (front and back) of </a:t>
            </a:r>
            <a:r>
              <a:rPr lang="en-US" sz="1800" b="1" u="sng" dirty="0">
                <a:solidFill>
                  <a:srgbClr val="FF0000"/>
                </a:solidFill>
              </a:rPr>
              <a:t>handwritten</a:t>
            </a:r>
            <a:r>
              <a:rPr lang="en-US" sz="1800" dirty="0"/>
              <a:t> formulae and values of constants for the quiz</a:t>
            </a:r>
          </a:p>
          <a:p>
            <a:pPr lvl="1" eaLnBrk="1" hangingPunct="1"/>
            <a:r>
              <a:rPr lang="en-US" sz="1800" dirty="0"/>
              <a:t>No derivations, word definitions, set ups or solutions of any problems!</a:t>
            </a:r>
          </a:p>
          <a:p>
            <a:pPr lvl="1" eaLnBrk="1" hangingPunct="1"/>
            <a:r>
              <a:rPr lang="en-US" sz="1800" dirty="0"/>
              <a:t>No additional formulae or values of constants will be provided! </a:t>
            </a:r>
          </a:p>
          <a:p>
            <a:pPr eaLnBrk="1" hangingPunct="1"/>
            <a:r>
              <a:rPr lang="en-US" sz="2000" dirty="0"/>
              <a:t>Quiz 3 results</a:t>
            </a:r>
          </a:p>
          <a:p>
            <a:pPr lvl="1" eaLnBrk="1" hangingPunct="1"/>
            <a:r>
              <a:rPr lang="en-US" sz="1800" dirty="0"/>
              <a:t>Class average: 33.2/50</a:t>
            </a:r>
          </a:p>
          <a:p>
            <a:pPr lvl="2" eaLnBrk="1" hangingPunct="1"/>
            <a:r>
              <a:rPr lang="en-US" sz="1400" dirty="0"/>
              <a:t>Equivalent to 66.4/100</a:t>
            </a:r>
          </a:p>
          <a:p>
            <a:pPr lvl="2" eaLnBrk="1" hangingPunct="1"/>
            <a:r>
              <a:rPr lang="en-US" sz="1400" dirty="0"/>
              <a:t>Previous results: 56.4 an 46.2</a:t>
            </a:r>
          </a:p>
          <a:p>
            <a:pPr lvl="1" eaLnBrk="1" hangingPunct="1"/>
            <a:r>
              <a:rPr lang="en-US" sz="1800" dirty="0"/>
              <a:t>Top score: 50/50</a:t>
            </a:r>
          </a:p>
          <a:p>
            <a:pPr eaLnBrk="1" hangingPunct="1"/>
            <a:r>
              <a:rPr lang="en-US" sz="2000" dirty="0"/>
              <a:t>Remember the triple extra credit colloquia</a:t>
            </a:r>
          </a:p>
          <a:p>
            <a:pPr lvl="1" eaLnBrk="1" hangingPunct="1"/>
            <a:r>
              <a:rPr lang="en-US" sz="1800" dirty="0"/>
              <a:t>At 4pm next Wednesday, Nov. 13</a:t>
            </a:r>
          </a:p>
          <a:p>
            <a:pPr lvl="1" eaLnBrk="1" hangingPunct="1"/>
            <a:r>
              <a:rPr lang="en-US" sz="1800" dirty="0"/>
              <a:t>Professor Hitoshi Murayama of U.C. Berkeley</a:t>
            </a:r>
            <a:endParaRPr lang="en-US" sz="1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B73A-E9E6-654E-95C6-57C70AFB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5BF4-F42F-684E-86C6-6F5B4547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4, 2019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34B3-27C2-2249-82E9-3B2D96F8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04" y="-152400"/>
            <a:ext cx="7772400" cy="1143000"/>
          </a:xfrm>
        </p:spPr>
        <p:txBody>
          <a:bodyPr/>
          <a:lstStyle/>
          <a:p>
            <a:r>
              <a:rPr lang="en-US" dirty="0"/>
              <a:t>UTA Science Week, this week!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AA76F-6827-D346-83BA-9A91012F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2F976-AAE1-B648-A4ED-24C9388D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89D26-DC68-4041-AF1A-3A2366CF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7C02BE-4435-6845-8230-F9FF3D6E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CF8624-38DB-C84B-8A44-7B98D12BCEAB}"/>
              </a:ext>
            </a:extLst>
          </p:cNvPr>
          <p:cNvSpPr/>
          <p:nvPr/>
        </p:nvSpPr>
        <p:spPr bwMode="auto">
          <a:xfrm>
            <a:off x="76200" y="2133600"/>
            <a:ext cx="9067800" cy="457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AC8A44-5C24-B343-8120-7A6A4D304FD5}"/>
              </a:ext>
            </a:extLst>
          </p:cNvPr>
          <p:cNvSpPr/>
          <p:nvPr/>
        </p:nvSpPr>
        <p:spPr bwMode="auto">
          <a:xfrm>
            <a:off x="3505200" y="1600200"/>
            <a:ext cx="2133600" cy="228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C30EC1-F108-F645-9B9E-2778F323E2C8}"/>
              </a:ext>
            </a:extLst>
          </p:cNvPr>
          <p:cNvSpPr/>
          <p:nvPr/>
        </p:nvSpPr>
        <p:spPr bwMode="auto">
          <a:xfrm>
            <a:off x="152400" y="2971800"/>
            <a:ext cx="8915400" cy="838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Oct. 28,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Reminder: Special Extra Credit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04712" cy="5410200"/>
          </a:xfrm>
        </p:spPr>
        <p:txBody>
          <a:bodyPr/>
          <a:lstStyle/>
          <a:p>
            <a:r>
              <a:rPr lang="en-US" sz="2800" b="1" dirty="0"/>
              <a:t>Civic Duty Participation Exercise</a:t>
            </a:r>
          </a:p>
          <a:p>
            <a:r>
              <a:rPr lang="en-US" sz="2800" dirty="0"/>
              <a:t>You can submit up to four “I Voted” stickers for 20 points total</a:t>
            </a:r>
          </a:p>
          <a:p>
            <a:pPr lvl="1"/>
            <a:r>
              <a:rPr lang="en-US" sz="2400" dirty="0"/>
              <a:t>If voted, they give 3 pieces of paper of which one has precinct info.</a:t>
            </a:r>
          </a:p>
          <a:p>
            <a:r>
              <a:rPr lang="en-US" sz="2800" dirty="0"/>
              <a:t>Be sure to tape one side of the stickers on a sheet of paper with your name on it along with the following info for each sticker</a:t>
            </a:r>
          </a:p>
          <a:p>
            <a:pPr lvl="1"/>
            <a:r>
              <a:rPr lang="en-US" sz="2400" dirty="0"/>
              <a:t>The number and the name of the precinct the vote was cast</a:t>
            </a:r>
          </a:p>
          <a:p>
            <a:pPr lvl="1"/>
            <a:r>
              <a:rPr lang="en-US" sz="2400" dirty="0"/>
              <a:t>The full name of the person voted next to the relevant sticker</a:t>
            </a:r>
          </a:p>
          <a:p>
            <a:pPr lvl="1"/>
            <a:r>
              <a:rPr lang="en-US" sz="2400" dirty="0"/>
              <a:t>The signature of the person voted next to the full name</a:t>
            </a:r>
          </a:p>
          <a:p>
            <a:r>
              <a:rPr lang="en-US" sz="2800" dirty="0"/>
              <a:t>None of the stickers can be from the same person on someone else’s extra credit or yours</a:t>
            </a:r>
          </a:p>
          <a:p>
            <a:r>
              <a:rPr lang="en-US" sz="2800" dirty="0"/>
              <a:t>Deadline: Beginning of the class this Wednesday, Nov. 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663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#5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1816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 </a:t>
            </a:r>
          </a:p>
          <a:p>
            <a:r>
              <a:rPr lang="en-US" sz="2400" dirty="0"/>
              <a:t>Spreadsheet: http://www-</a:t>
            </a:r>
            <a:r>
              <a:rPr lang="en-US" sz="2400" dirty="0" err="1"/>
              <a:t>hep.uta.edu</a:t>
            </a:r>
            <a:r>
              <a:rPr lang="en-US" sz="2400" dirty="0"/>
              <a:t>/%7Eyu/teaching/fall19-1444-002/sp5-spreadsheet.xlsx</a:t>
            </a:r>
          </a:p>
          <a:p>
            <a:r>
              <a:rPr lang="en-US" sz="2400" dirty="0"/>
              <a:t>Due: Beginning of the class Monday, Nov. 11 </a:t>
            </a:r>
          </a:p>
        </p:txBody>
      </p:sp>
    </p:spTree>
    <p:extLst>
      <p:ext uri="{BB962C8B-B14F-4D97-AF65-F5344CB8AC3E}">
        <p14:creationId xmlns:p14="http://schemas.microsoft.com/office/powerpoint/2010/main" val="415689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05D33C-7A4F-5D49-BB23-D8950AE03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0"/>
            <a:ext cx="10439400" cy="6858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8236E4A-7266-894E-9279-53BE5241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1D336B2-9CEC-FE48-96F5-2C05755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F80420-3828-9046-8071-EA81936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B5F-3FB5-2140-80F0-FD13C008249F}" type="slidenum">
              <a:rPr lang="en-US"/>
              <a:pPr/>
              <a:t>7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Will moving charge in a magnetic field experience force?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wire carrying current (moving charge) experiences force in a magnetic field, a free moving charge must feel the same kind of force…</a:t>
            </a:r>
            <a:r>
              <a:rPr lang="en-US" sz="2400" dirty="0">
                <a:sym typeface="Wingdings" charset="2"/>
              </a:rPr>
              <a:t>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OK, then how much force would it experience?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Let’s consider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moving particles with charge </a:t>
            </a:r>
            <a:r>
              <a:rPr lang="en-US" sz="2400" b="1" dirty="0" err="1">
                <a:solidFill>
                  <a:srgbClr val="FF0000"/>
                </a:solidFill>
              </a:rPr>
              <a:t>q</a:t>
            </a:r>
            <a:r>
              <a:rPr lang="en-US" sz="2400" dirty="0"/>
              <a:t> each, and they pass by a given point in a time interval </a:t>
            </a:r>
            <a:r>
              <a:rPr lang="en-US" sz="2400" b="1" dirty="0" err="1">
                <a:solidFill>
                  <a:srgbClr val="FF0000"/>
                </a:solidFill>
              </a:rPr>
              <a:t>t</a:t>
            </a:r>
            <a:r>
              <a:rPr lang="en-US" sz="2400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What is the current?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</a:t>
            </a:r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dirty="0"/>
              <a:t> be the time for the charge 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  <a:r>
              <a:rPr lang="en-US" sz="2400" dirty="0"/>
              <a:t> to travel a distance </a:t>
            </a:r>
            <a:r>
              <a:rPr lang="en-US" sz="2400" b="1" dirty="0">
                <a:solidFill>
                  <a:srgbClr val="FF0000"/>
                </a:solidFill>
                <a:latin typeface="Lucida Calligraphy" panose="03010101010101010101" pitchFamily="66" charset="77"/>
              </a:rPr>
              <a:t>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 a magnetic field </a:t>
            </a:r>
            <a:r>
              <a:rPr lang="en-US" sz="2400" b="1" dirty="0"/>
              <a:t>B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Then, the length vector </a:t>
            </a:r>
            <a:r>
              <a:rPr lang="en-US" sz="2000" b="1" dirty="0" err="1">
                <a:latin typeface="Monotype Corsiva" charset="0"/>
              </a:rPr>
              <a:t>l</a:t>
            </a:r>
            <a:r>
              <a:rPr lang="en-US" sz="2000" dirty="0"/>
              <a:t> becomes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Where </a:t>
            </a:r>
            <a:r>
              <a:rPr lang="en-US" sz="2000" b="1" dirty="0" err="1"/>
              <a:t>v</a:t>
            </a:r>
            <a:r>
              <a:rPr lang="en-US" sz="2000" dirty="0"/>
              <a:t> is the velocity of the particle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Thus the force on N particles by the field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force on one particle with charge </a:t>
            </a:r>
            <a:r>
              <a:rPr lang="en-US" sz="2800" dirty="0" err="1"/>
              <a:t>q</a:t>
            </a:r>
            <a:r>
              <a:rPr lang="en-US" sz="2800" dirty="0"/>
              <a:t>,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9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9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9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9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4724400" y="4648200"/>
          <a:ext cx="76501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96" name="Equation" r:id="rId7" imgW="368300" imgH="190500" progId="Equation.DSMT4">
                  <p:embed/>
                </p:oleObj>
              </mc:Choice>
              <mc:Fallback>
                <p:oleObj name="Equation" r:id="rId7" imgW="368300" imgH="190500" progId="Equation.DSMT4">
                  <p:embed/>
                  <p:pic>
                    <p:nvPicPr>
                      <p:cNvPr id="359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648200"/>
                        <a:ext cx="76501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2" name="Object 8"/>
          <p:cNvGraphicFramePr>
            <a:graphicFrameLocks noChangeAspect="1"/>
          </p:cNvGraphicFramePr>
          <p:nvPr/>
        </p:nvGraphicFramePr>
        <p:xfrm>
          <a:off x="6324600" y="5346700"/>
          <a:ext cx="5667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97" name="Equation" r:id="rId9" imgW="266700" imgH="177800" progId="Equation.DSMT4">
                  <p:embed/>
                </p:oleObj>
              </mc:Choice>
              <mc:Fallback>
                <p:oleObj name="Equation" r:id="rId9" imgW="266700" imgH="177800" progId="Equation.DSMT4">
                  <p:embed/>
                  <p:pic>
                    <p:nvPicPr>
                      <p:cNvPr id="3594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46700"/>
                        <a:ext cx="5667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3429000" y="3733800"/>
          <a:ext cx="522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98" name="Equation" r:id="rId11" imgW="228600" imgH="152400" progId="Equation.DSMT4">
                  <p:embed/>
                </p:oleObj>
              </mc:Choice>
              <mc:Fallback>
                <p:oleObj name="Equation" r:id="rId11" imgW="228600" imgH="152400" progId="Equation.DSMT4">
                  <p:embed/>
                  <p:pic>
                    <p:nvPicPr>
                      <p:cNvPr id="359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522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5970588" y="5803900"/>
          <a:ext cx="14049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99" name="Equation" r:id="rId13" imgW="660400" imgH="215900" progId="Equation.DSMT4">
                  <p:embed/>
                </p:oleObj>
              </mc:Choice>
              <mc:Fallback>
                <p:oleObj name="Equation" r:id="rId13" imgW="660400" imgH="21590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803900"/>
                        <a:ext cx="1404937" cy="458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6845300" y="5346700"/>
          <a:ext cx="107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00" name="Equation" r:id="rId15" imgW="508000" imgH="190500" progId="Equation.DSMT4">
                  <p:embed/>
                </p:oleObj>
              </mc:Choice>
              <mc:Fallback>
                <p:oleObj name="Equation" r:id="rId15" imgW="508000" imgH="190500" progId="Equation.DSMT4">
                  <p:embed/>
                  <p:pic>
                    <p:nvPicPr>
                      <p:cNvPr id="3594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346700"/>
                        <a:ext cx="10795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7835900" y="5318125"/>
          <a:ext cx="1106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01" name="Equation" r:id="rId17" imgW="520700" imgH="215900" progId="Equation.DSMT4">
                  <p:embed/>
                </p:oleObj>
              </mc:Choice>
              <mc:Fallback>
                <p:oleObj name="Equation" r:id="rId17" imgW="520700" imgH="215900" progId="Equation.DSMT4">
                  <p:embed/>
                  <p:pic>
                    <p:nvPicPr>
                      <p:cNvPr id="3594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5318125"/>
                        <a:ext cx="11064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3894138" y="3719513"/>
          <a:ext cx="7540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02" name="Equation" r:id="rId19" imgW="330200" imgH="215900" progId="Equation.DSMT4">
                  <p:embed/>
                </p:oleObj>
              </mc:Choice>
              <mc:Fallback>
                <p:oleObj name="Equation" r:id="rId19" imgW="330200" imgH="215900" progId="Equation.DSMT4">
                  <p:embed/>
                  <p:pic>
                    <p:nvPicPr>
                      <p:cNvPr id="3594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719513"/>
                        <a:ext cx="7540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01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B510-0944-C84B-B716-DDD6DD59B2D4}" type="slidenum">
              <a:rPr lang="en-US"/>
              <a:pPr/>
              <a:t>8</a:t>
            </a:fld>
            <a:endParaRPr lang="en-US"/>
          </a:p>
        </p:txBody>
      </p:sp>
      <p:pic>
        <p:nvPicPr>
          <p:cNvPr id="360450" name="Picture 2" descr="FG27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0"/>
            <a:ext cx="3352800" cy="1905000"/>
          </a:xfrm>
          <a:prstGeom prst="rect">
            <a:avLst/>
          </a:prstGeom>
          <a:noFill/>
        </p:spPr>
      </p:pic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can be an alternative way of defining the magnetic field.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magnitude of the magnetic force on a particle with charge </a:t>
            </a:r>
            <a:r>
              <a:rPr lang="en-US" b="1" dirty="0">
                <a:solidFill>
                  <a:srgbClr val="FF0000"/>
                </a:solidFill>
              </a:rPr>
              <a:t>q</a:t>
            </a:r>
            <a:r>
              <a:rPr lang="en-US" dirty="0"/>
              <a:t> moving with a velocity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dirty="0"/>
              <a:t> in a field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/>
              <a:t> is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>
                <a:latin typeface="Symbol" charset="2"/>
              </a:rPr>
              <a:t>θ</a:t>
            </a:r>
            <a:r>
              <a:rPr lang="en-US" dirty="0"/>
              <a:t>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The angle between the magnetic field and the direction of particle’s movement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When is the force maximum?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When the angle between the field and the velocity vector is perpendicular.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      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/>
              <a:t> 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604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4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04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4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04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4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04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1550988" y="2895600"/>
          <a:ext cx="16462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48" name="Equation" r:id="rId8" imgW="774700" imgH="190500" progId="Equation.DSMT4">
                  <p:embed/>
                </p:oleObj>
              </mc:Choice>
              <mc:Fallback>
                <p:oleObj name="Equation" r:id="rId8" imgW="774700" imgH="190500" progId="Equation.DSMT4">
                  <p:embed/>
                  <p:pic>
                    <p:nvPicPr>
                      <p:cNvPr id="360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895600"/>
                        <a:ext cx="16462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1447800" y="5002213"/>
          <a:ext cx="1404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49" name="Equation" r:id="rId10" imgW="660400" imgH="228600" progId="Equation.DSMT4">
                  <p:embed/>
                </p:oleObj>
              </mc:Choice>
              <mc:Fallback>
                <p:oleObj name="Equation" r:id="rId10" imgW="660400" imgH="228600" progId="Equation.DSMT4">
                  <p:embed/>
                  <p:pic>
                    <p:nvPicPr>
                      <p:cNvPr id="3604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02213"/>
                        <a:ext cx="14049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381000" y="5486400"/>
            <a:ext cx="6019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</p:txBody>
      </p:sp>
      <p:graphicFrame>
        <p:nvGraphicFramePr>
          <p:cNvPr id="360459" name="Object 11"/>
          <p:cNvGraphicFramePr>
            <a:graphicFrameLocks noChangeAspect="1"/>
          </p:cNvGraphicFramePr>
          <p:nvPr/>
        </p:nvGraphicFramePr>
        <p:xfrm>
          <a:off x="3429000" y="4943475"/>
          <a:ext cx="9144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50" name="Equation" r:id="rId12" imgW="558800" imgH="419100" progId="Equation.DSMT4">
                  <p:embed/>
                </p:oleObj>
              </mc:Choice>
              <mc:Fallback>
                <p:oleObj name="Equation" r:id="rId12" imgW="558800" imgH="419100" progId="Equation.DSMT4">
                  <p:embed/>
                  <p:pic>
                    <p:nvPicPr>
                      <p:cNvPr id="360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43475"/>
                        <a:ext cx="9144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27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6B6-A71B-2540-B7CF-3766EEE7E26E}" type="slidenum">
              <a:rPr lang="en-US"/>
              <a:pPr/>
              <a:t>9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5 </a:t>
            </a: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Magnetic force on a proton.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proton with the speed of 5x10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6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m/s in a magnetic field feels the force of F=8.0x10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 toward West when it moves vertically upward.  When moving horizontally in a northerly direction, it feels zero force.  What is the magnitude and the direction of the magnetic field in this region? 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381000" y="2469373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the charge of a proton?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381000" y="2847354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does the fact that the proton does not feel any force in a northerly direction tell you about the magnetic field?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54102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Why?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4267200" y="240982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01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3614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09825"/>
                        <a:ext cx="647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381000" y="359046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field is along the north-south direction.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381000" y="3968441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Because the particle does not feel any magnetic force when it is moving along the direction of the field.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381000" y="4711547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Since the particle feels force toward West, the field should be pointing to …. </a:t>
            </a:r>
            <a:endParaRPr lang="en-US" sz="2000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75438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North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381000" y="5029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Using the formula for the magnitude of the field B,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85" name="Object 13"/>
          <p:cNvGraphicFramePr>
            <a:graphicFrameLocks noChangeAspect="1"/>
          </p:cNvGraphicFramePr>
          <p:nvPr/>
        </p:nvGraphicFramePr>
        <p:xfrm>
          <a:off x="1219200" y="5638800"/>
          <a:ext cx="588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02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3614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5889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6" name="Object 14"/>
          <p:cNvGraphicFramePr>
            <a:graphicFrameLocks noChangeAspect="1"/>
          </p:cNvGraphicFramePr>
          <p:nvPr/>
        </p:nvGraphicFramePr>
        <p:xfrm>
          <a:off x="1752600" y="5384800"/>
          <a:ext cx="735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03" name="Equation" r:id="rId7" imgW="317500" imgH="406400" progId="Equation.DSMT4">
                  <p:embed/>
                </p:oleObj>
              </mc:Choice>
              <mc:Fallback>
                <p:oleObj name="Equation" r:id="rId7" imgW="317500" imgH="406400" progId="Equation.DSMT4">
                  <p:embed/>
                  <p:pic>
                    <p:nvPicPr>
                      <p:cNvPr id="3614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84800"/>
                        <a:ext cx="735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7" name="Object 15"/>
          <p:cNvGraphicFramePr>
            <a:graphicFrameLocks noChangeAspect="1"/>
          </p:cNvGraphicFramePr>
          <p:nvPr/>
        </p:nvGraphicFramePr>
        <p:xfrm>
          <a:off x="2452688" y="5319713"/>
          <a:ext cx="47101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04" name="Equation" r:id="rId9" imgW="2032000" imgH="419100" progId="Equation.DSMT4">
                  <p:embed/>
                </p:oleObj>
              </mc:Choice>
              <mc:Fallback>
                <p:oleObj name="Equation" r:id="rId9" imgW="2032000" imgH="419100" progId="Equation.DSMT4">
                  <p:embed/>
                  <p:pic>
                    <p:nvPicPr>
                      <p:cNvPr id="3614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319713"/>
                        <a:ext cx="4710112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762000" y="6308725"/>
            <a:ext cx="7162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CC0000"/>
                </a:solidFill>
                <a:latin typeface="Arial Narrow" charset="0"/>
              </a:rPr>
              <a:t>We can use magnetic field to measure the momentum of a particle.  How?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61489" name="Object 17"/>
          <p:cNvGraphicFramePr>
            <a:graphicFrameLocks noChangeAspect="1"/>
          </p:cNvGraphicFramePr>
          <p:nvPr/>
        </p:nvGraphicFramePr>
        <p:xfrm>
          <a:off x="4875213" y="2387600"/>
          <a:ext cx="2135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05" name="Equation" r:id="rId11" imgW="1002960" imgH="203040" progId="Equation.DSMT4">
                  <p:embed/>
                </p:oleObj>
              </mc:Choice>
              <mc:Fallback>
                <p:oleObj name="Equation" r:id="rId11" imgW="1002960" imgH="203040" progId="Equation.DSMT4">
                  <p:embed/>
                  <p:pic>
                    <p:nvPicPr>
                      <p:cNvPr id="3614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2387600"/>
                        <a:ext cx="2135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484985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49498</TotalTime>
  <Words>2274</Words>
  <Application>Microsoft Macintosh PowerPoint</Application>
  <PresentationFormat>On-screen Show (4:3)</PresentationFormat>
  <Paragraphs>230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Narrow</vt:lpstr>
      <vt:lpstr>Lucida Calligraphy</vt:lpstr>
      <vt:lpstr>Monotype Corsiva</vt:lpstr>
      <vt:lpstr>Symbol</vt:lpstr>
      <vt:lpstr>Times New Roman</vt:lpstr>
      <vt:lpstr>phys1443-spring02</vt:lpstr>
      <vt:lpstr>Equation</vt:lpstr>
      <vt:lpstr>PHYS 1444 – Section 002 Lecture #18</vt:lpstr>
      <vt:lpstr>Announcements</vt:lpstr>
      <vt:lpstr>UTA Science Week, this week!</vt:lpstr>
      <vt:lpstr>Reminder: Special Extra Credit #4</vt:lpstr>
      <vt:lpstr>Reminder: Special Project #5</vt:lpstr>
      <vt:lpstr>PowerPoint Presentation</vt:lpstr>
      <vt:lpstr> Magnetic Forces on a Moving Charge</vt:lpstr>
      <vt:lpstr> Magnetic Forces on a Moving Charge</vt:lpstr>
      <vt:lpstr>Example 27 – 5 </vt:lpstr>
      <vt:lpstr>Charged Particle’s Path in Magnetic Field</vt:lpstr>
      <vt:lpstr>Example 27 – 7 </vt:lpstr>
      <vt:lpstr> Cyclotron Frequency</vt:lpstr>
      <vt:lpstr> Torque on a Current Loop</vt:lpstr>
      <vt:lpstr> Torque on a Current Loop</vt:lpstr>
      <vt:lpstr> Magnetic Dipole Moment</vt:lpstr>
      <vt:lpstr> Magnetic Dipole Potential Energy</vt:lpstr>
      <vt:lpstr>Example 27 – 12 </vt:lpstr>
      <vt:lpstr> The Hall Effect</vt:lpstr>
      <vt:lpstr> The Hall Effect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965</cp:revision>
  <cp:lastPrinted>2019-11-04T21:37:37Z</cp:lastPrinted>
  <dcterms:created xsi:type="dcterms:W3CDTF">2012-01-19T04:21:20Z</dcterms:created>
  <dcterms:modified xsi:type="dcterms:W3CDTF">2019-11-04T21:39:59Z</dcterms:modified>
</cp:coreProperties>
</file>