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81" r:id="rId3"/>
    <p:sldId id="773" r:id="rId4"/>
    <p:sldId id="661" r:id="rId5"/>
    <p:sldId id="715" r:id="rId6"/>
    <p:sldId id="747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FF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/>
    <p:restoredTop sz="94660"/>
  </p:normalViewPr>
  <p:slideViewPr>
    <p:cSldViewPr>
      <p:cViewPr varScale="1">
        <p:scale>
          <a:sx n="144" d="100"/>
          <a:sy n="144" d="100"/>
        </p:scale>
        <p:origin x="14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wmf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4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png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4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wmf"/><Relationship Id="rId4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png"/><Relationship Id="rId1" Type="http://schemas.openxmlformats.org/officeDocument/2006/relationships/image" Target="../media/image4.wmf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43.png"/><Relationship Id="rId21" Type="http://schemas.openxmlformats.org/officeDocument/2006/relationships/image" Target="../media/image42.png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7.png"/><Relationship Id="rId5" Type="http://schemas.openxmlformats.org/officeDocument/2006/relationships/image" Target="../media/image4.wmf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2.jpeg"/><Relationship Id="rId21" Type="http://schemas.openxmlformats.org/officeDocument/2006/relationships/image" Target="../media/image50.wmf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wmf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49.w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55.jpeg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4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78.bin"/><Relationship Id="rId3" Type="http://schemas.openxmlformats.org/officeDocument/2006/relationships/oleObject" Target="../embeddings/oleObject69.bin"/><Relationship Id="rId21" Type="http://schemas.openxmlformats.org/officeDocument/2006/relationships/image" Target="../media/image62.wmf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81.bin"/><Relationship Id="rId5" Type="http://schemas.openxmlformats.org/officeDocument/2006/relationships/oleObject" Target="../embeddings/oleObject70.bin"/><Relationship Id="rId15" Type="http://schemas.openxmlformats.org/officeDocument/2006/relationships/image" Target="../media/image59.wmf"/><Relationship Id="rId23" Type="http://schemas.openxmlformats.org/officeDocument/2006/relationships/image" Target="../media/image63.png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61.wmf"/><Relationship Id="rId4" Type="http://schemas.openxmlformats.org/officeDocument/2006/relationships/image" Target="../media/image4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9.png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75.wmf"/><Relationship Id="rId32" Type="http://schemas.openxmlformats.org/officeDocument/2006/relationships/image" Target="../media/image79.png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77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97.bin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82.jpeg"/><Relationship Id="rId9" Type="http://schemas.openxmlformats.org/officeDocument/2006/relationships/oleObject" Target="../embeddings/oleObject10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87.wmf"/><Relationship Id="rId3" Type="http://schemas.openxmlformats.org/officeDocument/2006/relationships/image" Target="../media/image82.jpeg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4.wmf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83.wmf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png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9.png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95374" y="1531203"/>
            <a:ext cx="2645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4,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79FB7-8671-7042-999B-F5310280154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DEB08-2C54-7D42-A199-05B2412EEBB3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912E8-737B-1942-98B0-E73178C8D40C}"/>
              </a:ext>
            </a:extLst>
          </p:cNvPr>
          <p:cNvSpPr txBox="1">
            <a:spLocks/>
          </p:cNvSpPr>
          <p:nvPr/>
        </p:nvSpPr>
        <p:spPr bwMode="auto">
          <a:xfrm>
            <a:off x="1270000" y="2166937"/>
            <a:ext cx="70485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27: Magnetism &amp;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Force on a Moving Charge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The cyclotron frequency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dipole Moment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The Hall Effect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Sources of Magnetic Field</a:t>
            </a: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18F8F2C0-8FE0-2446-A647-9CBA9B8E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602" y="5934120"/>
            <a:ext cx="681955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#11 due 11pm, Wednesday, Nov. 20!!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uiExpand="1" build="allAtOnce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10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 dirty="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 dirty="0"/>
              <a:t>Circle!!  Why?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 dirty="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in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5665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  <p:bldP spid="3706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11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47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48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49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0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1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2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3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4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5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6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7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8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59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0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moving w/ a constant speed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988" y="1676400"/>
            <a:ext cx="2100412" cy="1527175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6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372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2863"/>
              </p:ext>
            </p:extLst>
          </p:nvPr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7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372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8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9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0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372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1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3727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2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3727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9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13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5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349912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  <p:bldP spid="37376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14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2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3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374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4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5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6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374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7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8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3748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 uiExpand="1" build="p"/>
      <p:bldP spid="374793" grpId="0" uiExpand="1" build="p"/>
      <p:bldP spid="3748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15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 current</a:t>
            </a:r>
          </a:p>
          <a:p>
            <a:pPr lvl="1"/>
            <a:r>
              <a:rPr lang="en-US" dirty="0"/>
              <a:t>Using the definition of magnetic moment, the torque can be 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1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375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4503738" y="55800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2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5800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05400" y="5562600"/>
            <a:ext cx="2057400" cy="609600"/>
            <a:chOff x="3216" y="3504"/>
            <a:chExt cx="1296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216" y="3504"/>
              <a:ext cx="528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888" y="3432"/>
              <a:ext cx="48" cy="864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build="p"/>
      <p:bldP spid="3758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16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 the torque?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 </a:t>
            </a:r>
            <a:r>
              <a:rPr lang="en-US" dirty="0" err="1">
                <a:latin typeface="Symbol" charset="2"/>
              </a:rPr>
              <a:t>θ</a:t>
            </a:r>
            <a:r>
              <a:rPr lang="en-US" dirty="0">
                <a:latin typeface="Symbol" charset="2"/>
              </a:rPr>
              <a:t>=π</a:t>
            </a:r>
            <a:r>
              <a:rPr lang="en-US" dirty="0"/>
              <a:t>/2,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4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5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6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7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8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9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0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1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12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17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12 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286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286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8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9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Coulomb 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0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A=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1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2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3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4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5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6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7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8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9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0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3778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1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2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4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  <p:bldP spid="377865" grpId="0"/>
      <p:bldP spid="377867" grpId="0"/>
      <p:bldP spid="3778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18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the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7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8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88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8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 immersed 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88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3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3788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84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3788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5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  <p:bldP spid="37888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 the equilibrium,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 B-field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19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9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9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9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8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379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9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379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0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3799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1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3799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2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379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8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425333"/>
            <a:ext cx="8420100" cy="5594467"/>
          </a:xfrm>
        </p:spPr>
        <p:txBody>
          <a:bodyPr/>
          <a:lstStyle/>
          <a:p>
            <a:r>
              <a:rPr lang="en-US" sz="2000" dirty="0"/>
              <a:t>Reading Assignments: CH27.6, 27.8 and 27.9</a:t>
            </a:r>
          </a:p>
          <a:p>
            <a:pPr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non-comprehensive term exam: Nov. 11</a:t>
            </a:r>
          </a:p>
          <a:p>
            <a:pPr lvl="1" eaLnBrk="1" hangingPunct="1"/>
            <a:r>
              <a:rPr lang="en-US" sz="1800" dirty="0"/>
              <a:t>Monday, Nov. 11 in class</a:t>
            </a:r>
          </a:p>
          <a:p>
            <a:pPr lvl="1" eaLnBrk="1" hangingPunct="1"/>
            <a:r>
              <a:rPr lang="en-US" sz="1800" dirty="0"/>
              <a:t>Covers: CH25.5 through what we finish next Wednesday, Nov. 6</a:t>
            </a:r>
          </a:p>
          <a:p>
            <a:pPr lvl="1" eaLnBrk="1" hangingPunct="1"/>
            <a:r>
              <a:rPr lang="en-US" sz="1800" dirty="0"/>
              <a:t>Bring your calculator but DO NOT input formula into it!</a:t>
            </a:r>
          </a:p>
          <a:p>
            <a:pPr lvl="2" eaLnBrk="1" hangingPunct="1"/>
            <a:r>
              <a:rPr lang="en-US" sz="1600" dirty="0"/>
              <a:t>Cell phones or any types of computers cannot replace a calculator!</a:t>
            </a:r>
          </a:p>
          <a:p>
            <a:pPr lvl="1" eaLnBrk="1" hangingPunct="1"/>
            <a:r>
              <a:rPr lang="en-US" sz="1800" dirty="0"/>
              <a:t>BYOF: You may bring a one 8.5x11.5 sheet (front and back) of </a:t>
            </a:r>
            <a:r>
              <a:rPr lang="en-US" sz="1800" b="1" u="sng" dirty="0">
                <a:solidFill>
                  <a:srgbClr val="FF0000"/>
                </a:solidFill>
              </a:rPr>
              <a:t>handwritten</a:t>
            </a:r>
            <a:r>
              <a:rPr lang="en-US" sz="1800" dirty="0"/>
              <a:t> formulae and values of constants for the quiz</a:t>
            </a:r>
          </a:p>
          <a:p>
            <a:pPr lvl="1" eaLnBrk="1" hangingPunct="1"/>
            <a:r>
              <a:rPr lang="en-US" sz="1800" dirty="0"/>
              <a:t>No derivations, word definitions, set ups or solutions of any problems!</a:t>
            </a:r>
          </a:p>
          <a:p>
            <a:pPr lvl="1" eaLnBrk="1" hangingPunct="1"/>
            <a:r>
              <a:rPr lang="en-US" sz="1800" dirty="0"/>
              <a:t>No additional formulae or values of constants will be provided! </a:t>
            </a:r>
          </a:p>
          <a:p>
            <a:pPr eaLnBrk="1" hangingPunct="1"/>
            <a:r>
              <a:rPr lang="en-US" sz="2000" dirty="0"/>
              <a:t>Quiz 3 results</a:t>
            </a:r>
          </a:p>
          <a:p>
            <a:pPr lvl="1" eaLnBrk="1" hangingPunct="1"/>
            <a:r>
              <a:rPr lang="en-US" sz="1800" dirty="0"/>
              <a:t>Class average: 33.2/50</a:t>
            </a:r>
          </a:p>
          <a:p>
            <a:pPr lvl="2" eaLnBrk="1" hangingPunct="1"/>
            <a:r>
              <a:rPr lang="en-US" sz="1400" dirty="0"/>
              <a:t>Equivalent to 66.4/100</a:t>
            </a:r>
          </a:p>
          <a:p>
            <a:pPr lvl="2" eaLnBrk="1" hangingPunct="1"/>
            <a:r>
              <a:rPr lang="en-US" sz="1400" dirty="0"/>
              <a:t>Previous results: 56.4 an 46.2</a:t>
            </a:r>
          </a:p>
          <a:p>
            <a:pPr lvl="1" eaLnBrk="1" hangingPunct="1"/>
            <a:r>
              <a:rPr lang="en-US" sz="1800" dirty="0"/>
              <a:t>Top score: 50/50</a:t>
            </a:r>
          </a:p>
          <a:p>
            <a:pPr eaLnBrk="1" hangingPunct="1"/>
            <a:r>
              <a:rPr lang="en-US" sz="2000" dirty="0"/>
              <a:t>Remember the triple extra credit colloquia</a:t>
            </a:r>
          </a:p>
          <a:p>
            <a:pPr lvl="1" eaLnBrk="1" hangingPunct="1"/>
            <a:r>
              <a:rPr lang="en-US" sz="1800" dirty="0"/>
              <a:t>At 4pm next Wednesday, Nov. 13</a:t>
            </a:r>
          </a:p>
          <a:p>
            <a:pPr lvl="1" eaLnBrk="1" hangingPunct="1"/>
            <a:r>
              <a:rPr lang="en-US" sz="1800" dirty="0"/>
              <a:t>Professor Hitoshi Murayama of U.C. Berkeley</a:t>
            </a:r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4,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34B3-27C2-2249-82E9-3B2D96F8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-152400"/>
            <a:ext cx="7772400" cy="1143000"/>
          </a:xfrm>
        </p:spPr>
        <p:txBody>
          <a:bodyPr/>
          <a:lstStyle/>
          <a:p>
            <a:r>
              <a:rPr lang="en-US" dirty="0"/>
              <a:t>UTA Science Week, this week!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AA76F-6827-D346-83BA-9A91012F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F976-AAE1-B648-A4ED-24C9388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89D26-DC68-4041-AF1A-3A2366CF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7C02BE-4435-6845-8230-F9FF3D6E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CF8624-38DB-C84B-8A44-7B98D12BCEAB}"/>
              </a:ext>
            </a:extLst>
          </p:cNvPr>
          <p:cNvSpPr/>
          <p:nvPr/>
        </p:nvSpPr>
        <p:spPr bwMode="auto">
          <a:xfrm>
            <a:off x="76200" y="2133600"/>
            <a:ext cx="9067800" cy="457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AC8A44-5C24-B343-8120-7A6A4D304FD5}"/>
              </a:ext>
            </a:extLst>
          </p:cNvPr>
          <p:cNvSpPr/>
          <p:nvPr/>
        </p:nvSpPr>
        <p:spPr bwMode="auto">
          <a:xfrm>
            <a:off x="3505200" y="1600200"/>
            <a:ext cx="2133600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30EC1-F108-F645-9B9E-2778F323E2C8}"/>
              </a:ext>
            </a:extLst>
          </p:cNvPr>
          <p:cNvSpPr/>
          <p:nvPr/>
        </p:nvSpPr>
        <p:spPr bwMode="auto">
          <a:xfrm>
            <a:off x="152400" y="2971800"/>
            <a:ext cx="8915400" cy="8382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Oct. 28,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Extra Credit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04712" cy="5410200"/>
          </a:xfrm>
        </p:spPr>
        <p:txBody>
          <a:bodyPr/>
          <a:lstStyle/>
          <a:p>
            <a:r>
              <a:rPr lang="en-US" sz="2800" b="1" dirty="0"/>
              <a:t>Civic Duty Participation Exercise</a:t>
            </a:r>
          </a:p>
          <a:p>
            <a:r>
              <a:rPr lang="en-US" sz="2800" dirty="0"/>
              <a:t>You can submit up to four “I Voted” stickers for 20 points total</a:t>
            </a:r>
          </a:p>
          <a:p>
            <a:pPr lvl="1"/>
            <a:r>
              <a:rPr lang="en-US" sz="2400" dirty="0"/>
              <a:t>If voted, they give 3 pieces of paper of which one has precinct info.</a:t>
            </a:r>
          </a:p>
          <a:p>
            <a:r>
              <a:rPr lang="en-US" sz="2800" dirty="0"/>
              <a:t>Be sure to tape one side of the stickers on a sheet of paper with your name on it along with the following info for each sticker</a:t>
            </a:r>
          </a:p>
          <a:p>
            <a:pPr lvl="1"/>
            <a:r>
              <a:rPr lang="en-US" sz="2400" dirty="0"/>
              <a:t>The number and the name of the precinct the vote was cast</a:t>
            </a:r>
          </a:p>
          <a:p>
            <a:pPr lvl="1"/>
            <a:r>
              <a:rPr lang="en-US" sz="2400" dirty="0"/>
              <a:t>The full name of the person voted next to the relevant sticker</a:t>
            </a:r>
          </a:p>
          <a:p>
            <a:pPr lvl="1"/>
            <a:r>
              <a:rPr lang="en-US" sz="2400" dirty="0"/>
              <a:t>The signature of the person voted next to the full name</a:t>
            </a:r>
          </a:p>
          <a:p>
            <a:r>
              <a:rPr lang="en-US" sz="2800" dirty="0"/>
              <a:t>None of the stickers can be from the same person on someone else’s extra credit or yours</a:t>
            </a:r>
          </a:p>
          <a:p>
            <a:r>
              <a:rPr lang="en-US" sz="2800" dirty="0"/>
              <a:t>Deadline: Beginning of the class this Wednesday, Nov.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63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#5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1816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 </a:t>
            </a:r>
          </a:p>
          <a:p>
            <a:r>
              <a:rPr lang="en-US" sz="2400" dirty="0"/>
              <a:t>Spreadsheet: http://www-</a:t>
            </a:r>
            <a:r>
              <a:rPr lang="en-US" sz="2400" dirty="0" err="1"/>
              <a:t>hep.uta.edu</a:t>
            </a:r>
            <a:r>
              <a:rPr lang="en-US" sz="2400" dirty="0"/>
              <a:t>/%7Eyu/teaching/fall19-1444-002/sp5-spreadsheet.xlsx</a:t>
            </a:r>
          </a:p>
          <a:p>
            <a:r>
              <a:rPr lang="en-US" sz="2400" dirty="0"/>
              <a:t>Due: Beginning of the class Monday, Nov. 11 </a:t>
            </a:r>
          </a:p>
        </p:txBody>
      </p:sp>
    </p:spTree>
    <p:extLst>
      <p:ext uri="{BB962C8B-B14F-4D97-AF65-F5344CB8AC3E}">
        <p14:creationId xmlns:p14="http://schemas.microsoft.com/office/powerpoint/2010/main" val="415689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05D33C-7A4F-5D49-BB23-D8950AE0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0"/>
            <a:ext cx="10439400" cy="6858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8236E4A-7266-894E-9279-53BE5241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4, 2019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1D336B2-9CEC-FE48-96F5-2C05755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4F80420-3828-9046-8071-EA81936C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current (moving charge) experiences force in a magnetic field, a free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moving particles with charge </a:t>
            </a:r>
            <a:r>
              <a:rPr lang="en-US" sz="2400" b="1" dirty="0" err="1">
                <a:solidFill>
                  <a:srgbClr val="FF0000"/>
                </a:solidFill>
              </a:rPr>
              <a:t>q</a:t>
            </a:r>
            <a:r>
              <a:rPr lang="en-US" sz="2400" dirty="0"/>
              <a:t> each, and they pass by a given point in a time interval </a:t>
            </a:r>
            <a:r>
              <a:rPr lang="en-US" sz="2400" b="1" dirty="0" err="1">
                <a:solidFill>
                  <a:srgbClr val="FF0000"/>
                </a:solidFill>
              </a:rPr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 be the time for the charge 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 to travel a distance </a:t>
            </a:r>
            <a:r>
              <a:rPr lang="en-US" sz="2400" b="1" dirty="0">
                <a:solidFill>
                  <a:srgbClr val="FF0000"/>
                </a:solidFill>
                <a:latin typeface="Lucida Calligraphy" panose="03010101010101010101" pitchFamily="66" charset="77"/>
              </a:rPr>
              <a:t>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a 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6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7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3594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8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89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0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3594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1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92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0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8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magnetic force on a particle with charge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dirty="0"/>
              <a:t> moving with a velocity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dirty="0"/>
              <a:t> in a field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/>
              <a:t> is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>
                <a:latin typeface="Symbol" charset="2"/>
              </a:rPr>
              <a:t>θ</a:t>
            </a:r>
            <a:r>
              <a:rPr lang="en-US" dirty="0"/>
              <a:t>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3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0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0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04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2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3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3604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44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360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  <p:bldP spid="360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4, 2019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9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5 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with the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the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 West when it moves vertically upward.  When moving horizontally in a northerly direction, it feels zero force.  What is the magnitude and the 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81000" y="2469373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381000" y="2847354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96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3614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381000" y="359046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381000" y="3968441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381000" y="4711547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Since the particle feels force toward West, the field should be pointing to …. </a:t>
            </a:r>
            <a:endParaRPr lang="en-US" sz="20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75438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3810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97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3614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98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3614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99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3614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00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3614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4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/>
      <p:bldP spid="361476" grpId="0"/>
      <p:bldP spid="361477" grpId="0"/>
      <p:bldP spid="361478" grpId="0"/>
      <p:bldP spid="361480" grpId="0"/>
      <p:bldP spid="361481" grpId="0"/>
      <p:bldP spid="361482" grpId="0"/>
      <p:bldP spid="361483" grpId="0"/>
      <p:bldP spid="361484" grpId="0"/>
      <p:bldP spid="36148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49495</TotalTime>
  <Words>2274</Words>
  <Application>Microsoft Macintosh PowerPoint</Application>
  <PresentationFormat>On-screen Show (4:3)</PresentationFormat>
  <Paragraphs>230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Narrow</vt:lpstr>
      <vt:lpstr>Lucida Calligraphy</vt:lpstr>
      <vt:lpstr>Monotype Corsiva</vt:lpstr>
      <vt:lpstr>Symbol</vt:lpstr>
      <vt:lpstr>Times New Roman</vt:lpstr>
      <vt:lpstr>phys1443-spring02</vt:lpstr>
      <vt:lpstr>Equation</vt:lpstr>
      <vt:lpstr>PHYS 1444 – Section 002 Lecture #18</vt:lpstr>
      <vt:lpstr>Announcements</vt:lpstr>
      <vt:lpstr>UTA Science Week, this week!</vt:lpstr>
      <vt:lpstr>Reminder: Special Extra Credit #4</vt:lpstr>
      <vt:lpstr>Reminder: Special Project #5</vt:lpstr>
      <vt:lpstr>PowerPoint Presentation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965</cp:revision>
  <cp:lastPrinted>2019-11-04T21:38:19Z</cp:lastPrinted>
  <dcterms:created xsi:type="dcterms:W3CDTF">2012-01-19T04:21:20Z</dcterms:created>
  <dcterms:modified xsi:type="dcterms:W3CDTF">2019-11-04T21:39:57Z</dcterms:modified>
</cp:coreProperties>
</file>