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391" r:id="rId2"/>
    <p:sldId id="481" r:id="rId3"/>
    <p:sldId id="715" r:id="rId4"/>
    <p:sldId id="734" r:id="rId5"/>
    <p:sldId id="735" r:id="rId6"/>
    <p:sldId id="736" r:id="rId7"/>
    <p:sldId id="737" r:id="rId8"/>
    <p:sldId id="738" r:id="rId9"/>
    <p:sldId id="739" r:id="rId10"/>
    <p:sldId id="740" r:id="rId11"/>
    <p:sldId id="741" r:id="rId12"/>
    <p:sldId id="742" r:id="rId13"/>
    <p:sldId id="766" r:id="rId14"/>
    <p:sldId id="744" r:id="rId15"/>
    <p:sldId id="767" r:id="rId16"/>
    <p:sldId id="768" r:id="rId17"/>
    <p:sldId id="769" r:id="rId18"/>
    <p:sldId id="748" r:id="rId19"/>
    <p:sldId id="770" r:id="rId20"/>
    <p:sldId id="771" r:id="rId21"/>
    <p:sldId id="772"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CC00CC"/>
    <a:srgbClr val="FF0066"/>
    <a:srgbClr val="99FFCC"/>
    <a:srgbClr val="FFFFCC"/>
    <a:srgbClr val="CC6600"/>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4"/>
    <p:restoredTop sz="94660"/>
  </p:normalViewPr>
  <p:slideViewPr>
    <p:cSldViewPr>
      <p:cViewPr varScale="1">
        <p:scale>
          <a:sx n="132" d="100"/>
          <a:sy n="132" d="100"/>
        </p:scale>
        <p:origin x="43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2.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39.wmf"/><Relationship Id="rId7" Type="http://schemas.openxmlformats.org/officeDocument/2006/relationships/image" Target="../media/image56.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5.wmf"/><Relationship Id="rId5" Type="http://schemas.openxmlformats.org/officeDocument/2006/relationships/image" Target="../media/image54.wmf"/><Relationship Id="rId10" Type="http://schemas.openxmlformats.org/officeDocument/2006/relationships/image" Target="../media/image49.wmf"/><Relationship Id="rId4" Type="http://schemas.openxmlformats.org/officeDocument/2006/relationships/image" Target="../media/image53.wmf"/><Relationship Id="rId9" Type="http://schemas.openxmlformats.org/officeDocument/2006/relationships/image" Target="../media/image5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2.wmf"/><Relationship Id="rId5" Type="http://schemas.openxmlformats.org/officeDocument/2006/relationships/image" Target="../media/image68.png"/><Relationship Id="rId4" Type="http://schemas.openxmlformats.org/officeDocument/2006/relationships/image" Target="../media/image6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2.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5" Type="http://schemas.openxmlformats.org/officeDocument/2006/relationships/image" Target="../media/image79.wmf"/><Relationship Id="rId4"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4.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2.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5.wmf"/><Relationship Id="rId1" Type="http://schemas.openxmlformats.org/officeDocument/2006/relationships/image" Target="../media/image2.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2432326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Nov. 6,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Nov. 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Nov. 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Nov. 6,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Nov. 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Nov. 6,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Nov. 6,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Nov. 6,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Nov. 6,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Nov. 6,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Nov. 6,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Nov. 6,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Nov. 6,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31.wmf"/><Relationship Id="rId3" Type="http://schemas.openxmlformats.org/officeDocument/2006/relationships/oleObject" Target="../embeddings/oleObject41.bin"/><Relationship Id="rId7" Type="http://schemas.openxmlformats.org/officeDocument/2006/relationships/oleObject" Target="../embeddings/oleObject44.bin"/><Relationship Id="rId12" Type="http://schemas.openxmlformats.org/officeDocument/2006/relationships/oleObject" Target="../embeddings/oleObject47.bin"/><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49.bin"/><Relationship Id="rId1" Type="http://schemas.openxmlformats.org/officeDocument/2006/relationships/vmlDrawing" Target="../drawings/vmlDrawing7.vml"/><Relationship Id="rId6" Type="http://schemas.openxmlformats.org/officeDocument/2006/relationships/oleObject" Target="../embeddings/oleObject43.bin"/><Relationship Id="rId11" Type="http://schemas.openxmlformats.org/officeDocument/2006/relationships/image" Target="../media/image30.wmf"/><Relationship Id="rId5" Type="http://schemas.openxmlformats.org/officeDocument/2006/relationships/oleObject" Target="../embeddings/oleObject42.bin"/><Relationship Id="rId15" Type="http://schemas.openxmlformats.org/officeDocument/2006/relationships/image" Target="../media/image32.wmf"/><Relationship Id="rId10" Type="http://schemas.openxmlformats.org/officeDocument/2006/relationships/oleObject" Target="../embeddings/oleObject46.bin"/><Relationship Id="rId4" Type="http://schemas.openxmlformats.org/officeDocument/2006/relationships/image" Target="../media/image2.wmf"/><Relationship Id="rId9" Type="http://schemas.openxmlformats.org/officeDocument/2006/relationships/image" Target="../media/image5.wmf"/><Relationship Id="rId14" Type="http://schemas.openxmlformats.org/officeDocument/2006/relationships/oleObject" Target="../embeddings/oleObject4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oleObject" Target="../embeddings/oleObject50.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image" Target="../media/image2.wmf"/><Relationship Id="rId9" Type="http://schemas.openxmlformats.org/officeDocument/2006/relationships/image" Target="../media/image4.wmf"/></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oleObject" Target="../embeddings/oleObject55.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7.bin"/><Relationship Id="rId11" Type="http://schemas.openxmlformats.org/officeDocument/2006/relationships/image" Target="../media/image36.emf"/><Relationship Id="rId5" Type="http://schemas.openxmlformats.org/officeDocument/2006/relationships/oleObject" Target="../embeddings/oleObject56.bin"/><Relationship Id="rId10" Type="http://schemas.openxmlformats.org/officeDocument/2006/relationships/image" Target="../media/image34.wmf"/><Relationship Id="rId4" Type="http://schemas.openxmlformats.org/officeDocument/2006/relationships/image" Target="../media/image2.wmf"/><Relationship Id="rId9" Type="http://schemas.openxmlformats.org/officeDocument/2006/relationships/oleObject" Target="../embeddings/oleObject5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oleObject" Target="../embeddings/oleObject66.bin"/><Relationship Id="rId18" Type="http://schemas.openxmlformats.org/officeDocument/2006/relationships/image" Target="../media/image41.wmf"/><Relationship Id="rId3" Type="http://schemas.openxmlformats.org/officeDocument/2006/relationships/image" Target="../media/image42.jpeg"/><Relationship Id="rId21" Type="http://schemas.openxmlformats.org/officeDocument/2006/relationships/image" Target="../media/image45.emf"/><Relationship Id="rId7" Type="http://schemas.openxmlformats.org/officeDocument/2006/relationships/oleObject" Target="../embeddings/oleObject62.bin"/><Relationship Id="rId12" Type="http://schemas.openxmlformats.org/officeDocument/2006/relationships/image" Target="../media/image38.wmf"/><Relationship Id="rId17" Type="http://schemas.openxmlformats.org/officeDocument/2006/relationships/oleObject" Target="../embeddings/oleObject68.bin"/><Relationship Id="rId2" Type="http://schemas.openxmlformats.org/officeDocument/2006/relationships/slideLayout" Target="../slideLayouts/slideLayout2.xml"/><Relationship Id="rId16" Type="http://schemas.openxmlformats.org/officeDocument/2006/relationships/image" Target="../media/image40.wmf"/><Relationship Id="rId20" Type="http://schemas.openxmlformats.org/officeDocument/2006/relationships/image" Target="../media/image44.emf"/><Relationship Id="rId1" Type="http://schemas.openxmlformats.org/officeDocument/2006/relationships/vmlDrawing" Target="../drawings/vmlDrawing10.vml"/><Relationship Id="rId6" Type="http://schemas.openxmlformats.org/officeDocument/2006/relationships/oleObject" Target="../embeddings/oleObject61.bin"/><Relationship Id="rId11" Type="http://schemas.openxmlformats.org/officeDocument/2006/relationships/oleObject" Target="../embeddings/oleObject65.bin"/><Relationship Id="rId5" Type="http://schemas.openxmlformats.org/officeDocument/2006/relationships/image" Target="../media/image2.wmf"/><Relationship Id="rId15" Type="http://schemas.openxmlformats.org/officeDocument/2006/relationships/oleObject" Target="../embeddings/oleObject67.bin"/><Relationship Id="rId10" Type="http://schemas.openxmlformats.org/officeDocument/2006/relationships/image" Target="../media/image37.wmf"/><Relationship Id="rId19" Type="http://schemas.openxmlformats.org/officeDocument/2006/relationships/image" Target="../media/image43.emf"/><Relationship Id="rId4" Type="http://schemas.openxmlformats.org/officeDocument/2006/relationships/oleObject" Target="../embeddings/oleObject60.bin"/><Relationship Id="rId9" Type="http://schemas.openxmlformats.org/officeDocument/2006/relationships/oleObject" Target="../embeddings/oleObject64.bin"/><Relationship Id="rId14" Type="http://schemas.openxmlformats.org/officeDocument/2006/relationships/image" Target="../media/image3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image" Target="../media/image46.jpeg"/><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70.bin"/><Relationship Id="rId5" Type="http://schemas.openxmlformats.org/officeDocument/2006/relationships/image" Target="../media/image2.wmf"/><Relationship Id="rId4" Type="http://schemas.openxmlformats.org/officeDocument/2006/relationships/oleObject" Target="../embeddings/oleObject69.bin"/></Relationships>
</file>

<file path=ppt/slides/_rels/slide15.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43.emf"/><Relationship Id="rId3" Type="http://schemas.openxmlformats.org/officeDocument/2006/relationships/notesSlide" Target="../notesSlides/notesSlide2.xml"/><Relationship Id="rId7" Type="http://schemas.openxmlformats.org/officeDocument/2006/relationships/oleObject" Target="../embeddings/oleObject74.bin"/><Relationship Id="rId12"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7.wmf"/><Relationship Id="rId11" Type="http://schemas.openxmlformats.org/officeDocument/2006/relationships/oleObject" Target="../embeddings/oleObject76.bin"/><Relationship Id="rId5" Type="http://schemas.openxmlformats.org/officeDocument/2006/relationships/oleObject" Target="../embeddings/oleObject73.bin"/><Relationship Id="rId10" Type="http://schemas.openxmlformats.org/officeDocument/2006/relationships/image" Target="../media/image39.wmf"/><Relationship Id="rId4" Type="http://schemas.openxmlformats.org/officeDocument/2006/relationships/image" Target="../media/image50.jpeg"/><Relationship Id="rId9" Type="http://schemas.openxmlformats.org/officeDocument/2006/relationships/oleObject" Target="../embeddings/oleObject7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54.wmf"/><Relationship Id="rId18" Type="http://schemas.openxmlformats.org/officeDocument/2006/relationships/oleObject" Target="../embeddings/oleObject84.bin"/><Relationship Id="rId3" Type="http://schemas.openxmlformats.org/officeDocument/2006/relationships/image" Target="../media/image50.jpeg"/><Relationship Id="rId21" Type="http://schemas.openxmlformats.org/officeDocument/2006/relationships/image" Target="../media/image58.emf"/><Relationship Id="rId7" Type="http://schemas.openxmlformats.org/officeDocument/2006/relationships/image" Target="../media/image52.wmf"/><Relationship Id="rId12" Type="http://schemas.openxmlformats.org/officeDocument/2006/relationships/oleObject" Target="../embeddings/oleObject81.bin"/><Relationship Id="rId17"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oleObject" Target="../embeddings/oleObject83.bin"/><Relationship Id="rId20" Type="http://schemas.openxmlformats.org/officeDocument/2006/relationships/oleObject" Target="../embeddings/oleObject85.bin"/><Relationship Id="rId1" Type="http://schemas.openxmlformats.org/officeDocument/2006/relationships/vmlDrawing" Target="../drawings/vmlDrawing13.vml"/><Relationship Id="rId6" Type="http://schemas.openxmlformats.org/officeDocument/2006/relationships/oleObject" Target="../embeddings/oleObject78.bin"/><Relationship Id="rId11" Type="http://schemas.openxmlformats.org/officeDocument/2006/relationships/image" Target="../media/image53.wmf"/><Relationship Id="rId24" Type="http://schemas.openxmlformats.org/officeDocument/2006/relationships/image" Target="../media/image43.emf"/><Relationship Id="rId5" Type="http://schemas.openxmlformats.org/officeDocument/2006/relationships/image" Target="../media/image51.wmf"/><Relationship Id="rId15" Type="http://schemas.openxmlformats.org/officeDocument/2006/relationships/image" Target="../media/image55.wmf"/><Relationship Id="rId23" Type="http://schemas.openxmlformats.org/officeDocument/2006/relationships/image" Target="../media/image49.wmf"/><Relationship Id="rId10" Type="http://schemas.openxmlformats.org/officeDocument/2006/relationships/oleObject" Target="../embeddings/oleObject80.bin"/><Relationship Id="rId19" Type="http://schemas.openxmlformats.org/officeDocument/2006/relationships/image" Target="../media/image57.wmf"/><Relationship Id="rId4" Type="http://schemas.openxmlformats.org/officeDocument/2006/relationships/oleObject" Target="../embeddings/oleObject77.bin"/><Relationship Id="rId9" Type="http://schemas.openxmlformats.org/officeDocument/2006/relationships/image" Target="../media/image39.wmf"/><Relationship Id="rId14" Type="http://schemas.openxmlformats.org/officeDocument/2006/relationships/oleObject" Target="../embeddings/oleObject82.bin"/><Relationship Id="rId22" Type="http://schemas.openxmlformats.org/officeDocument/2006/relationships/oleObject" Target="../embeddings/oleObject8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63.jpeg"/><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88.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61.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image" Target="../media/image64.jpeg"/><Relationship Id="rId7"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92.bin"/><Relationship Id="rId5" Type="http://schemas.openxmlformats.org/officeDocument/2006/relationships/image" Target="../media/image2.wmf"/><Relationship Id="rId4" Type="http://schemas.openxmlformats.org/officeDocument/2006/relationships/oleObject" Target="../embeddings/oleObject9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oleObject" Target="../embeddings/oleObject101.bin"/><Relationship Id="rId3" Type="http://schemas.openxmlformats.org/officeDocument/2006/relationships/image" Target="../media/image69.jpeg"/><Relationship Id="rId7" Type="http://schemas.openxmlformats.org/officeDocument/2006/relationships/oleObject" Target="../embeddings/oleObject97.bin"/><Relationship Id="rId12" Type="http://schemas.openxmlformats.org/officeDocument/2006/relationships/image" Target="../media/image66.wmf"/><Relationship Id="rId17" Type="http://schemas.openxmlformats.org/officeDocument/2006/relationships/image" Target="../media/image43.emf"/><Relationship Id="rId2" Type="http://schemas.openxmlformats.org/officeDocument/2006/relationships/slideLayout" Target="../slideLayouts/slideLayout2.xml"/><Relationship Id="rId16" Type="http://schemas.openxmlformats.org/officeDocument/2006/relationships/image" Target="../media/image68.png"/><Relationship Id="rId1" Type="http://schemas.openxmlformats.org/officeDocument/2006/relationships/vmlDrawing" Target="../drawings/vmlDrawing16.vml"/><Relationship Id="rId6" Type="http://schemas.openxmlformats.org/officeDocument/2006/relationships/oleObject" Target="../embeddings/oleObject96.bin"/><Relationship Id="rId11" Type="http://schemas.openxmlformats.org/officeDocument/2006/relationships/oleObject" Target="../embeddings/oleObject100.bin"/><Relationship Id="rId5" Type="http://schemas.openxmlformats.org/officeDocument/2006/relationships/image" Target="../media/image2.wmf"/><Relationship Id="rId15" Type="http://schemas.openxmlformats.org/officeDocument/2006/relationships/oleObject" Target="../embeddings/oleObject102.bin"/><Relationship Id="rId10" Type="http://schemas.openxmlformats.org/officeDocument/2006/relationships/image" Target="../media/image65.wmf"/><Relationship Id="rId4" Type="http://schemas.openxmlformats.org/officeDocument/2006/relationships/oleObject" Target="../embeddings/oleObject95.bin"/><Relationship Id="rId9" Type="http://schemas.openxmlformats.org/officeDocument/2006/relationships/oleObject" Target="../embeddings/oleObject99.bin"/><Relationship Id="rId14" Type="http://schemas.openxmlformats.org/officeDocument/2006/relationships/image" Target="../media/image6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72.wmf"/><Relationship Id="rId18" Type="http://schemas.openxmlformats.org/officeDocument/2006/relationships/image" Target="../media/image43.emf"/><Relationship Id="rId3" Type="http://schemas.openxmlformats.org/officeDocument/2006/relationships/oleObject" Target="../embeddings/oleObject103.bin"/><Relationship Id="rId7" Type="http://schemas.openxmlformats.org/officeDocument/2006/relationships/oleObject" Target="../embeddings/oleObject106.bin"/><Relationship Id="rId12" Type="http://schemas.openxmlformats.org/officeDocument/2006/relationships/oleObject" Target="../embeddings/oleObject109.bin"/><Relationship Id="rId17" Type="http://schemas.openxmlformats.org/officeDocument/2006/relationships/image" Target="../media/image74.wmf"/><Relationship Id="rId2" Type="http://schemas.openxmlformats.org/officeDocument/2006/relationships/slideLayout" Target="../slideLayouts/slideLayout2.xml"/><Relationship Id="rId16" Type="http://schemas.openxmlformats.org/officeDocument/2006/relationships/oleObject" Target="../embeddings/oleObject111.bin"/><Relationship Id="rId1" Type="http://schemas.openxmlformats.org/officeDocument/2006/relationships/vmlDrawing" Target="../drawings/vmlDrawing17.vml"/><Relationship Id="rId6" Type="http://schemas.openxmlformats.org/officeDocument/2006/relationships/oleObject" Target="../embeddings/oleObject105.bin"/><Relationship Id="rId11" Type="http://schemas.openxmlformats.org/officeDocument/2006/relationships/image" Target="../media/image71.wmf"/><Relationship Id="rId5" Type="http://schemas.openxmlformats.org/officeDocument/2006/relationships/oleObject" Target="../embeddings/oleObject104.bin"/><Relationship Id="rId15" Type="http://schemas.openxmlformats.org/officeDocument/2006/relationships/image" Target="../media/image73.wmf"/><Relationship Id="rId10" Type="http://schemas.openxmlformats.org/officeDocument/2006/relationships/oleObject" Target="../embeddings/oleObject108.bin"/><Relationship Id="rId4" Type="http://schemas.openxmlformats.org/officeDocument/2006/relationships/image" Target="../media/image2.wmf"/><Relationship Id="rId9" Type="http://schemas.openxmlformats.org/officeDocument/2006/relationships/image" Target="../media/image70.wmf"/><Relationship Id="rId14" Type="http://schemas.openxmlformats.org/officeDocument/2006/relationships/oleObject" Target="../embeddings/oleObject11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image" Target="../media/image79.wmf"/><Relationship Id="rId3" Type="http://schemas.openxmlformats.org/officeDocument/2006/relationships/image" Target="../media/image80.jpeg"/><Relationship Id="rId7" Type="http://schemas.openxmlformats.org/officeDocument/2006/relationships/image" Target="../media/image76.wmf"/><Relationship Id="rId12"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13.bin"/><Relationship Id="rId11" Type="http://schemas.openxmlformats.org/officeDocument/2006/relationships/image" Target="../media/image78.wmf"/><Relationship Id="rId5" Type="http://schemas.openxmlformats.org/officeDocument/2006/relationships/image" Target="../media/image75.wmf"/><Relationship Id="rId10" Type="http://schemas.openxmlformats.org/officeDocument/2006/relationships/oleObject" Target="../embeddings/oleObject115.bin"/><Relationship Id="rId4" Type="http://schemas.openxmlformats.org/officeDocument/2006/relationships/oleObject" Target="../embeddings/oleObject112.bin"/><Relationship Id="rId9" Type="http://schemas.openxmlformats.org/officeDocument/2006/relationships/image" Target="../media/image77.wmf"/><Relationship Id="rId14" Type="http://schemas.openxmlformats.org/officeDocument/2006/relationships/image" Target="../media/image4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5.wmf"/><Relationship Id="rId3" Type="http://schemas.openxmlformats.org/officeDocument/2006/relationships/oleObject" Target="../embeddings/oleObject5.bin"/><Relationship Id="rId7" Type="http://schemas.openxmlformats.org/officeDocument/2006/relationships/oleObject" Target="../embeddings/oleObject8.bin"/><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4.wmf"/><Relationship Id="rId5" Type="http://schemas.openxmlformats.org/officeDocument/2006/relationships/oleObject" Target="../embeddings/oleObject6.bin"/><Relationship Id="rId15" Type="http://schemas.openxmlformats.org/officeDocument/2006/relationships/image" Target="../media/image6.wmf"/><Relationship Id="rId10" Type="http://schemas.openxmlformats.org/officeDocument/2006/relationships/oleObject" Target="../embeddings/oleObject10.bin"/><Relationship Id="rId4" Type="http://schemas.openxmlformats.org/officeDocument/2006/relationships/image" Target="../media/image2.wmf"/><Relationship Id="rId9" Type="http://schemas.openxmlformats.org/officeDocument/2006/relationships/image" Target="../media/image3.wmf"/><Relationship Id="rId1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0.jpeg"/><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image" Target="../media/image9.wmf"/><Relationship Id="rId5" Type="http://schemas.openxmlformats.org/officeDocument/2006/relationships/image" Target="../media/image4.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13.jpeg"/><Relationship Id="rId7" Type="http://schemas.openxmlformats.org/officeDocument/2006/relationships/oleObject" Target="../embeddings/oleObject19.bin"/><Relationship Id="rId12"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oleObject" Target="../embeddings/oleObject22.bin"/><Relationship Id="rId5" Type="http://schemas.openxmlformats.org/officeDocument/2006/relationships/image" Target="../media/image2.wmf"/><Relationship Id="rId10" Type="http://schemas.openxmlformats.org/officeDocument/2006/relationships/image" Target="../media/image11.emf"/><Relationship Id="rId4" Type="http://schemas.openxmlformats.org/officeDocument/2006/relationships/oleObject" Target="../embeddings/oleObject17.bin"/><Relationship Id="rId9"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oleObject" Target="../embeddings/oleObject29.bin"/><Relationship Id="rId18" Type="http://schemas.openxmlformats.org/officeDocument/2006/relationships/image" Target="../media/image18.wmf"/><Relationship Id="rId3" Type="http://schemas.openxmlformats.org/officeDocument/2006/relationships/image" Target="../media/image21.jpeg"/><Relationship Id="rId21" Type="http://schemas.openxmlformats.org/officeDocument/2006/relationships/oleObject" Target="../embeddings/oleObject33.bin"/><Relationship Id="rId7" Type="http://schemas.openxmlformats.org/officeDocument/2006/relationships/oleObject" Target="../embeddings/oleObject25.bin"/><Relationship Id="rId12" Type="http://schemas.openxmlformats.org/officeDocument/2006/relationships/image" Target="../media/image15.wmf"/><Relationship Id="rId17" Type="http://schemas.openxmlformats.org/officeDocument/2006/relationships/oleObject" Target="../embeddings/oleObject31.bin"/><Relationship Id="rId2" Type="http://schemas.openxmlformats.org/officeDocument/2006/relationships/slideLayout" Target="../slideLayouts/slideLayout2.xml"/><Relationship Id="rId16" Type="http://schemas.openxmlformats.org/officeDocument/2006/relationships/image" Target="../media/image17.wmf"/><Relationship Id="rId20" Type="http://schemas.openxmlformats.org/officeDocument/2006/relationships/image" Target="../media/image19.wmf"/><Relationship Id="rId1" Type="http://schemas.openxmlformats.org/officeDocument/2006/relationships/vmlDrawing" Target="../drawings/vmlDrawing5.vml"/><Relationship Id="rId6" Type="http://schemas.openxmlformats.org/officeDocument/2006/relationships/oleObject" Target="../embeddings/oleObject24.bin"/><Relationship Id="rId11" Type="http://schemas.openxmlformats.org/officeDocument/2006/relationships/oleObject" Target="../embeddings/oleObject28.bin"/><Relationship Id="rId5" Type="http://schemas.openxmlformats.org/officeDocument/2006/relationships/image" Target="../media/image2.wmf"/><Relationship Id="rId15" Type="http://schemas.openxmlformats.org/officeDocument/2006/relationships/oleObject" Target="../embeddings/oleObject30.bin"/><Relationship Id="rId10" Type="http://schemas.openxmlformats.org/officeDocument/2006/relationships/image" Target="../media/image14.wmf"/><Relationship Id="rId19" Type="http://schemas.openxmlformats.org/officeDocument/2006/relationships/oleObject" Target="../embeddings/oleObject32.bin"/><Relationship Id="rId4" Type="http://schemas.openxmlformats.org/officeDocument/2006/relationships/oleObject" Target="../embeddings/oleObject23.bin"/><Relationship Id="rId9" Type="http://schemas.openxmlformats.org/officeDocument/2006/relationships/oleObject" Target="../embeddings/oleObject27.bin"/><Relationship Id="rId14" Type="http://schemas.openxmlformats.org/officeDocument/2006/relationships/image" Target="../media/image16.wmf"/><Relationship Id="rId22" Type="http://schemas.openxmlformats.org/officeDocument/2006/relationships/image" Target="../media/image20.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26.wmf"/><Relationship Id="rId3" Type="http://schemas.openxmlformats.org/officeDocument/2006/relationships/image" Target="../media/image29.jpeg"/><Relationship Id="rId7" Type="http://schemas.openxmlformats.org/officeDocument/2006/relationships/image" Target="../media/image23.wmf"/><Relationship Id="rId12" Type="http://schemas.openxmlformats.org/officeDocument/2006/relationships/oleObject" Target="../embeddings/oleObject38.bin"/><Relationship Id="rId17"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oleObject" Target="../embeddings/oleObject40.bin"/><Relationship Id="rId1" Type="http://schemas.openxmlformats.org/officeDocument/2006/relationships/vmlDrawing" Target="../drawings/vmlDrawing6.vml"/><Relationship Id="rId6" Type="http://schemas.openxmlformats.org/officeDocument/2006/relationships/oleObject" Target="../embeddings/oleObject35.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24.wmf"/><Relationship Id="rId14" Type="http://schemas.openxmlformats.org/officeDocument/2006/relationships/oleObject" Target="../embeddings/oleObject39.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#18</a:t>
            </a:r>
          </a:p>
        </p:txBody>
      </p:sp>
      <p:sp>
        <p:nvSpPr>
          <p:cNvPr id="18438" name="Text Box 4"/>
          <p:cNvSpPr txBox="1">
            <a:spLocks noChangeArrowheads="1"/>
          </p:cNvSpPr>
          <p:nvPr/>
        </p:nvSpPr>
        <p:spPr bwMode="auto">
          <a:xfrm>
            <a:off x="2930265" y="1531203"/>
            <a:ext cx="297549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Nov. 6,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CB061A04-C436-F745-894B-CB53CA467747}"/>
              </a:ext>
            </a:extLst>
          </p:cNvPr>
          <p:cNvPicPr>
            <a:picLocks noChangeAspect="1"/>
          </p:cNvPicPr>
          <p:nvPr/>
        </p:nvPicPr>
        <p:blipFill>
          <a:blip r:link="rId2"/>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B6B79FB7-8671-7042-999B-F53102801544}"/>
              </a:ext>
            </a:extLst>
          </p:cNvPr>
          <p:cNvPicPr>
            <a:picLocks noChangeAspect="1"/>
          </p:cNvPicPr>
          <p:nvPr/>
        </p:nvPicPr>
        <p:blipFill>
          <a:blip r:link="rId2"/>
          <a:stretch>
            <a:fillRect/>
          </a:stretch>
        </p:blipFill>
        <p:spPr>
          <a:xfrm>
            <a:off x="1270000" y="1270000"/>
            <a:ext cx="63500" cy="76200"/>
          </a:xfrm>
          <a:prstGeom prst="rect">
            <a:avLst/>
          </a:prstGeom>
        </p:spPr>
      </p:pic>
      <p:pic>
        <p:nvPicPr>
          <p:cNvPr id="6" name="Picture 5">
            <a:extLst>
              <a:ext uri="{FF2B5EF4-FFF2-40B4-BE49-F238E27FC236}">
                <a16:creationId xmlns:a16="http://schemas.microsoft.com/office/drawing/2014/main" id="{42CDEB08-2C54-7D42-A199-05B2412EEBB3}"/>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F7EFB4FC-58AE-4F4D-9F4C-7659EAE6DF0A}"/>
              </a:ext>
            </a:extLst>
          </p:cNvPr>
          <p:cNvSpPr txBox="1">
            <a:spLocks/>
          </p:cNvSpPr>
          <p:nvPr/>
        </p:nvSpPr>
        <p:spPr bwMode="auto">
          <a:xfrm>
            <a:off x="1524000" y="2281535"/>
            <a:ext cx="70485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28:Sources of Magnetic Field</a:t>
            </a:r>
          </a:p>
          <a:p>
            <a:pPr marL="1352550" lvl="1" indent="-609600"/>
            <a:r>
              <a:rPr lang="en-US" sz="2400" dirty="0">
                <a:latin typeface="Arial Narrow" charset="0"/>
              </a:rPr>
              <a:t>Sources of Magnetic Field</a:t>
            </a:r>
          </a:p>
          <a:p>
            <a:pPr marL="1352550" lvl="1" indent="-609600"/>
            <a:r>
              <a:rPr lang="en-US" sz="2400" dirty="0">
                <a:latin typeface="Arial Narrow" charset="0"/>
              </a:rPr>
              <a:t>Magnetic Field Due to Straight Wire</a:t>
            </a:r>
          </a:p>
          <a:p>
            <a:pPr marL="1352550" lvl="1" indent="-609600"/>
            <a:r>
              <a:rPr lang="en-US" sz="2400" dirty="0">
                <a:latin typeface="Arial Narrow" charset="0"/>
              </a:rPr>
              <a:t>Forces Between Two Parallel Wires</a:t>
            </a:r>
          </a:p>
          <a:p>
            <a:pPr marL="1352550" lvl="1" indent="-609600"/>
            <a:r>
              <a:rPr lang="en-US" sz="2400" dirty="0" err="1">
                <a:latin typeface="Arial Narrow" charset="0"/>
              </a:rPr>
              <a:t>Ampére’s</a:t>
            </a:r>
            <a:r>
              <a:rPr lang="en-US" sz="2400" dirty="0">
                <a:latin typeface="Arial Narrow" charset="0"/>
              </a:rPr>
              <a:t> Law and Its Verification</a:t>
            </a:r>
          </a:p>
          <a:p>
            <a:pPr marL="1352550" lvl="1" indent="-609600"/>
            <a:r>
              <a:rPr lang="en-US" sz="2400" dirty="0">
                <a:latin typeface="Arial Narrow" charset="0"/>
              </a:rPr>
              <a:t>Solenoid and Toroidal Magnetic Field</a:t>
            </a:r>
          </a:p>
          <a:p>
            <a:pPr marL="1352550" lvl="1" indent="-609600"/>
            <a:r>
              <a:rPr lang="en-US" sz="2400" dirty="0" err="1">
                <a:latin typeface="Arial Narrow" charset="0"/>
              </a:rPr>
              <a:t>Biot</a:t>
            </a:r>
            <a:r>
              <a:rPr lang="en-US" sz="2400" dirty="0">
                <a:latin typeface="Arial Narrow" charset="0"/>
              </a:rPr>
              <a:t>-Savart Law</a:t>
            </a:r>
          </a:p>
        </p:txBody>
      </p:sp>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Wednesday, Nov. 6, 2019</a:t>
            </a:r>
          </a:p>
        </p:txBody>
      </p:sp>
      <p:sp>
        <p:nvSpPr>
          <p:cNvPr id="14" name="Footer Placeholder 4"/>
          <p:cNvSpPr>
            <a:spLocks noGrp="1"/>
          </p:cNvSpPr>
          <p:nvPr>
            <p:ph type="ftr" sz="quarter" idx="11"/>
          </p:nvPr>
        </p:nvSpPr>
        <p:spPr/>
        <p:txBody>
          <a:bodyPr/>
          <a:lstStyle/>
          <a:p>
            <a:r>
              <a:rPr lang="en-US"/>
              <a:t>PHYS 1444-002, Fall 2019                    Dr. Jaehoon Yu</a:t>
            </a:r>
          </a:p>
        </p:txBody>
      </p:sp>
      <p:sp>
        <p:nvSpPr>
          <p:cNvPr id="15" name="Slide Number Placeholder 5"/>
          <p:cNvSpPr>
            <a:spLocks noGrp="1"/>
          </p:cNvSpPr>
          <p:nvPr>
            <p:ph type="sldNum" sz="quarter" idx="12"/>
          </p:nvPr>
        </p:nvSpPr>
        <p:spPr/>
        <p:txBody>
          <a:bodyPr/>
          <a:lstStyle/>
          <a:p>
            <a:fld id="{06EEB2DC-03CD-724F-AD4E-FF23A2951299}" type="slidenum">
              <a:rPr lang="en-US"/>
              <a:pPr/>
              <a:t>10</a:t>
            </a:fld>
            <a:endParaRPr lang="en-US"/>
          </a:p>
        </p:txBody>
      </p:sp>
      <p:sp>
        <p:nvSpPr>
          <p:cNvPr id="390146" name="Rectangle 2"/>
          <p:cNvSpPr>
            <a:spLocks noGrp="1" noChangeArrowheads="1"/>
          </p:cNvSpPr>
          <p:nvPr>
            <p:ph type="title"/>
          </p:nvPr>
        </p:nvSpPr>
        <p:spPr>
          <a:xfrm>
            <a:off x="304800" y="76200"/>
            <a:ext cx="8610600" cy="609600"/>
          </a:xfrm>
        </p:spPr>
        <p:txBody>
          <a:bodyPr/>
          <a:lstStyle/>
          <a:p>
            <a:r>
              <a:rPr lang="en-US" sz="3600" b="1"/>
              <a:t>Operational Definition of Ampere and Coulomb</a:t>
            </a:r>
          </a:p>
        </p:txBody>
      </p:sp>
      <p:graphicFrame>
        <p:nvGraphicFramePr>
          <p:cNvPr id="39014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89462" name="Equation" r:id="rId3" imgW="914400" imgH="190080" progId="Equation.DSMT4">
                  <p:embed/>
                </p:oleObj>
              </mc:Choice>
              <mc:Fallback>
                <p:oleObj name="Equation" r:id="rId3" imgW="914400" imgH="190080" progId="Equation.DSMT4">
                  <p:embed/>
                  <p:pic>
                    <p:nvPicPr>
                      <p:cNvPr id="3901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89463" name="Equation" r:id="rId5" imgW="914400" imgH="190080" progId="Equation.DSMT4">
                  <p:embed/>
                </p:oleObj>
              </mc:Choice>
              <mc:Fallback>
                <p:oleObj name="Equation" r:id="rId5" imgW="914400" imgH="190080" progId="Equation.DSMT4">
                  <p:embed/>
                  <p:pic>
                    <p:nvPicPr>
                      <p:cNvPr id="3901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9464" name="Equation" r:id="rId6" imgW="914400" imgH="190080" progId="Equation.DSMT4">
                  <p:embed/>
                </p:oleObj>
              </mc:Choice>
              <mc:Fallback>
                <p:oleObj name="Equation" r:id="rId6" imgW="914400" imgH="190080" progId="Equation.DSMT4">
                  <p:embed/>
                  <p:pic>
                    <p:nvPicPr>
                      <p:cNvPr id="39014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0150" name="Rectangle 6"/>
          <p:cNvSpPr>
            <a:spLocks noGrp="1" noChangeArrowheads="1"/>
          </p:cNvSpPr>
          <p:nvPr>
            <p:ph type="body" idx="1"/>
          </p:nvPr>
        </p:nvSpPr>
        <p:spPr>
          <a:xfrm>
            <a:off x="304800" y="685800"/>
            <a:ext cx="8686800" cy="5943600"/>
          </a:xfrm>
        </p:spPr>
        <p:txBody>
          <a:bodyPr/>
          <a:lstStyle/>
          <a:p>
            <a:r>
              <a:rPr lang="en-US" sz="2800" dirty="0"/>
              <a:t>The  permeability of free space is defined to be exactly </a:t>
            </a:r>
          </a:p>
          <a:p>
            <a:endParaRPr lang="en-US" sz="2800" dirty="0"/>
          </a:p>
          <a:p>
            <a:r>
              <a:rPr lang="en-US" sz="2800" dirty="0"/>
              <a:t>The unit of current, ampere, is defined using the definition of the force between two wires each carrying </a:t>
            </a:r>
            <a:r>
              <a:rPr lang="en-US" sz="2800" b="1" dirty="0">
                <a:solidFill>
                  <a:srgbClr val="FF0000"/>
                </a:solidFill>
              </a:rPr>
              <a:t>1A</a:t>
            </a:r>
            <a:r>
              <a:rPr lang="en-US" sz="2800" dirty="0"/>
              <a:t> of current and separated by </a:t>
            </a:r>
            <a:r>
              <a:rPr lang="en-US" sz="2800" b="1" dirty="0">
                <a:solidFill>
                  <a:srgbClr val="FF0000"/>
                </a:solidFill>
              </a:rPr>
              <a:t>1m</a:t>
            </a:r>
            <a:r>
              <a:rPr lang="en-US" sz="2800" dirty="0"/>
              <a:t> </a:t>
            </a:r>
          </a:p>
          <a:p>
            <a:endParaRPr lang="en-US" sz="2800" dirty="0"/>
          </a:p>
          <a:p>
            <a:pPr lvl="1"/>
            <a:endParaRPr lang="en-US" sz="2400" dirty="0"/>
          </a:p>
          <a:p>
            <a:pPr lvl="1"/>
            <a:r>
              <a:rPr lang="en-US" sz="2400" dirty="0"/>
              <a:t>So 1A is defined as: </a:t>
            </a:r>
            <a:r>
              <a:rPr lang="en-US" sz="2400" dirty="0">
                <a:solidFill>
                  <a:srgbClr val="FF0000"/>
                </a:solidFill>
              </a:rPr>
              <a:t>the current flowing each of two long parallel conductors 1m apart, which results in a force of exactly  2x10</a:t>
            </a:r>
            <a:r>
              <a:rPr lang="en-US" sz="2400" baseline="30000" dirty="0">
                <a:solidFill>
                  <a:srgbClr val="FF0000"/>
                </a:solidFill>
              </a:rPr>
              <a:t>-7</a:t>
            </a:r>
            <a:r>
              <a:rPr lang="en-US" sz="2400" dirty="0">
                <a:solidFill>
                  <a:srgbClr val="FF0000"/>
                </a:solidFill>
              </a:rPr>
              <a:t>N/m.</a:t>
            </a:r>
          </a:p>
          <a:p>
            <a:r>
              <a:rPr lang="en-US" sz="2800" dirty="0"/>
              <a:t>Coulomb is then defined as exactly 1C=1A </a:t>
            </a:r>
            <a:r>
              <a:rPr lang="en-US" sz="2800" dirty="0" err="1"/>
              <a:t>s</a:t>
            </a:r>
            <a:r>
              <a:rPr lang="en-US" sz="2800" dirty="0"/>
              <a:t>.</a:t>
            </a:r>
          </a:p>
          <a:p>
            <a:r>
              <a:rPr lang="en-US" sz="2800" dirty="0"/>
              <a:t>We do it this way since the electric current is measured more accurately and controlled more easily than the charge.</a:t>
            </a:r>
          </a:p>
        </p:txBody>
      </p:sp>
      <p:graphicFrame>
        <p:nvGraphicFramePr>
          <p:cNvPr id="39015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9465" name="Equation" r:id="rId7" imgW="914400" imgH="190080" progId="Equation.DSMT4">
                  <p:embed/>
                </p:oleObj>
              </mc:Choice>
              <mc:Fallback>
                <p:oleObj name="Equation" r:id="rId7" imgW="914400" imgH="190080" progId="Equation.DSMT4">
                  <p:embed/>
                  <p:pic>
                    <p:nvPicPr>
                      <p:cNvPr id="39015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52" name="Object 8"/>
          <p:cNvGraphicFramePr>
            <a:graphicFrameLocks noChangeAspect="1"/>
          </p:cNvGraphicFramePr>
          <p:nvPr/>
        </p:nvGraphicFramePr>
        <p:xfrm>
          <a:off x="2057400" y="1127125"/>
          <a:ext cx="3429000" cy="600075"/>
        </p:xfrm>
        <a:graphic>
          <a:graphicData uri="http://schemas.openxmlformats.org/presentationml/2006/ole">
            <mc:AlternateContent xmlns:mc="http://schemas.openxmlformats.org/markup-compatibility/2006">
              <mc:Choice xmlns:v="urn:schemas-microsoft-com:vml" Requires="v">
                <p:oleObj spid="_x0000_s289466" name="Equation" r:id="rId8" imgW="1307880" imgH="228600" progId="Equation.DSMT4">
                  <p:embed/>
                </p:oleObj>
              </mc:Choice>
              <mc:Fallback>
                <p:oleObj name="Equation" r:id="rId8" imgW="1307880" imgH="228600" progId="Equation.DSMT4">
                  <p:embed/>
                  <p:pic>
                    <p:nvPicPr>
                      <p:cNvPr id="39015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127125"/>
                        <a:ext cx="3429000" cy="600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3" name="Object 9"/>
          <p:cNvGraphicFramePr>
            <a:graphicFrameLocks noChangeAspect="1"/>
          </p:cNvGraphicFramePr>
          <p:nvPr/>
        </p:nvGraphicFramePr>
        <p:xfrm>
          <a:off x="804863" y="3100388"/>
          <a:ext cx="719137" cy="906462"/>
        </p:xfrm>
        <a:graphic>
          <a:graphicData uri="http://schemas.openxmlformats.org/presentationml/2006/ole">
            <mc:AlternateContent xmlns:mc="http://schemas.openxmlformats.org/markup-compatibility/2006">
              <mc:Choice xmlns:v="urn:schemas-microsoft-com:vml" Requires="v">
                <p:oleObj spid="_x0000_s289467" name="Equation" r:id="rId10" imgW="291960" imgH="368280" progId="Equation.DSMT4">
                  <p:embed/>
                </p:oleObj>
              </mc:Choice>
              <mc:Fallback>
                <p:oleObj name="Equation" r:id="rId10" imgW="291960" imgH="368280" progId="Equation.DSMT4">
                  <p:embed/>
                  <p:pic>
                    <p:nvPicPr>
                      <p:cNvPr id="39015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863" y="3100388"/>
                        <a:ext cx="719137"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4" name="Object 10"/>
          <p:cNvGraphicFramePr>
            <a:graphicFrameLocks noChangeAspect="1"/>
          </p:cNvGraphicFramePr>
          <p:nvPr/>
        </p:nvGraphicFramePr>
        <p:xfrm>
          <a:off x="1581150" y="3100388"/>
          <a:ext cx="1500188" cy="906462"/>
        </p:xfrm>
        <a:graphic>
          <a:graphicData uri="http://schemas.openxmlformats.org/presentationml/2006/ole">
            <mc:AlternateContent xmlns:mc="http://schemas.openxmlformats.org/markup-compatibility/2006">
              <mc:Choice xmlns:v="urn:schemas-microsoft-com:vml" Requires="v">
                <p:oleObj spid="_x0000_s289468" name="Equation" r:id="rId12" imgW="609480" imgH="368280" progId="Equation.DSMT4">
                  <p:embed/>
                </p:oleObj>
              </mc:Choice>
              <mc:Fallback>
                <p:oleObj name="Equation" r:id="rId12" imgW="609480" imgH="368280" progId="Equation.DSMT4">
                  <p:embed/>
                  <p:pic>
                    <p:nvPicPr>
                      <p:cNvPr id="390154"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1150" y="3100388"/>
                        <a:ext cx="1500188"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5" name="Object 11"/>
          <p:cNvGraphicFramePr>
            <a:graphicFrameLocks noChangeAspect="1"/>
          </p:cNvGraphicFramePr>
          <p:nvPr/>
        </p:nvGraphicFramePr>
        <p:xfrm>
          <a:off x="3081338" y="3068638"/>
          <a:ext cx="3844925" cy="969962"/>
        </p:xfrm>
        <a:graphic>
          <a:graphicData uri="http://schemas.openxmlformats.org/presentationml/2006/ole">
            <mc:AlternateContent xmlns:mc="http://schemas.openxmlformats.org/markup-compatibility/2006">
              <mc:Choice xmlns:v="urn:schemas-microsoft-com:vml" Requires="v">
                <p:oleObj spid="_x0000_s289469" name="Equation" r:id="rId14" imgW="1562040" imgH="393480" progId="Equation.DSMT4">
                  <p:embed/>
                </p:oleObj>
              </mc:Choice>
              <mc:Fallback>
                <p:oleObj name="Equation" r:id="rId14" imgW="1562040" imgH="393480" progId="Equation.DSMT4">
                  <p:embed/>
                  <p:pic>
                    <p:nvPicPr>
                      <p:cNvPr id="390155"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1338" y="3068638"/>
                        <a:ext cx="3844925" cy="9699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6" name="Object 12"/>
          <p:cNvGraphicFramePr>
            <a:graphicFrameLocks noChangeAspect="1"/>
          </p:cNvGraphicFramePr>
          <p:nvPr/>
        </p:nvGraphicFramePr>
        <p:xfrm>
          <a:off x="6891338" y="3271838"/>
          <a:ext cx="1905000" cy="561975"/>
        </p:xfrm>
        <a:graphic>
          <a:graphicData uri="http://schemas.openxmlformats.org/presentationml/2006/ole">
            <mc:AlternateContent xmlns:mc="http://schemas.openxmlformats.org/markup-compatibility/2006">
              <mc:Choice xmlns:v="urn:schemas-microsoft-com:vml" Requires="v">
                <p:oleObj spid="_x0000_s289470" name="Equation" r:id="rId16" imgW="774360" imgH="228600" progId="Equation.DSMT4">
                  <p:embed/>
                </p:oleObj>
              </mc:Choice>
              <mc:Fallback>
                <p:oleObj name="Equation" r:id="rId16" imgW="774360" imgH="228600" progId="Equation.DSMT4">
                  <p:embed/>
                  <p:pic>
                    <p:nvPicPr>
                      <p:cNvPr id="390156"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1338" y="3271838"/>
                        <a:ext cx="1905000" cy="561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4006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Nov. 6,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45264407-EC3A-9B4F-A43A-31437387C4FF}" type="slidenum">
              <a:rPr lang="en-US"/>
              <a:pPr/>
              <a:t>11</a:t>
            </a:fld>
            <a:endParaRPr lang="en-US"/>
          </a:p>
        </p:txBody>
      </p:sp>
      <p:sp>
        <p:nvSpPr>
          <p:cNvPr id="391170" name="Rectangle 2"/>
          <p:cNvSpPr>
            <a:spLocks noGrp="1" noChangeArrowheads="1"/>
          </p:cNvSpPr>
          <p:nvPr>
            <p:ph type="title"/>
          </p:nvPr>
        </p:nvSpPr>
        <p:spPr>
          <a:xfrm>
            <a:off x="0" y="76200"/>
            <a:ext cx="9144000" cy="609600"/>
          </a:xfrm>
        </p:spPr>
        <p:txBody>
          <a:bodyPr/>
          <a:lstStyle/>
          <a:p>
            <a:r>
              <a:rPr lang="en-US" b="1" dirty="0" err="1"/>
              <a:t>Ampére’s</a:t>
            </a:r>
            <a:r>
              <a:rPr lang="en-US" b="1" dirty="0"/>
              <a:t> Law</a:t>
            </a:r>
          </a:p>
        </p:txBody>
      </p:sp>
      <p:graphicFrame>
        <p:nvGraphicFramePr>
          <p:cNvPr id="39117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0178" name="Equation" r:id="rId3" imgW="914400" imgH="190080" progId="Equation.DSMT4">
                  <p:embed/>
                </p:oleObj>
              </mc:Choice>
              <mc:Fallback>
                <p:oleObj name="Equation" r:id="rId3" imgW="914400" imgH="190080" progId="Equation.DSMT4">
                  <p:embed/>
                  <p:pic>
                    <p:nvPicPr>
                      <p:cNvPr id="39117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0179" name="Equation" r:id="rId5" imgW="914400" imgH="190080" progId="Equation.DSMT4">
                  <p:embed/>
                </p:oleObj>
              </mc:Choice>
              <mc:Fallback>
                <p:oleObj name="Equation" r:id="rId5" imgW="914400" imgH="190080" progId="Equation.DSMT4">
                  <p:embed/>
                  <p:pic>
                    <p:nvPicPr>
                      <p:cNvPr id="3911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0180" name="Equation" r:id="rId6" imgW="914400" imgH="190080" progId="Equation.DSMT4">
                  <p:embed/>
                </p:oleObj>
              </mc:Choice>
              <mc:Fallback>
                <p:oleObj name="Equation" r:id="rId6" imgW="914400" imgH="190080" progId="Equation.DSMT4">
                  <p:embed/>
                  <p:pic>
                    <p:nvPicPr>
                      <p:cNvPr id="3911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1174" name="Rectangle 6"/>
          <p:cNvSpPr>
            <a:spLocks noGrp="1" noChangeArrowheads="1"/>
          </p:cNvSpPr>
          <p:nvPr>
            <p:ph type="body" idx="1"/>
          </p:nvPr>
        </p:nvSpPr>
        <p:spPr>
          <a:xfrm>
            <a:off x="381000" y="685800"/>
            <a:ext cx="8382000" cy="5486400"/>
          </a:xfrm>
        </p:spPr>
        <p:txBody>
          <a:bodyPr/>
          <a:lstStyle/>
          <a:p>
            <a:r>
              <a:rPr lang="en-US" dirty="0"/>
              <a:t>What is the relationship between the magnetic field strength and the current?</a:t>
            </a:r>
          </a:p>
          <a:p>
            <a:pPr lvl="1"/>
            <a:r>
              <a:rPr lang="en-US" dirty="0"/>
              <a:t>Does this work in all cases?</a:t>
            </a:r>
          </a:p>
          <a:p>
            <a:pPr lvl="2"/>
            <a:r>
              <a:rPr lang="en-US" dirty="0"/>
              <a:t>Nope!  </a:t>
            </a:r>
          </a:p>
          <a:p>
            <a:pPr lvl="2"/>
            <a:r>
              <a:rPr lang="en-US" dirty="0"/>
              <a:t>OK, then when?</a:t>
            </a:r>
          </a:p>
          <a:p>
            <a:pPr lvl="2"/>
            <a:r>
              <a:rPr lang="en-US" dirty="0"/>
              <a:t>Only valid for a long straight wire</a:t>
            </a:r>
          </a:p>
          <a:p>
            <a:r>
              <a:rPr lang="en-US" dirty="0"/>
              <a:t>Then what would be the more generalized relationship between the current and the magnetic field for any shapes of the wire?</a:t>
            </a:r>
          </a:p>
          <a:p>
            <a:pPr lvl="1"/>
            <a:r>
              <a:rPr lang="en-US" dirty="0"/>
              <a:t>French scientist André Marie </a:t>
            </a:r>
            <a:r>
              <a:rPr lang="en-US" dirty="0" err="1"/>
              <a:t>Ampére</a:t>
            </a:r>
            <a:r>
              <a:rPr lang="en-US" dirty="0"/>
              <a:t> proposed such a relationship soon after </a:t>
            </a:r>
            <a:r>
              <a:rPr lang="en-US" dirty="0" err="1"/>
              <a:t>Oersted’s</a:t>
            </a:r>
            <a:r>
              <a:rPr lang="en-US" dirty="0"/>
              <a:t> discovery</a:t>
            </a:r>
          </a:p>
        </p:txBody>
      </p:sp>
      <p:graphicFrame>
        <p:nvGraphicFramePr>
          <p:cNvPr id="39117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0181" name="Equation" r:id="rId7" imgW="914400" imgH="190080" progId="Equation.DSMT4">
                  <p:embed/>
                </p:oleObj>
              </mc:Choice>
              <mc:Fallback>
                <p:oleObj name="Equation" r:id="rId7" imgW="914400" imgH="190080" progId="Equation.DSMT4">
                  <p:embed/>
                  <p:pic>
                    <p:nvPicPr>
                      <p:cNvPr id="39117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6" name="Object 8"/>
          <p:cNvGraphicFramePr>
            <a:graphicFrameLocks noChangeAspect="1"/>
          </p:cNvGraphicFramePr>
          <p:nvPr/>
        </p:nvGraphicFramePr>
        <p:xfrm>
          <a:off x="4967288" y="1254125"/>
          <a:ext cx="1052512" cy="727075"/>
        </p:xfrm>
        <a:graphic>
          <a:graphicData uri="http://schemas.openxmlformats.org/presentationml/2006/ole">
            <mc:AlternateContent xmlns:mc="http://schemas.openxmlformats.org/markup-compatibility/2006">
              <mc:Choice xmlns:v="urn:schemas-microsoft-com:vml" Requires="v">
                <p:oleObj spid="_x0000_s290182" name="Equation" r:id="rId8" imgW="533160" imgH="368280" progId="Equation.DSMT4">
                  <p:embed/>
                </p:oleObj>
              </mc:Choice>
              <mc:Fallback>
                <p:oleObj name="Equation" r:id="rId8" imgW="533160" imgH="368280" progId="Equation.DSMT4">
                  <p:embed/>
                  <p:pic>
                    <p:nvPicPr>
                      <p:cNvPr id="39117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7288" y="1254125"/>
                        <a:ext cx="1052512" cy="72707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313453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Nov. 6,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2B316B03-D141-394E-9707-698C4CCDA9DA}" type="slidenum">
              <a:rPr lang="en-US"/>
              <a:pPr/>
              <a:t>12</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b="1" dirty="0" err="1"/>
              <a:t>Ampére’s</a:t>
            </a:r>
            <a:r>
              <a:rPr lang="en-US" b="1"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1202" name="Equation" r:id="rId3" imgW="914400" imgH="190080" progId="Equation.DSMT4">
                  <p:embed/>
                </p:oleObj>
              </mc:Choice>
              <mc:Fallback>
                <p:oleObj name="Equation" r:id="rId3" imgW="914400" imgH="190080" progId="Equation.DSMT4">
                  <p:embed/>
                  <p:pic>
                    <p:nvPicPr>
                      <p:cNvPr id="39219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1203" name="Equation" r:id="rId5" imgW="914400" imgH="190080" progId="Equation.DSMT4">
                  <p:embed/>
                </p:oleObj>
              </mc:Choice>
              <mc:Fallback>
                <p:oleObj name="Equation" r:id="rId5" imgW="914400" imgH="190080" progId="Equation.DSMT4">
                  <p:embed/>
                  <p:pic>
                    <p:nvPicPr>
                      <p:cNvPr id="3921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1204" name="Equation" r:id="rId6" imgW="914400" imgH="190080" progId="Equation.DSMT4">
                  <p:embed/>
                </p:oleObj>
              </mc:Choice>
              <mc:Fallback>
                <p:oleObj name="Equation" r:id="rId6" imgW="914400" imgH="190080" progId="Equation.DSMT4">
                  <p:embed/>
                  <p:pic>
                    <p:nvPicPr>
                      <p:cNvPr id="3921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B parallel to that segment is equal to </a:t>
            </a:r>
            <a:r>
              <a:rPr lang="en-US" dirty="0">
                <a:latin typeface="Symbol" charset="2"/>
              </a:rPr>
              <a:t>μ</a:t>
            </a:r>
            <a:r>
              <a:rPr lang="en-US" baseline="-25000" dirty="0"/>
              <a:t>0</a:t>
            </a:r>
            <a:r>
              <a:rPr lang="en-US" dirty="0"/>
              <a:t> times the net current </a:t>
            </a:r>
            <a:r>
              <a:rPr lang="en-US" dirty="0" err="1">
                <a:solidFill>
                  <a:srgbClr val="FF0000"/>
                </a:solidFill>
                <a:latin typeface="Monotype Corsiva" charset="0"/>
              </a:rPr>
              <a:t>I</a:t>
            </a:r>
            <a:r>
              <a:rPr lang="en-US" baseline="-25000" dirty="0" err="1">
                <a:solidFill>
                  <a:srgbClr val="FF0000"/>
                </a:solidFill>
              </a:rPr>
              <a:t>encl</a:t>
            </a:r>
            <a:r>
              <a:rPr lang="en-US" baseline="-25000" dirty="0"/>
              <a:t> </a:t>
            </a:r>
            <a:r>
              <a:rPr lang="en-US" dirty="0"/>
              <a:t>that passes through the surface enclosed by the path</a:t>
            </a:r>
          </a:p>
          <a:p>
            <a:pPr lvl="1"/>
            <a:r>
              <a:rPr lang="en-US" dirty="0"/>
              <a:t> </a:t>
            </a:r>
          </a:p>
          <a:p>
            <a:pPr lvl="1"/>
            <a:r>
              <a:rPr lang="en-US" dirty="0"/>
              <a:t>In the limit </a:t>
            </a:r>
            <a:r>
              <a:rPr lang="en-US" dirty="0" err="1">
                <a:latin typeface="Symbol" charset="2"/>
              </a:rPr>
              <a:t>Δ</a:t>
            </a:r>
            <a:r>
              <a:rPr lang="en-US" dirty="0" err="1">
                <a:latin typeface="Monotype Corsiva" charset="0"/>
              </a:rPr>
              <a:t>l</a:t>
            </a:r>
            <a:r>
              <a:rPr lang="en-US" dirty="0"/>
              <a:t> </a:t>
            </a:r>
            <a:r>
              <a:rPr lang="en-US" dirty="0">
                <a:sym typeface="Wingdings" charset="2"/>
              </a:rPr>
              <a:t>0,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1205" name="Equation" r:id="rId7" imgW="914400" imgH="190080" progId="Equation.DSMT4">
                  <p:embed/>
                </p:oleObj>
              </mc:Choice>
              <mc:Fallback>
                <p:oleObj name="Equation" r:id="rId7" imgW="914400" imgH="190080" progId="Equation.DSMT4">
                  <p:embed/>
                  <p:pic>
                    <p:nvPicPr>
                      <p:cNvPr id="39219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92200" name="Picture 8" descr="FG28_006"/>
          <p:cNvPicPr>
            <a:picLocks noChangeAspect="1" noChangeArrowheads="1"/>
          </p:cNvPicPr>
          <p:nvPr/>
        </p:nvPicPr>
        <p:blipFill>
          <a:blip r:embed="rId8"/>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mc:AlternateContent xmlns:mc="http://schemas.openxmlformats.org/markup-compatibility/2006">
              <mc:Choice xmlns:v="urn:schemas-microsoft-com:vml" Requires="v">
                <p:oleObj spid="_x0000_s291206" name="Equation" r:id="rId9" imgW="977760" imgH="253800" progId="Equation.DSMT4">
                  <p:embed/>
                </p:oleObj>
              </mc:Choice>
              <mc:Fallback>
                <p:oleObj name="Equation" r:id="rId9" imgW="977760" imgH="253800" progId="Equation.DSMT4">
                  <p:embed/>
                  <p:pic>
                    <p:nvPicPr>
                      <p:cNvPr id="39220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343400"/>
                        <a:ext cx="2197100" cy="569913"/>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04800" y="685800"/>
            <a:ext cx="67056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cut this path in small segments, each </a:t>
            </a:r>
            <a:r>
              <a:rPr lang="en-US" sz="2800" dirty="0" err="1">
                <a:solidFill>
                  <a:srgbClr val="FF0000"/>
                </a:solidFill>
                <a:latin typeface="Symbol" charset="2"/>
                <a:ea typeface="ＭＳ Ｐゴシック" charset="-128"/>
              </a:rPr>
              <a:t>Δ</a:t>
            </a:r>
            <a:r>
              <a:rPr lang="en-US" sz="2800" dirty="0" err="1">
                <a:solidFill>
                  <a:srgbClr val="FF0000"/>
                </a:solidFill>
                <a:latin typeface="Monotype Corsiva" charset="0"/>
                <a:ea typeface="ＭＳ Ｐゴシック" charset="-128"/>
              </a:rPr>
              <a:t>l</a:t>
            </a:r>
            <a:r>
              <a:rPr lang="en-US" sz="2800" dirty="0">
                <a:solidFill>
                  <a:srgbClr val="FF0000"/>
                </a:solidFill>
                <a:latin typeface="Arial Narrow" charset="0"/>
                <a:ea typeface="ＭＳ Ｐゴシック" charset="-128"/>
              </a:rPr>
              <a:t>  </a:t>
            </a:r>
            <a:r>
              <a:rPr lang="en-US" sz="2800" dirty="0">
                <a:solidFill>
                  <a:srgbClr val="660066"/>
                </a:solidFill>
                <a:latin typeface="Arial Narrow" charset="0"/>
                <a:ea typeface="ＭＳ Ｐゴシック" charset="-128"/>
              </a:rPr>
              <a:t>long.</a:t>
            </a:r>
          </a:p>
        </p:txBody>
      </p:sp>
      <p:sp>
        <p:nvSpPr>
          <p:cNvPr id="392205" name="Text Box 13"/>
          <p:cNvSpPr txBox="1">
            <a:spLocks noChangeArrowheads="1"/>
          </p:cNvSpPr>
          <p:nvPr/>
        </p:nvSpPr>
        <p:spPr bwMode="auto">
          <a:xfrm>
            <a:off x="5943600" y="5486400"/>
            <a:ext cx="2767013" cy="641350"/>
          </a:xfrm>
          <a:prstGeom prst="rect">
            <a:avLst/>
          </a:prstGeom>
          <a:solidFill>
            <a:srgbClr val="FFFF66"/>
          </a:solidFill>
          <a:ln w="9525">
            <a:noFill/>
            <a:miter lim="800000"/>
            <a:headEnd/>
            <a:tailEnd/>
          </a:ln>
          <a:effectLst/>
        </p:spPr>
        <p:txBody>
          <a:bodyPr>
            <a:prstTxWarp prst="textNoShape">
              <a:avLst/>
            </a:prstTxWarp>
            <a:spAutoFit/>
          </a:bodyPr>
          <a:lstStyle/>
          <a:p>
            <a:r>
              <a:rPr lang="en-US" sz="1800" dirty="0">
                <a:solidFill>
                  <a:srgbClr val="CC0000"/>
                </a:solidFill>
                <a:latin typeface="Arial Narrow" charset="0"/>
              </a:rPr>
              <a:t>Looks very similar to a law in the electricity.  Which law is it?</a:t>
            </a:r>
          </a:p>
        </p:txBody>
      </p:sp>
      <p:sp>
        <p:nvSpPr>
          <p:cNvPr id="392206" name="Text Box 14"/>
          <p:cNvSpPr txBox="1">
            <a:spLocks noChangeArrowheads="1"/>
          </p:cNvSpPr>
          <p:nvPr/>
        </p:nvSpPr>
        <p:spPr bwMode="auto">
          <a:xfrm>
            <a:off x="6019800" y="6248400"/>
            <a:ext cx="1295400" cy="36933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pPr algn="ctr"/>
            <a:r>
              <a:rPr lang="en-US" sz="1800" b="1">
                <a:solidFill>
                  <a:srgbClr val="CC0000"/>
                </a:solidFill>
                <a:latin typeface="Arial Narrow" charset="0"/>
              </a:rPr>
              <a:t>Gauss’ Law</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0978" y="5363835"/>
            <a:ext cx="2304222" cy="679450"/>
          </a:xfrm>
          <a:prstGeom prst="rect">
            <a:avLst/>
          </a:prstGeom>
          <a:ln w="38100">
            <a:solidFill>
              <a:srgbClr val="C00000"/>
            </a:solidFill>
          </a:ln>
        </p:spPr>
      </p:pic>
    </p:spTree>
    <p:extLst>
      <p:ext uri="{BB962C8B-B14F-4D97-AF65-F5344CB8AC3E}">
        <p14:creationId xmlns:p14="http://schemas.microsoft.com/office/powerpoint/2010/main" val="1755908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Wednesday, Nov. 6, 2019</a:t>
            </a:r>
          </a:p>
        </p:txBody>
      </p:sp>
      <p:sp>
        <p:nvSpPr>
          <p:cNvPr id="20" name="Footer Placeholder 4"/>
          <p:cNvSpPr>
            <a:spLocks noGrp="1"/>
          </p:cNvSpPr>
          <p:nvPr>
            <p:ph type="ftr" sz="quarter" idx="11"/>
          </p:nvPr>
        </p:nvSpPr>
        <p:spPr/>
        <p:txBody>
          <a:bodyPr/>
          <a:lstStyle/>
          <a:p>
            <a:r>
              <a:rPr lang="en-US"/>
              <a:t>PHYS 1444-002, Fall 2019                    Dr. Jaehoon Yu</a:t>
            </a:r>
          </a:p>
        </p:txBody>
      </p:sp>
      <p:sp>
        <p:nvSpPr>
          <p:cNvPr id="21" name="Slide Number Placeholder 5"/>
          <p:cNvSpPr>
            <a:spLocks noGrp="1"/>
          </p:cNvSpPr>
          <p:nvPr>
            <p:ph type="sldNum" sz="quarter" idx="12"/>
          </p:nvPr>
        </p:nvSpPr>
        <p:spPr/>
        <p:txBody>
          <a:bodyPr/>
          <a:lstStyle/>
          <a:p>
            <a:fld id="{41879950-A83E-4641-82AF-32848199E9BE}" type="slidenum">
              <a:rPr lang="en-US"/>
              <a:pPr/>
              <a:t>13</a:t>
            </a:fld>
            <a:endParaRPr lang="en-US"/>
          </a:p>
        </p:txBody>
      </p:sp>
      <p:pic>
        <p:nvPicPr>
          <p:cNvPr id="393218" name="Picture 2" descr="FG28_007"/>
          <p:cNvPicPr>
            <a:picLocks noChangeAspect="1" noChangeArrowheads="1"/>
          </p:cNvPicPr>
          <p:nvPr/>
        </p:nvPicPr>
        <p:blipFill>
          <a:blip r:embed="rId3"/>
          <a:srcRect/>
          <a:stretch>
            <a:fillRect/>
          </a:stretch>
        </p:blipFill>
        <p:spPr bwMode="auto">
          <a:xfrm>
            <a:off x="6705600" y="571500"/>
            <a:ext cx="2743200" cy="2057400"/>
          </a:xfrm>
          <a:prstGeom prst="rect">
            <a:avLst/>
          </a:prstGeom>
          <a:noFill/>
        </p:spPr>
      </p:pic>
      <p:sp>
        <p:nvSpPr>
          <p:cNvPr id="393219" name="Rectangle 3"/>
          <p:cNvSpPr>
            <a:spLocks noGrp="1" noChangeArrowheads="1"/>
          </p:cNvSpPr>
          <p:nvPr>
            <p:ph type="title"/>
          </p:nvPr>
        </p:nvSpPr>
        <p:spPr>
          <a:xfrm>
            <a:off x="0" y="152400"/>
            <a:ext cx="9144000" cy="609600"/>
          </a:xfrm>
        </p:spPr>
        <p:txBody>
          <a:bodyPr/>
          <a:lstStyle/>
          <a:p>
            <a:r>
              <a:rPr lang="en-US" b="1" dirty="0"/>
              <a:t>Verification of </a:t>
            </a:r>
            <a:r>
              <a:rPr lang="en-US" b="1" dirty="0" err="1"/>
              <a:t>Ampére’s</a:t>
            </a:r>
            <a:r>
              <a:rPr lang="en-US" b="1" dirty="0"/>
              <a:t> Law</a:t>
            </a:r>
          </a:p>
        </p:txBody>
      </p:sp>
      <p:graphicFrame>
        <p:nvGraphicFramePr>
          <p:cNvPr id="39322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2534" name="Equation" r:id="rId4" imgW="914400" imgH="190080" progId="Equation.DSMT4">
                  <p:embed/>
                </p:oleObj>
              </mc:Choice>
              <mc:Fallback>
                <p:oleObj name="Equation" r:id="rId4" imgW="914400" imgH="190080" progId="Equation.DSMT4">
                  <p:embed/>
                  <p:pic>
                    <p:nvPicPr>
                      <p:cNvPr id="39322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2535" name="Equation" r:id="rId6" imgW="914400" imgH="190080" progId="Equation.DSMT4">
                  <p:embed/>
                </p:oleObj>
              </mc:Choice>
              <mc:Fallback>
                <p:oleObj name="Equation" r:id="rId6" imgW="914400" imgH="190080" progId="Equation.DSMT4">
                  <p:embed/>
                  <p:pic>
                    <p:nvPicPr>
                      <p:cNvPr id="39322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2536" name="Equation" r:id="rId7" imgW="914400" imgH="190080" progId="Equation.DSMT4">
                  <p:embed/>
                </p:oleObj>
              </mc:Choice>
              <mc:Fallback>
                <p:oleObj name="Equation" r:id="rId7" imgW="914400" imgH="190080" progId="Equation.DSMT4">
                  <p:embed/>
                  <p:pic>
                    <p:nvPicPr>
                      <p:cNvPr id="3932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3223" name="Rectangle 7"/>
          <p:cNvSpPr>
            <a:spLocks noGrp="1" noChangeArrowheads="1"/>
          </p:cNvSpPr>
          <p:nvPr>
            <p:ph type="body" idx="1"/>
          </p:nvPr>
        </p:nvSpPr>
        <p:spPr>
          <a:xfrm>
            <a:off x="381000" y="4724400"/>
            <a:ext cx="8534400" cy="1981200"/>
          </a:xfrm>
          <a:solidFill>
            <a:schemeClr val="bg1"/>
          </a:solidFill>
        </p:spPr>
        <p:txBody>
          <a:bodyPr/>
          <a:lstStyle/>
          <a:p>
            <a:pPr lvl="1"/>
            <a:r>
              <a:rPr lang="en-US" dirty="0"/>
              <a:t>We just verified that Ampere’s law works in a simple case</a:t>
            </a:r>
          </a:p>
          <a:p>
            <a:pPr lvl="1"/>
            <a:r>
              <a:rPr lang="en-US" dirty="0"/>
              <a:t>Experiments verified that it works for other cases too </a:t>
            </a:r>
          </a:p>
          <a:p>
            <a:pPr lvl="1"/>
            <a:r>
              <a:rPr lang="en-US" dirty="0"/>
              <a:t>The importance of this formula, however, is that it provides means to relate magnetic field to an electric current </a:t>
            </a:r>
          </a:p>
        </p:txBody>
      </p:sp>
      <p:graphicFrame>
        <p:nvGraphicFramePr>
          <p:cNvPr id="39322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2537" name="Equation" r:id="rId8" imgW="914400" imgH="190080" progId="Equation.DSMT4">
                  <p:embed/>
                </p:oleObj>
              </mc:Choice>
              <mc:Fallback>
                <p:oleObj name="Equation" r:id="rId8" imgW="914400" imgH="190080" progId="Equation.DSMT4">
                  <p:embed/>
                  <p:pic>
                    <p:nvPicPr>
                      <p:cNvPr id="39322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5" name="Object 9"/>
          <p:cNvGraphicFramePr>
            <a:graphicFrameLocks noChangeAspect="1"/>
          </p:cNvGraphicFramePr>
          <p:nvPr/>
        </p:nvGraphicFramePr>
        <p:xfrm>
          <a:off x="1295400" y="3278188"/>
          <a:ext cx="1198563" cy="455612"/>
        </p:xfrm>
        <a:graphic>
          <a:graphicData uri="http://schemas.openxmlformats.org/presentationml/2006/ole">
            <mc:AlternateContent xmlns:mc="http://schemas.openxmlformats.org/markup-compatibility/2006">
              <mc:Choice xmlns:v="urn:schemas-microsoft-com:vml" Requires="v">
                <p:oleObj spid="_x0000_s292538" name="Equation" r:id="rId9" imgW="533160" imgH="203040" progId="Equation.DSMT4">
                  <p:embed/>
                </p:oleObj>
              </mc:Choice>
              <mc:Fallback>
                <p:oleObj name="Equation" r:id="rId9" imgW="533160" imgH="203040" progId="Equation.DSMT4">
                  <p:embed/>
                  <p:pic>
                    <p:nvPicPr>
                      <p:cNvPr id="393225"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278188"/>
                        <a:ext cx="1198563"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6" name="Rectangle 10"/>
          <p:cNvSpPr>
            <a:spLocks noChangeArrowheads="1"/>
          </p:cNvSpPr>
          <p:nvPr/>
        </p:nvSpPr>
        <p:spPr bwMode="auto">
          <a:xfrm>
            <a:off x="381000" y="838200"/>
            <a:ext cx="7086600" cy="2362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find the magnitude of B at a distance </a:t>
            </a:r>
            <a:r>
              <a:rPr lang="en-US" sz="3200" dirty="0" err="1">
                <a:solidFill>
                  <a:schemeClr val="accent2"/>
                </a:solidFill>
                <a:latin typeface="Arial Narrow" charset="0"/>
              </a:rPr>
              <a:t>r</a:t>
            </a:r>
            <a:r>
              <a:rPr lang="en-US" sz="3200" dirty="0">
                <a:solidFill>
                  <a:schemeClr val="accent2"/>
                </a:solidFill>
                <a:latin typeface="Arial Narrow" charset="0"/>
              </a:rPr>
              <a:t> away from a long straight wire </a:t>
            </a:r>
            <a:r>
              <a:rPr lang="en-US" sz="3200" dirty="0" err="1">
                <a:solidFill>
                  <a:schemeClr val="accent2"/>
                </a:solidFill>
                <a:latin typeface="Arial Narrow" charset="0"/>
              </a:rPr>
              <a:t>w</a:t>
            </a:r>
            <a:r>
              <a:rPr lang="en-US" sz="3200" dirty="0">
                <a:solidFill>
                  <a:schemeClr val="accent2"/>
                </a:solidFill>
                <a:latin typeface="Arial Narrow" charset="0"/>
              </a:rPr>
              <a:t>/ current </a:t>
            </a:r>
            <a:r>
              <a:rPr lang="en-US" sz="3200" dirty="0">
                <a:solidFill>
                  <a:schemeClr val="accent2"/>
                </a:solidFill>
                <a:latin typeface="Monotype Corsiva" charset="0"/>
              </a:rPr>
              <a:t>I</a:t>
            </a:r>
          </a:p>
          <a:p>
            <a:pPr marL="742950" lvl="1" indent="-285750">
              <a:spcBef>
                <a:spcPct val="20000"/>
              </a:spcBef>
              <a:buFontTx/>
              <a:buChar char="–"/>
            </a:pPr>
            <a:r>
              <a:rPr lang="en-US" sz="2800" dirty="0">
                <a:solidFill>
                  <a:srgbClr val="660066"/>
                </a:solidFill>
                <a:latin typeface="Arial Narrow" charset="0"/>
                <a:ea typeface="ＭＳ Ｐゴシック" charset="-128"/>
              </a:rPr>
              <a:t>This is a verification of Ampere’s Law</a:t>
            </a:r>
          </a:p>
          <a:p>
            <a:pPr marL="742950" lvl="1" indent="-285750">
              <a:spcBef>
                <a:spcPct val="20000"/>
              </a:spcBef>
              <a:buFontTx/>
              <a:buChar char="–"/>
            </a:pPr>
            <a:r>
              <a:rPr lang="en-US" sz="2800" dirty="0">
                <a:solidFill>
                  <a:srgbClr val="660066"/>
                </a:solidFill>
                <a:latin typeface="Arial Narrow" charset="0"/>
                <a:ea typeface="ＭＳ Ｐゴシック" charset="-128"/>
              </a:rPr>
              <a:t>We can apply Ampere’s law to a circular path of radius </a:t>
            </a:r>
            <a:r>
              <a:rPr lang="en-US" sz="2800" dirty="0" err="1">
                <a:solidFill>
                  <a:srgbClr val="660066"/>
                </a:solidFill>
                <a:latin typeface="Monotype Corsiva" charset="0"/>
                <a:ea typeface="ＭＳ Ｐゴシック" charset="-128"/>
              </a:rPr>
              <a:t>r</a:t>
            </a:r>
            <a:r>
              <a:rPr lang="en-US" sz="2800" dirty="0">
                <a:solidFill>
                  <a:srgbClr val="660066"/>
                </a:solidFill>
                <a:latin typeface="Arial Narrow" charset="0"/>
                <a:ea typeface="ＭＳ Ｐゴシック" charset="-128"/>
              </a:rPr>
              <a:t>.</a:t>
            </a:r>
          </a:p>
        </p:txBody>
      </p:sp>
      <p:graphicFrame>
        <p:nvGraphicFramePr>
          <p:cNvPr id="393227" name="Object 11"/>
          <p:cNvGraphicFramePr>
            <a:graphicFrameLocks noChangeAspect="1"/>
          </p:cNvGraphicFramePr>
          <p:nvPr/>
        </p:nvGraphicFramePr>
        <p:xfrm>
          <a:off x="3352800" y="4046538"/>
          <a:ext cx="623888" cy="373062"/>
        </p:xfrm>
        <a:graphic>
          <a:graphicData uri="http://schemas.openxmlformats.org/presentationml/2006/ole">
            <mc:AlternateContent xmlns:mc="http://schemas.openxmlformats.org/markup-compatibility/2006">
              <mc:Choice xmlns:v="urn:schemas-microsoft-com:vml" Requires="v">
                <p:oleObj spid="_x0000_s292539" name="Equation" r:id="rId11" imgW="253800" imgH="152280" progId="Equation.DSMT4">
                  <p:embed/>
                </p:oleObj>
              </mc:Choice>
              <mc:Fallback>
                <p:oleObj name="Equation" r:id="rId11" imgW="253800" imgH="152280" progId="Equation.DSMT4">
                  <p:embed/>
                  <p:pic>
                    <p:nvPicPr>
                      <p:cNvPr id="39322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4046538"/>
                        <a:ext cx="623888" cy="373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8" name="AutoShape 12"/>
          <p:cNvSpPr>
            <a:spLocks noChangeArrowheads="1"/>
          </p:cNvSpPr>
          <p:nvPr/>
        </p:nvSpPr>
        <p:spPr bwMode="auto">
          <a:xfrm>
            <a:off x="1466850" y="3854450"/>
            <a:ext cx="1728788" cy="850900"/>
          </a:xfrm>
          <a:prstGeom prst="rightArrow">
            <a:avLst>
              <a:gd name="adj1" fmla="val 50000"/>
              <a:gd name="adj2" fmla="val 5079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B</a:t>
            </a:r>
            <a:endParaRPr lang="en-US" sz="2000" b="1" baseline="-25000">
              <a:solidFill>
                <a:srgbClr val="CC0000"/>
              </a:solidFill>
              <a:latin typeface="Arial Narrow" charset="0"/>
            </a:endParaRPr>
          </a:p>
        </p:txBody>
      </p:sp>
      <p:graphicFrame>
        <p:nvGraphicFramePr>
          <p:cNvPr id="393232" name="Object 16"/>
          <p:cNvGraphicFramePr>
            <a:graphicFrameLocks noChangeAspect="1"/>
          </p:cNvGraphicFramePr>
          <p:nvPr/>
        </p:nvGraphicFramePr>
        <p:xfrm>
          <a:off x="5983288" y="3352800"/>
          <a:ext cx="798512" cy="368300"/>
        </p:xfrm>
        <a:graphic>
          <a:graphicData uri="http://schemas.openxmlformats.org/presentationml/2006/ole">
            <mc:AlternateContent xmlns:mc="http://schemas.openxmlformats.org/markup-compatibility/2006">
              <mc:Choice xmlns:v="urn:schemas-microsoft-com:vml" Requires="v">
                <p:oleObj spid="_x0000_s292540" name="Equation" r:id="rId13" imgW="355320" imgH="164880" progId="Equation.DSMT4">
                  <p:embed/>
                </p:oleObj>
              </mc:Choice>
              <mc:Fallback>
                <p:oleObj name="Equation" r:id="rId13" imgW="355320" imgH="164880" progId="Equation.DSMT4">
                  <p:embed/>
                  <p:pic>
                    <p:nvPicPr>
                      <p:cNvPr id="393232"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83288" y="33528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3" name="Object 17"/>
          <p:cNvGraphicFramePr>
            <a:graphicFrameLocks noChangeAspect="1"/>
          </p:cNvGraphicFramePr>
          <p:nvPr/>
        </p:nvGraphicFramePr>
        <p:xfrm>
          <a:off x="3886200" y="3810000"/>
          <a:ext cx="1371600" cy="901700"/>
        </p:xfrm>
        <a:graphic>
          <a:graphicData uri="http://schemas.openxmlformats.org/presentationml/2006/ole">
            <mc:AlternateContent xmlns:mc="http://schemas.openxmlformats.org/markup-compatibility/2006">
              <mc:Choice xmlns:v="urn:schemas-microsoft-com:vml" Requires="v">
                <p:oleObj spid="_x0000_s292541" name="Equation" r:id="rId15" imgW="558720" imgH="368280" progId="Equation.DSMT4">
                  <p:embed/>
                </p:oleObj>
              </mc:Choice>
              <mc:Fallback>
                <p:oleObj name="Equation" r:id="rId15" imgW="558720" imgH="368280" progId="Equation.DSMT4">
                  <p:embed/>
                  <p:pic>
                    <p:nvPicPr>
                      <p:cNvPr id="393233"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810000"/>
                        <a:ext cx="1371600"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4" name="Object 18"/>
          <p:cNvGraphicFramePr>
            <a:graphicFrameLocks noChangeAspect="1"/>
          </p:cNvGraphicFramePr>
          <p:nvPr/>
        </p:nvGraphicFramePr>
        <p:xfrm>
          <a:off x="5254625" y="3746500"/>
          <a:ext cx="841375" cy="901700"/>
        </p:xfrm>
        <a:graphic>
          <a:graphicData uri="http://schemas.openxmlformats.org/presentationml/2006/ole">
            <mc:AlternateContent xmlns:mc="http://schemas.openxmlformats.org/markup-compatibility/2006">
              <mc:Choice xmlns:v="urn:schemas-microsoft-com:vml" Requires="v">
                <p:oleObj spid="_x0000_s292542" name="Equation" r:id="rId17" imgW="342720" imgH="368280" progId="Equation.DSMT4">
                  <p:embed/>
                </p:oleObj>
              </mc:Choice>
              <mc:Fallback>
                <p:oleObj name="Equation" r:id="rId17" imgW="342720" imgH="368280" progId="Equation.DSMT4">
                  <p:embed/>
                  <p:pic>
                    <p:nvPicPr>
                      <p:cNvPr id="393234"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4625" y="3746500"/>
                        <a:ext cx="841375"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19"/>
          <a:stretch>
            <a:fillRect/>
          </a:stretch>
        </p:blipFill>
        <p:spPr>
          <a:xfrm>
            <a:off x="2524126" y="3211099"/>
            <a:ext cx="1293812" cy="619952"/>
          </a:xfrm>
          <a:prstGeom prst="rect">
            <a:avLst/>
          </a:prstGeom>
        </p:spPr>
      </p:pic>
      <p:pic>
        <p:nvPicPr>
          <p:cNvPr id="5" name="Picture 4"/>
          <p:cNvPicPr>
            <a:picLocks noChangeAspect="1"/>
          </p:cNvPicPr>
          <p:nvPr/>
        </p:nvPicPr>
        <p:blipFill>
          <a:blip r:embed="rId20"/>
          <a:stretch>
            <a:fillRect/>
          </a:stretch>
        </p:blipFill>
        <p:spPr>
          <a:xfrm>
            <a:off x="3771900" y="3184618"/>
            <a:ext cx="1170819" cy="641163"/>
          </a:xfrm>
          <a:prstGeom prst="rect">
            <a:avLst/>
          </a:prstGeom>
        </p:spPr>
      </p:pic>
      <p:pic>
        <p:nvPicPr>
          <p:cNvPr id="6" name="Picture 5"/>
          <p:cNvPicPr>
            <a:picLocks noChangeAspect="1"/>
          </p:cNvPicPr>
          <p:nvPr/>
        </p:nvPicPr>
        <p:blipFill>
          <a:blip r:embed="rId21"/>
          <a:stretch>
            <a:fillRect/>
          </a:stretch>
        </p:blipFill>
        <p:spPr>
          <a:xfrm>
            <a:off x="4894610" y="3194578"/>
            <a:ext cx="1125190" cy="631204"/>
          </a:xfrm>
          <a:prstGeom prst="rect">
            <a:avLst/>
          </a:prstGeom>
        </p:spPr>
      </p:pic>
    </p:spTree>
    <p:extLst>
      <p:ext uri="{BB962C8B-B14F-4D97-AF65-F5344CB8AC3E}">
        <p14:creationId xmlns:p14="http://schemas.microsoft.com/office/powerpoint/2010/main" val="31833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Nov. 6, 2019</a:t>
            </a:r>
          </a:p>
        </p:txBody>
      </p:sp>
      <p:sp>
        <p:nvSpPr>
          <p:cNvPr id="11" name="Footer Placeholder 4"/>
          <p:cNvSpPr>
            <a:spLocks noGrp="1"/>
          </p:cNvSpPr>
          <p:nvPr>
            <p:ph type="ftr" sz="quarter" idx="11"/>
          </p:nvPr>
        </p:nvSpPr>
        <p:spPr/>
        <p:txBody>
          <a:bodyPr/>
          <a:lstStyle/>
          <a:p>
            <a:r>
              <a:rPr lang="en-US"/>
              <a:t>PHYS 1444-002, Fall 2019                    Dr. Jaehoon Yu</a:t>
            </a:r>
          </a:p>
        </p:txBody>
      </p:sp>
      <p:sp>
        <p:nvSpPr>
          <p:cNvPr id="12" name="Slide Number Placeholder 5"/>
          <p:cNvSpPr>
            <a:spLocks noGrp="1"/>
          </p:cNvSpPr>
          <p:nvPr>
            <p:ph type="sldNum" sz="quarter" idx="12"/>
          </p:nvPr>
        </p:nvSpPr>
        <p:spPr/>
        <p:txBody>
          <a:bodyPr/>
          <a:lstStyle/>
          <a:p>
            <a:fld id="{AC34B25D-7F4C-9747-AD9B-ADD11A8F32DF}" type="slidenum">
              <a:rPr lang="en-US"/>
              <a:pPr/>
              <a:t>14</a:t>
            </a:fld>
            <a:endParaRPr lang="en-US"/>
          </a:p>
        </p:txBody>
      </p:sp>
      <p:pic>
        <p:nvPicPr>
          <p:cNvPr id="394242" name="Picture 2" descr="FG28_008"/>
          <p:cNvPicPr>
            <a:picLocks noChangeAspect="1" noChangeArrowheads="1"/>
          </p:cNvPicPr>
          <p:nvPr/>
        </p:nvPicPr>
        <p:blipFill>
          <a:blip r:embed="rId3"/>
          <a:srcRect/>
          <a:stretch>
            <a:fillRect/>
          </a:stretch>
        </p:blipFill>
        <p:spPr bwMode="auto">
          <a:xfrm>
            <a:off x="6553200" y="3581400"/>
            <a:ext cx="3429000" cy="2571750"/>
          </a:xfrm>
          <a:prstGeom prst="rect">
            <a:avLst/>
          </a:prstGeom>
          <a:noFill/>
        </p:spPr>
      </p:pic>
      <p:sp>
        <p:nvSpPr>
          <p:cNvPr id="394243" name="Rectangle 3"/>
          <p:cNvSpPr>
            <a:spLocks noGrp="1" noChangeArrowheads="1"/>
          </p:cNvSpPr>
          <p:nvPr>
            <p:ph type="title"/>
          </p:nvPr>
        </p:nvSpPr>
        <p:spPr>
          <a:xfrm>
            <a:off x="0" y="152400"/>
            <a:ext cx="9144000" cy="609600"/>
          </a:xfrm>
        </p:spPr>
        <p:txBody>
          <a:bodyPr/>
          <a:lstStyle/>
          <a:p>
            <a:r>
              <a:rPr lang="en-US" b="1" dirty="0"/>
              <a:t>Verification of </a:t>
            </a:r>
            <a:r>
              <a:rPr lang="en-US" b="1" dirty="0" err="1"/>
              <a:t>Ampére’s</a:t>
            </a:r>
            <a:r>
              <a:rPr lang="en-US" b="1" dirty="0"/>
              <a:t> Law</a:t>
            </a:r>
          </a:p>
        </p:txBody>
      </p:sp>
      <p:graphicFrame>
        <p:nvGraphicFramePr>
          <p:cNvPr id="39424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3173" name="Equation" r:id="rId4" imgW="914400" imgH="190080" progId="Equation.DSMT4">
                  <p:embed/>
                </p:oleObj>
              </mc:Choice>
              <mc:Fallback>
                <p:oleObj name="Equation" r:id="rId4" imgW="914400" imgH="190080" progId="Equation.DSMT4">
                  <p:embed/>
                  <p:pic>
                    <p:nvPicPr>
                      <p:cNvPr id="3942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3174" name="Equation" r:id="rId6" imgW="914400" imgH="190080" progId="Equation.DSMT4">
                  <p:embed/>
                </p:oleObj>
              </mc:Choice>
              <mc:Fallback>
                <p:oleObj name="Equation" r:id="rId6" imgW="914400" imgH="190080" progId="Equation.DSMT4">
                  <p:embed/>
                  <p:pic>
                    <p:nvPicPr>
                      <p:cNvPr id="3942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3175" name="Equation" r:id="rId7" imgW="914400" imgH="190080" progId="Equation.DSMT4">
                  <p:embed/>
                </p:oleObj>
              </mc:Choice>
              <mc:Fallback>
                <p:oleObj name="Equation" r:id="rId7" imgW="914400" imgH="190080" progId="Equation.DSMT4">
                  <p:embed/>
                  <p:pic>
                    <p:nvPicPr>
                      <p:cNvPr id="39424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7" name="Rectangle 7"/>
          <p:cNvSpPr>
            <a:spLocks noGrp="1" noChangeArrowheads="1"/>
          </p:cNvSpPr>
          <p:nvPr>
            <p:ph type="body" idx="1"/>
          </p:nvPr>
        </p:nvSpPr>
        <p:spPr>
          <a:xfrm>
            <a:off x="381000" y="3581400"/>
            <a:ext cx="7543800" cy="2743200"/>
          </a:xfrm>
          <a:noFill/>
        </p:spPr>
        <p:txBody>
          <a:bodyPr/>
          <a:lstStyle/>
          <a:p>
            <a:pPr lvl="1">
              <a:lnSpc>
                <a:spcPct val="90000"/>
              </a:lnSpc>
            </a:pPr>
            <a:r>
              <a:rPr lang="en-US" sz="2400" dirty="0"/>
              <a:t>How do you obtain B in the figure at any point?</a:t>
            </a:r>
          </a:p>
          <a:p>
            <a:pPr lvl="2">
              <a:lnSpc>
                <a:spcPct val="90000"/>
              </a:lnSpc>
            </a:pPr>
            <a:r>
              <a:rPr lang="en-US" sz="2000" dirty="0"/>
              <a:t>Vector sum of the field by the two currents</a:t>
            </a:r>
          </a:p>
          <a:p>
            <a:pPr lvl="1">
              <a:lnSpc>
                <a:spcPct val="90000"/>
              </a:lnSpc>
            </a:pPr>
            <a:r>
              <a:rPr lang="en-US" sz="2400" dirty="0"/>
              <a:t>The result of the closed path integral in Ampere’s law for green dashed path is still </a:t>
            </a:r>
            <a:r>
              <a:rPr lang="en-US" sz="2400" dirty="0">
                <a:latin typeface="Symbol" charset="2"/>
              </a:rPr>
              <a:t>μ</a:t>
            </a:r>
            <a:r>
              <a:rPr lang="en-US" sz="2400" baseline="-25000" dirty="0"/>
              <a:t>0</a:t>
            </a:r>
            <a:r>
              <a:rPr lang="en-US" sz="2400" dirty="0">
                <a:latin typeface="Monotype Corsiva" charset="0"/>
              </a:rPr>
              <a:t>I</a:t>
            </a:r>
            <a:r>
              <a:rPr lang="en-US" sz="2400" baseline="-25000" dirty="0"/>
              <a:t>1</a:t>
            </a:r>
            <a:r>
              <a:rPr lang="en-US" sz="2400" dirty="0"/>
              <a:t>. Why?</a:t>
            </a:r>
          </a:p>
          <a:p>
            <a:pPr lvl="1">
              <a:lnSpc>
                <a:spcPct val="90000"/>
              </a:lnSpc>
            </a:pPr>
            <a:r>
              <a:rPr lang="en-US" sz="2400" dirty="0"/>
              <a:t>While B in each point along the path varies, the integral over the closed path still comes out the same whether there is the second wire or not.</a:t>
            </a:r>
          </a:p>
        </p:txBody>
      </p:sp>
      <p:graphicFrame>
        <p:nvGraphicFramePr>
          <p:cNvPr id="39424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3176" name="Equation" r:id="rId8" imgW="914400" imgH="190080" progId="Equation.DSMT4">
                  <p:embed/>
                </p:oleObj>
              </mc:Choice>
              <mc:Fallback>
                <p:oleObj name="Equation" r:id="rId8" imgW="914400" imgH="190080" progId="Equation.DSMT4">
                  <p:embed/>
                  <p:pic>
                    <p:nvPicPr>
                      <p:cNvPr id="39424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9" name="Rectangle 9"/>
          <p:cNvSpPr>
            <a:spLocks noChangeArrowheads="1"/>
          </p:cNvSpPr>
          <p:nvPr/>
        </p:nvSpPr>
        <p:spPr bwMode="auto">
          <a:xfrm>
            <a:off x="381000" y="838200"/>
            <a:ext cx="8458200" cy="2743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Ampere’s law is valid in general, B in Ampere’s law is not just due to the current </a:t>
            </a:r>
            <a:r>
              <a:rPr lang="en-US" sz="2800" dirty="0" err="1">
                <a:solidFill>
                  <a:schemeClr val="accent2"/>
                </a:solidFill>
                <a:latin typeface="Monotype Corsiva" charset="0"/>
              </a:rPr>
              <a:t>I</a:t>
            </a:r>
            <a:r>
              <a:rPr lang="en-US" sz="2800" baseline="-25000" dirty="0" err="1">
                <a:solidFill>
                  <a:schemeClr val="accent2"/>
                </a:solidFill>
                <a:latin typeface="Arial Narrow" charset="0"/>
              </a:rPr>
              <a:t>encl</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B is the field at each point in space along the chosen path due to all sources</a:t>
            </a:r>
          </a:p>
          <a:p>
            <a:pPr marL="742950" lvl="1" indent="-285750">
              <a:spcBef>
                <a:spcPct val="20000"/>
              </a:spcBef>
              <a:buFontTx/>
              <a:buChar char="–"/>
            </a:pPr>
            <a:r>
              <a:rPr lang="en-US" dirty="0">
                <a:solidFill>
                  <a:srgbClr val="660066"/>
                </a:solidFill>
                <a:latin typeface="Arial Narrow" charset="0"/>
                <a:ea typeface="ＭＳ Ｐゴシック" charset="-128"/>
              </a:rPr>
              <a:t>Including the current </a:t>
            </a:r>
            <a:r>
              <a:rPr lang="en-US" dirty="0">
                <a:solidFill>
                  <a:srgbClr val="660066"/>
                </a:solidFill>
                <a:latin typeface="Monotype Corsiva" charset="0"/>
                <a:ea typeface="ＭＳ Ｐゴシック" charset="-128"/>
              </a:rPr>
              <a:t>I</a:t>
            </a:r>
            <a:r>
              <a:rPr lang="en-US" dirty="0">
                <a:solidFill>
                  <a:srgbClr val="660066"/>
                </a:solidFill>
                <a:latin typeface="Arial Narrow" charset="0"/>
                <a:ea typeface="ＭＳ Ｐゴシック" charset="-128"/>
              </a:rPr>
              <a:t> enclosed by the path but also due to any other sources</a:t>
            </a:r>
          </a:p>
        </p:txBody>
      </p:sp>
    </p:spTree>
    <p:extLst>
      <p:ext uri="{BB962C8B-B14F-4D97-AF65-F5344CB8AC3E}">
        <p14:creationId xmlns:p14="http://schemas.microsoft.com/office/powerpoint/2010/main" val="242397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Nov. 6, 2019</a:t>
            </a:r>
          </a:p>
        </p:txBody>
      </p:sp>
      <p:sp>
        <p:nvSpPr>
          <p:cNvPr id="18" name="Footer Placeholder 4"/>
          <p:cNvSpPr>
            <a:spLocks noGrp="1"/>
          </p:cNvSpPr>
          <p:nvPr>
            <p:ph type="ftr" sz="quarter" idx="11"/>
          </p:nvPr>
        </p:nvSpPr>
        <p:spPr/>
        <p:txBody>
          <a:bodyPr/>
          <a:lstStyle/>
          <a:p>
            <a:r>
              <a:rPr lang="en-US"/>
              <a:t>PHYS 1444-002, Fall 2019                    Dr. Jaehoon Yu</a:t>
            </a:r>
          </a:p>
        </p:txBody>
      </p:sp>
      <p:sp>
        <p:nvSpPr>
          <p:cNvPr id="19" name="Slide Number Placeholder 5"/>
          <p:cNvSpPr>
            <a:spLocks noGrp="1"/>
          </p:cNvSpPr>
          <p:nvPr>
            <p:ph type="sldNum" sz="quarter" idx="12"/>
          </p:nvPr>
        </p:nvSpPr>
        <p:spPr/>
        <p:txBody>
          <a:bodyPr/>
          <a:lstStyle/>
          <a:p>
            <a:fld id="{2D6018DF-D22B-5C48-9B13-919AA395DCB0}" type="slidenum">
              <a:rPr lang="en-US"/>
              <a:pPr/>
              <a:t>15</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4"/>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b="1" dirty="0"/>
              <a:t>Example 28 – 6 </a:t>
            </a:r>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tangential to circles around the wire, let’s choose a circular path of the closed-path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mc:AlternateContent xmlns:mc="http://schemas.openxmlformats.org/markup-compatibility/2006">
              <mc:Choice xmlns:v="urn:schemas-microsoft-com:vml" Requires="v">
                <p:oleObj spid="_x0000_s294197" name="Equation" r:id="rId5" imgW="482400" imgH="203040" progId="Equation.DSMT4">
                  <p:embed/>
                </p:oleObj>
              </mc:Choice>
              <mc:Fallback>
                <p:oleObj name="Equation" r:id="rId5" imgW="482400" imgH="203040" progId="Equation.DSMT4">
                  <p:embed/>
                  <p:pic>
                    <p:nvPicPr>
                      <p:cNvPr id="395276"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702175"/>
                        <a:ext cx="1143000"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mc:AlternateContent xmlns:mc="http://schemas.openxmlformats.org/markup-compatibility/2006">
              <mc:Choice xmlns:v="urn:schemas-microsoft-com:vml" Requires="v">
                <p:oleObj spid="_x0000_s294198" name="Equation" r:id="rId7" imgW="368280" imgH="203040" progId="Equation.DSMT4">
                  <p:embed/>
                </p:oleObj>
              </mc:Choice>
              <mc:Fallback>
                <p:oleObj name="Equation" r:id="rId7" imgW="368280" imgH="203040" progId="Equation.DSMT4">
                  <p:embed/>
                  <p:pic>
                    <p:nvPicPr>
                      <p:cNvPr id="39527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625" y="5651500"/>
                        <a:ext cx="827088"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mc:AlternateContent xmlns:mc="http://schemas.openxmlformats.org/markup-compatibility/2006">
              <mc:Choice xmlns:v="urn:schemas-microsoft-com:vml" Requires="v">
                <p:oleObj spid="_x0000_s294199" name="Equation" r:id="rId9" imgW="355320" imgH="164880" progId="Equation.DSMT4">
                  <p:embed/>
                </p:oleObj>
              </mc:Choice>
              <mc:Fallback>
                <p:oleObj name="Equation" r:id="rId9" imgW="355320" imgH="164880" progId="Equation.DSMT4">
                  <p:embed/>
                  <p:pic>
                    <p:nvPicPr>
                      <p:cNvPr id="395279"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6288" y="5662613"/>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mc:AlternateContent xmlns:mc="http://schemas.openxmlformats.org/markup-compatibility/2006">
              <mc:Choice xmlns:v="urn:schemas-microsoft-com:vml" Requires="v">
                <p:oleObj spid="_x0000_s294200" name="Equation" r:id="rId11" imgW="583920" imgH="368280" progId="Equation.DSMT4">
                  <p:embed/>
                </p:oleObj>
              </mc:Choice>
              <mc:Fallback>
                <p:oleObj name="Equation" r:id="rId11" imgW="583920" imgH="368280" progId="Equation.DSMT4">
                  <p:embed/>
                  <p:pic>
                    <p:nvPicPr>
                      <p:cNvPr id="39528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497513"/>
                        <a:ext cx="1193800" cy="750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3"/>
          <a:stretch>
            <a:fillRect/>
          </a:stretch>
        </p:blipFill>
        <p:spPr>
          <a:xfrm>
            <a:off x="1981200" y="5552248"/>
            <a:ext cx="1293812" cy="619952"/>
          </a:xfrm>
          <a:prstGeom prst="rect">
            <a:avLst/>
          </a:prstGeom>
        </p:spPr>
      </p:pic>
    </p:spTree>
    <p:extLst>
      <p:ext uri="{BB962C8B-B14F-4D97-AF65-F5344CB8AC3E}">
        <p14:creationId xmlns:p14="http://schemas.microsoft.com/office/powerpoint/2010/main" val="4003354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Wednesday, Nov. 6, 2019</a:t>
            </a:r>
          </a:p>
        </p:txBody>
      </p:sp>
      <p:sp>
        <p:nvSpPr>
          <p:cNvPr id="26" name="Footer Placeholder 4"/>
          <p:cNvSpPr>
            <a:spLocks noGrp="1"/>
          </p:cNvSpPr>
          <p:nvPr>
            <p:ph type="ftr" sz="quarter" idx="11"/>
          </p:nvPr>
        </p:nvSpPr>
        <p:spPr/>
        <p:txBody>
          <a:bodyPr/>
          <a:lstStyle/>
          <a:p>
            <a:r>
              <a:rPr lang="en-US"/>
              <a:t>PHYS 1444-002, Fall 2019                    Dr. Jaehoon Yu</a:t>
            </a:r>
          </a:p>
        </p:txBody>
      </p:sp>
      <p:sp>
        <p:nvSpPr>
          <p:cNvPr id="27" name="Slide Number Placeholder 5"/>
          <p:cNvSpPr>
            <a:spLocks noGrp="1"/>
          </p:cNvSpPr>
          <p:nvPr>
            <p:ph type="sldNum" sz="quarter" idx="12"/>
          </p:nvPr>
        </p:nvSpPr>
        <p:spPr/>
        <p:txBody>
          <a:bodyPr/>
          <a:lstStyle/>
          <a:p>
            <a:fld id="{85D2F8D4-F19E-114A-98CD-2DD5AA17AA49}" type="slidenum">
              <a:rPr lang="en-US"/>
              <a:pPr/>
              <a:t>16</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0"/>
            <a:ext cx="8686800" cy="762000"/>
          </a:xfrm>
        </p:spPr>
        <p:txBody>
          <a:bodyPr/>
          <a:lstStyle/>
          <a:p>
            <a:r>
              <a:rPr lang="en-US" b="1" dirty="0"/>
              <a:t>Example 28 – 6 cont’d </a:t>
            </a:r>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mc:AlternateContent xmlns:mc="http://schemas.openxmlformats.org/markup-compatibility/2006">
              <mc:Choice xmlns:v="urn:schemas-microsoft-com:vml" Requires="v">
                <p:oleObj spid="_x0000_s295683" name="Equation" r:id="rId4" imgW="393480" imgH="203040" progId="Equation.DSMT4">
                  <p:embed/>
                </p:oleObj>
              </mc:Choice>
              <mc:Fallback>
                <p:oleObj name="Equation" r:id="rId4" imgW="393480" imgH="203040" progId="Equation.DSMT4">
                  <p:embed/>
                  <p:pic>
                    <p:nvPicPr>
                      <p:cNvPr id="396301"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487488"/>
                        <a:ext cx="931862" cy="481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mc:AlternateContent xmlns:mc="http://schemas.openxmlformats.org/markup-compatibility/2006">
              <mc:Choice xmlns:v="urn:schemas-microsoft-com:vml" Requires="v">
                <p:oleObj spid="_x0000_s295684" name="Equation" r:id="rId6" imgW="711000" imgH="431640" progId="Equation.DSMT4">
                  <p:embed/>
                </p:oleObj>
              </mc:Choice>
              <mc:Fallback>
                <p:oleObj name="Equation" r:id="rId6" imgW="711000" imgH="431640" progId="Equation.DSMT4">
                  <p:embed/>
                  <p:pic>
                    <p:nvPicPr>
                      <p:cNvPr id="396302"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89200"/>
                        <a:ext cx="1597025"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mc:AlternateContent xmlns:mc="http://schemas.openxmlformats.org/markup-compatibility/2006">
              <mc:Choice xmlns:v="urn:schemas-microsoft-com:vml" Requires="v">
                <p:oleObj spid="_x0000_s295685" name="Equation" r:id="rId8" imgW="355320" imgH="164880" progId="Equation.DSMT4">
                  <p:embed/>
                </p:oleObj>
              </mc:Choice>
              <mc:Fallback>
                <p:oleObj name="Equation" r:id="rId8" imgW="355320" imgH="164880" progId="Equation.DSMT4">
                  <p:embed/>
                  <p:pic>
                    <p:nvPicPr>
                      <p:cNvPr id="396304"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194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mc:AlternateContent xmlns:mc="http://schemas.openxmlformats.org/markup-compatibility/2006">
              <mc:Choice xmlns:v="urn:schemas-microsoft-com:vml" Requires="v">
                <p:oleObj spid="_x0000_s295686" name="Equation" r:id="rId10" imgW="253800" imgH="152280" progId="Equation.DSMT4">
                  <p:embed/>
                </p:oleObj>
              </mc:Choice>
              <mc:Fallback>
                <p:oleObj name="Equation" r:id="rId10" imgW="253800" imgH="152280" progId="Equation.DSMT4">
                  <p:embed/>
                  <p:pic>
                    <p:nvPicPr>
                      <p:cNvPr id="396305"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2811463"/>
                        <a:ext cx="519113" cy="3095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mc:AlternateContent xmlns:mc="http://schemas.openxmlformats.org/markup-compatibility/2006">
              <mc:Choice xmlns:v="urn:schemas-microsoft-com:vml" Requires="v">
                <p:oleObj spid="_x0000_s295687" name="Equation" r:id="rId12" imgW="520560" imgH="406080" progId="Equation.DSMT4">
                  <p:embed/>
                </p:oleObj>
              </mc:Choice>
              <mc:Fallback>
                <p:oleObj name="Equation" r:id="rId12" imgW="520560" imgH="406080" progId="Equation.DSMT4">
                  <p:embed/>
                  <p:pic>
                    <p:nvPicPr>
                      <p:cNvPr id="396309"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0913" y="1219200"/>
                        <a:ext cx="1233487" cy="958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mc:AlternateContent xmlns:mc="http://schemas.openxmlformats.org/markup-compatibility/2006">
              <mc:Choice xmlns:v="urn:schemas-microsoft-com:vml" Requires="v">
                <p:oleObj spid="_x0000_s295688" name="Equation" r:id="rId14" imgW="444240" imgH="431640" progId="Equation.DSMT4">
                  <p:embed/>
                </p:oleObj>
              </mc:Choice>
              <mc:Fallback>
                <p:oleObj name="Equation" r:id="rId14" imgW="444240" imgH="431640" progId="Equation.DSMT4">
                  <p:embed/>
                  <p:pic>
                    <p:nvPicPr>
                      <p:cNvPr id="39631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0900" y="1219200"/>
                        <a:ext cx="1054100" cy="1019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mc:AlternateContent xmlns:mc="http://schemas.openxmlformats.org/markup-compatibility/2006">
              <mc:Choice xmlns:v="urn:schemas-microsoft-com:vml" Requires="v">
                <p:oleObj spid="_x0000_s295689" name="Equation" r:id="rId16" imgW="799920" imgH="431640" progId="Equation.DSMT4">
                  <p:embed/>
                </p:oleObj>
              </mc:Choice>
              <mc:Fallback>
                <p:oleObj name="Equation" r:id="rId16" imgW="799920" imgH="431640" progId="Equation.DSMT4">
                  <p:embed/>
                  <p:pic>
                    <p:nvPicPr>
                      <p:cNvPr id="396311"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2514600"/>
                        <a:ext cx="1635125" cy="881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mc:AlternateContent xmlns:mc="http://schemas.openxmlformats.org/markup-compatibility/2006">
              <mc:Choice xmlns:v="urn:schemas-microsoft-com:vml" Requires="v">
                <p:oleObj spid="_x0000_s295690" name="Equation" r:id="rId18" imgW="444240" imgH="380880" progId="Equation.DSMT4">
                  <p:embed/>
                </p:oleObj>
              </mc:Choice>
              <mc:Fallback>
                <p:oleObj name="Equation" r:id="rId18" imgW="444240" imgH="380880" progId="Equation.DSMT4">
                  <p:embed/>
                  <p:pic>
                    <p:nvPicPr>
                      <p:cNvPr id="396312"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2651125"/>
                        <a:ext cx="908050" cy="7778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mc:AlternateContent xmlns:mc="http://schemas.openxmlformats.org/markup-compatibility/2006">
              <mc:Choice xmlns:v="urn:schemas-microsoft-com:vml" Requires="v">
                <p:oleObj spid="_x0000_s295691" name="Equation" r:id="rId20" imgW="673100" imgH="406400" progId="Equation.DSMT4">
                  <p:embed/>
                </p:oleObj>
              </mc:Choice>
              <mc:Fallback>
                <p:oleObj name="Equation" r:id="rId20" imgW="673100" imgH="406400" progId="Equation.DSMT4">
                  <p:embed/>
                  <p:pic>
                    <p:nvPicPr>
                      <p:cNvPr id="46183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4600" y="4267200"/>
                        <a:ext cx="799710" cy="482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mc:AlternateContent xmlns:mc="http://schemas.openxmlformats.org/markup-compatibility/2006">
              <mc:Choice xmlns:v="urn:schemas-microsoft-com:vml" Requires="v">
                <p:oleObj spid="_x0000_s295692" name="Equation" r:id="rId22" imgW="583920" imgH="368280" progId="Equation.DSMT4">
                  <p:embed/>
                </p:oleObj>
              </mc:Choice>
              <mc:Fallback>
                <p:oleObj name="Equation" r:id="rId22" imgW="583920" imgH="368280" progId="Equation.DSMT4">
                  <p:embed/>
                  <p:pic>
                    <p:nvPicPr>
                      <p:cNvPr id="461838"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7600" y="4267200"/>
                        <a:ext cx="830359" cy="5222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2" name="Picture 31"/>
          <p:cNvPicPr>
            <a:picLocks noChangeAspect="1"/>
          </p:cNvPicPr>
          <p:nvPr/>
        </p:nvPicPr>
        <p:blipFill>
          <a:blip r:embed="rId24"/>
          <a:stretch>
            <a:fillRect/>
          </a:stretch>
        </p:blipFill>
        <p:spPr>
          <a:xfrm>
            <a:off x="2111375" y="2684463"/>
            <a:ext cx="1293812" cy="619952"/>
          </a:xfrm>
          <a:prstGeom prst="rect">
            <a:avLst/>
          </a:prstGeom>
        </p:spPr>
      </p:pic>
    </p:spTree>
    <p:extLst>
      <p:ext uri="{BB962C8B-B14F-4D97-AF65-F5344CB8AC3E}">
        <p14:creationId xmlns:p14="http://schemas.microsoft.com/office/powerpoint/2010/main" val="423737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Nov. 6, 2019</a:t>
            </a:r>
          </a:p>
        </p:txBody>
      </p:sp>
      <p:sp>
        <p:nvSpPr>
          <p:cNvPr id="13" name="Footer Placeholder 4"/>
          <p:cNvSpPr>
            <a:spLocks noGrp="1"/>
          </p:cNvSpPr>
          <p:nvPr>
            <p:ph type="ftr" sz="quarter" idx="11"/>
          </p:nvPr>
        </p:nvSpPr>
        <p:spPr/>
        <p:txBody>
          <a:bodyPr/>
          <a:lstStyle/>
          <a:p>
            <a:r>
              <a:rPr lang="en-US"/>
              <a:t>PHYS 1444-002, Fall 2019                    Dr. Jaehoon Yu</a:t>
            </a:r>
          </a:p>
        </p:txBody>
      </p:sp>
      <p:sp>
        <p:nvSpPr>
          <p:cNvPr id="14" name="Slide Number Placeholder 5"/>
          <p:cNvSpPr>
            <a:spLocks noGrp="1"/>
          </p:cNvSpPr>
          <p:nvPr>
            <p:ph type="sldNum" sz="quarter" idx="12"/>
          </p:nvPr>
        </p:nvSpPr>
        <p:spPr/>
        <p:txBody>
          <a:bodyPr/>
          <a:lstStyle/>
          <a:p>
            <a:fld id="{82509733-ADFE-3E4C-843D-7A8E356F497D}" type="slidenum">
              <a:rPr lang="en-US"/>
              <a:pPr/>
              <a:t>17</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b="1" dirty="0"/>
              <a:t>Example 28 – 7 </a:t>
            </a:r>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nvGraphicFramePr>
        <p:xfrm>
          <a:off x="4114800" y="4724400"/>
          <a:ext cx="931863" cy="479425"/>
        </p:xfrm>
        <a:graphic>
          <a:graphicData uri="http://schemas.openxmlformats.org/presentationml/2006/ole">
            <mc:AlternateContent xmlns:mc="http://schemas.openxmlformats.org/markup-compatibility/2006">
              <mc:Choice xmlns:v="urn:schemas-microsoft-com:vml" Requires="v">
                <p:oleObj spid="_x0000_s296245" name="Equation" r:id="rId4" imgW="393480" imgH="203040" progId="Equation.DSMT4">
                  <p:embed/>
                </p:oleObj>
              </mc:Choice>
              <mc:Fallback>
                <p:oleObj name="Equation" r:id="rId4" imgW="393480" imgH="203040" progId="Equation.DSMT4">
                  <p:embed/>
                  <p:pic>
                    <p:nvPicPr>
                      <p:cNvPr id="39732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724400"/>
                        <a:ext cx="931863"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mc:AlternateContent xmlns:mc="http://schemas.openxmlformats.org/markup-compatibility/2006">
              <mc:Choice xmlns:v="urn:schemas-microsoft-com:vml" Requires="v">
                <p:oleObj spid="_x0000_s296246" name="Equation" r:id="rId6" imgW="253800" imgH="152280" progId="Equation.DSMT4">
                  <p:embed/>
                </p:oleObj>
              </mc:Choice>
              <mc:Fallback>
                <p:oleObj name="Equation" r:id="rId6" imgW="253800" imgH="152280" progId="Equation.DSMT4">
                  <p:embed/>
                  <p:pic>
                    <p:nvPicPr>
                      <p:cNvPr id="39732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124200"/>
                        <a:ext cx="719138" cy="428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2" name="Object 10"/>
          <p:cNvGraphicFramePr>
            <a:graphicFrameLocks noChangeAspect="1"/>
          </p:cNvGraphicFramePr>
          <p:nvPr/>
        </p:nvGraphicFramePr>
        <p:xfrm>
          <a:off x="5257800" y="4792662"/>
          <a:ext cx="1323975" cy="388938"/>
        </p:xfrm>
        <a:graphic>
          <a:graphicData uri="http://schemas.openxmlformats.org/presentationml/2006/ole">
            <mc:AlternateContent xmlns:mc="http://schemas.openxmlformats.org/markup-compatibility/2006">
              <mc:Choice xmlns:v="urn:schemas-microsoft-com:vml" Requires="v">
                <p:oleObj spid="_x0000_s296247" name="Equation" r:id="rId8" imgW="558720" imgH="164880" progId="Equation.DSMT4">
                  <p:embed/>
                </p:oleObj>
              </mc:Choice>
              <mc:Fallback>
                <p:oleObj name="Equation" r:id="rId8" imgW="558720" imgH="164880" progId="Equation.DSMT4">
                  <p:embed/>
                  <p:pic>
                    <p:nvPicPr>
                      <p:cNvPr id="39732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792662"/>
                        <a:ext cx="1323975" cy="388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mc:AlternateContent xmlns:mc="http://schemas.openxmlformats.org/markup-compatibility/2006">
              <mc:Choice xmlns:v="urn:schemas-microsoft-com:vml" Requires="v">
                <p:oleObj spid="_x0000_s296248" name="Equation" r:id="rId10" imgW="342720" imgH="368280" progId="Equation.DSMT4">
                  <p:embed/>
                </p:oleObj>
              </mc:Choice>
              <mc:Fallback>
                <p:oleObj name="Equation" r:id="rId10" imgW="342720" imgH="368280" progId="Equation.DSMT4">
                  <p:embed/>
                  <p:pic>
                    <p:nvPicPr>
                      <p:cNvPr id="39732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819400"/>
                        <a:ext cx="969963" cy="1038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88142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Wednesday, Nov. 6, 2019</a:t>
            </a:r>
          </a:p>
        </p:txBody>
      </p:sp>
      <p:sp>
        <p:nvSpPr>
          <p:cNvPr id="19" name="Footer Placeholder 4"/>
          <p:cNvSpPr>
            <a:spLocks noGrp="1"/>
          </p:cNvSpPr>
          <p:nvPr>
            <p:ph type="ftr" sz="quarter" idx="11"/>
          </p:nvPr>
        </p:nvSpPr>
        <p:spPr/>
        <p:txBody>
          <a:bodyPr/>
          <a:lstStyle/>
          <a:p>
            <a:r>
              <a:rPr lang="en-US"/>
              <a:t>PHYS 1444-002, Fall 2019                    Dr. Jaehoon Yu</a:t>
            </a:r>
          </a:p>
        </p:txBody>
      </p:sp>
      <p:sp>
        <p:nvSpPr>
          <p:cNvPr id="20" name="Slide Number Placeholder 5"/>
          <p:cNvSpPr>
            <a:spLocks noGrp="1"/>
          </p:cNvSpPr>
          <p:nvPr>
            <p:ph type="sldNum" sz="quarter" idx="12"/>
          </p:nvPr>
        </p:nvSpPr>
        <p:spPr/>
        <p:txBody>
          <a:bodyPr/>
          <a:lstStyle/>
          <a:p>
            <a:fld id="{72BBBFFB-EB22-6643-85AE-79E689D57056}" type="slidenum">
              <a:rPr lang="en-US"/>
              <a:pPr/>
              <a:t>18</a:t>
            </a:fld>
            <a:endParaRPr lang="en-US"/>
          </a:p>
        </p:txBody>
      </p:sp>
      <p:grpSp>
        <p:nvGrpSpPr>
          <p:cNvPr id="2" name="Group 2"/>
          <p:cNvGrpSpPr>
            <a:grpSpLocks/>
          </p:cNvGrpSpPr>
          <p:nvPr/>
        </p:nvGrpSpPr>
        <p:grpSpPr bwMode="auto">
          <a:xfrm>
            <a:off x="6096000" y="914400"/>
            <a:ext cx="3810000" cy="3429000"/>
            <a:chOff x="4032" y="408"/>
            <a:chExt cx="1968" cy="1656"/>
          </a:xfrm>
        </p:grpSpPr>
        <p:pic>
          <p:nvPicPr>
            <p:cNvPr id="398339" name="Picture 3" descr="FG28_012"/>
            <p:cNvPicPr>
              <a:picLocks noChangeAspect="1" noChangeArrowheads="1"/>
            </p:cNvPicPr>
            <p:nvPr/>
          </p:nvPicPr>
          <p:blipFill>
            <a:blip r:embed="rId3"/>
            <a:srcRect/>
            <a:stretch>
              <a:fillRect/>
            </a:stretch>
          </p:blipFill>
          <p:spPr bwMode="auto">
            <a:xfrm>
              <a:off x="4032" y="408"/>
              <a:ext cx="1968" cy="1656"/>
            </a:xfrm>
            <a:prstGeom prst="rect">
              <a:avLst/>
            </a:prstGeom>
            <a:noFill/>
          </p:spPr>
        </p:pic>
        <p:sp>
          <p:nvSpPr>
            <p:cNvPr id="398340" name="Rectangle 4"/>
            <p:cNvSpPr>
              <a:spLocks noChangeArrowheads="1"/>
            </p:cNvSpPr>
            <p:nvPr/>
          </p:nvSpPr>
          <p:spPr bwMode="auto">
            <a:xfrm>
              <a:off x="4368" y="1008"/>
              <a:ext cx="1392"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nvGrpSpPr>
          <p:cNvPr id="3" name="Group 5"/>
          <p:cNvGrpSpPr>
            <a:grpSpLocks/>
          </p:cNvGrpSpPr>
          <p:nvPr/>
        </p:nvGrpSpPr>
        <p:grpSpPr bwMode="auto">
          <a:xfrm>
            <a:off x="6705600" y="1981200"/>
            <a:ext cx="3124200" cy="2819400"/>
            <a:chOff x="4128" y="2352"/>
            <a:chExt cx="1968" cy="1776"/>
          </a:xfrm>
        </p:grpSpPr>
        <p:pic>
          <p:nvPicPr>
            <p:cNvPr id="398342" name="Picture 6" descr="FG28_012"/>
            <p:cNvPicPr>
              <a:picLocks noChangeAspect="1" noChangeArrowheads="1"/>
            </p:cNvPicPr>
            <p:nvPr/>
          </p:nvPicPr>
          <p:blipFill>
            <a:blip r:embed="rId3"/>
            <a:srcRect/>
            <a:stretch>
              <a:fillRect/>
            </a:stretch>
          </p:blipFill>
          <p:spPr bwMode="auto">
            <a:xfrm>
              <a:off x="4128" y="2424"/>
              <a:ext cx="1968" cy="1656"/>
            </a:xfrm>
            <a:prstGeom prst="rect">
              <a:avLst/>
            </a:prstGeom>
            <a:noFill/>
          </p:spPr>
        </p:pic>
        <p:sp>
          <p:nvSpPr>
            <p:cNvPr id="398343" name="Rectangle 7"/>
            <p:cNvSpPr>
              <a:spLocks noChangeArrowheads="1"/>
            </p:cNvSpPr>
            <p:nvPr/>
          </p:nvSpPr>
          <p:spPr bwMode="auto">
            <a:xfrm>
              <a:off x="4464" y="2352"/>
              <a:ext cx="1296" cy="76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8344" name="Rectangle 8"/>
            <p:cNvSpPr>
              <a:spLocks noChangeArrowheads="1"/>
            </p:cNvSpPr>
            <p:nvPr/>
          </p:nvSpPr>
          <p:spPr bwMode="auto">
            <a:xfrm>
              <a:off x="4992" y="3984"/>
              <a:ext cx="288"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8345" name="Rectangle 9"/>
          <p:cNvSpPr>
            <a:spLocks noGrp="1" noChangeArrowheads="1"/>
          </p:cNvSpPr>
          <p:nvPr>
            <p:ph type="title"/>
          </p:nvPr>
        </p:nvSpPr>
        <p:spPr>
          <a:xfrm>
            <a:off x="381000" y="76200"/>
            <a:ext cx="8534400" cy="609600"/>
          </a:xfrm>
        </p:spPr>
        <p:txBody>
          <a:bodyPr/>
          <a:lstStyle/>
          <a:p>
            <a:r>
              <a:rPr lang="en-US" b="1"/>
              <a:t>Solenoid and Its Magnetic Field</a:t>
            </a:r>
          </a:p>
        </p:txBody>
      </p:sp>
      <p:graphicFrame>
        <p:nvGraphicFramePr>
          <p:cNvPr id="398346" name="Object 10"/>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7269" name="Equation" r:id="rId4" imgW="914400" imgH="190080" progId="Equation.DSMT4">
                  <p:embed/>
                </p:oleObj>
              </mc:Choice>
              <mc:Fallback>
                <p:oleObj name="Equation" r:id="rId4" imgW="914400" imgH="190080" progId="Equation.DSMT4">
                  <p:embed/>
                  <p:pic>
                    <p:nvPicPr>
                      <p:cNvPr id="39834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7" name="Object 11"/>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7270" name="Equation" r:id="rId6" imgW="914400" imgH="190080" progId="Equation.DSMT4">
                  <p:embed/>
                </p:oleObj>
              </mc:Choice>
              <mc:Fallback>
                <p:oleObj name="Equation" r:id="rId6" imgW="914400" imgH="190080" progId="Equation.DSMT4">
                  <p:embed/>
                  <p:pic>
                    <p:nvPicPr>
                      <p:cNvPr id="398347"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8" name="Object 12"/>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7271" name="Equation" r:id="rId7" imgW="914400" imgH="190080" progId="Equation.DSMT4">
                  <p:embed/>
                </p:oleObj>
              </mc:Choice>
              <mc:Fallback>
                <p:oleObj name="Equation" r:id="rId7" imgW="914400" imgH="190080" progId="Equation.DSMT4">
                  <p:embed/>
                  <p:pic>
                    <p:nvPicPr>
                      <p:cNvPr id="398348"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8349" name="Rectangle 13"/>
          <p:cNvSpPr>
            <a:spLocks noGrp="1" noChangeArrowheads="1"/>
          </p:cNvSpPr>
          <p:nvPr>
            <p:ph type="body" idx="1"/>
          </p:nvPr>
        </p:nvSpPr>
        <p:spPr>
          <a:xfrm>
            <a:off x="152400" y="762000"/>
            <a:ext cx="8382000" cy="5410200"/>
          </a:xfrm>
        </p:spPr>
        <p:txBody>
          <a:bodyPr/>
          <a:lstStyle/>
          <a:p>
            <a:pPr>
              <a:lnSpc>
                <a:spcPct val="90000"/>
              </a:lnSpc>
            </a:pPr>
            <a:r>
              <a:rPr lang="en-US" dirty="0"/>
              <a:t>What is a solenoid?</a:t>
            </a:r>
          </a:p>
          <a:p>
            <a:pPr lvl="1">
              <a:lnSpc>
                <a:spcPct val="90000"/>
              </a:lnSpc>
            </a:pPr>
            <a:r>
              <a:rPr lang="en-US" dirty="0"/>
              <a:t>A long coil of wire consisting of many loops</a:t>
            </a:r>
          </a:p>
          <a:p>
            <a:pPr lvl="1">
              <a:lnSpc>
                <a:spcPct val="90000"/>
              </a:lnSpc>
            </a:pPr>
            <a:r>
              <a:rPr lang="en-US" dirty="0"/>
              <a:t>If the space between loops are wide</a:t>
            </a:r>
          </a:p>
          <a:p>
            <a:pPr lvl="2">
              <a:lnSpc>
                <a:spcPct val="90000"/>
              </a:lnSpc>
            </a:pPr>
            <a:r>
              <a:rPr lang="en-US" dirty="0"/>
              <a:t>The field near the wires are nearly circular</a:t>
            </a:r>
          </a:p>
          <a:p>
            <a:pPr lvl="2">
              <a:lnSpc>
                <a:spcPct val="90000"/>
              </a:lnSpc>
            </a:pPr>
            <a:r>
              <a:rPr lang="en-US" dirty="0"/>
              <a:t>Between any two wires, the fields due to each loop cancel</a:t>
            </a:r>
          </a:p>
          <a:p>
            <a:pPr lvl="2">
              <a:lnSpc>
                <a:spcPct val="90000"/>
              </a:lnSpc>
            </a:pPr>
            <a:r>
              <a:rPr lang="en-US" dirty="0"/>
              <a:t>Toward the center of the solenoid, the fields add up to give a field that can be fairly large and uniform</a:t>
            </a:r>
          </a:p>
          <a:p>
            <a:pPr lvl="1">
              <a:lnSpc>
                <a:spcPct val="90000"/>
              </a:lnSpc>
            </a:pPr>
            <a:r>
              <a:rPr lang="en-US" dirty="0"/>
              <a:t>For a long, densely packed loops</a:t>
            </a:r>
          </a:p>
          <a:p>
            <a:pPr lvl="2">
              <a:lnSpc>
                <a:spcPct val="90000"/>
              </a:lnSpc>
            </a:pPr>
            <a:r>
              <a:rPr lang="en-US" dirty="0"/>
              <a:t>The field is nearly uniform and parallel to the solenoid axis within the entire cross section</a:t>
            </a:r>
          </a:p>
          <a:p>
            <a:pPr lvl="2">
              <a:lnSpc>
                <a:spcPct val="90000"/>
              </a:lnSpc>
            </a:pPr>
            <a:r>
              <a:rPr lang="en-US" dirty="0"/>
              <a:t>The field outside the solenoid is very small compared to the field inside, except at the ends</a:t>
            </a:r>
          </a:p>
          <a:p>
            <a:pPr lvl="3">
              <a:lnSpc>
                <a:spcPct val="90000"/>
              </a:lnSpc>
            </a:pPr>
            <a:r>
              <a:rPr lang="en-US" dirty="0"/>
              <a:t>The same number of field lines spread out to an open space</a:t>
            </a:r>
          </a:p>
        </p:txBody>
      </p:sp>
      <p:graphicFrame>
        <p:nvGraphicFramePr>
          <p:cNvPr id="398350" name="Object 1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7272" name="Equation" r:id="rId8" imgW="914400" imgH="190080" progId="Equation.DSMT4">
                  <p:embed/>
                </p:oleObj>
              </mc:Choice>
              <mc:Fallback>
                <p:oleObj name="Equation" r:id="rId8" imgW="914400" imgH="190080" progId="Equation.DSMT4">
                  <p:embed/>
                  <p:pic>
                    <p:nvPicPr>
                      <p:cNvPr id="39835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7"/>
          <p:cNvGrpSpPr>
            <a:grpSpLocks/>
          </p:cNvGrpSpPr>
          <p:nvPr/>
        </p:nvGrpSpPr>
        <p:grpSpPr bwMode="auto">
          <a:xfrm>
            <a:off x="5943600" y="3581400"/>
            <a:ext cx="3200400" cy="304800"/>
            <a:chOff x="3840" y="2256"/>
            <a:chExt cx="2016" cy="192"/>
          </a:xfrm>
        </p:grpSpPr>
        <p:sp>
          <p:nvSpPr>
            <p:cNvPr id="398351" name="Line 15"/>
            <p:cNvSpPr>
              <a:spLocks noChangeShapeType="1"/>
            </p:cNvSpPr>
            <p:nvPr/>
          </p:nvSpPr>
          <p:spPr bwMode="auto">
            <a:xfrm>
              <a:off x="4560" y="2448"/>
              <a:ext cx="1296" cy="0"/>
            </a:xfrm>
            <a:prstGeom prst="line">
              <a:avLst/>
            </a:prstGeom>
            <a:noFill/>
            <a:ln w="38100">
              <a:solidFill>
                <a:srgbClr val="FF0000"/>
              </a:solidFill>
              <a:prstDash val="sysDot"/>
              <a:round/>
              <a:headEnd/>
              <a:tailEnd type="triangle" w="med" len="med"/>
            </a:ln>
            <a:effectLst/>
          </p:spPr>
          <p:txBody>
            <a:bodyPr wrap="none">
              <a:prstTxWarp prst="textNoShape">
                <a:avLst/>
              </a:prstTxWarp>
              <a:spAutoFit/>
            </a:bodyPr>
            <a:lstStyle/>
            <a:p>
              <a:endParaRPr lang="en-US"/>
            </a:p>
          </p:txBody>
        </p:sp>
        <p:sp>
          <p:nvSpPr>
            <p:cNvPr id="398352" name="Text Box 16"/>
            <p:cNvSpPr txBox="1">
              <a:spLocks noChangeArrowheads="1"/>
            </p:cNvSpPr>
            <p:nvPr/>
          </p:nvSpPr>
          <p:spPr bwMode="auto">
            <a:xfrm>
              <a:off x="3840" y="2256"/>
              <a:ext cx="724" cy="192"/>
            </a:xfrm>
            <a:prstGeom prst="rect">
              <a:avLst/>
            </a:prstGeom>
            <a:solidFill>
              <a:srgbClr val="FFFFCC"/>
            </a:solidFill>
            <a:ln w="9525">
              <a:noFill/>
              <a:miter lim="800000"/>
              <a:headEnd/>
              <a:tailEnd/>
            </a:ln>
            <a:effectLst/>
          </p:spPr>
          <p:txBody>
            <a:bodyPr wrap="none">
              <a:prstTxWarp prst="textNoShape">
                <a:avLst/>
              </a:prstTxWarp>
              <a:spAutoFit/>
            </a:bodyPr>
            <a:lstStyle/>
            <a:p>
              <a:r>
                <a:rPr lang="en-US" sz="1400" b="1">
                  <a:solidFill>
                    <a:srgbClr val="FF0000"/>
                  </a:solidFill>
                  <a:latin typeface="Arial Narrow" charset="0"/>
                </a:rPr>
                <a:t>Solenoid Axis</a:t>
              </a:r>
            </a:p>
          </p:txBody>
        </p:sp>
      </p:grpSp>
    </p:spTree>
    <p:extLst>
      <p:ext uri="{BB962C8B-B14F-4D97-AF65-F5344CB8AC3E}">
        <p14:creationId xmlns:p14="http://schemas.microsoft.com/office/powerpoint/2010/main" val="588266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Nov. 6, 2019</a:t>
            </a:r>
          </a:p>
        </p:txBody>
      </p:sp>
      <p:sp>
        <p:nvSpPr>
          <p:cNvPr id="15" name="Footer Placeholder 4"/>
          <p:cNvSpPr>
            <a:spLocks noGrp="1"/>
          </p:cNvSpPr>
          <p:nvPr>
            <p:ph type="ftr" sz="quarter" idx="11"/>
          </p:nvPr>
        </p:nvSpPr>
        <p:spPr/>
        <p:txBody>
          <a:bodyPr/>
          <a:lstStyle/>
          <a:p>
            <a:r>
              <a:rPr lang="en-US"/>
              <a:t>PHYS 1444-002, Fall 2019                    Dr. Jaehoon Yu</a:t>
            </a:r>
          </a:p>
        </p:txBody>
      </p:sp>
      <p:sp>
        <p:nvSpPr>
          <p:cNvPr id="16" name="Slide Number Placeholder 5"/>
          <p:cNvSpPr>
            <a:spLocks noGrp="1"/>
          </p:cNvSpPr>
          <p:nvPr>
            <p:ph type="sldNum" sz="quarter" idx="12"/>
          </p:nvPr>
        </p:nvSpPr>
        <p:spPr/>
        <p:txBody>
          <a:bodyPr/>
          <a:lstStyle/>
          <a:p>
            <a:fld id="{8DD82413-6BE8-5746-A6B7-04BE35C4F09E}" type="slidenum">
              <a:rPr lang="en-US"/>
              <a:pPr/>
              <a:t>19</a:t>
            </a:fld>
            <a:endParaRPr lang="en-US"/>
          </a:p>
        </p:txBody>
      </p:sp>
      <p:pic>
        <p:nvPicPr>
          <p:cNvPr id="399362" name="Picture 2" descr="FG28_013"/>
          <p:cNvPicPr>
            <a:picLocks noChangeAspect="1" noChangeArrowheads="1"/>
          </p:cNvPicPr>
          <p:nvPr/>
        </p:nvPicPr>
        <p:blipFill>
          <a:blip r:embed="rId3"/>
          <a:srcRect/>
          <a:stretch>
            <a:fillRect/>
          </a:stretch>
        </p:blipFill>
        <p:spPr bwMode="auto">
          <a:xfrm>
            <a:off x="990600" y="990600"/>
            <a:ext cx="7543800" cy="2667000"/>
          </a:xfrm>
          <a:prstGeom prst="rect">
            <a:avLst/>
          </a:prstGeom>
          <a:noFill/>
        </p:spPr>
      </p:pic>
      <p:sp>
        <p:nvSpPr>
          <p:cNvPr id="399363" name="Rectangle 3"/>
          <p:cNvSpPr>
            <a:spLocks noGrp="1" noChangeArrowheads="1"/>
          </p:cNvSpPr>
          <p:nvPr>
            <p:ph type="title"/>
          </p:nvPr>
        </p:nvSpPr>
        <p:spPr>
          <a:xfrm>
            <a:off x="381000" y="76200"/>
            <a:ext cx="8534400" cy="609600"/>
          </a:xfrm>
        </p:spPr>
        <p:txBody>
          <a:bodyPr/>
          <a:lstStyle/>
          <a:p>
            <a:r>
              <a:rPr lang="en-US" b="1"/>
              <a:t>Solenoid Magnetic Field</a:t>
            </a:r>
          </a:p>
        </p:txBody>
      </p:sp>
      <p:graphicFrame>
        <p:nvGraphicFramePr>
          <p:cNvPr id="3993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8601" name="Equation" r:id="rId4" imgW="914400" imgH="190080" progId="Equation.DSMT4">
                  <p:embed/>
                </p:oleObj>
              </mc:Choice>
              <mc:Fallback>
                <p:oleObj name="Equation" r:id="rId4" imgW="914400" imgH="190080" progId="Equation.DSMT4">
                  <p:embed/>
                  <p:pic>
                    <p:nvPicPr>
                      <p:cNvPr id="3993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8602" name="Equation" r:id="rId6" imgW="914400" imgH="190080" progId="Equation.DSMT4">
                  <p:embed/>
                </p:oleObj>
              </mc:Choice>
              <mc:Fallback>
                <p:oleObj name="Equation" r:id="rId6" imgW="914400" imgH="190080" progId="Equation.DSMT4">
                  <p:embed/>
                  <p:pic>
                    <p:nvPicPr>
                      <p:cNvPr id="3993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8603" name="Equation" r:id="rId7" imgW="914400" imgH="190080" progId="Equation.DSMT4">
                  <p:embed/>
                </p:oleObj>
              </mc:Choice>
              <mc:Fallback>
                <p:oleObj name="Equation" r:id="rId7" imgW="914400" imgH="190080" progId="Equation.DSMT4">
                  <p:embed/>
                  <p:pic>
                    <p:nvPicPr>
                      <p:cNvPr id="3993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367" name="Rectangle 7"/>
          <p:cNvSpPr>
            <a:spLocks noGrp="1" noChangeArrowheads="1"/>
          </p:cNvSpPr>
          <p:nvPr>
            <p:ph type="body" idx="1"/>
          </p:nvPr>
        </p:nvSpPr>
        <p:spPr>
          <a:xfrm>
            <a:off x="609600" y="762000"/>
            <a:ext cx="8001000" cy="5715000"/>
          </a:xfrm>
        </p:spPr>
        <p:txBody>
          <a:bodyPr/>
          <a:lstStyle/>
          <a:p>
            <a:r>
              <a:rPr lang="en-US" sz="2800" dirty="0"/>
              <a:t>Now let’s use Ampere’s law to determine the magnetic field inside a very long, densely packed solenoid</a:t>
            </a:r>
          </a:p>
          <a:p>
            <a:endParaRPr lang="en-US" sz="2800" dirty="0"/>
          </a:p>
          <a:p>
            <a:endParaRPr lang="en-US" sz="2800" dirty="0"/>
          </a:p>
          <a:p>
            <a:endParaRPr lang="en-US" sz="2800" dirty="0"/>
          </a:p>
          <a:p>
            <a:r>
              <a:rPr lang="en-US" sz="2800" dirty="0"/>
              <a:t>Let’s choose the path </a:t>
            </a:r>
            <a:r>
              <a:rPr lang="en-US" sz="2800" dirty="0" err="1">
                <a:latin typeface="Monotype Corsiva" charset="0"/>
              </a:rPr>
              <a:t>abcd</a:t>
            </a:r>
            <a:r>
              <a:rPr lang="en-US" sz="2800" dirty="0"/>
              <a:t>, far away from the ends</a:t>
            </a:r>
          </a:p>
          <a:p>
            <a:pPr lvl="1"/>
            <a:r>
              <a:rPr lang="en-US" sz="2400" dirty="0"/>
              <a:t>We can consider four segments of the loop for integral</a:t>
            </a:r>
          </a:p>
          <a:p>
            <a:pPr lvl="1"/>
            <a:r>
              <a:rPr lang="en-US" sz="2400" dirty="0"/>
              <a:t> </a:t>
            </a:r>
          </a:p>
          <a:p>
            <a:pPr lvl="1"/>
            <a:r>
              <a:rPr lang="en-US" sz="2400" dirty="0"/>
              <a:t>Since the field outside the solenoid is negligible, the integral on </a:t>
            </a:r>
            <a:r>
              <a:rPr lang="en-US" sz="2400" dirty="0" err="1">
                <a:latin typeface="Monotype Corsiva" charset="0"/>
              </a:rPr>
              <a:t>a</a:t>
            </a:r>
            <a:r>
              <a:rPr lang="en-US" sz="2400" dirty="0" err="1">
                <a:sym typeface="Wingdings" charset="2"/>
              </a:rPr>
              <a:t></a:t>
            </a:r>
            <a:r>
              <a:rPr lang="en-US" sz="2400" dirty="0" err="1">
                <a:latin typeface="Monotype Corsiva" charset="0"/>
                <a:sym typeface="Wingdings" charset="2"/>
              </a:rPr>
              <a:t>b</a:t>
            </a:r>
            <a:r>
              <a:rPr lang="en-US" sz="2400" dirty="0">
                <a:sym typeface="Wingdings" charset="2"/>
              </a:rPr>
              <a:t> is 0.</a:t>
            </a:r>
            <a:endParaRPr lang="en-US" sz="2400" dirty="0"/>
          </a:p>
          <a:p>
            <a:pPr lvl="1"/>
            <a:r>
              <a:rPr lang="en-US" sz="2400" dirty="0"/>
              <a:t>Now the field B is perpendicular to the </a:t>
            </a:r>
            <a:r>
              <a:rPr lang="en-US" sz="2400" dirty="0" err="1">
                <a:latin typeface="Monotype Corsiva" charset="0"/>
              </a:rPr>
              <a:t>bc</a:t>
            </a:r>
            <a:r>
              <a:rPr lang="en-US" sz="2400" dirty="0"/>
              <a:t> and </a:t>
            </a:r>
            <a:r>
              <a:rPr lang="en-US" sz="2400" dirty="0" err="1">
                <a:latin typeface="Monotype Corsiva" charset="0"/>
              </a:rPr>
              <a:t>da</a:t>
            </a:r>
            <a:r>
              <a:rPr lang="en-US" sz="2400" dirty="0"/>
              <a:t> segments.  So these integrals become 0, also.  </a:t>
            </a:r>
          </a:p>
        </p:txBody>
      </p:sp>
      <p:graphicFrame>
        <p:nvGraphicFramePr>
          <p:cNvPr id="39936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8604" name="Equation" r:id="rId8" imgW="914400" imgH="190080" progId="Equation.DSMT4">
                  <p:embed/>
                </p:oleObj>
              </mc:Choice>
              <mc:Fallback>
                <p:oleObj name="Equation" r:id="rId8" imgW="914400" imgH="190080" progId="Equation.DSMT4">
                  <p:embed/>
                  <p:pic>
                    <p:nvPicPr>
                      <p:cNvPr id="39936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70" name="Object 10"/>
          <p:cNvGraphicFramePr>
            <a:graphicFrameLocks noChangeAspect="1"/>
          </p:cNvGraphicFramePr>
          <p:nvPr/>
        </p:nvGraphicFramePr>
        <p:xfrm>
          <a:off x="2693988" y="4054475"/>
          <a:ext cx="1268412" cy="669925"/>
        </p:xfrm>
        <a:graphic>
          <a:graphicData uri="http://schemas.openxmlformats.org/presentationml/2006/ole">
            <mc:AlternateContent xmlns:mc="http://schemas.openxmlformats.org/markup-compatibility/2006">
              <mc:Choice xmlns:v="urn:schemas-microsoft-com:vml" Requires="v">
                <p:oleObj spid="_x0000_s298605" name="Equation" r:id="rId9" imgW="622080" imgH="330120" progId="Equation.DSMT4">
                  <p:embed/>
                </p:oleObj>
              </mc:Choice>
              <mc:Fallback>
                <p:oleObj name="Equation" r:id="rId9" imgW="622080" imgH="330120" progId="Equation.DSMT4">
                  <p:embed/>
                  <p:pic>
                    <p:nvPicPr>
                      <p:cNvPr id="39937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39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1" name="Object 11"/>
          <p:cNvGraphicFramePr>
            <a:graphicFrameLocks noChangeAspect="1"/>
          </p:cNvGraphicFramePr>
          <p:nvPr/>
        </p:nvGraphicFramePr>
        <p:xfrm>
          <a:off x="3913188" y="4054475"/>
          <a:ext cx="1268412" cy="669925"/>
        </p:xfrm>
        <a:graphic>
          <a:graphicData uri="http://schemas.openxmlformats.org/presentationml/2006/ole">
            <mc:AlternateContent xmlns:mc="http://schemas.openxmlformats.org/markup-compatibility/2006">
              <mc:Choice xmlns:v="urn:schemas-microsoft-com:vml" Requires="v">
                <p:oleObj spid="_x0000_s298606" name="Equation" r:id="rId11" imgW="622080" imgH="330120" progId="Equation.DSMT4">
                  <p:embed/>
                </p:oleObj>
              </mc:Choice>
              <mc:Fallback>
                <p:oleObj name="Equation" r:id="rId11" imgW="622080" imgH="330120" progId="Equation.DSMT4">
                  <p:embed/>
                  <p:pic>
                    <p:nvPicPr>
                      <p:cNvPr id="399371"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31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2" name="Object 12"/>
          <p:cNvGraphicFramePr>
            <a:graphicFrameLocks noChangeAspect="1"/>
          </p:cNvGraphicFramePr>
          <p:nvPr/>
        </p:nvGraphicFramePr>
        <p:xfrm>
          <a:off x="5181600" y="4054475"/>
          <a:ext cx="1062038" cy="669925"/>
        </p:xfrm>
        <a:graphic>
          <a:graphicData uri="http://schemas.openxmlformats.org/presentationml/2006/ole">
            <mc:AlternateContent xmlns:mc="http://schemas.openxmlformats.org/markup-compatibility/2006">
              <mc:Choice xmlns:v="urn:schemas-microsoft-com:vml" Requires="v">
                <p:oleObj spid="_x0000_s298607" name="Equation" r:id="rId13" imgW="520560" imgH="330120" progId="Equation.DSMT4">
                  <p:embed/>
                </p:oleObj>
              </mc:Choice>
              <mc:Fallback>
                <p:oleObj name="Equation" r:id="rId13" imgW="520560" imgH="330120" progId="Equation.DSMT4">
                  <p:embed/>
                  <p:pic>
                    <p:nvPicPr>
                      <p:cNvPr id="399372"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4054475"/>
                        <a:ext cx="1062038"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3" name="Object 13"/>
          <p:cNvGraphicFramePr>
            <a:graphicFrameLocks noChangeAspect="1"/>
          </p:cNvGraphicFramePr>
          <p:nvPr/>
        </p:nvGraphicFramePr>
        <p:xfrm>
          <a:off x="6329363" y="4029075"/>
          <a:ext cx="1214437" cy="695325"/>
        </p:xfrm>
        <a:graphic>
          <a:graphicData uri="http://schemas.openxmlformats.org/presentationml/2006/ole">
            <mc:AlternateContent xmlns:mc="http://schemas.openxmlformats.org/markup-compatibility/2006">
              <mc:Choice xmlns:v="urn:schemas-microsoft-com:vml" Requires="v">
                <p:oleObj spid="_x0000_s298608" name="Equation" r:id="rId15" imgW="596900" imgH="342900" progId="Equation.DSMT4">
                  <p:embed/>
                </p:oleObj>
              </mc:Choice>
              <mc:Fallback>
                <p:oleObj name="Equation" r:id="rId15" imgW="596900" imgH="342900" progId="Equation.DSMT4">
                  <p:embed/>
                  <p:pic>
                    <p:nvPicPr>
                      <p:cNvPr id="399373"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29363" y="4029075"/>
                        <a:ext cx="1214437" cy="695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7"/>
          <a:stretch>
            <a:fillRect/>
          </a:stretch>
        </p:blipFill>
        <p:spPr>
          <a:xfrm>
            <a:off x="1482726" y="4104448"/>
            <a:ext cx="1293812" cy="619952"/>
          </a:xfrm>
          <a:prstGeom prst="rect">
            <a:avLst/>
          </a:prstGeom>
        </p:spPr>
      </p:pic>
    </p:spTree>
    <p:extLst>
      <p:ext uri="{BB962C8B-B14F-4D97-AF65-F5344CB8AC3E}">
        <p14:creationId xmlns:p14="http://schemas.microsoft.com/office/powerpoint/2010/main" val="347797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609600"/>
          </a:xfrm>
        </p:spPr>
        <p:txBody>
          <a:bodyPr/>
          <a:lstStyle/>
          <a:p>
            <a:r>
              <a:rPr lang="en-US" sz="4000"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361950" y="533400"/>
            <a:ext cx="8420100" cy="5486400"/>
          </a:xfrm>
        </p:spPr>
        <p:txBody>
          <a:bodyPr/>
          <a:lstStyle/>
          <a:p>
            <a:r>
              <a:rPr lang="en-US" sz="2000" dirty="0"/>
              <a:t>Reading Assignments: CH27.6, 27.8, 27.9 and 28.5 </a:t>
            </a:r>
            <a:r>
              <a:rPr lang="mr-IN" sz="2000" dirty="0"/>
              <a:t>–</a:t>
            </a:r>
            <a:r>
              <a:rPr lang="en-US" sz="2000" dirty="0"/>
              <a:t> 10 </a:t>
            </a:r>
          </a:p>
          <a:p>
            <a:pPr eaLnBrk="1" hangingPunct="1"/>
            <a:r>
              <a:rPr lang="en-US" sz="2000" dirty="0"/>
              <a:t>2</a:t>
            </a:r>
            <a:r>
              <a:rPr lang="en-US" sz="2000" baseline="30000" dirty="0"/>
              <a:t>nd</a:t>
            </a:r>
            <a:r>
              <a:rPr lang="en-US" sz="2000" dirty="0"/>
              <a:t> non-comprehensive term exam: Nov. 11</a:t>
            </a:r>
          </a:p>
          <a:p>
            <a:pPr lvl="1" eaLnBrk="1" hangingPunct="1"/>
            <a:r>
              <a:rPr lang="en-US" sz="1800" dirty="0"/>
              <a:t>Monday, Nov. 11 in class </a:t>
            </a:r>
            <a:r>
              <a:rPr lang="en-US" sz="1800" dirty="0">
                <a:sym typeface="Wingdings" pitchFamily="2" charset="2"/>
              </a:rPr>
              <a:t> Show up by 12:45. </a:t>
            </a:r>
            <a:endParaRPr lang="en-US" sz="1800" dirty="0"/>
          </a:p>
          <a:p>
            <a:pPr lvl="1" eaLnBrk="1" hangingPunct="1"/>
            <a:r>
              <a:rPr lang="en-US" sz="1800" dirty="0"/>
              <a:t>Covers: CH25.5 through CH28.5</a:t>
            </a:r>
          </a:p>
          <a:p>
            <a:pPr lvl="1" eaLnBrk="1" hangingPunct="1"/>
            <a:r>
              <a:rPr lang="en-US" sz="1800" dirty="0"/>
              <a:t>Bring your calculator but DO NOT input formula into it!</a:t>
            </a:r>
          </a:p>
          <a:p>
            <a:pPr lvl="2" eaLnBrk="1" hangingPunct="1"/>
            <a:r>
              <a:rPr lang="en-US" sz="1600" dirty="0"/>
              <a:t>Cell phones or any types of computers cannot replace a calculator!</a:t>
            </a:r>
          </a:p>
          <a:p>
            <a:pPr lvl="1" eaLnBrk="1" hangingPunct="1"/>
            <a:r>
              <a:rPr lang="en-US" sz="1800" dirty="0"/>
              <a:t>BYOF: You may bring a one 8.5x11.5 sheet (front and back) of </a:t>
            </a:r>
            <a:r>
              <a:rPr lang="en-US" sz="1800" b="1" u="sng" dirty="0">
                <a:solidFill>
                  <a:srgbClr val="FF0000"/>
                </a:solidFill>
              </a:rPr>
              <a:t>handwritten</a:t>
            </a:r>
            <a:r>
              <a:rPr lang="en-US" sz="1800" dirty="0"/>
              <a:t> formulae and values of constants for the quiz</a:t>
            </a:r>
          </a:p>
          <a:p>
            <a:pPr lvl="1" eaLnBrk="1" hangingPunct="1"/>
            <a:r>
              <a:rPr lang="en-US" sz="1800" dirty="0"/>
              <a:t>No derivations, word definitions, set ups or solutions of any problems!</a:t>
            </a:r>
          </a:p>
          <a:p>
            <a:pPr lvl="1" eaLnBrk="1" hangingPunct="1"/>
            <a:r>
              <a:rPr lang="en-US" sz="1800" dirty="0"/>
              <a:t>No additional formulae or values of constants will be provided! </a:t>
            </a:r>
          </a:p>
          <a:p>
            <a:pPr eaLnBrk="1" hangingPunct="1"/>
            <a:r>
              <a:rPr lang="en-US" sz="2000" dirty="0"/>
              <a:t>Remember the triple extra credit colloquia</a:t>
            </a:r>
          </a:p>
          <a:p>
            <a:pPr lvl="1" eaLnBrk="1" hangingPunct="1"/>
            <a:r>
              <a:rPr lang="en-US" sz="1800" dirty="0"/>
              <a:t>At 4pm next Wednesday, Nov. 13</a:t>
            </a:r>
          </a:p>
          <a:p>
            <a:pPr lvl="1" eaLnBrk="1" hangingPunct="1"/>
            <a:r>
              <a:rPr lang="en-US" sz="1800" dirty="0"/>
              <a:t>Professor Hitoshi Murayama of U.C. Berkeley</a:t>
            </a:r>
          </a:p>
          <a:p>
            <a:pPr eaLnBrk="1" hangingPunct="1"/>
            <a:r>
              <a:rPr lang="en-US" sz="2000" dirty="0"/>
              <a:t>Planetarium Extra Credit: bring to class Mon. Dec. 2</a:t>
            </a:r>
          </a:p>
          <a:p>
            <a:pPr lvl="1" eaLnBrk="1" hangingPunct="1"/>
            <a:r>
              <a:rPr lang="en-US" sz="1800" dirty="0"/>
              <a:t>Be sure to tape one end of the ticket stub on a sheet of paper with your name on it</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
        <p:nvSpPr>
          <p:cNvPr id="2" name="Date Placeholder 1">
            <a:extLst>
              <a:ext uri="{FF2B5EF4-FFF2-40B4-BE49-F238E27FC236}">
                <a16:creationId xmlns:a16="http://schemas.microsoft.com/office/drawing/2014/main" id="{A4E25BF4-F42F-684E-86C6-6F5B454740F3}"/>
              </a:ext>
            </a:extLst>
          </p:cNvPr>
          <p:cNvSpPr>
            <a:spLocks noGrp="1"/>
          </p:cNvSpPr>
          <p:nvPr>
            <p:ph type="dt" sz="half" idx="10"/>
          </p:nvPr>
        </p:nvSpPr>
        <p:spPr/>
        <p:txBody>
          <a:bodyPr/>
          <a:lstStyle/>
          <a:p>
            <a:pPr>
              <a:defRPr/>
            </a:pPr>
            <a:r>
              <a:rPr lang="en-US"/>
              <a:t>Wednesday, Nov. 6, 2019</a:t>
            </a:r>
          </a:p>
        </p:txBody>
      </p:sp>
    </p:spTree>
    <p:extLst>
      <p:ext uri="{BB962C8B-B14F-4D97-AF65-F5344CB8AC3E}">
        <p14:creationId xmlns:p14="http://schemas.microsoft.com/office/powerpoint/2010/main" val="150496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Nov. 6, 2019</a:t>
            </a:r>
          </a:p>
        </p:txBody>
      </p:sp>
      <p:sp>
        <p:nvSpPr>
          <p:cNvPr id="15" name="Footer Placeholder 4"/>
          <p:cNvSpPr>
            <a:spLocks noGrp="1"/>
          </p:cNvSpPr>
          <p:nvPr>
            <p:ph type="ftr" sz="quarter" idx="11"/>
          </p:nvPr>
        </p:nvSpPr>
        <p:spPr/>
        <p:txBody>
          <a:bodyPr/>
          <a:lstStyle/>
          <a:p>
            <a:r>
              <a:rPr lang="en-US"/>
              <a:t>PHYS 1444-002, Fall 2019                    Dr. Jaehoon Yu</a:t>
            </a:r>
          </a:p>
        </p:txBody>
      </p:sp>
      <p:sp>
        <p:nvSpPr>
          <p:cNvPr id="16" name="Slide Number Placeholder 5"/>
          <p:cNvSpPr>
            <a:spLocks noGrp="1"/>
          </p:cNvSpPr>
          <p:nvPr>
            <p:ph type="sldNum" sz="quarter" idx="12"/>
          </p:nvPr>
        </p:nvSpPr>
        <p:spPr/>
        <p:txBody>
          <a:bodyPr/>
          <a:lstStyle/>
          <a:p>
            <a:fld id="{503DAC4C-AED0-1E4E-950A-4A9A2396154A}" type="slidenum">
              <a:rPr lang="en-US"/>
              <a:pPr/>
              <a:t>20</a:t>
            </a:fld>
            <a:endParaRPr lang="en-US"/>
          </a:p>
        </p:txBody>
      </p:sp>
      <p:sp>
        <p:nvSpPr>
          <p:cNvPr id="400386" name="Rectangle 2"/>
          <p:cNvSpPr>
            <a:spLocks noGrp="1" noChangeArrowheads="1"/>
          </p:cNvSpPr>
          <p:nvPr>
            <p:ph type="title"/>
          </p:nvPr>
        </p:nvSpPr>
        <p:spPr>
          <a:xfrm>
            <a:off x="381000" y="0"/>
            <a:ext cx="8534400" cy="609600"/>
          </a:xfrm>
        </p:spPr>
        <p:txBody>
          <a:bodyPr/>
          <a:lstStyle/>
          <a:p>
            <a:r>
              <a:rPr lang="en-US" b="1" dirty="0"/>
              <a:t>Solenoid Magnetic Field</a:t>
            </a:r>
          </a:p>
        </p:txBody>
      </p:sp>
      <p:graphicFrame>
        <p:nvGraphicFramePr>
          <p:cNvPr id="40038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9702" name="Equation" r:id="rId3" imgW="914400" imgH="190080" progId="Equation.DSMT4">
                  <p:embed/>
                </p:oleObj>
              </mc:Choice>
              <mc:Fallback>
                <p:oleObj name="Equation" r:id="rId3" imgW="914400" imgH="190080" progId="Equation.DSMT4">
                  <p:embed/>
                  <p:pic>
                    <p:nvPicPr>
                      <p:cNvPr id="4003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9703" name="Equation" r:id="rId5" imgW="914400" imgH="190080" progId="Equation.DSMT4">
                  <p:embed/>
                </p:oleObj>
              </mc:Choice>
              <mc:Fallback>
                <p:oleObj name="Equation" r:id="rId5" imgW="914400" imgH="190080" progId="Equation.DSMT4">
                  <p:embed/>
                  <p:pic>
                    <p:nvPicPr>
                      <p:cNvPr id="4003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9704" name="Equation" r:id="rId6" imgW="914400" imgH="190080" progId="Equation.DSMT4">
                  <p:embed/>
                </p:oleObj>
              </mc:Choice>
              <mc:Fallback>
                <p:oleObj name="Equation" r:id="rId6" imgW="914400" imgH="190080" progId="Equation.DSMT4">
                  <p:embed/>
                  <p:pic>
                    <p:nvPicPr>
                      <p:cNvPr id="40038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0390" name="Rectangle 6"/>
          <p:cNvSpPr>
            <a:spLocks noGrp="1" noChangeArrowheads="1"/>
          </p:cNvSpPr>
          <p:nvPr>
            <p:ph type="body" idx="1"/>
          </p:nvPr>
        </p:nvSpPr>
        <p:spPr>
          <a:xfrm>
            <a:off x="457200" y="685800"/>
            <a:ext cx="8458200" cy="5867400"/>
          </a:xfrm>
        </p:spPr>
        <p:txBody>
          <a:bodyPr/>
          <a:lstStyle/>
          <a:p>
            <a:pPr lvl="1">
              <a:lnSpc>
                <a:spcPct val="90000"/>
              </a:lnSpc>
            </a:pPr>
            <a:r>
              <a:rPr lang="en-US" dirty="0"/>
              <a:t>Therefore, the sum becomes:</a:t>
            </a:r>
          </a:p>
          <a:p>
            <a:pPr lvl="1">
              <a:lnSpc>
                <a:spcPct val="90000"/>
              </a:lnSpc>
            </a:pPr>
            <a:r>
              <a:rPr lang="en-US" dirty="0"/>
              <a:t>If the current </a:t>
            </a:r>
            <a:r>
              <a:rPr lang="en-US" dirty="0">
                <a:latin typeface="Monotype Corsiva" charset="0"/>
              </a:rPr>
              <a:t>I</a:t>
            </a:r>
            <a:r>
              <a:rPr lang="en-US" dirty="0"/>
              <a:t> flows in the wire of the solenoid, the total current enclosed by the closed path is </a:t>
            </a:r>
            <a:r>
              <a:rPr lang="en-US" dirty="0">
                <a:latin typeface="Monotype Corsiva" charset="0"/>
              </a:rPr>
              <a:t>NI</a:t>
            </a:r>
          </a:p>
          <a:p>
            <a:pPr lvl="2">
              <a:lnSpc>
                <a:spcPct val="90000"/>
              </a:lnSpc>
            </a:pPr>
            <a:r>
              <a:rPr lang="en-US" dirty="0"/>
              <a:t>Where </a:t>
            </a:r>
            <a:r>
              <a:rPr lang="en-US" dirty="0">
                <a:latin typeface="Monotype Corsiva" charset="0"/>
              </a:rPr>
              <a:t>N</a:t>
            </a:r>
            <a:r>
              <a:rPr lang="en-US" dirty="0"/>
              <a:t> is the number of loops (or turns of the coil) enclosed </a:t>
            </a:r>
          </a:p>
          <a:p>
            <a:pPr lvl="1">
              <a:lnSpc>
                <a:spcPct val="90000"/>
              </a:lnSpc>
            </a:pPr>
            <a:r>
              <a:rPr lang="en-US" dirty="0"/>
              <a:t>Thus Ampere’s law gives us </a:t>
            </a:r>
          </a:p>
          <a:p>
            <a:pPr lvl="1">
              <a:lnSpc>
                <a:spcPct val="90000"/>
              </a:lnSpc>
            </a:pPr>
            <a:r>
              <a:rPr lang="en-US" dirty="0"/>
              <a:t>If we let </a:t>
            </a:r>
            <a:r>
              <a:rPr lang="en-US" dirty="0" err="1">
                <a:latin typeface="Monotype Corsiva" charset="0"/>
              </a:rPr>
              <a:t>n</a:t>
            </a:r>
            <a:r>
              <a:rPr lang="en-US" dirty="0">
                <a:latin typeface="Monotype Corsiva" charset="0"/>
              </a:rPr>
              <a:t>=N</a:t>
            </a:r>
            <a:r>
              <a:rPr lang="en-US" dirty="0"/>
              <a:t>/</a:t>
            </a:r>
            <a:r>
              <a:rPr lang="en-US" dirty="0" err="1">
                <a:latin typeface="Monotype Corsiva" charset="0"/>
              </a:rPr>
              <a:t>l</a:t>
            </a:r>
            <a:r>
              <a:rPr lang="en-US" dirty="0"/>
              <a:t>  be the number of loops per unit length, the magnitude of the magnetic field within the solenoid becomes</a:t>
            </a:r>
          </a:p>
          <a:p>
            <a:pPr lvl="1">
              <a:lnSpc>
                <a:spcPct val="90000"/>
              </a:lnSpc>
            </a:pPr>
            <a:r>
              <a:rPr lang="en-US" dirty="0"/>
              <a:t> </a:t>
            </a:r>
          </a:p>
          <a:p>
            <a:pPr lvl="2">
              <a:lnSpc>
                <a:spcPct val="90000"/>
              </a:lnSpc>
            </a:pPr>
            <a:endParaRPr lang="en-US" dirty="0"/>
          </a:p>
          <a:p>
            <a:pPr lvl="2">
              <a:lnSpc>
                <a:spcPct val="90000"/>
              </a:lnSpc>
            </a:pPr>
            <a:r>
              <a:rPr lang="en-US" dirty="0"/>
              <a:t>B depends on the number of loops per unit length, </a:t>
            </a:r>
            <a:r>
              <a:rPr lang="en-US" dirty="0" err="1">
                <a:latin typeface="Monotype Corsiva" charset="0"/>
              </a:rPr>
              <a:t>n</a:t>
            </a:r>
            <a:r>
              <a:rPr lang="en-US" dirty="0"/>
              <a:t>, and the current </a:t>
            </a:r>
            <a:r>
              <a:rPr lang="en-US" dirty="0">
                <a:latin typeface="Monotype Corsiva" charset="0"/>
              </a:rPr>
              <a:t>I</a:t>
            </a:r>
          </a:p>
          <a:p>
            <a:pPr lvl="3">
              <a:lnSpc>
                <a:spcPct val="90000"/>
              </a:lnSpc>
            </a:pPr>
            <a:r>
              <a:rPr lang="en-US" dirty="0"/>
              <a:t>B does not depend on the position within the solenoid but uniform inside it, like a bar magnet</a:t>
            </a:r>
          </a:p>
        </p:txBody>
      </p:sp>
      <p:graphicFrame>
        <p:nvGraphicFramePr>
          <p:cNvPr id="4003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9705" name="Equation" r:id="rId7" imgW="914400" imgH="190080" progId="Equation.DSMT4">
                  <p:embed/>
                </p:oleObj>
              </mc:Choice>
              <mc:Fallback>
                <p:oleObj name="Equation" r:id="rId7" imgW="914400" imgH="190080" progId="Equation.DSMT4">
                  <p:embed/>
                  <p:pic>
                    <p:nvPicPr>
                      <p:cNvPr id="40039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93" name="Object 9"/>
          <p:cNvGraphicFramePr>
            <a:graphicFrameLocks noChangeAspect="1"/>
          </p:cNvGraphicFramePr>
          <p:nvPr/>
        </p:nvGraphicFramePr>
        <p:xfrm>
          <a:off x="5121275" y="2454275"/>
          <a:ext cx="822325" cy="465138"/>
        </p:xfrm>
        <a:graphic>
          <a:graphicData uri="http://schemas.openxmlformats.org/presentationml/2006/ole">
            <mc:AlternateContent xmlns:mc="http://schemas.openxmlformats.org/markup-compatibility/2006">
              <mc:Choice xmlns:v="urn:schemas-microsoft-com:vml" Requires="v">
                <p:oleObj spid="_x0000_s299706" name="Equation" r:id="rId8" imgW="291960" imgH="164880" progId="Equation.DSMT4">
                  <p:embed/>
                </p:oleObj>
              </mc:Choice>
              <mc:Fallback>
                <p:oleObj name="Equation" r:id="rId8" imgW="291960" imgH="164880" progId="Equation.DSMT4">
                  <p:embed/>
                  <p:pic>
                    <p:nvPicPr>
                      <p:cNvPr id="40039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1275" y="2454275"/>
                        <a:ext cx="822325" cy="465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4" name="Object 10"/>
          <p:cNvGraphicFramePr>
            <a:graphicFrameLocks noChangeAspect="1"/>
          </p:cNvGraphicFramePr>
          <p:nvPr/>
        </p:nvGraphicFramePr>
        <p:xfrm>
          <a:off x="1524000" y="4130675"/>
          <a:ext cx="2057400" cy="746125"/>
        </p:xfrm>
        <a:graphic>
          <a:graphicData uri="http://schemas.openxmlformats.org/presentationml/2006/ole">
            <mc:AlternateContent xmlns:mc="http://schemas.openxmlformats.org/markup-compatibility/2006">
              <mc:Choice xmlns:v="urn:schemas-microsoft-com:vml" Requires="v">
                <p:oleObj spid="_x0000_s299707" name="Equation" r:id="rId10" imgW="558720" imgH="203040" progId="Equation.DSMT4">
                  <p:embed/>
                </p:oleObj>
              </mc:Choice>
              <mc:Fallback>
                <p:oleObj name="Equation" r:id="rId10" imgW="558720" imgH="203040" progId="Equation.DSMT4">
                  <p:embed/>
                  <p:pic>
                    <p:nvPicPr>
                      <p:cNvPr id="40039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4130675"/>
                        <a:ext cx="2057400" cy="7461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00395" name="Object 11"/>
          <p:cNvGraphicFramePr>
            <a:graphicFrameLocks noChangeAspect="1"/>
          </p:cNvGraphicFramePr>
          <p:nvPr>
            <p:extLst>
              <p:ext uri="{D42A27DB-BD31-4B8C-83A1-F6EECF244321}">
                <p14:modId xmlns:p14="http://schemas.microsoft.com/office/powerpoint/2010/main" val="1872765538"/>
              </p:ext>
            </p:extLst>
          </p:nvPr>
        </p:nvGraphicFramePr>
        <p:xfrm>
          <a:off x="6451600" y="625475"/>
          <a:ext cx="1293812" cy="669925"/>
        </p:xfrm>
        <a:graphic>
          <a:graphicData uri="http://schemas.openxmlformats.org/presentationml/2006/ole">
            <mc:AlternateContent xmlns:mc="http://schemas.openxmlformats.org/markup-compatibility/2006">
              <mc:Choice xmlns:v="urn:schemas-microsoft-com:vml" Requires="v">
                <p:oleObj spid="_x0000_s299708" name="Equation" r:id="rId12" imgW="634680" imgH="330120" progId="Equation.DSMT4">
                  <p:embed/>
                </p:oleObj>
              </mc:Choice>
              <mc:Fallback>
                <p:oleObj name="Equation" r:id="rId12" imgW="634680" imgH="330120" progId="Equation.DSMT4">
                  <p:embed/>
                  <p:pic>
                    <p:nvPicPr>
                      <p:cNvPr id="400395"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1600" y="625475"/>
                        <a:ext cx="12938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6" name="Object 12"/>
          <p:cNvGraphicFramePr>
            <a:graphicFrameLocks noChangeAspect="1"/>
          </p:cNvGraphicFramePr>
          <p:nvPr>
            <p:extLst>
              <p:ext uri="{D42A27DB-BD31-4B8C-83A1-F6EECF244321}">
                <p14:modId xmlns:p14="http://schemas.microsoft.com/office/powerpoint/2010/main" val="1333802727"/>
              </p:ext>
            </p:extLst>
          </p:nvPr>
        </p:nvGraphicFramePr>
        <p:xfrm>
          <a:off x="7662862" y="823913"/>
          <a:ext cx="387350" cy="334962"/>
        </p:xfrm>
        <a:graphic>
          <a:graphicData uri="http://schemas.openxmlformats.org/presentationml/2006/ole">
            <mc:AlternateContent xmlns:mc="http://schemas.openxmlformats.org/markup-compatibility/2006">
              <mc:Choice xmlns:v="urn:schemas-microsoft-com:vml" Requires="v">
                <p:oleObj spid="_x0000_s299709" name="Equation" r:id="rId14" imgW="190440" imgH="164880" progId="Equation.DSMT4">
                  <p:embed/>
                </p:oleObj>
              </mc:Choice>
              <mc:Fallback>
                <p:oleObj name="Equation" r:id="rId14" imgW="190440" imgH="164880" progId="Equation.DSMT4">
                  <p:embed/>
                  <p:pic>
                    <p:nvPicPr>
                      <p:cNvPr id="40039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62862" y="823913"/>
                        <a:ext cx="387350" cy="334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7" name="Object 13"/>
          <p:cNvGraphicFramePr>
            <a:graphicFrameLocks noChangeAspect="1"/>
          </p:cNvGraphicFramePr>
          <p:nvPr/>
        </p:nvGraphicFramePr>
        <p:xfrm>
          <a:off x="5857875" y="2416175"/>
          <a:ext cx="1000125" cy="571500"/>
        </p:xfrm>
        <a:graphic>
          <a:graphicData uri="http://schemas.openxmlformats.org/presentationml/2006/ole">
            <mc:AlternateContent xmlns:mc="http://schemas.openxmlformats.org/markup-compatibility/2006">
              <mc:Choice xmlns:v="urn:schemas-microsoft-com:vml" Requires="v">
                <p:oleObj spid="_x0000_s299710" name="Equation" r:id="rId16" imgW="355320" imgH="203040" progId="Equation.DSMT4">
                  <p:embed/>
                </p:oleObj>
              </mc:Choice>
              <mc:Fallback>
                <p:oleObj name="Equation" r:id="rId16" imgW="355320" imgH="203040" progId="Equation.DSMT4">
                  <p:embed/>
                  <p:pic>
                    <p:nvPicPr>
                      <p:cNvPr id="400397"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57875" y="2416175"/>
                        <a:ext cx="1000125" cy="571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8"/>
          <a:stretch>
            <a:fillRect/>
          </a:stretch>
        </p:blipFill>
        <p:spPr>
          <a:xfrm>
            <a:off x="5181600" y="648047"/>
            <a:ext cx="1293812" cy="619952"/>
          </a:xfrm>
          <a:prstGeom prst="rect">
            <a:avLst/>
          </a:prstGeom>
        </p:spPr>
      </p:pic>
    </p:spTree>
    <p:extLst>
      <p:ext uri="{BB962C8B-B14F-4D97-AF65-F5344CB8AC3E}">
        <p14:creationId xmlns:p14="http://schemas.microsoft.com/office/powerpoint/2010/main" val="4206134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Nov. 6, 2019</a:t>
            </a:r>
          </a:p>
        </p:txBody>
      </p:sp>
      <p:sp>
        <p:nvSpPr>
          <p:cNvPr id="18" name="Footer Placeholder 4"/>
          <p:cNvSpPr>
            <a:spLocks noGrp="1"/>
          </p:cNvSpPr>
          <p:nvPr>
            <p:ph type="ftr" sz="quarter" idx="11"/>
          </p:nvPr>
        </p:nvSpPr>
        <p:spPr/>
        <p:txBody>
          <a:bodyPr/>
          <a:lstStyle/>
          <a:p>
            <a:r>
              <a:rPr lang="en-US"/>
              <a:t>PHYS 1444-002, Fall 2019                    Dr. Jaehoon Yu</a:t>
            </a:r>
          </a:p>
        </p:txBody>
      </p:sp>
      <p:sp>
        <p:nvSpPr>
          <p:cNvPr id="19" name="Slide Number Placeholder 5"/>
          <p:cNvSpPr>
            <a:spLocks noGrp="1"/>
          </p:cNvSpPr>
          <p:nvPr>
            <p:ph type="sldNum" sz="quarter" idx="12"/>
          </p:nvPr>
        </p:nvSpPr>
        <p:spPr/>
        <p:txBody>
          <a:bodyPr/>
          <a:lstStyle/>
          <a:p>
            <a:fld id="{31C99203-E607-9B4D-ABF6-C5FCACCE5DE3}" type="slidenum">
              <a:rPr lang="en-US"/>
              <a:pPr/>
              <a:t>21</a:t>
            </a:fld>
            <a:endParaRPr lang="en-US"/>
          </a:p>
        </p:txBody>
      </p:sp>
      <p:pic>
        <p:nvPicPr>
          <p:cNvPr id="401410" name="Picture 2" descr="FG28_014"/>
          <p:cNvPicPr>
            <a:picLocks noChangeAspect="1" noChangeArrowheads="1"/>
          </p:cNvPicPr>
          <p:nvPr/>
        </p:nvPicPr>
        <p:blipFill>
          <a:blip r:embed="rId3"/>
          <a:srcRect/>
          <a:stretch>
            <a:fillRect/>
          </a:stretch>
        </p:blipFill>
        <p:spPr bwMode="auto">
          <a:xfrm>
            <a:off x="6553200" y="0"/>
            <a:ext cx="3124200" cy="2343150"/>
          </a:xfrm>
          <a:prstGeom prst="rect">
            <a:avLst/>
          </a:prstGeom>
          <a:noFill/>
        </p:spPr>
      </p:pic>
      <p:sp>
        <p:nvSpPr>
          <p:cNvPr id="401411" name="Rectangle 3"/>
          <p:cNvSpPr>
            <a:spLocks noGrp="1" noChangeArrowheads="1"/>
          </p:cNvSpPr>
          <p:nvPr>
            <p:ph type="title"/>
          </p:nvPr>
        </p:nvSpPr>
        <p:spPr>
          <a:xfrm>
            <a:off x="228600" y="-76200"/>
            <a:ext cx="8686800" cy="762000"/>
          </a:xfrm>
        </p:spPr>
        <p:txBody>
          <a:bodyPr/>
          <a:lstStyle/>
          <a:p>
            <a:r>
              <a:rPr lang="en-US" b="1" dirty="0"/>
              <a:t>Example 28 – 10 </a:t>
            </a:r>
          </a:p>
        </p:txBody>
      </p:sp>
      <p:sp>
        <p:nvSpPr>
          <p:cNvPr id="401412" name="Text Box 4"/>
          <p:cNvSpPr txBox="1">
            <a:spLocks noChangeArrowheads="1"/>
          </p:cNvSpPr>
          <p:nvPr/>
        </p:nvSpPr>
        <p:spPr bwMode="auto">
          <a:xfrm>
            <a:off x="381000" y="609600"/>
            <a:ext cx="62484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Toroid. </a:t>
            </a:r>
            <a:r>
              <a:rPr lang="en-US">
                <a:solidFill>
                  <a:schemeClr val="accent2"/>
                </a:solidFill>
                <a:latin typeface="Arial Narrow" charset="0"/>
              </a:rPr>
              <a:t>Use Ampere’s law to determine the magnetic field (a) inside and (b) outside a toroid, which is like a solenoid bent into the shape of a circle.  </a:t>
            </a:r>
          </a:p>
        </p:txBody>
      </p:sp>
      <p:sp>
        <p:nvSpPr>
          <p:cNvPr id="401413" name="Text Box 5"/>
          <p:cNvSpPr txBox="1">
            <a:spLocks noChangeArrowheads="1"/>
          </p:cNvSpPr>
          <p:nvPr/>
        </p:nvSpPr>
        <p:spPr bwMode="auto">
          <a:xfrm>
            <a:off x="304800" y="1828800"/>
            <a:ext cx="7696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How do you think the magnetic field lines inside the </a:t>
            </a:r>
            <a:r>
              <a:rPr lang="en-US" dirty="0" err="1">
                <a:solidFill>
                  <a:srgbClr val="CC00CC"/>
                </a:solidFill>
                <a:latin typeface="Arial Narrow" charset="0"/>
              </a:rPr>
              <a:t>toroid</a:t>
            </a:r>
            <a:r>
              <a:rPr lang="en-US" dirty="0">
                <a:solidFill>
                  <a:srgbClr val="CC00CC"/>
                </a:solidFill>
                <a:latin typeface="Arial Narrow" charset="0"/>
              </a:rPr>
              <a:t> look? </a:t>
            </a:r>
            <a:endParaRPr lang="en-US" baseline="-25000" dirty="0">
              <a:solidFill>
                <a:srgbClr val="CC00CC"/>
              </a:solidFill>
              <a:latin typeface="Arial Narrow" charset="0"/>
            </a:endParaRPr>
          </a:p>
        </p:txBody>
      </p:sp>
      <p:sp>
        <p:nvSpPr>
          <p:cNvPr id="401414" name="Text Box 6"/>
          <p:cNvSpPr txBox="1">
            <a:spLocks noChangeArrowheads="1"/>
          </p:cNvSpPr>
          <p:nvPr/>
        </p:nvSpPr>
        <p:spPr bwMode="auto">
          <a:xfrm>
            <a:off x="304800" y="2286000"/>
            <a:ext cx="8389938"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it is a bent solenoid, it should be a circle concentric with the </a:t>
            </a:r>
            <a:r>
              <a:rPr lang="en-US" dirty="0" err="1">
                <a:solidFill>
                  <a:srgbClr val="CC00CC"/>
                </a:solidFill>
                <a:latin typeface="Arial Narrow" charset="0"/>
              </a:rPr>
              <a:t>toroid</a:t>
            </a:r>
            <a:r>
              <a:rPr lang="en-US" dirty="0">
                <a:solidFill>
                  <a:srgbClr val="CC00CC"/>
                </a:solidFill>
                <a:latin typeface="Arial Narrow" charset="0"/>
              </a:rPr>
              <a:t>.</a:t>
            </a:r>
          </a:p>
        </p:txBody>
      </p:sp>
      <p:sp>
        <p:nvSpPr>
          <p:cNvPr id="401415" name="Text Box 7"/>
          <p:cNvSpPr txBox="1">
            <a:spLocks noChangeArrowheads="1"/>
          </p:cNvSpPr>
          <p:nvPr/>
        </p:nvSpPr>
        <p:spPr bwMode="auto">
          <a:xfrm>
            <a:off x="304800" y="26670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If we choose path of integration one of these field lines of radius </a:t>
            </a:r>
            <a:r>
              <a:rPr lang="en-US" dirty="0" err="1">
                <a:solidFill>
                  <a:srgbClr val="CC00CC"/>
                </a:solidFill>
                <a:latin typeface="Arial Narrow" charset="0"/>
              </a:rPr>
              <a:t>r</a:t>
            </a:r>
            <a:r>
              <a:rPr lang="en-US" dirty="0">
                <a:solidFill>
                  <a:srgbClr val="CC00CC"/>
                </a:solidFill>
                <a:latin typeface="Arial Narrow" charset="0"/>
              </a:rPr>
              <a:t> inside the </a:t>
            </a:r>
            <a:r>
              <a:rPr lang="en-US" dirty="0" err="1">
                <a:solidFill>
                  <a:srgbClr val="CC00CC"/>
                </a:solidFill>
                <a:latin typeface="Arial Narrow" charset="0"/>
              </a:rPr>
              <a:t>toroid</a:t>
            </a:r>
            <a:r>
              <a:rPr lang="en-US" dirty="0">
                <a:solidFill>
                  <a:srgbClr val="CC00CC"/>
                </a:solidFill>
                <a:latin typeface="Arial Narrow" charset="0"/>
              </a:rPr>
              <a:t>, path 1, to use the symmetry of the situation, making B the same at all points on the path, we obtain from Ampere’s law</a:t>
            </a:r>
          </a:p>
        </p:txBody>
      </p:sp>
      <p:sp>
        <p:nvSpPr>
          <p:cNvPr id="401417" name="AutoShape 9"/>
          <p:cNvSpPr>
            <a:spLocks noChangeArrowheads="1"/>
          </p:cNvSpPr>
          <p:nvPr/>
        </p:nvSpPr>
        <p:spPr bwMode="auto">
          <a:xfrm>
            <a:off x="5181600" y="39624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graphicFrame>
        <p:nvGraphicFramePr>
          <p:cNvPr id="401418" name="Object 10"/>
          <p:cNvGraphicFramePr>
            <a:graphicFrameLocks noChangeAspect="1"/>
          </p:cNvGraphicFramePr>
          <p:nvPr/>
        </p:nvGraphicFramePr>
        <p:xfrm>
          <a:off x="6705600" y="4114800"/>
          <a:ext cx="517525" cy="309563"/>
        </p:xfrm>
        <a:graphic>
          <a:graphicData uri="http://schemas.openxmlformats.org/presentationml/2006/ole">
            <mc:AlternateContent xmlns:mc="http://schemas.openxmlformats.org/markup-compatibility/2006">
              <mc:Choice xmlns:v="urn:schemas-microsoft-com:vml" Requires="v">
                <p:oleObj spid="_x0000_s300418" name="Equation" r:id="rId4" imgW="253800" imgH="152280" progId="Equation.DSMT4">
                  <p:embed/>
                </p:oleObj>
              </mc:Choice>
              <mc:Fallback>
                <p:oleObj name="Equation" r:id="rId4" imgW="253800" imgH="152280" progId="Equation.DSMT4">
                  <p:embed/>
                  <p:pic>
                    <p:nvPicPr>
                      <p:cNvPr id="401418"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114800"/>
                        <a:ext cx="517525" cy="309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01419" name="Text Box 11"/>
          <p:cNvSpPr txBox="1">
            <a:spLocks noChangeArrowheads="1"/>
          </p:cNvSpPr>
          <p:nvPr/>
        </p:nvSpPr>
        <p:spPr bwMode="auto">
          <a:xfrm>
            <a:off x="533400" y="4648200"/>
            <a:ext cx="83058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 magnetic field inside a </a:t>
            </a:r>
            <a:r>
              <a:rPr lang="en-US" dirty="0" err="1">
                <a:solidFill>
                  <a:srgbClr val="CC00CC"/>
                </a:solidFill>
                <a:latin typeface="Arial Narrow" charset="0"/>
              </a:rPr>
              <a:t>toroid</a:t>
            </a:r>
            <a:r>
              <a:rPr lang="en-US" dirty="0">
                <a:solidFill>
                  <a:srgbClr val="CC00CC"/>
                </a:solidFill>
                <a:latin typeface="Arial Narrow" charset="0"/>
              </a:rPr>
              <a:t> is not uniform.  It is larger on the inner edge.  However, the field will be uniform if the radius is large and the </a:t>
            </a:r>
            <a:r>
              <a:rPr lang="en-US" dirty="0" err="1">
                <a:solidFill>
                  <a:srgbClr val="CC00CC"/>
                </a:solidFill>
                <a:latin typeface="Arial Narrow" charset="0"/>
              </a:rPr>
              <a:t>toroid</a:t>
            </a:r>
            <a:r>
              <a:rPr lang="en-US" dirty="0">
                <a:solidFill>
                  <a:srgbClr val="CC00CC"/>
                </a:solidFill>
                <a:latin typeface="Arial Narrow" charset="0"/>
              </a:rPr>
              <a:t> is thin.   The field in this case is B = </a:t>
            </a:r>
            <a:r>
              <a:rPr lang="en-US" dirty="0">
                <a:solidFill>
                  <a:srgbClr val="CC00CC"/>
                </a:solidFill>
                <a:latin typeface="Symbol" charset="2"/>
              </a:rPr>
              <a:t>μ</a:t>
            </a:r>
            <a:r>
              <a:rPr lang="en-US" baseline="-25000" dirty="0">
                <a:solidFill>
                  <a:srgbClr val="CC00CC"/>
                </a:solidFill>
                <a:latin typeface="Arial Narrow" charset="0"/>
              </a:rPr>
              <a:t>0</a:t>
            </a:r>
            <a:r>
              <a:rPr lang="en-US" dirty="0">
                <a:solidFill>
                  <a:srgbClr val="CC00CC"/>
                </a:solidFill>
                <a:latin typeface="Arial Narrow" charset="0"/>
              </a:rPr>
              <a:t>n</a:t>
            </a:r>
            <a:r>
              <a:rPr lang="en-US" dirty="0">
                <a:solidFill>
                  <a:srgbClr val="CC00CC"/>
                </a:solidFill>
                <a:latin typeface="Monotype Corsiva" charset="0"/>
              </a:rPr>
              <a:t>I</a:t>
            </a:r>
            <a:r>
              <a:rPr lang="en-US" dirty="0">
                <a:solidFill>
                  <a:srgbClr val="CC00CC"/>
                </a:solidFill>
                <a:latin typeface="Arial Narrow" charset="0"/>
              </a:rPr>
              <a:t>.</a:t>
            </a:r>
          </a:p>
        </p:txBody>
      </p:sp>
      <p:sp>
        <p:nvSpPr>
          <p:cNvPr id="401420" name="Text Box 12"/>
          <p:cNvSpPr txBox="1">
            <a:spLocks noChangeArrowheads="1"/>
          </p:cNvSpPr>
          <p:nvPr/>
        </p:nvSpPr>
        <p:spPr bwMode="auto">
          <a:xfrm>
            <a:off x="457200" y="5791200"/>
            <a:ext cx="8382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Outside the solenoid, the field is 0 since the net enclosed current is 0.</a:t>
            </a:r>
          </a:p>
        </p:txBody>
      </p:sp>
      <p:graphicFrame>
        <p:nvGraphicFramePr>
          <p:cNvPr id="401421" name="Object 13"/>
          <p:cNvGraphicFramePr>
            <a:graphicFrameLocks noChangeAspect="1"/>
          </p:cNvGraphicFramePr>
          <p:nvPr/>
        </p:nvGraphicFramePr>
        <p:xfrm>
          <a:off x="1908175" y="4038600"/>
          <a:ext cx="1216025" cy="463550"/>
        </p:xfrm>
        <a:graphic>
          <a:graphicData uri="http://schemas.openxmlformats.org/presentationml/2006/ole">
            <mc:AlternateContent xmlns:mc="http://schemas.openxmlformats.org/markup-compatibility/2006">
              <mc:Choice xmlns:v="urn:schemas-microsoft-com:vml" Requires="v">
                <p:oleObj spid="_x0000_s300419" name="Equation" r:id="rId6" imgW="596880" imgH="228600" progId="Equation.DSMT4">
                  <p:embed/>
                </p:oleObj>
              </mc:Choice>
              <mc:Fallback>
                <p:oleObj name="Equation" r:id="rId6" imgW="596880" imgH="228600" progId="Equation.DSMT4">
                  <p:embed/>
                  <p:pic>
                    <p:nvPicPr>
                      <p:cNvPr id="401421"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4038600"/>
                        <a:ext cx="1216025" cy="463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2" name="Object 14"/>
          <p:cNvGraphicFramePr>
            <a:graphicFrameLocks noChangeAspect="1"/>
          </p:cNvGraphicFramePr>
          <p:nvPr/>
        </p:nvGraphicFramePr>
        <p:xfrm>
          <a:off x="3105150" y="4084638"/>
          <a:ext cx="1085850" cy="411162"/>
        </p:xfrm>
        <a:graphic>
          <a:graphicData uri="http://schemas.openxmlformats.org/presentationml/2006/ole">
            <mc:AlternateContent xmlns:mc="http://schemas.openxmlformats.org/markup-compatibility/2006">
              <mc:Choice xmlns:v="urn:schemas-microsoft-com:vml" Requires="v">
                <p:oleObj spid="_x0000_s300420" name="Equation" r:id="rId8" imgW="533160" imgH="203040" progId="Equation.DSMT4">
                  <p:embed/>
                </p:oleObj>
              </mc:Choice>
              <mc:Fallback>
                <p:oleObj name="Equation" r:id="rId8" imgW="533160" imgH="203040" progId="Equation.DSMT4">
                  <p:embed/>
                  <p:pic>
                    <p:nvPicPr>
                      <p:cNvPr id="401422"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5150" y="4084638"/>
                        <a:ext cx="1085850" cy="4111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3" name="Object 15"/>
          <p:cNvGraphicFramePr>
            <a:graphicFrameLocks noChangeAspect="1"/>
          </p:cNvGraphicFramePr>
          <p:nvPr/>
        </p:nvGraphicFramePr>
        <p:xfrm>
          <a:off x="4151313" y="4083050"/>
          <a:ext cx="725487" cy="412750"/>
        </p:xfrm>
        <a:graphic>
          <a:graphicData uri="http://schemas.openxmlformats.org/presentationml/2006/ole">
            <mc:AlternateContent xmlns:mc="http://schemas.openxmlformats.org/markup-compatibility/2006">
              <mc:Choice xmlns:v="urn:schemas-microsoft-com:vml" Requires="v">
                <p:oleObj spid="_x0000_s300421" name="Equation" r:id="rId10" imgW="355320" imgH="203040" progId="Equation.DSMT4">
                  <p:embed/>
                </p:oleObj>
              </mc:Choice>
              <mc:Fallback>
                <p:oleObj name="Equation" r:id="rId10" imgW="355320" imgH="203040" progId="Equation.DSMT4">
                  <p:embed/>
                  <p:pic>
                    <p:nvPicPr>
                      <p:cNvPr id="401423"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1313" y="4083050"/>
                        <a:ext cx="725487" cy="412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4" name="Object 16"/>
          <p:cNvGraphicFramePr>
            <a:graphicFrameLocks noChangeAspect="1"/>
          </p:cNvGraphicFramePr>
          <p:nvPr/>
        </p:nvGraphicFramePr>
        <p:xfrm>
          <a:off x="7148513" y="3902075"/>
          <a:ext cx="776287" cy="746125"/>
        </p:xfrm>
        <a:graphic>
          <a:graphicData uri="http://schemas.openxmlformats.org/presentationml/2006/ole">
            <mc:AlternateContent xmlns:mc="http://schemas.openxmlformats.org/markup-compatibility/2006">
              <mc:Choice xmlns:v="urn:schemas-microsoft-com:vml" Requires="v">
                <p:oleObj spid="_x0000_s300422" name="Equation" r:id="rId12" imgW="380880" imgH="368280" progId="Equation.DSMT4">
                  <p:embed/>
                </p:oleObj>
              </mc:Choice>
              <mc:Fallback>
                <p:oleObj name="Equation" r:id="rId12" imgW="380880" imgH="368280" progId="Equation.DSMT4">
                  <p:embed/>
                  <p:pic>
                    <p:nvPicPr>
                      <p:cNvPr id="401424"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8513" y="3902075"/>
                        <a:ext cx="776287" cy="746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4"/>
          <a:stretch>
            <a:fillRect/>
          </a:stretch>
        </p:blipFill>
        <p:spPr>
          <a:xfrm>
            <a:off x="669132" y="3952048"/>
            <a:ext cx="1293812" cy="619952"/>
          </a:xfrm>
          <a:prstGeom prst="rect">
            <a:avLst/>
          </a:prstGeom>
        </p:spPr>
      </p:pic>
    </p:spTree>
    <p:extLst>
      <p:ext uri="{BB962C8B-B14F-4D97-AF65-F5344CB8AC3E}">
        <p14:creationId xmlns:p14="http://schemas.microsoft.com/office/powerpoint/2010/main" val="248179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Nov. 6, 2019</a:t>
            </a:r>
          </a:p>
        </p:txBody>
      </p:sp>
      <p:sp>
        <p:nvSpPr>
          <p:cNvPr id="5" name="Footer Placeholder 4"/>
          <p:cNvSpPr>
            <a:spLocks noGrp="1"/>
          </p:cNvSpPr>
          <p:nvPr>
            <p:ph type="ftr" sz="quarter" idx="11"/>
          </p:nvPr>
        </p:nvSpPr>
        <p:spPr/>
        <p:txBody>
          <a:bodyPr/>
          <a:lstStyle/>
          <a:p>
            <a:r>
              <a:rPr lang="en-US"/>
              <a:t>PHYS 1444-002, Fall 2019                    Dr. Jaehoon Yu</a:t>
            </a:r>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228600"/>
            <a:ext cx="7772400" cy="609600"/>
          </a:xfrm>
        </p:spPr>
        <p:txBody>
          <a:bodyPr/>
          <a:lstStyle/>
          <a:p>
            <a:r>
              <a:rPr lang="en-US" dirty="0"/>
              <a:t>Reminder: Special Project #5</a:t>
            </a:r>
          </a:p>
        </p:txBody>
      </p:sp>
      <p:sp>
        <p:nvSpPr>
          <p:cNvPr id="111619" name="Rectangle 3"/>
          <p:cNvSpPr>
            <a:spLocks noGrp="1" noChangeArrowheads="1"/>
          </p:cNvSpPr>
          <p:nvPr>
            <p:ph type="body" idx="1"/>
          </p:nvPr>
        </p:nvSpPr>
        <p:spPr>
          <a:xfrm>
            <a:off x="152400" y="914400"/>
            <a:ext cx="8839200" cy="5181600"/>
          </a:xfrm>
        </p:spPr>
        <p:txBody>
          <a:bodyPr/>
          <a:lstStyle/>
          <a:p>
            <a:r>
              <a:rPr lang="en-US" sz="2400" dirty="0"/>
              <a:t>Make a list of the power consumption and the resistance of all electric and electronic devices at your home and compile them in a table. (10 points total for the first 10 items and 0.5 points each additional item.)</a:t>
            </a:r>
          </a:p>
          <a:p>
            <a:r>
              <a:rPr lang="en-US" sz="2400" dirty="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400" dirty="0"/>
              <a:t>Estimate the the total amount of energy in Joules and the total electricity cost per day, per month and per year for your home.  (8 points) </a:t>
            </a:r>
          </a:p>
          <a:p>
            <a:r>
              <a:rPr lang="en-US" sz="2400" dirty="0"/>
              <a:t>Spreadsheet: http://www-</a:t>
            </a:r>
            <a:r>
              <a:rPr lang="en-US" sz="2400" dirty="0" err="1"/>
              <a:t>hep.uta.edu</a:t>
            </a:r>
            <a:r>
              <a:rPr lang="en-US" sz="2400" dirty="0"/>
              <a:t>/%7Eyu/teaching/fall19-1444-002/sp5-spreadsheet.xlsx</a:t>
            </a:r>
          </a:p>
          <a:p>
            <a:r>
              <a:rPr lang="en-US" sz="2400" dirty="0"/>
              <a:t>Due: Beginning of the class Monday, Nov. 11 </a:t>
            </a:r>
          </a:p>
        </p:txBody>
      </p:sp>
    </p:spTree>
    <p:extLst>
      <p:ext uri="{BB962C8B-B14F-4D97-AF65-F5344CB8AC3E}">
        <p14:creationId xmlns:p14="http://schemas.microsoft.com/office/powerpoint/2010/main" val="415689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Nov. 6, 2019</a:t>
            </a:r>
          </a:p>
        </p:txBody>
      </p:sp>
      <p:sp>
        <p:nvSpPr>
          <p:cNvPr id="9" name="Footer Placeholder 4"/>
          <p:cNvSpPr>
            <a:spLocks noGrp="1"/>
          </p:cNvSpPr>
          <p:nvPr>
            <p:ph type="ftr" sz="quarter" idx="11"/>
          </p:nvPr>
        </p:nvSpPr>
        <p:spPr/>
        <p:txBody>
          <a:bodyPr/>
          <a:lstStyle/>
          <a:p>
            <a:r>
              <a:rPr lang="en-US"/>
              <a:t>PHYS 1444-002, Fall 2019                    Dr. Jaehoon Yu</a:t>
            </a:r>
          </a:p>
        </p:txBody>
      </p:sp>
      <p:sp>
        <p:nvSpPr>
          <p:cNvPr id="10" name="Slide Number Placeholder 5"/>
          <p:cNvSpPr>
            <a:spLocks noGrp="1"/>
          </p:cNvSpPr>
          <p:nvPr>
            <p:ph type="sldNum" sz="quarter" idx="12"/>
          </p:nvPr>
        </p:nvSpPr>
        <p:spPr/>
        <p:txBody>
          <a:bodyPr/>
          <a:lstStyle/>
          <a:p>
            <a:fld id="{B3DB4537-924A-FF44-B589-DEA4C18594E6}" type="slidenum">
              <a:rPr lang="en-US"/>
              <a:pPr/>
              <a:t>4</a:t>
            </a:fld>
            <a:endParaRPr lang="en-US"/>
          </a:p>
        </p:txBody>
      </p:sp>
      <p:sp>
        <p:nvSpPr>
          <p:cNvPr id="380930" name="Rectangle 2"/>
          <p:cNvSpPr>
            <a:spLocks noGrp="1" noChangeArrowheads="1"/>
          </p:cNvSpPr>
          <p:nvPr>
            <p:ph type="title"/>
          </p:nvPr>
        </p:nvSpPr>
        <p:spPr>
          <a:xfrm>
            <a:off x="304800" y="114300"/>
            <a:ext cx="8534400" cy="609600"/>
          </a:xfrm>
        </p:spPr>
        <p:txBody>
          <a:bodyPr/>
          <a:lstStyle/>
          <a:p>
            <a:r>
              <a:rPr lang="en-US" b="1" dirty="0"/>
              <a:t> Sources of Magnetic Field</a:t>
            </a:r>
          </a:p>
        </p:txBody>
      </p:sp>
      <p:graphicFrame>
        <p:nvGraphicFramePr>
          <p:cNvPr id="3809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82933" name="Equation" r:id="rId3" imgW="914400" imgH="190080" progId="Equation.DSMT4">
                  <p:embed/>
                </p:oleObj>
              </mc:Choice>
              <mc:Fallback>
                <p:oleObj name="Equation" r:id="rId3" imgW="914400" imgH="190080" progId="Equation.DSMT4">
                  <p:embed/>
                  <p:pic>
                    <p:nvPicPr>
                      <p:cNvPr id="3809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09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82934" name="Equation" r:id="rId5" imgW="914400" imgH="190080" progId="Equation.DSMT4">
                  <p:embed/>
                </p:oleObj>
              </mc:Choice>
              <mc:Fallback>
                <p:oleObj name="Equation" r:id="rId5" imgW="914400" imgH="190080" progId="Equation.DSMT4">
                  <p:embed/>
                  <p:pic>
                    <p:nvPicPr>
                      <p:cNvPr id="3809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09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2935" name="Equation" r:id="rId6" imgW="914400" imgH="190080" progId="Equation.DSMT4">
                  <p:embed/>
                </p:oleObj>
              </mc:Choice>
              <mc:Fallback>
                <p:oleObj name="Equation" r:id="rId6" imgW="914400" imgH="190080" progId="Equation.DSMT4">
                  <p:embed/>
                  <p:pic>
                    <p:nvPicPr>
                      <p:cNvPr id="3809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80934" name="Rectangle 6"/>
          <p:cNvSpPr>
            <a:spLocks noGrp="1" noChangeArrowheads="1"/>
          </p:cNvSpPr>
          <p:nvPr>
            <p:ph type="body" idx="1"/>
          </p:nvPr>
        </p:nvSpPr>
        <p:spPr>
          <a:xfrm>
            <a:off x="446314" y="825500"/>
            <a:ext cx="8382000" cy="5029200"/>
          </a:xfrm>
        </p:spPr>
        <p:txBody>
          <a:bodyPr/>
          <a:lstStyle/>
          <a:p>
            <a:r>
              <a:rPr lang="en-US" dirty="0"/>
              <a:t>We have learned so far about the effects of magnetic field on electric current and a moving charge</a:t>
            </a:r>
          </a:p>
          <a:p>
            <a:r>
              <a:rPr lang="en-US" dirty="0"/>
              <a:t>We will now learn about the dynamics of magnetism</a:t>
            </a:r>
          </a:p>
          <a:p>
            <a:pPr lvl="1"/>
            <a:r>
              <a:rPr lang="en-US" dirty="0"/>
              <a:t>How do we determine magnetic field strengths in certain situations?</a:t>
            </a:r>
          </a:p>
          <a:p>
            <a:pPr lvl="1"/>
            <a:r>
              <a:rPr lang="en-US" dirty="0"/>
              <a:t>How do two wires with electric current interact?</a:t>
            </a:r>
          </a:p>
          <a:p>
            <a:pPr lvl="1"/>
            <a:r>
              <a:rPr lang="en-US" dirty="0"/>
              <a:t>What is the general approach to finding the connection between the electric current and the magnetic field?</a:t>
            </a:r>
          </a:p>
        </p:txBody>
      </p:sp>
      <p:graphicFrame>
        <p:nvGraphicFramePr>
          <p:cNvPr id="38093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2936" name="Equation" r:id="rId7" imgW="914400" imgH="190080" progId="Equation.DSMT4">
                  <p:embed/>
                </p:oleObj>
              </mc:Choice>
              <mc:Fallback>
                <p:oleObj name="Equation" r:id="rId7" imgW="914400" imgH="190080" progId="Equation.DSMT4">
                  <p:embed/>
                  <p:pic>
                    <p:nvPicPr>
                      <p:cNvPr id="3809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794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Nov. 6, 2019</a:t>
            </a:r>
          </a:p>
        </p:txBody>
      </p:sp>
      <p:sp>
        <p:nvSpPr>
          <p:cNvPr id="13" name="Footer Placeholder 4"/>
          <p:cNvSpPr>
            <a:spLocks noGrp="1"/>
          </p:cNvSpPr>
          <p:nvPr>
            <p:ph type="ftr" sz="quarter" idx="11"/>
          </p:nvPr>
        </p:nvSpPr>
        <p:spPr/>
        <p:txBody>
          <a:bodyPr/>
          <a:lstStyle/>
          <a:p>
            <a:r>
              <a:rPr lang="en-US"/>
              <a:t>PHYS 1444-002, Fall 2019                    Dr. Jaehoon Yu</a:t>
            </a:r>
          </a:p>
        </p:txBody>
      </p:sp>
      <p:sp>
        <p:nvSpPr>
          <p:cNvPr id="14" name="Slide Number Placeholder 5"/>
          <p:cNvSpPr>
            <a:spLocks noGrp="1"/>
          </p:cNvSpPr>
          <p:nvPr>
            <p:ph type="sldNum" sz="quarter" idx="12"/>
          </p:nvPr>
        </p:nvSpPr>
        <p:spPr/>
        <p:txBody>
          <a:bodyPr/>
          <a:lstStyle/>
          <a:p>
            <a:fld id="{6540135E-66BE-DD42-9FA7-519E3CE468D0}" type="slidenum">
              <a:rPr lang="en-US"/>
              <a:pPr/>
              <a:t>5</a:t>
            </a:fld>
            <a:endParaRPr lang="en-US"/>
          </a:p>
        </p:txBody>
      </p:sp>
      <p:sp>
        <p:nvSpPr>
          <p:cNvPr id="381954" name="Rectangle 2"/>
          <p:cNvSpPr>
            <a:spLocks noGrp="1" noChangeArrowheads="1"/>
          </p:cNvSpPr>
          <p:nvPr>
            <p:ph type="title"/>
          </p:nvPr>
        </p:nvSpPr>
        <p:spPr>
          <a:xfrm>
            <a:off x="381000" y="76200"/>
            <a:ext cx="8534400" cy="609600"/>
          </a:xfrm>
        </p:spPr>
        <p:txBody>
          <a:bodyPr/>
          <a:lstStyle/>
          <a:p>
            <a:r>
              <a:rPr lang="en-US" b="1"/>
              <a:t>Magnetic Field due to a Straight Wire</a:t>
            </a:r>
          </a:p>
        </p:txBody>
      </p:sp>
      <p:graphicFrame>
        <p:nvGraphicFramePr>
          <p:cNvPr id="3819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84265" name="Equation" r:id="rId3" imgW="914400" imgH="190080" progId="Equation.DSMT4">
                  <p:embed/>
                </p:oleObj>
              </mc:Choice>
              <mc:Fallback>
                <p:oleObj name="Equation" r:id="rId3" imgW="914400" imgH="190080" progId="Equation.DSMT4">
                  <p:embed/>
                  <p:pic>
                    <p:nvPicPr>
                      <p:cNvPr id="3819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84266" name="Equation" r:id="rId5" imgW="914400" imgH="190080" progId="Equation.DSMT4">
                  <p:embed/>
                </p:oleObj>
              </mc:Choice>
              <mc:Fallback>
                <p:oleObj name="Equation" r:id="rId5" imgW="914400" imgH="190080" progId="Equation.DSMT4">
                  <p:embed/>
                  <p:pic>
                    <p:nvPicPr>
                      <p:cNvPr id="3819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4267" name="Equation" r:id="rId6" imgW="914400" imgH="190080" progId="Equation.DSMT4">
                  <p:embed/>
                </p:oleObj>
              </mc:Choice>
              <mc:Fallback>
                <p:oleObj name="Equation" r:id="rId6" imgW="914400" imgH="190080" progId="Equation.DSMT4">
                  <p:embed/>
                  <p:pic>
                    <p:nvPicPr>
                      <p:cNvPr id="38195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81958" name="Rectangle 6"/>
          <p:cNvSpPr>
            <a:spLocks noGrp="1" noChangeArrowheads="1"/>
          </p:cNvSpPr>
          <p:nvPr>
            <p:ph type="body" idx="1"/>
          </p:nvPr>
        </p:nvSpPr>
        <p:spPr>
          <a:xfrm>
            <a:off x="457200" y="762000"/>
            <a:ext cx="8382000" cy="5410200"/>
          </a:xfrm>
        </p:spPr>
        <p:txBody>
          <a:bodyPr/>
          <a:lstStyle/>
          <a:p>
            <a:r>
              <a:rPr lang="en-US" sz="2800" dirty="0"/>
              <a:t>The magnetic field due to the current flowing through a straight wire forms a circular pattern around the wire</a:t>
            </a:r>
          </a:p>
          <a:p>
            <a:pPr lvl="1"/>
            <a:r>
              <a:rPr lang="en-US" sz="2400" dirty="0"/>
              <a:t>What do you imagine the strength of the field is as a function of the distance from the wire?</a:t>
            </a:r>
          </a:p>
          <a:p>
            <a:pPr lvl="2"/>
            <a:r>
              <a:rPr lang="en-US" sz="2000" dirty="0"/>
              <a:t>It must be weaker as the distance increases</a:t>
            </a:r>
          </a:p>
          <a:p>
            <a:pPr lvl="1"/>
            <a:r>
              <a:rPr lang="en-US" sz="2400" dirty="0"/>
              <a:t> How about as a function of the electric current?</a:t>
            </a:r>
          </a:p>
          <a:p>
            <a:pPr lvl="2"/>
            <a:r>
              <a:rPr lang="en-US" sz="2000" dirty="0"/>
              <a:t>Directly proportional to the current</a:t>
            </a:r>
          </a:p>
          <a:p>
            <a:pPr lvl="1"/>
            <a:r>
              <a:rPr lang="en-US" sz="2400" dirty="0"/>
              <a:t>Indeed, the above are experimentally verified</a:t>
            </a:r>
          </a:p>
          <a:p>
            <a:pPr lvl="2"/>
            <a:r>
              <a:rPr lang="en-US" sz="2000" dirty="0"/>
              <a:t>This is valid as long as </a:t>
            </a:r>
            <a:r>
              <a:rPr lang="en-US" sz="2000" dirty="0" err="1"/>
              <a:t>r</a:t>
            </a:r>
            <a:r>
              <a:rPr lang="en-US" sz="2000" dirty="0"/>
              <a:t> &lt;&lt; the length of the wire</a:t>
            </a:r>
          </a:p>
          <a:p>
            <a:pPr lvl="1"/>
            <a:r>
              <a:rPr lang="en-US" sz="2400" dirty="0"/>
              <a:t> The proportionality constant is </a:t>
            </a:r>
            <a:r>
              <a:rPr lang="en-US" sz="2400" dirty="0">
                <a:latin typeface="Symbol" charset="2"/>
              </a:rPr>
              <a:t>μ</a:t>
            </a:r>
            <a:r>
              <a:rPr lang="en-US" sz="2400" baseline="-25000" dirty="0"/>
              <a:t>0</a:t>
            </a:r>
            <a:r>
              <a:rPr lang="en-US" sz="2400" dirty="0"/>
              <a:t>/2</a:t>
            </a:r>
            <a:r>
              <a:rPr lang="en-US" sz="2400" dirty="0">
                <a:latin typeface="Symbol" charset="2"/>
              </a:rPr>
              <a:t>π</a:t>
            </a:r>
            <a:r>
              <a:rPr lang="en-US" sz="2400" dirty="0"/>
              <a:t>, thus the field strength becomes</a:t>
            </a:r>
          </a:p>
          <a:p>
            <a:pPr lvl="1"/>
            <a:endParaRPr lang="en-US" sz="2400" dirty="0"/>
          </a:p>
          <a:p>
            <a:pPr lvl="1"/>
            <a:r>
              <a:rPr lang="en-US" sz="2400" dirty="0"/>
              <a:t> </a:t>
            </a:r>
            <a:r>
              <a:rPr lang="en-US" sz="2400" dirty="0">
                <a:latin typeface="Symbol" charset="2"/>
              </a:rPr>
              <a:t>μ</a:t>
            </a:r>
            <a:r>
              <a:rPr lang="en-US" sz="2400" baseline="-25000" dirty="0"/>
              <a:t>0</a:t>
            </a:r>
            <a:r>
              <a:rPr lang="en-US" sz="2400" dirty="0"/>
              <a:t> is the permeability of free space  </a:t>
            </a:r>
          </a:p>
        </p:txBody>
      </p:sp>
      <p:graphicFrame>
        <p:nvGraphicFramePr>
          <p:cNvPr id="38195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4268" name="Equation" r:id="rId7" imgW="914400" imgH="190080" progId="Equation.DSMT4">
                  <p:embed/>
                </p:oleObj>
              </mc:Choice>
              <mc:Fallback>
                <p:oleObj name="Equation" r:id="rId7" imgW="914400" imgH="190080" progId="Equation.DSMT4">
                  <p:embed/>
                  <p:pic>
                    <p:nvPicPr>
                      <p:cNvPr id="38195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60" name="Object 8"/>
          <p:cNvGraphicFramePr>
            <a:graphicFrameLocks noChangeAspect="1"/>
          </p:cNvGraphicFramePr>
          <p:nvPr/>
        </p:nvGraphicFramePr>
        <p:xfrm>
          <a:off x="6477000" y="3733800"/>
          <a:ext cx="530225" cy="301625"/>
        </p:xfrm>
        <a:graphic>
          <a:graphicData uri="http://schemas.openxmlformats.org/presentationml/2006/ole">
            <mc:AlternateContent xmlns:mc="http://schemas.openxmlformats.org/markup-compatibility/2006">
              <mc:Choice xmlns:v="urn:schemas-microsoft-com:vml" Requires="v">
                <p:oleObj spid="_x0000_s284269" name="Equation" r:id="rId8" imgW="266400" imgH="152280" progId="Equation.DSMT4">
                  <p:embed/>
                </p:oleObj>
              </mc:Choice>
              <mc:Fallback>
                <p:oleObj name="Equation" r:id="rId8" imgW="266400" imgH="152280" progId="Equation.DSMT4">
                  <p:embed/>
                  <p:pic>
                    <p:nvPicPr>
                      <p:cNvPr id="38196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733800"/>
                        <a:ext cx="530225" cy="301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1961" name="Object 9"/>
          <p:cNvGraphicFramePr>
            <a:graphicFrameLocks noChangeAspect="1"/>
          </p:cNvGraphicFramePr>
          <p:nvPr/>
        </p:nvGraphicFramePr>
        <p:xfrm>
          <a:off x="2757488" y="4876800"/>
          <a:ext cx="1281112" cy="884238"/>
        </p:xfrm>
        <a:graphic>
          <a:graphicData uri="http://schemas.openxmlformats.org/presentationml/2006/ole">
            <mc:AlternateContent xmlns:mc="http://schemas.openxmlformats.org/markup-compatibility/2006">
              <mc:Choice xmlns:v="urn:schemas-microsoft-com:vml" Requires="v">
                <p:oleObj spid="_x0000_s284270" name="Equation" r:id="rId10" imgW="533160" imgH="368280" progId="Equation.DSMT4">
                  <p:embed/>
                </p:oleObj>
              </mc:Choice>
              <mc:Fallback>
                <p:oleObj name="Equation" r:id="rId10" imgW="533160" imgH="368280" progId="Equation.DSMT4">
                  <p:embed/>
                  <p:pic>
                    <p:nvPicPr>
                      <p:cNvPr id="38196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7488" y="4876800"/>
                        <a:ext cx="1281112" cy="8842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1962" name="Object 10"/>
          <p:cNvGraphicFramePr>
            <a:graphicFrameLocks noChangeAspect="1"/>
          </p:cNvGraphicFramePr>
          <p:nvPr/>
        </p:nvGraphicFramePr>
        <p:xfrm>
          <a:off x="5392738" y="5638800"/>
          <a:ext cx="3141662" cy="549275"/>
        </p:xfrm>
        <a:graphic>
          <a:graphicData uri="http://schemas.openxmlformats.org/presentationml/2006/ole">
            <mc:AlternateContent xmlns:mc="http://schemas.openxmlformats.org/markup-compatibility/2006">
              <mc:Choice xmlns:v="urn:schemas-microsoft-com:vml" Requires="v">
                <p:oleObj spid="_x0000_s284271" name="Equation" r:id="rId12" imgW="1307880" imgH="228600" progId="Equation.DSMT4">
                  <p:embed/>
                </p:oleObj>
              </mc:Choice>
              <mc:Fallback>
                <p:oleObj name="Equation" r:id="rId12" imgW="1307880" imgH="228600" progId="Equation.DSMT4">
                  <p:embed/>
                  <p:pic>
                    <p:nvPicPr>
                      <p:cNvPr id="381962"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2738" y="5638800"/>
                        <a:ext cx="3141662"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1963" name="Object 11"/>
          <p:cNvGraphicFramePr>
            <a:graphicFrameLocks noChangeAspect="1"/>
          </p:cNvGraphicFramePr>
          <p:nvPr/>
        </p:nvGraphicFramePr>
        <p:xfrm>
          <a:off x="6961188" y="3535363"/>
          <a:ext cx="277812" cy="731837"/>
        </p:xfrm>
        <a:graphic>
          <a:graphicData uri="http://schemas.openxmlformats.org/presentationml/2006/ole">
            <mc:AlternateContent xmlns:mc="http://schemas.openxmlformats.org/markup-compatibility/2006">
              <mc:Choice xmlns:v="urn:schemas-microsoft-com:vml" Requires="v">
                <p:oleObj spid="_x0000_s284272" name="Equation" r:id="rId14" imgW="139680" imgH="368280" progId="Equation.DSMT4">
                  <p:embed/>
                </p:oleObj>
              </mc:Choice>
              <mc:Fallback>
                <p:oleObj name="Equation" r:id="rId14" imgW="139680" imgH="368280" progId="Equation.DSMT4">
                  <p:embed/>
                  <p:pic>
                    <p:nvPicPr>
                      <p:cNvPr id="381963"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1188" y="3535363"/>
                        <a:ext cx="277812" cy="7318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15" name="Text Box 12"/>
          <p:cNvSpPr txBox="1">
            <a:spLocks noChangeArrowheads="1"/>
          </p:cNvSpPr>
          <p:nvPr/>
        </p:nvSpPr>
        <p:spPr bwMode="auto">
          <a:xfrm>
            <a:off x="381000" y="6172200"/>
            <a:ext cx="8305800" cy="584775"/>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1600" b="1" dirty="0">
                <a:solidFill>
                  <a:srgbClr val="C00000"/>
                </a:solidFill>
                <a:latin typeface="+mj-lt"/>
              </a:rPr>
              <a:t>Merriam-Webster: </a:t>
            </a:r>
            <a:r>
              <a:rPr lang="en-US" sz="1600" b="1">
                <a:solidFill>
                  <a:srgbClr val="C00000"/>
                </a:solidFill>
                <a:latin typeface="+mj-lt"/>
              </a:rPr>
              <a:t>Permeability is the </a:t>
            </a:r>
            <a:r>
              <a:rPr lang="en-US" sz="1600" b="1" dirty="0">
                <a:solidFill>
                  <a:srgbClr val="C00000"/>
                </a:solidFill>
                <a:latin typeface="+mj-lt"/>
              </a:rPr>
              <a:t>property of a </a:t>
            </a:r>
            <a:r>
              <a:rPr lang="en-US" sz="1600" b="1" dirty="0" err="1">
                <a:solidFill>
                  <a:srgbClr val="C00000"/>
                </a:solidFill>
                <a:latin typeface="+mj-lt"/>
              </a:rPr>
              <a:t>magnetizable</a:t>
            </a:r>
            <a:r>
              <a:rPr lang="en-US" sz="1600" b="1" dirty="0">
                <a:solidFill>
                  <a:srgbClr val="C00000"/>
                </a:solidFill>
                <a:latin typeface="+mj-lt"/>
              </a:rPr>
              <a:t> substance that determines the degree in which it modifies the magnetic flux in the region occupied by it in a magnetic field</a:t>
            </a:r>
          </a:p>
        </p:txBody>
      </p:sp>
    </p:spTree>
    <p:extLst>
      <p:ext uri="{BB962C8B-B14F-4D97-AF65-F5344CB8AC3E}">
        <p14:creationId xmlns:p14="http://schemas.microsoft.com/office/powerpoint/2010/main" val="88357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Nov. 6,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1CA77BED-DFA8-B04D-9D2D-DE01748C5C54}" type="slidenum">
              <a:rPr lang="en-US"/>
              <a:pPr/>
              <a:t>6</a:t>
            </a:fld>
            <a:endParaRPr lang="en-US"/>
          </a:p>
        </p:txBody>
      </p:sp>
      <p:pic>
        <p:nvPicPr>
          <p:cNvPr id="382978" name="Picture 2" descr="FG28_002"/>
          <p:cNvPicPr>
            <a:picLocks noChangeAspect="1" noChangeArrowheads="1"/>
          </p:cNvPicPr>
          <p:nvPr/>
        </p:nvPicPr>
        <p:blipFill>
          <a:blip r:embed="rId3"/>
          <a:srcRect/>
          <a:stretch>
            <a:fillRect/>
          </a:stretch>
        </p:blipFill>
        <p:spPr bwMode="auto">
          <a:xfrm>
            <a:off x="6629400" y="152400"/>
            <a:ext cx="3124200" cy="2743200"/>
          </a:xfrm>
          <a:prstGeom prst="rect">
            <a:avLst/>
          </a:prstGeom>
          <a:noFill/>
        </p:spPr>
      </p:pic>
      <p:sp>
        <p:nvSpPr>
          <p:cNvPr id="382979" name="Rectangle 3"/>
          <p:cNvSpPr>
            <a:spLocks noGrp="1" noChangeArrowheads="1"/>
          </p:cNvSpPr>
          <p:nvPr>
            <p:ph type="title"/>
          </p:nvPr>
        </p:nvSpPr>
        <p:spPr>
          <a:xfrm>
            <a:off x="228600" y="-76200"/>
            <a:ext cx="8686800" cy="762000"/>
          </a:xfrm>
        </p:spPr>
        <p:txBody>
          <a:bodyPr/>
          <a:lstStyle/>
          <a:p>
            <a:r>
              <a:rPr lang="en-US" b="1"/>
              <a:t>Example 28 – 1 </a:t>
            </a:r>
          </a:p>
        </p:txBody>
      </p:sp>
      <p:sp>
        <p:nvSpPr>
          <p:cNvPr id="382980" name="Text Box 4"/>
          <p:cNvSpPr txBox="1">
            <a:spLocks noChangeArrowheads="1"/>
          </p:cNvSpPr>
          <p:nvPr/>
        </p:nvSpPr>
        <p:spPr bwMode="auto">
          <a:xfrm>
            <a:off x="381000" y="609600"/>
            <a:ext cx="67056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Calculation of B near wire. </a:t>
            </a:r>
            <a:r>
              <a:rPr lang="en-US" sz="2800" dirty="0">
                <a:solidFill>
                  <a:schemeClr val="accent2"/>
                </a:solidFill>
                <a:latin typeface="Arial Narrow" charset="0"/>
              </a:rPr>
              <a:t>A vertical electric wire in the wall of a building carries a DC current of 25A upward.  What is the magnetic field at a point 10cm due East of this wire? </a:t>
            </a:r>
          </a:p>
        </p:txBody>
      </p:sp>
      <p:sp>
        <p:nvSpPr>
          <p:cNvPr id="382981" name="Text Box 5"/>
          <p:cNvSpPr txBox="1">
            <a:spLocks noChangeArrowheads="1"/>
          </p:cNvSpPr>
          <p:nvPr/>
        </p:nvSpPr>
        <p:spPr bwMode="auto">
          <a:xfrm>
            <a:off x="457200" y="2465388"/>
            <a:ext cx="701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the formula for the magnetic field near a straight wire </a:t>
            </a:r>
            <a:endParaRPr lang="en-US" baseline="-25000">
              <a:solidFill>
                <a:srgbClr val="CC00CC"/>
              </a:solidFill>
              <a:latin typeface="Arial Narrow" charset="0"/>
            </a:endParaRPr>
          </a:p>
        </p:txBody>
      </p:sp>
      <p:sp>
        <p:nvSpPr>
          <p:cNvPr id="382982" name="Text Box 6"/>
          <p:cNvSpPr txBox="1">
            <a:spLocks noChangeArrowheads="1"/>
          </p:cNvSpPr>
          <p:nvPr/>
        </p:nvSpPr>
        <p:spPr bwMode="auto">
          <a:xfrm>
            <a:off x="381000" y="3962400"/>
            <a:ext cx="8458200" cy="461665"/>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So we can obtain the magnitude of the magnetic field at 10cm away as</a:t>
            </a:r>
          </a:p>
        </p:txBody>
      </p:sp>
      <p:graphicFrame>
        <p:nvGraphicFramePr>
          <p:cNvPr id="382983" name="Object 7"/>
          <p:cNvGraphicFramePr>
            <a:graphicFrameLocks noChangeAspect="1"/>
          </p:cNvGraphicFramePr>
          <p:nvPr/>
        </p:nvGraphicFramePr>
        <p:xfrm>
          <a:off x="2757488" y="2971800"/>
          <a:ext cx="1281112" cy="884238"/>
        </p:xfrm>
        <a:graphic>
          <a:graphicData uri="http://schemas.openxmlformats.org/presentationml/2006/ole">
            <mc:AlternateContent xmlns:mc="http://schemas.openxmlformats.org/markup-compatibility/2006">
              <mc:Choice xmlns:v="urn:schemas-microsoft-com:vml" Requires="v">
                <p:oleObj spid="_x0000_s284981" name="Equation" r:id="rId4" imgW="533160" imgH="368280" progId="Equation.DSMT4">
                  <p:embed/>
                </p:oleObj>
              </mc:Choice>
              <mc:Fallback>
                <p:oleObj name="Equation" r:id="rId4" imgW="533160" imgH="368280" progId="Equation.DSMT4">
                  <p:embed/>
                  <p:pic>
                    <p:nvPicPr>
                      <p:cNvPr id="38298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488" y="2971800"/>
                        <a:ext cx="1281112" cy="8842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2984" name="Object 8"/>
          <p:cNvGraphicFramePr>
            <a:graphicFrameLocks noChangeAspect="1"/>
          </p:cNvGraphicFramePr>
          <p:nvPr/>
        </p:nvGraphicFramePr>
        <p:xfrm>
          <a:off x="762000" y="5045075"/>
          <a:ext cx="609600" cy="365125"/>
        </p:xfrm>
        <a:graphic>
          <a:graphicData uri="http://schemas.openxmlformats.org/presentationml/2006/ole">
            <mc:AlternateContent xmlns:mc="http://schemas.openxmlformats.org/markup-compatibility/2006">
              <mc:Choice xmlns:v="urn:schemas-microsoft-com:vml" Requires="v">
                <p:oleObj spid="_x0000_s284982" name="Equation" r:id="rId6" imgW="253800" imgH="152280" progId="Equation.DSMT4">
                  <p:embed/>
                </p:oleObj>
              </mc:Choice>
              <mc:Fallback>
                <p:oleObj name="Equation" r:id="rId6" imgW="253800" imgH="152280" progId="Equation.DSMT4">
                  <p:embed/>
                  <p:pic>
                    <p:nvPicPr>
                      <p:cNvPr id="38298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045075"/>
                        <a:ext cx="609600" cy="365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2985" name="Object 9"/>
          <p:cNvGraphicFramePr>
            <a:graphicFrameLocks noChangeAspect="1"/>
          </p:cNvGraphicFramePr>
          <p:nvPr/>
        </p:nvGraphicFramePr>
        <p:xfrm>
          <a:off x="1309688" y="4800600"/>
          <a:ext cx="976312" cy="884238"/>
        </p:xfrm>
        <a:graphic>
          <a:graphicData uri="http://schemas.openxmlformats.org/presentationml/2006/ole">
            <mc:AlternateContent xmlns:mc="http://schemas.openxmlformats.org/markup-compatibility/2006">
              <mc:Choice xmlns:v="urn:schemas-microsoft-com:vml" Requires="v">
                <p:oleObj spid="_x0000_s284983" name="Equation" r:id="rId8" imgW="406080" imgH="368280" progId="Equation.DSMT4">
                  <p:embed/>
                </p:oleObj>
              </mc:Choice>
              <mc:Fallback>
                <p:oleObj name="Equation" r:id="rId8" imgW="406080" imgH="368280" progId="Equation.DSMT4">
                  <p:embed/>
                  <p:pic>
                    <p:nvPicPr>
                      <p:cNvPr id="38298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9688" y="4800600"/>
                        <a:ext cx="976312" cy="884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2986" name="Object 10"/>
          <p:cNvGraphicFramePr>
            <a:graphicFrameLocks noChangeAspect="1"/>
          </p:cNvGraphicFramePr>
          <p:nvPr/>
        </p:nvGraphicFramePr>
        <p:xfrm>
          <a:off x="2286000" y="4602163"/>
          <a:ext cx="5611813" cy="1189037"/>
        </p:xfrm>
        <a:graphic>
          <a:graphicData uri="http://schemas.openxmlformats.org/presentationml/2006/ole">
            <mc:AlternateContent xmlns:mc="http://schemas.openxmlformats.org/markup-compatibility/2006">
              <mc:Choice xmlns:v="urn:schemas-microsoft-com:vml" Requires="v">
                <p:oleObj spid="_x0000_s284984" name="Equation" r:id="rId10" imgW="2336760" imgH="495000" progId="Equation.DSMT4">
                  <p:embed/>
                </p:oleObj>
              </mc:Choice>
              <mc:Fallback>
                <p:oleObj name="Equation" r:id="rId10" imgW="2336760" imgH="495000" progId="Equation.DSMT4">
                  <p:embed/>
                  <p:pic>
                    <p:nvPicPr>
                      <p:cNvPr id="382986"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4602163"/>
                        <a:ext cx="5611813" cy="1189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14" name="Text Box 6">
            <a:extLst>
              <a:ext uri="{FF2B5EF4-FFF2-40B4-BE49-F238E27FC236}">
                <a16:creationId xmlns:a16="http://schemas.microsoft.com/office/drawing/2014/main" id="{0D680C59-2FD3-754B-8C6B-444CA968B3CA}"/>
              </a:ext>
            </a:extLst>
          </p:cNvPr>
          <p:cNvSpPr txBox="1">
            <a:spLocks noChangeArrowheads="1"/>
          </p:cNvSpPr>
          <p:nvPr/>
        </p:nvSpPr>
        <p:spPr bwMode="auto">
          <a:xfrm>
            <a:off x="533400" y="5791200"/>
            <a:ext cx="2057400" cy="457200"/>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What direction?</a:t>
            </a:r>
          </a:p>
        </p:txBody>
      </p:sp>
      <p:sp>
        <p:nvSpPr>
          <p:cNvPr id="15" name="Text Box 6">
            <a:extLst>
              <a:ext uri="{FF2B5EF4-FFF2-40B4-BE49-F238E27FC236}">
                <a16:creationId xmlns:a16="http://schemas.microsoft.com/office/drawing/2014/main" id="{BC045C07-0DA9-394E-9B7D-19AB7C9FA92D}"/>
              </a:ext>
            </a:extLst>
          </p:cNvPr>
          <p:cNvSpPr txBox="1">
            <a:spLocks noChangeArrowheads="1"/>
          </p:cNvSpPr>
          <p:nvPr/>
        </p:nvSpPr>
        <p:spPr bwMode="auto">
          <a:xfrm>
            <a:off x="2514600" y="5791200"/>
            <a:ext cx="2057400" cy="457200"/>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Into the page!</a:t>
            </a:r>
          </a:p>
        </p:txBody>
      </p:sp>
    </p:spTree>
    <p:extLst>
      <p:ext uri="{BB962C8B-B14F-4D97-AF65-F5344CB8AC3E}">
        <p14:creationId xmlns:p14="http://schemas.microsoft.com/office/powerpoint/2010/main" val="323387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FG28_003"/>
          <p:cNvPicPr>
            <a:picLocks noChangeAspect="1" noChangeArrowheads="1"/>
          </p:cNvPicPr>
          <p:nvPr/>
        </p:nvPicPr>
        <p:blipFill>
          <a:blip r:embed="rId3"/>
          <a:srcRect/>
          <a:stretch>
            <a:fillRect/>
          </a:stretch>
        </p:blipFill>
        <p:spPr bwMode="auto">
          <a:xfrm>
            <a:off x="6705600" y="2209800"/>
            <a:ext cx="2971800" cy="1924050"/>
          </a:xfrm>
          <a:prstGeom prst="rect">
            <a:avLst/>
          </a:prstGeom>
          <a:noFill/>
        </p:spPr>
      </p:pic>
      <p:sp>
        <p:nvSpPr>
          <p:cNvPr id="384007" name="Rectangle 7"/>
          <p:cNvSpPr>
            <a:spLocks noGrp="1" noChangeArrowheads="1"/>
          </p:cNvSpPr>
          <p:nvPr>
            <p:ph type="body" idx="1"/>
          </p:nvPr>
        </p:nvSpPr>
        <p:spPr>
          <a:xfrm>
            <a:off x="381000" y="762000"/>
            <a:ext cx="8382000" cy="5410200"/>
          </a:xfrm>
        </p:spPr>
        <p:txBody>
          <a:bodyPr/>
          <a:lstStyle/>
          <a:p>
            <a:r>
              <a:rPr lang="en-US" sz="2800" dirty="0"/>
              <a:t>We have learned that a wire carrying electric current produces magnetic field</a:t>
            </a:r>
          </a:p>
          <a:p>
            <a:r>
              <a:rPr lang="en-US" sz="2800" dirty="0"/>
              <a:t>Now what do you think will happen if we place two current carrying wires next to each other?</a:t>
            </a:r>
          </a:p>
          <a:p>
            <a:pPr lvl="1"/>
            <a:r>
              <a:rPr lang="en-US" sz="2400" dirty="0"/>
              <a:t>They will exert force onto each other.  Repel or attract?</a:t>
            </a:r>
          </a:p>
          <a:p>
            <a:pPr lvl="1"/>
            <a:r>
              <a:rPr lang="en-US" sz="2400" dirty="0"/>
              <a:t>Depending on the direction of the currents</a:t>
            </a:r>
          </a:p>
          <a:p>
            <a:r>
              <a:rPr lang="en-US" sz="2800" dirty="0"/>
              <a:t>This was first pointed out by </a:t>
            </a:r>
            <a:r>
              <a:rPr lang="en-US" sz="2800" dirty="0" err="1"/>
              <a:t>Ampére</a:t>
            </a:r>
            <a:r>
              <a:rPr lang="en-US" sz="2800" dirty="0"/>
              <a:t>.</a:t>
            </a:r>
          </a:p>
          <a:p>
            <a:r>
              <a:rPr lang="en-US" sz="2800" dirty="0"/>
              <a:t>Let’s consider two long parallel conductors separated by a distance </a:t>
            </a:r>
            <a:r>
              <a:rPr lang="en-US" sz="2800" b="1" dirty="0" err="1">
                <a:solidFill>
                  <a:srgbClr val="FF0000"/>
                </a:solidFill>
              </a:rPr>
              <a:t>d</a:t>
            </a:r>
            <a:r>
              <a:rPr lang="en-US" sz="2800" dirty="0"/>
              <a:t>, carrying currents </a:t>
            </a:r>
            <a:r>
              <a:rPr lang="en-US" sz="2800" b="1" dirty="0">
                <a:solidFill>
                  <a:srgbClr val="FF0000"/>
                </a:solidFill>
                <a:latin typeface="Monotype Corsiva" charset="0"/>
              </a:rPr>
              <a:t>I</a:t>
            </a:r>
            <a:r>
              <a:rPr lang="en-US" sz="2800" b="1" baseline="-25000" dirty="0">
                <a:solidFill>
                  <a:srgbClr val="FF0000"/>
                </a:solidFill>
              </a:rPr>
              <a:t>1</a:t>
            </a:r>
            <a:r>
              <a:rPr lang="en-US" sz="2800" dirty="0"/>
              <a:t> and </a:t>
            </a:r>
            <a:r>
              <a:rPr lang="en-US" sz="2800" b="1" dirty="0">
                <a:solidFill>
                  <a:srgbClr val="FF0000"/>
                </a:solidFill>
                <a:latin typeface="Monotype Corsiva" charset="0"/>
              </a:rPr>
              <a:t>I</a:t>
            </a:r>
            <a:r>
              <a:rPr lang="en-US" sz="2800" b="1" baseline="-25000" dirty="0">
                <a:solidFill>
                  <a:srgbClr val="FF0000"/>
                </a:solidFill>
              </a:rPr>
              <a:t>2</a:t>
            </a:r>
            <a:r>
              <a:rPr lang="en-US" sz="2800" dirty="0"/>
              <a:t>.</a:t>
            </a:r>
          </a:p>
          <a:p>
            <a:r>
              <a:rPr lang="en-US" sz="2800" dirty="0"/>
              <a:t>At the location of the second conductor, the magnitude of the magnetic field produced by </a:t>
            </a:r>
            <a:r>
              <a:rPr lang="en-US" sz="2800" b="1" dirty="0">
                <a:solidFill>
                  <a:srgbClr val="FF0000"/>
                </a:solidFill>
                <a:latin typeface="Monotype Corsiva" charset="0"/>
              </a:rPr>
              <a:t>I</a:t>
            </a:r>
            <a:r>
              <a:rPr lang="en-US" sz="2800" b="1" baseline="-25000" dirty="0">
                <a:solidFill>
                  <a:srgbClr val="FF0000"/>
                </a:solidFill>
              </a:rPr>
              <a:t>1</a:t>
            </a:r>
            <a:r>
              <a:rPr lang="en-US" sz="2800" dirty="0"/>
              <a:t> is </a:t>
            </a:r>
          </a:p>
        </p:txBody>
      </p:sp>
      <p:sp>
        <p:nvSpPr>
          <p:cNvPr id="10" name="Date Placeholder 3"/>
          <p:cNvSpPr>
            <a:spLocks noGrp="1"/>
          </p:cNvSpPr>
          <p:nvPr>
            <p:ph type="dt" sz="half" idx="10"/>
          </p:nvPr>
        </p:nvSpPr>
        <p:spPr/>
        <p:txBody>
          <a:bodyPr/>
          <a:lstStyle/>
          <a:p>
            <a:r>
              <a:rPr lang="en-US"/>
              <a:t>Wednesday, Nov. 6, 2019</a:t>
            </a:r>
          </a:p>
        </p:txBody>
      </p:sp>
      <p:sp>
        <p:nvSpPr>
          <p:cNvPr id="11" name="Footer Placeholder 4"/>
          <p:cNvSpPr>
            <a:spLocks noGrp="1"/>
          </p:cNvSpPr>
          <p:nvPr>
            <p:ph type="ftr" sz="quarter" idx="11"/>
          </p:nvPr>
        </p:nvSpPr>
        <p:spPr/>
        <p:txBody>
          <a:bodyPr/>
          <a:lstStyle/>
          <a:p>
            <a:r>
              <a:rPr lang="en-US"/>
              <a:t>PHYS 1444-002, Fall 2019                    Dr. Jaehoon Yu</a:t>
            </a:r>
          </a:p>
        </p:txBody>
      </p:sp>
      <p:sp>
        <p:nvSpPr>
          <p:cNvPr id="12" name="Slide Number Placeholder 5"/>
          <p:cNvSpPr>
            <a:spLocks noGrp="1"/>
          </p:cNvSpPr>
          <p:nvPr>
            <p:ph type="sldNum" sz="quarter" idx="12"/>
          </p:nvPr>
        </p:nvSpPr>
        <p:spPr/>
        <p:txBody>
          <a:bodyPr/>
          <a:lstStyle/>
          <a:p>
            <a:fld id="{278684D6-210B-4244-9193-57EE934F286E}" type="slidenum">
              <a:rPr lang="en-US"/>
              <a:pPr/>
              <a:t>7</a:t>
            </a:fld>
            <a:endParaRPr lang="en-US"/>
          </a:p>
        </p:txBody>
      </p:sp>
      <p:sp>
        <p:nvSpPr>
          <p:cNvPr id="384003" name="Rectangle 3"/>
          <p:cNvSpPr>
            <a:spLocks noGrp="1" noChangeArrowheads="1"/>
          </p:cNvSpPr>
          <p:nvPr>
            <p:ph type="title"/>
          </p:nvPr>
        </p:nvSpPr>
        <p:spPr>
          <a:xfrm>
            <a:off x="381000" y="76200"/>
            <a:ext cx="8534400" cy="609600"/>
          </a:xfrm>
        </p:spPr>
        <p:txBody>
          <a:bodyPr/>
          <a:lstStyle/>
          <a:p>
            <a:r>
              <a:rPr lang="en-US" b="1"/>
              <a:t>Force Between Two Parallel Wires</a:t>
            </a:r>
          </a:p>
        </p:txBody>
      </p:sp>
      <p:graphicFrame>
        <p:nvGraphicFramePr>
          <p:cNvPr id="38400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86109" name="Equation" r:id="rId4" imgW="914400" imgH="190080" progId="Equation.DSMT4">
                  <p:embed/>
                </p:oleObj>
              </mc:Choice>
              <mc:Fallback>
                <p:oleObj name="Equation" r:id="rId4" imgW="914400" imgH="190080" progId="Equation.DSMT4">
                  <p:embed/>
                  <p:pic>
                    <p:nvPicPr>
                      <p:cNvPr id="38400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86110" name="Equation" r:id="rId6" imgW="914400" imgH="190080" progId="Equation.DSMT4">
                  <p:embed/>
                </p:oleObj>
              </mc:Choice>
              <mc:Fallback>
                <p:oleObj name="Equation" r:id="rId6" imgW="914400" imgH="190080" progId="Equation.DSMT4">
                  <p:embed/>
                  <p:pic>
                    <p:nvPicPr>
                      <p:cNvPr id="38400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6111" name="Equation" r:id="rId7" imgW="914400" imgH="190080" progId="Equation.DSMT4">
                  <p:embed/>
                </p:oleObj>
              </mc:Choice>
              <mc:Fallback>
                <p:oleObj name="Equation" r:id="rId7" imgW="914400" imgH="190080" progId="Equation.DSMT4">
                  <p:embed/>
                  <p:pic>
                    <p:nvPicPr>
                      <p:cNvPr id="38400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6112" name="Equation" r:id="rId8" imgW="914400" imgH="190080" progId="Equation.DSMT4">
                  <p:embed/>
                </p:oleObj>
              </mc:Choice>
              <mc:Fallback>
                <p:oleObj name="Equation" r:id="rId8" imgW="914400" imgH="190080" progId="Equation.DSMT4">
                  <p:embed/>
                  <p:pic>
                    <p:nvPicPr>
                      <p:cNvPr id="38400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9" name="Object 9"/>
          <p:cNvGraphicFramePr>
            <a:graphicFrameLocks noChangeAspect="1"/>
          </p:cNvGraphicFramePr>
          <p:nvPr>
            <p:extLst>
              <p:ext uri="{D42A27DB-BD31-4B8C-83A1-F6EECF244321}">
                <p14:modId xmlns:p14="http://schemas.microsoft.com/office/powerpoint/2010/main" val="858631879"/>
              </p:ext>
            </p:extLst>
          </p:nvPr>
        </p:nvGraphicFramePr>
        <p:xfrm>
          <a:off x="5715000" y="5576888"/>
          <a:ext cx="701675" cy="549275"/>
        </p:xfrm>
        <a:graphic>
          <a:graphicData uri="http://schemas.openxmlformats.org/presentationml/2006/ole">
            <mc:AlternateContent xmlns:mc="http://schemas.openxmlformats.org/markup-compatibility/2006">
              <mc:Choice xmlns:v="urn:schemas-microsoft-com:vml" Requires="v">
                <p:oleObj spid="_x0000_s286113" name="Equation" r:id="rId9" imgW="292100" imgH="228600" progId="Equation.DSMT4">
                  <p:embed/>
                </p:oleObj>
              </mc:Choice>
              <mc:Fallback>
                <p:oleObj name="Equation" r:id="rId9" imgW="292100" imgH="228600" progId="Equation.DSMT4">
                  <p:embed/>
                  <p:pic>
                    <p:nvPicPr>
                      <p:cNvPr id="384009" name="Object 9"/>
                      <p:cNvPicPr>
                        <a:picLocks noChangeAspect="1" noChangeArrowheads="1"/>
                      </p:cNvPicPr>
                      <p:nvPr/>
                    </p:nvPicPr>
                    <p:blipFill>
                      <a:blip r:embed="rId10"/>
                      <a:srcRect/>
                      <a:stretch>
                        <a:fillRect/>
                      </a:stretch>
                    </p:blipFill>
                    <p:spPr bwMode="auto">
                      <a:xfrm>
                        <a:off x="5715000" y="5576888"/>
                        <a:ext cx="701675"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13" name="Object 9">
            <a:extLst>
              <a:ext uri="{FF2B5EF4-FFF2-40B4-BE49-F238E27FC236}">
                <a16:creationId xmlns:a16="http://schemas.microsoft.com/office/drawing/2014/main" id="{4D4E2C48-4BF5-B643-B520-28CB45EA7757}"/>
              </a:ext>
            </a:extLst>
          </p:cNvPr>
          <p:cNvGraphicFramePr>
            <a:graphicFrameLocks noChangeAspect="1"/>
          </p:cNvGraphicFramePr>
          <p:nvPr>
            <p:extLst>
              <p:ext uri="{D42A27DB-BD31-4B8C-83A1-F6EECF244321}">
                <p14:modId xmlns:p14="http://schemas.microsoft.com/office/powerpoint/2010/main" val="4033791247"/>
              </p:ext>
            </p:extLst>
          </p:nvPr>
        </p:nvGraphicFramePr>
        <p:xfrm>
          <a:off x="6324600" y="5334000"/>
          <a:ext cx="763588" cy="944562"/>
        </p:xfrm>
        <a:graphic>
          <a:graphicData uri="http://schemas.openxmlformats.org/presentationml/2006/ole">
            <mc:AlternateContent xmlns:mc="http://schemas.openxmlformats.org/markup-compatibility/2006">
              <mc:Choice xmlns:v="urn:schemas-microsoft-com:vml" Requires="v">
                <p:oleObj spid="_x0000_s286114" name="Equation" r:id="rId11" imgW="317500" imgH="393700" progId="Equation.DSMT4">
                  <p:embed/>
                </p:oleObj>
              </mc:Choice>
              <mc:Fallback>
                <p:oleObj name="Equation" r:id="rId11" imgW="317500" imgH="393700" progId="Equation.DSMT4">
                  <p:embed/>
                  <p:pic>
                    <p:nvPicPr>
                      <p:cNvPr id="384009" name="Object 9"/>
                      <p:cNvPicPr>
                        <a:picLocks noChangeAspect="1" noChangeArrowheads="1"/>
                      </p:cNvPicPr>
                      <p:nvPr/>
                    </p:nvPicPr>
                    <p:blipFill>
                      <a:blip r:embed="rId12"/>
                      <a:srcRect/>
                      <a:stretch>
                        <a:fillRect/>
                      </a:stretch>
                    </p:blipFill>
                    <p:spPr bwMode="auto">
                      <a:xfrm>
                        <a:off x="6324600" y="5334000"/>
                        <a:ext cx="763588" cy="9445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5946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0" name="Rectangle 6"/>
          <p:cNvSpPr>
            <a:spLocks noGrp="1" noChangeArrowheads="1"/>
          </p:cNvSpPr>
          <p:nvPr>
            <p:ph type="body" idx="1"/>
          </p:nvPr>
        </p:nvSpPr>
        <p:spPr>
          <a:xfrm>
            <a:off x="457200" y="762000"/>
            <a:ext cx="8229600" cy="5562600"/>
          </a:xfrm>
        </p:spPr>
        <p:txBody>
          <a:bodyPr/>
          <a:lstStyle/>
          <a:p>
            <a:pPr>
              <a:lnSpc>
                <a:spcPct val="90000"/>
              </a:lnSpc>
            </a:pPr>
            <a:r>
              <a:rPr lang="en-US" dirty="0"/>
              <a:t>The force </a:t>
            </a:r>
            <a:r>
              <a:rPr lang="en-US" b="1" dirty="0">
                <a:solidFill>
                  <a:srgbClr val="FF0000"/>
                </a:solidFill>
              </a:rPr>
              <a:t>F</a:t>
            </a:r>
            <a:r>
              <a:rPr lang="en-US" dirty="0"/>
              <a:t> by a magnetic field </a:t>
            </a:r>
            <a:r>
              <a:rPr lang="en-US" b="1" dirty="0">
                <a:solidFill>
                  <a:srgbClr val="FF0000"/>
                </a:solidFill>
              </a:rPr>
              <a:t>B</a:t>
            </a:r>
            <a:r>
              <a:rPr lang="en-US" b="1" baseline="-25000" dirty="0">
                <a:solidFill>
                  <a:srgbClr val="FF0000"/>
                </a:solidFill>
              </a:rPr>
              <a:t>1</a:t>
            </a:r>
            <a:r>
              <a:rPr lang="en-US" dirty="0"/>
              <a:t> on a wire of length </a:t>
            </a:r>
            <a:r>
              <a:rPr lang="en-US" b="1" dirty="0" err="1">
                <a:solidFill>
                  <a:srgbClr val="FF0000"/>
                </a:solidFill>
                <a:latin typeface="Monotype Corsiva" charset="0"/>
              </a:rPr>
              <a:t>l</a:t>
            </a:r>
            <a:r>
              <a:rPr lang="en-US" dirty="0"/>
              <a:t>, carrying the current </a:t>
            </a:r>
            <a:r>
              <a:rPr lang="en-US" sz="3600" b="1" dirty="0">
                <a:solidFill>
                  <a:srgbClr val="FF0000"/>
                </a:solidFill>
                <a:latin typeface="Monotype Corsiva" charset="0"/>
              </a:rPr>
              <a:t>I</a:t>
            </a:r>
            <a:r>
              <a:rPr lang="en-US" b="1" baseline="-25000" dirty="0">
                <a:solidFill>
                  <a:srgbClr val="FF0000"/>
                </a:solidFill>
              </a:rPr>
              <a:t>2</a:t>
            </a:r>
            <a:r>
              <a:rPr lang="en-US" dirty="0"/>
              <a:t> when the field and the current are perpendicular to each other is: </a:t>
            </a:r>
          </a:p>
          <a:p>
            <a:pPr lvl="1">
              <a:lnSpc>
                <a:spcPct val="90000"/>
              </a:lnSpc>
            </a:pPr>
            <a:r>
              <a:rPr lang="en-US" dirty="0"/>
              <a:t>So the force per unit length is</a:t>
            </a:r>
          </a:p>
          <a:p>
            <a:pPr lvl="1">
              <a:lnSpc>
                <a:spcPct val="90000"/>
              </a:lnSpc>
            </a:pPr>
            <a:endParaRPr lang="en-US" dirty="0"/>
          </a:p>
          <a:p>
            <a:pPr lvl="1">
              <a:lnSpc>
                <a:spcPct val="90000"/>
              </a:lnSpc>
            </a:pPr>
            <a:r>
              <a:rPr lang="en-US" dirty="0"/>
              <a:t>This force is only due to the magnetic field generated by the wire carrying the current </a:t>
            </a:r>
            <a:r>
              <a:rPr lang="en-US" dirty="0">
                <a:latin typeface="Monotype Corsiva" charset="0"/>
              </a:rPr>
              <a:t>I</a:t>
            </a:r>
            <a:r>
              <a:rPr lang="en-US" baseline="-25000" dirty="0"/>
              <a:t>1</a:t>
            </a:r>
          </a:p>
          <a:p>
            <a:pPr lvl="2">
              <a:lnSpc>
                <a:spcPct val="90000"/>
              </a:lnSpc>
            </a:pPr>
            <a:r>
              <a:rPr lang="en-US" dirty="0"/>
              <a:t>There is the force exerted on the wire carrying the current </a:t>
            </a:r>
            <a:r>
              <a:rPr lang="en-US" b="1" dirty="0">
                <a:solidFill>
                  <a:srgbClr val="FF0000"/>
                </a:solidFill>
                <a:latin typeface="Monotype Corsiva" charset="0"/>
              </a:rPr>
              <a:t>I</a:t>
            </a:r>
            <a:r>
              <a:rPr lang="en-US" b="1" baseline="-25000" dirty="0">
                <a:solidFill>
                  <a:srgbClr val="FF0000"/>
                </a:solidFill>
              </a:rPr>
              <a:t>1</a:t>
            </a:r>
            <a:r>
              <a:rPr lang="en-US" dirty="0"/>
              <a:t> by the wire carrying current </a:t>
            </a:r>
            <a:r>
              <a:rPr lang="en-US" b="1" dirty="0">
                <a:solidFill>
                  <a:srgbClr val="FF0000"/>
                </a:solidFill>
                <a:latin typeface="Monotype Corsiva" charset="0"/>
              </a:rPr>
              <a:t>I</a:t>
            </a:r>
            <a:r>
              <a:rPr lang="en-US" b="1" baseline="-25000" dirty="0">
                <a:solidFill>
                  <a:srgbClr val="FF0000"/>
                </a:solidFill>
              </a:rPr>
              <a:t>2</a:t>
            </a:r>
            <a:r>
              <a:rPr lang="en-US" dirty="0"/>
              <a:t> of the same magnitude but in the opposite direction</a:t>
            </a:r>
          </a:p>
          <a:p>
            <a:pPr>
              <a:lnSpc>
                <a:spcPct val="90000"/>
              </a:lnSpc>
            </a:pPr>
            <a:r>
              <a:rPr lang="en-US" dirty="0"/>
              <a:t>So the force per unit length is</a:t>
            </a:r>
          </a:p>
          <a:p>
            <a:pPr>
              <a:lnSpc>
                <a:spcPct val="90000"/>
              </a:lnSpc>
            </a:pPr>
            <a:r>
              <a:rPr lang="en-US" dirty="0"/>
              <a:t>How about the direction of the force?</a:t>
            </a:r>
          </a:p>
        </p:txBody>
      </p:sp>
      <p:sp>
        <p:nvSpPr>
          <p:cNvPr id="17" name="Date Placeholder 3"/>
          <p:cNvSpPr>
            <a:spLocks noGrp="1"/>
          </p:cNvSpPr>
          <p:nvPr>
            <p:ph type="dt" sz="half" idx="10"/>
          </p:nvPr>
        </p:nvSpPr>
        <p:spPr/>
        <p:txBody>
          <a:bodyPr/>
          <a:lstStyle/>
          <a:p>
            <a:r>
              <a:rPr lang="en-US"/>
              <a:t>Wednesday, Nov. 6, 2019</a:t>
            </a:r>
          </a:p>
        </p:txBody>
      </p:sp>
      <p:sp>
        <p:nvSpPr>
          <p:cNvPr id="18" name="Footer Placeholder 4"/>
          <p:cNvSpPr>
            <a:spLocks noGrp="1"/>
          </p:cNvSpPr>
          <p:nvPr>
            <p:ph type="ftr" sz="quarter" idx="11"/>
          </p:nvPr>
        </p:nvSpPr>
        <p:spPr/>
        <p:txBody>
          <a:bodyPr/>
          <a:lstStyle/>
          <a:p>
            <a:r>
              <a:rPr lang="en-US"/>
              <a:t>PHYS 1444-002, Fall 2019                    Dr. Jaehoon Yu</a:t>
            </a:r>
          </a:p>
        </p:txBody>
      </p:sp>
      <p:sp>
        <p:nvSpPr>
          <p:cNvPr id="19" name="Slide Number Placeholder 5"/>
          <p:cNvSpPr>
            <a:spLocks noGrp="1"/>
          </p:cNvSpPr>
          <p:nvPr>
            <p:ph type="sldNum" sz="quarter" idx="12"/>
          </p:nvPr>
        </p:nvSpPr>
        <p:spPr/>
        <p:txBody>
          <a:bodyPr/>
          <a:lstStyle/>
          <a:p>
            <a:fld id="{F37B6603-C776-DE49-A54C-5B46ED1A71E2}" type="slidenum">
              <a:rPr lang="en-US"/>
              <a:pPr/>
              <a:t>8</a:t>
            </a:fld>
            <a:endParaRPr lang="en-US"/>
          </a:p>
        </p:txBody>
      </p:sp>
      <p:pic>
        <p:nvPicPr>
          <p:cNvPr id="385035" name="Picture 11" descr="FG28_004"/>
          <p:cNvPicPr>
            <a:picLocks noChangeAspect="1" noChangeArrowheads="1"/>
          </p:cNvPicPr>
          <p:nvPr/>
        </p:nvPicPr>
        <p:blipFill>
          <a:blip r:embed="rId3"/>
          <a:srcRect/>
          <a:stretch>
            <a:fillRect/>
          </a:stretch>
        </p:blipFill>
        <p:spPr bwMode="auto">
          <a:xfrm>
            <a:off x="7086600" y="4724400"/>
            <a:ext cx="2057400" cy="1543050"/>
          </a:xfrm>
          <a:prstGeom prst="rect">
            <a:avLst/>
          </a:prstGeom>
          <a:noFill/>
        </p:spPr>
      </p:pic>
      <p:sp>
        <p:nvSpPr>
          <p:cNvPr id="385026" name="Rectangle 2"/>
          <p:cNvSpPr>
            <a:spLocks noGrp="1" noChangeArrowheads="1"/>
          </p:cNvSpPr>
          <p:nvPr>
            <p:ph type="title"/>
          </p:nvPr>
        </p:nvSpPr>
        <p:spPr>
          <a:xfrm>
            <a:off x="381000" y="76200"/>
            <a:ext cx="8534400" cy="609600"/>
          </a:xfrm>
        </p:spPr>
        <p:txBody>
          <a:bodyPr/>
          <a:lstStyle/>
          <a:p>
            <a:r>
              <a:rPr lang="en-US" b="1"/>
              <a:t>Force Between Two Parallel Wires</a:t>
            </a:r>
          </a:p>
        </p:txBody>
      </p:sp>
      <p:graphicFrame>
        <p:nvGraphicFramePr>
          <p:cNvPr id="38502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87568" name="Equation" r:id="rId4" imgW="914400" imgH="190080" progId="Equation.DSMT4">
                  <p:embed/>
                </p:oleObj>
              </mc:Choice>
              <mc:Fallback>
                <p:oleObj name="Equation" r:id="rId4" imgW="914400" imgH="190080" progId="Equation.DSMT4">
                  <p:embed/>
                  <p:pic>
                    <p:nvPicPr>
                      <p:cNvPr id="385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87569" name="Equation" r:id="rId6" imgW="914400" imgH="190080" progId="Equation.DSMT4">
                  <p:embed/>
                </p:oleObj>
              </mc:Choice>
              <mc:Fallback>
                <p:oleObj name="Equation" r:id="rId6" imgW="914400" imgH="190080" progId="Equation.DSMT4">
                  <p:embed/>
                  <p:pic>
                    <p:nvPicPr>
                      <p:cNvPr id="3850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7570" name="Equation" r:id="rId7" imgW="914400" imgH="190080" progId="Equation.DSMT4">
                  <p:embed/>
                </p:oleObj>
              </mc:Choice>
              <mc:Fallback>
                <p:oleObj name="Equation" r:id="rId7" imgW="914400" imgH="190080" progId="Equation.DSMT4">
                  <p:embed/>
                  <p:pic>
                    <p:nvPicPr>
                      <p:cNvPr id="3850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87571" name="Equation" r:id="rId8" imgW="914400" imgH="190080" progId="Equation.DSMT4">
                  <p:embed/>
                </p:oleObj>
              </mc:Choice>
              <mc:Fallback>
                <p:oleObj name="Equation" r:id="rId8" imgW="914400" imgH="190080" progId="Equation.DSMT4">
                  <p:embed/>
                  <p:pic>
                    <p:nvPicPr>
                      <p:cNvPr id="38503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2" name="Object 8"/>
          <p:cNvGraphicFramePr>
            <a:graphicFrameLocks noChangeAspect="1"/>
          </p:cNvGraphicFramePr>
          <p:nvPr/>
        </p:nvGraphicFramePr>
        <p:xfrm>
          <a:off x="5181600" y="2209800"/>
          <a:ext cx="782638" cy="987425"/>
        </p:xfrm>
        <a:graphic>
          <a:graphicData uri="http://schemas.openxmlformats.org/presentationml/2006/ole">
            <mc:AlternateContent xmlns:mc="http://schemas.openxmlformats.org/markup-compatibility/2006">
              <mc:Choice xmlns:v="urn:schemas-microsoft-com:vml" Requires="v">
                <p:oleObj spid="_x0000_s287572" name="Equation" r:id="rId9" imgW="291960" imgH="368280" progId="Equation.DSMT4">
                  <p:embed/>
                </p:oleObj>
              </mc:Choice>
              <mc:Fallback>
                <p:oleObj name="Equation" r:id="rId9" imgW="291960" imgH="368280" progId="Equation.DSMT4">
                  <p:embed/>
                  <p:pic>
                    <p:nvPicPr>
                      <p:cNvPr id="38503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2209800"/>
                        <a:ext cx="782638"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3" name="Object 9"/>
          <p:cNvGraphicFramePr>
            <a:graphicFrameLocks noChangeAspect="1"/>
          </p:cNvGraphicFramePr>
          <p:nvPr/>
        </p:nvGraphicFramePr>
        <p:xfrm>
          <a:off x="7620000" y="1795463"/>
          <a:ext cx="711200" cy="406400"/>
        </p:xfrm>
        <a:graphic>
          <a:graphicData uri="http://schemas.openxmlformats.org/presentationml/2006/ole">
            <mc:AlternateContent xmlns:mc="http://schemas.openxmlformats.org/markup-compatibility/2006">
              <mc:Choice xmlns:v="urn:schemas-microsoft-com:vml" Requires="v">
                <p:oleObj spid="_x0000_s287573" name="Equation" r:id="rId11" imgW="266400" imgH="152280" progId="Equation.DSMT4">
                  <p:embed/>
                </p:oleObj>
              </mc:Choice>
              <mc:Fallback>
                <p:oleObj name="Equation" r:id="rId11" imgW="266400" imgH="152280" progId="Equation.DSMT4">
                  <p:embed/>
                  <p:pic>
                    <p:nvPicPr>
                      <p:cNvPr id="385033"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0" y="1795463"/>
                        <a:ext cx="711200" cy="4064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4" name="Object 10"/>
          <p:cNvGraphicFramePr>
            <a:graphicFrameLocks noChangeAspect="1"/>
          </p:cNvGraphicFramePr>
          <p:nvPr/>
        </p:nvGraphicFramePr>
        <p:xfrm>
          <a:off x="5499100" y="4841875"/>
          <a:ext cx="1649413" cy="796925"/>
        </p:xfrm>
        <a:graphic>
          <a:graphicData uri="http://schemas.openxmlformats.org/presentationml/2006/ole">
            <mc:AlternateContent xmlns:mc="http://schemas.openxmlformats.org/markup-compatibility/2006">
              <mc:Choice xmlns:v="urn:schemas-microsoft-com:vml" Requires="v">
                <p:oleObj spid="_x0000_s287574" name="Equation" r:id="rId13" imgW="761760" imgH="368280" progId="Equation.DSMT4">
                  <p:embed/>
                </p:oleObj>
              </mc:Choice>
              <mc:Fallback>
                <p:oleObj name="Equation" r:id="rId13" imgW="761760" imgH="368280" progId="Equation.DSMT4">
                  <p:embed/>
                  <p:pic>
                    <p:nvPicPr>
                      <p:cNvPr id="38503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9100" y="4841875"/>
                        <a:ext cx="1649413" cy="7969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85036" name="Text Box 12"/>
          <p:cNvSpPr txBox="1">
            <a:spLocks noChangeArrowheads="1"/>
          </p:cNvSpPr>
          <p:nvPr/>
        </p:nvSpPr>
        <p:spPr bwMode="auto">
          <a:xfrm>
            <a:off x="744538" y="6232525"/>
            <a:ext cx="7753350"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CC0000"/>
                </a:solidFill>
                <a:latin typeface="Arial Narrow" charset="0"/>
              </a:rPr>
              <a:t>If the currents are in the same direction, the attractive force.  </a:t>
            </a:r>
            <a:r>
              <a:rPr lang="en-US" sz="2000" dirty="0">
                <a:solidFill>
                  <a:srgbClr val="CC0000"/>
                </a:solidFill>
                <a:latin typeface="Arial Narrow" charset="0"/>
              </a:rPr>
              <a:t>If opposite, repulsive.</a:t>
            </a:r>
          </a:p>
        </p:txBody>
      </p:sp>
      <p:graphicFrame>
        <p:nvGraphicFramePr>
          <p:cNvPr id="385037" name="Object 13"/>
          <p:cNvGraphicFramePr>
            <a:graphicFrameLocks noChangeAspect="1"/>
          </p:cNvGraphicFramePr>
          <p:nvPr/>
        </p:nvGraphicFramePr>
        <p:xfrm>
          <a:off x="8186738" y="1744663"/>
          <a:ext cx="881062" cy="541337"/>
        </p:xfrm>
        <a:graphic>
          <a:graphicData uri="http://schemas.openxmlformats.org/presentationml/2006/ole">
            <mc:AlternateContent xmlns:mc="http://schemas.openxmlformats.org/markup-compatibility/2006">
              <mc:Choice xmlns:v="urn:schemas-microsoft-com:vml" Requires="v">
                <p:oleObj spid="_x0000_s287575" name="Equation" r:id="rId15" imgW="330120" imgH="203040" progId="Equation.DSMT4">
                  <p:embed/>
                </p:oleObj>
              </mc:Choice>
              <mc:Fallback>
                <p:oleObj name="Equation" r:id="rId15" imgW="330120" imgH="203040" progId="Equation.DSMT4">
                  <p:embed/>
                  <p:pic>
                    <p:nvPicPr>
                      <p:cNvPr id="385037"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86738" y="1744663"/>
                        <a:ext cx="881062" cy="541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8" name="Object 14"/>
          <p:cNvGraphicFramePr>
            <a:graphicFrameLocks noChangeAspect="1"/>
          </p:cNvGraphicFramePr>
          <p:nvPr/>
        </p:nvGraphicFramePr>
        <p:xfrm>
          <a:off x="5957888" y="2438400"/>
          <a:ext cx="747712" cy="544513"/>
        </p:xfrm>
        <a:graphic>
          <a:graphicData uri="http://schemas.openxmlformats.org/presentationml/2006/ole">
            <mc:AlternateContent xmlns:mc="http://schemas.openxmlformats.org/markup-compatibility/2006">
              <mc:Choice xmlns:v="urn:schemas-microsoft-com:vml" Requires="v">
                <p:oleObj spid="_x0000_s287576" name="Equation" r:id="rId17" imgW="279360" imgH="203040" progId="Equation.DSMT4">
                  <p:embed/>
                </p:oleObj>
              </mc:Choice>
              <mc:Fallback>
                <p:oleObj name="Equation" r:id="rId17" imgW="279360" imgH="203040" progId="Equation.DSMT4">
                  <p:embed/>
                  <p:pic>
                    <p:nvPicPr>
                      <p:cNvPr id="385038"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57888" y="2438400"/>
                        <a:ext cx="747712"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9" name="Object 15"/>
          <p:cNvGraphicFramePr>
            <a:graphicFrameLocks noChangeAspect="1"/>
          </p:cNvGraphicFramePr>
          <p:nvPr>
            <p:extLst>
              <p:ext uri="{D42A27DB-BD31-4B8C-83A1-F6EECF244321}">
                <p14:modId xmlns:p14="http://schemas.microsoft.com/office/powerpoint/2010/main" val="3051859432"/>
              </p:ext>
            </p:extLst>
          </p:nvPr>
        </p:nvGraphicFramePr>
        <p:xfrm>
          <a:off x="6705600" y="2438400"/>
          <a:ext cx="714375" cy="544513"/>
        </p:xfrm>
        <a:graphic>
          <a:graphicData uri="http://schemas.openxmlformats.org/presentationml/2006/ole">
            <mc:AlternateContent xmlns:mc="http://schemas.openxmlformats.org/markup-compatibility/2006">
              <mc:Choice xmlns:v="urn:schemas-microsoft-com:vml" Requires="v">
                <p:oleObj spid="_x0000_s287577" name="Equation" r:id="rId19" imgW="266400" imgH="203040" progId="Equation.DSMT4">
                  <p:embed/>
                </p:oleObj>
              </mc:Choice>
              <mc:Fallback>
                <p:oleObj name="Equation" r:id="rId19" imgW="266400" imgH="203040" progId="Equation.DSMT4">
                  <p:embed/>
                  <p:pic>
                    <p:nvPicPr>
                      <p:cNvPr id="385039"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05600" y="2438400"/>
                        <a:ext cx="714375"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40" name="Object 16"/>
          <p:cNvGraphicFramePr>
            <a:graphicFrameLocks noChangeAspect="1"/>
          </p:cNvGraphicFramePr>
          <p:nvPr/>
        </p:nvGraphicFramePr>
        <p:xfrm>
          <a:off x="7362825" y="2209800"/>
          <a:ext cx="1019175" cy="987425"/>
        </p:xfrm>
        <a:graphic>
          <a:graphicData uri="http://schemas.openxmlformats.org/presentationml/2006/ole">
            <mc:AlternateContent xmlns:mc="http://schemas.openxmlformats.org/markup-compatibility/2006">
              <mc:Choice xmlns:v="urn:schemas-microsoft-com:vml" Requires="v">
                <p:oleObj spid="_x0000_s287578" name="Equation" r:id="rId21" imgW="380880" imgH="368280" progId="Equation.DSMT4">
                  <p:embed/>
                </p:oleObj>
              </mc:Choice>
              <mc:Fallback>
                <p:oleObj name="Equation" r:id="rId21" imgW="380880" imgH="368280" progId="Equation.DSMT4">
                  <p:embed/>
                  <p:pic>
                    <p:nvPicPr>
                      <p:cNvPr id="385040" name="Object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62825" y="2209800"/>
                        <a:ext cx="1019175"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24205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Wednesday, Nov. 6, 2019</a:t>
            </a:r>
          </a:p>
        </p:txBody>
      </p:sp>
      <p:sp>
        <p:nvSpPr>
          <p:cNvPr id="17" name="Footer Placeholder 4"/>
          <p:cNvSpPr>
            <a:spLocks noGrp="1"/>
          </p:cNvSpPr>
          <p:nvPr>
            <p:ph type="ftr" sz="quarter" idx="11"/>
          </p:nvPr>
        </p:nvSpPr>
        <p:spPr/>
        <p:txBody>
          <a:bodyPr/>
          <a:lstStyle/>
          <a:p>
            <a:r>
              <a:rPr lang="en-US"/>
              <a:t>PHYS 1444-002, Fall 2019                    Dr. Jaehoon Yu</a:t>
            </a:r>
          </a:p>
        </p:txBody>
      </p:sp>
      <p:sp>
        <p:nvSpPr>
          <p:cNvPr id="18" name="Slide Number Placeholder 5"/>
          <p:cNvSpPr>
            <a:spLocks noGrp="1"/>
          </p:cNvSpPr>
          <p:nvPr>
            <p:ph type="sldNum" sz="quarter" idx="12"/>
          </p:nvPr>
        </p:nvSpPr>
        <p:spPr/>
        <p:txBody>
          <a:bodyPr/>
          <a:lstStyle/>
          <a:p>
            <a:fld id="{D4CC0813-488B-2245-B715-9B380EC238D5}" type="slidenum">
              <a:rPr lang="en-US"/>
              <a:pPr/>
              <a:t>9</a:t>
            </a:fld>
            <a:endParaRPr lang="en-US"/>
          </a:p>
        </p:txBody>
      </p:sp>
      <p:sp>
        <p:nvSpPr>
          <p:cNvPr id="386050" name="Rectangle 2"/>
          <p:cNvSpPr>
            <a:spLocks noGrp="1" noChangeArrowheads="1"/>
          </p:cNvSpPr>
          <p:nvPr>
            <p:ph type="title"/>
          </p:nvPr>
        </p:nvSpPr>
        <p:spPr>
          <a:xfrm>
            <a:off x="228600" y="-76200"/>
            <a:ext cx="8686800" cy="762000"/>
          </a:xfrm>
        </p:spPr>
        <p:txBody>
          <a:bodyPr/>
          <a:lstStyle/>
          <a:p>
            <a:r>
              <a:rPr lang="en-US" b="1" dirty="0"/>
              <a:t>Example 28 – 5 </a:t>
            </a:r>
          </a:p>
        </p:txBody>
      </p:sp>
      <p:sp>
        <p:nvSpPr>
          <p:cNvPr id="386051" name="Text Box 3"/>
          <p:cNvSpPr txBox="1">
            <a:spLocks noChangeArrowheads="1"/>
          </p:cNvSpPr>
          <p:nvPr/>
        </p:nvSpPr>
        <p:spPr bwMode="auto">
          <a:xfrm>
            <a:off x="381000" y="609600"/>
            <a:ext cx="67056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Suspending a wire with current. </a:t>
            </a:r>
            <a:r>
              <a:rPr lang="en-US" dirty="0">
                <a:solidFill>
                  <a:schemeClr val="accent2"/>
                </a:solidFill>
                <a:latin typeface="Arial Narrow" charset="0"/>
              </a:rPr>
              <a:t>A horizontal wire carries a current </a:t>
            </a:r>
            <a:r>
              <a:rPr lang="en-US" dirty="0">
                <a:solidFill>
                  <a:schemeClr val="accent2"/>
                </a:solidFill>
                <a:latin typeface="Monotype Corsiva" charset="0"/>
              </a:rPr>
              <a:t>I</a:t>
            </a:r>
            <a:r>
              <a:rPr lang="en-US" baseline="-25000" dirty="0">
                <a:solidFill>
                  <a:schemeClr val="accent2"/>
                </a:solidFill>
                <a:latin typeface="Arial Narrow" charset="0"/>
              </a:rPr>
              <a:t>1</a:t>
            </a:r>
            <a:r>
              <a:rPr lang="en-US" dirty="0">
                <a:solidFill>
                  <a:schemeClr val="accent2"/>
                </a:solidFill>
                <a:latin typeface="Arial Narrow" charset="0"/>
              </a:rPr>
              <a:t>=80A DC.  A second parallel wire 20cm below it must carry how much current </a:t>
            </a:r>
            <a:r>
              <a:rPr lang="en-US" dirty="0">
                <a:solidFill>
                  <a:schemeClr val="accent2"/>
                </a:solidFill>
                <a:latin typeface="Monotype Corsiva" charset="0"/>
              </a:rPr>
              <a:t>I</a:t>
            </a:r>
            <a:r>
              <a:rPr lang="en-US" baseline="-25000" dirty="0">
                <a:solidFill>
                  <a:schemeClr val="accent2"/>
                </a:solidFill>
                <a:latin typeface="Arial Narrow" charset="0"/>
              </a:rPr>
              <a:t>2</a:t>
            </a:r>
            <a:r>
              <a:rPr lang="en-US" dirty="0">
                <a:solidFill>
                  <a:schemeClr val="accent2"/>
                </a:solidFill>
                <a:latin typeface="Arial Narrow" charset="0"/>
              </a:rPr>
              <a:t> so that it doesn’t fall due to the gravity and in which direction?  The lower has a mass of 0.12g per meter of length. </a:t>
            </a:r>
          </a:p>
        </p:txBody>
      </p:sp>
      <p:sp>
        <p:nvSpPr>
          <p:cNvPr id="386052" name="Text Box 4"/>
          <p:cNvSpPr txBox="1">
            <a:spLocks noChangeArrowheads="1"/>
          </p:cNvSpPr>
          <p:nvPr/>
        </p:nvSpPr>
        <p:spPr bwMode="auto">
          <a:xfrm>
            <a:off x="457200" y="2465388"/>
            <a:ext cx="4953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Which direction is the gravitational force? </a:t>
            </a:r>
            <a:endParaRPr lang="en-US" baseline="-25000">
              <a:solidFill>
                <a:srgbClr val="CC00CC"/>
              </a:solidFill>
              <a:latin typeface="Arial Narrow" charset="0"/>
            </a:endParaRPr>
          </a:p>
        </p:txBody>
      </p:sp>
      <p:sp>
        <p:nvSpPr>
          <p:cNvPr id="386053" name="Text Box 5"/>
          <p:cNvSpPr txBox="1">
            <a:spLocks noChangeArrowheads="1"/>
          </p:cNvSpPr>
          <p:nvPr/>
        </p:nvSpPr>
        <p:spPr bwMode="auto">
          <a:xfrm>
            <a:off x="457200" y="2987675"/>
            <a:ext cx="8382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This force must be balanced by the magnetic force exerted on the wire by the first wire.</a:t>
            </a:r>
          </a:p>
        </p:txBody>
      </p:sp>
      <p:pic>
        <p:nvPicPr>
          <p:cNvPr id="386054" name="Picture 6" descr="FG28_005"/>
          <p:cNvPicPr>
            <a:picLocks noChangeAspect="1" noChangeArrowheads="1"/>
          </p:cNvPicPr>
          <p:nvPr/>
        </p:nvPicPr>
        <p:blipFill>
          <a:blip r:embed="rId3"/>
          <a:srcRect/>
          <a:stretch>
            <a:fillRect/>
          </a:stretch>
        </p:blipFill>
        <p:spPr bwMode="auto">
          <a:xfrm>
            <a:off x="7010400" y="381000"/>
            <a:ext cx="2057400" cy="2000250"/>
          </a:xfrm>
          <a:prstGeom prst="rect">
            <a:avLst/>
          </a:prstGeom>
          <a:noFill/>
        </p:spPr>
      </p:pic>
      <p:sp>
        <p:nvSpPr>
          <p:cNvPr id="386055" name="Text Box 7"/>
          <p:cNvSpPr txBox="1">
            <a:spLocks noChangeArrowheads="1"/>
          </p:cNvSpPr>
          <p:nvPr/>
        </p:nvSpPr>
        <p:spPr bwMode="auto">
          <a:xfrm>
            <a:off x="5257800" y="2438400"/>
            <a:ext cx="3733800" cy="461665"/>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00"/>
                </a:solidFill>
                <a:latin typeface="Arial Narrow" charset="0"/>
              </a:rPr>
              <a:t>Down to the center of the Earth </a:t>
            </a:r>
            <a:endParaRPr lang="en-US" baseline="-25000" dirty="0">
              <a:solidFill>
                <a:srgbClr val="CC0000"/>
              </a:solidFill>
              <a:latin typeface="Arial Narrow" charset="0"/>
            </a:endParaRPr>
          </a:p>
        </p:txBody>
      </p:sp>
      <p:graphicFrame>
        <p:nvGraphicFramePr>
          <p:cNvPr id="386056" name="Object 8"/>
          <p:cNvGraphicFramePr>
            <a:graphicFrameLocks noChangeAspect="1"/>
          </p:cNvGraphicFramePr>
          <p:nvPr/>
        </p:nvGraphicFramePr>
        <p:xfrm>
          <a:off x="1981200" y="3416300"/>
          <a:ext cx="741363" cy="850900"/>
        </p:xfrm>
        <a:graphic>
          <a:graphicData uri="http://schemas.openxmlformats.org/presentationml/2006/ole">
            <mc:AlternateContent xmlns:mc="http://schemas.openxmlformats.org/markup-compatibility/2006">
              <mc:Choice xmlns:v="urn:schemas-microsoft-com:vml" Requires="v">
                <p:oleObj spid="_x0000_s288284" name="Equation" r:id="rId4" imgW="342720" imgH="393480" progId="Equation.DSMT4">
                  <p:embed/>
                </p:oleObj>
              </mc:Choice>
              <mc:Fallback>
                <p:oleObj name="Equation" r:id="rId4" imgW="342720" imgH="393480" progId="Equation.DSMT4">
                  <p:embed/>
                  <p:pic>
                    <p:nvPicPr>
                      <p:cNvPr id="38605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416300"/>
                        <a:ext cx="741363" cy="8509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57" name="Object 9"/>
          <p:cNvGraphicFramePr>
            <a:graphicFrameLocks noChangeAspect="1"/>
          </p:cNvGraphicFramePr>
          <p:nvPr/>
        </p:nvGraphicFramePr>
        <p:xfrm>
          <a:off x="2514600" y="4572000"/>
          <a:ext cx="650875" cy="473075"/>
        </p:xfrm>
        <a:graphic>
          <a:graphicData uri="http://schemas.openxmlformats.org/presentationml/2006/ole">
            <mc:AlternateContent xmlns:mc="http://schemas.openxmlformats.org/markup-compatibility/2006">
              <mc:Choice xmlns:v="urn:schemas-microsoft-com:vml" Requires="v">
                <p:oleObj spid="_x0000_s288285" name="Equation" r:id="rId6" imgW="279360" imgH="203040" progId="Equation.DSMT4">
                  <p:embed/>
                </p:oleObj>
              </mc:Choice>
              <mc:Fallback>
                <p:oleObj name="Equation" r:id="rId6" imgW="279360" imgH="203040" progId="Equation.DSMT4">
                  <p:embed/>
                  <p:pic>
                    <p:nvPicPr>
                      <p:cNvPr id="38605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572000"/>
                        <a:ext cx="650875" cy="473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86058" name="AutoShape 10"/>
          <p:cNvSpPr>
            <a:spLocks noChangeArrowheads="1"/>
          </p:cNvSpPr>
          <p:nvPr/>
        </p:nvSpPr>
        <p:spPr bwMode="auto">
          <a:xfrm>
            <a:off x="396875" y="4359275"/>
            <a:ext cx="1736725" cy="850900"/>
          </a:xfrm>
          <a:prstGeom prst="rightArrow">
            <a:avLst>
              <a:gd name="adj1" fmla="val 50000"/>
              <a:gd name="adj2" fmla="val 51026"/>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I</a:t>
            </a:r>
            <a:r>
              <a:rPr lang="en-US" sz="2000" b="1" baseline="-25000">
                <a:solidFill>
                  <a:srgbClr val="CC0000"/>
                </a:solidFill>
                <a:latin typeface="Arial Narrow" charset="0"/>
              </a:rPr>
              <a:t>2</a:t>
            </a:r>
          </a:p>
        </p:txBody>
      </p:sp>
      <p:graphicFrame>
        <p:nvGraphicFramePr>
          <p:cNvPr id="386059" name="Object 11"/>
          <p:cNvGraphicFramePr>
            <a:graphicFrameLocks noChangeAspect="1"/>
          </p:cNvGraphicFramePr>
          <p:nvPr/>
        </p:nvGraphicFramePr>
        <p:xfrm>
          <a:off x="3275013" y="5326063"/>
          <a:ext cx="5259387" cy="1074737"/>
        </p:xfrm>
        <a:graphic>
          <a:graphicData uri="http://schemas.openxmlformats.org/presentationml/2006/ole">
            <mc:AlternateContent xmlns:mc="http://schemas.openxmlformats.org/markup-compatibility/2006">
              <mc:Choice xmlns:v="urn:schemas-microsoft-com:vml" Requires="v">
                <p:oleObj spid="_x0000_s288286" name="Equation" r:id="rId8" imgW="2666880" imgH="545760" progId="Equation.DSMT4">
                  <p:embed/>
                </p:oleObj>
              </mc:Choice>
              <mc:Fallback>
                <p:oleObj name="Equation" r:id="rId8" imgW="2666880" imgH="545760" progId="Equation.DSMT4">
                  <p:embed/>
                  <p:pic>
                    <p:nvPicPr>
                      <p:cNvPr id="386059"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013" y="5326063"/>
                        <a:ext cx="5259387" cy="1074737"/>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0" name="Object 12"/>
          <p:cNvGraphicFramePr>
            <a:graphicFrameLocks noChangeAspect="1"/>
          </p:cNvGraphicFramePr>
          <p:nvPr/>
        </p:nvGraphicFramePr>
        <p:xfrm>
          <a:off x="2708275" y="3471863"/>
          <a:ext cx="796925" cy="795337"/>
        </p:xfrm>
        <a:graphic>
          <a:graphicData uri="http://schemas.openxmlformats.org/presentationml/2006/ole">
            <mc:AlternateContent xmlns:mc="http://schemas.openxmlformats.org/markup-compatibility/2006">
              <mc:Choice xmlns:v="urn:schemas-microsoft-com:vml" Requires="v">
                <p:oleObj spid="_x0000_s288287" name="Equation" r:id="rId10" imgW="368280" imgH="368280" progId="Equation.DSMT4">
                  <p:embed/>
                </p:oleObj>
              </mc:Choice>
              <mc:Fallback>
                <p:oleObj name="Equation" r:id="rId10" imgW="368280" imgH="368280" progId="Equation.DSMT4">
                  <p:embed/>
                  <p:pic>
                    <p:nvPicPr>
                      <p:cNvPr id="38606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8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1" name="Object 13"/>
          <p:cNvGraphicFramePr>
            <a:graphicFrameLocks noChangeAspect="1"/>
          </p:cNvGraphicFramePr>
          <p:nvPr/>
        </p:nvGraphicFramePr>
        <p:xfrm>
          <a:off x="3470275" y="3471863"/>
          <a:ext cx="796925" cy="795337"/>
        </p:xfrm>
        <a:graphic>
          <a:graphicData uri="http://schemas.openxmlformats.org/presentationml/2006/ole">
            <mc:AlternateContent xmlns:mc="http://schemas.openxmlformats.org/markup-compatibility/2006">
              <mc:Choice xmlns:v="urn:schemas-microsoft-com:vml" Requires="v">
                <p:oleObj spid="_x0000_s288288" name="Equation" r:id="rId12" imgW="368280" imgH="368280" progId="Equation.DSMT4">
                  <p:embed/>
                </p:oleObj>
              </mc:Choice>
              <mc:Fallback>
                <p:oleObj name="Equation" r:id="rId12" imgW="368280" imgH="368280" progId="Equation.DSMT4">
                  <p:embed/>
                  <p:pic>
                    <p:nvPicPr>
                      <p:cNvPr id="38606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0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2" name="Object 14"/>
          <p:cNvGraphicFramePr>
            <a:graphicFrameLocks noChangeAspect="1"/>
          </p:cNvGraphicFramePr>
          <p:nvPr/>
        </p:nvGraphicFramePr>
        <p:xfrm>
          <a:off x="4235450" y="3471863"/>
          <a:ext cx="1098550" cy="795337"/>
        </p:xfrm>
        <a:graphic>
          <a:graphicData uri="http://schemas.openxmlformats.org/presentationml/2006/ole">
            <mc:AlternateContent xmlns:mc="http://schemas.openxmlformats.org/markup-compatibility/2006">
              <mc:Choice xmlns:v="urn:schemas-microsoft-com:vml" Requires="v">
                <p:oleObj spid="_x0000_s288289" name="Equation" r:id="rId14" imgW="507960" imgH="368280" progId="Equation.DSMT4">
                  <p:embed/>
                </p:oleObj>
              </mc:Choice>
              <mc:Fallback>
                <p:oleObj name="Equation" r:id="rId14" imgW="507960" imgH="368280" progId="Equation.DSMT4">
                  <p:embed/>
                  <p:pic>
                    <p:nvPicPr>
                      <p:cNvPr id="386062"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5450" y="3471863"/>
                        <a:ext cx="1098550"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3" name="Object 15"/>
          <p:cNvGraphicFramePr>
            <a:graphicFrameLocks noChangeAspect="1"/>
          </p:cNvGraphicFramePr>
          <p:nvPr/>
        </p:nvGraphicFramePr>
        <p:xfrm>
          <a:off x="3182938" y="4343400"/>
          <a:ext cx="1541462" cy="946150"/>
        </p:xfrm>
        <a:graphic>
          <a:graphicData uri="http://schemas.openxmlformats.org/presentationml/2006/ole">
            <mc:AlternateContent xmlns:mc="http://schemas.openxmlformats.org/markup-compatibility/2006">
              <mc:Choice xmlns:v="urn:schemas-microsoft-com:vml" Requires="v">
                <p:oleObj spid="_x0000_s288290" name="Equation" r:id="rId16" imgW="660240" imgH="406080" progId="Equation.DSMT4">
                  <p:embed/>
                </p:oleObj>
              </mc:Choice>
              <mc:Fallback>
                <p:oleObj name="Equation" r:id="rId16" imgW="660240" imgH="406080" progId="Equation.DSMT4">
                  <p:embed/>
                  <p:pic>
                    <p:nvPicPr>
                      <p:cNvPr id="386063"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2938" y="4343400"/>
                        <a:ext cx="1541462" cy="946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2" name="Oval 1">
            <a:extLst>
              <a:ext uri="{FF2B5EF4-FFF2-40B4-BE49-F238E27FC236}">
                <a16:creationId xmlns:a16="http://schemas.microsoft.com/office/drawing/2014/main" id="{CBCBE8FF-AE1C-D74E-9845-5E8B6731C331}"/>
              </a:ext>
            </a:extLst>
          </p:cNvPr>
          <p:cNvSpPr/>
          <p:nvPr/>
        </p:nvSpPr>
        <p:spPr bwMode="auto">
          <a:xfrm>
            <a:off x="3124200" y="4343400"/>
            <a:ext cx="627062" cy="930275"/>
          </a:xfrm>
          <a:prstGeom prst="ellipse">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895328642"/>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52440</TotalTime>
  <Words>2773</Words>
  <Application>Microsoft Macintosh PowerPoint</Application>
  <PresentationFormat>On-screen Show (4:3)</PresentationFormat>
  <Paragraphs>240</Paragraphs>
  <Slides>21</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 Narrow</vt:lpstr>
      <vt:lpstr>Monotype Corsiva</vt:lpstr>
      <vt:lpstr>Symbol</vt:lpstr>
      <vt:lpstr>Times New Roman</vt:lpstr>
      <vt:lpstr>phys1443-spring02</vt:lpstr>
      <vt:lpstr>Equation</vt:lpstr>
      <vt:lpstr>PHYS 1444 – Section 002 Lecture #18</vt:lpstr>
      <vt:lpstr>Announcements</vt:lpstr>
      <vt:lpstr>Reminder: Special Project #5</vt:lpstr>
      <vt:lpstr> Sources of Magnetic Field</vt:lpstr>
      <vt:lpstr>Magnetic Field due to a Straight Wire</vt:lpstr>
      <vt:lpstr>Example 28 – 1 </vt:lpstr>
      <vt:lpstr>Force Between Two Parallel Wires</vt:lpstr>
      <vt:lpstr>Force Between Two Parallel Wires</vt:lpstr>
      <vt:lpstr>Example 28 – 5 </vt:lpstr>
      <vt:lpstr>Operational Definition of Ampere and Coulomb</vt:lpstr>
      <vt:lpstr>Ampére’s Law</vt:lpstr>
      <vt:lpstr>Ampére’s Law</vt:lpstr>
      <vt:lpstr>Verification of Ampére’s Law</vt:lpstr>
      <vt:lpstr>Verification of Ampére’s Law</vt:lpstr>
      <vt:lpstr>Example 28 – 6 </vt:lpstr>
      <vt:lpstr>Example 28 – 6 cont’d </vt:lpstr>
      <vt:lpstr>Example 28 – 7 </vt:lpstr>
      <vt:lpstr>Solenoid and Its Magnetic Field</vt:lpstr>
      <vt:lpstr>Solenoid Magnetic Field</vt:lpstr>
      <vt:lpstr>Solenoid Magnetic Field</vt:lpstr>
      <vt:lpstr>Example 28 – 10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995</cp:revision>
  <dcterms:created xsi:type="dcterms:W3CDTF">2012-01-19T04:21:20Z</dcterms:created>
  <dcterms:modified xsi:type="dcterms:W3CDTF">2019-11-06T20:46:42Z</dcterms:modified>
</cp:coreProperties>
</file>