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715" r:id="rId4"/>
    <p:sldId id="734" r:id="rId5"/>
    <p:sldId id="735" r:id="rId6"/>
    <p:sldId id="736" r:id="rId7"/>
    <p:sldId id="737" r:id="rId8"/>
    <p:sldId id="738" r:id="rId9"/>
    <p:sldId id="739" r:id="rId10"/>
    <p:sldId id="740" r:id="rId11"/>
    <p:sldId id="741" r:id="rId12"/>
    <p:sldId id="742" r:id="rId13"/>
    <p:sldId id="766" r:id="rId14"/>
    <p:sldId id="744" r:id="rId15"/>
    <p:sldId id="767" r:id="rId16"/>
    <p:sldId id="768" r:id="rId17"/>
    <p:sldId id="769" r:id="rId18"/>
    <p:sldId id="748" r:id="rId19"/>
    <p:sldId id="770" r:id="rId20"/>
    <p:sldId id="771" r:id="rId21"/>
    <p:sldId id="772"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00CC"/>
    <a:srgbClr val="FF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2"/>
    <p:restoredTop sz="94660"/>
  </p:normalViewPr>
  <p:slideViewPr>
    <p:cSldViewPr>
      <p:cViewPr varScale="1">
        <p:scale>
          <a:sx n="127" d="100"/>
          <a:sy n="127" d="100"/>
        </p:scale>
        <p:origin x="200"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2.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39.wmf"/><Relationship Id="rId7" Type="http://schemas.openxmlformats.org/officeDocument/2006/relationships/image" Target="../media/image56.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49.wmf"/><Relationship Id="rId4" Type="http://schemas.openxmlformats.org/officeDocument/2006/relationships/image" Target="../media/image53.wmf"/><Relationship Id="rId9"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2.wmf"/><Relationship Id="rId5" Type="http://schemas.openxmlformats.org/officeDocument/2006/relationships/image" Target="../media/image68.png"/><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2.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4.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2.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5.wmf"/><Relationship Id="rId1" Type="http://schemas.openxmlformats.org/officeDocument/2006/relationships/image" Target="../media/image2.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432326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Nov. 6,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Nov. 6,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Nov. 6,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Nov. 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1.wmf"/><Relationship Id="rId3" Type="http://schemas.openxmlformats.org/officeDocument/2006/relationships/oleObject" Target="../embeddings/oleObject41.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image" Target="../media/image30.wmf"/><Relationship Id="rId5" Type="http://schemas.openxmlformats.org/officeDocument/2006/relationships/oleObject" Target="../embeddings/oleObject42.bin"/><Relationship Id="rId15" Type="http://schemas.openxmlformats.org/officeDocument/2006/relationships/image" Target="../media/image32.wmf"/><Relationship Id="rId10" Type="http://schemas.openxmlformats.org/officeDocument/2006/relationships/oleObject" Target="../embeddings/oleObject46.bin"/><Relationship Id="rId4" Type="http://schemas.openxmlformats.org/officeDocument/2006/relationships/image" Target="../media/image2.wmf"/><Relationship Id="rId9" Type="http://schemas.openxmlformats.org/officeDocument/2006/relationships/image" Target="../media/image5.wmf"/><Relationship Id="rId1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50.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image" Target="../media/image2.wmf"/><Relationship Id="rId9" Type="http://schemas.openxmlformats.org/officeDocument/2006/relationships/image" Target="../media/image4.wmf"/></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oleObject" Target="../embeddings/oleObject55.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7.bin"/><Relationship Id="rId11" Type="http://schemas.openxmlformats.org/officeDocument/2006/relationships/image" Target="../media/image36.emf"/><Relationship Id="rId5" Type="http://schemas.openxmlformats.org/officeDocument/2006/relationships/oleObject" Target="../embeddings/oleObject56.bin"/><Relationship Id="rId10" Type="http://schemas.openxmlformats.org/officeDocument/2006/relationships/image" Target="../media/image34.wmf"/><Relationship Id="rId4" Type="http://schemas.openxmlformats.org/officeDocument/2006/relationships/image" Target="../media/image2.wmf"/><Relationship Id="rId9" Type="http://schemas.openxmlformats.org/officeDocument/2006/relationships/oleObject" Target="../embeddings/oleObject5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6.bin"/><Relationship Id="rId18" Type="http://schemas.openxmlformats.org/officeDocument/2006/relationships/image" Target="../media/image41.wmf"/><Relationship Id="rId3" Type="http://schemas.openxmlformats.org/officeDocument/2006/relationships/image" Target="../media/image42.jpeg"/><Relationship Id="rId21" Type="http://schemas.openxmlformats.org/officeDocument/2006/relationships/image" Target="../media/image45.emf"/><Relationship Id="rId7" Type="http://schemas.openxmlformats.org/officeDocument/2006/relationships/oleObject" Target="../embeddings/oleObject62.bin"/><Relationship Id="rId12" Type="http://schemas.openxmlformats.org/officeDocument/2006/relationships/image" Target="../media/image38.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4.emf"/><Relationship Id="rId1" Type="http://schemas.openxmlformats.org/officeDocument/2006/relationships/vmlDrawing" Target="../drawings/vmlDrawing10.vml"/><Relationship Id="rId6" Type="http://schemas.openxmlformats.org/officeDocument/2006/relationships/oleObject" Target="../embeddings/oleObject61.bin"/><Relationship Id="rId11" Type="http://schemas.openxmlformats.org/officeDocument/2006/relationships/oleObject" Target="../embeddings/oleObject65.bin"/><Relationship Id="rId5" Type="http://schemas.openxmlformats.org/officeDocument/2006/relationships/image" Target="../media/image2.wmf"/><Relationship Id="rId15" Type="http://schemas.openxmlformats.org/officeDocument/2006/relationships/oleObject" Target="../embeddings/oleObject67.bin"/><Relationship Id="rId10" Type="http://schemas.openxmlformats.org/officeDocument/2006/relationships/image" Target="../media/image37.wmf"/><Relationship Id="rId19" Type="http://schemas.openxmlformats.org/officeDocument/2006/relationships/image" Target="../media/image43.emf"/><Relationship Id="rId4" Type="http://schemas.openxmlformats.org/officeDocument/2006/relationships/oleObject" Target="../embeddings/oleObject60.bin"/><Relationship Id="rId9" Type="http://schemas.openxmlformats.org/officeDocument/2006/relationships/oleObject" Target="../embeddings/oleObject64.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46.jpeg"/><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0.bin"/><Relationship Id="rId5" Type="http://schemas.openxmlformats.org/officeDocument/2006/relationships/image" Target="../media/image2.wmf"/><Relationship Id="rId4" Type="http://schemas.openxmlformats.org/officeDocument/2006/relationships/oleObject" Target="../embeddings/oleObject69.bin"/></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43.emf"/><Relationship Id="rId3" Type="http://schemas.openxmlformats.org/officeDocument/2006/relationships/notesSlide" Target="../notesSlides/notesSlide2.xml"/><Relationship Id="rId7" Type="http://schemas.openxmlformats.org/officeDocument/2006/relationships/oleObject" Target="../embeddings/oleObject74.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39.wmf"/><Relationship Id="rId4" Type="http://schemas.openxmlformats.org/officeDocument/2006/relationships/image" Target="../media/image50.jpeg"/><Relationship Id="rId9"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54.wmf"/><Relationship Id="rId18" Type="http://schemas.openxmlformats.org/officeDocument/2006/relationships/oleObject" Target="../embeddings/oleObject84.bin"/><Relationship Id="rId3" Type="http://schemas.openxmlformats.org/officeDocument/2006/relationships/image" Target="../media/image50.jpeg"/><Relationship Id="rId21" Type="http://schemas.openxmlformats.org/officeDocument/2006/relationships/image" Target="../media/image58.emf"/><Relationship Id="rId7" Type="http://schemas.openxmlformats.org/officeDocument/2006/relationships/image" Target="../media/image52.wmf"/><Relationship Id="rId12" Type="http://schemas.openxmlformats.org/officeDocument/2006/relationships/oleObject" Target="../embeddings/oleObject81.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83.bin"/><Relationship Id="rId20" Type="http://schemas.openxmlformats.org/officeDocument/2006/relationships/oleObject" Target="../embeddings/oleObject85.bin"/><Relationship Id="rId1" Type="http://schemas.openxmlformats.org/officeDocument/2006/relationships/vmlDrawing" Target="../drawings/vmlDrawing13.vml"/><Relationship Id="rId6" Type="http://schemas.openxmlformats.org/officeDocument/2006/relationships/oleObject" Target="../embeddings/oleObject78.bin"/><Relationship Id="rId11" Type="http://schemas.openxmlformats.org/officeDocument/2006/relationships/image" Target="../media/image53.wmf"/><Relationship Id="rId24" Type="http://schemas.openxmlformats.org/officeDocument/2006/relationships/image" Target="../media/image43.emf"/><Relationship Id="rId5" Type="http://schemas.openxmlformats.org/officeDocument/2006/relationships/image" Target="../media/image51.wmf"/><Relationship Id="rId15" Type="http://schemas.openxmlformats.org/officeDocument/2006/relationships/image" Target="../media/image55.wmf"/><Relationship Id="rId23" Type="http://schemas.openxmlformats.org/officeDocument/2006/relationships/image" Target="../media/image49.wmf"/><Relationship Id="rId10" Type="http://schemas.openxmlformats.org/officeDocument/2006/relationships/oleObject" Target="../embeddings/oleObject80.bin"/><Relationship Id="rId19" Type="http://schemas.openxmlformats.org/officeDocument/2006/relationships/image" Target="../media/image57.wmf"/><Relationship Id="rId4" Type="http://schemas.openxmlformats.org/officeDocument/2006/relationships/oleObject" Target="../embeddings/oleObject77.bin"/><Relationship Id="rId9" Type="http://schemas.openxmlformats.org/officeDocument/2006/relationships/image" Target="../media/image39.wmf"/><Relationship Id="rId14" Type="http://schemas.openxmlformats.org/officeDocument/2006/relationships/oleObject" Target="../embeddings/oleObject82.bin"/><Relationship Id="rId22" Type="http://schemas.openxmlformats.org/officeDocument/2006/relationships/oleObject" Target="../embeddings/oleObject8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63.jpe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8.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6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64.jpeg"/><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92.bin"/><Relationship Id="rId5" Type="http://schemas.openxmlformats.org/officeDocument/2006/relationships/image" Target="../media/image2.wmf"/><Relationship Id="rId4" Type="http://schemas.openxmlformats.org/officeDocument/2006/relationships/oleObject" Target="../embeddings/oleObject9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1.bin"/><Relationship Id="rId3" Type="http://schemas.openxmlformats.org/officeDocument/2006/relationships/image" Target="../media/image69.jpeg"/><Relationship Id="rId7" Type="http://schemas.openxmlformats.org/officeDocument/2006/relationships/oleObject" Target="../embeddings/oleObject97.bin"/><Relationship Id="rId12" Type="http://schemas.openxmlformats.org/officeDocument/2006/relationships/image" Target="../media/image66.wmf"/><Relationship Id="rId17"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image" Target="../media/image68.png"/><Relationship Id="rId1" Type="http://schemas.openxmlformats.org/officeDocument/2006/relationships/vmlDrawing" Target="../drawings/vmlDrawing16.vml"/><Relationship Id="rId6" Type="http://schemas.openxmlformats.org/officeDocument/2006/relationships/oleObject" Target="../embeddings/oleObject96.bin"/><Relationship Id="rId11" Type="http://schemas.openxmlformats.org/officeDocument/2006/relationships/oleObject" Target="../embeddings/oleObject100.bin"/><Relationship Id="rId5" Type="http://schemas.openxmlformats.org/officeDocument/2006/relationships/image" Target="../media/image2.wmf"/><Relationship Id="rId15" Type="http://schemas.openxmlformats.org/officeDocument/2006/relationships/oleObject" Target="../embeddings/oleObject102.bin"/><Relationship Id="rId10" Type="http://schemas.openxmlformats.org/officeDocument/2006/relationships/image" Target="../media/image65.wmf"/><Relationship Id="rId4" Type="http://schemas.openxmlformats.org/officeDocument/2006/relationships/oleObject" Target="../embeddings/oleObject95.bin"/><Relationship Id="rId9" Type="http://schemas.openxmlformats.org/officeDocument/2006/relationships/oleObject" Target="../embeddings/oleObject99.bin"/><Relationship Id="rId14" Type="http://schemas.openxmlformats.org/officeDocument/2006/relationships/image" Target="../media/image6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72.wmf"/><Relationship Id="rId18" Type="http://schemas.openxmlformats.org/officeDocument/2006/relationships/image" Target="../media/image43.emf"/><Relationship Id="rId3" Type="http://schemas.openxmlformats.org/officeDocument/2006/relationships/oleObject" Target="../embeddings/oleObject103.bin"/><Relationship Id="rId7" Type="http://schemas.openxmlformats.org/officeDocument/2006/relationships/oleObject" Target="../embeddings/oleObject106.bin"/><Relationship Id="rId12" Type="http://schemas.openxmlformats.org/officeDocument/2006/relationships/oleObject" Target="../embeddings/oleObject109.bin"/><Relationship Id="rId17"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111.bin"/><Relationship Id="rId1" Type="http://schemas.openxmlformats.org/officeDocument/2006/relationships/vmlDrawing" Target="../drawings/vmlDrawing17.vml"/><Relationship Id="rId6" Type="http://schemas.openxmlformats.org/officeDocument/2006/relationships/oleObject" Target="../embeddings/oleObject105.bin"/><Relationship Id="rId11" Type="http://schemas.openxmlformats.org/officeDocument/2006/relationships/image" Target="../media/image71.wmf"/><Relationship Id="rId5" Type="http://schemas.openxmlformats.org/officeDocument/2006/relationships/oleObject" Target="../embeddings/oleObject104.bin"/><Relationship Id="rId15" Type="http://schemas.openxmlformats.org/officeDocument/2006/relationships/image" Target="../media/image73.wmf"/><Relationship Id="rId10" Type="http://schemas.openxmlformats.org/officeDocument/2006/relationships/oleObject" Target="../embeddings/oleObject108.bin"/><Relationship Id="rId4" Type="http://schemas.openxmlformats.org/officeDocument/2006/relationships/image" Target="../media/image2.wmf"/><Relationship Id="rId9" Type="http://schemas.openxmlformats.org/officeDocument/2006/relationships/image" Target="../media/image70.wmf"/><Relationship Id="rId14" Type="http://schemas.openxmlformats.org/officeDocument/2006/relationships/oleObject" Target="../embeddings/oleObject11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79.wmf"/><Relationship Id="rId3" Type="http://schemas.openxmlformats.org/officeDocument/2006/relationships/image" Target="../media/image80.jpeg"/><Relationship Id="rId7" Type="http://schemas.openxmlformats.org/officeDocument/2006/relationships/image" Target="../media/image76.w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13.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77.wmf"/><Relationship Id="rId14"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5.wmf"/><Relationship Id="rId3" Type="http://schemas.openxmlformats.org/officeDocument/2006/relationships/oleObject" Target="../embeddings/oleObject5.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4.wmf"/><Relationship Id="rId5" Type="http://schemas.openxmlformats.org/officeDocument/2006/relationships/oleObject" Target="../embeddings/oleObject6.bin"/><Relationship Id="rId15" Type="http://schemas.openxmlformats.org/officeDocument/2006/relationships/image" Target="../media/image6.wmf"/><Relationship Id="rId10"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image" Target="../media/image3.wmf"/><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0.jpe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9.wmf"/><Relationship Id="rId5" Type="http://schemas.openxmlformats.org/officeDocument/2006/relationships/image" Target="../media/image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3.jpeg"/><Relationship Id="rId7" Type="http://schemas.openxmlformats.org/officeDocument/2006/relationships/oleObject" Target="../embeddings/oleObject19.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oleObject" Target="../embeddings/oleObject22.bin"/><Relationship Id="rId5" Type="http://schemas.openxmlformats.org/officeDocument/2006/relationships/image" Target="../media/image2.wmf"/><Relationship Id="rId10" Type="http://schemas.openxmlformats.org/officeDocument/2006/relationships/image" Target="../media/image11.emf"/><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29.bin"/><Relationship Id="rId18" Type="http://schemas.openxmlformats.org/officeDocument/2006/relationships/image" Target="../media/image18.wmf"/><Relationship Id="rId3" Type="http://schemas.openxmlformats.org/officeDocument/2006/relationships/image" Target="../media/image21.jpeg"/><Relationship Id="rId21" Type="http://schemas.openxmlformats.org/officeDocument/2006/relationships/oleObject" Target="../embeddings/oleObject33.bin"/><Relationship Id="rId7" Type="http://schemas.openxmlformats.org/officeDocument/2006/relationships/oleObject" Target="../embeddings/oleObject25.bin"/><Relationship Id="rId12" Type="http://schemas.openxmlformats.org/officeDocument/2006/relationships/image" Target="../media/image15.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oleObject" Target="../embeddings/oleObject28.bin"/><Relationship Id="rId5" Type="http://schemas.openxmlformats.org/officeDocument/2006/relationships/image" Target="../media/image2.wmf"/><Relationship Id="rId15" Type="http://schemas.openxmlformats.org/officeDocument/2006/relationships/oleObject" Target="../embeddings/oleObject30.bin"/><Relationship Id="rId10" Type="http://schemas.openxmlformats.org/officeDocument/2006/relationships/image" Target="../media/image14.wmf"/><Relationship Id="rId19" Type="http://schemas.openxmlformats.org/officeDocument/2006/relationships/oleObject" Target="../embeddings/oleObject32.bin"/><Relationship Id="rId4" Type="http://schemas.openxmlformats.org/officeDocument/2006/relationships/oleObject" Target="../embeddings/oleObject23.bin"/><Relationship Id="rId9" Type="http://schemas.openxmlformats.org/officeDocument/2006/relationships/oleObject" Target="../embeddings/oleObject27.bin"/><Relationship Id="rId14" Type="http://schemas.openxmlformats.org/officeDocument/2006/relationships/image" Target="../media/image16.wmf"/><Relationship Id="rId22" Type="http://schemas.openxmlformats.org/officeDocument/2006/relationships/image" Target="../media/image2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6.wmf"/><Relationship Id="rId3" Type="http://schemas.openxmlformats.org/officeDocument/2006/relationships/image" Target="../media/image29.jpeg"/><Relationship Id="rId7" Type="http://schemas.openxmlformats.org/officeDocument/2006/relationships/image" Target="../media/image23.wmf"/><Relationship Id="rId12" Type="http://schemas.openxmlformats.org/officeDocument/2006/relationships/oleObject" Target="../embeddings/oleObject38.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24.wmf"/><Relationship Id="rId14"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2930265" y="1531203"/>
            <a:ext cx="29754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Nov. 6,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2CDEB08-2C54-7D42-A199-05B2412EEBB3}"/>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F7EFB4FC-58AE-4F4D-9F4C-7659EAE6DF0A}"/>
              </a:ext>
            </a:extLst>
          </p:cNvPr>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28:Sources of Magnetic Field</a:t>
            </a:r>
          </a:p>
          <a:p>
            <a:pPr marL="1352550" lvl="1" indent="-609600"/>
            <a:r>
              <a:rPr lang="en-US" sz="2400" dirty="0">
                <a:latin typeface="Arial Narrow" charset="0"/>
              </a:rPr>
              <a:t>Sources of Magnetic Field</a:t>
            </a:r>
          </a:p>
          <a:p>
            <a:pPr marL="1352550" lvl="1" indent="-609600"/>
            <a:r>
              <a:rPr lang="en-US" sz="2400" dirty="0">
                <a:latin typeface="Arial Narrow" charset="0"/>
              </a:rPr>
              <a:t>Magnetic Field Due to Straight Wire</a:t>
            </a:r>
          </a:p>
          <a:p>
            <a:pPr marL="1352550" lvl="1" indent="-609600"/>
            <a:r>
              <a:rPr lang="en-US" sz="2400" dirty="0">
                <a:latin typeface="Arial Narrow" charset="0"/>
              </a:rPr>
              <a:t>Forces Between Two Parallel Wires</a:t>
            </a:r>
          </a:p>
          <a:p>
            <a:pPr marL="1352550" lvl="1" indent="-609600"/>
            <a:r>
              <a:rPr lang="en-US" sz="2400" dirty="0" err="1">
                <a:latin typeface="Arial Narrow" charset="0"/>
              </a:rPr>
              <a:t>Ampére’s</a:t>
            </a:r>
            <a:r>
              <a:rPr lang="en-US" sz="2400" dirty="0">
                <a:latin typeface="Arial Narrow" charset="0"/>
              </a:rPr>
              <a:t> Law and Its Verification</a:t>
            </a:r>
          </a:p>
          <a:p>
            <a:pPr marL="1352550" lvl="1" indent="-609600"/>
            <a:r>
              <a:rPr lang="en-US" sz="2400" dirty="0">
                <a:latin typeface="Arial Narrow" charset="0"/>
              </a:rPr>
              <a:t>Solenoid and Toroidal Magnetic Field</a:t>
            </a:r>
          </a:p>
          <a:p>
            <a:pPr marL="1352550" lvl="1" indent="-609600"/>
            <a:r>
              <a:rPr lang="en-US" sz="2400" dirty="0" err="1">
                <a:latin typeface="Arial Narrow" charset="0"/>
              </a:rPr>
              <a:t>Biot</a:t>
            </a:r>
            <a:r>
              <a:rPr lang="en-US" sz="2400" dirty="0">
                <a:latin typeface="Arial Narrow" charset="0"/>
              </a:rPr>
              <a:t>-Savart Law</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Nov. 6,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06EEB2DC-03CD-724F-AD4E-FF23A2951299}" type="slidenum">
              <a:rPr lang="en-US"/>
              <a:pPr/>
              <a:t>10</a:t>
            </a:fld>
            <a:endParaRPr lang="en-US"/>
          </a:p>
        </p:txBody>
      </p:sp>
      <p:sp>
        <p:nvSpPr>
          <p:cNvPr id="390146" name="Rectangle 2"/>
          <p:cNvSpPr>
            <a:spLocks noGrp="1" noChangeArrowheads="1"/>
          </p:cNvSpPr>
          <p:nvPr>
            <p:ph type="title"/>
          </p:nvPr>
        </p:nvSpPr>
        <p:spPr>
          <a:xfrm>
            <a:off x="304800" y="76200"/>
            <a:ext cx="8610600" cy="609600"/>
          </a:xfrm>
        </p:spPr>
        <p:txBody>
          <a:bodyPr/>
          <a:lstStyle/>
          <a:p>
            <a:r>
              <a:rPr lang="en-US" sz="3600" b="1"/>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9444"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9445"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9446"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a:t>
            </a:r>
            <a:r>
              <a:rPr lang="en-US" sz="2800" b="1" dirty="0">
                <a:solidFill>
                  <a:srgbClr val="FF0000"/>
                </a:solidFill>
              </a:rPr>
              <a:t>1A</a:t>
            </a:r>
            <a:r>
              <a:rPr lang="en-US" sz="2800" dirty="0"/>
              <a:t> of current and separated by </a:t>
            </a:r>
            <a:r>
              <a:rPr lang="en-US" sz="2800" b="1" dirty="0">
                <a:solidFill>
                  <a:srgbClr val="FF0000"/>
                </a:solidFill>
              </a:rPr>
              <a:t>1m</a:t>
            </a:r>
            <a:r>
              <a:rPr lang="en-US" sz="2800" dirty="0"/>
              <a:t> </a:t>
            </a:r>
          </a:p>
          <a:p>
            <a:endParaRPr lang="en-US" sz="2800" dirty="0"/>
          </a:p>
          <a:p>
            <a:pPr lvl="1"/>
            <a:endParaRPr lang="en-US" sz="2400" dirty="0"/>
          </a:p>
          <a:p>
            <a:pPr lvl="1"/>
            <a:r>
              <a:rPr lang="en-US" sz="2400" dirty="0"/>
              <a:t>So 1A is defined as: </a:t>
            </a:r>
            <a:r>
              <a:rPr lang="en-US" sz="2400" dirty="0">
                <a:solidFill>
                  <a:srgbClr val="FF0000"/>
                </a:solidFill>
              </a:rPr>
              <a:t>the current flowing each of two long parallel conductors 1m apart, which results in a force of exactly  2x10</a:t>
            </a:r>
            <a:r>
              <a:rPr lang="en-US" sz="2400" baseline="30000" dirty="0">
                <a:solidFill>
                  <a:srgbClr val="FF0000"/>
                </a:solidFill>
              </a:rPr>
              <a:t>-7</a:t>
            </a:r>
            <a:r>
              <a:rPr lang="en-US" sz="2400" dirty="0">
                <a:solidFill>
                  <a:srgbClr val="FF0000"/>
                </a:solidFill>
              </a:rPr>
              <a:t>N/m.</a:t>
            </a:r>
          </a:p>
          <a:p>
            <a:r>
              <a:rPr lang="en-US" sz="2800" dirty="0"/>
              <a:t>Coulomb is then defined as exactly 1C=1A </a:t>
            </a:r>
            <a:r>
              <a:rPr lang="en-US" sz="2800" dirty="0" err="1"/>
              <a:t>s</a:t>
            </a:r>
            <a:r>
              <a:rPr lang="en-US" sz="2800" dirty="0"/>
              <a:t>.</a:t>
            </a:r>
          </a:p>
          <a:p>
            <a:r>
              <a:rPr lang="en-US" sz="2800" dirty="0"/>
              <a:t>We do it this way since the electric current is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9447"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289448"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289449"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289450"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289451"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289452"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400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Nov. 6,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45264407-EC3A-9B4F-A43A-31437387C4FF}" type="slidenum">
              <a:rPr lang="en-US"/>
              <a:pPr/>
              <a:t>11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0168"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0169"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0170"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0171"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90172"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1345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Nov. 6,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2B316B03-D141-394E-9707-698C4CCDA9DA}" type="slidenum">
              <a:rPr lang="en-US"/>
              <a:pPr/>
              <a:t>12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1192" name="Equation" r:id="rId3" imgW="914400" imgH="190080" progId="Equation.DSMT4">
                  <p:embed/>
                </p:oleObj>
              </mc:Choice>
              <mc:Fallback>
                <p:oleObj name="Equation" r:id="rId3" imgW="914400" imgH="190080" progId="Equation.DSMT4">
                  <p:embed/>
                  <p:pic>
                    <p:nvPicPr>
                      <p:cNvPr id="392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1193" name="Equation" r:id="rId5" imgW="914400" imgH="190080" progId="Equation.DSMT4">
                  <p:embed/>
                </p:oleObj>
              </mc:Choice>
              <mc:Fallback>
                <p:oleObj name="Equation" r:id="rId5" imgW="914400" imgH="190080" progId="Equation.DSMT4">
                  <p:embed/>
                  <p:pic>
                    <p:nvPicPr>
                      <p:cNvPr id="392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1194" name="Equation" r:id="rId6" imgW="914400" imgH="190080" progId="Equation.DSMT4">
                  <p:embed/>
                </p:oleObj>
              </mc:Choice>
              <mc:Fallback>
                <p:oleObj name="Equation" r:id="rId6" imgW="914400" imgH="19008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solidFill>
                  <a:srgbClr val="FF0000"/>
                </a:solidFill>
                <a:latin typeface="Monotype Corsiva" charset="0"/>
              </a:rPr>
              <a:t>I</a:t>
            </a:r>
            <a:r>
              <a:rPr lang="en-US" baseline="-25000" dirty="0" err="1">
                <a:solidFill>
                  <a:srgbClr val="FF0000"/>
                </a:solidFill>
              </a:rPr>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1195" name="Equation" r:id="rId7" imgW="914400" imgH="190080" progId="Equation.DSMT4">
                  <p:embed/>
                </p:oleObj>
              </mc:Choice>
              <mc:Fallback>
                <p:oleObj name="Equation" r:id="rId7" imgW="914400" imgH="190080" progId="Equation.DSMT4">
                  <p:embed/>
                  <p:pic>
                    <p:nvPicPr>
                      <p:cNvPr id="3921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91196" name="Equation" r:id="rId9" imgW="977760" imgH="253800" progId="Equation.DSMT4">
                  <p:embed/>
                </p:oleObj>
              </mc:Choice>
              <mc:Fallback>
                <p:oleObj name="Equation" r:id="rId9" imgW="977760" imgH="253800" progId="Equation.DSMT4">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7056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cut this path in small segments, each </a:t>
            </a:r>
            <a:r>
              <a:rPr lang="en-US" sz="2800" dirty="0" err="1">
                <a:solidFill>
                  <a:srgbClr val="FF0000"/>
                </a:solidFill>
                <a:latin typeface="Symbol" charset="2"/>
                <a:ea typeface="ＭＳ Ｐゴシック" charset="-128"/>
              </a:rPr>
              <a:t>Δ</a:t>
            </a:r>
            <a:r>
              <a:rPr lang="en-US" sz="2800" dirty="0" err="1">
                <a:solidFill>
                  <a:srgbClr val="FF0000"/>
                </a:solidFill>
                <a:latin typeface="Monotype Corsiva" charset="0"/>
                <a:ea typeface="ＭＳ Ｐゴシック" charset="-128"/>
              </a:rPr>
              <a:t>l</a:t>
            </a:r>
            <a:r>
              <a:rPr lang="en-US" sz="2800" dirty="0">
                <a:solidFill>
                  <a:srgbClr val="FF0000"/>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36933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17559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iterate type="wd">
                                    <p:tmPct val="10000"/>
                                  </p:iterate>
                                  <p:childTnLst>
                                    <p:set>
                                      <p:cBhvr>
                                        <p:cTn id="54" dur="1" fill="hold">
                                          <p:stCondLst>
                                            <p:cond delay="0"/>
                                          </p:stCondLst>
                                        </p:cTn>
                                        <p:tgtEl>
                                          <p:spTgt spid="392203"/>
                                        </p:tgtEl>
                                        <p:attrNameLst>
                                          <p:attrName>style.visibility</p:attrName>
                                        </p:attrNameLst>
                                      </p:cBhvr>
                                      <p:to>
                                        <p:strVal val="visible"/>
                                      </p:to>
                                    </p:set>
                                    <p:animEffect transition="in" filter="wipe(right)">
                                      <p:cBhvr>
                                        <p:cTn id="55" dur="500"/>
                                        <p:tgtEl>
                                          <p:spTgt spid="39220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2205"/>
                                        </p:tgtEl>
                                        <p:attrNameLst>
                                          <p:attrName>style.visibility</p:attrName>
                                        </p:attrNameLst>
                                      </p:cBhvr>
                                      <p:to>
                                        <p:strVal val="visible"/>
                                      </p:to>
                                    </p:set>
                                    <p:animEffect transition="in" filter="wipe(left)">
                                      <p:cBhvr>
                                        <p:cTn id="60" dur="500"/>
                                        <p:tgtEl>
                                          <p:spTgt spid="39220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92206"/>
                                        </p:tgtEl>
                                        <p:attrNameLst>
                                          <p:attrName>style.visibility</p:attrName>
                                        </p:attrNameLst>
                                      </p:cBhvr>
                                      <p:to>
                                        <p:strVal val="visible"/>
                                      </p:to>
                                    </p:set>
                                    <p:animEffect transition="in" filter="wipe(left)">
                                      <p:cBhvr>
                                        <p:cTn id="65"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uiExpand="1" build="p"/>
      <p:bldP spid="392205" grpId="0" animBg="1"/>
      <p:bldP spid="392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Nov. 6,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41879950-A83E-4641-82AF-32848199E9BE}" type="slidenum">
              <a:rPr lang="en-US"/>
              <a:pPr/>
              <a:t>13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2516"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2517"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2518"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an electric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2519"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292520"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292521"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292522"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292523"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292524"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183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build="p"/>
      <p:bldP spid="393226" grpId="0" build="p"/>
      <p:bldP spid="393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Nov. 6,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AC34B25D-7F4C-9747-AD9B-ADD11A8F32DF}" type="slidenum">
              <a:rPr lang="en-US"/>
              <a:pPr/>
              <a:t>14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3165"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3166"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167"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168"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24239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2D6018DF-D22B-5C48-9B13-919AA395DCB0}" type="slidenum">
              <a:rPr lang="en-US"/>
              <a:pPr/>
              <a:t>15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94189"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94190"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94191"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94192"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0033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Wednesday, Nov. 6, 2019</a:t>
            </a:r>
          </a:p>
        </p:txBody>
      </p:sp>
      <p:sp>
        <p:nvSpPr>
          <p:cNvPr id="26" name="Footer Placeholder 4"/>
          <p:cNvSpPr>
            <a:spLocks noGrp="1"/>
          </p:cNvSpPr>
          <p:nvPr>
            <p:ph type="ftr" sz="quarter" idx="11"/>
          </p:nvPr>
        </p:nvSpPr>
        <p:spPr/>
        <p:txBody>
          <a:bodyPr/>
          <a:lstStyle/>
          <a:p>
            <a:r>
              <a:rPr lang="en-US"/>
              <a:t>PHYS 1444-002, Fall 2019                    Dr. Jaehoon Yu</a:t>
            </a:r>
          </a:p>
        </p:txBody>
      </p:sp>
      <p:sp>
        <p:nvSpPr>
          <p:cNvPr id="27" name="Slide Number Placeholder 5"/>
          <p:cNvSpPr>
            <a:spLocks noGrp="1"/>
          </p:cNvSpPr>
          <p:nvPr>
            <p:ph type="sldNum" sz="quarter" idx="12"/>
          </p:nvPr>
        </p:nvSpPr>
        <p:spPr/>
        <p:txBody>
          <a:bodyPr/>
          <a:lstStyle/>
          <a:p>
            <a:fld id="{85D2F8D4-F19E-114A-98CD-2DD5AA17AA49}" type="slidenum">
              <a:rPr lang="en-US"/>
              <a:pPr/>
              <a:t>16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95663"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95664"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95665"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95666"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95667"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95668"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95669"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95670"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95671"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95672"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42373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6,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82509733-ADFE-3E4C-843D-7A8E356F497D}" type="slidenum">
              <a:rPr lang="en-US"/>
              <a:pPr/>
              <a:t>17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96237"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96238"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96239"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96240"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81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Nov. 6,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2BBBFFB-EB22-6643-85AE-79E689D57056}" type="slidenum">
              <a:rPr lang="en-US"/>
              <a:pPr/>
              <a:t>18</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7261"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7262"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7263"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axis within the entire cross section</a:t>
            </a:r>
          </a:p>
          <a:p>
            <a:pPr lvl="2">
              <a:lnSpc>
                <a:spcPct val="90000"/>
              </a:lnSpc>
            </a:pPr>
            <a:r>
              <a:rPr lang="en-US" dirty="0"/>
              <a:t>The field outside the solenoid is very small compared to the field inside, except at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7264"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5882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Nov. 6,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8DD82413-6BE8-5746-A6B7-04BE35C4F09E}" type="slidenum">
              <a:rPr lang="en-US"/>
              <a:pPr/>
              <a:t>19</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8585"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8586"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8587"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Since the field outside the solenoid is negligible,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8588"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98589"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98590"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98591"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98592"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34779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67">
                                            <p:txEl>
                                              <p:pRg st="0" end="0"/>
                                            </p:txEl>
                                          </p:spTgt>
                                        </p:tgtEl>
                                        <p:attrNameLst>
                                          <p:attrName>style.visibility</p:attrName>
                                        </p:attrNameLst>
                                      </p:cBhvr>
                                      <p:to>
                                        <p:strVal val="visible"/>
                                      </p:to>
                                    </p:set>
                                    <p:animEffect transition="in" filter="wipe(left)">
                                      <p:cBhvr>
                                        <p:cTn id="7" dur="500"/>
                                        <p:tgtEl>
                                          <p:spTgt spid="399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362"/>
                                        </p:tgtEl>
                                        <p:attrNameLst>
                                          <p:attrName>style.visibility</p:attrName>
                                        </p:attrNameLst>
                                      </p:cBhvr>
                                      <p:to>
                                        <p:strVal val="visible"/>
                                      </p:to>
                                    </p:set>
                                    <p:anim calcmode="lin" valueType="num">
                                      <p:cBhvr>
                                        <p:cTn id="12" dur="500" fill="hold"/>
                                        <p:tgtEl>
                                          <p:spTgt spid="399362"/>
                                        </p:tgtEl>
                                        <p:attrNameLst>
                                          <p:attrName>ppt_w</p:attrName>
                                        </p:attrNameLst>
                                      </p:cBhvr>
                                      <p:tavLst>
                                        <p:tav tm="0">
                                          <p:val>
                                            <p:fltVal val="0"/>
                                          </p:val>
                                        </p:tav>
                                        <p:tav tm="100000">
                                          <p:val>
                                            <p:strVal val="#ppt_w"/>
                                          </p:val>
                                        </p:tav>
                                      </p:tavLst>
                                    </p:anim>
                                    <p:anim calcmode="lin" valueType="num">
                                      <p:cBhvr>
                                        <p:cTn id="13" dur="500" fill="hold"/>
                                        <p:tgtEl>
                                          <p:spTgt spid="399362"/>
                                        </p:tgtEl>
                                        <p:attrNameLst>
                                          <p:attrName>ppt_h</p:attrName>
                                        </p:attrNameLst>
                                      </p:cBhvr>
                                      <p:tavLst>
                                        <p:tav tm="0">
                                          <p:val>
                                            <p:fltVal val="0"/>
                                          </p:val>
                                        </p:tav>
                                        <p:tav tm="100000">
                                          <p:val>
                                            <p:strVal val="#ppt_h"/>
                                          </p:val>
                                        </p:tav>
                                      </p:tavLst>
                                    </p:anim>
                                    <p:animEffect transition="in" filter="fade">
                                      <p:cBhvr>
                                        <p:cTn id="14" dur="500"/>
                                        <p:tgtEl>
                                          <p:spTgt spid="399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9367">
                                            <p:txEl>
                                              <p:pRg st="4" end="4"/>
                                            </p:txEl>
                                          </p:spTgt>
                                        </p:tgtEl>
                                        <p:attrNameLst>
                                          <p:attrName>style.visibility</p:attrName>
                                        </p:attrNameLst>
                                      </p:cBhvr>
                                      <p:to>
                                        <p:strVal val="visible"/>
                                      </p:to>
                                    </p:set>
                                    <p:animEffect transition="in" filter="wipe(left)">
                                      <p:cBhvr>
                                        <p:cTn id="19" dur="500"/>
                                        <p:tgtEl>
                                          <p:spTgt spid="3993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9367">
                                            <p:txEl>
                                              <p:pRg st="5" end="5"/>
                                            </p:txEl>
                                          </p:spTgt>
                                        </p:tgtEl>
                                        <p:attrNameLst>
                                          <p:attrName>style.visibility</p:attrName>
                                        </p:attrNameLst>
                                      </p:cBhvr>
                                      <p:to>
                                        <p:strVal val="visible"/>
                                      </p:to>
                                    </p:set>
                                    <p:animEffect transition="in" filter="wipe(left)">
                                      <p:cBhvr>
                                        <p:cTn id="24" dur="500"/>
                                        <p:tgtEl>
                                          <p:spTgt spid="3993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9367">
                                            <p:txEl>
                                              <p:pRg st="6" end="6"/>
                                            </p:txEl>
                                          </p:spTgt>
                                        </p:tgtEl>
                                        <p:attrNameLst>
                                          <p:attrName>style.visibility</p:attrName>
                                        </p:attrNameLst>
                                      </p:cBhvr>
                                      <p:to>
                                        <p:strVal val="visible"/>
                                      </p:to>
                                    </p:set>
                                    <p:animEffect transition="in" filter="wipe(left)">
                                      <p:cBhvr>
                                        <p:cTn id="29" dur="500"/>
                                        <p:tgtEl>
                                          <p:spTgt spid="3993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9370"/>
                                        </p:tgtEl>
                                        <p:attrNameLst>
                                          <p:attrName>style.visibility</p:attrName>
                                        </p:attrNameLst>
                                      </p:cBhvr>
                                      <p:to>
                                        <p:strVal val="visible"/>
                                      </p:to>
                                    </p:set>
                                    <p:animEffect transition="in" filter="wipe(left)">
                                      <p:cBhvr>
                                        <p:cTn id="39" dur="500"/>
                                        <p:tgtEl>
                                          <p:spTgt spid="3993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9371"/>
                                        </p:tgtEl>
                                        <p:attrNameLst>
                                          <p:attrName>style.visibility</p:attrName>
                                        </p:attrNameLst>
                                      </p:cBhvr>
                                      <p:to>
                                        <p:strVal val="visible"/>
                                      </p:to>
                                    </p:set>
                                    <p:animEffect transition="in" filter="wipe(left)">
                                      <p:cBhvr>
                                        <p:cTn id="44" dur="500"/>
                                        <p:tgtEl>
                                          <p:spTgt spid="3993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9372"/>
                                        </p:tgtEl>
                                        <p:attrNameLst>
                                          <p:attrName>style.visibility</p:attrName>
                                        </p:attrNameLst>
                                      </p:cBhvr>
                                      <p:to>
                                        <p:strVal val="visible"/>
                                      </p:to>
                                    </p:set>
                                    <p:animEffect transition="in" filter="wipe(left)">
                                      <p:cBhvr>
                                        <p:cTn id="49" dur="500"/>
                                        <p:tgtEl>
                                          <p:spTgt spid="39937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99373"/>
                                        </p:tgtEl>
                                        <p:attrNameLst>
                                          <p:attrName>style.visibility</p:attrName>
                                        </p:attrNameLst>
                                      </p:cBhvr>
                                      <p:to>
                                        <p:strVal val="visible"/>
                                      </p:to>
                                    </p:set>
                                    <p:animEffect transition="in" filter="wipe(left)">
                                      <p:cBhvr>
                                        <p:cTn id="54" dur="500"/>
                                        <p:tgtEl>
                                          <p:spTgt spid="3993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99367">
                                            <p:txEl>
                                              <p:pRg st="7" end="7"/>
                                            </p:txEl>
                                          </p:spTgt>
                                        </p:tgtEl>
                                        <p:attrNameLst>
                                          <p:attrName>style.visibility</p:attrName>
                                        </p:attrNameLst>
                                      </p:cBhvr>
                                      <p:to>
                                        <p:strVal val="visible"/>
                                      </p:to>
                                    </p:set>
                                    <p:animEffect transition="in" filter="wipe(left)">
                                      <p:cBhvr>
                                        <p:cTn id="59" dur="500"/>
                                        <p:tgtEl>
                                          <p:spTgt spid="39936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99367">
                                            <p:txEl>
                                              <p:pRg st="8" end="8"/>
                                            </p:txEl>
                                          </p:spTgt>
                                        </p:tgtEl>
                                        <p:attrNameLst>
                                          <p:attrName>style.visibility</p:attrName>
                                        </p:attrNameLst>
                                      </p:cBhvr>
                                      <p:to>
                                        <p:strVal val="visible"/>
                                      </p:to>
                                    </p:set>
                                    <p:animEffect transition="in" filter="wipe(left)">
                                      <p:cBhvr>
                                        <p:cTn id="64" dur="500"/>
                                        <p:tgtEl>
                                          <p:spTgt spid="3993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sz="4000"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61950" y="533400"/>
            <a:ext cx="8420100" cy="5486400"/>
          </a:xfrm>
        </p:spPr>
        <p:txBody>
          <a:bodyPr/>
          <a:lstStyle/>
          <a:p>
            <a:r>
              <a:rPr lang="en-US" sz="2000" dirty="0"/>
              <a:t>Reading Assignments: CH27.6, 27.8, 27.9 and 28.5 </a:t>
            </a:r>
            <a:r>
              <a:rPr lang="mr-IN" sz="2000" dirty="0"/>
              <a:t>–</a:t>
            </a:r>
            <a:r>
              <a:rPr lang="en-US" sz="2000" dirty="0"/>
              <a:t> 10 </a:t>
            </a:r>
          </a:p>
          <a:p>
            <a:pPr eaLnBrk="1" hangingPunct="1"/>
            <a:r>
              <a:rPr lang="en-US" sz="2000" dirty="0"/>
              <a:t>2</a:t>
            </a:r>
            <a:r>
              <a:rPr lang="en-US" sz="2000" baseline="30000" dirty="0"/>
              <a:t>nd</a:t>
            </a:r>
            <a:r>
              <a:rPr lang="en-US" sz="2000" dirty="0"/>
              <a:t> non-comprehensive term exam: Nov. 11</a:t>
            </a:r>
          </a:p>
          <a:p>
            <a:pPr lvl="1" eaLnBrk="1" hangingPunct="1"/>
            <a:r>
              <a:rPr lang="en-US" sz="1800" dirty="0"/>
              <a:t>Monday, Nov. 11 in class </a:t>
            </a:r>
            <a:r>
              <a:rPr lang="en-US" sz="1800" dirty="0">
                <a:sym typeface="Wingdings" pitchFamily="2" charset="2"/>
              </a:rPr>
              <a:t> Show up by 12:45. </a:t>
            </a:r>
            <a:endParaRPr lang="en-US" sz="1800" dirty="0"/>
          </a:p>
          <a:p>
            <a:pPr lvl="1" eaLnBrk="1" hangingPunct="1"/>
            <a:r>
              <a:rPr lang="en-US" sz="1800" dirty="0"/>
              <a:t>Covers: CH25.5 through CH28.5</a:t>
            </a:r>
          </a:p>
          <a:p>
            <a:pPr lvl="1" eaLnBrk="1" hangingPunct="1"/>
            <a:r>
              <a:rPr lang="en-US" sz="1800" dirty="0"/>
              <a:t>Bring your calculator but DO NOT input formula into it!</a:t>
            </a:r>
          </a:p>
          <a:p>
            <a:pPr lvl="2" eaLnBrk="1" hangingPunct="1"/>
            <a:r>
              <a:rPr lang="en-US" sz="1600" dirty="0"/>
              <a:t>Cell phones or any types of computers cannot replace a calculator!</a:t>
            </a:r>
          </a:p>
          <a:p>
            <a:pPr lvl="1" eaLnBrk="1" hangingPunct="1"/>
            <a:r>
              <a:rPr lang="en-US" sz="1800" dirty="0"/>
              <a:t>BYOF: You may bring a one 8.5x11.5 sheet (front and back) of </a:t>
            </a:r>
            <a:r>
              <a:rPr lang="en-US" sz="1800" b="1" u="sng" dirty="0">
                <a:solidFill>
                  <a:srgbClr val="FF0000"/>
                </a:solidFill>
              </a:rPr>
              <a:t>handwritten</a:t>
            </a:r>
            <a:r>
              <a:rPr lang="en-US" sz="1800" dirty="0"/>
              <a:t> formulae and values of constants for the quiz</a:t>
            </a:r>
          </a:p>
          <a:p>
            <a:pPr lvl="1" eaLnBrk="1" hangingPunct="1"/>
            <a:r>
              <a:rPr lang="en-US" sz="1800" dirty="0"/>
              <a:t>No derivations, word definitions, set ups or solutions of any problems!</a:t>
            </a:r>
          </a:p>
          <a:p>
            <a:pPr lvl="1" eaLnBrk="1" hangingPunct="1"/>
            <a:r>
              <a:rPr lang="en-US" sz="1800" dirty="0"/>
              <a:t>No additional formulae or values of constants will be provided! </a:t>
            </a:r>
          </a:p>
          <a:p>
            <a:pPr eaLnBrk="1" hangingPunct="1"/>
            <a:r>
              <a:rPr lang="en-US" sz="2000" dirty="0"/>
              <a:t>Remember the triple extra credit colloquia</a:t>
            </a:r>
          </a:p>
          <a:p>
            <a:pPr lvl="1" eaLnBrk="1" hangingPunct="1"/>
            <a:r>
              <a:rPr lang="en-US" sz="1800" dirty="0"/>
              <a:t>At 4pm next Wednesday, Nov. 13</a:t>
            </a:r>
          </a:p>
          <a:p>
            <a:pPr lvl="1" eaLnBrk="1" hangingPunct="1"/>
            <a:r>
              <a:rPr lang="en-US" sz="1800" dirty="0"/>
              <a:t>Professor Hitoshi Murayama of U.C. Berkeley</a:t>
            </a:r>
          </a:p>
          <a:p>
            <a:pPr eaLnBrk="1" hangingPunct="1"/>
            <a:r>
              <a:rPr lang="en-US" sz="2000" dirty="0"/>
              <a:t>Planetarium Extra Credit: bring to class Mon. Dec. 2</a:t>
            </a:r>
          </a:p>
          <a:p>
            <a:pPr lvl="1" eaLnBrk="1" hangingPunct="1"/>
            <a:r>
              <a:rPr lang="en-US" sz="1800" dirty="0"/>
              <a:t>Be sure to tape one end of the ticket stub on a sheet of paper with your name on it</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Nov. 6,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2"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2"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2"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2"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2"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2"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2"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2"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2"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2"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par>
                                <p:cTn id="68" presetID="22" presetClass="entr" presetSubtype="8" fill="hold" grpId="2" nodeType="withEffect">
                                  <p:stCondLst>
                                    <p:cond delay="0"/>
                                  </p:stCondLst>
                                  <p:iterate type="wd">
                                    <p:tmPct val="10000"/>
                                  </p:iterate>
                                  <p:childTnLst>
                                    <p:set>
                                      <p:cBhvr>
                                        <p:cTn id="69" dur="1" fill="hold">
                                          <p:stCondLst>
                                            <p:cond delay="0"/>
                                          </p:stCondLst>
                                        </p:cTn>
                                        <p:tgtEl>
                                          <p:spTgt spid="111619">
                                            <p:txEl>
                                              <p:pRg st="13" end="13"/>
                                            </p:txEl>
                                          </p:spTgt>
                                        </p:tgtEl>
                                        <p:attrNameLst>
                                          <p:attrName>style.visibility</p:attrName>
                                        </p:attrNameLst>
                                      </p:cBhvr>
                                      <p:to>
                                        <p:strVal val="visible"/>
                                      </p:to>
                                    </p:set>
                                    <p:animEffect transition="in" filter="wipe(left)">
                                      <p:cBhvr>
                                        <p:cTn id="70"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2"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Nov. 6,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503DAC4C-AED0-1E4E-950A-4A9A2396154A}" type="slidenum">
              <a:rPr lang="en-US"/>
              <a:pPr/>
              <a:t>20</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9684"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9685"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686"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Therefore,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B 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687"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99688"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99689"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1872765538"/>
              </p:ext>
            </p:extLst>
          </p:nvPr>
        </p:nvGraphicFramePr>
        <p:xfrm>
          <a:off x="6451600" y="625475"/>
          <a:ext cx="1293812" cy="669925"/>
        </p:xfrm>
        <a:graphic>
          <a:graphicData uri="http://schemas.openxmlformats.org/presentationml/2006/ole">
            <mc:AlternateContent xmlns:mc="http://schemas.openxmlformats.org/markup-compatibility/2006">
              <mc:Choice xmlns:v="urn:schemas-microsoft-com:vml" Requires="v">
                <p:oleObj spid="_x0000_s299690"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1600"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1333802727"/>
              </p:ext>
            </p:extLst>
          </p:nvPr>
        </p:nvGraphicFramePr>
        <p:xfrm>
          <a:off x="7662862" y="823913"/>
          <a:ext cx="387350" cy="334962"/>
        </p:xfrm>
        <a:graphic>
          <a:graphicData uri="http://schemas.openxmlformats.org/presentationml/2006/ole">
            <mc:AlternateContent xmlns:mc="http://schemas.openxmlformats.org/markup-compatibility/2006">
              <mc:Choice xmlns:v="urn:schemas-microsoft-com:vml" Requires="v">
                <p:oleObj spid="_x0000_s299691"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2862"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99692"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5181600" y="648047"/>
            <a:ext cx="1293812" cy="619952"/>
          </a:xfrm>
          <a:prstGeom prst="rect">
            <a:avLst/>
          </a:prstGeom>
        </p:spPr>
      </p:pic>
    </p:spTree>
    <p:extLst>
      <p:ext uri="{BB962C8B-B14F-4D97-AF65-F5344CB8AC3E}">
        <p14:creationId xmlns:p14="http://schemas.microsoft.com/office/powerpoint/2010/main" val="42061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00395"/>
                                        </p:tgtEl>
                                        <p:attrNameLst>
                                          <p:attrName>style.visibility</p:attrName>
                                        </p:attrNameLst>
                                      </p:cBhvr>
                                      <p:to>
                                        <p:strVal val="visible"/>
                                      </p:to>
                                    </p:set>
                                    <p:animEffect transition="in" filter="wipe(left)">
                                      <p:cBhvr>
                                        <p:cTn id="17" dur="500"/>
                                        <p:tgtEl>
                                          <p:spTgt spid="400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0396"/>
                                        </p:tgtEl>
                                        <p:attrNameLst>
                                          <p:attrName>style.visibility</p:attrName>
                                        </p:attrNameLst>
                                      </p:cBhvr>
                                      <p:to>
                                        <p:strVal val="visible"/>
                                      </p:to>
                                    </p:set>
                                    <p:animEffect transition="in" filter="wipe(left)">
                                      <p:cBhvr>
                                        <p:cTn id="22" dur="500"/>
                                        <p:tgtEl>
                                          <p:spTgt spid="400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1" end="1"/>
                                            </p:txEl>
                                          </p:spTgt>
                                        </p:tgtEl>
                                        <p:attrNameLst>
                                          <p:attrName>style.visibility</p:attrName>
                                        </p:attrNameLst>
                                      </p:cBhvr>
                                      <p:to>
                                        <p:strVal val="visible"/>
                                      </p:to>
                                    </p:set>
                                    <p:animEffect transition="in" filter="wipe(left)">
                                      <p:cBhvr>
                                        <p:cTn id="27" dur="500"/>
                                        <p:tgtEl>
                                          <p:spTgt spid="40039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0390">
                                            <p:txEl>
                                              <p:pRg st="2" end="2"/>
                                            </p:txEl>
                                          </p:spTgt>
                                        </p:tgtEl>
                                        <p:attrNameLst>
                                          <p:attrName>style.visibility</p:attrName>
                                        </p:attrNameLst>
                                      </p:cBhvr>
                                      <p:to>
                                        <p:strVal val="visible"/>
                                      </p:to>
                                    </p:set>
                                    <p:animEffect transition="in" filter="wipe(left)">
                                      <p:cBhvr>
                                        <p:cTn id="32" dur="500"/>
                                        <p:tgtEl>
                                          <p:spTgt spid="4003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3" end="3"/>
                                            </p:txEl>
                                          </p:spTgt>
                                        </p:tgtEl>
                                        <p:attrNameLst>
                                          <p:attrName>style.visibility</p:attrName>
                                        </p:attrNameLst>
                                      </p:cBhvr>
                                      <p:to>
                                        <p:strVal val="visible"/>
                                      </p:to>
                                    </p:set>
                                    <p:animEffect transition="in" filter="wipe(left)">
                                      <p:cBhvr>
                                        <p:cTn id="37" dur="500"/>
                                        <p:tgtEl>
                                          <p:spTgt spid="40039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0393"/>
                                        </p:tgtEl>
                                        <p:attrNameLst>
                                          <p:attrName>style.visibility</p:attrName>
                                        </p:attrNameLst>
                                      </p:cBhvr>
                                      <p:to>
                                        <p:strVal val="visible"/>
                                      </p:to>
                                    </p:set>
                                    <p:animEffect transition="in" filter="wipe(left)">
                                      <p:cBhvr>
                                        <p:cTn id="42" dur="500"/>
                                        <p:tgtEl>
                                          <p:spTgt spid="400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0397"/>
                                        </p:tgtEl>
                                        <p:attrNameLst>
                                          <p:attrName>style.visibility</p:attrName>
                                        </p:attrNameLst>
                                      </p:cBhvr>
                                      <p:to>
                                        <p:strVal val="visible"/>
                                      </p:to>
                                    </p:set>
                                    <p:animEffect transition="in" filter="wipe(left)">
                                      <p:cBhvr>
                                        <p:cTn id="47" dur="500"/>
                                        <p:tgtEl>
                                          <p:spTgt spid="4003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0390">
                                            <p:txEl>
                                              <p:pRg st="4" end="4"/>
                                            </p:txEl>
                                          </p:spTgt>
                                        </p:tgtEl>
                                        <p:attrNameLst>
                                          <p:attrName>style.visibility</p:attrName>
                                        </p:attrNameLst>
                                      </p:cBhvr>
                                      <p:to>
                                        <p:strVal val="visible"/>
                                      </p:to>
                                    </p:set>
                                    <p:animEffect transition="in" filter="wipe(left)">
                                      <p:cBhvr>
                                        <p:cTn id="52" dur="500"/>
                                        <p:tgtEl>
                                          <p:spTgt spid="40039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0390">
                                            <p:txEl>
                                              <p:pRg st="5" end="5"/>
                                            </p:txEl>
                                          </p:spTgt>
                                        </p:tgtEl>
                                        <p:attrNameLst>
                                          <p:attrName>style.visibility</p:attrName>
                                        </p:attrNameLst>
                                      </p:cBhvr>
                                      <p:to>
                                        <p:strVal val="visible"/>
                                      </p:to>
                                    </p:set>
                                    <p:animEffect transition="in" filter="wipe(left)">
                                      <p:cBhvr>
                                        <p:cTn id="57" dur="500"/>
                                        <p:tgtEl>
                                          <p:spTgt spid="400390">
                                            <p:txEl>
                                              <p:pRg st="5" end="5"/>
                                            </p:txEl>
                                          </p:spTgt>
                                        </p:tgtEl>
                                      </p:cBhvr>
                                    </p:animEffect>
                                  </p:childTnLst>
                                </p:cTn>
                              </p:par>
                              <p:par>
                                <p:cTn id="58" presetID="22" presetClass="entr" presetSubtype="8" fill="hold" nodeType="withEffect">
                                  <p:stCondLst>
                                    <p:cond delay="0"/>
                                  </p:stCondLst>
                                  <p:iterate type="wd">
                                    <p:tmPct val="10000"/>
                                  </p:iterate>
                                  <p:childTnLst>
                                    <p:set>
                                      <p:cBhvr>
                                        <p:cTn id="59" dur="1" fill="hold">
                                          <p:stCondLst>
                                            <p:cond delay="0"/>
                                          </p:stCondLst>
                                        </p:cTn>
                                        <p:tgtEl>
                                          <p:spTgt spid="400394"/>
                                        </p:tgtEl>
                                        <p:attrNameLst>
                                          <p:attrName>style.visibility</p:attrName>
                                        </p:attrNameLst>
                                      </p:cBhvr>
                                      <p:to>
                                        <p:strVal val="visible"/>
                                      </p:to>
                                    </p:set>
                                    <p:animEffect transition="in" filter="wipe(left)">
                                      <p:cBhvr>
                                        <p:cTn id="60" dur="500"/>
                                        <p:tgtEl>
                                          <p:spTgt spid="4003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0390">
                                            <p:txEl>
                                              <p:pRg st="7" end="7"/>
                                            </p:txEl>
                                          </p:spTgt>
                                        </p:tgtEl>
                                        <p:attrNameLst>
                                          <p:attrName>style.visibility</p:attrName>
                                        </p:attrNameLst>
                                      </p:cBhvr>
                                      <p:to>
                                        <p:strVal val="visible"/>
                                      </p:to>
                                    </p:set>
                                    <p:animEffect transition="in" filter="wipe(left)">
                                      <p:cBhvr>
                                        <p:cTn id="65" dur="500"/>
                                        <p:tgtEl>
                                          <p:spTgt spid="40039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0390">
                                            <p:txEl>
                                              <p:pRg st="8" end="8"/>
                                            </p:txEl>
                                          </p:spTgt>
                                        </p:tgtEl>
                                        <p:attrNameLst>
                                          <p:attrName>style.visibility</p:attrName>
                                        </p:attrNameLst>
                                      </p:cBhvr>
                                      <p:to>
                                        <p:strVal val="visible"/>
                                      </p:to>
                                    </p:set>
                                    <p:animEffect transition="in" filter="wipe(left)">
                                      <p:cBhvr>
                                        <p:cTn id="70" dur="500"/>
                                        <p:tgtEl>
                                          <p:spTgt spid="400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31C99203-E607-9B4D-ABF6-C5FCACCE5DE3}" type="slidenum">
              <a:rPr lang="en-US"/>
              <a:pPr/>
              <a:t>21</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 10 </a:t>
            </a:r>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300408" name="Equation" r:id="rId4" imgW="253800" imgH="152280" progId="Equation.DSMT4">
                  <p:embed/>
                </p:oleObj>
              </mc:Choice>
              <mc:Fallback>
                <p:oleObj name="Equation" r:id="rId4" imgW="253800" imgH="152280" progId="Equation.DSMT4">
                  <p:embed/>
                  <p:pic>
                    <p:nvPicPr>
                      <p:cNvPr id="40141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thin.   The field in this case is B = </a:t>
            </a:r>
            <a:r>
              <a:rPr lang="en-US" dirty="0">
                <a:solidFill>
                  <a:srgbClr val="CC00CC"/>
                </a:solidFill>
                <a:latin typeface="Symbol" charset="2"/>
              </a:rPr>
              <a:t>μ</a:t>
            </a:r>
            <a:r>
              <a:rPr lang="en-US" baseline="-25000" dirty="0">
                <a:solidFill>
                  <a:srgbClr val="CC00CC"/>
                </a:solidFill>
                <a:latin typeface="Arial Narrow" charset="0"/>
              </a:rPr>
              <a:t>0</a:t>
            </a:r>
            <a:r>
              <a:rPr lang="en-US" dirty="0">
                <a:solidFill>
                  <a:srgbClr val="CC00CC"/>
                </a:solidFill>
                <a:latin typeface="Arial Narrow" charset="0"/>
              </a:rPr>
              <a:t>n</a:t>
            </a:r>
            <a:r>
              <a:rPr lang="en-US" dirty="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300409" name="Equation" r:id="rId6" imgW="596880" imgH="228600" progId="Equation.DSMT4">
                  <p:embed/>
                </p:oleObj>
              </mc:Choice>
              <mc:Fallback>
                <p:oleObj name="Equation" r:id="rId6" imgW="596880" imgH="228600" progId="Equation.DSMT4">
                  <p:embed/>
                  <p:pic>
                    <p:nvPicPr>
                      <p:cNvPr id="40142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300410" name="Equation" r:id="rId8" imgW="533160" imgH="203040" progId="Equation.DSMT4">
                  <p:embed/>
                </p:oleObj>
              </mc:Choice>
              <mc:Fallback>
                <p:oleObj name="Equation" r:id="rId8" imgW="533160" imgH="203040" progId="Equation.DSMT4">
                  <p:embed/>
                  <p:pic>
                    <p:nvPicPr>
                      <p:cNvPr id="401422"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300411" name="Equation" r:id="rId10" imgW="355320" imgH="203040" progId="Equation.DSMT4">
                  <p:embed/>
                </p:oleObj>
              </mc:Choice>
              <mc:Fallback>
                <p:oleObj name="Equation" r:id="rId10" imgW="355320" imgH="203040" progId="Equation.DSMT4">
                  <p:embed/>
                  <p:pic>
                    <p:nvPicPr>
                      <p:cNvPr id="40142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300412" name="Equation" r:id="rId12" imgW="380880" imgH="368280" progId="Equation.DSMT4">
                  <p:embed/>
                </p:oleObj>
              </mc:Choice>
              <mc:Fallback>
                <p:oleObj name="Equation" r:id="rId12" imgW="380880" imgH="368280" progId="Equation.DSMT4">
                  <p:embed/>
                  <p:pic>
                    <p:nvPicPr>
                      <p:cNvPr id="4014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2481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1412"/>
                                        </p:tgtEl>
                                        <p:attrNameLst>
                                          <p:attrName>style.visibility</p:attrName>
                                        </p:attrNameLst>
                                      </p:cBhvr>
                                      <p:to>
                                        <p:strVal val="visible"/>
                                      </p:to>
                                    </p:set>
                                    <p:animEffect transition="in" filter="wipe(left)">
                                      <p:cBhvr>
                                        <p:cTn id="7" dur="500"/>
                                        <p:tgtEl>
                                          <p:spTgt spid="4014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1410"/>
                                        </p:tgtEl>
                                        <p:attrNameLst>
                                          <p:attrName>style.visibility</p:attrName>
                                        </p:attrNameLst>
                                      </p:cBhvr>
                                      <p:to>
                                        <p:strVal val="visible"/>
                                      </p:to>
                                    </p:set>
                                    <p:anim calcmode="lin" valueType="num">
                                      <p:cBhvr>
                                        <p:cTn id="12" dur="500" fill="hold"/>
                                        <p:tgtEl>
                                          <p:spTgt spid="401410"/>
                                        </p:tgtEl>
                                        <p:attrNameLst>
                                          <p:attrName>ppt_w</p:attrName>
                                        </p:attrNameLst>
                                      </p:cBhvr>
                                      <p:tavLst>
                                        <p:tav tm="0">
                                          <p:val>
                                            <p:fltVal val="0"/>
                                          </p:val>
                                        </p:tav>
                                        <p:tav tm="100000">
                                          <p:val>
                                            <p:strVal val="#ppt_w"/>
                                          </p:val>
                                        </p:tav>
                                      </p:tavLst>
                                    </p:anim>
                                    <p:anim calcmode="lin" valueType="num">
                                      <p:cBhvr>
                                        <p:cTn id="13" dur="500" fill="hold"/>
                                        <p:tgtEl>
                                          <p:spTgt spid="401410"/>
                                        </p:tgtEl>
                                        <p:attrNameLst>
                                          <p:attrName>ppt_h</p:attrName>
                                        </p:attrNameLst>
                                      </p:cBhvr>
                                      <p:tavLst>
                                        <p:tav tm="0">
                                          <p:val>
                                            <p:fltVal val="0"/>
                                          </p:val>
                                        </p:tav>
                                        <p:tav tm="100000">
                                          <p:val>
                                            <p:strVal val="#ppt_h"/>
                                          </p:val>
                                        </p:tav>
                                      </p:tavLst>
                                    </p:anim>
                                    <p:animEffect transition="in" filter="fade">
                                      <p:cBhvr>
                                        <p:cTn id="14" dur="500"/>
                                        <p:tgtEl>
                                          <p:spTgt spid="4014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1413"/>
                                        </p:tgtEl>
                                        <p:attrNameLst>
                                          <p:attrName>style.visibility</p:attrName>
                                        </p:attrNameLst>
                                      </p:cBhvr>
                                      <p:to>
                                        <p:strVal val="visible"/>
                                      </p:to>
                                    </p:set>
                                    <p:animEffect transition="in" filter="wipe(left)">
                                      <p:cBhvr>
                                        <p:cTn id="19" dur="500"/>
                                        <p:tgtEl>
                                          <p:spTgt spid="4014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1414"/>
                                        </p:tgtEl>
                                        <p:attrNameLst>
                                          <p:attrName>style.visibility</p:attrName>
                                        </p:attrNameLst>
                                      </p:cBhvr>
                                      <p:to>
                                        <p:strVal val="visible"/>
                                      </p:to>
                                    </p:set>
                                    <p:animEffect transition="in" filter="wipe(left)">
                                      <p:cBhvr>
                                        <p:cTn id="24" dur="500"/>
                                        <p:tgtEl>
                                          <p:spTgt spid="4014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1415"/>
                                        </p:tgtEl>
                                        <p:attrNameLst>
                                          <p:attrName>style.visibility</p:attrName>
                                        </p:attrNameLst>
                                      </p:cBhvr>
                                      <p:to>
                                        <p:strVal val="visible"/>
                                      </p:to>
                                    </p:set>
                                    <p:animEffect transition="in" filter="wipe(left)">
                                      <p:cBhvr>
                                        <p:cTn id="29" dur="500"/>
                                        <p:tgtEl>
                                          <p:spTgt spid="4014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01421"/>
                                        </p:tgtEl>
                                        <p:attrNameLst>
                                          <p:attrName>style.visibility</p:attrName>
                                        </p:attrNameLst>
                                      </p:cBhvr>
                                      <p:to>
                                        <p:strVal val="visible"/>
                                      </p:to>
                                    </p:set>
                                    <p:animEffect transition="in" filter="wipe(left)">
                                      <p:cBhvr>
                                        <p:cTn id="39" dur="500"/>
                                        <p:tgtEl>
                                          <p:spTgt spid="4014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01422"/>
                                        </p:tgtEl>
                                        <p:attrNameLst>
                                          <p:attrName>style.visibility</p:attrName>
                                        </p:attrNameLst>
                                      </p:cBhvr>
                                      <p:to>
                                        <p:strVal val="visible"/>
                                      </p:to>
                                    </p:set>
                                    <p:animEffect transition="in" filter="wipe(left)">
                                      <p:cBhvr>
                                        <p:cTn id="44" dur="500"/>
                                        <p:tgtEl>
                                          <p:spTgt spid="4014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01423"/>
                                        </p:tgtEl>
                                        <p:attrNameLst>
                                          <p:attrName>style.visibility</p:attrName>
                                        </p:attrNameLst>
                                      </p:cBhvr>
                                      <p:to>
                                        <p:strVal val="visible"/>
                                      </p:to>
                                    </p:set>
                                    <p:animEffect transition="in" filter="wipe(left)">
                                      <p:cBhvr>
                                        <p:cTn id="49" dur="500"/>
                                        <p:tgtEl>
                                          <p:spTgt spid="4014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1417"/>
                                        </p:tgtEl>
                                        <p:attrNameLst>
                                          <p:attrName>style.visibility</p:attrName>
                                        </p:attrNameLst>
                                      </p:cBhvr>
                                      <p:to>
                                        <p:strVal val="visible"/>
                                      </p:to>
                                    </p:set>
                                    <p:animEffect transition="in" filter="wipe(left)">
                                      <p:cBhvr>
                                        <p:cTn id="54" dur="500"/>
                                        <p:tgtEl>
                                          <p:spTgt spid="4014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01418"/>
                                        </p:tgtEl>
                                        <p:attrNameLst>
                                          <p:attrName>style.visibility</p:attrName>
                                        </p:attrNameLst>
                                      </p:cBhvr>
                                      <p:to>
                                        <p:strVal val="visible"/>
                                      </p:to>
                                    </p:set>
                                    <p:animEffect transition="in" filter="wipe(left)">
                                      <p:cBhvr>
                                        <p:cTn id="59" dur="500"/>
                                        <p:tgtEl>
                                          <p:spTgt spid="4014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01424"/>
                                        </p:tgtEl>
                                        <p:attrNameLst>
                                          <p:attrName>style.visibility</p:attrName>
                                        </p:attrNameLst>
                                      </p:cBhvr>
                                      <p:to>
                                        <p:strVal val="visible"/>
                                      </p:to>
                                    </p:set>
                                    <p:animEffect transition="in" filter="wipe(left)">
                                      <p:cBhvr>
                                        <p:cTn id="64" dur="500"/>
                                        <p:tgtEl>
                                          <p:spTgt spid="4014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1419"/>
                                        </p:tgtEl>
                                        <p:attrNameLst>
                                          <p:attrName>style.visibility</p:attrName>
                                        </p:attrNameLst>
                                      </p:cBhvr>
                                      <p:to>
                                        <p:strVal val="visible"/>
                                      </p:to>
                                    </p:set>
                                    <p:animEffect transition="in" filter="wipe(left)">
                                      <p:cBhvr>
                                        <p:cTn id="69" dur="500"/>
                                        <p:tgtEl>
                                          <p:spTgt spid="4014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1420"/>
                                        </p:tgtEl>
                                        <p:attrNameLst>
                                          <p:attrName>style.visibility</p:attrName>
                                        </p:attrNameLst>
                                      </p:cBhvr>
                                      <p:to>
                                        <p:strVal val="visible"/>
                                      </p:to>
                                    </p:set>
                                    <p:animEffect transition="in" filter="wipe(left)">
                                      <p:cBhvr>
                                        <p:cTn id="74" dur="500"/>
                                        <p:tgtEl>
                                          <p:spTgt spid="40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p:bldP spid="401413" grpId="0"/>
      <p:bldP spid="401414" grpId="0"/>
      <p:bldP spid="401415" grpId="0" animBg="1"/>
      <p:bldP spid="401417" grpId="0" animBg="1"/>
      <p:bldP spid="401419" grpId="0"/>
      <p:bldP spid="4014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Nov. 6,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228600"/>
            <a:ext cx="7772400" cy="609600"/>
          </a:xfrm>
        </p:spPr>
        <p:txBody>
          <a:bodyPr/>
          <a:lstStyle/>
          <a:p>
            <a:r>
              <a:rPr lang="en-US" dirty="0"/>
              <a:t>Reminder: Special Project #5</a:t>
            </a:r>
          </a:p>
        </p:txBody>
      </p:sp>
      <p:sp>
        <p:nvSpPr>
          <p:cNvPr id="111619" name="Rectangle 3"/>
          <p:cNvSpPr>
            <a:spLocks noGrp="1" noChangeArrowheads="1"/>
          </p:cNvSpPr>
          <p:nvPr>
            <p:ph type="body" idx="1"/>
          </p:nvPr>
        </p:nvSpPr>
        <p:spPr>
          <a:xfrm>
            <a:off x="152400" y="914400"/>
            <a:ext cx="8839200" cy="51816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 </a:t>
            </a:r>
          </a:p>
          <a:p>
            <a:r>
              <a:rPr lang="en-US" sz="2400" dirty="0"/>
              <a:t>Spreadsheet: http://www-</a:t>
            </a:r>
            <a:r>
              <a:rPr lang="en-US" sz="2400" dirty="0" err="1"/>
              <a:t>hep.uta.edu</a:t>
            </a:r>
            <a:r>
              <a:rPr lang="en-US" sz="2400" dirty="0"/>
              <a:t>/%7Eyu/teaching/fall19-1444-002/sp5-spreadsheet.xlsx</a:t>
            </a:r>
          </a:p>
          <a:p>
            <a:r>
              <a:rPr lang="en-US" sz="2400" dirty="0"/>
              <a:t>Due: Beginning of the class Monday, Nov. 11 </a:t>
            </a:r>
          </a:p>
        </p:txBody>
      </p:sp>
    </p:spTree>
    <p:extLst>
      <p:ext uri="{BB962C8B-B14F-4D97-AF65-F5344CB8AC3E}">
        <p14:creationId xmlns:p14="http://schemas.microsoft.com/office/powerpoint/2010/main" val="415689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Nov. 6,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B3DB4537-924A-FF44-B589-DEA4C18594E6}" type="slidenum">
              <a:rPr lang="en-US"/>
              <a:pPr/>
              <a:t>4</a:t>
            </a:fld>
            <a:endParaRPr lang="en-US"/>
          </a:p>
        </p:txBody>
      </p:sp>
      <p:sp>
        <p:nvSpPr>
          <p:cNvPr id="380930" name="Rectangle 2"/>
          <p:cNvSpPr>
            <a:spLocks noGrp="1" noChangeArrowheads="1"/>
          </p:cNvSpPr>
          <p:nvPr>
            <p:ph type="title"/>
          </p:nvPr>
        </p:nvSpPr>
        <p:spPr>
          <a:xfrm>
            <a:off x="304800" y="114300"/>
            <a:ext cx="8534400" cy="609600"/>
          </a:xfrm>
        </p:spPr>
        <p:txBody>
          <a:bodyPr/>
          <a:lstStyle/>
          <a:p>
            <a:r>
              <a:rPr lang="en-US" b="1" dirty="0"/>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2925" name="Equation" r:id="rId3" imgW="914400" imgH="190080" progId="Equation.DSMT4">
                  <p:embed/>
                </p:oleObj>
              </mc:Choice>
              <mc:Fallback>
                <p:oleObj name="Equation" r:id="rId3" imgW="914400" imgH="190080" progId="Equation.DSMT4">
                  <p:embed/>
                  <p:pic>
                    <p:nvPicPr>
                      <p:cNvPr id="3809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2926" name="Equation" r:id="rId5" imgW="914400" imgH="190080" progId="Equation.DSMT4">
                  <p:embed/>
                </p:oleObj>
              </mc:Choice>
              <mc:Fallback>
                <p:oleObj name="Equation" r:id="rId5" imgW="914400" imgH="190080" progId="Equation.DSMT4">
                  <p:embed/>
                  <p:pic>
                    <p:nvPicPr>
                      <p:cNvPr id="38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2927" name="Equation" r:id="rId6" imgW="914400" imgH="190080" progId="Equation.DSMT4">
                  <p:embed/>
                </p:oleObj>
              </mc:Choice>
              <mc:Fallback>
                <p:oleObj name="Equation" r:id="rId6" imgW="914400" imgH="190080" progId="Equation.DSMT4">
                  <p:embed/>
                  <p:pic>
                    <p:nvPicPr>
                      <p:cNvPr id="3809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46314" y="825500"/>
            <a:ext cx="8382000" cy="5029200"/>
          </a:xfrm>
        </p:spPr>
        <p:txBody>
          <a:bodyPr/>
          <a:lstStyle/>
          <a:p>
            <a:r>
              <a:rPr lang="en-US" dirty="0"/>
              <a:t>We have learned so far about the effects of magnetic field on electric current and a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the electric current and the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2928" name="Equation" r:id="rId7" imgW="914400" imgH="190080" progId="Equation.DSMT4">
                  <p:embed/>
                </p:oleObj>
              </mc:Choice>
              <mc:Fallback>
                <p:oleObj name="Equation" r:id="rId7" imgW="914400" imgH="190080" progId="Equation.DSMT4">
                  <p:embed/>
                  <p:pic>
                    <p:nvPicPr>
                      <p:cNvPr id="380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794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0934">
                                            <p:txEl>
                                              <p:pRg st="2" end="2"/>
                                            </p:txEl>
                                          </p:spTgt>
                                        </p:tgtEl>
                                        <p:attrNameLst>
                                          <p:attrName>style.visibility</p:attrName>
                                        </p:attrNameLst>
                                      </p:cBhvr>
                                      <p:to>
                                        <p:strVal val="visible"/>
                                      </p:to>
                                    </p:set>
                                    <p:animEffect transition="in" filter="wipe(left)">
                                      <p:cBhvr>
                                        <p:cTn id="17" dur="500"/>
                                        <p:tgtEl>
                                          <p:spTgt spid="380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0934">
                                            <p:txEl>
                                              <p:pRg st="3" end="3"/>
                                            </p:txEl>
                                          </p:spTgt>
                                        </p:tgtEl>
                                        <p:attrNameLst>
                                          <p:attrName>style.visibility</p:attrName>
                                        </p:attrNameLst>
                                      </p:cBhvr>
                                      <p:to>
                                        <p:strVal val="visible"/>
                                      </p:to>
                                    </p:set>
                                    <p:animEffect transition="in" filter="wipe(left)">
                                      <p:cBhvr>
                                        <p:cTn id="22" dur="500"/>
                                        <p:tgtEl>
                                          <p:spTgt spid="3809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0934">
                                            <p:txEl>
                                              <p:pRg st="4" end="4"/>
                                            </p:txEl>
                                          </p:spTgt>
                                        </p:tgtEl>
                                        <p:attrNameLst>
                                          <p:attrName>style.visibility</p:attrName>
                                        </p:attrNameLst>
                                      </p:cBhvr>
                                      <p:to>
                                        <p:strVal val="visible"/>
                                      </p:to>
                                    </p:set>
                                    <p:animEffect transition="in" filter="wipe(left)">
                                      <p:cBhvr>
                                        <p:cTn id="27"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6,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6540135E-66BE-DD42-9FA7-519E3CE468D0}" type="slidenum">
              <a:rPr lang="en-US"/>
              <a:pPr/>
              <a:t>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b="1"/>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4249"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4250"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4251"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the electric current?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 </a:t>
            </a:r>
            <a:r>
              <a:rPr lang="en-US" sz="2400" dirty="0">
                <a:latin typeface="Symbol" charset="2"/>
              </a:rPr>
              <a:t>μ</a:t>
            </a:r>
            <a:r>
              <a:rPr lang="en-US" sz="2400" baseline="-25000" dirty="0"/>
              <a:t>0</a:t>
            </a:r>
            <a:r>
              <a:rPr lang="en-US" sz="2400" dirty="0"/>
              <a:t>/2</a:t>
            </a:r>
            <a:r>
              <a:rPr lang="en-US" sz="2400" dirty="0">
                <a:latin typeface="Symbol" charset="2"/>
              </a:rPr>
              <a:t>π</a:t>
            </a:r>
            <a:r>
              <a:rPr lang="en-US" sz="2400" dirty="0"/>
              <a:t>, thus the field strength becomes</a:t>
            </a:r>
          </a:p>
          <a:p>
            <a:pPr lvl="1"/>
            <a:endParaRPr lang="en-US" sz="2400" dirty="0"/>
          </a:p>
          <a:p>
            <a:pPr lvl="1"/>
            <a:r>
              <a:rPr lang="en-US" sz="2400" dirty="0"/>
              <a:t> </a:t>
            </a:r>
            <a:r>
              <a:rPr lang="en-US" sz="2400" dirty="0">
                <a:latin typeface="Symbol" charset="2"/>
              </a:rPr>
              <a:t>μ</a:t>
            </a:r>
            <a:r>
              <a:rPr lang="en-US" sz="2400" baseline="-25000" dirty="0"/>
              <a:t>0</a:t>
            </a:r>
            <a:r>
              <a:rPr lang="en-US" sz="2400" dirty="0"/>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4252"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284253" name="Equation" r:id="rId8" imgW="266400" imgH="152280" progId="Equation.DSMT4">
                  <p:embed/>
                </p:oleObj>
              </mc:Choice>
              <mc:Fallback>
                <p:oleObj name="Equation" r:id="rId8" imgW="266400" imgH="152280" progId="Equation.DSMT4">
                  <p:embed/>
                  <p:pic>
                    <p:nvPicPr>
                      <p:cNvPr id="38196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284254" name="Equation" r:id="rId10" imgW="533160" imgH="368280" progId="Equation.DSMT4">
                  <p:embed/>
                </p:oleObj>
              </mc:Choice>
              <mc:Fallback>
                <p:oleObj name="Equation" r:id="rId10" imgW="533160" imgH="368280" progId="Equation.DSMT4">
                  <p:embed/>
                  <p:pic>
                    <p:nvPicPr>
                      <p:cNvPr id="3819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284255" name="Equation" r:id="rId12" imgW="1307880" imgH="228600" progId="Equation.DSMT4">
                  <p:embed/>
                </p:oleObj>
              </mc:Choice>
              <mc:Fallback>
                <p:oleObj name="Equation" r:id="rId12" imgW="1307880" imgH="228600" progId="Equation.DSMT4">
                  <p:embed/>
                  <p:pic>
                    <p:nvPicPr>
                      <p:cNvPr id="38196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284256" name="Equation" r:id="rId14" imgW="139680" imgH="368280" progId="Equation.DSMT4">
                  <p:embed/>
                </p:oleObj>
              </mc:Choice>
              <mc:Fallback>
                <p:oleObj name="Equation" r:id="rId14" imgW="139680" imgH="368280" progId="Equation.DSMT4">
                  <p:embed/>
                  <p:pic>
                    <p:nvPicPr>
                      <p:cNvPr id="38196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15" name="Text Box 12"/>
          <p:cNvSpPr txBox="1">
            <a:spLocks noChangeArrowheads="1"/>
          </p:cNvSpPr>
          <p:nvPr/>
        </p:nvSpPr>
        <p:spPr bwMode="auto">
          <a:xfrm>
            <a:off x="381000" y="6172200"/>
            <a:ext cx="8305800"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C00000"/>
                </a:solidFill>
                <a:latin typeface="+mj-lt"/>
              </a:rPr>
              <a:t>Merriam-Webster: </a:t>
            </a:r>
            <a:r>
              <a:rPr lang="en-US" sz="1600" b="1">
                <a:solidFill>
                  <a:srgbClr val="C00000"/>
                </a:solidFill>
                <a:latin typeface="+mj-lt"/>
              </a:rPr>
              <a:t>Permeability is the </a:t>
            </a:r>
            <a:r>
              <a:rPr lang="en-US" sz="1600" b="1" dirty="0">
                <a:solidFill>
                  <a:srgbClr val="C00000"/>
                </a:solidFill>
                <a:latin typeface="+mj-lt"/>
              </a:rPr>
              <a:t>property of a </a:t>
            </a:r>
            <a:r>
              <a:rPr lang="en-US" sz="1600" b="1" dirty="0" err="1">
                <a:solidFill>
                  <a:srgbClr val="C00000"/>
                </a:solidFill>
                <a:latin typeface="+mj-lt"/>
              </a:rPr>
              <a:t>magnetizable</a:t>
            </a:r>
            <a:r>
              <a:rPr lang="en-US" sz="1600" b="1" dirty="0">
                <a:solidFill>
                  <a:srgbClr val="C00000"/>
                </a:solidFill>
                <a:latin typeface="+mj-lt"/>
              </a:rPr>
              <a:t> substance that determines the degree in which it modifies the magnetic flux in the region occupied by it in a magnetic field</a:t>
            </a:r>
          </a:p>
        </p:txBody>
      </p:sp>
    </p:spTree>
    <p:extLst>
      <p:ext uri="{BB962C8B-B14F-4D97-AF65-F5344CB8AC3E}">
        <p14:creationId xmlns:p14="http://schemas.microsoft.com/office/powerpoint/2010/main" val="8835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3" end="3"/>
                                            </p:txEl>
                                          </p:spTgt>
                                        </p:tgtEl>
                                        <p:attrNameLst>
                                          <p:attrName>style.visibility</p:attrName>
                                        </p:attrNameLst>
                                      </p:cBhvr>
                                      <p:to>
                                        <p:strVal val="visible"/>
                                      </p:to>
                                    </p:set>
                                    <p:animEffect transition="in" filter="wipe(left)">
                                      <p:cBhvr>
                                        <p:cTn id="22" dur="500"/>
                                        <p:tgtEl>
                                          <p:spTgt spid="3819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1958">
                                            <p:txEl>
                                              <p:pRg st="4" end="4"/>
                                            </p:txEl>
                                          </p:spTgt>
                                        </p:tgtEl>
                                        <p:attrNameLst>
                                          <p:attrName>style.visibility</p:attrName>
                                        </p:attrNameLst>
                                      </p:cBhvr>
                                      <p:to>
                                        <p:strVal val="visible"/>
                                      </p:to>
                                    </p:set>
                                    <p:animEffect transition="in" filter="wipe(left)">
                                      <p:cBhvr>
                                        <p:cTn id="27" dur="500"/>
                                        <p:tgtEl>
                                          <p:spTgt spid="3819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5" end="5"/>
                                            </p:txEl>
                                          </p:spTgt>
                                        </p:tgtEl>
                                        <p:attrNameLst>
                                          <p:attrName>style.visibility</p:attrName>
                                        </p:attrNameLst>
                                      </p:cBhvr>
                                      <p:to>
                                        <p:strVal val="visible"/>
                                      </p:to>
                                    </p:set>
                                    <p:animEffect transition="in" filter="wipe(left)">
                                      <p:cBhvr>
                                        <p:cTn id="32" dur="500"/>
                                        <p:tgtEl>
                                          <p:spTgt spid="3819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1960"/>
                                        </p:tgtEl>
                                        <p:attrNameLst>
                                          <p:attrName>style.visibility</p:attrName>
                                        </p:attrNameLst>
                                      </p:cBhvr>
                                      <p:to>
                                        <p:strVal val="visible"/>
                                      </p:to>
                                    </p:set>
                                    <p:animEffect transition="in" filter="wipe(left)">
                                      <p:cBhvr>
                                        <p:cTn id="37" dur="500"/>
                                        <p:tgtEl>
                                          <p:spTgt spid="3819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1963"/>
                                        </p:tgtEl>
                                        <p:attrNameLst>
                                          <p:attrName>style.visibility</p:attrName>
                                        </p:attrNameLst>
                                      </p:cBhvr>
                                      <p:to>
                                        <p:strVal val="visible"/>
                                      </p:to>
                                    </p:set>
                                    <p:animEffect transition="in" filter="wipe(left)">
                                      <p:cBhvr>
                                        <p:cTn id="42" dur="500"/>
                                        <p:tgtEl>
                                          <p:spTgt spid="3819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8">
                                            <p:txEl>
                                              <p:pRg st="6" end="6"/>
                                            </p:txEl>
                                          </p:spTgt>
                                        </p:tgtEl>
                                        <p:attrNameLst>
                                          <p:attrName>style.visibility</p:attrName>
                                        </p:attrNameLst>
                                      </p:cBhvr>
                                      <p:to>
                                        <p:strVal val="visible"/>
                                      </p:to>
                                    </p:set>
                                    <p:animEffect transition="in" filter="wipe(left)">
                                      <p:cBhvr>
                                        <p:cTn id="47" dur="500"/>
                                        <p:tgtEl>
                                          <p:spTgt spid="38195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58">
                                            <p:txEl>
                                              <p:pRg st="7" end="7"/>
                                            </p:txEl>
                                          </p:spTgt>
                                        </p:tgtEl>
                                        <p:attrNameLst>
                                          <p:attrName>style.visibility</p:attrName>
                                        </p:attrNameLst>
                                      </p:cBhvr>
                                      <p:to>
                                        <p:strVal val="visible"/>
                                      </p:to>
                                    </p:set>
                                    <p:animEffect transition="in" filter="wipe(left)">
                                      <p:cBhvr>
                                        <p:cTn id="52" dur="500"/>
                                        <p:tgtEl>
                                          <p:spTgt spid="38195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1961"/>
                                        </p:tgtEl>
                                        <p:attrNameLst>
                                          <p:attrName>style.visibility</p:attrName>
                                        </p:attrNameLst>
                                      </p:cBhvr>
                                      <p:to>
                                        <p:strVal val="visible"/>
                                      </p:to>
                                    </p:set>
                                    <p:animEffect transition="in" filter="wipe(left)">
                                      <p:cBhvr>
                                        <p:cTn id="57" dur="500"/>
                                        <p:tgtEl>
                                          <p:spTgt spid="3819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81958">
                                            <p:txEl>
                                              <p:pRg st="9" end="9"/>
                                            </p:txEl>
                                          </p:spTgt>
                                        </p:tgtEl>
                                        <p:attrNameLst>
                                          <p:attrName>style.visibility</p:attrName>
                                        </p:attrNameLst>
                                      </p:cBhvr>
                                      <p:to>
                                        <p:strVal val="visible"/>
                                      </p:to>
                                    </p:set>
                                    <p:animEffect transition="in" filter="wipe(left)">
                                      <p:cBhvr>
                                        <p:cTn id="62" dur="500"/>
                                        <p:tgtEl>
                                          <p:spTgt spid="38195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1962"/>
                                        </p:tgtEl>
                                        <p:attrNameLst>
                                          <p:attrName>style.visibility</p:attrName>
                                        </p:attrNameLst>
                                      </p:cBhvr>
                                      <p:to>
                                        <p:strVal val="visible"/>
                                      </p:to>
                                    </p:set>
                                    <p:animEffect transition="in" filter="wipe(left)">
                                      <p:cBhvr>
                                        <p:cTn id="67" dur="500"/>
                                        <p:tgtEl>
                                          <p:spTgt spid="3819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Nov. 6,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1CA77BED-DFA8-B04D-9D2D-DE01748C5C54}" type="slidenum">
              <a:rPr lang="en-US"/>
              <a:pPr/>
              <a:t>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b="1"/>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wire. </a:t>
            </a:r>
            <a:r>
              <a:rPr lang="en-US" sz="2800" dirty="0">
                <a:solidFill>
                  <a:schemeClr val="accent2"/>
                </a:solidFill>
                <a:latin typeface="Arial Narrow" charset="0"/>
              </a:rPr>
              <a:t>A vertical electric wire in the wall of a building carries a DC current of 25A upward.  What is the magnetic field at a point 10cm due East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84582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So we can obtain the magnitude of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284973" name="Equation" r:id="rId4" imgW="533160" imgH="368280" progId="Equation.DSMT4">
                  <p:embed/>
                </p:oleObj>
              </mc:Choice>
              <mc:Fallback>
                <p:oleObj name="Equation" r:id="rId4" imgW="533160" imgH="368280" progId="Equation.DSMT4">
                  <p:embed/>
                  <p:pic>
                    <p:nvPicPr>
                      <p:cNvPr id="3829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284974" name="Equation" r:id="rId6" imgW="253800" imgH="152280" progId="Equation.DSMT4">
                  <p:embed/>
                </p:oleObj>
              </mc:Choice>
              <mc:Fallback>
                <p:oleObj name="Equation" r:id="rId6" imgW="253800" imgH="152280" progId="Equation.DSMT4">
                  <p:embed/>
                  <p:pic>
                    <p:nvPicPr>
                      <p:cNvPr id="38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284975" name="Equation" r:id="rId8" imgW="406080" imgH="368280" progId="Equation.DSMT4">
                  <p:embed/>
                </p:oleObj>
              </mc:Choice>
              <mc:Fallback>
                <p:oleObj name="Equation" r:id="rId8" imgW="406080" imgH="368280" progId="Equation.DSMT4">
                  <p:embed/>
                  <p:pic>
                    <p:nvPicPr>
                      <p:cNvPr id="3829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284976" name="Equation" r:id="rId10" imgW="2336760" imgH="495000" progId="Equation.DSMT4">
                  <p:embed/>
                </p:oleObj>
              </mc:Choice>
              <mc:Fallback>
                <p:oleObj name="Equation" r:id="rId10" imgW="2336760" imgH="495000" progId="Equation.DSMT4">
                  <p:embed/>
                  <p:pic>
                    <p:nvPicPr>
                      <p:cNvPr id="38298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14" name="Text Box 6">
            <a:extLst>
              <a:ext uri="{FF2B5EF4-FFF2-40B4-BE49-F238E27FC236}">
                <a16:creationId xmlns:a16="http://schemas.microsoft.com/office/drawing/2014/main" id="{0D680C59-2FD3-754B-8C6B-444CA968B3CA}"/>
              </a:ext>
            </a:extLst>
          </p:cNvPr>
          <p:cNvSpPr txBox="1">
            <a:spLocks noChangeArrowheads="1"/>
          </p:cNvSpPr>
          <p:nvPr/>
        </p:nvSpPr>
        <p:spPr bwMode="auto">
          <a:xfrm>
            <a:off x="533400" y="5791200"/>
            <a:ext cx="20574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What direction?</a:t>
            </a:r>
          </a:p>
        </p:txBody>
      </p:sp>
      <p:sp>
        <p:nvSpPr>
          <p:cNvPr id="15" name="Text Box 6">
            <a:extLst>
              <a:ext uri="{FF2B5EF4-FFF2-40B4-BE49-F238E27FC236}">
                <a16:creationId xmlns:a16="http://schemas.microsoft.com/office/drawing/2014/main" id="{BC045C07-0DA9-394E-9B7D-19AB7C9FA92D}"/>
              </a:ext>
            </a:extLst>
          </p:cNvPr>
          <p:cNvSpPr txBox="1">
            <a:spLocks noChangeArrowheads="1"/>
          </p:cNvSpPr>
          <p:nvPr/>
        </p:nvSpPr>
        <p:spPr bwMode="auto">
          <a:xfrm>
            <a:off x="2514600" y="5791200"/>
            <a:ext cx="20574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Into the page!</a:t>
            </a:r>
          </a:p>
        </p:txBody>
      </p:sp>
    </p:spTree>
    <p:extLst>
      <p:ext uri="{BB962C8B-B14F-4D97-AF65-F5344CB8AC3E}">
        <p14:creationId xmlns:p14="http://schemas.microsoft.com/office/powerpoint/2010/main" val="32338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3"/>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b="1" dirty="0" err="1">
                <a:solidFill>
                  <a:srgbClr val="FF0000"/>
                </a:solidFill>
              </a:rPr>
              <a:t>d</a:t>
            </a:r>
            <a:r>
              <a:rPr lang="en-US" sz="2800" dirty="0"/>
              <a:t>, carrying currents </a:t>
            </a:r>
            <a:r>
              <a:rPr lang="en-US" sz="2800" b="1" dirty="0">
                <a:solidFill>
                  <a:srgbClr val="FF0000"/>
                </a:solidFill>
                <a:latin typeface="Monotype Corsiva" charset="0"/>
              </a:rPr>
              <a:t>I</a:t>
            </a:r>
            <a:r>
              <a:rPr lang="en-US" sz="2800" b="1" baseline="-25000" dirty="0">
                <a:solidFill>
                  <a:srgbClr val="FF0000"/>
                </a:solidFill>
              </a:rPr>
              <a:t>1</a:t>
            </a:r>
            <a:r>
              <a:rPr lang="en-US" sz="2800" dirty="0"/>
              <a:t> and </a:t>
            </a:r>
            <a:r>
              <a:rPr lang="en-US" sz="2800" b="1" dirty="0">
                <a:solidFill>
                  <a:srgbClr val="FF0000"/>
                </a:solidFill>
                <a:latin typeface="Monotype Corsiva" charset="0"/>
              </a:rPr>
              <a:t>I</a:t>
            </a:r>
            <a:r>
              <a:rPr lang="en-US" sz="2800" b="1" baseline="-25000" dirty="0">
                <a:solidFill>
                  <a:srgbClr val="FF0000"/>
                </a:solidFill>
              </a:rPr>
              <a:t>2</a:t>
            </a:r>
            <a:r>
              <a:rPr lang="en-US" sz="2800" dirty="0"/>
              <a:t>.</a:t>
            </a:r>
          </a:p>
          <a:p>
            <a:r>
              <a:rPr lang="en-US" sz="2800" dirty="0"/>
              <a:t>At the location of the second conductor, the magnitude of the magnetic field produced by </a:t>
            </a:r>
            <a:r>
              <a:rPr lang="en-US" sz="2800" b="1" dirty="0">
                <a:solidFill>
                  <a:srgbClr val="FF0000"/>
                </a:solidFill>
                <a:latin typeface="Monotype Corsiva" charset="0"/>
              </a:rPr>
              <a:t>I</a:t>
            </a:r>
            <a:r>
              <a:rPr lang="en-US" sz="2800" b="1" baseline="-25000" dirty="0">
                <a:solidFill>
                  <a:srgbClr val="FF0000"/>
                </a:solidFill>
              </a:rPr>
              <a:t>1</a:t>
            </a:r>
            <a:r>
              <a:rPr lang="en-US" sz="2800" dirty="0"/>
              <a:t> is </a:t>
            </a:r>
          </a:p>
        </p:txBody>
      </p:sp>
      <p:sp>
        <p:nvSpPr>
          <p:cNvPr id="10" name="Date Placeholder 3"/>
          <p:cNvSpPr>
            <a:spLocks noGrp="1"/>
          </p:cNvSpPr>
          <p:nvPr>
            <p:ph type="dt" sz="half" idx="10"/>
          </p:nvPr>
        </p:nvSpPr>
        <p:spPr/>
        <p:txBody>
          <a:bodyPr/>
          <a:lstStyle/>
          <a:p>
            <a:r>
              <a:rPr lang="en-US"/>
              <a:t>Wednesday, Nov. 6,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278684D6-210B-4244-9193-57EE934F286E}" type="slidenum">
              <a:rPr lang="en-US"/>
              <a:pPr/>
              <a:t>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6097" name="Equation" r:id="rId4" imgW="914400" imgH="190080" progId="Equation.DSMT4">
                  <p:embed/>
                </p:oleObj>
              </mc:Choice>
              <mc:Fallback>
                <p:oleObj name="Equation" r:id="rId4" imgW="914400" imgH="190080" progId="Equation.DSMT4">
                  <p:embed/>
                  <p:pic>
                    <p:nvPicPr>
                      <p:cNvPr id="38400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6098" name="Equation" r:id="rId6" imgW="914400" imgH="190080" progId="Equation.DSMT4">
                  <p:embed/>
                </p:oleObj>
              </mc:Choice>
              <mc:Fallback>
                <p:oleObj name="Equation" r:id="rId6" imgW="914400" imgH="190080" progId="Equation.DSMT4">
                  <p:embed/>
                  <p:pic>
                    <p:nvPicPr>
                      <p:cNvPr id="3840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6099" name="Equation" r:id="rId7" imgW="914400" imgH="190080" progId="Equation.DSMT4">
                  <p:embed/>
                </p:oleObj>
              </mc:Choice>
              <mc:Fallback>
                <p:oleObj name="Equation" r:id="rId7" imgW="914400" imgH="190080" progId="Equation.DSMT4">
                  <p:embed/>
                  <p:pic>
                    <p:nvPicPr>
                      <p:cNvPr id="3840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6100" name="Equation" r:id="rId8" imgW="914400" imgH="190080" progId="Equation.DSMT4">
                  <p:embed/>
                </p:oleObj>
              </mc:Choice>
              <mc:Fallback>
                <p:oleObj name="Equation" r:id="rId8" imgW="914400" imgH="190080" progId="Equation.DSMT4">
                  <p:embed/>
                  <p:pic>
                    <p:nvPicPr>
                      <p:cNvPr id="3840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extLst>
              <p:ext uri="{D42A27DB-BD31-4B8C-83A1-F6EECF244321}">
                <p14:modId xmlns:p14="http://schemas.microsoft.com/office/powerpoint/2010/main" val="858631879"/>
              </p:ext>
            </p:extLst>
          </p:nvPr>
        </p:nvGraphicFramePr>
        <p:xfrm>
          <a:off x="5715000" y="5576888"/>
          <a:ext cx="701675" cy="549275"/>
        </p:xfrm>
        <a:graphic>
          <a:graphicData uri="http://schemas.openxmlformats.org/presentationml/2006/ole">
            <mc:AlternateContent xmlns:mc="http://schemas.openxmlformats.org/markup-compatibility/2006">
              <mc:Choice xmlns:v="urn:schemas-microsoft-com:vml" Requires="v">
                <p:oleObj spid="_x0000_s286101" name="Equation" r:id="rId9" imgW="292100" imgH="228600" progId="Equation.DSMT4">
                  <p:embed/>
                </p:oleObj>
              </mc:Choice>
              <mc:Fallback>
                <p:oleObj name="Equation" r:id="rId9" imgW="292100" imgH="228600" progId="Equation.DSMT4">
                  <p:embed/>
                  <p:pic>
                    <p:nvPicPr>
                      <p:cNvPr id="384009" name="Object 9"/>
                      <p:cNvPicPr>
                        <a:picLocks noChangeAspect="1" noChangeArrowheads="1"/>
                      </p:cNvPicPr>
                      <p:nvPr/>
                    </p:nvPicPr>
                    <p:blipFill>
                      <a:blip r:embed="rId10"/>
                      <a:srcRect/>
                      <a:stretch>
                        <a:fillRect/>
                      </a:stretch>
                    </p:blipFill>
                    <p:spPr bwMode="auto">
                      <a:xfrm>
                        <a:off x="5715000" y="5576888"/>
                        <a:ext cx="701675"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13" name="Object 9">
            <a:extLst>
              <a:ext uri="{FF2B5EF4-FFF2-40B4-BE49-F238E27FC236}">
                <a16:creationId xmlns:a16="http://schemas.microsoft.com/office/drawing/2014/main" id="{4D4E2C48-4BF5-B643-B520-28CB45EA7757}"/>
              </a:ext>
            </a:extLst>
          </p:cNvPr>
          <p:cNvGraphicFramePr>
            <a:graphicFrameLocks noChangeAspect="1"/>
          </p:cNvGraphicFramePr>
          <p:nvPr>
            <p:extLst>
              <p:ext uri="{D42A27DB-BD31-4B8C-83A1-F6EECF244321}">
                <p14:modId xmlns:p14="http://schemas.microsoft.com/office/powerpoint/2010/main" val="4033791247"/>
              </p:ext>
            </p:extLst>
          </p:nvPr>
        </p:nvGraphicFramePr>
        <p:xfrm>
          <a:off x="6324600" y="5334000"/>
          <a:ext cx="763588" cy="944562"/>
        </p:xfrm>
        <a:graphic>
          <a:graphicData uri="http://schemas.openxmlformats.org/presentationml/2006/ole">
            <mc:AlternateContent xmlns:mc="http://schemas.openxmlformats.org/markup-compatibility/2006">
              <mc:Choice xmlns:v="urn:schemas-microsoft-com:vml" Requires="v">
                <p:oleObj spid="_x0000_s286102" name="Equation" r:id="rId11" imgW="317500" imgH="393700" progId="Equation.DSMT4">
                  <p:embed/>
                </p:oleObj>
              </mc:Choice>
              <mc:Fallback>
                <p:oleObj name="Equation" r:id="rId11" imgW="317500" imgH="393700" progId="Equation.DSMT4">
                  <p:embed/>
                  <p:pic>
                    <p:nvPicPr>
                      <p:cNvPr id="384009" name="Object 9"/>
                      <p:cNvPicPr>
                        <a:picLocks noChangeAspect="1" noChangeArrowheads="1"/>
                      </p:cNvPicPr>
                      <p:nvPr/>
                    </p:nvPicPr>
                    <p:blipFill>
                      <a:blip r:embed="rId12"/>
                      <a:srcRect/>
                      <a:stretch>
                        <a:fillRect/>
                      </a:stretch>
                    </p:blipFill>
                    <p:spPr bwMode="auto">
                      <a:xfrm>
                        <a:off x="6324600" y="5334000"/>
                        <a:ext cx="763588" cy="944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94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a:t>
            </a:r>
            <a:r>
              <a:rPr lang="en-US" b="1" dirty="0">
                <a:solidFill>
                  <a:srgbClr val="FF0000"/>
                </a:solidFill>
              </a:rPr>
              <a:t>F</a:t>
            </a:r>
            <a:r>
              <a:rPr lang="en-US" dirty="0"/>
              <a:t> by a magnetic field </a:t>
            </a:r>
            <a:r>
              <a:rPr lang="en-US" b="1" dirty="0">
                <a:solidFill>
                  <a:srgbClr val="FF0000"/>
                </a:solidFill>
              </a:rPr>
              <a:t>B</a:t>
            </a:r>
            <a:r>
              <a:rPr lang="en-US" b="1" baseline="-25000" dirty="0">
                <a:solidFill>
                  <a:srgbClr val="FF0000"/>
                </a:solidFill>
              </a:rPr>
              <a:t>1</a:t>
            </a:r>
            <a:r>
              <a:rPr lang="en-US" dirty="0"/>
              <a:t> on a wire of length </a:t>
            </a:r>
            <a:r>
              <a:rPr lang="en-US" b="1" dirty="0" err="1">
                <a:solidFill>
                  <a:srgbClr val="FF0000"/>
                </a:solidFill>
                <a:latin typeface="Monotype Corsiva" charset="0"/>
              </a:rPr>
              <a:t>l</a:t>
            </a:r>
            <a:r>
              <a:rPr lang="en-US" dirty="0"/>
              <a:t>, carrying the current </a:t>
            </a:r>
            <a:r>
              <a:rPr lang="en-US" sz="3600" b="1" dirty="0">
                <a:solidFill>
                  <a:srgbClr val="FF0000"/>
                </a:solidFill>
                <a:latin typeface="Monotype Corsiva" charset="0"/>
              </a:rPr>
              <a:t>I</a:t>
            </a:r>
            <a:r>
              <a:rPr lang="en-US" b="1" baseline="-25000" dirty="0">
                <a:solidFill>
                  <a:srgbClr val="FF0000"/>
                </a:solidFill>
              </a:rPr>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b="1" dirty="0">
                <a:solidFill>
                  <a:srgbClr val="FF0000"/>
                </a:solidFill>
                <a:latin typeface="Monotype Corsiva" charset="0"/>
              </a:rPr>
              <a:t>I</a:t>
            </a:r>
            <a:r>
              <a:rPr lang="en-US" b="1" baseline="-25000" dirty="0">
                <a:solidFill>
                  <a:srgbClr val="FF0000"/>
                </a:solidFill>
              </a:rPr>
              <a:t>1</a:t>
            </a:r>
            <a:r>
              <a:rPr lang="en-US" dirty="0"/>
              <a:t> by the wire carrying current </a:t>
            </a:r>
            <a:r>
              <a:rPr lang="en-US" b="1" dirty="0">
                <a:solidFill>
                  <a:srgbClr val="FF0000"/>
                </a:solidFill>
                <a:latin typeface="Monotype Corsiva" charset="0"/>
              </a:rPr>
              <a:t>I</a:t>
            </a:r>
            <a:r>
              <a:rPr lang="en-US" b="1" baseline="-25000" dirty="0">
                <a:solidFill>
                  <a:srgbClr val="FF0000"/>
                </a:solidFill>
              </a:rPr>
              <a:t>2</a:t>
            </a:r>
            <a:r>
              <a:rPr lang="en-US" dirty="0"/>
              <a:t> of the same magnitude but in the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F37B6603-C776-DE49-A54C-5B46ED1A71E2}" type="slidenum">
              <a:rPr lang="en-US"/>
              <a:pPr/>
              <a:t>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7546"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7547"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7548"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7549"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287550"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287551"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287552"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a:t>
            </a:r>
            <a:r>
              <a:rPr lang="en-US" sz="2000" dirty="0">
                <a:solidFill>
                  <a:srgbClr val="CC0000"/>
                </a:solidFill>
                <a:latin typeface="Arial Narrow" charset="0"/>
              </a:rPr>
              <a:t>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287553"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287554"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extLst>
              <p:ext uri="{D42A27DB-BD31-4B8C-83A1-F6EECF244321}">
                <p14:modId xmlns:p14="http://schemas.microsoft.com/office/powerpoint/2010/main" val="3051859432"/>
              </p:ext>
            </p:extLst>
          </p:nvPr>
        </p:nvGraphicFramePr>
        <p:xfrm>
          <a:off x="6705600" y="2438400"/>
          <a:ext cx="714375" cy="544513"/>
        </p:xfrm>
        <a:graphic>
          <a:graphicData uri="http://schemas.openxmlformats.org/presentationml/2006/ole">
            <mc:AlternateContent xmlns:mc="http://schemas.openxmlformats.org/markup-compatibility/2006">
              <mc:Choice xmlns:v="urn:schemas-microsoft-com:vml" Requires="v">
                <p:oleObj spid="_x0000_s287555"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05600"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287556"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42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Nov. 6,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D4CC0813-488B-2245-B715-9B380EC238D5}" type="slidenum">
              <a:rPr lang="en-US"/>
              <a:pPr/>
              <a:t>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b="1" dirty="0"/>
              <a:t>Example 28 – 5 </a:t>
            </a:r>
          </a:p>
        </p:txBody>
      </p:sp>
      <p:sp>
        <p:nvSpPr>
          <p:cNvPr id="386051" name="Text Box 3"/>
          <p:cNvSpPr txBox="1">
            <a:spLocks noChangeArrowheads="1"/>
          </p:cNvSpPr>
          <p:nvPr/>
        </p:nvSpPr>
        <p:spPr bwMode="auto">
          <a:xfrm>
            <a:off x="381000" y="609600"/>
            <a:ext cx="6705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doesn’t fall due to the gravity and in which direction?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288270"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288271"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288272"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288273"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288274"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288275"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288276"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2" name="Oval 1">
            <a:extLst>
              <a:ext uri="{FF2B5EF4-FFF2-40B4-BE49-F238E27FC236}">
                <a16:creationId xmlns:a16="http://schemas.microsoft.com/office/drawing/2014/main" id="{CBCBE8FF-AE1C-D74E-9845-5E8B6731C331}"/>
              </a:ext>
            </a:extLst>
          </p:cNvPr>
          <p:cNvSpPr/>
          <p:nvPr/>
        </p:nvSpPr>
        <p:spPr bwMode="auto">
          <a:xfrm>
            <a:off x="3124200" y="4343400"/>
            <a:ext cx="627062" cy="930275"/>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8953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86063"/>
                                        </p:tgtEl>
                                        <p:attrNameLst>
                                          <p:attrName>style.visibility</p:attrName>
                                        </p:attrNameLst>
                                      </p:cBhvr>
                                      <p:to>
                                        <p:strVal val="visible"/>
                                      </p:to>
                                    </p:set>
                                    <p:animEffect transition="in" filter="wipe(left)">
                                      <p:cBhvr>
                                        <p:cTn id="71" dur="500"/>
                                        <p:tgtEl>
                                          <p:spTgt spid="38606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86059"/>
                                        </p:tgtEl>
                                        <p:attrNameLst>
                                          <p:attrName>style.visibility</p:attrName>
                                        </p:attrNameLst>
                                      </p:cBhvr>
                                      <p:to>
                                        <p:strVal val="visible"/>
                                      </p:to>
                                    </p:set>
                                    <p:animEffect transition="in" filter="wipe(left)">
                                      <p:cBhvr>
                                        <p:cTn id="76"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P spid="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52315</TotalTime>
  <Words>2773</Words>
  <Application>Microsoft Macintosh PowerPoint</Application>
  <PresentationFormat>On-screen Show (4:3)</PresentationFormat>
  <Paragraphs>240</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 Narrow</vt:lpstr>
      <vt:lpstr>Monotype Corsiva</vt:lpstr>
      <vt:lpstr>Symbol</vt:lpstr>
      <vt:lpstr>Times New Roman</vt:lpstr>
      <vt:lpstr>phys1443-spring02</vt:lpstr>
      <vt:lpstr>Equation</vt:lpstr>
      <vt:lpstr>PHYS 1444 – Section 002 Lecture #18</vt:lpstr>
      <vt:lpstr>Announcements</vt:lpstr>
      <vt:lpstr>Reminder: Special Project #5</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994</cp:revision>
  <dcterms:created xsi:type="dcterms:W3CDTF">2012-01-19T04:21:20Z</dcterms:created>
  <dcterms:modified xsi:type="dcterms:W3CDTF">2019-11-06T18:41:41Z</dcterms:modified>
</cp:coreProperties>
</file>