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1" r:id="rId2"/>
    <p:sldId id="481" r:id="rId3"/>
    <p:sldId id="795" r:id="rId4"/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62" r:id="rId13"/>
    <p:sldId id="763" r:id="rId14"/>
    <p:sldId id="764" r:id="rId15"/>
    <p:sldId id="765" r:id="rId16"/>
    <p:sldId id="774" r:id="rId17"/>
    <p:sldId id="775" r:id="rId18"/>
    <p:sldId id="776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CC"/>
    <a:srgbClr val="FF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6"/>
    <p:restoredTop sz="94660"/>
  </p:normalViewPr>
  <p:slideViewPr>
    <p:cSldViewPr>
      <p:cViewPr varScale="1">
        <p:scale>
          <a:sx n="116" d="100"/>
          <a:sy n="116" d="100"/>
        </p:scale>
        <p:origin x="5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3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3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2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19.jpeg"/><Relationship Id="rId4" Type="http://schemas.openxmlformats.org/officeDocument/2006/relationships/image" Target="../media/image3.wmf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49.bin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52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3.wmf"/><Relationship Id="rId9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6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30.jpeg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17.jpeg"/><Relationship Id="rId5" Type="http://schemas.openxmlformats.org/officeDocument/2006/relationships/image" Target="../media/image3.wmf"/><Relationship Id="rId15" Type="http://schemas.openxmlformats.org/officeDocument/2006/relationships/image" Target="../media/image28.wmf"/><Relationship Id="rId10" Type="http://schemas.openxmlformats.org/officeDocument/2006/relationships/image" Target="../media/image27.wmf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6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41.jpeg"/><Relationship Id="rId21" Type="http://schemas.openxmlformats.org/officeDocument/2006/relationships/image" Target="../media/image4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72.bin"/><Relationship Id="rId22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50.wmf"/><Relationship Id="rId26" Type="http://schemas.openxmlformats.org/officeDocument/2006/relationships/image" Target="../media/image54.wmf"/><Relationship Id="rId3" Type="http://schemas.openxmlformats.org/officeDocument/2006/relationships/oleObject" Target="../embeddings/oleObject76.bin"/><Relationship Id="rId21" Type="http://schemas.openxmlformats.org/officeDocument/2006/relationships/oleObject" Target="../embeddings/oleObject85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83.bin"/><Relationship Id="rId25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29" Type="http://schemas.openxmlformats.org/officeDocument/2006/relationships/image" Target="../media/image56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80.bin"/><Relationship Id="rId24" Type="http://schemas.openxmlformats.org/officeDocument/2006/relationships/image" Target="../media/image53.wmf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23" Type="http://schemas.openxmlformats.org/officeDocument/2006/relationships/oleObject" Target="../embeddings/oleObject86.bin"/><Relationship Id="rId28" Type="http://schemas.openxmlformats.org/officeDocument/2006/relationships/image" Target="../media/image55.wmf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84.bin"/><Relationship Id="rId31" Type="http://schemas.openxmlformats.org/officeDocument/2006/relationships/image" Target="../media/image58.e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88.bin"/><Relationship Id="rId30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.wmf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8.wmf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.wmf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#19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62939" y="1531203"/>
            <a:ext cx="31101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Nov. 13,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CC00CC"/>
              </a:solidFill>
              <a:latin typeface="Monotype Corsiva" pitchFamily="-8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61A04-C436-F745-894B-CB53CA46774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79FB7-8671-7042-999B-F53102801544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DEB08-2C54-7D42-A199-05B2412EEBB3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D4DC0A-228C-4942-9989-8B54E33E8248}"/>
              </a:ext>
            </a:extLst>
          </p:cNvPr>
          <p:cNvSpPr txBox="1">
            <a:spLocks/>
          </p:cNvSpPr>
          <p:nvPr/>
        </p:nvSpPr>
        <p:spPr bwMode="auto">
          <a:xfrm>
            <a:off x="1524000" y="2209800"/>
            <a:ext cx="6934200" cy="42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>
                <a:latin typeface="Arial Narrow" charset="0"/>
              </a:rPr>
              <a:t>Chapter 28:Sources of Magnetic Field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Magnetic Materials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B in magnetic materials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Hysteresis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29:EM Induction &amp; Faraday’s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Induced EMF and EM Induction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Faraday’s Law of Induction 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Lenz’s Law 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Generation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10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6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0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7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0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7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0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 the electric 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right!  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7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0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2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11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1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1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1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1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740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12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1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2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1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2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1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2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moved quickly into a coil of wire, a current is induced in the wire.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 the current can also be induced if the 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2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572000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591050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4629150"/>
            <a:ext cx="29718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875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13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3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3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3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of the field the higher the induction?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</a:rPr>
              <a:t>Φ</a:t>
            </a:r>
            <a:r>
              <a:rPr lang="en-US" sz="2400" baseline="-25000" dirty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err="1">
                <a:latin typeface="Symbol" charset="2"/>
              </a:rPr>
              <a:t>θ</a:t>
            </a:r>
            <a:r>
              <a:rPr lang="en-US" sz="2000" dirty="0"/>
              <a:t> 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3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5" name="Object 9"/>
          <p:cNvGraphicFramePr>
            <a:graphicFrameLocks noChangeAspect="1"/>
          </p:cNvGraphicFramePr>
          <p:nvPr/>
        </p:nvGraphicFramePr>
        <p:xfrm>
          <a:off x="1600200" y="3143250"/>
          <a:ext cx="35052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5" name="Equation" r:id="rId9" imgW="1650960" imgH="228600" progId="Equation.DSMT4">
                  <p:embed/>
                </p:oleObj>
              </mc:Choice>
              <mc:Fallback>
                <p:oleObj name="Equation" r:id="rId9" imgW="1650960" imgH="228600" progId="Equation.DSMT4">
                  <p:embed/>
                  <p:pic>
                    <p:nvPicPr>
                      <p:cNvPr id="4137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43250"/>
                        <a:ext cx="3505200" cy="4841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6" name="Object 10"/>
          <p:cNvGraphicFramePr>
            <a:graphicFrameLocks noChangeAspect="1"/>
          </p:cNvGraphicFramePr>
          <p:nvPr/>
        </p:nvGraphicFramePr>
        <p:xfrm>
          <a:off x="5818188" y="5964238"/>
          <a:ext cx="203041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6" name="Equation" r:id="rId11" imgW="799920" imgH="291960" progId="Equation.DSMT4">
                  <p:embed/>
                </p:oleObj>
              </mc:Choice>
              <mc:Fallback>
                <p:oleObj name="Equation" r:id="rId11" imgW="799920" imgH="291960" progId="Equation.DSMT4">
                  <p:embed/>
                  <p:pic>
                    <p:nvPicPr>
                      <p:cNvPr id="4137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5964238"/>
                        <a:ext cx="2030412" cy="741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7" name="Equation" r:id="rId13" imgW="368280" imgH="203040" progId="Equation.DSMT4">
                  <p:embed/>
                </p:oleObj>
              </mc:Choice>
              <mc:Fallback>
                <p:oleObj name="Equation" r:id="rId13" imgW="368280" imgH="203040" progId="Equation.DSMT4">
                  <p:embed/>
                  <p:pic>
                    <p:nvPicPr>
                      <p:cNvPr id="413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029200"/>
                        <a:ext cx="6731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8" name="Equation" r:id="rId15" imgW="774360" imgH="203040" progId="Equation.DSMT4">
                  <p:embed/>
                </p:oleObj>
              </mc:Choice>
              <mc:Fallback>
                <p:oleObj name="Equation" r:id="rId15" imgW="774360" imgH="203040" progId="Equation.DSMT4">
                  <p:embed/>
                  <p:pic>
                    <p:nvPicPr>
                      <p:cNvPr id="413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76825"/>
                        <a:ext cx="1524000" cy="400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58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14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4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4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4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the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4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9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414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2438400" y="4310062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20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4147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10062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162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15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8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5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9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5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9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5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induced </a:t>
            </a:r>
            <a:r>
              <a:rPr lang="en-US" sz="2400" dirty="0" err="1"/>
              <a:t>emf</a:t>
            </a:r>
            <a:r>
              <a:rPr lang="en-US" sz="2400" dirty="0"/>
              <a:t> gives rise to a current whose magnetic field opposes the original change in flux </a:t>
            </a:r>
            <a:r>
              <a:rPr lang="en-US" sz="2400" dirty="0">
                <a:sym typeface="Wingdings" charset="2"/>
              </a:rPr>
              <a:t> This is known as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induced </a:t>
            </a:r>
            <a:r>
              <a:rPr lang="en-US" sz="2400" dirty="0" err="1"/>
              <a:t>emf</a:t>
            </a:r>
            <a:r>
              <a:rPr lang="en-US" sz="2400" dirty="0"/>
              <a:t> is always in the direction that opposes the original change in the 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9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5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3352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2484551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 the magnetic 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change 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16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6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6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6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6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6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6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6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752600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67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76600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 </a:t>
            </a:r>
            <a:r>
              <a:rPr lang="en-US" sz="2800" dirty="0" err="1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68" name="Equation" r:id="rId14" imgW="685800" imgH="291960" progId="Equation.DSMT4">
                  <p:embed/>
                </p:oleObj>
              </mc:Choice>
              <mc:Fallback>
                <p:oleObj name="Equation" r:id="rId14" imgW="685800" imgH="291960" progId="Equation.DSMT4">
                  <p:embed/>
                  <p:pic>
                    <p:nvPicPr>
                      <p:cNvPr id="4167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5284" y="1676400"/>
            <a:ext cx="1691032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9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17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the current induced, and (c) how much energy is dissipated in the coil if its resistance is 100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62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4178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63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4178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64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4178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65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178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66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4178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67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4178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68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4178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69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4178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70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4178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9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18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86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18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87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418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88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418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Counter-clockwise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89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4188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90" name="Equation" r:id="rId11" imgW="672840" imgH="368280" progId="Equation.DSMT4">
                  <p:embed/>
                </p:oleObj>
              </mc:Choice>
              <mc:Fallback>
                <p:oleObj name="Equation" r:id="rId11" imgW="672840" imgH="368280" progId="Equation.DSMT4">
                  <p:embed/>
                  <p:pic>
                    <p:nvPicPr>
                      <p:cNvPr id="4188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91" name="Equation" r:id="rId13" imgW="1904760" imgH="279360" progId="Equation.DSMT4">
                  <p:embed/>
                </p:oleObj>
              </mc:Choice>
              <mc:Fallback>
                <p:oleObj name="Equation" r:id="rId13" imgW="1904760" imgH="279360" progId="Equation.DSMT4">
                  <p:embed/>
                  <p:pic>
                    <p:nvPicPr>
                      <p:cNvPr id="4188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92" name="Equation" r:id="rId15" imgW="279360" imgH="368280" progId="Equation.DSMT4">
                  <p:embed/>
                </p:oleObj>
              </mc:Choice>
              <mc:Fallback>
                <p:oleObj name="Equation" r:id="rId15" imgW="279360" imgH="368280" progId="Equation.DSMT4">
                  <p:embed/>
                  <p:pic>
                    <p:nvPicPr>
                      <p:cNvPr id="4188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93" name="Equation" r:id="rId17" imgW="1752480" imgH="368280" progId="Equation.DSMT4">
                  <p:embed/>
                </p:oleObj>
              </mc:Choice>
              <mc:Fallback>
                <p:oleObj name="Equation" r:id="rId17" imgW="1752480" imgH="368280" progId="Equation.DSMT4">
                  <p:embed/>
                  <p:pic>
                    <p:nvPicPr>
                      <p:cNvPr id="4188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94" name="Equation" r:id="rId19" imgW="291960" imgH="164880" progId="Equation.DSMT4">
                  <p:embed/>
                </p:oleObj>
              </mc:Choice>
              <mc:Fallback>
                <p:oleObj name="Equation" r:id="rId19" imgW="291960" imgH="164880" progId="Equation.DSMT4">
                  <p:embed/>
                  <p:pic>
                    <p:nvPicPr>
                      <p:cNvPr id="4188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95" name="Equation" r:id="rId21" imgW="419040" imgH="203040" progId="Equation.DSMT4">
                  <p:embed/>
                </p:oleObj>
              </mc:Choice>
              <mc:Fallback>
                <p:oleObj name="Equation" r:id="rId21" imgW="419040" imgH="203040" progId="Equation.DSMT4">
                  <p:embed/>
                  <p:pic>
                    <p:nvPicPr>
                      <p:cNvPr id="4188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96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4188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97" name="Equation" r:id="rId25" imgW="431640" imgH="164880" progId="Equation.DSMT4">
                  <p:embed/>
                </p:oleObj>
              </mc:Choice>
              <mc:Fallback>
                <p:oleObj name="Equation" r:id="rId25" imgW="431640" imgH="164880" progId="Equation.DSMT4">
                  <p:embed/>
                  <p:pic>
                    <p:nvPicPr>
                      <p:cNvPr id="4188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98" name="Equation" r:id="rId27" imgW="2984400" imgH="279360" progId="Equation.DSMT4">
                  <p:embed/>
                </p:oleObj>
              </mc:Choice>
              <mc:Fallback>
                <p:oleObj name="Equation" r:id="rId27" imgW="2984400" imgH="279360" progId="Equation.DSMT4">
                  <p:embed/>
                  <p:pic>
                    <p:nvPicPr>
                      <p:cNvPr id="41884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3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09600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533400"/>
            <a:ext cx="8420100" cy="5486400"/>
          </a:xfrm>
        </p:spPr>
        <p:txBody>
          <a:bodyPr/>
          <a:lstStyle/>
          <a:p>
            <a:r>
              <a:rPr lang="en-US" sz="2800" dirty="0"/>
              <a:t>Reading Assignments: 28.6 </a:t>
            </a:r>
            <a:r>
              <a:rPr lang="mr-IN" sz="2800" dirty="0"/>
              <a:t>–</a:t>
            </a:r>
            <a:r>
              <a:rPr lang="en-US" sz="2800" dirty="0"/>
              <a:t> 10, CH29.5 and 29.8</a:t>
            </a:r>
            <a:endParaRPr lang="en-US" sz="2400" dirty="0"/>
          </a:p>
          <a:p>
            <a:pPr eaLnBrk="1" hangingPunct="1"/>
            <a:r>
              <a:rPr lang="en-US" sz="2800" dirty="0"/>
              <a:t>Final comprehensive: in class 1:00 </a:t>
            </a:r>
            <a:r>
              <a:rPr lang="mr-IN" sz="2800" dirty="0"/>
              <a:t>–</a:t>
            </a:r>
            <a:r>
              <a:rPr lang="en-US" sz="2800" dirty="0"/>
              <a:t> 2:20pm Wed. Dec. 4</a:t>
            </a:r>
          </a:p>
          <a:p>
            <a:pPr eaLnBrk="1" hangingPunct="1"/>
            <a:r>
              <a:rPr lang="en-US" sz="2800" dirty="0"/>
              <a:t>Planetarium Extra Credit: bring to class Mon. Dec. 2</a:t>
            </a:r>
          </a:p>
          <a:p>
            <a:pPr lvl="1" eaLnBrk="1" hangingPunct="1"/>
            <a:r>
              <a:rPr lang="en-US" sz="2400" dirty="0"/>
              <a:t>Be sure to tape one end of the ticket stub on a sheet of paper with your name on it</a:t>
            </a:r>
          </a:p>
          <a:p>
            <a:pPr eaLnBrk="1" hangingPunct="1"/>
            <a:r>
              <a:rPr lang="en-US" sz="2800" dirty="0"/>
              <a:t>The $1B integrity problem!!!</a:t>
            </a:r>
          </a:p>
          <a:p>
            <a:pPr eaLnBrk="1" hangingPunct="1"/>
            <a:r>
              <a:rPr lang="en-US" sz="2800" dirty="0"/>
              <a:t>Remember the triple extra credit colloquium</a:t>
            </a:r>
          </a:p>
          <a:p>
            <a:pPr lvl="1" eaLnBrk="1" hangingPunct="1"/>
            <a:r>
              <a:rPr lang="en-US" sz="2400" dirty="0"/>
              <a:t>At 4pm today Wednesday, Nov. 13</a:t>
            </a:r>
          </a:p>
          <a:p>
            <a:pPr lvl="1" eaLnBrk="1" hangingPunct="1"/>
            <a:r>
              <a:rPr lang="en-US" sz="2400" dirty="0"/>
              <a:t>Professor Hitoshi Murayama of U.C. Berkeley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2B73A-E9E6-654E-95C6-57C70AFB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5BF4-F42F-684E-86C6-6F5B4547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Nov. 13, 2019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161D17-BBCB-1647-91E9-57A33CA1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B6C5-2116-5E4E-8715-F767DF1618D8}" type="slidenum">
              <a:rPr lang="en-US"/>
              <a:pPr/>
              <a:t>4</a:t>
            </a:fld>
            <a:endParaRPr lang="en-US"/>
          </a:p>
        </p:txBody>
      </p:sp>
      <p:pic>
        <p:nvPicPr>
          <p:cNvPr id="404482" name="Picture 2" descr="FG28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33700"/>
            <a:ext cx="5410200" cy="3771900"/>
          </a:xfrm>
          <a:prstGeom prst="rect">
            <a:avLst/>
          </a:prstGeom>
          <a:noFill/>
        </p:spPr>
      </p:pic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b="1"/>
              <a:t>Magnetic Materials - Ferromagnetism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2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04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2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4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2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4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Iron is a material that can turn into a strong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kind of material is called the </a:t>
            </a:r>
            <a:r>
              <a:rPr lang="en-US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ferromagnetic</a:t>
            </a:r>
            <a:r>
              <a:rPr lang="en-US" sz="2000" dirty="0"/>
              <a:t> material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microscopic sense, ferromagnetic materials consist of many tiny regions called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domains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Domains are like little magnets usually smaller than 1mm in length or width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 you think the alignment of domains are like when they are not magnetized?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Randomly arranged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2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4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381000" y="35814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if they are magnetized?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size of the domains aligned with the external magnetic field direction grows while those of the domains not aligned reduce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gives magnetization to the material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How do we demagnetize a bar magnet?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Hit the magnet hard or heat it over the Curie temperature</a:t>
            </a:r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6400800" y="6400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2329-703B-F840-97D8-962E834D4727}" type="slidenum">
              <a:rPr lang="en-US"/>
              <a:pPr/>
              <a:t>5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/>
          <a:lstStyle/>
          <a:p>
            <a:r>
              <a:rPr lang="en-US"/>
              <a:t>B in Magnetic Materials</a:t>
            </a:r>
          </a:p>
        </p:txBody>
      </p:sp>
      <p:graphicFrame>
        <p:nvGraphicFramePr>
          <p:cNvPr id="4055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9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5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0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5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0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5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is the magnetic field inside a solenoid?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Magnetic field in a long solenoid is directly proportional to the current.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valid only if air is inside the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 you think will happen to B if we have something other than the air inside the solenoid?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 will be increased dramatically, when the current flows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Especially if a ferromagnetic material such as an iron is put inside, the field could increase by several orders of magnitude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domains in the iron aligns permanently by the external field.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resulting magnetic field is the sum of that due to current and due to the iron</a:t>
            </a:r>
          </a:p>
        </p:txBody>
      </p:sp>
      <p:graphicFrame>
        <p:nvGraphicFramePr>
          <p:cNvPr id="4055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0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5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2" name="Object 8"/>
          <p:cNvGraphicFramePr>
            <a:graphicFrameLocks noChangeAspect="1"/>
          </p:cNvGraphicFramePr>
          <p:nvPr/>
        </p:nvGraphicFramePr>
        <p:xfrm>
          <a:off x="1066800" y="1163638"/>
          <a:ext cx="8858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03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405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63638"/>
                        <a:ext cx="8858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3" name="Object 9"/>
          <p:cNvGraphicFramePr>
            <a:graphicFrameLocks noChangeAspect="1"/>
          </p:cNvGraphicFramePr>
          <p:nvPr/>
        </p:nvGraphicFramePr>
        <p:xfrm>
          <a:off x="1819275" y="1163638"/>
          <a:ext cx="9239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04" name="Equation" r:id="rId10" imgW="317160" imgH="203040" progId="Equation.DSMT4">
                  <p:embed/>
                </p:oleObj>
              </mc:Choice>
              <mc:Fallback>
                <p:oleObj name="Equation" r:id="rId10" imgW="317160" imgH="203040" progId="Equation.DSMT4">
                  <p:embed/>
                  <p:pic>
                    <p:nvPicPr>
                      <p:cNvPr id="405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163638"/>
                        <a:ext cx="9239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03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087A-E0AD-1949-8668-F9FBE8DE05F3}" type="slidenum">
              <a:rPr lang="en-US"/>
              <a:pPr/>
              <a:t>6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6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6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6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791200"/>
          </a:xfrm>
        </p:spPr>
        <p:txBody>
          <a:bodyPr/>
          <a:lstStyle/>
          <a:p>
            <a:r>
              <a:rPr lang="en-US" sz="2800" dirty="0"/>
              <a:t>It is sometimes convenient to write the total field as the sum of two terms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  <a:r>
              <a:rPr lang="en-US" sz="2400" dirty="0"/>
              <a:t> is the field due only to the current in the wire, namely the external field</a:t>
            </a:r>
          </a:p>
          <a:p>
            <a:pPr lvl="2"/>
            <a:r>
              <a:rPr lang="en-US" sz="2000" dirty="0"/>
              <a:t>The field that would be present without a ferromagnetic material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 is the additional field due to the ferromagnetic material itself; often </a:t>
            </a:r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&gt;&gt;</a:t>
            </a:r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</a:p>
          <a:p>
            <a:r>
              <a:rPr lang="en-US" sz="2800" dirty="0">
                <a:sym typeface="Wingdings" charset="2"/>
              </a:rPr>
              <a:t>The total field in this case can be written by replacing </a:t>
            </a:r>
            <a:r>
              <a:rPr lang="en-US" sz="2800" dirty="0">
                <a:latin typeface="Symbol" charset="2"/>
                <a:sym typeface="Wingdings" charset="2"/>
              </a:rPr>
              <a:t>μ</a:t>
            </a:r>
            <a:r>
              <a:rPr lang="en-US" sz="2800" baseline="-25000" dirty="0">
                <a:sym typeface="Wingdings" charset="2"/>
              </a:rPr>
              <a:t>0</a:t>
            </a:r>
            <a:r>
              <a:rPr lang="en-US" sz="2800" dirty="0">
                <a:sym typeface="Wingdings" charset="2"/>
              </a:rPr>
              <a:t> with another proportionality constant </a:t>
            </a:r>
            <a:r>
              <a:rPr lang="en-US" sz="2800" dirty="0" err="1">
                <a:latin typeface="Symbol" charset="2"/>
                <a:sym typeface="Wingdings" charset="2"/>
              </a:rPr>
              <a:t>μ</a:t>
            </a:r>
            <a:r>
              <a:rPr lang="en-US" sz="2800" dirty="0">
                <a:sym typeface="Wingdings" charset="2"/>
              </a:rPr>
              <a:t>, the magnetic permeability of the material</a:t>
            </a:r>
          </a:p>
          <a:p>
            <a:pPr lvl="1"/>
            <a:r>
              <a:rPr lang="en-US" sz="2400" dirty="0">
                <a:sym typeface="Wingdings" charset="2"/>
              </a:rPr>
              <a:t> </a:t>
            </a:r>
            <a:r>
              <a:rPr lang="en-US" sz="2400" dirty="0" err="1">
                <a:latin typeface="Symbol" charset="2"/>
                <a:sym typeface="Wingdings" charset="2"/>
              </a:rPr>
              <a:t>μ</a:t>
            </a:r>
            <a:r>
              <a:rPr lang="en-US" sz="2400" dirty="0">
                <a:sym typeface="Wingdings" charset="2"/>
              </a:rPr>
              <a:t> is a property of the magnetic material</a:t>
            </a:r>
          </a:p>
          <a:p>
            <a:pPr lvl="1"/>
            <a:r>
              <a:rPr lang="en-US" sz="2400" dirty="0">
                <a:sym typeface="Wingdings" charset="2"/>
              </a:rPr>
              <a:t> </a:t>
            </a:r>
            <a:r>
              <a:rPr lang="en-US" sz="2400" dirty="0" err="1">
                <a:latin typeface="Symbol" charset="2"/>
                <a:sym typeface="Wingdings" charset="2"/>
              </a:rPr>
              <a:t>μ</a:t>
            </a:r>
            <a:r>
              <a:rPr lang="en-US" sz="2400" dirty="0">
                <a:sym typeface="Wingdings" charset="2"/>
              </a:rPr>
              <a:t> is not a constant but varies with the external field</a:t>
            </a:r>
          </a:p>
        </p:txBody>
      </p:sp>
      <p:graphicFrame>
        <p:nvGraphicFramePr>
          <p:cNvPr id="4065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65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6" name="Object 8"/>
          <p:cNvGraphicFramePr>
            <a:graphicFrameLocks noChangeAspect="1"/>
          </p:cNvGraphicFramePr>
          <p:nvPr/>
        </p:nvGraphicFramePr>
        <p:xfrm>
          <a:off x="990600" y="1522413"/>
          <a:ext cx="7143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7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4065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2413"/>
                        <a:ext cx="71437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4572000" y="4953000"/>
          <a:ext cx="1320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8" name="Equation" r:id="rId10" imgW="507960" imgH="190440" progId="Equation.DSMT4">
                  <p:embed/>
                </p:oleObj>
              </mc:Choice>
              <mc:Fallback>
                <p:oleObj name="Equation" r:id="rId10" imgW="507960" imgH="190440" progId="Equation.DSMT4">
                  <p:embed/>
                  <p:pic>
                    <p:nvPicPr>
                      <p:cNvPr id="4065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53000"/>
                        <a:ext cx="1320800" cy="493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8" name="Object 10"/>
          <p:cNvGraphicFramePr>
            <a:graphicFrameLocks noChangeAspect="1"/>
          </p:cNvGraphicFramePr>
          <p:nvPr/>
        </p:nvGraphicFramePr>
        <p:xfrm>
          <a:off x="1624013" y="1524000"/>
          <a:ext cx="8572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9" name="Equation" r:id="rId12" imgW="304560" imgH="228600" progId="Equation.DSMT4">
                  <p:embed/>
                </p:oleObj>
              </mc:Choice>
              <mc:Fallback>
                <p:oleObj name="Equation" r:id="rId12" imgW="304560" imgH="228600" progId="Equation.DSMT4">
                  <p:embed/>
                  <p:pic>
                    <p:nvPicPr>
                      <p:cNvPr id="4065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524000"/>
                        <a:ext cx="8572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9" name="Object 11"/>
          <p:cNvGraphicFramePr>
            <a:graphicFrameLocks noChangeAspect="1"/>
          </p:cNvGraphicFramePr>
          <p:nvPr/>
        </p:nvGraphicFramePr>
        <p:xfrm>
          <a:off x="2405063" y="1524000"/>
          <a:ext cx="6429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80" name="Equation" r:id="rId14" imgW="228600" imgH="228600" progId="Equation.DSMT4">
                  <p:embed/>
                </p:oleObj>
              </mc:Choice>
              <mc:Fallback>
                <p:oleObj name="Equation" r:id="rId14" imgW="228600" imgH="228600" progId="Equation.DSMT4">
                  <p:embed/>
                  <p:pic>
                    <p:nvPicPr>
                      <p:cNvPr id="4065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1524000"/>
                        <a:ext cx="64293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85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3B8-B718-3E46-9C10-1B34DA3ABC38}" type="slidenum">
              <a:rPr lang="en-US"/>
              <a:pPr/>
              <a:t>7</a:t>
            </a:fld>
            <a:endParaRPr lang="en-US"/>
          </a:p>
        </p:txBody>
      </p:sp>
      <p:pic>
        <p:nvPicPr>
          <p:cNvPr id="407554" name="Picture 2" descr="FG28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3962400" cy="1447800"/>
          </a:xfrm>
          <a:prstGeom prst="rect">
            <a:avLst/>
          </a:prstGeom>
          <a:noFill/>
        </p:spPr>
      </p:pic>
      <p:pic>
        <p:nvPicPr>
          <p:cNvPr id="407555" name="Picture 3" descr="FG28_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530475" cy="1898650"/>
          </a:xfrm>
          <a:prstGeom prst="rect">
            <a:avLst/>
          </a:prstGeom>
          <a:noFill/>
        </p:spPr>
      </p:pic>
      <p:sp>
        <p:nvSpPr>
          <p:cNvPr id="407556" name="AutoShape 4"/>
          <p:cNvSpPr>
            <a:spLocks noChangeArrowheads="1"/>
          </p:cNvSpPr>
          <p:nvPr/>
        </p:nvSpPr>
        <p:spPr bwMode="auto">
          <a:xfrm rot="628028">
            <a:off x="5197475" y="304800"/>
            <a:ext cx="2270125" cy="671513"/>
          </a:xfrm>
          <a:prstGeom prst="rightArrow">
            <a:avLst>
              <a:gd name="adj1" fmla="val 50000"/>
              <a:gd name="adj2" fmla="val 8451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Iron Core Toroid</a:t>
            </a:r>
            <a:endParaRPr lang="en-US" sz="1800" b="1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429000" cy="609600"/>
          </a:xfrm>
        </p:spPr>
        <p:txBody>
          <a:bodyPr/>
          <a:lstStyle/>
          <a:p>
            <a:r>
              <a:rPr lang="en-US" b="1"/>
              <a:t>Hysteresis</a:t>
            </a:r>
          </a:p>
        </p:txBody>
      </p:sp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9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7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5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9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7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9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75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019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a Toroid?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solenoid bent into a shape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Toroid</a:t>
            </a:r>
            <a:r>
              <a:rPr lang="en-US" sz="2800" dirty="0"/>
              <a:t> can be used for magnetic field measurement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it does not leak magnetic field outside of itself, it fully contains all the magnetic field created within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Consider an un-magnetized iron core Toroid, without any current flowing in the wire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 you think will happen if the current slowly increases?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baseline="-25000" dirty="0"/>
              <a:t>0</a:t>
            </a:r>
            <a:r>
              <a:rPr lang="en-US" sz="2400" dirty="0"/>
              <a:t> increases linearly with the current.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B increases also but follows the curved line shown in the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B</a:t>
            </a:r>
            <a:r>
              <a:rPr lang="en-US" sz="2400" baseline="-25000" dirty="0"/>
              <a:t>0</a:t>
            </a:r>
            <a:r>
              <a:rPr lang="en-US" sz="2400" dirty="0"/>
              <a:t> increases, the domains become more aligned until nearly all are aligned (point </a:t>
            </a:r>
            <a:r>
              <a:rPr lang="en-US" sz="2400" dirty="0" err="1"/>
              <a:t>b</a:t>
            </a:r>
            <a:r>
              <a:rPr lang="en-US" sz="2400" dirty="0"/>
              <a:t> on the graph)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iron is said to be approaching saturation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Point </a:t>
            </a:r>
            <a:r>
              <a:rPr lang="en-US" sz="2000" dirty="0" err="1"/>
              <a:t>b</a:t>
            </a:r>
            <a:r>
              <a:rPr lang="en-US" sz="2000" dirty="0"/>
              <a:t> is typically at 70% of the max</a:t>
            </a:r>
          </a:p>
        </p:txBody>
      </p:sp>
      <p:graphicFrame>
        <p:nvGraphicFramePr>
          <p:cNvPr id="40756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0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075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43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3404-27E0-3646-9D84-967F64B35FD7}" type="slidenum">
              <a:rPr lang="en-US"/>
              <a:pPr/>
              <a:t>8</a:t>
            </a:fld>
            <a:endParaRPr lang="en-US"/>
          </a:p>
        </p:txBody>
      </p:sp>
      <p:pic>
        <p:nvPicPr>
          <p:cNvPr id="408578" name="Picture 2" descr="FG28_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4800600" cy="38862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Hysteresis</a:t>
            </a: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2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08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2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8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2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8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2057400"/>
          </a:xfrm>
          <a:noFill/>
        </p:spPr>
        <p:txBody>
          <a:bodyPr/>
          <a:lstStyle/>
          <a:p>
            <a:r>
              <a:rPr lang="en-US" sz="2400"/>
              <a:t>What do you think will happen to B if the external field B</a:t>
            </a:r>
            <a:r>
              <a:rPr lang="en-US" sz="2400" baseline="-25000"/>
              <a:t>0</a:t>
            </a:r>
            <a:r>
              <a:rPr lang="en-US" sz="2400"/>
              <a:t> is reduced to 0 by decreasing the current in the coil?</a:t>
            </a:r>
          </a:p>
          <a:p>
            <a:pPr lvl="1"/>
            <a:r>
              <a:rPr lang="en-US" sz="2000"/>
              <a:t>Of course it goes to 0!!</a:t>
            </a:r>
          </a:p>
          <a:p>
            <a:pPr lvl="1"/>
            <a:r>
              <a:rPr lang="en-US" sz="2000"/>
              <a:t>Wrong! Wrong! Wrong!  They do not go to 0.  Why not?</a:t>
            </a:r>
          </a:p>
          <a:p>
            <a:pPr lvl="1"/>
            <a:r>
              <a:rPr lang="en-US" sz="2000"/>
              <a:t>The domains do not completely return to random alignment state</a:t>
            </a:r>
          </a:p>
        </p:txBody>
      </p:sp>
      <p:graphicFrame>
        <p:nvGraphicFramePr>
          <p:cNvPr id="40858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2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8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5" name="AutoShape 9"/>
          <p:cNvSpPr>
            <a:spLocks noChangeArrowheads="1"/>
          </p:cNvSpPr>
          <p:nvPr/>
        </p:nvSpPr>
        <p:spPr bwMode="auto">
          <a:xfrm>
            <a:off x="990600" y="1524000"/>
            <a:ext cx="27432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304800" y="2590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Now if the current direction is reversed, the external magnetic field direction is reversed, causing the total field B passed 0, and the direction reverses to the opposite side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 current is reversed again, the total field B will increase but never goes through the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This kind of curve whose path does not retrace themselves and does not go through the origin is called the </a:t>
            </a:r>
            <a:r>
              <a:rPr lang="en-US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Hysteresis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801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70B5-26B0-DA4D-A783-1BAD5BFB08A0}" type="slidenum">
              <a:rPr lang="en-US"/>
              <a:pPr/>
              <a:t>9</a:t>
            </a:fld>
            <a:endParaRPr lang="en-US"/>
          </a:p>
        </p:txBody>
      </p:sp>
      <p:pic>
        <p:nvPicPr>
          <p:cNvPr id="409602" name="Picture 2" descr="FG28_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600"/>
            <a:ext cx="3810000" cy="2857500"/>
          </a:xfrm>
          <a:prstGeom prst="rect">
            <a:avLst/>
          </a:prstGeom>
          <a:noFill/>
        </p:spPr>
      </p:pic>
      <p:pic>
        <p:nvPicPr>
          <p:cNvPr id="409603" name="Picture 3" descr="FG28_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9600"/>
            <a:ext cx="3962400" cy="2971800"/>
          </a:xfrm>
          <a:prstGeom prst="rect">
            <a:avLst/>
          </a:prstGeom>
          <a:noFill/>
        </p:spPr>
      </p:pic>
      <p:sp>
        <p:nvSpPr>
          <p:cNvPr id="409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Magnetically Soft Material</a:t>
            </a:r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4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9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4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9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4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9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629400" cy="5715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a hysteresis cycle, much energy is transformed to thermal energy.  Why?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Due to the microscopic friction between domains as they change directions to align with the external field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energy dissipated in the hysteresis cycle is proportional to the area of the hysteresis loop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Ferromagnetic material with a large hysteresis area is called magnetically hard while the small ones are called soft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one do you think are preferred in electromagnets or transformers?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Soft.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energy loss is small and much easier to switch off the field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Then how do we demagnetize a ferromagnetic material?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repeating the Hysteresis loop, reducing the range of B</a:t>
            </a:r>
            <a:r>
              <a:rPr lang="en-US" sz="2000" baseline="-25000" dirty="0"/>
              <a:t>0</a:t>
            </a:r>
            <a:r>
              <a:rPr lang="en-US" sz="2000" dirty="0"/>
              <a:t>.</a:t>
            </a:r>
          </a:p>
        </p:txBody>
      </p:sp>
      <p:graphicFrame>
        <p:nvGraphicFramePr>
          <p:cNvPr id="40960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4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09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9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9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9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9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8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52354</TotalTime>
  <Words>2096</Words>
  <Application>Microsoft Macintosh PowerPoint</Application>
  <PresentationFormat>On-screen Show (4:3)</PresentationFormat>
  <Paragraphs>217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002 Lecture #19</vt:lpstr>
      <vt:lpstr>Announcements</vt:lpstr>
      <vt:lpstr>PowerPoint Presentation</vt:lpstr>
      <vt:lpstr>Magnetic Materials - Ferromagnetism</vt:lpstr>
      <vt:lpstr>B in Magnetic Materials</vt:lpstr>
      <vt:lpstr>B in Magnetic Materials</vt:lpstr>
      <vt:lpstr>Hysteresis</vt:lpstr>
      <vt:lpstr>Hysteresis</vt:lpstr>
      <vt:lpstr>Magnetically Soft Material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1012</cp:revision>
  <dcterms:created xsi:type="dcterms:W3CDTF">2012-01-19T04:21:20Z</dcterms:created>
  <dcterms:modified xsi:type="dcterms:W3CDTF">2019-11-13T20:37:21Z</dcterms:modified>
</cp:coreProperties>
</file>