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91" r:id="rId2"/>
    <p:sldId id="481" r:id="rId3"/>
    <p:sldId id="793" r:id="rId4"/>
    <p:sldId id="794" r:id="rId5"/>
    <p:sldId id="797" r:id="rId6"/>
    <p:sldId id="798" r:id="rId7"/>
    <p:sldId id="799" r:id="rId8"/>
    <p:sldId id="800" r:id="rId9"/>
    <p:sldId id="801" r:id="rId10"/>
    <p:sldId id="802" r:id="rId11"/>
    <p:sldId id="803" r:id="rId12"/>
    <p:sldId id="804" r:id="rId13"/>
    <p:sldId id="805" r:id="rId14"/>
    <p:sldId id="816" r:id="rId15"/>
    <p:sldId id="817" r:id="rId16"/>
    <p:sldId id="818" r:id="rId17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CC00CC"/>
    <a:srgbClr val="FF0066"/>
    <a:srgbClr val="99FFCC"/>
    <a:srgbClr val="FFFFCC"/>
    <a:srgbClr val="CC6600"/>
    <a:srgbClr val="00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06"/>
    <p:restoredTop sz="94660"/>
  </p:normalViewPr>
  <p:slideViewPr>
    <p:cSldViewPr>
      <p:cViewPr varScale="1">
        <p:scale>
          <a:sx n="116" d="100"/>
          <a:sy n="116" d="100"/>
        </p:scale>
        <p:origin x="74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image" Target="../media/image51.wmf"/><Relationship Id="rId18" Type="http://schemas.openxmlformats.org/officeDocument/2006/relationships/image" Target="../media/image56.png"/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12" Type="http://schemas.openxmlformats.org/officeDocument/2006/relationships/image" Target="../media/image50.png"/><Relationship Id="rId17" Type="http://schemas.openxmlformats.org/officeDocument/2006/relationships/image" Target="../media/image55.png"/><Relationship Id="rId2" Type="http://schemas.openxmlformats.org/officeDocument/2006/relationships/image" Target="../media/image40.wmf"/><Relationship Id="rId16" Type="http://schemas.openxmlformats.org/officeDocument/2006/relationships/image" Target="../media/image54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11" Type="http://schemas.openxmlformats.org/officeDocument/2006/relationships/image" Target="../media/image49.wmf"/><Relationship Id="rId5" Type="http://schemas.openxmlformats.org/officeDocument/2006/relationships/image" Target="../media/image43.wmf"/><Relationship Id="rId15" Type="http://schemas.openxmlformats.org/officeDocument/2006/relationships/image" Target="../media/image53.wmf"/><Relationship Id="rId10" Type="http://schemas.openxmlformats.org/officeDocument/2006/relationships/image" Target="../media/image48.png"/><Relationship Id="rId4" Type="http://schemas.openxmlformats.org/officeDocument/2006/relationships/image" Target="../media/image42.wmf"/><Relationship Id="rId9" Type="http://schemas.openxmlformats.org/officeDocument/2006/relationships/image" Target="../media/image47.wmf"/><Relationship Id="rId14" Type="http://schemas.openxmlformats.org/officeDocument/2006/relationships/image" Target="../media/image52.png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2.wmf"/><Relationship Id="rId4" Type="http://schemas.openxmlformats.org/officeDocument/2006/relationships/image" Target="../media/image59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image" Target="../media/image71.wmf"/><Relationship Id="rId3" Type="http://schemas.openxmlformats.org/officeDocument/2006/relationships/image" Target="../media/image61.wmf"/><Relationship Id="rId7" Type="http://schemas.openxmlformats.org/officeDocument/2006/relationships/image" Target="../media/image65.wmf"/><Relationship Id="rId12" Type="http://schemas.openxmlformats.org/officeDocument/2006/relationships/image" Target="../media/image70.wmf"/><Relationship Id="rId2" Type="http://schemas.openxmlformats.org/officeDocument/2006/relationships/image" Target="../media/image60.wmf"/><Relationship Id="rId16" Type="http://schemas.openxmlformats.org/officeDocument/2006/relationships/image" Target="../media/image74.wmf"/><Relationship Id="rId1" Type="http://schemas.openxmlformats.org/officeDocument/2006/relationships/image" Target="../media/image2.wmf"/><Relationship Id="rId6" Type="http://schemas.openxmlformats.org/officeDocument/2006/relationships/image" Target="../media/image64.wmf"/><Relationship Id="rId11" Type="http://schemas.openxmlformats.org/officeDocument/2006/relationships/image" Target="../media/image69.wmf"/><Relationship Id="rId5" Type="http://schemas.openxmlformats.org/officeDocument/2006/relationships/image" Target="../media/image63.wmf"/><Relationship Id="rId15" Type="http://schemas.openxmlformats.org/officeDocument/2006/relationships/image" Target="../media/image73.wmf"/><Relationship Id="rId10" Type="http://schemas.openxmlformats.org/officeDocument/2006/relationships/image" Target="../media/image68.wmf"/><Relationship Id="rId4" Type="http://schemas.openxmlformats.org/officeDocument/2006/relationships/image" Target="../media/image62.wmf"/><Relationship Id="rId9" Type="http://schemas.openxmlformats.org/officeDocument/2006/relationships/image" Target="../media/image67.wmf"/><Relationship Id="rId14" Type="http://schemas.openxmlformats.org/officeDocument/2006/relationships/image" Target="../media/image72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13" Type="http://schemas.openxmlformats.org/officeDocument/2006/relationships/image" Target="../media/image87.png"/><Relationship Id="rId3" Type="http://schemas.openxmlformats.org/officeDocument/2006/relationships/image" Target="../media/image77.wmf"/><Relationship Id="rId7" Type="http://schemas.openxmlformats.org/officeDocument/2006/relationships/image" Target="../media/image81.wmf"/><Relationship Id="rId12" Type="http://schemas.openxmlformats.org/officeDocument/2006/relationships/image" Target="../media/image86.png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6" Type="http://schemas.openxmlformats.org/officeDocument/2006/relationships/image" Target="../media/image80.wmf"/><Relationship Id="rId11" Type="http://schemas.openxmlformats.org/officeDocument/2006/relationships/image" Target="../media/image85.png"/><Relationship Id="rId5" Type="http://schemas.openxmlformats.org/officeDocument/2006/relationships/image" Target="../media/image79.wmf"/><Relationship Id="rId10" Type="http://schemas.openxmlformats.org/officeDocument/2006/relationships/image" Target="../media/image84.png"/><Relationship Id="rId4" Type="http://schemas.openxmlformats.org/officeDocument/2006/relationships/image" Target="../media/image78.wmf"/><Relationship Id="rId9" Type="http://schemas.openxmlformats.org/officeDocument/2006/relationships/image" Target="../media/image8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2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2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.wmf"/><Relationship Id="rId6" Type="http://schemas.openxmlformats.org/officeDocument/2006/relationships/image" Target="../media/image32.wmf"/><Relationship Id="rId11" Type="http://schemas.openxmlformats.org/officeDocument/2006/relationships/image" Target="../media/image37.wmf"/><Relationship Id="rId5" Type="http://schemas.openxmlformats.org/officeDocument/2006/relationships/image" Target="../media/image31.wmf"/><Relationship Id="rId10" Type="http://schemas.openxmlformats.org/officeDocument/2006/relationships/image" Target="../media/image36.wmf"/><Relationship Id="rId4" Type="http://schemas.openxmlformats.org/officeDocument/2006/relationships/image" Target="../media/image30.wmf"/><Relationship Id="rId9" Type="http://schemas.openxmlformats.org/officeDocument/2006/relationships/image" Target="../media/image3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685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357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6248400"/>
            <a:ext cx="588696" cy="5196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Wednesday, Nov. 20,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6248400"/>
            <a:ext cx="588696" cy="5196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file:////var/folders/kf/7w56wv9j72sbd7w75hl0rb200000gn/T/com.microsoft.Powerpoint/converted_emf.em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13" Type="http://schemas.openxmlformats.org/officeDocument/2006/relationships/image" Target="../media/image30.wmf"/><Relationship Id="rId18" Type="http://schemas.openxmlformats.org/officeDocument/2006/relationships/oleObject" Target="../embeddings/oleObject55.bin"/><Relationship Id="rId26" Type="http://schemas.openxmlformats.org/officeDocument/2006/relationships/oleObject" Target="../embeddings/oleObject59.bin"/><Relationship Id="rId3" Type="http://schemas.openxmlformats.org/officeDocument/2006/relationships/oleObject" Target="../embeddings/oleObject46.bin"/><Relationship Id="rId21" Type="http://schemas.openxmlformats.org/officeDocument/2006/relationships/image" Target="../media/image34.wmf"/><Relationship Id="rId7" Type="http://schemas.openxmlformats.org/officeDocument/2006/relationships/oleObject" Target="../embeddings/oleObject49.bin"/><Relationship Id="rId12" Type="http://schemas.openxmlformats.org/officeDocument/2006/relationships/oleObject" Target="../embeddings/oleObject52.bin"/><Relationship Id="rId17" Type="http://schemas.openxmlformats.org/officeDocument/2006/relationships/image" Target="../media/image32.wmf"/><Relationship Id="rId25" Type="http://schemas.openxmlformats.org/officeDocument/2006/relationships/image" Target="../media/image3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4.bin"/><Relationship Id="rId20" Type="http://schemas.openxmlformats.org/officeDocument/2006/relationships/oleObject" Target="../embeddings/oleObject56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8.bin"/><Relationship Id="rId11" Type="http://schemas.openxmlformats.org/officeDocument/2006/relationships/image" Target="../media/image29.wmf"/><Relationship Id="rId24" Type="http://schemas.openxmlformats.org/officeDocument/2006/relationships/oleObject" Target="../embeddings/oleObject58.bin"/><Relationship Id="rId5" Type="http://schemas.openxmlformats.org/officeDocument/2006/relationships/oleObject" Target="../embeddings/oleObject47.bin"/><Relationship Id="rId15" Type="http://schemas.openxmlformats.org/officeDocument/2006/relationships/image" Target="../media/image31.wmf"/><Relationship Id="rId23" Type="http://schemas.openxmlformats.org/officeDocument/2006/relationships/image" Target="../media/image35.wmf"/><Relationship Id="rId10" Type="http://schemas.openxmlformats.org/officeDocument/2006/relationships/oleObject" Target="../embeddings/oleObject51.bin"/><Relationship Id="rId19" Type="http://schemas.openxmlformats.org/officeDocument/2006/relationships/image" Target="../media/image33.wmf"/><Relationship Id="rId4" Type="http://schemas.openxmlformats.org/officeDocument/2006/relationships/image" Target="../media/image2.wmf"/><Relationship Id="rId9" Type="http://schemas.openxmlformats.org/officeDocument/2006/relationships/image" Target="../media/image28.wmf"/><Relationship Id="rId14" Type="http://schemas.openxmlformats.org/officeDocument/2006/relationships/oleObject" Target="../embeddings/oleObject53.bin"/><Relationship Id="rId22" Type="http://schemas.openxmlformats.org/officeDocument/2006/relationships/oleObject" Target="../embeddings/oleObject57.bin"/><Relationship Id="rId27" Type="http://schemas.openxmlformats.org/officeDocument/2006/relationships/image" Target="../media/image3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2.bin"/><Relationship Id="rId5" Type="http://schemas.openxmlformats.org/officeDocument/2006/relationships/oleObject" Target="../embeddings/oleObject61.bin"/><Relationship Id="rId4" Type="http://schemas.openxmlformats.org/officeDocument/2006/relationships/image" Target="../media/image2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6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64.bin"/><Relationship Id="rId4" Type="http://schemas.openxmlformats.org/officeDocument/2006/relationships/image" Target="../media/image38.jpeg"/><Relationship Id="rId9" Type="http://schemas.openxmlformats.org/officeDocument/2006/relationships/oleObject" Target="../embeddings/oleObject67.bin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73.bin"/><Relationship Id="rId18" Type="http://schemas.openxmlformats.org/officeDocument/2006/relationships/image" Target="../media/image46.wmf"/><Relationship Id="rId26" Type="http://schemas.openxmlformats.org/officeDocument/2006/relationships/image" Target="../media/image50.png"/><Relationship Id="rId21" Type="http://schemas.openxmlformats.org/officeDocument/2006/relationships/oleObject" Target="../embeddings/oleObject77.bin"/><Relationship Id="rId34" Type="http://schemas.openxmlformats.org/officeDocument/2006/relationships/image" Target="../media/image54.wmf"/><Relationship Id="rId7" Type="http://schemas.openxmlformats.org/officeDocument/2006/relationships/oleObject" Target="../embeddings/oleObject70.bin"/><Relationship Id="rId12" Type="http://schemas.openxmlformats.org/officeDocument/2006/relationships/image" Target="../media/image43.wmf"/><Relationship Id="rId17" Type="http://schemas.openxmlformats.org/officeDocument/2006/relationships/oleObject" Target="../embeddings/oleObject75.bin"/><Relationship Id="rId25" Type="http://schemas.openxmlformats.org/officeDocument/2006/relationships/oleObject" Target="../embeddings/oleObject79.bin"/><Relationship Id="rId33" Type="http://schemas.openxmlformats.org/officeDocument/2006/relationships/oleObject" Target="../embeddings/oleObject83.bin"/><Relationship Id="rId38" Type="http://schemas.openxmlformats.org/officeDocument/2006/relationships/image" Target="../media/image5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5.wmf"/><Relationship Id="rId20" Type="http://schemas.openxmlformats.org/officeDocument/2006/relationships/image" Target="../media/image47.wmf"/><Relationship Id="rId29" Type="http://schemas.openxmlformats.org/officeDocument/2006/relationships/oleObject" Target="../embeddings/oleObject81.bin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72.bin"/><Relationship Id="rId24" Type="http://schemas.openxmlformats.org/officeDocument/2006/relationships/image" Target="../media/image49.wmf"/><Relationship Id="rId32" Type="http://schemas.openxmlformats.org/officeDocument/2006/relationships/image" Target="../media/image53.wmf"/><Relationship Id="rId37" Type="http://schemas.openxmlformats.org/officeDocument/2006/relationships/oleObject" Target="../embeddings/oleObject85.bin"/><Relationship Id="rId5" Type="http://schemas.openxmlformats.org/officeDocument/2006/relationships/oleObject" Target="../embeddings/oleObject69.bin"/><Relationship Id="rId15" Type="http://schemas.openxmlformats.org/officeDocument/2006/relationships/oleObject" Target="../embeddings/oleObject74.bin"/><Relationship Id="rId23" Type="http://schemas.openxmlformats.org/officeDocument/2006/relationships/oleObject" Target="../embeddings/oleObject78.bin"/><Relationship Id="rId28" Type="http://schemas.openxmlformats.org/officeDocument/2006/relationships/image" Target="../media/image51.wmf"/><Relationship Id="rId36" Type="http://schemas.openxmlformats.org/officeDocument/2006/relationships/image" Target="../media/image55.png"/><Relationship Id="rId10" Type="http://schemas.openxmlformats.org/officeDocument/2006/relationships/image" Target="../media/image42.wmf"/><Relationship Id="rId19" Type="http://schemas.openxmlformats.org/officeDocument/2006/relationships/oleObject" Target="../embeddings/oleObject76.bin"/><Relationship Id="rId31" Type="http://schemas.openxmlformats.org/officeDocument/2006/relationships/oleObject" Target="../embeddings/oleObject82.bin"/><Relationship Id="rId4" Type="http://schemas.openxmlformats.org/officeDocument/2006/relationships/image" Target="../media/image39.wmf"/><Relationship Id="rId9" Type="http://schemas.openxmlformats.org/officeDocument/2006/relationships/oleObject" Target="../embeddings/oleObject71.bin"/><Relationship Id="rId14" Type="http://schemas.openxmlformats.org/officeDocument/2006/relationships/image" Target="../media/image44.wmf"/><Relationship Id="rId22" Type="http://schemas.openxmlformats.org/officeDocument/2006/relationships/image" Target="../media/image48.png"/><Relationship Id="rId27" Type="http://schemas.openxmlformats.org/officeDocument/2006/relationships/oleObject" Target="../embeddings/oleObject80.bin"/><Relationship Id="rId30" Type="http://schemas.openxmlformats.org/officeDocument/2006/relationships/image" Target="../media/image52.png"/><Relationship Id="rId35" Type="http://schemas.openxmlformats.org/officeDocument/2006/relationships/oleObject" Target="../embeddings/oleObject84.bin"/><Relationship Id="rId8" Type="http://schemas.openxmlformats.org/officeDocument/2006/relationships/image" Target="../media/image41.wmf"/><Relationship Id="rId3" Type="http://schemas.openxmlformats.org/officeDocument/2006/relationships/oleObject" Target="../embeddings/oleObject6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0.bin"/><Relationship Id="rId13" Type="http://schemas.openxmlformats.org/officeDocument/2006/relationships/image" Target="../media/image59.wmf"/><Relationship Id="rId3" Type="http://schemas.openxmlformats.org/officeDocument/2006/relationships/oleObject" Target="../embeddings/oleObject86.bin"/><Relationship Id="rId7" Type="http://schemas.openxmlformats.org/officeDocument/2006/relationships/oleObject" Target="../embeddings/oleObject89.bin"/><Relationship Id="rId12" Type="http://schemas.openxmlformats.org/officeDocument/2006/relationships/oleObject" Target="../embeddings/oleObject9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88.bin"/><Relationship Id="rId11" Type="http://schemas.openxmlformats.org/officeDocument/2006/relationships/image" Target="../media/image58.wmf"/><Relationship Id="rId5" Type="http://schemas.openxmlformats.org/officeDocument/2006/relationships/oleObject" Target="../embeddings/oleObject87.bin"/><Relationship Id="rId10" Type="http://schemas.openxmlformats.org/officeDocument/2006/relationships/oleObject" Target="../embeddings/oleObject91.bin"/><Relationship Id="rId4" Type="http://schemas.openxmlformats.org/officeDocument/2006/relationships/image" Target="../media/image2.wmf"/><Relationship Id="rId9" Type="http://schemas.openxmlformats.org/officeDocument/2006/relationships/image" Target="../media/image57.wmf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2.wmf"/><Relationship Id="rId18" Type="http://schemas.openxmlformats.org/officeDocument/2006/relationships/oleObject" Target="../embeddings/oleObject102.bin"/><Relationship Id="rId26" Type="http://schemas.openxmlformats.org/officeDocument/2006/relationships/oleObject" Target="../embeddings/oleObject106.bin"/><Relationship Id="rId21" Type="http://schemas.openxmlformats.org/officeDocument/2006/relationships/image" Target="../media/image66.wmf"/><Relationship Id="rId34" Type="http://schemas.openxmlformats.org/officeDocument/2006/relationships/oleObject" Target="../embeddings/oleObject110.bin"/><Relationship Id="rId7" Type="http://schemas.openxmlformats.org/officeDocument/2006/relationships/oleObject" Target="../embeddings/oleObject96.bin"/><Relationship Id="rId12" Type="http://schemas.openxmlformats.org/officeDocument/2006/relationships/oleObject" Target="../embeddings/oleObject99.bin"/><Relationship Id="rId17" Type="http://schemas.openxmlformats.org/officeDocument/2006/relationships/image" Target="../media/image64.wmf"/><Relationship Id="rId25" Type="http://schemas.openxmlformats.org/officeDocument/2006/relationships/image" Target="../media/image68.wmf"/><Relationship Id="rId33" Type="http://schemas.openxmlformats.org/officeDocument/2006/relationships/image" Target="../media/image7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1.bin"/><Relationship Id="rId20" Type="http://schemas.openxmlformats.org/officeDocument/2006/relationships/oleObject" Target="../embeddings/oleObject103.bin"/><Relationship Id="rId29" Type="http://schemas.openxmlformats.org/officeDocument/2006/relationships/image" Target="../media/image70.wmf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95.bin"/><Relationship Id="rId11" Type="http://schemas.openxmlformats.org/officeDocument/2006/relationships/image" Target="../media/image61.wmf"/><Relationship Id="rId24" Type="http://schemas.openxmlformats.org/officeDocument/2006/relationships/oleObject" Target="../embeddings/oleObject105.bin"/><Relationship Id="rId32" Type="http://schemas.openxmlformats.org/officeDocument/2006/relationships/oleObject" Target="../embeddings/oleObject109.bin"/><Relationship Id="rId37" Type="http://schemas.openxmlformats.org/officeDocument/2006/relationships/image" Target="../media/image74.wmf"/><Relationship Id="rId5" Type="http://schemas.openxmlformats.org/officeDocument/2006/relationships/oleObject" Target="../embeddings/oleObject94.bin"/><Relationship Id="rId15" Type="http://schemas.openxmlformats.org/officeDocument/2006/relationships/image" Target="../media/image63.wmf"/><Relationship Id="rId23" Type="http://schemas.openxmlformats.org/officeDocument/2006/relationships/image" Target="../media/image67.wmf"/><Relationship Id="rId28" Type="http://schemas.openxmlformats.org/officeDocument/2006/relationships/oleObject" Target="../embeddings/oleObject107.bin"/><Relationship Id="rId36" Type="http://schemas.openxmlformats.org/officeDocument/2006/relationships/oleObject" Target="../embeddings/oleObject111.bin"/><Relationship Id="rId10" Type="http://schemas.openxmlformats.org/officeDocument/2006/relationships/oleObject" Target="../embeddings/oleObject98.bin"/><Relationship Id="rId19" Type="http://schemas.openxmlformats.org/officeDocument/2006/relationships/image" Target="../media/image65.wmf"/><Relationship Id="rId31" Type="http://schemas.openxmlformats.org/officeDocument/2006/relationships/image" Target="../media/image71.wmf"/><Relationship Id="rId4" Type="http://schemas.openxmlformats.org/officeDocument/2006/relationships/image" Target="../media/image2.wmf"/><Relationship Id="rId9" Type="http://schemas.openxmlformats.org/officeDocument/2006/relationships/image" Target="../media/image60.wmf"/><Relationship Id="rId14" Type="http://schemas.openxmlformats.org/officeDocument/2006/relationships/oleObject" Target="../embeddings/oleObject100.bin"/><Relationship Id="rId22" Type="http://schemas.openxmlformats.org/officeDocument/2006/relationships/oleObject" Target="../embeddings/oleObject104.bin"/><Relationship Id="rId27" Type="http://schemas.openxmlformats.org/officeDocument/2006/relationships/image" Target="../media/image69.wmf"/><Relationship Id="rId30" Type="http://schemas.openxmlformats.org/officeDocument/2006/relationships/oleObject" Target="../embeddings/oleObject108.bin"/><Relationship Id="rId35" Type="http://schemas.openxmlformats.org/officeDocument/2006/relationships/image" Target="../media/image73.wmf"/><Relationship Id="rId8" Type="http://schemas.openxmlformats.org/officeDocument/2006/relationships/oleObject" Target="../embeddings/oleObject97.bin"/><Relationship Id="rId3" Type="http://schemas.openxmlformats.org/officeDocument/2006/relationships/oleObject" Target="../embeddings/oleObject93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4.bin"/><Relationship Id="rId13" Type="http://schemas.openxmlformats.org/officeDocument/2006/relationships/image" Target="../media/image79.wmf"/><Relationship Id="rId18" Type="http://schemas.openxmlformats.org/officeDocument/2006/relationships/oleObject" Target="../embeddings/oleObject119.bin"/><Relationship Id="rId26" Type="http://schemas.openxmlformats.org/officeDocument/2006/relationships/oleObject" Target="../embeddings/oleObject123.bin"/><Relationship Id="rId3" Type="http://schemas.openxmlformats.org/officeDocument/2006/relationships/image" Target="../media/image88.jpeg"/><Relationship Id="rId21" Type="http://schemas.openxmlformats.org/officeDocument/2006/relationships/image" Target="../media/image83.wmf"/><Relationship Id="rId7" Type="http://schemas.openxmlformats.org/officeDocument/2006/relationships/image" Target="../media/image76.wmf"/><Relationship Id="rId12" Type="http://schemas.openxmlformats.org/officeDocument/2006/relationships/oleObject" Target="../embeddings/oleObject116.bin"/><Relationship Id="rId17" Type="http://schemas.openxmlformats.org/officeDocument/2006/relationships/image" Target="../media/image81.wmf"/><Relationship Id="rId25" Type="http://schemas.openxmlformats.org/officeDocument/2006/relationships/image" Target="../media/image85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8.bin"/><Relationship Id="rId20" Type="http://schemas.openxmlformats.org/officeDocument/2006/relationships/oleObject" Target="../embeddings/oleObject120.bin"/><Relationship Id="rId29" Type="http://schemas.openxmlformats.org/officeDocument/2006/relationships/image" Target="../media/image87.png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13.bin"/><Relationship Id="rId11" Type="http://schemas.openxmlformats.org/officeDocument/2006/relationships/image" Target="../media/image78.wmf"/><Relationship Id="rId24" Type="http://schemas.openxmlformats.org/officeDocument/2006/relationships/oleObject" Target="../embeddings/oleObject122.bin"/><Relationship Id="rId5" Type="http://schemas.openxmlformats.org/officeDocument/2006/relationships/image" Target="../media/image75.wmf"/><Relationship Id="rId15" Type="http://schemas.openxmlformats.org/officeDocument/2006/relationships/image" Target="../media/image80.wmf"/><Relationship Id="rId23" Type="http://schemas.openxmlformats.org/officeDocument/2006/relationships/image" Target="../media/image84.png"/><Relationship Id="rId28" Type="http://schemas.openxmlformats.org/officeDocument/2006/relationships/oleObject" Target="../embeddings/oleObject124.bin"/><Relationship Id="rId10" Type="http://schemas.openxmlformats.org/officeDocument/2006/relationships/oleObject" Target="../embeddings/oleObject115.bin"/><Relationship Id="rId19" Type="http://schemas.openxmlformats.org/officeDocument/2006/relationships/image" Target="../media/image82.wmf"/><Relationship Id="rId4" Type="http://schemas.openxmlformats.org/officeDocument/2006/relationships/oleObject" Target="../embeddings/oleObject112.bin"/><Relationship Id="rId9" Type="http://schemas.openxmlformats.org/officeDocument/2006/relationships/image" Target="../media/image77.wmf"/><Relationship Id="rId14" Type="http://schemas.openxmlformats.org/officeDocument/2006/relationships/oleObject" Target="../embeddings/oleObject117.bin"/><Relationship Id="rId22" Type="http://schemas.openxmlformats.org/officeDocument/2006/relationships/oleObject" Target="../embeddings/oleObject121.bin"/><Relationship Id="rId27" Type="http://schemas.openxmlformats.org/officeDocument/2006/relationships/image" Target="../media/image8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5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8.bin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4.wmf"/><Relationship Id="rId5" Type="http://schemas.openxmlformats.org/officeDocument/2006/relationships/oleObject" Target="../embeddings/oleObject6.bin"/><Relationship Id="rId15" Type="http://schemas.openxmlformats.org/officeDocument/2006/relationships/image" Target="../media/image7.emf"/><Relationship Id="rId10" Type="http://schemas.openxmlformats.org/officeDocument/2006/relationships/oleObject" Target="../embeddings/oleObject10.bin"/><Relationship Id="rId4" Type="http://schemas.openxmlformats.org/officeDocument/2006/relationships/image" Target="../media/image2.wmf"/><Relationship Id="rId9" Type="http://schemas.openxmlformats.org/officeDocument/2006/relationships/image" Target="../media/image3.wmf"/><Relationship Id="rId1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oleObject" Target="../embeddings/oleObject22.bin"/><Relationship Id="rId18" Type="http://schemas.openxmlformats.org/officeDocument/2006/relationships/image" Target="../media/image12.wmf"/><Relationship Id="rId3" Type="http://schemas.openxmlformats.org/officeDocument/2006/relationships/image" Target="../media/image13.jpeg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7.bin"/><Relationship Id="rId11" Type="http://schemas.openxmlformats.org/officeDocument/2006/relationships/oleObject" Target="../embeddings/oleObject21.bin"/><Relationship Id="rId5" Type="http://schemas.openxmlformats.org/officeDocument/2006/relationships/image" Target="../media/image2.wmf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8.wmf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image" Target="../media/image16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8.bin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15.wmf"/><Relationship Id="rId5" Type="http://schemas.openxmlformats.org/officeDocument/2006/relationships/oleObject" Target="../embeddings/oleObject26.bin"/><Relationship Id="rId15" Type="http://schemas.openxmlformats.org/officeDocument/2006/relationships/image" Target="../media/image17.wmf"/><Relationship Id="rId10" Type="http://schemas.openxmlformats.org/officeDocument/2006/relationships/oleObject" Target="../embeddings/oleObject30.bin"/><Relationship Id="rId4" Type="http://schemas.openxmlformats.org/officeDocument/2006/relationships/image" Target="../media/image2.wmf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3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image" Target="../media/image22.wmf"/><Relationship Id="rId18" Type="http://schemas.openxmlformats.org/officeDocument/2006/relationships/oleObject" Target="../embeddings/oleObject40.bin"/><Relationship Id="rId3" Type="http://schemas.openxmlformats.org/officeDocument/2006/relationships/image" Target="../media/image27.jpeg"/><Relationship Id="rId21" Type="http://schemas.openxmlformats.org/officeDocument/2006/relationships/image" Target="../media/image26.wmf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37.bin"/><Relationship Id="rId17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9.bin"/><Relationship Id="rId20" Type="http://schemas.openxmlformats.org/officeDocument/2006/relationships/oleObject" Target="../embeddings/oleObject41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5" Type="http://schemas.openxmlformats.org/officeDocument/2006/relationships/image" Target="../media/image23.wmf"/><Relationship Id="rId10" Type="http://schemas.openxmlformats.org/officeDocument/2006/relationships/oleObject" Target="../embeddings/oleObject36.bin"/><Relationship Id="rId19" Type="http://schemas.openxmlformats.org/officeDocument/2006/relationships/image" Target="../media/image25.wmf"/><Relationship Id="rId4" Type="http://schemas.openxmlformats.org/officeDocument/2006/relationships/oleObject" Target="../embeddings/oleObject33.bin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3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4.bin"/><Relationship Id="rId5" Type="http://schemas.openxmlformats.org/officeDocument/2006/relationships/oleObject" Target="../embeddings/oleObject43.bin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1444 – Section 002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#22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862938" y="1531203"/>
            <a:ext cx="31101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Wednesday, Nov. 20, 2019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dirty="0">
                <a:solidFill>
                  <a:srgbClr val="CC00CC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dirty="0">
                <a:solidFill>
                  <a:srgbClr val="CC00CC"/>
                </a:solidFill>
                <a:latin typeface="Monotype Corsiva" pitchFamily="-84" charset="0"/>
              </a:rPr>
              <a:t>Yu</a:t>
            </a:r>
            <a:endParaRPr lang="en-US" b="1" dirty="0">
              <a:solidFill>
                <a:srgbClr val="CC00CC"/>
              </a:solidFill>
              <a:latin typeface="Monotype Corsiva" pitchFamily="-8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8D1D6A9-D988-8545-83DC-799C524FD505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B061A04-C436-F745-894B-CB53CA467747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6B79FB7-8671-7042-999B-F53102801544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2CDEB08-2C54-7D42-A199-05B2412EEBB3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AD4DC0A-228C-4942-9989-8B54E33E8248}"/>
              </a:ext>
            </a:extLst>
          </p:cNvPr>
          <p:cNvSpPr txBox="1">
            <a:spLocks/>
          </p:cNvSpPr>
          <p:nvPr/>
        </p:nvSpPr>
        <p:spPr bwMode="auto">
          <a:xfrm>
            <a:off x="1524000" y="2209800"/>
            <a:ext cx="6934200" cy="427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marL="609600" indent="-609600" algn="l"/>
            <a:r>
              <a:rPr lang="en-US" sz="2800" dirty="0">
                <a:latin typeface="Arial Narrow" charset="0"/>
              </a:rPr>
              <a:t>Chapter 29:EM Induction &amp; Faraday’s Law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Electric Field Due to Changing Magnetic Flux</a:t>
            </a:r>
          </a:p>
          <a:p>
            <a:pPr marL="609600" indent="-609600" algn="l"/>
            <a:r>
              <a:rPr lang="en-US" sz="2800" dirty="0">
                <a:latin typeface="Arial Narrow" charset="0"/>
              </a:rPr>
              <a:t>Chapter 30: Inductance</a:t>
            </a:r>
            <a:endParaRPr lang="en-US" sz="3600" dirty="0">
              <a:latin typeface="Arial Narrow" charset="0"/>
            </a:endParaRPr>
          </a:p>
          <a:p>
            <a:pPr marL="1352550" lvl="1" indent="-609600"/>
            <a:r>
              <a:rPr lang="en-US" sz="2400" dirty="0">
                <a:latin typeface="Arial Narrow" charset="0"/>
              </a:rPr>
              <a:t>Inductance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Mutual and Self Inductance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Energy Stored in the Magnetic Field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LR Circuit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LC circuit and EM Oscillation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C5EF11B-C84D-4146-9AFB-37BE937E90EC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D0C3-0155-AF47-8503-18D56894E4E4}" type="slidenum">
              <a:rPr lang="en-US"/>
              <a:pPr/>
              <a:t>10</a:t>
            </a:fld>
            <a:endParaRPr lang="en-US"/>
          </a:p>
        </p:txBody>
      </p:sp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09600"/>
          </a:xfrm>
        </p:spPr>
        <p:txBody>
          <a:bodyPr/>
          <a:lstStyle/>
          <a:p>
            <a:r>
              <a:rPr lang="en-US" dirty="0"/>
              <a:t>Self Inductance</a:t>
            </a:r>
          </a:p>
        </p:txBody>
      </p:sp>
      <p:graphicFrame>
        <p:nvGraphicFramePr>
          <p:cNvPr id="439299" name="Object 3"/>
          <p:cNvGraphicFramePr>
            <a:graphicFrameLocks noChangeAspect="1"/>
          </p:cNvGraphicFramePr>
          <p:nvPr/>
        </p:nvGraphicFramePr>
        <p:xfrm>
          <a:off x="-7620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47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3929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0" name="Object 4"/>
          <p:cNvGraphicFramePr>
            <a:graphicFrameLocks noChangeAspect="1"/>
          </p:cNvGraphicFramePr>
          <p:nvPr/>
        </p:nvGraphicFramePr>
        <p:xfrm>
          <a:off x="400050" y="-139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48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3930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-139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1" name="Object 5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49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3930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93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4582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Since the magnetic flux </a:t>
            </a:r>
            <a:r>
              <a:rPr lang="en-US" dirty="0">
                <a:latin typeface="Symbol" charset="2"/>
              </a:rPr>
              <a:t>Φ</a:t>
            </a:r>
            <a:r>
              <a:rPr lang="en-US" baseline="-25000" dirty="0"/>
              <a:t>B</a:t>
            </a:r>
            <a:r>
              <a:rPr lang="en-US" dirty="0"/>
              <a:t> passing through N turn coil is proportional to current </a:t>
            </a:r>
            <a:r>
              <a:rPr lang="en-US" dirty="0">
                <a:latin typeface="Monotype Corsiva" charset="0"/>
              </a:rPr>
              <a:t>I</a:t>
            </a:r>
            <a:r>
              <a:rPr lang="en-US" dirty="0"/>
              <a:t> in the coil,</a:t>
            </a:r>
          </a:p>
          <a:p>
            <a:pPr>
              <a:lnSpc>
                <a:spcPct val="90000"/>
              </a:lnSpc>
            </a:pPr>
            <a:r>
              <a:rPr lang="en-US" dirty="0"/>
              <a:t>We define self-inductance, </a:t>
            </a:r>
            <a:r>
              <a:rPr lang="en-US" dirty="0">
                <a:latin typeface="Monotype Corsiva" charset="0"/>
              </a:rPr>
              <a:t>L</a:t>
            </a:r>
            <a:r>
              <a:rPr lang="en-US" dirty="0"/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 </a:t>
            </a:r>
          </a:p>
          <a:p>
            <a:pPr>
              <a:lnSpc>
                <a:spcPct val="90000"/>
              </a:lnSpc>
            </a:pPr>
            <a:r>
              <a:rPr lang="en-US" dirty="0"/>
              <a:t>The induced </a:t>
            </a:r>
            <a:r>
              <a:rPr lang="en-US" dirty="0" err="1"/>
              <a:t>emf</a:t>
            </a:r>
            <a:r>
              <a:rPr lang="en-US" dirty="0"/>
              <a:t> in a coil of self-inductance </a:t>
            </a:r>
            <a:r>
              <a:rPr lang="en-US" dirty="0">
                <a:latin typeface="Monotype Corsiva" charset="0"/>
              </a:rPr>
              <a:t>L</a:t>
            </a:r>
            <a:r>
              <a:rPr lang="en-US" dirty="0"/>
              <a:t> is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What is the unit for self-inductance?</a:t>
            </a:r>
          </a:p>
          <a:p>
            <a:pPr>
              <a:lnSpc>
                <a:spcPct val="90000"/>
              </a:lnSpc>
            </a:pPr>
            <a:r>
              <a:rPr lang="en-US" dirty="0"/>
              <a:t>What does magnitude of </a:t>
            </a:r>
            <a:r>
              <a:rPr lang="en-US" dirty="0">
                <a:latin typeface="Monotype Corsiva" charset="0"/>
              </a:rPr>
              <a:t>L</a:t>
            </a:r>
            <a:r>
              <a:rPr lang="en-US" dirty="0"/>
              <a:t> depend on?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Geometry and the presence of a ferromagnetic material</a:t>
            </a:r>
          </a:p>
          <a:p>
            <a:pPr>
              <a:lnSpc>
                <a:spcPct val="90000"/>
              </a:lnSpc>
            </a:pPr>
            <a:r>
              <a:rPr lang="en-US" dirty="0"/>
              <a:t>Self inductance can be defined for any circuit or part of a circuit</a:t>
            </a:r>
          </a:p>
        </p:txBody>
      </p:sp>
      <p:graphicFrame>
        <p:nvGraphicFramePr>
          <p:cNvPr id="439303" name="Object 7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50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3930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4" name="Object 8"/>
          <p:cNvGraphicFramePr>
            <a:graphicFrameLocks noChangeAspect="1"/>
          </p:cNvGraphicFramePr>
          <p:nvPr/>
        </p:nvGraphicFramePr>
        <p:xfrm>
          <a:off x="1447800" y="3375025"/>
          <a:ext cx="425450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51" name="Equation" r:id="rId8" imgW="228600" imgH="139680" progId="Equation.DSMT4">
                  <p:embed/>
                </p:oleObj>
              </mc:Choice>
              <mc:Fallback>
                <p:oleObj name="Equation" r:id="rId8" imgW="228600" imgH="139680" progId="Equation.DSMT4">
                  <p:embed/>
                  <p:pic>
                    <p:nvPicPr>
                      <p:cNvPr id="43930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375025"/>
                        <a:ext cx="425450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5" name="Object 9"/>
          <p:cNvGraphicFramePr>
            <a:graphicFrameLocks noChangeAspect="1"/>
          </p:cNvGraphicFramePr>
          <p:nvPr/>
        </p:nvGraphicFramePr>
        <p:xfrm>
          <a:off x="6043613" y="3824288"/>
          <a:ext cx="585787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52" name="Equation" r:id="rId10" imgW="330120" imgH="152280" progId="Equation.DSMT4">
                  <p:embed/>
                </p:oleObj>
              </mc:Choice>
              <mc:Fallback>
                <p:oleObj name="Equation" r:id="rId10" imgW="330120" imgH="152280" progId="Equation.DSMT4">
                  <p:embed/>
                  <p:pic>
                    <p:nvPicPr>
                      <p:cNvPr id="43930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3613" y="3824288"/>
                        <a:ext cx="585787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6" name="Object 10"/>
          <p:cNvGraphicFramePr>
            <a:graphicFrameLocks noChangeAspect="1"/>
          </p:cNvGraphicFramePr>
          <p:nvPr/>
        </p:nvGraphicFramePr>
        <p:xfrm>
          <a:off x="5410200" y="1752600"/>
          <a:ext cx="1295400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53" name="Equation" r:id="rId12" imgW="609480" imgH="368280" progId="Equation.DSMT4">
                  <p:embed/>
                </p:oleObj>
              </mc:Choice>
              <mc:Fallback>
                <p:oleObj name="Equation" r:id="rId12" imgW="609480" imgH="368280" progId="Equation.DSMT4">
                  <p:embed/>
                  <p:pic>
                    <p:nvPicPr>
                      <p:cNvPr id="43930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1752600"/>
                        <a:ext cx="1295400" cy="909638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7" name="Object 11"/>
          <p:cNvGraphicFramePr>
            <a:graphicFrameLocks noChangeAspect="1"/>
          </p:cNvGraphicFramePr>
          <p:nvPr/>
        </p:nvGraphicFramePr>
        <p:xfrm>
          <a:off x="1828800" y="3124200"/>
          <a:ext cx="125412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54" name="Equation" r:id="rId14" imgW="672840" imgH="368280" progId="Equation.DSMT4">
                  <p:embed/>
                </p:oleObj>
              </mc:Choice>
              <mc:Fallback>
                <p:oleObj name="Equation" r:id="rId14" imgW="672840" imgH="368280" progId="Equation.DSMT4">
                  <p:embed/>
                  <p:pic>
                    <p:nvPicPr>
                      <p:cNvPr id="43930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124200"/>
                        <a:ext cx="1254125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8" name="Object 12"/>
          <p:cNvGraphicFramePr>
            <a:graphicFrameLocks noChangeAspect="1"/>
          </p:cNvGraphicFramePr>
          <p:nvPr/>
        </p:nvGraphicFramePr>
        <p:xfrm>
          <a:off x="3048000" y="3124200"/>
          <a:ext cx="73342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55" name="Equation" r:id="rId16" imgW="393480" imgH="368280" progId="Equation.DSMT4">
                  <p:embed/>
                </p:oleObj>
              </mc:Choice>
              <mc:Fallback>
                <p:oleObj name="Equation" r:id="rId16" imgW="393480" imgH="368280" progId="Equation.DSMT4">
                  <p:embed/>
                  <p:pic>
                    <p:nvPicPr>
                      <p:cNvPr id="43930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124200"/>
                        <a:ext cx="733425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09" name="Object 13"/>
          <p:cNvGraphicFramePr>
            <a:graphicFrameLocks noChangeAspect="1"/>
          </p:cNvGraphicFramePr>
          <p:nvPr/>
        </p:nvGraphicFramePr>
        <p:xfrm>
          <a:off x="6613525" y="3810000"/>
          <a:ext cx="108267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56" name="Equation" r:id="rId18" imgW="609480" imgH="203040" progId="Equation.DSMT4">
                  <p:embed/>
                </p:oleObj>
              </mc:Choice>
              <mc:Fallback>
                <p:oleObj name="Equation" r:id="rId18" imgW="609480" imgH="203040" progId="Equation.DSMT4">
                  <p:embed/>
                  <p:pic>
                    <p:nvPicPr>
                      <p:cNvPr id="43930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3525" y="3810000"/>
                        <a:ext cx="1082675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10" name="Object 14"/>
          <p:cNvGraphicFramePr>
            <a:graphicFrameLocks noChangeAspect="1"/>
          </p:cNvGraphicFramePr>
          <p:nvPr/>
        </p:nvGraphicFramePr>
        <p:xfrm>
          <a:off x="7697787" y="3810000"/>
          <a:ext cx="608013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57" name="Equation" r:id="rId20" imgW="342720" imgH="164880" progId="Equation.DSMT4">
                  <p:embed/>
                </p:oleObj>
              </mc:Choice>
              <mc:Fallback>
                <p:oleObj name="Equation" r:id="rId20" imgW="342720" imgH="164880" progId="Equation.DSMT4">
                  <p:embed/>
                  <p:pic>
                    <p:nvPicPr>
                      <p:cNvPr id="43931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7787" y="3810000"/>
                        <a:ext cx="608013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9311" name="Text Box 15"/>
          <p:cNvSpPr txBox="1">
            <a:spLocks noChangeArrowheads="1"/>
          </p:cNvSpPr>
          <p:nvPr/>
        </p:nvSpPr>
        <p:spPr bwMode="auto">
          <a:xfrm>
            <a:off x="7002463" y="1966913"/>
            <a:ext cx="1608137" cy="395287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Self Inductance</a:t>
            </a:r>
          </a:p>
        </p:txBody>
      </p:sp>
      <p:graphicFrame>
        <p:nvGraphicFramePr>
          <p:cNvPr id="439312" name="Object 16"/>
          <p:cNvGraphicFramePr>
            <a:graphicFrameLocks noChangeAspect="1"/>
          </p:cNvGraphicFramePr>
          <p:nvPr/>
        </p:nvGraphicFramePr>
        <p:xfrm>
          <a:off x="7026275" y="1143000"/>
          <a:ext cx="89852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58" name="Equation" r:id="rId22" imgW="330120" imgH="203040" progId="Equation.DSMT4">
                  <p:embed/>
                </p:oleObj>
              </mc:Choice>
              <mc:Fallback>
                <p:oleObj name="Equation" r:id="rId22" imgW="330120" imgH="203040" progId="Equation.DSMT4">
                  <p:embed/>
                  <p:pic>
                    <p:nvPicPr>
                      <p:cNvPr id="43931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6275" y="1143000"/>
                        <a:ext cx="89852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13" name="Object 17"/>
          <p:cNvGraphicFramePr>
            <a:graphicFrameLocks noChangeAspect="1"/>
          </p:cNvGraphicFramePr>
          <p:nvPr/>
        </p:nvGraphicFramePr>
        <p:xfrm>
          <a:off x="7864475" y="1181100"/>
          <a:ext cx="89852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59" name="Equation" r:id="rId24" imgW="330120" imgH="152280" progId="Equation.DSMT4">
                  <p:embed/>
                </p:oleObj>
              </mc:Choice>
              <mc:Fallback>
                <p:oleObj name="Equation" r:id="rId24" imgW="330120" imgH="152280" progId="Equation.DSMT4">
                  <p:embed/>
                  <p:pic>
                    <p:nvPicPr>
                      <p:cNvPr id="43931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64475" y="1181100"/>
                        <a:ext cx="898525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9314" name="Object 18"/>
          <p:cNvGraphicFramePr>
            <a:graphicFrameLocks noChangeAspect="1"/>
          </p:cNvGraphicFramePr>
          <p:nvPr/>
        </p:nvGraphicFramePr>
        <p:xfrm>
          <a:off x="8153400" y="1181100"/>
          <a:ext cx="34607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60" name="Equation" r:id="rId26" imgW="126720" imgH="152280" progId="Equation.DSMT4">
                  <p:embed/>
                </p:oleObj>
              </mc:Choice>
              <mc:Fallback>
                <p:oleObj name="Equation" r:id="rId26" imgW="126720" imgH="152280" progId="Equation.DSMT4">
                  <p:embed/>
                  <p:pic>
                    <p:nvPicPr>
                      <p:cNvPr id="439314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3400" y="1181100"/>
                        <a:ext cx="346075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6064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0C59-326B-7B47-898C-6EEFE92D9744}" type="slidenum">
              <a:rPr lang="en-US"/>
              <a:pPr/>
              <a:t>11</a:t>
            </a:fld>
            <a:endParaRPr lang="en-US"/>
          </a:p>
        </p:txBody>
      </p:sp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dirty="0"/>
              <a:t>So what in the world is the Inductance?</a:t>
            </a:r>
          </a:p>
        </p:txBody>
      </p:sp>
      <p:graphicFrame>
        <p:nvGraphicFramePr>
          <p:cNvPr id="440323" name="Object 3"/>
          <p:cNvGraphicFramePr>
            <a:graphicFrameLocks noChangeAspect="1"/>
          </p:cNvGraphicFramePr>
          <p:nvPr/>
        </p:nvGraphicFramePr>
        <p:xfrm>
          <a:off x="-7620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381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403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24" name="Object 4"/>
          <p:cNvGraphicFramePr>
            <a:graphicFrameLocks noChangeAspect="1"/>
          </p:cNvGraphicFramePr>
          <p:nvPr/>
        </p:nvGraphicFramePr>
        <p:xfrm>
          <a:off x="400050" y="-139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382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403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-139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25" name="Object 5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383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4032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458200" cy="5181600"/>
          </a:xfrm>
        </p:spPr>
        <p:txBody>
          <a:bodyPr/>
          <a:lstStyle/>
          <a:p>
            <a:r>
              <a:rPr lang="en-US" dirty="0"/>
              <a:t>It is an </a:t>
            </a:r>
            <a:r>
              <a:rPr lang="en-US" b="1" dirty="0">
                <a:solidFill>
                  <a:srgbClr val="C00000"/>
                </a:solidFill>
              </a:rPr>
              <a:t>impediment</a:t>
            </a:r>
            <a:r>
              <a:rPr lang="en-US" dirty="0"/>
              <a:t> onto the electrical current due to the existence of changing magnetic flux</a:t>
            </a:r>
          </a:p>
          <a:p>
            <a:r>
              <a:rPr lang="en-US" dirty="0"/>
              <a:t>So what?</a:t>
            </a:r>
          </a:p>
          <a:p>
            <a:r>
              <a:rPr lang="en-US" dirty="0"/>
              <a:t>In other words, it </a:t>
            </a:r>
            <a:r>
              <a:rPr lang="en-US" b="1" dirty="0">
                <a:solidFill>
                  <a:srgbClr val="C00000"/>
                </a:solidFill>
              </a:rPr>
              <a:t>behaves like a resistance </a:t>
            </a:r>
            <a:r>
              <a:rPr lang="en-US" dirty="0"/>
              <a:t>to the varying current, such as AC, that causes the constant change of magnetic flux</a:t>
            </a:r>
          </a:p>
          <a:p>
            <a:r>
              <a:rPr lang="en-US" dirty="0"/>
              <a:t>But it also provides means to store energy, just like the capacitance</a:t>
            </a:r>
          </a:p>
        </p:txBody>
      </p:sp>
      <p:graphicFrame>
        <p:nvGraphicFramePr>
          <p:cNvPr id="440327" name="Object 7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384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4032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5057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7BDF0-38B5-9141-8635-6C7450B6235E}" type="slidenum">
              <a:rPr lang="en-US"/>
              <a:pPr/>
              <a:t>12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438400" y="1600200"/>
            <a:ext cx="3733800" cy="3200400"/>
            <a:chOff x="480" y="360"/>
            <a:chExt cx="4800" cy="3600"/>
          </a:xfrm>
        </p:grpSpPr>
        <p:pic>
          <p:nvPicPr>
            <p:cNvPr id="441347" name="Picture 3" descr="FG30_00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80" y="360"/>
              <a:ext cx="4800" cy="3600"/>
            </a:xfrm>
            <a:prstGeom prst="rect">
              <a:avLst/>
            </a:prstGeom>
            <a:noFill/>
          </p:spPr>
        </p:pic>
        <p:sp>
          <p:nvSpPr>
            <p:cNvPr id="441348" name="Rectangle 4"/>
            <p:cNvSpPr>
              <a:spLocks noChangeArrowheads="1"/>
            </p:cNvSpPr>
            <p:nvPr/>
          </p:nvSpPr>
          <p:spPr bwMode="auto">
            <a:xfrm>
              <a:off x="528" y="1968"/>
              <a:ext cx="4752" cy="158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1349" name="Rectangle 5"/>
            <p:cNvSpPr>
              <a:spLocks noChangeArrowheads="1"/>
            </p:cNvSpPr>
            <p:nvPr/>
          </p:nvSpPr>
          <p:spPr bwMode="auto">
            <a:xfrm>
              <a:off x="480" y="816"/>
              <a:ext cx="1536" cy="91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1350" name="Rectangle 6"/>
            <p:cNvSpPr>
              <a:spLocks noChangeArrowheads="1"/>
            </p:cNvSpPr>
            <p:nvPr/>
          </p:nvSpPr>
          <p:spPr bwMode="auto">
            <a:xfrm>
              <a:off x="4560" y="864"/>
              <a:ext cx="624" cy="7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1351" name="Rectangle 7"/>
            <p:cNvSpPr>
              <a:spLocks noChangeArrowheads="1"/>
            </p:cNvSpPr>
            <p:nvPr/>
          </p:nvSpPr>
          <p:spPr bwMode="auto">
            <a:xfrm>
              <a:off x="2928" y="1584"/>
              <a:ext cx="432" cy="3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441352" name="Rectangle 8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/>
              <a:t>Inductor</a:t>
            </a:r>
          </a:p>
        </p:txBody>
      </p:sp>
      <p:graphicFrame>
        <p:nvGraphicFramePr>
          <p:cNvPr id="441353" name="Object 9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405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4135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1354" name="Object 10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406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4135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1355" name="Object 11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407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44135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13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4582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An electrical circuit always contains some inductance but is normally negligibly small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If a circuit contains a coil of many turns, it could have large inductance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 coil that has significant inductance, </a:t>
            </a:r>
            <a:r>
              <a:rPr lang="en-US" sz="2400" dirty="0">
                <a:latin typeface="Monotype Corsiva" charset="0"/>
              </a:rPr>
              <a:t>L</a:t>
            </a:r>
            <a:r>
              <a:rPr lang="en-US" sz="2400" dirty="0"/>
              <a:t>, is called an inductor and is express with the symbol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Precision resistors are normally wire wound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Would have both resistance and inductance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The inductance can be minimized by winding the wire back on itself in opposite direction to cancel magnetic flux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This is called a “non-inductive winding”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If an inductor has negligible resistance, inductance controls the changing current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For an AC current, the greater the inductance the less the AC current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An inductor thus acts like a resistor to impede the flow of alternating current (not to DC, though. Why?)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quality of an inductor is indicated by the term </a:t>
            </a:r>
            <a:r>
              <a:rPr lang="en-US" sz="2000" b="1" u="sng" dirty="0">
                <a:solidFill>
                  <a:srgbClr val="FF0000"/>
                </a:solidFill>
              </a:rPr>
              <a:t>reactance</a:t>
            </a:r>
            <a:r>
              <a:rPr lang="en-US" sz="2000" dirty="0"/>
              <a:t> or </a:t>
            </a:r>
            <a:r>
              <a:rPr lang="en-US" sz="2000" b="1" u="sng" dirty="0">
                <a:solidFill>
                  <a:srgbClr val="FF0000"/>
                </a:solidFill>
              </a:rPr>
              <a:t>impedance</a:t>
            </a:r>
          </a:p>
        </p:txBody>
      </p:sp>
      <p:graphicFrame>
        <p:nvGraphicFramePr>
          <p:cNvPr id="441357" name="Object 1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408" name="Equation" r:id="rId9" imgW="914400" imgH="190080" progId="Equation.DSMT4">
                  <p:embed/>
                </p:oleObj>
              </mc:Choice>
              <mc:Fallback>
                <p:oleObj name="Equation" r:id="rId9" imgW="914400" imgH="190080" progId="Equation.DSMT4">
                  <p:embed/>
                  <p:pic>
                    <p:nvPicPr>
                      <p:cNvPr id="44135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2007501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2EF46-6733-2548-8D73-F94AF51DF2E8}" type="slidenum">
              <a:rPr lang="en-US"/>
              <a:pPr/>
              <a:t>13</a:t>
            </a:fld>
            <a:endParaRPr lang="en-US"/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30 – 3 </a:t>
            </a:r>
          </a:p>
        </p:txBody>
      </p:sp>
      <p:sp>
        <p:nvSpPr>
          <p:cNvPr id="442371" name="Text Box 3"/>
          <p:cNvSpPr txBox="1">
            <a:spLocks noChangeArrowheads="1"/>
          </p:cNvSpPr>
          <p:nvPr/>
        </p:nvSpPr>
        <p:spPr bwMode="auto">
          <a:xfrm>
            <a:off x="381000" y="533400"/>
            <a:ext cx="8458200" cy="193899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Solenoid inductance.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(a) Determine the formula for the self inductance </a:t>
            </a:r>
            <a:r>
              <a:rPr lang="en-US" b="1" dirty="0">
                <a:solidFill>
                  <a:srgbClr val="C00000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of a tightly wrapped solenoid ( a long coil) containing </a:t>
            </a:r>
            <a:r>
              <a:rPr lang="en-US" b="1" dirty="0">
                <a:solidFill>
                  <a:srgbClr val="C00000"/>
                </a:solidFill>
                <a:latin typeface="Arial Narrow" charset="0"/>
              </a:rPr>
              <a:t>N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turns of wire in its length </a:t>
            </a:r>
            <a:r>
              <a:rPr lang="en-US" b="1" dirty="0" err="1">
                <a:solidFill>
                  <a:srgbClr val="C00000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whose cross-sectional area is </a:t>
            </a:r>
            <a:r>
              <a:rPr lang="en-US" b="1" dirty="0">
                <a:solidFill>
                  <a:srgbClr val="C00000"/>
                </a:solidFill>
                <a:latin typeface="Arial Narrow" charset="0"/>
              </a:rPr>
              <a:t>A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Calculate the value of </a:t>
            </a:r>
            <a:r>
              <a:rPr lang="en-US" b="1" dirty="0">
                <a:solidFill>
                  <a:srgbClr val="C00000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if </a:t>
            </a:r>
            <a:r>
              <a:rPr lang="en-US" b="1" dirty="0">
                <a:solidFill>
                  <a:srgbClr val="C00000"/>
                </a:solidFill>
                <a:latin typeface="Arial Narrow" charset="0"/>
              </a:rPr>
              <a:t>N=100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 </a:t>
            </a:r>
            <a:r>
              <a:rPr lang="en-US" b="1" dirty="0" err="1">
                <a:solidFill>
                  <a:srgbClr val="C00000"/>
                </a:solidFill>
                <a:latin typeface="Monotype Corsiva" charset="0"/>
              </a:rPr>
              <a:t>l</a:t>
            </a:r>
            <a:r>
              <a:rPr lang="en-US" b="1" dirty="0">
                <a:solidFill>
                  <a:srgbClr val="C00000"/>
                </a:solidFill>
                <a:latin typeface="Arial Narrow" charset="0"/>
              </a:rPr>
              <a:t>=5.0cm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Arial Narrow" charset="0"/>
              </a:rPr>
              <a:t>A=0.30cm</a:t>
            </a:r>
            <a:r>
              <a:rPr lang="en-US" b="1" baseline="30000" dirty="0">
                <a:solidFill>
                  <a:srgbClr val="C00000"/>
                </a:solidFill>
                <a:latin typeface="Arial Narrow" charset="0"/>
              </a:rPr>
              <a:t>2</a:t>
            </a:r>
            <a:r>
              <a:rPr lang="en-US" b="1" dirty="0">
                <a:solidFill>
                  <a:srgbClr val="C00000"/>
                </a:solidFill>
                <a:latin typeface="Arial Narrow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and the solenoid is air filled.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c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calculate </a:t>
            </a:r>
            <a:r>
              <a:rPr lang="en-US" b="1" dirty="0">
                <a:solidFill>
                  <a:srgbClr val="C00000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if the solenoid has an iron core with </a:t>
            </a:r>
            <a:r>
              <a:rPr lang="en-US" b="1" dirty="0" err="1">
                <a:solidFill>
                  <a:srgbClr val="C00000"/>
                </a:solidFill>
                <a:latin typeface="Symbol" charset="2"/>
              </a:rPr>
              <a:t>μ</a:t>
            </a:r>
            <a:r>
              <a:rPr lang="en-US" b="1" dirty="0">
                <a:solidFill>
                  <a:srgbClr val="C00000"/>
                </a:solidFill>
                <a:latin typeface="Arial Narrow" charset="0"/>
              </a:rPr>
              <a:t>=4000</a:t>
            </a:r>
            <a:r>
              <a:rPr lang="en-US" b="1" dirty="0">
                <a:solidFill>
                  <a:srgbClr val="C00000"/>
                </a:solidFill>
                <a:latin typeface="Symbol" charset="2"/>
              </a:rPr>
              <a:t>μ</a:t>
            </a:r>
            <a:r>
              <a:rPr lang="en-US" b="1" baseline="-25000" dirty="0">
                <a:solidFill>
                  <a:srgbClr val="C00000"/>
                </a:solidFill>
                <a:latin typeface="Arial Narrow" charset="0"/>
              </a:rPr>
              <a:t>0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</a:t>
            </a:r>
          </a:p>
        </p:txBody>
      </p:sp>
      <p:sp>
        <p:nvSpPr>
          <p:cNvPr id="442372" name="Text Box 4"/>
          <p:cNvSpPr txBox="1">
            <a:spLocks noChangeArrowheads="1"/>
          </p:cNvSpPr>
          <p:nvPr/>
        </p:nvSpPr>
        <p:spPr bwMode="auto">
          <a:xfrm>
            <a:off x="381000" y="24384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What is the magnetic field inside a solenoid?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42373" name="Text Box 5"/>
          <p:cNvSpPr txBox="1">
            <a:spLocks noChangeArrowheads="1"/>
          </p:cNvSpPr>
          <p:nvPr/>
        </p:nvSpPr>
        <p:spPr bwMode="auto">
          <a:xfrm>
            <a:off x="381000" y="38100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(b) Using the formula above</a:t>
            </a:r>
          </a:p>
        </p:txBody>
      </p:sp>
      <p:graphicFrame>
        <p:nvGraphicFramePr>
          <p:cNvPr id="442374" name="Object 6"/>
          <p:cNvGraphicFramePr>
            <a:graphicFrameLocks noChangeAspect="1"/>
          </p:cNvGraphicFramePr>
          <p:nvPr/>
        </p:nvGraphicFramePr>
        <p:xfrm>
          <a:off x="2971800" y="2851150"/>
          <a:ext cx="881063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115" name="Equation" r:id="rId3" imgW="355320" imgH="203040" progId="Equation.DSMT4">
                  <p:embed/>
                </p:oleObj>
              </mc:Choice>
              <mc:Fallback>
                <p:oleObj name="Equation" r:id="rId3" imgW="355320" imgH="203040" progId="Equation.DSMT4">
                  <p:embed/>
                  <p:pic>
                    <p:nvPicPr>
                      <p:cNvPr id="44237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851150"/>
                        <a:ext cx="881063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75" name="Object 7"/>
          <p:cNvGraphicFramePr>
            <a:graphicFrameLocks noChangeAspect="1"/>
          </p:cNvGraphicFramePr>
          <p:nvPr/>
        </p:nvGraphicFramePr>
        <p:xfrm>
          <a:off x="5638800" y="2497138"/>
          <a:ext cx="59690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116" name="Equation" r:id="rId5" imgW="253800" imgH="152280" progId="Equation.DSMT4">
                  <p:embed/>
                </p:oleObj>
              </mc:Choice>
              <mc:Fallback>
                <p:oleObj name="Equation" r:id="rId5" imgW="253800" imgH="152280" progId="Equation.DSMT4">
                  <p:embed/>
                  <p:pic>
                    <p:nvPicPr>
                      <p:cNvPr id="44237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497138"/>
                        <a:ext cx="596900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2376" name="Text Box 8"/>
          <p:cNvSpPr txBox="1">
            <a:spLocks noChangeArrowheads="1"/>
          </p:cNvSpPr>
          <p:nvPr/>
        </p:nvSpPr>
        <p:spPr bwMode="auto">
          <a:xfrm>
            <a:off x="381000" y="28956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flux is, therefore,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2377" name="Object 9"/>
          <p:cNvGraphicFramePr>
            <a:graphicFrameLocks noChangeAspect="1"/>
          </p:cNvGraphicFramePr>
          <p:nvPr/>
        </p:nvGraphicFramePr>
        <p:xfrm>
          <a:off x="4759325" y="3552825"/>
          <a:ext cx="498475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117" name="Equation" r:id="rId7" imgW="241200" imgH="152280" progId="Equation.DSMT4">
                  <p:embed/>
                </p:oleObj>
              </mc:Choice>
              <mc:Fallback>
                <p:oleObj name="Equation" r:id="rId7" imgW="241200" imgH="152280" progId="Equation.DSMT4">
                  <p:embed/>
                  <p:pic>
                    <p:nvPicPr>
                      <p:cNvPr id="44237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9325" y="3552825"/>
                        <a:ext cx="498475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2378" name="Text Box 10"/>
          <p:cNvSpPr txBox="1">
            <a:spLocks noChangeArrowheads="1"/>
          </p:cNvSpPr>
          <p:nvPr/>
        </p:nvSpPr>
        <p:spPr bwMode="auto">
          <a:xfrm>
            <a:off x="381000" y="3352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Using the formula for self inductance: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2379" name="Object 11"/>
          <p:cNvGraphicFramePr>
            <a:graphicFrameLocks noChangeAspect="1"/>
          </p:cNvGraphicFramePr>
          <p:nvPr/>
        </p:nvGraphicFramePr>
        <p:xfrm>
          <a:off x="914400" y="4583113"/>
          <a:ext cx="466725" cy="29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118" name="Equation" r:id="rId9" imgW="241200" imgH="152280" progId="Equation.DSMT4">
                  <p:embed/>
                </p:oleObj>
              </mc:Choice>
              <mc:Fallback>
                <p:oleObj name="Equation" r:id="rId9" imgW="241200" imgH="152280" progId="Equation.DSMT4">
                  <p:embed/>
                  <p:pic>
                    <p:nvPicPr>
                      <p:cNvPr id="44237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583113"/>
                        <a:ext cx="466725" cy="293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2380" name="Text Box 12"/>
          <p:cNvSpPr txBox="1">
            <a:spLocks noChangeArrowheads="1"/>
          </p:cNvSpPr>
          <p:nvPr/>
        </p:nvSpPr>
        <p:spPr bwMode="auto">
          <a:xfrm>
            <a:off x="381000" y="5105400"/>
            <a:ext cx="609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(c) The magnetic field with an iron core solenoid is</a:t>
            </a:r>
          </a:p>
        </p:txBody>
      </p:sp>
      <p:graphicFrame>
        <p:nvGraphicFramePr>
          <p:cNvPr id="442381" name="Object 13"/>
          <p:cNvGraphicFramePr>
            <a:graphicFrameLocks noChangeAspect="1"/>
          </p:cNvGraphicFramePr>
          <p:nvPr/>
        </p:nvGraphicFramePr>
        <p:xfrm>
          <a:off x="6172200" y="5145088"/>
          <a:ext cx="59690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119" name="Equation" r:id="rId11" imgW="253800" imgH="152280" progId="Equation.DSMT4">
                  <p:embed/>
                </p:oleObj>
              </mc:Choice>
              <mc:Fallback>
                <p:oleObj name="Equation" r:id="rId11" imgW="253800" imgH="152280" progId="Equation.DSMT4">
                  <p:embed/>
                  <p:pic>
                    <p:nvPicPr>
                      <p:cNvPr id="44238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5145088"/>
                        <a:ext cx="596900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2" name="Object 14"/>
          <p:cNvGraphicFramePr>
            <a:graphicFrameLocks noChangeAspect="1"/>
          </p:cNvGraphicFramePr>
          <p:nvPr/>
        </p:nvGraphicFramePr>
        <p:xfrm>
          <a:off x="304800" y="5856288"/>
          <a:ext cx="468313" cy="29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120" name="Equation" r:id="rId13" imgW="241200" imgH="152280" progId="Equation.DSMT4">
                  <p:embed/>
                </p:oleObj>
              </mc:Choice>
              <mc:Fallback>
                <p:oleObj name="Equation" r:id="rId13" imgW="241200" imgH="152280" progId="Equation.DSMT4">
                  <p:embed/>
                  <p:pic>
                    <p:nvPicPr>
                      <p:cNvPr id="44238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856288"/>
                        <a:ext cx="468313" cy="2936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3" name="Object 15"/>
          <p:cNvGraphicFramePr>
            <a:graphicFrameLocks noChangeAspect="1"/>
          </p:cNvGraphicFramePr>
          <p:nvPr/>
        </p:nvGraphicFramePr>
        <p:xfrm>
          <a:off x="6172200" y="2438400"/>
          <a:ext cx="1014413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121" name="Equation" r:id="rId15" imgW="431640" imgH="203040" progId="Equation.DSMT4">
                  <p:embed/>
                </p:oleObj>
              </mc:Choice>
              <mc:Fallback>
                <p:oleObj name="Equation" r:id="rId15" imgW="431640" imgH="203040" progId="Equation.DSMT4">
                  <p:embed/>
                  <p:pic>
                    <p:nvPicPr>
                      <p:cNvPr id="44238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438400"/>
                        <a:ext cx="1014413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4" name="Object 16"/>
          <p:cNvGraphicFramePr>
            <a:graphicFrameLocks noChangeAspect="1"/>
          </p:cNvGraphicFramePr>
          <p:nvPr/>
        </p:nvGraphicFramePr>
        <p:xfrm>
          <a:off x="7126288" y="2438400"/>
          <a:ext cx="1103312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122" name="Equation" r:id="rId17" imgW="469800" imgH="203040" progId="Equation.DSMT4">
                  <p:embed/>
                </p:oleObj>
              </mc:Choice>
              <mc:Fallback>
                <p:oleObj name="Equation" r:id="rId17" imgW="469800" imgH="203040" progId="Equation.DSMT4">
                  <p:embed/>
                  <p:pic>
                    <p:nvPicPr>
                      <p:cNvPr id="44238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6288" y="2438400"/>
                        <a:ext cx="1103312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5" name="Object 17"/>
          <p:cNvGraphicFramePr>
            <a:graphicFrameLocks noChangeAspect="1"/>
          </p:cNvGraphicFramePr>
          <p:nvPr/>
        </p:nvGraphicFramePr>
        <p:xfrm>
          <a:off x="3752850" y="2900363"/>
          <a:ext cx="819150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123" name="Equation" r:id="rId19" imgW="330120" imgH="152280" progId="Equation.DSMT4">
                  <p:embed/>
                </p:oleObj>
              </mc:Choice>
              <mc:Fallback>
                <p:oleObj name="Equation" r:id="rId19" imgW="330120" imgH="152280" progId="Equation.DSMT4">
                  <p:embed/>
                  <p:pic>
                    <p:nvPicPr>
                      <p:cNvPr id="44238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2850" y="2900363"/>
                        <a:ext cx="819150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6" name="Object 18"/>
          <p:cNvGraphicFramePr>
            <a:graphicFrameLocks noChangeAspect="1"/>
          </p:cNvGraphicFramePr>
          <p:nvPr/>
        </p:nvGraphicFramePr>
        <p:xfrm>
          <a:off x="4648200" y="2817813"/>
          <a:ext cx="1322388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124" name="Equation" r:id="rId21" imgW="533400" imgH="228600" progId="Equation.DSMT4">
                  <p:embed/>
                </p:oleObj>
              </mc:Choice>
              <mc:Fallback>
                <p:oleObj name="Equation" r:id="rId21" imgW="533400" imgH="228600" progId="Equation.DSMT4">
                  <p:embed/>
                  <p:pic>
                    <p:nvPicPr>
                      <p:cNvPr id="44238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817813"/>
                        <a:ext cx="1322388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7" name="Object 19"/>
          <p:cNvGraphicFramePr>
            <a:graphicFrameLocks noChangeAspect="1"/>
          </p:cNvGraphicFramePr>
          <p:nvPr/>
        </p:nvGraphicFramePr>
        <p:xfrm>
          <a:off x="5181600" y="3352800"/>
          <a:ext cx="1022350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125" name="Equation" r:id="rId23" imgW="495000" imgH="368280" progId="Equation.DSMT4">
                  <p:embed/>
                </p:oleObj>
              </mc:Choice>
              <mc:Fallback>
                <p:oleObj name="Equation" r:id="rId23" imgW="495000" imgH="368280" progId="Equation.DSMT4">
                  <p:embed/>
                  <p:pic>
                    <p:nvPicPr>
                      <p:cNvPr id="44238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352800"/>
                        <a:ext cx="1022350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8" name="Object 20"/>
          <p:cNvGraphicFramePr>
            <a:graphicFrameLocks noChangeAspect="1"/>
          </p:cNvGraphicFramePr>
          <p:nvPr/>
        </p:nvGraphicFramePr>
        <p:xfrm>
          <a:off x="6248400" y="3276600"/>
          <a:ext cx="1522413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126" name="Equation" r:id="rId25" imgW="736600" imgH="393700" progId="Equation.DSMT4">
                  <p:embed/>
                </p:oleObj>
              </mc:Choice>
              <mc:Fallback>
                <p:oleObj name="Equation" r:id="rId25" imgW="736600" imgH="393700" progId="Equation.DSMT4">
                  <p:embed/>
                  <p:pic>
                    <p:nvPicPr>
                      <p:cNvPr id="442388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3276600"/>
                        <a:ext cx="1522413" cy="81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89" name="Object 21"/>
          <p:cNvGraphicFramePr>
            <a:graphicFrameLocks noChangeAspect="1"/>
          </p:cNvGraphicFramePr>
          <p:nvPr/>
        </p:nvGraphicFramePr>
        <p:xfrm>
          <a:off x="1357313" y="4344988"/>
          <a:ext cx="1157287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127" name="Equation" r:id="rId27" imgW="596880" imgH="393480" progId="Equation.DSMT4">
                  <p:embed/>
                </p:oleObj>
              </mc:Choice>
              <mc:Fallback>
                <p:oleObj name="Equation" r:id="rId27" imgW="596880" imgH="393480" progId="Equation.DSMT4">
                  <p:embed/>
                  <p:pic>
                    <p:nvPicPr>
                      <p:cNvPr id="44238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4344988"/>
                        <a:ext cx="1157287" cy="76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90" name="Object 22"/>
          <p:cNvGraphicFramePr>
            <a:graphicFrameLocks noChangeAspect="1"/>
          </p:cNvGraphicFramePr>
          <p:nvPr/>
        </p:nvGraphicFramePr>
        <p:xfrm>
          <a:off x="2487613" y="4211638"/>
          <a:ext cx="5462587" cy="90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128" name="Equation" r:id="rId29" imgW="2819400" imgH="469900" progId="Equation.DSMT4">
                  <p:embed/>
                </p:oleObj>
              </mc:Choice>
              <mc:Fallback>
                <p:oleObj name="Equation" r:id="rId29" imgW="2819400" imgH="469900" progId="Equation.DSMT4">
                  <p:embed/>
                  <p:pic>
                    <p:nvPicPr>
                      <p:cNvPr id="44239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7613" y="4211638"/>
                        <a:ext cx="5462587" cy="906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91" name="Object 23"/>
          <p:cNvGraphicFramePr>
            <a:graphicFrameLocks noChangeAspect="1"/>
          </p:cNvGraphicFramePr>
          <p:nvPr/>
        </p:nvGraphicFramePr>
        <p:xfrm>
          <a:off x="6711950" y="5086350"/>
          <a:ext cx="98425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129" name="Equation" r:id="rId31" imgW="419040" imgH="203040" progId="Equation.DSMT4">
                  <p:embed/>
                </p:oleObj>
              </mc:Choice>
              <mc:Fallback>
                <p:oleObj name="Equation" r:id="rId31" imgW="419040" imgH="203040" progId="Equation.DSMT4">
                  <p:embed/>
                  <p:pic>
                    <p:nvPicPr>
                      <p:cNvPr id="442391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1950" y="5086350"/>
                        <a:ext cx="98425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92" name="Object 24"/>
          <p:cNvGraphicFramePr>
            <a:graphicFrameLocks noChangeAspect="1"/>
          </p:cNvGraphicFramePr>
          <p:nvPr/>
        </p:nvGraphicFramePr>
        <p:xfrm>
          <a:off x="769938" y="5638800"/>
          <a:ext cx="1058862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130" name="Equation" r:id="rId33" imgW="545760" imgH="393480" progId="Equation.DSMT4">
                  <p:embed/>
                </p:oleObj>
              </mc:Choice>
              <mc:Fallback>
                <p:oleObj name="Equation" r:id="rId33" imgW="545760" imgH="393480" progId="Equation.DSMT4">
                  <p:embed/>
                  <p:pic>
                    <p:nvPicPr>
                      <p:cNvPr id="442392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938" y="5638800"/>
                        <a:ext cx="1058862" cy="7604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2393" name="Object 25"/>
          <p:cNvGraphicFramePr>
            <a:graphicFrameLocks noChangeAspect="1"/>
          </p:cNvGraphicFramePr>
          <p:nvPr/>
        </p:nvGraphicFramePr>
        <p:xfrm>
          <a:off x="1906588" y="5507038"/>
          <a:ext cx="7112000" cy="90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131" name="Equation" r:id="rId35" imgW="3670300" imgH="469900" progId="Equation.DSMT4">
                  <p:embed/>
                </p:oleObj>
              </mc:Choice>
              <mc:Fallback>
                <p:oleObj name="Equation" r:id="rId35" imgW="3670300" imgH="469900" progId="Equation.DSMT4">
                  <p:embed/>
                  <p:pic>
                    <p:nvPicPr>
                      <p:cNvPr id="442393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6588" y="5507038"/>
                        <a:ext cx="7112000" cy="9064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069" name="Object 21"/>
          <p:cNvGraphicFramePr>
            <a:graphicFrameLocks noChangeAspect="1"/>
          </p:cNvGraphicFramePr>
          <p:nvPr/>
        </p:nvGraphicFramePr>
        <p:xfrm>
          <a:off x="7772400" y="3251200"/>
          <a:ext cx="12065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132" name="Equation" r:id="rId37" imgW="584200" imgH="419100" progId="Equation.DSMT4">
                  <p:embed/>
                </p:oleObj>
              </mc:Choice>
              <mc:Fallback>
                <p:oleObj name="Equation" r:id="rId37" imgW="584200" imgH="419100" progId="Equation.DSMT4">
                  <p:embed/>
                  <p:pic>
                    <p:nvPicPr>
                      <p:cNvPr id="51406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3251200"/>
                        <a:ext cx="12065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94473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D5C05-C93C-2C4C-B7ED-2EA0401FF965}" type="slidenum">
              <a:rPr lang="en-US"/>
              <a:pPr/>
              <a:t>14</a:t>
            </a:fld>
            <a:endParaRPr lang="en-US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 dirty="0"/>
              <a:t>Energy Stored in the Magnetic Field</a:t>
            </a:r>
          </a:p>
        </p:txBody>
      </p:sp>
      <p:graphicFrame>
        <p:nvGraphicFramePr>
          <p:cNvPr id="444419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600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4441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4420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601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444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4421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602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4442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442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5486400"/>
          </a:xfrm>
        </p:spPr>
        <p:txBody>
          <a:bodyPr/>
          <a:lstStyle/>
          <a:p>
            <a:r>
              <a:rPr lang="en-US" dirty="0"/>
              <a:t>The work done to the system is the same as the energy stored in the inductor when it is carrying current </a:t>
            </a:r>
            <a:r>
              <a:rPr lang="en-US" dirty="0">
                <a:latin typeface="Monotype Corsiva" charset="0"/>
              </a:rPr>
              <a:t>I</a:t>
            </a:r>
          </a:p>
          <a:p>
            <a:pPr lvl="1"/>
            <a:r>
              <a:rPr lang="en-US" dirty="0"/>
              <a:t>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This is compared to the energy stored in a capacitor, C, when the potential difference across it is V:</a:t>
            </a:r>
          </a:p>
          <a:p>
            <a:pPr lvl="1"/>
            <a:r>
              <a:rPr lang="en-US" dirty="0"/>
              <a:t>Just like the energy stored in a capacitor is considered to reside in the electric field between its plates</a:t>
            </a:r>
          </a:p>
          <a:p>
            <a:pPr lvl="1"/>
            <a:r>
              <a:rPr lang="en-US" dirty="0"/>
              <a:t>The energy in an inductor can be considered to be stored in its magnetic field</a:t>
            </a:r>
          </a:p>
        </p:txBody>
      </p:sp>
      <p:graphicFrame>
        <p:nvGraphicFramePr>
          <p:cNvPr id="444423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603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4442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4424" name="Object 8"/>
          <p:cNvGraphicFramePr>
            <a:graphicFrameLocks noChangeAspect="1"/>
          </p:cNvGraphicFramePr>
          <p:nvPr/>
        </p:nvGraphicFramePr>
        <p:xfrm>
          <a:off x="1263650" y="2506663"/>
          <a:ext cx="1403350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604" name="Equation" r:id="rId8" imgW="609480" imgH="368280" progId="Equation.DSMT4">
                  <p:embed/>
                </p:oleObj>
              </mc:Choice>
              <mc:Fallback>
                <p:oleObj name="Equation" r:id="rId8" imgW="609480" imgH="368280" progId="Equation.DSMT4">
                  <p:embed/>
                  <p:pic>
                    <p:nvPicPr>
                      <p:cNvPr id="44442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3650" y="2506663"/>
                        <a:ext cx="1403350" cy="846137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4425" name="Object 9"/>
          <p:cNvGraphicFramePr>
            <a:graphicFrameLocks noChangeAspect="1"/>
          </p:cNvGraphicFramePr>
          <p:nvPr/>
        </p:nvGraphicFramePr>
        <p:xfrm>
          <a:off x="6705600" y="4114800"/>
          <a:ext cx="49212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605" name="Equation" r:id="rId10" imgW="266400" imgH="164880" progId="Equation.DSMT4">
                  <p:embed/>
                </p:oleObj>
              </mc:Choice>
              <mc:Fallback>
                <p:oleObj name="Equation" r:id="rId10" imgW="266400" imgH="164880" progId="Equation.DSMT4">
                  <p:embed/>
                  <p:pic>
                    <p:nvPicPr>
                      <p:cNvPr id="44442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4114800"/>
                        <a:ext cx="492125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4426" name="Text Box 10"/>
          <p:cNvSpPr txBox="1">
            <a:spLocks noChangeArrowheads="1"/>
          </p:cNvSpPr>
          <p:nvPr/>
        </p:nvSpPr>
        <p:spPr bwMode="auto">
          <a:xfrm>
            <a:off x="3124200" y="2590800"/>
            <a:ext cx="2895600" cy="66992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Energy Stored in a magnetic field inside an inductor</a:t>
            </a:r>
          </a:p>
        </p:txBody>
      </p:sp>
      <p:graphicFrame>
        <p:nvGraphicFramePr>
          <p:cNvPr id="444427" name="Object 11"/>
          <p:cNvGraphicFramePr>
            <a:graphicFrameLocks noChangeAspect="1"/>
          </p:cNvGraphicFramePr>
          <p:nvPr/>
        </p:nvGraphicFramePr>
        <p:xfrm>
          <a:off x="7162800" y="3886200"/>
          <a:ext cx="750888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606" name="Equation" r:id="rId12" imgW="406080" imgH="368280" progId="Equation.DSMT4">
                  <p:embed/>
                </p:oleObj>
              </mc:Choice>
              <mc:Fallback>
                <p:oleObj name="Equation" r:id="rId12" imgW="406080" imgH="368280" progId="Equation.DSMT4">
                  <p:embed/>
                  <p:pic>
                    <p:nvPicPr>
                      <p:cNvPr id="44442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886200"/>
                        <a:ext cx="750888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6769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B4CB6-3F3B-BC4A-BBA7-2E93AAD266F4}" type="slidenum">
              <a:rPr lang="en-US"/>
              <a:pPr/>
              <a:t>15</a:t>
            </a:fld>
            <a:endParaRPr lang="en-US"/>
          </a:p>
        </p:txBody>
      </p:sp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 dirty="0"/>
              <a:t>Stored Energy in terms of B</a:t>
            </a:r>
          </a:p>
        </p:txBody>
      </p:sp>
      <p:graphicFrame>
        <p:nvGraphicFramePr>
          <p:cNvPr id="445443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212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4544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5444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213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4544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5445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214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4544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544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839200" cy="54864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So how is the stored energy written in terms of magnetic field B?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Inductance of an ideal solenoid without the fringe effect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The magnetic field in a solenoid is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Thus the energy stored in an inductor is 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Thus the energy density is 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This formula is valid in any region of space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If a ferromagnetic material is present, </a:t>
            </a:r>
            <a:r>
              <a:rPr lang="en-US" sz="2400" dirty="0">
                <a:latin typeface="Symbol" charset="2"/>
              </a:rPr>
              <a:t>μ</a:t>
            </a:r>
            <a:r>
              <a:rPr lang="en-US" sz="2400" baseline="-25000" dirty="0"/>
              <a:t>0</a:t>
            </a:r>
            <a:r>
              <a:rPr lang="en-US" sz="2400" dirty="0"/>
              <a:t> becomes </a:t>
            </a:r>
            <a:r>
              <a:rPr lang="en-US" sz="2400" dirty="0" err="1">
                <a:latin typeface="Symbol" charset="2"/>
              </a:rPr>
              <a:t>μ</a:t>
            </a:r>
            <a:r>
              <a:rPr lang="en-US" sz="2400" dirty="0"/>
              <a:t>.   </a:t>
            </a:r>
          </a:p>
        </p:txBody>
      </p:sp>
      <p:graphicFrame>
        <p:nvGraphicFramePr>
          <p:cNvPr id="445447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215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4544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5448" name="Object 8"/>
          <p:cNvGraphicFramePr>
            <a:graphicFrameLocks noChangeAspect="1"/>
          </p:cNvGraphicFramePr>
          <p:nvPr/>
        </p:nvGraphicFramePr>
        <p:xfrm>
          <a:off x="1143000" y="1539875"/>
          <a:ext cx="582613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216" name="Equation" r:id="rId8" imgW="241200" imgH="152280" progId="Equation.DSMT4">
                  <p:embed/>
                </p:oleObj>
              </mc:Choice>
              <mc:Fallback>
                <p:oleObj name="Equation" r:id="rId8" imgW="241200" imgH="152280" progId="Equation.DSMT4">
                  <p:embed/>
                  <p:pic>
                    <p:nvPicPr>
                      <p:cNvPr id="44544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539875"/>
                        <a:ext cx="582613" cy="36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5449" name="Object 9"/>
          <p:cNvGraphicFramePr>
            <a:graphicFrameLocks noChangeAspect="1"/>
          </p:cNvGraphicFramePr>
          <p:nvPr/>
        </p:nvGraphicFramePr>
        <p:xfrm>
          <a:off x="4953000" y="2001838"/>
          <a:ext cx="59690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217" name="Equation" r:id="rId10" imgW="253800" imgH="152280" progId="Equation.DSMT4">
                  <p:embed/>
                </p:oleObj>
              </mc:Choice>
              <mc:Fallback>
                <p:oleObj name="Equation" r:id="rId10" imgW="253800" imgH="152280" progId="Equation.DSMT4">
                  <p:embed/>
                  <p:pic>
                    <p:nvPicPr>
                      <p:cNvPr id="44544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001838"/>
                        <a:ext cx="596900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5450" name="Object 10"/>
          <p:cNvGraphicFramePr>
            <a:graphicFrameLocks noChangeAspect="1"/>
          </p:cNvGraphicFramePr>
          <p:nvPr/>
        </p:nvGraphicFramePr>
        <p:xfrm>
          <a:off x="1066800" y="2986088"/>
          <a:ext cx="55245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218" name="Equation" r:id="rId12" imgW="266400" imgH="164880" progId="Equation.DSMT4">
                  <p:embed/>
                </p:oleObj>
              </mc:Choice>
              <mc:Fallback>
                <p:oleObj name="Equation" r:id="rId12" imgW="266400" imgH="164880" progId="Equation.DSMT4">
                  <p:embed/>
                  <p:pic>
                    <p:nvPicPr>
                      <p:cNvPr id="44545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986088"/>
                        <a:ext cx="55245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5451" name="Object 11"/>
          <p:cNvGraphicFramePr>
            <a:graphicFrameLocks noChangeAspect="1"/>
          </p:cNvGraphicFramePr>
          <p:nvPr/>
        </p:nvGraphicFramePr>
        <p:xfrm>
          <a:off x="1143000" y="4267200"/>
          <a:ext cx="517525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219" name="Equation" r:id="rId14" imgW="228600" imgH="126720" progId="Equation.DSMT4">
                  <p:embed/>
                </p:oleObj>
              </mc:Choice>
              <mc:Fallback>
                <p:oleObj name="Equation" r:id="rId14" imgW="228600" imgH="126720" progId="Equation.DSMT4">
                  <p:embed/>
                  <p:pic>
                    <p:nvPicPr>
                      <p:cNvPr id="44545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267200"/>
                        <a:ext cx="517525" cy="28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5452" name="Object 12"/>
          <p:cNvGraphicFramePr>
            <a:graphicFrameLocks noChangeAspect="1"/>
          </p:cNvGraphicFramePr>
          <p:nvPr/>
        </p:nvGraphicFramePr>
        <p:xfrm>
          <a:off x="6616700" y="2667000"/>
          <a:ext cx="1689100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220" name="Equation" r:id="rId16" imgW="761760" imgH="431640" progId="Equation.DSMT4">
                  <p:embed/>
                </p:oleObj>
              </mc:Choice>
              <mc:Fallback>
                <p:oleObj name="Equation" r:id="rId16" imgW="761760" imgH="431640" progId="Equation.DSMT4">
                  <p:embed/>
                  <p:pic>
                    <p:nvPicPr>
                      <p:cNvPr id="44545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6700" y="2667000"/>
                        <a:ext cx="1689100" cy="957263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5453" name="Object 13"/>
          <p:cNvGraphicFramePr>
            <a:graphicFrameLocks noChangeAspect="1"/>
          </p:cNvGraphicFramePr>
          <p:nvPr/>
        </p:nvGraphicFramePr>
        <p:xfrm>
          <a:off x="6629400" y="3810000"/>
          <a:ext cx="1266825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221" name="Equation" r:id="rId18" imgW="558720" imgH="431640" progId="Equation.DSMT4">
                  <p:embed/>
                </p:oleObj>
              </mc:Choice>
              <mc:Fallback>
                <p:oleObj name="Equation" r:id="rId18" imgW="558720" imgH="431640" progId="Equation.DSMT4">
                  <p:embed/>
                  <p:pic>
                    <p:nvPicPr>
                      <p:cNvPr id="44545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810000"/>
                        <a:ext cx="1266825" cy="97472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5454" name="Object 14"/>
          <p:cNvGraphicFramePr>
            <a:graphicFrameLocks noChangeAspect="1"/>
          </p:cNvGraphicFramePr>
          <p:nvPr/>
        </p:nvGraphicFramePr>
        <p:xfrm>
          <a:off x="1676400" y="1447800"/>
          <a:ext cx="1382713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222" name="Equation" r:id="rId20" imgW="571320" imgH="228600" progId="Equation.DSMT4">
                  <p:embed/>
                </p:oleObj>
              </mc:Choice>
              <mc:Fallback>
                <p:oleObj name="Equation" r:id="rId20" imgW="571320" imgH="228600" progId="Equation.DSMT4">
                  <p:embed/>
                  <p:pic>
                    <p:nvPicPr>
                      <p:cNvPr id="44545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447800"/>
                        <a:ext cx="1382713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5455" name="Object 15"/>
          <p:cNvGraphicFramePr>
            <a:graphicFrameLocks noChangeAspect="1"/>
          </p:cNvGraphicFramePr>
          <p:nvPr/>
        </p:nvGraphicFramePr>
        <p:xfrm>
          <a:off x="5473700" y="1962150"/>
          <a:ext cx="11049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223" name="Equation" r:id="rId22" imgW="469800" imgH="203040" progId="Equation.DSMT4">
                  <p:embed/>
                </p:oleObj>
              </mc:Choice>
              <mc:Fallback>
                <p:oleObj name="Equation" r:id="rId22" imgW="469800" imgH="203040" progId="Equation.DSMT4">
                  <p:embed/>
                  <p:pic>
                    <p:nvPicPr>
                      <p:cNvPr id="44545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3700" y="1962150"/>
                        <a:ext cx="110490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5456" name="Object 16"/>
          <p:cNvGraphicFramePr>
            <a:graphicFrameLocks noChangeAspect="1"/>
          </p:cNvGraphicFramePr>
          <p:nvPr/>
        </p:nvGraphicFramePr>
        <p:xfrm>
          <a:off x="1576388" y="2776538"/>
          <a:ext cx="1000125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224" name="Equation" r:id="rId24" imgW="482400" imgH="368280" progId="Equation.DSMT4">
                  <p:embed/>
                </p:oleObj>
              </mc:Choice>
              <mc:Fallback>
                <p:oleObj name="Equation" r:id="rId24" imgW="482400" imgH="368280" progId="Equation.DSMT4">
                  <p:embed/>
                  <p:pic>
                    <p:nvPicPr>
                      <p:cNvPr id="44545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6388" y="2776538"/>
                        <a:ext cx="1000125" cy="763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5457" name="Object 17"/>
          <p:cNvGraphicFramePr>
            <a:graphicFrameLocks noChangeAspect="1"/>
          </p:cNvGraphicFramePr>
          <p:nvPr/>
        </p:nvGraphicFramePr>
        <p:xfrm>
          <a:off x="2571750" y="2749550"/>
          <a:ext cx="123825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225" name="Equation" r:id="rId26" imgW="596880" imgH="393480" progId="Equation.DSMT4">
                  <p:embed/>
                </p:oleObj>
              </mc:Choice>
              <mc:Fallback>
                <p:oleObj name="Equation" r:id="rId26" imgW="596880" imgH="393480" progId="Equation.DSMT4">
                  <p:embed/>
                  <p:pic>
                    <p:nvPicPr>
                      <p:cNvPr id="445457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0" y="2749550"/>
                        <a:ext cx="1238250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5458" name="Object 18"/>
          <p:cNvGraphicFramePr>
            <a:graphicFrameLocks noChangeAspect="1"/>
          </p:cNvGraphicFramePr>
          <p:nvPr/>
        </p:nvGraphicFramePr>
        <p:xfrm>
          <a:off x="5016500" y="2709863"/>
          <a:ext cx="107950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226" name="Equation" r:id="rId28" imgW="520560" imgH="431640" progId="Equation.DSMT4">
                  <p:embed/>
                </p:oleObj>
              </mc:Choice>
              <mc:Fallback>
                <p:oleObj name="Equation" r:id="rId28" imgW="520560" imgH="431640" progId="Equation.DSMT4">
                  <p:embed/>
                  <p:pic>
                    <p:nvPicPr>
                      <p:cNvPr id="445458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0" y="2709863"/>
                        <a:ext cx="1079500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5459" name="Object 19"/>
          <p:cNvGraphicFramePr>
            <a:graphicFrameLocks noChangeAspect="1"/>
          </p:cNvGraphicFramePr>
          <p:nvPr/>
        </p:nvGraphicFramePr>
        <p:xfrm>
          <a:off x="3733800" y="2667000"/>
          <a:ext cx="1344613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227" name="Equation" r:id="rId30" imgW="647640" imgH="482400" progId="Equation.DSMT4">
                  <p:embed/>
                </p:oleObj>
              </mc:Choice>
              <mc:Fallback>
                <p:oleObj name="Equation" r:id="rId30" imgW="647640" imgH="482400" progId="Equation.DSMT4">
                  <p:embed/>
                  <p:pic>
                    <p:nvPicPr>
                      <p:cNvPr id="445459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667000"/>
                        <a:ext cx="1344613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5460" name="Text Box 20"/>
          <p:cNvSpPr txBox="1">
            <a:spLocks noChangeArrowheads="1"/>
          </p:cNvSpPr>
          <p:nvPr/>
        </p:nvSpPr>
        <p:spPr bwMode="auto">
          <a:xfrm>
            <a:off x="5181600" y="4267200"/>
            <a:ext cx="1068388" cy="395288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Volume V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013325" y="2895600"/>
            <a:ext cx="1379538" cy="1233488"/>
            <a:chOff x="3158" y="2208"/>
            <a:chExt cx="869" cy="777"/>
          </a:xfrm>
        </p:grpSpPr>
        <p:sp>
          <p:nvSpPr>
            <p:cNvPr id="445462" name="Oval 22"/>
            <p:cNvSpPr>
              <a:spLocks noChangeArrowheads="1"/>
            </p:cNvSpPr>
            <p:nvPr/>
          </p:nvSpPr>
          <p:spPr bwMode="auto">
            <a:xfrm>
              <a:off x="3600" y="2208"/>
              <a:ext cx="240" cy="288"/>
            </a:xfrm>
            <a:prstGeom prst="ellips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5463" name="Text Box 23"/>
            <p:cNvSpPr txBox="1">
              <a:spLocks noChangeArrowheads="1"/>
            </p:cNvSpPr>
            <p:nvPr/>
          </p:nvSpPr>
          <p:spPr bwMode="auto">
            <a:xfrm>
              <a:off x="3158" y="2736"/>
              <a:ext cx="869" cy="249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CC0000"/>
                  </a:solidFill>
                  <a:latin typeface="Arial Narrow" charset="0"/>
                </a:rPr>
                <a:t>What is this?</a:t>
              </a:r>
            </a:p>
          </p:txBody>
        </p:sp>
        <p:cxnSp>
          <p:nvCxnSpPr>
            <p:cNvPr id="445464" name="AutoShape 24"/>
            <p:cNvCxnSpPr>
              <a:cxnSpLocks noChangeShapeType="1"/>
              <a:stCxn id="445462" idx="4"/>
              <a:endCxn id="445463" idx="0"/>
            </p:cNvCxnSpPr>
            <p:nvPr/>
          </p:nvCxnSpPr>
          <p:spPr bwMode="auto">
            <a:xfrm rot="5400000">
              <a:off x="3546" y="2552"/>
              <a:ext cx="222" cy="127"/>
            </a:xfrm>
            <a:prstGeom prst="curvedConnector3">
              <a:avLst>
                <a:gd name="adj1" fmla="val 50000"/>
              </a:avLst>
            </a:prstGeom>
            <a:noFill/>
            <a:ln w="28575">
              <a:solidFill>
                <a:srgbClr val="CC0000"/>
              </a:solidFill>
              <a:round/>
              <a:headEnd type="triangle" w="med" len="med"/>
              <a:tailEnd/>
            </a:ln>
            <a:effectLst/>
          </p:spPr>
        </p:cxnSp>
      </p:grpSp>
      <p:graphicFrame>
        <p:nvGraphicFramePr>
          <p:cNvPr id="445465" name="Object 25"/>
          <p:cNvGraphicFramePr>
            <a:graphicFrameLocks noChangeAspect="1"/>
          </p:cNvGraphicFramePr>
          <p:nvPr/>
        </p:nvGraphicFramePr>
        <p:xfrm>
          <a:off x="1676400" y="3962400"/>
          <a:ext cx="661988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228" name="Equation" r:id="rId32" imgW="291960" imgH="368280" progId="Equation.DSMT4">
                  <p:embed/>
                </p:oleObj>
              </mc:Choice>
              <mc:Fallback>
                <p:oleObj name="Equation" r:id="rId32" imgW="291960" imgH="368280" progId="Equation.DSMT4">
                  <p:embed/>
                  <p:pic>
                    <p:nvPicPr>
                      <p:cNvPr id="445465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962400"/>
                        <a:ext cx="661988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5466" name="Object 26"/>
          <p:cNvGraphicFramePr>
            <a:graphicFrameLocks noChangeAspect="1"/>
          </p:cNvGraphicFramePr>
          <p:nvPr/>
        </p:nvGraphicFramePr>
        <p:xfrm>
          <a:off x="2286000" y="3962400"/>
          <a:ext cx="749300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229" name="Equation" r:id="rId34" imgW="330120" imgH="368280" progId="Equation.DSMT4">
                  <p:embed/>
                </p:oleObj>
              </mc:Choice>
              <mc:Fallback>
                <p:oleObj name="Equation" r:id="rId34" imgW="330120" imgH="368280" progId="Equation.DSMT4">
                  <p:embed/>
                  <p:pic>
                    <p:nvPicPr>
                      <p:cNvPr id="445466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962400"/>
                        <a:ext cx="749300" cy="83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5467" name="Object 27"/>
          <p:cNvGraphicFramePr>
            <a:graphicFrameLocks noChangeAspect="1"/>
          </p:cNvGraphicFramePr>
          <p:nvPr/>
        </p:nvGraphicFramePr>
        <p:xfrm>
          <a:off x="3005138" y="3886200"/>
          <a:ext cx="804862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230" name="Equation" r:id="rId36" imgW="355320" imgH="431640" progId="Equation.DSMT4">
                  <p:embed/>
                </p:oleObj>
              </mc:Choice>
              <mc:Fallback>
                <p:oleObj name="Equation" r:id="rId36" imgW="355320" imgH="431640" progId="Equation.DSMT4">
                  <p:embed/>
                  <p:pic>
                    <p:nvPicPr>
                      <p:cNvPr id="445467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5138" y="3886200"/>
                        <a:ext cx="804862" cy="97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5468" name="Text Box 28"/>
          <p:cNvSpPr txBox="1">
            <a:spLocks noChangeArrowheads="1"/>
          </p:cNvSpPr>
          <p:nvPr/>
        </p:nvSpPr>
        <p:spPr bwMode="auto">
          <a:xfrm>
            <a:off x="914400" y="5715000"/>
            <a:ext cx="3139050" cy="369332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What volume does </a:t>
            </a:r>
            <a:r>
              <a:rPr lang="en-US" sz="1800" b="1" dirty="0">
                <a:solidFill>
                  <a:srgbClr val="CC0000"/>
                </a:solidFill>
                <a:latin typeface="Monotype Corsiva"/>
                <a:cs typeface="Monotype Corsiva"/>
              </a:rPr>
              <a:t>Al</a:t>
            </a:r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 represent?</a:t>
            </a:r>
          </a:p>
        </p:txBody>
      </p:sp>
      <p:sp>
        <p:nvSpPr>
          <p:cNvPr id="445469" name="Text Box 29"/>
          <p:cNvSpPr txBox="1">
            <a:spLocks noChangeArrowheads="1"/>
          </p:cNvSpPr>
          <p:nvPr/>
        </p:nvSpPr>
        <p:spPr bwMode="auto">
          <a:xfrm>
            <a:off x="4259263" y="5729287"/>
            <a:ext cx="2955925" cy="395288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The volume inside a solenoid!!</a:t>
            </a:r>
          </a:p>
        </p:txBody>
      </p:sp>
      <p:sp>
        <p:nvSpPr>
          <p:cNvPr id="445470" name="Text Box 30"/>
          <p:cNvSpPr txBox="1">
            <a:spLocks noChangeArrowheads="1"/>
          </p:cNvSpPr>
          <p:nvPr/>
        </p:nvSpPr>
        <p:spPr bwMode="auto">
          <a:xfrm>
            <a:off x="8075613" y="4100513"/>
            <a:ext cx="1047750" cy="395287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E density</a:t>
            </a:r>
          </a:p>
        </p:txBody>
      </p:sp>
      <p:sp>
        <p:nvSpPr>
          <p:cNvPr id="445471" name="Text Box 31"/>
          <p:cNvSpPr txBox="1">
            <a:spLocks noChangeArrowheads="1"/>
          </p:cNvSpPr>
          <p:nvPr/>
        </p:nvSpPr>
        <p:spPr bwMode="auto">
          <a:xfrm>
            <a:off x="8534400" y="2971800"/>
            <a:ext cx="338138" cy="395288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055600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23994-1649-0642-AD51-15D3F02705BE}" type="slidenum">
              <a:rPr lang="en-US"/>
              <a:pPr/>
              <a:t>16</a:t>
            </a:fld>
            <a:endParaRPr lang="en-US"/>
          </a:p>
        </p:txBody>
      </p:sp>
      <p:pic>
        <p:nvPicPr>
          <p:cNvPr id="446466" name="Picture 2" descr="FG30_0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228600"/>
            <a:ext cx="2514600" cy="2286000"/>
          </a:xfrm>
          <a:prstGeom prst="rect">
            <a:avLst/>
          </a:prstGeom>
          <a:noFill/>
        </p:spPr>
      </p:pic>
      <p:sp>
        <p:nvSpPr>
          <p:cNvPr id="446467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30 – 5 </a:t>
            </a:r>
          </a:p>
        </p:txBody>
      </p:sp>
      <p:sp>
        <p:nvSpPr>
          <p:cNvPr id="446468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6400800" cy="15525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Energy stored in a coaxial cable.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(a) How much energy is being stored per unit length in a coaxial cable whose conductors have radii r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r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which carry a current 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I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?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Where is the energy density highest? </a:t>
            </a:r>
          </a:p>
        </p:txBody>
      </p:sp>
      <p:sp>
        <p:nvSpPr>
          <p:cNvPr id="446469" name="Text Box 5"/>
          <p:cNvSpPr txBox="1">
            <a:spLocks noChangeArrowheads="1"/>
          </p:cNvSpPr>
          <p:nvPr/>
        </p:nvSpPr>
        <p:spPr bwMode="auto">
          <a:xfrm>
            <a:off x="304800" y="2209800"/>
            <a:ext cx="655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(a) The total flux through </a:t>
            </a:r>
            <a:r>
              <a:rPr lang="en-US" dirty="0" err="1">
                <a:solidFill>
                  <a:srgbClr val="CC00CC"/>
                </a:solidFill>
                <a:latin typeface="Monotype Corsiva"/>
                <a:cs typeface="Monotype Corsiva"/>
              </a:rPr>
              <a:t>l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 of the cable is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46470" name="Text Box 6"/>
          <p:cNvSpPr txBox="1">
            <a:spLocks noChangeArrowheads="1"/>
          </p:cNvSpPr>
          <p:nvPr/>
        </p:nvSpPr>
        <p:spPr bwMode="auto">
          <a:xfrm>
            <a:off x="381000" y="44196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(b) Since the magnetic field is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6471" name="Object 7"/>
          <p:cNvGraphicFramePr>
            <a:graphicFrameLocks noChangeAspect="1"/>
          </p:cNvGraphicFramePr>
          <p:nvPr/>
        </p:nvGraphicFramePr>
        <p:xfrm>
          <a:off x="6324600" y="2795150"/>
          <a:ext cx="523609" cy="7211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942" name="Equation" r:id="rId4" imgW="266400" imgH="368280" progId="Equation.DSMT4">
                  <p:embed/>
                </p:oleObj>
              </mc:Choice>
              <mc:Fallback>
                <p:oleObj name="Equation" r:id="rId4" imgW="266400" imgH="368280" progId="Equation.DSMT4">
                  <p:embed/>
                  <p:pic>
                    <p:nvPicPr>
                      <p:cNvPr id="44647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2795150"/>
                        <a:ext cx="523609" cy="7211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6472" name="Text Box 8"/>
          <p:cNvSpPr txBox="1">
            <a:spLocks noChangeArrowheads="1"/>
          </p:cNvSpPr>
          <p:nvPr/>
        </p:nvSpPr>
        <p:spPr bwMode="auto">
          <a:xfrm>
            <a:off x="533400" y="3475037"/>
            <a:ext cx="2819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Thus the energy stored per unit length is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6473" name="Object 9"/>
          <p:cNvGraphicFramePr>
            <a:graphicFrameLocks noChangeAspect="1"/>
          </p:cNvGraphicFramePr>
          <p:nvPr/>
        </p:nvGraphicFramePr>
        <p:xfrm>
          <a:off x="3429000" y="3611562"/>
          <a:ext cx="597164" cy="7542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943" name="Equation" r:id="rId6" imgW="291960" imgH="368280" progId="Equation.DSMT4">
                  <p:embed/>
                </p:oleObj>
              </mc:Choice>
              <mc:Fallback>
                <p:oleObj name="Equation" r:id="rId6" imgW="291960" imgH="368280" progId="Equation.DSMT4">
                  <p:embed/>
                  <p:pic>
                    <p:nvPicPr>
                      <p:cNvPr id="44647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611562"/>
                        <a:ext cx="597164" cy="7542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6474" name="Object 10"/>
          <p:cNvGraphicFramePr>
            <a:graphicFrameLocks noChangeAspect="1"/>
          </p:cNvGraphicFramePr>
          <p:nvPr/>
        </p:nvGraphicFramePr>
        <p:xfrm>
          <a:off x="3886200" y="4495800"/>
          <a:ext cx="573088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944" name="Equation" r:id="rId8" imgW="253800" imgH="152280" progId="Equation.DSMT4">
                  <p:embed/>
                </p:oleObj>
              </mc:Choice>
              <mc:Fallback>
                <p:oleObj name="Equation" r:id="rId8" imgW="253800" imgH="152280" progId="Equation.DSMT4">
                  <p:embed/>
                  <p:pic>
                    <p:nvPicPr>
                      <p:cNvPr id="44647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4495800"/>
                        <a:ext cx="573088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6475" name="Text Box 11"/>
          <p:cNvSpPr txBox="1">
            <a:spLocks noChangeArrowheads="1"/>
          </p:cNvSpPr>
          <p:nvPr/>
        </p:nvSpPr>
        <p:spPr bwMode="auto">
          <a:xfrm>
            <a:off x="414337" y="5426075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And the energy density is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6476" name="Object 12"/>
          <p:cNvGraphicFramePr>
            <a:graphicFrameLocks noChangeAspect="1"/>
          </p:cNvGraphicFramePr>
          <p:nvPr/>
        </p:nvGraphicFramePr>
        <p:xfrm>
          <a:off x="3538537" y="5521325"/>
          <a:ext cx="517525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945" name="Equation" r:id="rId10" imgW="228600" imgH="126720" progId="Equation.DSMT4">
                  <p:embed/>
                </p:oleObj>
              </mc:Choice>
              <mc:Fallback>
                <p:oleObj name="Equation" r:id="rId10" imgW="228600" imgH="126720" progId="Equation.DSMT4">
                  <p:embed/>
                  <p:pic>
                    <p:nvPicPr>
                      <p:cNvPr id="44647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8537" y="5521325"/>
                        <a:ext cx="517525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6477" name="Text Box 13"/>
          <p:cNvSpPr txBox="1">
            <a:spLocks noChangeArrowheads="1"/>
          </p:cNvSpPr>
          <p:nvPr/>
        </p:nvSpPr>
        <p:spPr bwMode="auto">
          <a:xfrm>
            <a:off x="5257800" y="4695825"/>
            <a:ext cx="3581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The energy density is highest where B is highest.  Since B is highest close to </a:t>
            </a:r>
            <a:r>
              <a:rPr lang="en-US" dirty="0" err="1">
                <a:solidFill>
                  <a:srgbClr val="CC00CC"/>
                </a:solidFill>
                <a:latin typeface="Arial Narrow" charset="0"/>
              </a:rPr>
              <a:t>r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=r</a:t>
            </a:r>
            <a:r>
              <a:rPr lang="en-US" baseline="-25000" dirty="0">
                <a:solidFill>
                  <a:srgbClr val="CC00CC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, near the surface of the inner conductor. 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46478" name="Object 14"/>
          <p:cNvGraphicFramePr>
            <a:graphicFrameLocks noChangeAspect="1"/>
          </p:cNvGraphicFramePr>
          <p:nvPr/>
        </p:nvGraphicFramePr>
        <p:xfrm>
          <a:off x="6826250" y="2785625"/>
          <a:ext cx="1022350" cy="79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946" name="Equation" r:id="rId12" imgW="520560" imgH="406080" progId="Equation.DSMT4">
                  <p:embed/>
                </p:oleObj>
              </mc:Choice>
              <mc:Fallback>
                <p:oleObj name="Equation" r:id="rId12" imgW="520560" imgH="406080" progId="Equation.DSMT4">
                  <p:embed/>
                  <p:pic>
                    <p:nvPicPr>
                      <p:cNvPr id="44647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0" y="2785625"/>
                        <a:ext cx="1022350" cy="79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6479" name="Object 15"/>
          <p:cNvGraphicFramePr>
            <a:graphicFrameLocks noChangeAspect="1"/>
          </p:cNvGraphicFramePr>
          <p:nvPr/>
        </p:nvGraphicFramePr>
        <p:xfrm>
          <a:off x="4038600" y="3535362"/>
          <a:ext cx="1039961" cy="807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947" name="Equation" r:id="rId14" imgW="507960" imgH="393480" progId="Equation.DSMT4">
                  <p:embed/>
                </p:oleObj>
              </mc:Choice>
              <mc:Fallback>
                <p:oleObj name="Equation" r:id="rId14" imgW="507960" imgH="393480" progId="Equation.DSMT4">
                  <p:embed/>
                  <p:pic>
                    <p:nvPicPr>
                      <p:cNvPr id="44647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3535362"/>
                        <a:ext cx="1039961" cy="8070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6480" name="Object 16"/>
          <p:cNvGraphicFramePr>
            <a:graphicFrameLocks noChangeAspect="1"/>
          </p:cNvGraphicFramePr>
          <p:nvPr/>
        </p:nvGraphicFramePr>
        <p:xfrm>
          <a:off x="5257800" y="3535362"/>
          <a:ext cx="1299952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948" name="Equation" r:id="rId16" imgW="634680" imgH="431640" progId="Equation.DSMT4">
                  <p:embed/>
                </p:oleObj>
              </mc:Choice>
              <mc:Fallback>
                <p:oleObj name="Equation" r:id="rId16" imgW="634680" imgH="431640" progId="Equation.DSMT4">
                  <p:embed/>
                  <p:pic>
                    <p:nvPicPr>
                      <p:cNvPr id="44648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535362"/>
                        <a:ext cx="1299952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6481" name="Object 17"/>
          <p:cNvGraphicFramePr>
            <a:graphicFrameLocks noChangeAspect="1"/>
          </p:cNvGraphicFramePr>
          <p:nvPr/>
        </p:nvGraphicFramePr>
        <p:xfrm>
          <a:off x="4494213" y="4276725"/>
          <a:ext cx="687387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949" name="Equation" r:id="rId18" imgW="304560" imgH="368280" progId="Equation.DSMT4">
                  <p:embed/>
                </p:oleObj>
              </mc:Choice>
              <mc:Fallback>
                <p:oleObj name="Equation" r:id="rId18" imgW="304560" imgH="368280" progId="Equation.DSMT4">
                  <p:embed/>
                  <p:pic>
                    <p:nvPicPr>
                      <p:cNvPr id="44648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4213" y="4276725"/>
                        <a:ext cx="687387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6482" name="Object 18"/>
          <p:cNvGraphicFramePr>
            <a:graphicFrameLocks noChangeAspect="1"/>
          </p:cNvGraphicFramePr>
          <p:nvPr/>
        </p:nvGraphicFramePr>
        <p:xfrm>
          <a:off x="3995737" y="5121275"/>
          <a:ext cx="804863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950" name="Equation" r:id="rId20" imgW="355320" imgH="431640" progId="Equation.DSMT4">
                  <p:embed/>
                </p:oleObj>
              </mc:Choice>
              <mc:Fallback>
                <p:oleObj name="Equation" r:id="rId20" imgW="355320" imgH="431640" progId="Equation.DSMT4">
                  <p:embed/>
                  <p:pic>
                    <p:nvPicPr>
                      <p:cNvPr id="44648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7" y="5121275"/>
                        <a:ext cx="804863" cy="97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304800" y="2895600"/>
            <a:ext cx="655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Thus inductance per unit length for a coaxial cable is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517131" name="Object 11"/>
          <p:cNvGraphicFramePr>
            <a:graphicFrameLocks noChangeAspect="1"/>
          </p:cNvGraphicFramePr>
          <p:nvPr/>
        </p:nvGraphicFramePr>
        <p:xfrm>
          <a:off x="4994275" y="2285999"/>
          <a:ext cx="372301" cy="391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951" name="Equation" r:id="rId22" imgW="215900" imgH="228600" progId="Equation.DSMT4">
                  <p:embed/>
                </p:oleObj>
              </mc:Choice>
              <mc:Fallback>
                <p:oleObj name="Equation" r:id="rId22" imgW="215900" imgH="228600" progId="Equation.DSMT4">
                  <p:embed/>
                  <p:pic>
                    <p:nvPicPr>
                      <p:cNvPr id="51713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4275" y="2285999"/>
                        <a:ext cx="372301" cy="3914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7132" name="Object 12"/>
          <p:cNvGraphicFramePr>
            <a:graphicFrameLocks noChangeAspect="1"/>
          </p:cNvGraphicFramePr>
          <p:nvPr/>
        </p:nvGraphicFramePr>
        <p:xfrm>
          <a:off x="5334000" y="2209800"/>
          <a:ext cx="939452" cy="521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952" name="Equation" r:id="rId24" imgW="546100" imgH="304800" progId="Equation.DSMT4">
                  <p:embed/>
                </p:oleObj>
              </mc:Choice>
              <mc:Fallback>
                <p:oleObj name="Equation" r:id="rId24" imgW="546100" imgH="304800" progId="Equation.DSMT4">
                  <p:embed/>
                  <p:pic>
                    <p:nvPicPr>
                      <p:cNvPr id="51713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209800"/>
                        <a:ext cx="939452" cy="5219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7133" name="Object 13"/>
          <p:cNvGraphicFramePr>
            <a:graphicFrameLocks noChangeAspect="1"/>
          </p:cNvGraphicFramePr>
          <p:nvPr/>
        </p:nvGraphicFramePr>
        <p:xfrm>
          <a:off x="6212910" y="2133599"/>
          <a:ext cx="1330890" cy="697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953" name="Equation" r:id="rId26" imgW="774700" imgH="406400" progId="Equation.DSMT4">
                  <p:embed/>
                </p:oleObj>
              </mc:Choice>
              <mc:Fallback>
                <p:oleObj name="Equation" r:id="rId26" imgW="774700" imgH="406400" progId="Equation.DSMT4">
                  <p:embed/>
                  <p:pic>
                    <p:nvPicPr>
                      <p:cNvPr id="51713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2910" y="2133599"/>
                        <a:ext cx="1330890" cy="6976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7134" name="Object 14"/>
          <p:cNvGraphicFramePr>
            <a:graphicFrameLocks noChangeAspect="1"/>
          </p:cNvGraphicFramePr>
          <p:nvPr/>
        </p:nvGraphicFramePr>
        <p:xfrm>
          <a:off x="7583466" y="2133600"/>
          <a:ext cx="1179534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954" name="Equation" r:id="rId28" imgW="685800" imgH="444500" progId="Equation.DSMT4">
                  <p:embed/>
                </p:oleObj>
              </mc:Choice>
              <mc:Fallback>
                <p:oleObj name="Equation" r:id="rId28" imgW="685800" imgH="444500" progId="Equation.DSMT4">
                  <p:embed/>
                  <p:pic>
                    <p:nvPicPr>
                      <p:cNvPr id="51713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3466" y="2133600"/>
                        <a:ext cx="1179534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3818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76200"/>
            <a:ext cx="7772400" cy="609600"/>
          </a:xfrm>
        </p:spPr>
        <p:txBody>
          <a:bodyPr/>
          <a:lstStyle/>
          <a:p>
            <a:r>
              <a:rPr lang="en-US" sz="4000" b="1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533400"/>
            <a:ext cx="8553450" cy="5486400"/>
          </a:xfrm>
        </p:spPr>
        <p:txBody>
          <a:bodyPr/>
          <a:lstStyle/>
          <a:p>
            <a:r>
              <a:rPr lang="en-US" sz="2400" dirty="0"/>
              <a:t>Reading Assignments: 28.6 </a:t>
            </a:r>
            <a:r>
              <a:rPr lang="mr-IN" sz="2400" dirty="0"/>
              <a:t>–</a:t>
            </a:r>
            <a:r>
              <a:rPr lang="en-US" sz="2400" dirty="0"/>
              <a:t> 10, CH29.5 and 29.8</a:t>
            </a:r>
            <a:endParaRPr lang="en-US" sz="2000" dirty="0"/>
          </a:p>
          <a:p>
            <a:pPr eaLnBrk="1" hangingPunct="1"/>
            <a:r>
              <a:rPr lang="en-US" sz="2400" dirty="0"/>
              <a:t>Final comprehensive: in class 1:00 </a:t>
            </a:r>
            <a:r>
              <a:rPr lang="mr-IN" sz="2400" dirty="0"/>
              <a:t>–</a:t>
            </a:r>
            <a:r>
              <a:rPr lang="en-US" sz="2400" dirty="0"/>
              <a:t> 2:20pm Wed. Dec. 4</a:t>
            </a:r>
          </a:p>
          <a:p>
            <a:pPr eaLnBrk="1" hangingPunct="1"/>
            <a:r>
              <a:rPr lang="en-US" sz="2400" dirty="0"/>
              <a:t>Planetarium Extra Credit: bring to class Mon. Dec. 2</a:t>
            </a:r>
          </a:p>
          <a:p>
            <a:pPr lvl="1" eaLnBrk="1" hangingPunct="1"/>
            <a:r>
              <a:rPr lang="en-US" sz="2000" dirty="0"/>
              <a:t>Be sure to tape one end of the ticket stub on a sheet of paper with your name on it</a:t>
            </a:r>
          </a:p>
          <a:p>
            <a:pPr eaLnBrk="1" hangingPunct="1"/>
            <a:r>
              <a:rPr lang="en-US" sz="2400" dirty="0"/>
              <a:t>Quiz #4</a:t>
            </a:r>
            <a:endParaRPr lang="en-US" sz="2000" dirty="0"/>
          </a:p>
          <a:p>
            <a:pPr lvl="1" eaLnBrk="1" hangingPunct="1"/>
            <a:r>
              <a:rPr lang="en-US" sz="2000" dirty="0"/>
              <a:t>Beginning of the class Monday, Nov. 25</a:t>
            </a:r>
          </a:p>
          <a:p>
            <a:pPr lvl="1" eaLnBrk="1" hangingPunct="1"/>
            <a:r>
              <a:rPr lang="en-US" sz="2000" dirty="0"/>
              <a:t>Covers: CH28.6 </a:t>
            </a:r>
            <a:r>
              <a:rPr lang="mr-IN" sz="2000" dirty="0"/>
              <a:t>–</a:t>
            </a:r>
            <a:r>
              <a:rPr lang="en-US" sz="2000" dirty="0"/>
              <a:t> what we finish this today (CH30.4?)</a:t>
            </a:r>
          </a:p>
          <a:p>
            <a:pPr lvl="1" eaLnBrk="1" hangingPunct="1"/>
            <a:r>
              <a:rPr lang="en-US" sz="1800" dirty="0"/>
              <a:t>Bring your calculator but DO NOT input formula into it!</a:t>
            </a:r>
          </a:p>
          <a:p>
            <a:pPr lvl="2" eaLnBrk="1" hangingPunct="1"/>
            <a:r>
              <a:rPr lang="en-US" sz="1600" dirty="0"/>
              <a:t>Cell phones or any types of computers cannot replace a calculator!</a:t>
            </a:r>
          </a:p>
          <a:p>
            <a:pPr lvl="1" eaLnBrk="1" hangingPunct="1"/>
            <a:r>
              <a:rPr lang="en-US" sz="1800" dirty="0"/>
              <a:t>BYOF: You may bring a one 8.5x11.5 sheet (front and back) of </a:t>
            </a:r>
            <a:r>
              <a:rPr lang="en-US" sz="1800" b="1" u="sng" dirty="0">
                <a:solidFill>
                  <a:srgbClr val="FF0000"/>
                </a:solidFill>
              </a:rPr>
              <a:t>handwritten</a:t>
            </a:r>
            <a:r>
              <a:rPr lang="en-US" sz="1800" dirty="0"/>
              <a:t> formulae and values of constants for the quiz</a:t>
            </a:r>
          </a:p>
          <a:p>
            <a:pPr lvl="1" eaLnBrk="1" hangingPunct="1"/>
            <a:r>
              <a:rPr lang="en-US" sz="1800" dirty="0"/>
              <a:t>No derivations, word definitions, set ups or solutions of any problems!</a:t>
            </a:r>
          </a:p>
          <a:p>
            <a:pPr lvl="1" eaLnBrk="1" hangingPunct="1"/>
            <a:r>
              <a:rPr lang="en-US" sz="1800" dirty="0"/>
              <a:t>No additional formulae or values of constants will be provided!</a:t>
            </a:r>
            <a:endParaRPr lang="en-US" sz="2000" dirty="0"/>
          </a:p>
          <a:p>
            <a:pPr eaLnBrk="1" hangingPunct="1"/>
            <a:r>
              <a:rPr lang="en-US" sz="2400" dirty="0"/>
              <a:t>No class Wednesday, Nov. 27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D2B73A-E9E6-654E-95C6-57C70AFBF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E25BF4-F42F-684E-86C6-6F5B45474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Nov. 20, 2019</a:t>
            </a:r>
          </a:p>
        </p:txBody>
      </p:sp>
    </p:spTree>
    <p:extLst>
      <p:ext uri="{BB962C8B-B14F-4D97-AF65-F5344CB8AC3E}">
        <p14:creationId xmlns:p14="http://schemas.microsoft.com/office/powerpoint/2010/main" val="1504967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6342-DC14-C241-A562-89518828D67F}" type="slidenum">
              <a:rPr lang="en-US"/>
              <a:pPr/>
              <a:t>3</a:t>
            </a:fld>
            <a:endParaRPr lang="en-US"/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/>
              <a:t>Electric Field due to Magnetic Flux Change</a:t>
            </a:r>
          </a:p>
        </p:txBody>
      </p:sp>
      <p:graphicFrame>
        <p:nvGraphicFramePr>
          <p:cNvPr id="432131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245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3213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2132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246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3213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2133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247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3213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213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763000" cy="5410200"/>
          </a:xfrm>
        </p:spPr>
        <p:txBody>
          <a:bodyPr/>
          <a:lstStyle/>
          <a:p>
            <a:r>
              <a:rPr lang="en-US" dirty="0"/>
              <a:t>When the electric current flows through a wire, there is an electric field in the wire that moves electrons</a:t>
            </a:r>
          </a:p>
          <a:p>
            <a:r>
              <a:rPr lang="en-US" dirty="0"/>
              <a:t>We saw, however, that changing magnetic flux induces a current in the wire. What does this mean?</a:t>
            </a:r>
          </a:p>
          <a:p>
            <a:pPr lvl="1"/>
            <a:r>
              <a:rPr lang="en-US" dirty="0"/>
              <a:t>There must be an electric field induced by the changing magnetic flux.</a:t>
            </a:r>
          </a:p>
          <a:p>
            <a:r>
              <a:rPr lang="en-US" dirty="0"/>
              <a:t>In other words, a changing magnetic flux produces an electric field</a:t>
            </a:r>
          </a:p>
          <a:p>
            <a:r>
              <a:rPr lang="en-US" dirty="0"/>
              <a:t>This result applies not just to wires but to any conductor or any region in space</a:t>
            </a:r>
          </a:p>
        </p:txBody>
      </p:sp>
      <p:graphicFrame>
        <p:nvGraphicFramePr>
          <p:cNvPr id="432135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248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3213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2077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66BB-84D3-5C4F-A607-3D0B66AB6F5E}" type="slidenum">
              <a:rPr lang="en-US"/>
              <a:pPr/>
              <a:t>4</a:t>
            </a:fld>
            <a:endParaRPr lang="en-US"/>
          </a:p>
        </p:txBody>
      </p:sp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/>
              <a:t>Generalized Form of Faraday’s Law</a:t>
            </a:r>
          </a:p>
        </p:txBody>
      </p:sp>
      <p:graphicFrame>
        <p:nvGraphicFramePr>
          <p:cNvPr id="433155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494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3315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56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495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3315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57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496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3315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315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839200" cy="5715000"/>
          </a:xfrm>
        </p:spPr>
        <p:txBody>
          <a:bodyPr/>
          <a:lstStyle/>
          <a:p>
            <a:r>
              <a:rPr lang="en-US" dirty="0"/>
              <a:t>Recall the relationship between the electric field and the potential difference</a:t>
            </a:r>
          </a:p>
          <a:p>
            <a:r>
              <a:rPr lang="en-US" dirty="0"/>
              <a:t>Induced </a:t>
            </a:r>
            <a:r>
              <a:rPr lang="en-US" dirty="0" err="1"/>
              <a:t>emf</a:t>
            </a:r>
            <a:r>
              <a:rPr lang="en-US" dirty="0"/>
              <a:t> in a circuit is equal to the work done per unit charge by the electric field 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So we obtain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integral is taken around the path enclosing the area through which the magnetic flux </a:t>
            </a:r>
            <a:r>
              <a:rPr lang="en-US" dirty="0">
                <a:latin typeface="Symbol" charset="2"/>
              </a:rPr>
              <a:t>Φ</a:t>
            </a:r>
            <a:r>
              <a:rPr lang="en-US" baseline="-25000" dirty="0">
                <a:latin typeface="Symbol" charset="2"/>
              </a:rPr>
              <a:t>B</a:t>
            </a:r>
            <a:r>
              <a:rPr lang="en-US" dirty="0"/>
              <a:t> is changing. </a:t>
            </a:r>
          </a:p>
        </p:txBody>
      </p:sp>
      <p:graphicFrame>
        <p:nvGraphicFramePr>
          <p:cNvPr id="433159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497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3315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60" name="Object 8"/>
          <p:cNvGraphicFramePr>
            <a:graphicFrameLocks noChangeAspect="1"/>
          </p:cNvGraphicFramePr>
          <p:nvPr/>
        </p:nvGraphicFramePr>
        <p:xfrm>
          <a:off x="3616325" y="1317625"/>
          <a:ext cx="9556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498" name="Equation" r:id="rId8" imgW="330120" imgH="203040" progId="Equation.DSMT4">
                  <p:embed/>
                </p:oleObj>
              </mc:Choice>
              <mc:Fallback>
                <p:oleObj name="Equation" r:id="rId8" imgW="330120" imgH="203040" progId="Equation.DSMT4">
                  <p:embed/>
                  <p:pic>
                    <p:nvPicPr>
                      <p:cNvPr id="43316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6325" y="1317625"/>
                        <a:ext cx="955675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61" name="Object 9"/>
          <p:cNvGraphicFramePr>
            <a:graphicFrameLocks noChangeAspect="1"/>
          </p:cNvGraphicFramePr>
          <p:nvPr/>
        </p:nvGraphicFramePr>
        <p:xfrm>
          <a:off x="609600" y="3048000"/>
          <a:ext cx="6731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499" name="Equation" r:id="rId10" imgW="228600" imgH="139680" progId="Equation.DSMT4">
                  <p:embed/>
                </p:oleObj>
              </mc:Choice>
              <mc:Fallback>
                <p:oleObj name="Equation" r:id="rId10" imgW="228600" imgH="139680" progId="Equation.DSMT4">
                  <p:embed/>
                  <p:pic>
                    <p:nvPicPr>
                      <p:cNvPr id="43316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048000"/>
                        <a:ext cx="673100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63" name="Object 11"/>
          <p:cNvGraphicFramePr>
            <a:graphicFrameLocks noChangeAspect="1"/>
          </p:cNvGraphicFramePr>
          <p:nvPr/>
        </p:nvGraphicFramePr>
        <p:xfrm>
          <a:off x="3048000" y="3981450"/>
          <a:ext cx="1685925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500" name="Equation" r:id="rId12" imgW="457200" imgH="368280" progId="Equation.DSMT4">
                  <p:embed/>
                </p:oleObj>
              </mc:Choice>
              <mc:Fallback>
                <p:oleObj name="Equation" r:id="rId12" imgW="457200" imgH="368280" progId="Equation.DSMT4">
                  <p:embed/>
                  <p:pic>
                    <p:nvPicPr>
                      <p:cNvPr id="43316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981450"/>
                        <a:ext cx="1685925" cy="135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572000" y="1191101"/>
            <a:ext cx="1290234" cy="81819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213571" y="2839403"/>
            <a:ext cx="1290234" cy="81819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198331" y="4242593"/>
            <a:ext cx="1888020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67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BB182-3E79-0B4E-92F0-927729CD792A}" type="slidenum">
              <a:rPr lang="en-US"/>
              <a:pPr/>
              <a:t>5</a:t>
            </a:fld>
            <a:endParaRPr lang="en-US"/>
          </a:p>
        </p:txBody>
      </p:sp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67917" y="95250"/>
            <a:ext cx="8534400" cy="609600"/>
          </a:xfrm>
        </p:spPr>
        <p:txBody>
          <a:bodyPr/>
          <a:lstStyle/>
          <a:p>
            <a:r>
              <a:rPr lang="en-US" sz="5400" dirty="0"/>
              <a:t>Inductance</a:t>
            </a:r>
          </a:p>
        </p:txBody>
      </p:sp>
      <p:graphicFrame>
        <p:nvGraphicFramePr>
          <p:cNvPr id="434179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237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3417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4180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238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3418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4181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239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3418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41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58417" y="800100"/>
            <a:ext cx="8153400" cy="4343400"/>
          </a:xfrm>
        </p:spPr>
        <p:txBody>
          <a:bodyPr/>
          <a:lstStyle/>
          <a:p>
            <a:r>
              <a:rPr lang="en-US" sz="3600" dirty="0"/>
              <a:t>A changing magnetic flux through a circuit induces an </a:t>
            </a:r>
            <a:r>
              <a:rPr lang="en-US" sz="3600" dirty="0" err="1"/>
              <a:t>emf</a:t>
            </a:r>
            <a:r>
              <a:rPr lang="en-US" sz="3600" dirty="0"/>
              <a:t> in that circuit</a:t>
            </a:r>
          </a:p>
          <a:p>
            <a:r>
              <a:rPr lang="en-US" sz="3600" dirty="0"/>
              <a:t>An electric current produces a magnetic field</a:t>
            </a:r>
          </a:p>
          <a:p>
            <a:r>
              <a:rPr lang="en-US" sz="3600" dirty="0"/>
              <a:t>From these, we can deduce </a:t>
            </a:r>
          </a:p>
          <a:p>
            <a:pPr lvl="1"/>
            <a:r>
              <a:rPr lang="en-US" sz="3200" dirty="0"/>
              <a:t>A changing current in one circuit must induce an </a:t>
            </a:r>
            <a:r>
              <a:rPr lang="en-US" sz="3200" dirty="0" err="1"/>
              <a:t>emf</a:t>
            </a:r>
            <a:r>
              <a:rPr lang="en-US" sz="3200" dirty="0"/>
              <a:t> in a nearby circuit </a:t>
            </a:r>
            <a:r>
              <a:rPr lang="en-US" sz="3200" dirty="0" err="1">
                <a:sym typeface="Wingdings" charset="2"/>
              </a:rPr>
              <a:t></a:t>
            </a:r>
            <a:r>
              <a:rPr lang="en-US" sz="3200" dirty="0">
                <a:sym typeface="Wingdings" charset="2"/>
              </a:rPr>
              <a:t> Mutual inductance</a:t>
            </a:r>
            <a:endParaRPr lang="en-US" sz="3200" dirty="0"/>
          </a:p>
          <a:p>
            <a:pPr lvl="1"/>
            <a:r>
              <a:rPr lang="en-US" sz="3200" dirty="0"/>
              <a:t>Or induce an </a:t>
            </a:r>
            <a:r>
              <a:rPr lang="en-US" sz="3200" dirty="0" err="1"/>
              <a:t>emf</a:t>
            </a:r>
            <a:r>
              <a:rPr lang="en-US" sz="3200" dirty="0"/>
              <a:t> in itself </a:t>
            </a:r>
            <a:r>
              <a:rPr lang="en-US" sz="3200" dirty="0" err="1">
                <a:sym typeface="Wingdings" charset="2"/>
              </a:rPr>
              <a:t></a:t>
            </a:r>
            <a:r>
              <a:rPr lang="en-US" sz="3200" dirty="0">
                <a:sym typeface="Wingdings" charset="2"/>
              </a:rPr>
              <a:t> Self inductance</a:t>
            </a:r>
            <a:endParaRPr lang="en-US" sz="3200" dirty="0"/>
          </a:p>
        </p:txBody>
      </p:sp>
      <p:graphicFrame>
        <p:nvGraphicFramePr>
          <p:cNvPr id="434183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240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3418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8211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E80B-91C4-7648-B197-E93724F0CF65}" type="slidenum">
              <a:rPr lang="en-US"/>
              <a:pPr/>
              <a:t>6</a:t>
            </a:fld>
            <a:endParaRPr lang="en-US"/>
          </a:p>
        </p:txBody>
      </p:sp>
      <p:pic>
        <p:nvPicPr>
          <p:cNvPr id="435202" name="Picture 2" descr="FG30_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990600"/>
            <a:ext cx="2133600" cy="1981200"/>
          </a:xfrm>
          <a:prstGeom prst="rect">
            <a:avLst/>
          </a:prstGeom>
          <a:noFill/>
        </p:spPr>
      </p:pic>
      <p:sp>
        <p:nvSpPr>
          <p:cNvPr id="43520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Mutual Inductance</a:t>
            </a:r>
          </a:p>
        </p:txBody>
      </p:sp>
      <p:graphicFrame>
        <p:nvGraphicFramePr>
          <p:cNvPr id="435204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506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43520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05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507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3520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06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508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3520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520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" y="593725"/>
            <a:ext cx="8458200" cy="5867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If two coils of wire are placed near each other, a changing current in one will induce an </a:t>
            </a:r>
            <a:r>
              <a:rPr lang="en-US" sz="2800" dirty="0" err="1"/>
              <a:t>emf</a:t>
            </a:r>
            <a:r>
              <a:rPr lang="en-US" sz="2800" dirty="0"/>
              <a:t> in the other.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What is the induced </a:t>
            </a:r>
            <a:r>
              <a:rPr lang="en-US" sz="2800" dirty="0" err="1"/>
              <a:t>emf</a:t>
            </a:r>
            <a:r>
              <a:rPr lang="en-US" sz="2800" dirty="0"/>
              <a:t>, </a:t>
            </a:r>
            <a:r>
              <a:rPr lang="en-US" sz="2800" dirty="0">
                <a:latin typeface="Symbol" charset="2"/>
              </a:rPr>
              <a:t>ε</a:t>
            </a:r>
            <a:r>
              <a:rPr lang="en-US" sz="2800" baseline="-25000" dirty="0"/>
              <a:t>2</a:t>
            </a:r>
            <a:r>
              <a:rPr lang="en-US" sz="2800" dirty="0"/>
              <a:t>, in coil 2 proportional to?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Rate of the change of the magnetic flux passing through it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This flux is due to current </a:t>
            </a:r>
            <a:r>
              <a:rPr lang="en-US" sz="2800" dirty="0">
                <a:latin typeface="Monotype Corsiva" charset="0"/>
              </a:rPr>
              <a:t>I</a:t>
            </a:r>
            <a:r>
              <a:rPr lang="en-US" sz="2800" baseline="-25000" dirty="0"/>
              <a:t>1</a:t>
            </a:r>
            <a:r>
              <a:rPr lang="en-US" sz="2800" dirty="0"/>
              <a:t> in coil 1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If </a:t>
            </a:r>
            <a:r>
              <a:rPr lang="en-US" sz="2800" dirty="0">
                <a:latin typeface="Symbol" charset="2"/>
              </a:rPr>
              <a:t>Φ</a:t>
            </a:r>
            <a:r>
              <a:rPr lang="en-US" sz="2800" baseline="-25000" dirty="0"/>
              <a:t>21</a:t>
            </a:r>
            <a:r>
              <a:rPr lang="en-US" sz="2800" dirty="0"/>
              <a:t> is the magnetic flux in each loop of coil 2 created by coil1 and N</a:t>
            </a:r>
            <a:r>
              <a:rPr lang="en-US" sz="2800" baseline="-25000" dirty="0"/>
              <a:t>2</a:t>
            </a:r>
            <a:r>
              <a:rPr lang="en-US" sz="2800" dirty="0"/>
              <a:t> is the number of closely packed loops in coil 2, then N</a:t>
            </a:r>
            <a:r>
              <a:rPr lang="en-US" sz="2800" baseline="-25000" dirty="0"/>
              <a:t>2</a:t>
            </a:r>
            <a:r>
              <a:rPr lang="en-US" sz="2800" dirty="0">
                <a:latin typeface="Symbol" charset="2"/>
              </a:rPr>
              <a:t>Φ</a:t>
            </a:r>
            <a:r>
              <a:rPr lang="en-US" sz="2800" baseline="-25000" dirty="0"/>
              <a:t>21</a:t>
            </a:r>
            <a:r>
              <a:rPr lang="en-US" sz="2800" dirty="0"/>
              <a:t> is the total flux passing through coil 2.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If the two coils are fixed in space, N</a:t>
            </a:r>
            <a:r>
              <a:rPr lang="en-US" sz="2800" baseline="-25000" dirty="0"/>
              <a:t>2</a:t>
            </a:r>
            <a:r>
              <a:rPr lang="en-US" sz="2800" dirty="0">
                <a:latin typeface="Symbol" charset="2"/>
              </a:rPr>
              <a:t>Φ</a:t>
            </a:r>
            <a:r>
              <a:rPr lang="en-US" sz="2800" baseline="-25000" dirty="0"/>
              <a:t>21</a:t>
            </a:r>
            <a:r>
              <a:rPr lang="en-US" sz="2800" dirty="0"/>
              <a:t> is proportional to the current </a:t>
            </a:r>
            <a:r>
              <a:rPr lang="en-US" sz="2800" dirty="0">
                <a:latin typeface="Monotype Corsiva" charset="0"/>
              </a:rPr>
              <a:t>I</a:t>
            </a:r>
            <a:r>
              <a:rPr lang="en-US" sz="2800" baseline="-25000" dirty="0"/>
              <a:t>1</a:t>
            </a:r>
            <a:r>
              <a:rPr lang="en-US" sz="2800" dirty="0"/>
              <a:t> in coil 1,                         . 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The proportionality constant for this is called the Mutual Inductance and defined as                       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The </a:t>
            </a:r>
            <a:r>
              <a:rPr lang="en-US" sz="2800" dirty="0" err="1"/>
              <a:t>emf</a:t>
            </a:r>
            <a:r>
              <a:rPr lang="en-US" sz="2800" dirty="0"/>
              <a:t> induced in coil 2 due to the changing current in coil 1 is </a:t>
            </a:r>
          </a:p>
        </p:txBody>
      </p:sp>
      <p:graphicFrame>
        <p:nvGraphicFramePr>
          <p:cNvPr id="435208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509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43520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09" name="Object 9"/>
          <p:cNvGraphicFramePr>
            <a:graphicFrameLocks noChangeAspect="1"/>
          </p:cNvGraphicFramePr>
          <p:nvPr/>
        </p:nvGraphicFramePr>
        <p:xfrm>
          <a:off x="4191000" y="4838700"/>
          <a:ext cx="1617663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510" name="Equation" r:id="rId9" imgW="952200" imgH="203040" progId="Equation.DSMT4">
                  <p:embed/>
                </p:oleObj>
              </mc:Choice>
              <mc:Fallback>
                <p:oleObj name="Equation" r:id="rId9" imgW="952200" imgH="203040" progId="Equation.DSMT4">
                  <p:embed/>
                  <p:pic>
                    <p:nvPicPr>
                      <p:cNvPr id="43520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838700"/>
                        <a:ext cx="1617663" cy="34290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10" name="Object 10"/>
          <p:cNvGraphicFramePr>
            <a:graphicFrameLocks noChangeAspect="1"/>
          </p:cNvGraphicFramePr>
          <p:nvPr/>
        </p:nvGraphicFramePr>
        <p:xfrm>
          <a:off x="1295400" y="5638800"/>
          <a:ext cx="4267200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511" name="Equation" r:id="rId11" imgW="2450880" imgH="393480" progId="Equation.DSMT4">
                  <p:embed/>
                </p:oleObj>
              </mc:Choice>
              <mc:Fallback>
                <p:oleObj name="Equation" r:id="rId11" imgW="2450880" imgH="393480" progId="Equation.DSMT4">
                  <p:embed/>
                  <p:pic>
                    <p:nvPicPr>
                      <p:cNvPr id="43521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638800"/>
                        <a:ext cx="4267200" cy="798513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11" name="Object 11"/>
          <p:cNvGraphicFramePr>
            <a:graphicFrameLocks noChangeAspect="1"/>
          </p:cNvGraphicFramePr>
          <p:nvPr/>
        </p:nvGraphicFramePr>
        <p:xfrm>
          <a:off x="2971800" y="4042646"/>
          <a:ext cx="914400" cy="453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512" name="Equation" r:id="rId13" imgW="406080" imgH="203040" progId="Equation.DSMT4">
                  <p:embed/>
                </p:oleObj>
              </mc:Choice>
              <mc:Fallback>
                <p:oleObj name="Equation" r:id="rId13" imgW="406080" imgH="203040" progId="Equation.DSMT4">
                  <p:embed/>
                  <p:pic>
                    <p:nvPicPr>
                      <p:cNvPr id="43521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042646"/>
                        <a:ext cx="914400" cy="453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12" name="Object 12"/>
          <p:cNvGraphicFramePr>
            <a:graphicFrameLocks noChangeAspect="1"/>
          </p:cNvGraphicFramePr>
          <p:nvPr/>
        </p:nvGraphicFramePr>
        <p:xfrm>
          <a:off x="3792467" y="4042646"/>
          <a:ext cx="1084333" cy="453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513" name="Equation" r:id="rId15" imgW="482400" imgH="203040" progId="Equation.DSMT4">
                  <p:embed/>
                </p:oleObj>
              </mc:Choice>
              <mc:Fallback>
                <p:oleObj name="Equation" r:id="rId15" imgW="482400" imgH="203040" progId="Equation.DSMT4">
                  <p:embed/>
                  <p:pic>
                    <p:nvPicPr>
                      <p:cNvPr id="43521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2467" y="4042646"/>
                        <a:ext cx="1084333" cy="453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13" name="Object 13"/>
          <p:cNvGraphicFramePr>
            <a:graphicFrameLocks noChangeAspect="1"/>
          </p:cNvGraphicFramePr>
          <p:nvPr/>
        </p:nvGraphicFramePr>
        <p:xfrm>
          <a:off x="4038600" y="4042646"/>
          <a:ext cx="600834" cy="453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514" name="Equation" r:id="rId17" imgW="266400" imgH="203040" progId="Equation.DSMT4">
                  <p:embed/>
                </p:oleObj>
              </mc:Choice>
              <mc:Fallback>
                <p:oleObj name="Equation" r:id="rId17" imgW="266400" imgH="203040" progId="Equation.DSMT4">
                  <p:embed/>
                  <p:pic>
                    <p:nvPicPr>
                      <p:cNvPr id="43521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042646"/>
                        <a:ext cx="600834" cy="453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6631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2BAC1DA2-AD4D-E044-9D85-B4525A7031A9}" type="slidenum">
              <a:rPr lang="en-US"/>
              <a:pPr/>
              <a:t>7</a:t>
            </a:fld>
            <a:endParaRPr lang="en-US"/>
          </a:p>
        </p:txBody>
      </p:sp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76200"/>
            <a:ext cx="8534400" cy="609600"/>
          </a:xfrm>
        </p:spPr>
        <p:txBody>
          <a:bodyPr/>
          <a:lstStyle/>
          <a:p>
            <a:r>
              <a:rPr lang="en-US"/>
              <a:t>Mutual Inductance</a:t>
            </a:r>
          </a:p>
        </p:txBody>
      </p:sp>
      <p:graphicFrame>
        <p:nvGraphicFramePr>
          <p:cNvPr id="436227" name="Object 3"/>
          <p:cNvGraphicFramePr>
            <a:graphicFrameLocks noChangeAspect="1"/>
          </p:cNvGraphicFramePr>
          <p:nvPr/>
        </p:nvGraphicFramePr>
        <p:xfrm>
          <a:off x="-7620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481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362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28" name="Object 4"/>
          <p:cNvGraphicFramePr>
            <a:graphicFrameLocks noChangeAspect="1"/>
          </p:cNvGraphicFramePr>
          <p:nvPr/>
        </p:nvGraphicFramePr>
        <p:xfrm>
          <a:off x="400050" y="-139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482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362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-139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29" name="Object 5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483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362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62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441325"/>
            <a:ext cx="88392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The mutual induction of coil 2 with respect to coil 1, M</a:t>
            </a:r>
            <a:r>
              <a:rPr lang="en-US" sz="2800" baseline="-25000" dirty="0"/>
              <a:t>21</a:t>
            </a:r>
            <a:r>
              <a:rPr lang="en-US" sz="2800" dirty="0"/>
              <a:t>,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is a constant and does not depend on </a:t>
            </a:r>
            <a:r>
              <a:rPr lang="en-US" sz="2400" dirty="0">
                <a:latin typeface="Monotype Corsiva" charset="0"/>
              </a:rPr>
              <a:t>I</a:t>
            </a:r>
            <a:r>
              <a:rPr lang="en-US" sz="2400" baseline="-25000" dirty="0"/>
              <a:t>1</a:t>
            </a:r>
            <a:r>
              <a:rPr lang="en-US" sz="2400" dirty="0"/>
              <a:t>.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depends only on “geometric” factors such as the size, shape, number of turns and relative position of the two coils, and whether a ferromagnetic material is present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 farther apart the two coils are the less flux can pass through coil, 2, so M</a:t>
            </a:r>
            <a:r>
              <a:rPr lang="en-US" sz="2000" baseline="-25000" dirty="0"/>
              <a:t>21</a:t>
            </a:r>
            <a:r>
              <a:rPr lang="en-US" sz="2000" dirty="0"/>
              <a:t> will be less.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 most cases the mutual inductance is determined experimentally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Conversely, the changing current in coil 2 will induce an </a:t>
            </a:r>
            <a:r>
              <a:rPr lang="en-US" sz="2800" dirty="0" err="1"/>
              <a:t>emf</a:t>
            </a:r>
            <a:r>
              <a:rPr lang="en-US" sz="2800" dirty="0"/>
              <a:t> in coil 1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</a:t>
            </a:r>
            <a:r>
              <a:rPr lang="en-US" sz="2400" baseline="-25000" dirty="0"/>
              <a:t>12 </a:t>
            </a:r>
            <a:r>
              <a:rPr lang="en-US" sz="2400" dirty="0"/>
              <a:t>is the mutual inductance of coil1 with respect to coil2 and M</a:t>
            </a:r>
            <a:r>
              <a:rPr lang="en-US" sz="2400" baseline="-25000" dirty="0"/>
              <a:t>12</a:t>
            </a:r>
            <a:r>
              <a:rPr lang="en-US" sz="2400" dirty="0"/>
              <a:t> = M</a:t>
            </a:r>
            <a:r>
              <a:rPr lang="en-US" sz="2400" baseline="-25000" dirty="0"/>
              <a:t>21</a:t>
            </a:r>
            <a:r>
              <a:rPr lang="en-US" sz="2400" dirty="0"/>
              <a:t> 	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We can put M=M</a:t>
            </a:r>
            <a:r>
              <a:rPr lang="en-US" sz="2400" baseline="-25000" dirty="0"/>
              <a:t>12</a:t>
            </a:r>
            <a:r>
              <a:rPr lang="en-US" sz="2400" dirty="0"/>
              <a:t>=M</a:t>
            </a:r>
            <a:r>
              <a:rPr lang="en-US" sz="2400" baseline="-25000" dirty="0"/>
              <a:t>21</a:t>
            </a:r>
            <a:r>
              <a:rPr lang="en-US" sz="2400" dirty="0"/>
              <a:t> and obtain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SI unit for mutual inductance is Henry (H)</a:t>
            </a:r>
          </a:p>
        </p:txBody>
      </p:sp>
      <p:graphicFrame>
        <p:nvGraphicFramePr>
          <p:cNvPr id="436231" name="Object 7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484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3623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32" name="Object 8"/>
          <p:cNvGraphicFramePr>
            <a:graphicFrameLocks noChangeAspect="1"/>
          </p:cNvGraphicFramePr>
          <p:nvPr/>
        </p:nvGraphicFramePr>
        <p:xfrm>
          <a:off x="990600" y="4205288"/>
          <a:ext cx="463550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485" name="Equation" r:id="rId8" imgW="266400" imgH="203040" progId="Equation.DSMT4">
                  <p:embed/>
                </p:oleObj>
              </mc:Choice>
              <mc:Fallback>
                <p:oleObj name="Equation" r:id="rId8" imgW="266400" imgH="203040" progId="Equation.DSMT4">
                  <p:embed/>
                  <p:pic>
                    <p:nvPicPr>
                      <p:cNvPr id="43623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205288"/>
                        <a:ext cx="463550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33" name="Object 9"/>
          <p:cNvGraphicFramePr>
            <a:graphicFrameLocks noChangeAspect="1"/>
          </p:cNvGraphicFramePr>
          <p:nvPr/>
        </p:nvGraphicFramePr>
        <p:xfrm>
          <a:off x="5486400" y="4968875"/>
          <a:ext cx="32766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486" name="Equation" r:id="rId10" imgW="1765080" imgH="368280" progId="Equation.DSMT4">
                  <p:embed/>
                </p:oleObj>
              </mc:Choice>
              <mc:Fallback>
                <p:oleObj name="Equation" r:id="rId10" imgW="1765080" imgH="368280" progId="Equation.DSMT4">
                  <p:embed/>
                  <p:pic>
                    <p:nvPicPr>
                      <p:cNvPr id="43623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968875"/>
                        <a:ext cx="32766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34" name="Object 10"/>
          <p:cNvGraphicFramePr>
            <a:graphicFrameLocks noChangeAspect="1"/>
          </p:cNvGraphicFramePr>
          <p:nvPr/>
        </p:nvGraphicFramePr>
        <p:xfrm>
          <a:off x="6062663" y="5837237"/>
          <a:ext cx="2166937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487" name="Equation" r:id="rId12" imgW="1244520" imgH="203040" progId="Equation.DSMT4">
                  <p:embed/>
                </p:oleObj>
              </mc:Choice>
              <mc:Fallback>
                <p:oleObj name="Equation" r:id="rId12" imgW="1244520" imgH="203040" progId="Equation.DSMT4">
                  <p:embed/>
                  <p:pic>
                    <p:nvPicPr>
                      <p:cNvPr id="43623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2663" y="5837237"/>
                        <a:ext cx="2166937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35" name="Object 11"/>
          <p:cNvGraphicFramePr>
            <a:graphicFrameLocks noChangeAspect="1"/>
          </p:cNvGraphicFramePr>
          <p:nvPr/>
        </p:nvGraphicFramePr>
        <p:xfrm>
          <a:off x="1474788" y="4038600"/>
          <a:ext cx="1039812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488" name="Equation" r:id="rId14" imgW="596880" imgH="368280" progId="Equation.DSMT4">
                  <p:embed/>
                </p:oleObj>
              </mc:Choice>
              <mc:Fallback>
                <p:oleObj name="Equation" r:id="rId14" imgW="596880" imgH="368280" progId="Equation.DSMT4">
                  <p:embed/>
                  <p:pic>
                    <p:nvPicPr>
                      <p:cNvPr id="43623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4788" y="4038600"/>
                        <a:ext cx="1039812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6236" name="Text Box 12"/>
          <p:cNvSpPr txBox="1">
            <a:spLocks noChangeArrowheads="1"/>
          </p:cNvSpPr>
          <p:nvPr/>
        </p:nvSpPr>
        <p:spPr bwMode="auto">
          <a:xfrm>
            <a:off x="5029200" y="1997075"/>
            <a:ext cx="2514600" cy="365125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FF0000"/>
                </a:solidFill>
                <a:latin typeface="Arial Narrow" charset="0"/>
              </a:rPr>
              <a:t>What?  Does this make sense?</a:t>
            </a:r>
          </a:p>
        </p:txBody>
      </p:sp>
    </p:spTree>
    <p:extLst>
      <p:ext uri="{BB962C8B-B14F-4D97-AF65-F5344CB8AC3E}">
        <p14:creationId xmlns:p14="http://schemas.microsoft.com/office/powerpoint/2010/main" val="767427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433E4-190A-4445-9998-078C293FFAFC}" type="slidenum">
              <a:rPr lang="en-US"/>
              <a:pPr/>
              <a:t>8</a:t>
            </a:fld>
            <a:endParaRPr lang="en-US"/>
          </a:p>
        </p:txBody>
      </p:sp>
      <p:pic>
        <p:nvPicPr>
          <p:cNvPr id="437250" name="Picture 2" descr="FG30_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04800"/>
            <a:ext cx="2438400" cy="2362200"/>
          </a:xfrm>
          <a:prstGeom prst="rect">
            <a:avLst/>
          </a:prstGeom>
          <a:noFill/>
        </p:spPr>
      </p:pic>
      <p:sp>
        <p:nvSpPr>
          <p:cNvPr id="43725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30 – 1 </a:t>
            </a:r>
          </a:p>
        </p:txBody>
      </p:sp>
      <p:sp>
        <p:nvSpPr>
          <p:cNvPr id="437252" name="Text Box 4"/>
          <p:cNvSpPr txBox="1">
            <a:spLocks noChangeArrowheads="1"/>
          </p:cNvSpPr>
          <p:nvPr/>
        </p:nvSpPr>
        <p:spPr bwMode="auto">
          <a:xfrm>
            <a:off x="381000" y="609600"/>
            <a:ext cx="6248400" cy="230832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Solenoid and coil.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 long thin solenoid of length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and cross-sectional area </a:t>
            </a:r>
            <a:r>
              <a:rPr lang="en-US" b="1" dirty="0">
                <a:solidFill>
                  <a:srgbClr val="C00000"/>
                </a:solidFill>
                <a:latin typeface="Arial Narrow" charset="0"/>
              </a:rPr>
              <a:t>A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contains </a:t>
            </a:r>
            <a:r>
              <a:rPr lang="en-US" b="1" dirty="0">
                <a:solidFill>
                  <a:srgbClr val="C00000"/>
                </a:solidFill>
                <a:latin typeface="Arial Narrow" charset="0"/>
              </a:rPr>
              <a:t>N</a:t>
            </a:r>
            <a:r>
              <a:rPr lang="en-US" b="1" baseline="-25000" dirty="0">
                <a:solidFill>
                  <a:srgbClr val="C00000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closely packed turns of wire.  Wrapped around it is an insulated coil of </a:t>
            </a:r>
            <a:r>
              <a:rPr lang="en-US" b="1" dirty="0">
                <a:solidFill>
                  <a:srgbClr val="C00000"/>
                </a:solidFill>
                <a:latin typeface="Arial Narrow" charset="0"/>
              </a:rPr>
              <a:t>N</a:t>
            </a:r>
            <a:r>
              <a:rPr lang="en-US" b="1" baseline="-25000" dirty="0">
                <a:solidFill>
                  <a:srgbClr val="C00000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turns.  Assuming all the flux from coil 1 (the solenoid) passes through coil 2, calculate the mutual inductance. </a:t>
            </a:r>
          </a:p>
        </p:txBody>
      </p:sp>
      <p:sp>
        <p:nvSpPr>
          <p:cNvPr id="437253" name="Text Box 5"/>
          <p:cNvSpPr txBox="1">
            <a:spLocks noChangeArrowheads="1"/>
          </p:cNvSpPr>
          <p:nvPr/>
        </p:nvSpPr>
        <p:spPr bwMode="auto">
          <a:xfrm>
            <a:off x="457200" y="28956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First, we need to determine the flux produced by the solenoid. 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37254" name="Text Box 6"/>
          <p:cNvSpPr txBox="1">
            <a:spLocks noChangeArrowheads="1"/>
          </p:cNvSpPr>
          <p:nvPr/>
        </p:nvSpPr>
        <p:spPr bwMode="auto">
          <a:xfrm>
            <a:off x="449263" y="3352800"/>
            <a:ext cx="5494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What is the magnetic field inside the solenoid?</a:t>
            </a:r>
          </a:p>
        </p:txBody>
      </p:sp>
      <p:sp>
        <p:nvSpPr>
          <p:cNvPr id="437255" name="Text Box 7"/>
          <p:cNvSpPr txBox="1">
            <a:spLocks noChangeArrowheads="1"/>
          </p:cNvSpPr>
          <p:nvPr/>
        </p:nvSpPr>
        <p:spPr bwMode="auto">
          <a:xfrm>
            <a:off x="457200" y="3962400"/>
            <a:ext cx="83058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Since the solenoid is closely packed, we can assume that the field lines are perpendicular to the surface area of the coils.  Thus the flux through coil 2 is </a:t>
            </a:r>
          </a:p>
        </p:txBody>
      </p:sp>
      <p:sp>
        <p:nvSpPr>
          <p:cNvPr id="437256" name="Text Box 8"/>
          <p:cNvSpPr txBox="1">
            <a:spLocks noChangeArrowheads="1"/>
          </p:cNvSpPr>
          <p:nvPr/>
        </p:nvSpPr>
        <p:spPr bwMode="auto">
          <a:xfrm>
            <a:off x="381000" y="5410200"/>
            <a:ext cx="2590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Thus the mutual inductance of coil 2 is</a:t>
            </a:r>
          </a:p>
        </p:txBody>
      </p:sp>
      <p:graphicFrame>
        <p:nvGraphicFramePr>
          <p:cNvPr id="437257" name="Object 9"/>
          <p:cNvGraphicFramePr>
            <a:graphicFrameLocks noChangeAspect="1"/>
          </p:cNvGraphicFramePr>
          <p:nvPr/>
        </p:nvGraphicFramePr>
        <p:xfrm>
          <a:off x="5867400" y="3494088"/>
          <a:ext cx="517525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554" name="Equation" r:id="rId4" imgW="253800" imgH="152280" progId="Equation.DSMT4">
                  <p:embed/>
                </p:oleObj>
              </mc:Choice>
              <mc:Fallback>
                <p:oleObj name="Equation" r:id="rId4" imgW="253800" imgH="152280" progId="Equation.DSMT4">
                  <p:embed/>
                  <p:pic>
                    <p:nvPicPr>
                      <p:cNvPr id="43725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494088"/>
                        <a:ext cx="517525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58" name="Object 10"/>
          <p:cNvGraphicFramePr>
            <a:graphicFrameLocks noChangeAspect="1"/>
          </p:cNvGraphicFramePr>
          <p:nvPr/>
        </p:nvGraphicFramePr>
        <p:xfrm>
          <a:off x="2590800" y="4922838"/>
          <a:ext cx="750888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555" name="Equation" r:id="rId6" imgW="368280" imgH="203040" progId="Equation.DSMT4">
                  <p:embed/>
                </p:oleObj>
              </mc:Choice>
              <mc:Fallback>
                <p:oleObj name="Equation" r:id="rId6" imgW="368280" imgH="203040" progId="Equation.DSMT4">
                  <p:embed/>
                  <p:pic>
                    <p:nvPicPr>
                      <p:cNvPr id="43725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922838"/>
                        <a:ext cx="750888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59" name="Object 11"/>
          <p:cNvGraphicFramePr>
            <a:graphicFrameLocks noChangeAspect="1"/>
          </p:cNvGraphicFramePr>
          <p:nvPr/>
        </p:nvGraphicFramePr>
        <p:xfrm>
          <a:off x="2971800" y="5673725"/>
          <a:ext cx="823913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556" name="Equation" r:id="rId8" imgW="393480" imgH="203040" progId="Equation.DSMT4">
                  <p:embed/>
                </p:oleObj>
              </mc:Choice>
              <mc:Fallback>
                <p:oleObj name="Equation" r:id="rId8" imgW="393480" imgH="203040" progId="Equation.DSMT4">
                  <p:embed/>
                  <p:pic>
                    <p:nvPicPr>
                      <p:cNvPr id="43725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673725"/>
                        <a:ext cx="823913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7260" name="Text Box 12"/>
          <p:cNvSpPr txBox="1">
            <a:spLocks noChangeArrowheads="1"/>
          </p:cNvSpPr>
          <p:nvPr/>
        </p:nvSpPr>
        <p:spPr bwMode="auto">
          <a:xfrm>
            <a:off x="2036763" y="6308725"/>
            <a:ext cx="5049837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Note that M</a:t>
            </a:r>
            <a:r>
              <a:rPr lang="en-US" sz="2000" b="1" baseline="-25000">
                <a:solidFill>
                  <a:srgbClr val="FF0000"/>
                </a:solidFill>
                <a:latin typeface="Arial Narrow" charset="0"/>
              </a:rPr>
              <a:t>21</a:t>
            </a:r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 only depends on geometric factors!</a:t>
            </a:r>
          </a:p>
        </p:txBody>
      </p:sp>
      <p:graphicFrame>
        <p:nvGraphicFramePr>
          <p:cNvPr id="437261" name="Object 13"/>
          <p:cNvGraphicFramePr>
            <a:graphicFrameLocks noChangeAspect="1"/>
          </p:cNvGraphicFramePr>
          <p:nvPr/>
        </p:nvGraphicFramePr>
        <p:xfrm>
          <a:off x="6434138" y="3276600"/>
          <a:ext cx="957262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557" name="Equation" r:id="rId10" imgW="469800" imgH="368280" progId="Equation.DSMT4">
                  <p:embed/>
                </p:oleObj>
              </mc:Choice>
              <mc:Fallback>
                <p:oleObj name="Equation" r:id="rId10" imgW="469800" imgH="368280" progId="Equation.DSMT4">
                  <p:embed/>
                  <p:pic>
                    <p:nvPicPr>
                      <p:cNvPr id="43726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4138" y="3276600"/>
                        <a:ext cx="957262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62" name="Object 14"/>
          <p:cNvGraphicFramePr>
            <a:graphicFrameLocks noChangeAspect="1"/>
          </p:cNvGraphicFramePr>
          <p:nvPr/>
        </p:nvGraphicFramePr>
        <p:xfrm>
          <a:off x="3289300" y="4948238"/>
          <a:ext cx="673100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558" name="Equation" r:id="rId12" imgW="330120" imgH="152280" progId="Equation.DSMT4">
                  <p:embed/>
                </p:oleObj>
              </mc:Choice>
              <mc:Fallback>
                <p:oleObj name="Equation" r:id="rId12" imgW="330120" imgH="152280" progId="Equation.DSMT4">
                  <p:embed/>
                  <p:pic>
                    <p:nvPicPr>
                      <p:cNvPr id="43726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9300" y="4948238"/>
                        <a:ext cx="673100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63" name="Object 15"/>
          <p:cNvGraphicFramePr>
            <a:graphicFrameLocks noChangeAspect="1"/>
          </p:cNvGraphicFramePr>
          <p:nvPr/>
        </p:nvGraphicFramePr>
        <p:xfrm>
          <a:off x="3990975" y="4724400"/>
          <a:ext cx="119062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559" name="Equation" r:id="rId14" imgW="583920" imgH="368280" progId="Equation.DSMT4">
                  <p:embed/>
                </p:oleObj>
              </mc:Choice>
              <mc:Fallback>
                <p:oleObj name="Equation" r:id="rId14" imgW="583920" imgH="368280" progId="Equation.DSMT4">
                  <p:embed/>
                  <p:pic>
                    <p:nvPicPr>
                      <p:cNvPr id="43726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0975" y="4724400"/>
                        <a:ext cx="1190625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64" name="Object 16"/>
          <p:cNvGraphicFramePr>
            <a:graphicFrameLocks noChangeAspect="1"/>
          </p:cNvGraphicFramePr>
          <p:nvPr/>
        </p:nvGraphicFramePr>
        <p:xfrm>
          <a:off x="3733800" y="5486400"/>
          <a:ext cx="1169988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560" name="Equation" r:id="rId16" imgW="558720" imgH="406080" progId="Equation.DSMT4">
                  <p:embed/>
                </p:oleObj>
              </mc:Choice>
              <mc:Fallback>
                <p:oleObj name="Equation" r:id="rId16" imgW="558720" imgH="406080" progId="Equation.DSMT4">
                  <p:embed/>
                  <p:pic>
                    <p:nvPicPr>
                      <p:cNvPr id="43726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486400"/>
                        <a:ext cx="1169988" cy="84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65" name="Object 17"/>
          <p:cNvGraphicFramePr>
            <a:graphicFrameLocks noChangeAspect="1"/>
          </p:cNvGraphicFramePr>
          <p:nvPr/>
        </p:nvGraphicFramePr>
        <p:xfrm>
          <a:off x="4867275" y="5486400"/>
          <a:ext cx="1914525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561" name="Equation" r:id="rId18" imgW="914400" imgH="406080" progId="Equation.DSMT4">
                  <p:embed/>
                </p:oleObj>
              </mc:Choice>
              <mc:Fallback>
                <p:oleObj name="Equation" r:id="rId18" imgW="914400" imgH="406080" progId="Equation.DSMT4">
                  <p:embed/>
                  <p:pic>
                    <p:nvPicPr>
                      <p:cNvPr id="43726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7275" y="5486400"/>
                        <a:ext cx="1914525" cy="84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66" name="Object 18"/>
          <p:cNvGraphicFramePr>
            <a:graphicFrameLocks noChangeAspect="1"/>
          </p:cNvGraphicFramePr>
          <p:nvPr/>
        </p:nvGraphicFramePr>
        <p:xfrm>
          <a:off x="6797675" y="5486400"/>
          <a:ext cx="1355725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562" name="Equation" r:id="rId20" imgW="647640" imgH="368280" progId="Equation.DSMT4">
                  <p:embed/>
                </p:oleObj>
              </mc:Choice>
              <mc:Fallback>
                <p:oleObj name="Equation" r:id="rId20" imgW="647640" imgH="368280" progId="Equation.DSMT4">
                  <p:embed/>
                  <p:pic>
                    <p:nvPicPr>
                      <p:cNvPr id="43726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7675" y="5486400"/>
                        <a:ext cx="1355725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9334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Nov. 20, 2019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045C-D41F-134C-A2D8-048E9520F217}" type="slidenum">
              <a:rPr lang="en-US"/>
              <a:pPr/>
              <a:t>9</a:t>
            </a:fld>
            <a:endParaRPr lang="en-US"/>
          </a:p>
        </p:txBody>
      </p:sp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Self Inductance</a:t>
            </a:r>
          </a:p>
        </p:txBody>
      </p:sp>
      <p:graphicFrame>
        <p:nvGraphicFramePr>
          <p:cNvPr id="438275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333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382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8276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334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3827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8277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335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3827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82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5344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The concept of inductance applies to a single isolated coil of N turns.  How does this happen?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When a changing current passes through a coil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 changing magnetic flux is produced inside the coil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changing magnetic flux in turn induces an emf in the same coil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This emf opposes the change in flux.  Whose law is this?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Lenz’s law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What would this do?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When the current through the coil is increasing?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 increasing magnetic flux induces an emf that opposes the original current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This tends to </a:t>
            </a:r>
            <a:r>
              <a:rPr lang="en-US" sz="2000" b="1" u="sng" dirty="0">
                <a:solidFill>
                  <a:srgbClr val="C00000"/>
                </a:solidFill>
              </a:rPr>
              <a:t>impedes its increase</a:t>
            </a:r>
            <a:r>
              <a:rPr lang="en-US" sz="2000" dirty="0"/>
              <a:t>, trying to maintain the original current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When the current through the coil is decreasing?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 decreasing flux induces an emf in the same direction as the current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This tends to increase the flux, trying to maintain the original current</a:t>
            </a:r>
          </a:p>
        </p:txBody>
      </p:sp>
      <p:graphicFrame>
        <p:nvGraphicFramePr>
          <p:cNvPr id="438279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336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3827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4910169"/>
      </p:ext>
    </p:extLst>
  </p:cSld>
  <p:clrMapOvr>
    <a:masterClrMapping/>
  </p:clrMapOvr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52968</TotalTime>
  <Words>1967</Words>
  <Application>Microsoft Macintosh PowerPoint</Application>
  <PresentationFormat>On-screen Show (4:3)</PresentationFormat>
  <Paragraphs>204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 Narrow</vt:lpstr>
      <vt:lpstr>Monotype Corsiva</vt:lpstr>
      <vt:lpstr>Symbol</vt:lpstr>
      <vt:lpstr>Times New Roman</vt:lpstr>
      <vt:lpstr>phys1443-spring02</vt:lpstr>
      <vt:lpstr>Equation</vt:lpstr>
      <vt:lpstr>PHYS 1444 – Section 002 Lecture #22</vt:lpstr>
      <vt:lpstr>Announcements</vt:lpstr>
      <vt:lpstr>Electric Field due to Magnetic Flux Change</vt:lpstr>
      <vt:lpstr>Generalized Form of Faraday’s Law</vt:lpstr>
      <vt:lpstr>Inductance</vt:lpstr>
      <vt:lpstr>Mutual Inductance</vt:lpstr>
      <vt:lpstr>Mutual Inductance</vt:lpstr>
      <vt:lpstr>Example 30 – 1 </vt:lpstr>
      <vt:lpstr>Self Inductance</vt:lpstr>
      <vt:lpstr>Self Inductance</vt:lpstr>
      <vt:lpstr>So what in the world is the Inductance?</vt:lpstr>
      <vt:lpstr>Inductor</vt:lpstr>
      <vt:lpstr>Example 30 – 3 </vt:lpstr>
      <vt:lpstr>Energy Stored in the Magnetic Field</vt:lpstr>
      <vt:lpstr>Stored Energy in terms of B</vt:lpstr>
      <vt:lpstr>Example 30 – 5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Yu, Jaehoon</cp:lastModifiedBy>
  <cp:revision>1048</cp:revision>
  <dcterms:created xsi:type="dcterms:W3CDTF">2012-01-19T04:21:20Z</dcterms:created>
  <dcterms:modified xsi:type="dcterms:W3CDTF">2019-11-20T20:45:01Z</dcterms:modified>
</cp:coreProperties>
</file>