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81" r:id="rId3"/>
    <p:sldId id="793" r:id="rId4"/>
    <p:sldId id="794" r:id="rId5"/>
    <p:sldId id="797" r:id="rId6"/>
    <p:sldId id="798" r:id="rId7"/>
    <p:sldId id="799" r:id="rId8"/>
    <p:sldId id="800" r:id="rId9"/>
    <p:sldId id="801" r:id="rId10"/>
    <p:sldId id="802" r:id="rId11"/>
    <p:sldId id="803" r:id="rId12"/>
    <p:sldId id="804" r:id="rId13"/>
    <p:sldId id="805" r:id="rId14"/>
    <p:sldId id="816" r:id="rId15"/>
    <p:sldId id="817" r:id="rId16"/>
    <p:sldId id="818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00CC"/>
    <a:srgbClr val="FF0066"/>
    <a:srgbClr val="99FFCC"/>
    <a:srgbClr val="FFFFCC"/>
    <a:srgbClr val="CC6600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92"/>
    <p:restoredTop sz="94660"/>
  </p:normalViewPr>
  <p:slideViewPr>
    <p:cSldViewPr>
      <p:cViewPr varScale="1">
        <p:scale>
          <a:sx n="116" d="100"/>
          <a:sy n="116" d="100"/>
        </p:scale>
        <p:origin x="15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png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10" Type="http://schemas.openxmlformats.org/officeDocument/2006/relationships/image" Target="../media/image48.png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png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2.wmf"/><Relationship Id="rId4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2" Type="http://schemas.openxmlformats.org/officeDocument/2006/relationships/image" Target="../media/image60.wmf"/><Relationship Id="rId16" Type="http://schemas.openxmlformats.org/officeDocument/2006/relationships/image" Target="../media/image74.wmf"/><Relationship Id="rId1" Type="http://schemas.openxmlformats.org/officeDocument/2006/relationships/image" Target="../media/image2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5" Type="http://schemas.openxmlformats.org/officeDocument/2006/relationships/image" Target="../media/image7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Relationship Id="rId14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png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png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png"/><Relationship Id="rId5" Type="http://schemas.openxmlformats.org/officeDocument/2006/relationships/image" Target="../media/image79.wmf"/><Relationship Id="rId10" Type="http://schemas.openxmlformats.org/officeDocument/2006/relationships/image" Target="../media/image84.png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2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2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5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34.wmf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32.wmf"/><Relationship Id="rId25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29.wmf"/><Relationship Id="rId24" Type="http://schemas.openxmlformats.org/officeDocument/2006/relationships/oleObject" Target="../embeddings/oleObject58.bin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31.wmf"/><Relationship Id="rId23" Type="http://schemas.openxmlformats.org/officeDocument/2006/relationships/image" Target="../media/image35.wmf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33.wmf"/><Relationship Id="rId4" Type="http://schemas.openxmlformats.org/officeDocument/2006/relationships/image" Target="../media/image2.wmf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38.jpeg"/><Relationship Id="rId9" Type="http://schemas.openxmlformats.org/officeDocument/2006/relationships/oleObject" Target="../embeddings/oleObject67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3.bin"/><Relationship Id="rId18" Type="http://schemas.openxmlformats.org/officeDocument/2006/relationships/image" Target="../media/image46.wmf"/><Relationship Id="rId26" Type="http://schemas.openxmlformats.org/officeDocument/2006/relationships/image" Target="../media/image50.png"/><Relationship Id="rId21" Type="http://schemas.openxmlformats.org/officeDocument/2006/relationships/oleObject" Target="../embeddings/oleObject77.bin"/><Relationship Id="rId34" Type="http://schemas.openxmlformats.org/officeDocument/2006/relationships/image" Target="../media/image54.wmf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75.bin"/><Relationship Id="rId25" Type="http://schemas.openxmlformats.org/officeDocument/2006/relationships/oleObject" Target="../embeddings/oleObject79.bin"/><Relationship Id="rId33" Type="http://schemas.openxmlformats.org/officeDocument/2006/relationships/oleObject" Target="../embeddings/oleObject83.bin"/><Relationship Id="rId38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81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49.wmf"/><Relationship Id="rId32" Type="http://schemas.openxmlformats.org/officeDocument/2006/relationships/image" Target="../media/image53.wmf"/><Relationship Id="rId37" Type="http://schemas.openxmlformats.org/officeDocument/2006/relationships/oleObject" Target="../embeddings/oleObject85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image" Target="../media/image51.wmf"/><Relationship Id="rId36" Type="http://schemas.openxmlformats.org/officeDocument/2006/relationships/image" Target="../media/image55.png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76.bin"/><Relationship Id="rId31" Type="http://schemas.openxmlformats.org/officeDocument/2006/relationships/oleObject" Target="../embeddings/oleObject82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44.wmf"/><Relationship Id="rId22" Type="http://schemas.openxmlformats.org/officeDocument/2006/relationships/image" Target="../media/image48.png"/><Relationship Id="rId27" Type="http://schemas.openxmlformats.org/officeDocument/2006/relationships/oleObject" Target="../embeddings/oleObject80.bin"/><Relationship Id="rId30" Type="http://schemas.openxmlformats.org/officeDocument/2006/relationships/image" Target="../media/image52.png"/><Relationship Id="rId35" Type="http://schemas.openxmlformats.org/officeDocument/2006/relationships/oleObject" Target="../embeddings/oleObject84.bin"/><Relationship Id="rId8" Type="http://schemas.openxmlformats.org/officeDocument/2006/relationships/image" Target="../media/image41.wmf"/><Relationship Id="rId3" Type="http://schemas.openxmlformats.org/officeDocument/2006/relationships/oleObject" Target="../embeddings/oleObject6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59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9.bin"/><Relationship Id="rId12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58.wmf"/><Relationship Id="rId5" Type="http://schemas.openxmlformats.org/officeDocument/2006/relationships/oleObject" Target="../embeddings/oleObject87.bin"/><Relationship Id="rId10" Type="http://schemas.openxmlformats.org/officeDocument/2006/relationships/oleObject" Target="../embeddings/oleObject91.bin"/><Relationship Id="rId4" Type="http://schemas.openxmlformats.org/officeDocument/2006/relationships/image" Target="../media/image2.wmf"/><Relationship Id="rId9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.wmf"/><Relationship Id="rId18" Type="http://schemas.openxmlformats.org/officeDocument/2006/relationships/oleObject" Target="../embeddings/oleObject102.bin"/><Relationship Id="rId26" Type="http://schemas.openxmlformats.org/officeDocument/2006/relationships/oleObject" Target="../embeddings/oleObject106.bin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110.bin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99.bin"/><Relationship Id="rId17" Type="http://schemas.openxmlformats.org/officeDocument/2006/relationships/image" Target="../media/image64.wmf"/><Relationship Id="rId25" Type="http://schemas.openxmlformats.org/officeDocument/2006/relationships/image" Target="../media/image68.wmf"/><Relationship Id="rId33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1.bin"/><Relationship Id="rId20" Type="http://schemas.openxmlformats.org/officeDocument/2006/relationships/oleObject" Target="../embeddings/oleObject103.bin"/><Relationship Id="rId29" Type="http://schemas.openxmlformats.org/officeDocument/2006/relationships/image" Target="../media/image70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61.wmf"/><Relationship Id="rId24" Type="http://schemas.openxmlformats.org/officeDocument/2006/relationships/oleObject" Target="../embeddings/oleObject105.bin"/><Relationship Id="rId32" Type="http://schemas.openxmlformats.org/officeDocument/2006/relationships/oleObject" Target="../embeddings/oleObject109.bin"/><Relationship Id="rId37" Type="http://schemas.openxmlformats.org/officeDocument/2006/relationships/image" Target="../media/image74.wmf"/><Relationship Id="rId5" Type="http://schemas.openxmlformats.org/officeDocument/2006/relationships/oleObject" Target="../embeddings/oleObject94.bin"/><Relationship Id="rId15" Type="http://schemas.openxmlformats.org/officeDocument/2006/relationships/image" Target="../media/image63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107.bin"/><Relationship Id="rId36" Type="http://schemas.openxmlformats.org/officeDocument/2006/relationships/oleObject" Target="../embeddings/oleObject111.bin"/><Relationship Id="rId10" Type="http://schemas.openxmlformats.org/officeDocument/2006/relationships/oleObject" Target="../embeddings/oleObject98.bin"/><Relationship Id="rId19" Type="http://schemas.openxmlformats.org/officeDocument/2006/relationships/image" Target="../media/image65.wmf"/><Relationship Id="rId31" Type="http://schemas.openxmlformats.org/officeDocument/2006/relationships/image" Target="../media/image71.wmf"/><Relationship Id="rId4" Type="http://schemas.openxmlformats.org/officeDocument/2006/relationships/image" Target="../media/image2.wmf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100.bin"/><Relationship Id="rId22" Type="http://schemas.openxmlformats.org/officeDocument/2006/relationships/oleObject" Target="../embeddings/oleObject104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108.bin"/><Relationship Id="rId35" Type="http://schemas.openxmlformats.org/officeDocument/2006/relationships/image" Target="../media/image73.wmf"/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119.bin"/><Relationship Id="rId26" Type="http://schemas.openxmlformats.org/officeDocument/2006/relationships/oleObject" Target="../embeddings/oleObject123.bin"/><Relationship Id="rId3" Type="http://schemas.openxmlformats.org/officeDocument/2006/relationships/image" Target="../media/image88.jpeg"/><Relationship Id="rId21" Type="http://schemas.openxmlformats.org/officeDocument/2006/relationships/image" Target="../media/image83.wmf"/><Relationship Id="rId7" Type="http://schemas.openxmlformats.org/officeDocument/2006/relationships/image" Target="../media/image76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81.wmf"/><Relationship Id="rId25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0.bin"/><Relationship Id="rId29" Type="http://schemas.openxmlformats.org/officeDocument/2006/relationships/image" Target="../media/image87.png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78.wmf"/><Relationship Id="rId24" Type="http://schemas.openxmlformats.org/officeDocument/2006/relationships/oleObject" Target="../embeddings/oleObject122.bin"/><Relationship Id="rId5" Type="http://schemas.openxmlformats.org/officeDocument/2006/relationships/image" Target="../media/image75.wmf"/><Relationship Id="rId15" Type="http://schemas.openxmlformats.org/officeDocument/2006/relationships/image" Target="../media/image80.wmf"/><Relationship Id="rId23" Type="http://schemas.openxmlformats.org/officeDocument/2006/relationships/image" Target="../media/image84.png"/><Relationship Id="rId28" Type="http://schemas.openxmlformats.org/officeDocument/2006/relationships/oleObject" Target="../embeddings/oleObject124.bin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82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117.bin"/><Relationship Id="rId22" Type="http://schemas.openxmlformats.org/officeDocument/2006/relationships/oleObject" Target="../embeddings/oleObject121.bin"/><Relationship Id="rId27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image" Target="../media/image3.wmf"/><Relationship Id="rId1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12.wmf"/><Relationship Id="rId3" Type="http://schemas.openxmlformats.org/officeDocument/2006/relationships/image" Target="../media/image13.jpeg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8.wmf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40.bin"/><Relationship Id="rId3" Type="http://schemas.openxmlformats.org/officeDocument/2006/relationships/image" Target="../media/image27.jpeg"/><Relationship Id="rId21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3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62938" y="1531203"/>
            <a:ext cx="31101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Nov. 20,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CDEB08-2C54-7D42-A199-05B2412EEBB3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D4DC0A-228C-4942-9989-8B54E33E8248}"/>
              </a:ext>
            </a:extLst>
          </p:cNvPr>
          <p:cNvSpPr txBox="1">
            <a:spLocks/>
          </p:cNvSpPr>
          <p:nvPr/>
        </p:nvSpPr>
        <p:spPr bwMode="auto">
          <a:xfrm>
            <a:off x="1524000" y="2209800"/>
            <a:ext cx="6934200" cy="42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>
                <a:latin typeface="Arial Narrow" charset="0"/>
              </a:rPr>
              <a:t>Chapter 29:EM Induction &amp; Faraday’s Law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Electric Field Due to Changing Magnetic Flux</a:t>
            </a:r>
          </a:p>
          <a:p>
            <a:pPr marL="609600" indent="-609600" algn="l"/>
            <a:r>
              <a:rPr lang="en-US" sz="2800" dirty="0">
                <a:latin typeface="Arial Narrow" charset="0"/>
              </a:rPr>
              <a:t>Chapter 30: Inductance</a:t>
            </a:r>
            <a:endParaRPr lang="en-US" sz="3600" dirty="0">
              <a:latin typeface="Arial Narrow" charset="0"/>
            </a:endParaRPr>
          </a:p>
          <a:p>
            <a:pPr marL="1352550" lvl="1" indent="-609600"/>
            <a:r>
              <a:rPr lang="en-US" sz="2400" dirty="0">
                <a:latin typeface="Arial Narrow" charset="0"/>
              </a:rPr>
              <a:t>Inductance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Mutual and Self Inductance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Energy Stored in the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LR Circuit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LC circuit and EM Oscillation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5EF11B-C84D-4146-9AFB-37BE937E90EC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10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1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92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9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93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/>
              <a:t>B</a:t>
            </a:r>
            <a:r>
              <a:rPr lang="en-US" dirty="0"/>
              <a:t> 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9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3" name="Equation" r:id="rId8" imgW="228600" imgH="139680" progId="Equation.DSMT4">
                  <p:embed/>
                </p:oleObj>
              </mc:Choice>
              <mc:Fallback>
                <p:oleObj name="Equation" r:id="rId8" imgW="228600" imgH="139680" progId="Equation.DSMT4">
                  <p:embed/>
                  <p:pic>
                    <p:nvPicPr>
                      <p:cNvPr id="439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75025"/>
                        <a:ext cx="4254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4" name="Equation" r:id="rId10" imgW="330120" imgH="152280" progId="Equation.DSMT4">
                  <p:embed/>
                </p:oleObj>
              </mc:Choice>
              <mc:Fallback>
                <p:oleObj name="Equation" r:id="rId10" imgW="330120" imgH="152280" progId="Equation.DSMT4">
                  <p:embed/>
                  <p:pic>
                    <p:nvPicPr>
                      <p:cNvPr id="439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824288"/>
                        <a:ext cx="58578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5" name="Equation" r:id="rId12" imgW="609480" imgH="368280" progId="Equation.DSMT4">
                  <p:embed/>
                </p:oleObj>
              </mc:Choice>
              <mc:Fallback>
                <p:oleObj name="Equation" r:id="rId12" imgW="609480" imgH="368280" progId="Equation.DSMT4">
                  <p:embed/>
                  <p:pic>
                    <p:nvPicPr>
                      <p:cNvPr id="4393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752600"/>
                        <a:ext cx="1295400" cy="909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6" name="Equation" r:id="rId14" imgW="672840" imgH="368280" progId="Equation.DSMT4">
                  <p:embed/>
                </p:oleObj>
              </mc:Choice>
              <mc:Fallback>
                <p:oleObj name="Equation" r:id="rId14" imgW="672840" imgH="368280" progId="Equation.DSMT4">
                  <p:embed/>
                  <p:pic>
                    <p:nvPicPr>
                      <p:cNvPr id="4393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124200"/>
                        <a:ext cx="12541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7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439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24200"/>
                        <a:ext cx="7334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8" name="Equation" r:id="rId18" imgW="609480" imgH="203040" progId="Equation.DSMT4">
                  <p:embed/>
                </p:oleObj>
              </mc:Choice>
              <mc:Fallback>
                <p:oleObj name="Equation" r:id="rId18" imgW="609480" imgH="203040" progId="Equation.DSMT4">
                  <p:embed/>
                  <p:pic>
                    <p:nvPicPr>
                      <p:cNvPr id="4393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3525" y="3810000"/>
                        <a:ext cx="1082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29" name="Equation" r:id="rId20" imgW="342720" imgH="164880" progId="Equation.DSMT4">
                  <p:embed/>
                </p:oleObj>
              </mc:Choice>
              <mc:Fallback>
                <p:oleObj name="Equation" r:id="rId20" imgW="342720" imgH="164880" progId="Equation.DSMT4">
                  <p:embed/>
                  <p:pic>
                    <p:nvPicPr>
                      <p:cNvPr id="4393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787" y="3810000"/>
                        <a:ext cx="6080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30" name="Equation" r:id="rId22" imgW="330120" imgH="203040" progId="Equation.DSMT4">
                  <p:embed/>
                </p:oleObj>
              </mc:Choice>
              <mc:Fallback>
                <p:oleObj name="Equation" r:id="rId22" imgW="330120" imgH="203040" progId="Equation.DSMT4">
                  <p:embed/>
                  <p:pic>
                    <p:nvPicPr>
                      <p:cNvPr id="439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1143000"/>
                        <a:ext cx="8985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31" name="Equation" r:id="rId24" imgW="330120" imgH="152280" progId="Equation.DSMT4">
                  <p:embed/>
                </p:oleObj>
              </mc:Choice>
              <mc:Fallback>
                <p:oleObj name="Equation" r:id="rId24" imgW="330120" imgH="152280" progId="Equation.DSMT4">
                  <p:embed/>
                  <p:pic>
                    <p:nvPicPr>
                      <p:cNvPr id="439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5" y="1181100"/>
                        <a:ext cx="8985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32" name="Equation" r:id="rId26" imgW="126720" imgH="152280" progId="Equation.DSMT4">
                  <p:embed/>
                </p:oleObj>
              </mc:Choice>
              <mc:Fallback>
                <p:oleObj name="Equation" r:id="rId26" imgW="126720" imgH="152280" progId="Equation.DSMT4">
                  <p:embed/>
                  <p:pic>
                    <p:nvPicPr>
                      <p:cNvPr id="4393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81100"/>
                        <a:ext cx="3460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06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2" grpId="0" build="p"/>
      <p:bldP spid="4393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11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0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4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0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0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</a:t>
            </a:r>
            <a:r>
              <a:rPr lang="en-US" b="1" dirty="0">
                <a:solidFill>
                  <a:srgbClr val="C00000"/>
                </a:solidFill>
              </a:rPr>
              <a:t>impediment</a:t>
            </a:r>
            <a:r>
              <a:rPr lang="en-US" dirty="0"/>
              <a:t> onto the electrical current due to the existence of changing magnetic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</a:t>
            </a:r>
            <a:r>
              <a:rPr lang="en-US" b="1" dirty="0">
                <a:solidFill>
                  <a:srgbClr val="C00000"/>
                </a:solidFill>
              </a:rPr>
              <a:t>behaves like a resistance </a:t>
            </a:r>
            <a:r>
              <a:rPr lang="en-US" dirty="0"/>
              <a:t>to the varying current, such as AC, that causes the constant change of magnetic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0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50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97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1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9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13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99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1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contains 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resistors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 the 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400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41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2007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13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 the formula for the self inductance </a:t>
            </a:r>
            <a:r>
              <a:rPr lang="en-US" b="1" dirty="0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 of wire in its length </a:t>
            </a:r>
            <a:r>
              <a:rPr lang="en-US" b="1" dirty="0" err="1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b="1" dirty="0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N=100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=5.0cm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A=0.30cm</a:t>
            </a:r>
            <a:r>
              <a:rPr lang="en-US" b="1" baseline="30000" dirty="0">
                <a:solidFill>
                  <a:srgbClr val="C00000"/>
                </a:solidFill>
                <a:latin typeface="Arial Narrow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b="1" dirty="0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 </a:t>
            </a:r>
            <a:r>
              <a:rPr lang="en-US" b="1" dirty="0" err="1">
                <a:solidFill>
                  <a:srgbClr val="C00000"/>
                </a:solidFill>
                <a:latin typeface="Symbol" charset="2"/>
              </a:rPr>
              <a:t>μ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=4000</a:t>
            </a:r>
            <a:r>
              <a:rPr lang="en-US" b="1" dirty="0">
                <a:solidFill>
                  <a:srgbClr val="C00000"/>
                </a:solidFill>
                <a:latin typeface="Symbol" charset="2"/>
              </a:rPr>
              <a:t>μ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79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442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51150"/>
                        <a:ext cx="8810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0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42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971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1" name="Equation" r:id="rId7" imgW="241200" imgH="152280" progId="Equation.DSMT4">
                  <p:embed/>
                </p:oleObj>
              </mc:Choice>
              <mc:Fallback>
                <p:oleObj name="Equation" r:id="rId7" imgW="241200" imgH="152280" progId="Equation.DSMT4">
                  <p:embed/>
                  <p:pic>
                    <p:nvPicPr>
                      <p:cNvPr id="4423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3552825"/>
                        <a:ext cx="4984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2" name="Equation" r:id="rId9" imgW="241200" imgH="152280" progId="Equation.DSMT4">
                  <p:embed/>
                </p:oleObj>
              </mc:Choice>
              <mc:Fallback>
                <p:oleObj name="Equation" r:id="rId9" imgW="241200" imgH="152280" progId="Equation.DSMT4">
                  <p:embed/>
                  <p:pic>
                    <p:nvPicPr>
                      <p:cNvPr id="4423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83113"/>
                        <a:ext cx="46672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3" name="Equation" r:id="rId11" imgW="253800" imgH="152280" progId="Equation.DSMT4">
                  <p:embed/>
                </p:oleObj>
              </mc:Choice>
              <mc:Fallback>
                <p:oleObj name="Equation" r:id="rId11" imgW="253800" imgH="152280" progId="Equation.DSMT4">
                  <p:embed/>
                  <p:pic>
                    <p:nvPicPr>
                      <p:cNvPr id="442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4508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4" name="Equation" r:id="rId13" imgW="241200" imgH="152280" progId="Equation.DSMT4">
                  <p:embed/>
                </p:oleObj>
              </mc:Choice>
              <mc:Fallback>
                <p:oleObj name="Equation" r:id="rId13" imgW="241200" imgH="152280" progId="Equation.DSMT4">
                  <p:embed/>
                  <p:pic>
                    <p:nvPicPr>
                      <p:cNvPr id="442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856288"/>
                        <a:ext cx="468313" cy="293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5" name="Equation" r:id="rId15" imgW="431640" imgH="203040" progId="Equation.DSMT4">
                  <p:embed/>
                </p:oleObj>
              </mc:Choice>
              <mc:Fallback>
                <p:oleObj name="Equation" r:id="rId15" imgW="431640" imgH="203040" progId="Equation.DSMT4">
                  <p:embed/>
                  <p:pic>
                    <p:nvPicPr>
                      <p:cNvPr id="442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101441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6" name="Equation" r:id="rId17" imgW="469800" imgH="203040" progId="Equation.DSMT4">
                  <p:embed/>
                </p:oleObj>
              </mc:Choice>
              <mc:Fallback>
                <p:oleObj name="Equation" r:id="rId17" imgW="469800" imgH="203040" progId="Equation.DSMT4">
                  <p:embed/>
                  <p:pic>
                    <p:nvPicPr>
                      <p:cNvPr id="442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438400"/>
                        <a:ext cx="11033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7" name="Equation" r:id="rId19" imgW="330120" imgH="152280" progId="Equation.DSMT4">
                  <p:embed/>
                </p:oleObj>
              </mc:Choice>
              <mc:Fallback>
                <p:oleObj name="Equation" r:id="rId19" imgW="330120" imgH="152280" progId="Equation.DSMT4">
                  <p:embed/>
                  <p:pic>
                    <p:nvPicPr>
                      <p:cNvPr id="442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2900363"/>
                        <a:ext cx="81915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8" name="Equation" r:id="rId21" imgW="533400" imgH="228600" progId="Equation.DSMT4">
                  <p:embed/>
                </p:oleObj>
              </mc:Choice>
              <mc:Fallback>
                <p:oleObj name="Equation" r:id="rId21" imgW="533400" imgH="228600" progId="Equation.DSMT4">
                  <p:embed/>
                  <p:pic>
                    <p:nvPicPr>
                      <p:cNvPr id="442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17813"/>
                        <a:ext cx="13223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89" name="Equation" r:id="rId23" imgW="495000" imgH="368280" progId="Equation.DSMT4">
                  <p:embed/>
                </p:oleObj>
              </mc:Choice>
              <mc:Fallback>
                <p:oleObj name="Equation" r:id="rId23" imgW="495000" imgH="368280" progId="Equation.DSMT4">
                  <p:embed/>
                  <p:pic>
                    <p:nvPicPr>
                      <p:cNvPr id="442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352800"/>
                        <a:ext cx="10223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0" name="Equation" r:id="rId25" imgW="736600" imgH="393700" progId="Equation.DSMT4">
                  <p:embed/>
                </p:oleObj>
              </mc:Choice>
              <mc:Fallback>
                <p:oleObj name="Equation" r:id="rId25" imgW="736600" imgH="393700" progId="Equation.DSMT4">
                  <p:embed/>
                  <p:pic>
                    <p:nvPicPr>
                      <p:cNvPr id="442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76600"/>
                        <a:ext cx="152241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1" name="Equation" r:id="rId27" imgW="596880" imgH="393480" progId="Equation.DSMT4">
                  <p:embed/>
                </p:oleObj>
              </mc:Choice>
              <mc:Fallback>
                <p:oleObj name="Equation" r:id="rId27" imgW="596880" imgH="393480" progId="Equation.DSMT4">
                  <p:embed/>
                  <p:pic>
                    <p:nvPicPr>
                      <p:cNvPr id="442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344988"/>
                        <a:ext cx="11572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2" name="Equation" r:id="rId29" imgW="2819400" imgH="469900" progId="Equation.DSMT4">
                  <p:embed/>
                </p:oleObj>
              </mc:Choice>
              <mc:Fallback>
                <p:oleObj name="Equation" r:id="rId29" imgW="2819400" imgH="469900" progId="Equation.DSMT4">
                  <p:embed/>
                  <p:pic>
                    <p:nvPicPr>
                      <p:cNvPr id="4423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4211638"/>
                        <a:ext cx="5462587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3" name="Equation" r:id="rId31" imgW="419040" imgH="203040" progId="Equation.DSMT4">
                  <p:embed/>
                </p:oleObj>
              </mc:Choice>
              <mc:Fallback>
                <p:oleObj name="Equation" r:id="rId31" imgW="419040" imgH="203040" progId="Equation.DSMT4">
                  <p:embed/>
                  <p:pic>
                    <p:nvPicPr>
                      <p:cNvPr id="4423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5086350"/>
                        <a:ext cx="9842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4" name="Equation" r:id="rId33" imgW="545760" imgH="393480" progId="Equation.DSMT4">
                  <p:embed/>
                </p:oleObj>
              </mc:Choice>
              <mc:Fallback>
                <p:oleObj name="Equation" r:id="rId33" imgW="545760" imgH="393480" progId="Equation.DSMT4">
                  <p:embed/>
                  <p:pic>
                    <p:nvPicPr>
                      <p:cNvPr id="4423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638800"/>
                        <a:ext cx="1058862" cy="760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5" name="Equation" r:id="rId35" imgW="3670300" imgH="469900" progId="Equation.DSMT4">
                  <p:embed/>
                </p:oleObj>
              </mc:Choice>
              <mc:Fallback>
                <p:oleObj name="Equation" r:id="rId35" imgW="3670300" imgH="469900" progId="Equation.DSMT4">
                  <p:embed/>
                  <p:pic>
                    <p:nvPicPr>
                      <p:cNvPr id="44239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5507038"/>
                        <a:ext cx="7112000" cy="90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096" name="Equation" r:id="rId37" imgW="584200" imgH="419100" progId="Equation.DSMT4">
                  <p:embed/>
                </p:oleObj>
              </mc:Choice>
              <mc:Fallback>
                <p:oleObj name="Equation" r:id="rId37" imgW="584200" imgH="419100" progId="Equation.DSMT4">
                  <p:embed/>
                  <p:pic>
                    <p:nvPicPr>
                      <p:cNvPr id="514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251200"/>
                        <a:ext cx="1206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944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4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/>
      <p:bldP spid="442372" grpId="0"/>
      <p:bldP spid="442373" grpId="0"/>
      <p:bldP spid="442376" grpId="0"/>
      <p:bldP spid="442378" grpId="0"/>
      <p:bldP spid="4423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5C05-C93C-2C4C-B7ED-2EA0401FF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Energy Stored in the Magnetic Field</a:t>
            </a:r>
          </a:p>
        </p:txBody>
      </p:sp>
      <p:graphicFrame>
        <p:nvGraphicFramePr>
          <p:cNvPr id="44441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8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44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87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44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8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44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4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US" dirty="0"/>
              <a:t>The work done to the system is the same as the energy stored in the inductor when it is carrying current </a:t>
            </a:r>
            <a:r>
              <a:rPr lang="en-US" dirty="0">
                <a:latin typeface="Monotype Corsiva" charset="0"/>
              </a:rPr>
              <a:t>I</a:t>
            </a:r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compared to the energy stored in a capacitor, C, when the potential difference across it is V:</a:t>
            </a:r>
          </a:p>
          <a:p>
            <a:pPr lvl="1"/>
            <a:r>
              <a:rPr lang="en-US" dirty="0"/>
              <a:t>Just like the energy stored in a capacitor is considered to reside in the electric field between its plates</a:t>
            </a:r>
          </a:p>
          <a:p>
            <a:pPr lvl="1"/>
            <a:r>
              <a:rPr lang="en-US" dirty="0"/>
              <a:t>The energy in an inductor can be considered to be stored in its magnetic field</a:t>
            </a:r>
          </a:p>
        </p:txBody>
      </p:sp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8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44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4" name="Object 8"/>
          <p:cNvGraphicFramePr>
            <a:graphicFrameLocks noChangeAspect="1"/>
          </p:cNvGraphicFramePr>
          <p:nvPr/>
        </p:nvGraphicFramePr>
        <p:xfrm>
          <a:off x="1263650" y="2506663"/>
          <a:ext cx="140335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90" name="Equation" r:id="rId8" imgW="609480" imgH="368280" progId="Equation.DSMT4">
                  <p:embed/>
                </p:oleObj>
              </mc:Choice>
              <mc:Fallback>
                <p:oleObj name="Equation" r:id="rId8" imgW="609480" imgH="368280" progId="Equation.DSMT4">
                  <p:embed/>
                  <p:pic>
                    <p:nvPicPr>
                      <p:cNvPr id="4444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506663"/>
                        <a:ext cx="1403350" cy="84613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5" name="Object 9"/>
          <p:cNvGraphicFramePr>
            <a:graphicFrameLocks noChangeAspect="1"/>
          </p:cNvGraphicFramePr>
          <p:nvPr/>
        </p:nvGraphicFramePr>
        <p:xfrm>
          <a:off x="6705600" y="4114800"/>
          <a:ext cx="4921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91" name="Equation" r:id="rId10" imgW="266400" imgH="164880" progId="Equation.DSMT4">
                  <p:embed/>
                </p:oleObj>
              </mc:Choice>
              <mc:Fallback>
                <p:oleObj name="Equation" r:id="rId10" imgW="266400" imgH="164880" progId="Equation.DSMT4">
                  <p:embed/>
                  <p:pic>
                    <p:nvPicPr>
                      <p:cNvPr id="4444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114800"/>
                        <a:ext cx="4921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28956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Energy Stored in a magnetic field inside an inductor</a:t>
            </a:r>
          </a:p>
        </p:txBody>
      </p:sp>
      <p:graphicFrame>
        <p:nvGraphicFramePr>
          <p:cNvPr id="444427" name="Object 11"/>
          <p:cNvGraphicFramePr>
            <a:graphicFrameLocks noChangeAspect="1"/>
          </p:cNvGraphicFramePr>
          <p:nvPr/>
        </p:nvGraphicFramePr>
        <p:xfrm>
          <a:off x="7162800" y="3886200"/>
          <a:ext cx="75088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92" name="Equation" r:id="rId12" imgW="406080" imgH="368280" progId="Equation.DSMT4">
                  <p:embed/>
                </p:oleObj>
              </mc:Choice>
              <mc:Fallback>
                <p:oleObj name="Equation" r:id="rId12" imgW="406080" imgH="368280" progId="Equation.DSMT4">
                  <p:embed/>
                  <p:pic>
                    <p:nvPicPr>
                      <p:cNvPr id="4444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886200"/>
                        <a:ext cx="75088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676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4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4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4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4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2" grpId="0" build="p"/>
      <p:bldP spid="4444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4CB6-3F3B-BC4A-BBA7-2E93AAD266F4}" type="slidenum">
              <a:rPr lang="en-US"/>
              <a:pPr/>
              <a:t>15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dirty="0"/>
              <a:t>Stored Energy in terms of B</a:t>
            </a:r>
          </a:p>
        </p:txBody>
      </p:sp>
      <p:graphicFrame>
        <p:nvGraphicFramePr>
          <p:cNvPr id="44544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54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7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54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7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54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5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86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how is the stored energy written in terms of magnetic field B?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Inductance of an ideal solenoid without the fringe effect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magnetic field in a solenoid is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stored in an inductor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density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formula is valid in any region of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 ferromagnetic material is present, </a:t>
            </a:r>
            <a:r>
              <a:rPr lang="en-US" sz="2400" dirty="0">
                <a:latin typeface="Symbol" charset="2"/>
              </a:rPr>
              <a:t>μ</a:t>
            </a:r>
            <a:r>
              <a:rPr lang="en-US" sz="2400" baseline="-25000" dirty="0"/>
              <a:t>0</a:t>
            </a:r>
            <a:r>
              <a:rPr lang="en-US" sz="2400" dirty="0"/>
              <a:t> becomes </a:t>
            </a:r>
            <a:r>
              <a:rPr lang="en-US" sz="2400" dirty="0" err="1">
                <a:latin typeface="Symbol" charset="2"/>
              </a:rPr>
              <a:t>μ</a:t>
            </a:r>
            <a:r>
              <a:rPr lang="en-US" sz="2400" dirty="0"/>
              <a:t>.   </a:t>
            </a:r>
          </a:p>
        </p:txBody>
      </p:sp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7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54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8" name="Object 8"/>
          <p:cNvGraphicFramePr>
            <a:graphicFrameLocks noChangeAspect="1"/>
          </p:cNvGraphicFramePr>
          <p:nvPr/>
        </p:nvGraphicFramePr>
        <p:xfrm>
          <a:off x="1143000" y="1539875"/>
          <a:ext cx="58261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78" name="Equation" r:id="rId8" imgW="241200" imgH="152280" progId="Equation.DSMT4">
                  <p:embed/>
                </p:oleObj>
              </mc:Choice>
              <mc:Fallback>
                <p:oleObj name="Equation" r:id="rId8" imgW="241200" imgH="152280" progId="Equation.DSMT4">
                  <p:embed/>
                  <p:pic>
                    <p:nvPicPr>
                      <p:cNvPr id="4454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39875"/>
                        <a:ext cx="58261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4953000" y="20018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79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4454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0018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0" name="Object 10"/>
          <p:cNvGraphicFramePr>
            <a:graphicFrameLocks noChangeAspect="1"/>
          </p:cNvGraphicFramePr>
          <p:nvPr/>
        </p:nvGraphicFramePr>
        <p:xfrm>
          <a:off x="1066800" y="2986088"/>
          <a:ext cx="5524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0" name="Equation" r:id="rId12" imgW="266400" imgH="164880" progId="Equation.DSMT4">
                  <p:embed/>
                </p:oleObj>
              </mc:Choice>
              <mc:Fallback>
                <p:oleObj name="Equation" r:id="rId12" imgW="266400" imgH="164880" progId="Equation.DSMT4">
                  <p:embed/>
                  <p:pic>
                    <p:nvPicPr>
                      <p:cNvPr id="4454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86088"/>
                        <a:ext cx="5524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1" name="Object 11"/>
          <p:cNvGraphicFramePr>
            <a:graphicFrameLocks noChangeAspect="1"/>
          </p:cNvGraphicFramePr>
          <p:nvPr/>
        </p:nvGraphicFramePr>
        <p:xfrm>
          <a:off x="1143000" y="4267200"/>
          <a:ext cx="5175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1" name="Equation" r:id="rId14" imgW="228600" imgH="126720" progId="Equation.DSMT4">
                  <p:embed/>
                </p:oleObj>
              </mc:Choice>
              <mc:Fallback>
                <p:oleObj name="Equation" r:id="rId14" imgW="228600" imgH="126720" progId="Equation.DSMT4">
                  <p:embed/>
                  <p:pic>
                    <p:nvPicPr>
                      <p:cNvPr id="4454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517525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6616700" y="2667000"/>
          <a:ext cx="16891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2" name="Equation" r:id="rId16" imgW="761760" imgH="431640" progId="Equation.DSMT4">
                  <p:embed/>
                </p:oleObj>
              </mc:Choice>
              <mc:Fallback>
                <p:oleObj name="Equation" r:id="rId16" imgW="761760" imgH="431640" progId="Equation.DSMT4">
                  <p:embed/>
                  <p:pic>
                    <p:nvPicPr>
                      <p:cNvPr id="4454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2667000"/>
                        <a:ext cx="1689100" cy="9572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3" name="Object 13"/>
          <p:cNvGraphicFramePr>
            <a:graphicFrameLocks noChangeAspect="1"/>
          </p:cNvGraphicFramePr>
          <p:nvPr/>
        </p:nvGraphicFramePr>
        <p:xfrm>
          <a:off x="6629400" y="3810000"/>
          <a:ext cx="126682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3" name="Equation" r:id="rId18" imgW="558720" imgH="431640" progId="Equation.DSMT4">
                  <p:embed/>
                </p:oleObj>
              </mc:Choice>
              <mc:Fallback>
                <p:oleObj name="Equation" r:id="rId18" imgW="558720" imgH="431640" progId="Equation.DSMT4">
                  <p:embed/>
                  <p:pic>
                    <p:nvPicPr>
                      <p:cNvPr id="4454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10000"/>
                        <a:ext cx="1266825" cy="9747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4" name="Object 14"/>
          <p:cNvGraphicFramePr>
            <a:graphicFrameLocks noChangeAspect="1"/>
          </p:cNvGraphicFramePr>
          <p:nvPr/>
        </p:nvGraphicFramePr>
        <p:xfrm>
          <a:off x="1676400" y="1447800"/>
          <a:ext cx="13827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4" name="Equation" r:id="rId20" imgW="571320" imgH="228600" progId="Equation.DSMT4">
                  <p:embed/>
                </p:oleObj>
              </mc:Choice>
              <mc:Fallback>
                <p:oleObj name="Equation" r:id="rId20" imgW="571320" imgH="228600" progId="Equation.DSMT4">
                  <p:embed/>
                  <p:pic>
                    <p:nvPicPr>
                      <p:cNvPr id="4454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47800"/>
                        <a:ext cx="13827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5" name="Object 15"/>
          <p:cNvGraphicFramePr>
            <a:graphicFrameLocks noChangeAspect="1"/>
          </p:cNvGraphicFramePr>
          <p:nvPr/>
        </p:nvGraphicFramePr>
        <p:xfrm>
          <a:off x="5473700" y="1962150"/>
          <a:ext cx="11049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5" name="Equation" r:id="rId22" imgW="469800" imgH="203040" progId="Equation.DSMT4">
                  <p:embed/>
                </p:oleObj>
              </mc:Choice>
              <mc:Fallback>
                <p:oleObj name="Equation" r:id="rId22" imgW="469800" imgH="203040" progId="Equation.DSMT4">
                  <p:embed/>
                  <p:pic>
                    <p:nvPicPr>
                      <p:cNvPr id="4454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1962150"/>
                        <a:ext cx="11049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6" name="Object 16"/>
          <p:cNvGraphicFramePr>
            <a:graphicFrameLocks noChangeAspect="1"/>
          </p:cNvGraphicFramePr>
          <p:nvPr/>
        </p:nvGraphicFramePr>
        <p:xfrm>
          <a:off x="1576388" y="2776538"/>
          <a:ext cx="10001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6" name="Equation" r:id="rId24" imgW="482400" imgH="368280" progId="Equation.DSMT4">
                  <p:embed/>
                </p:oleObj>
              </mc:Choice>
              <mc:Fallback>
                <p:oleObj name="Equation" r:id="rId24" imgW="482400" imgH="368280" progId="Equation.DSMT4">
                  <p:embed/>
                  <p:pic>
                    <p:nvPicPr>
                      <p:cNvPr id="4454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2776538"/>
                        <a:ext cx="1000125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7" name="Object 17"/>
          <p:cNvGraphicFramePr>
            <a:graphicFrameLocks noChangeAspect="1"/>
          </p:cNvGraphicFramePr>
          <p:nvPr/>
        </p:nvGraphicFramePr>
        <p:xfrm>
          <a:off x="2571750" y="2749550"/>
          <a:ext cx="12382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7" name="Equation" r:id="rId26" imgW="596880" imgH="393480" progId="Equation.DSMT4">
                  <p:embed/>
                </p:oleObj>
              </mc:Choice>
              <mc:Fallback>
                <p:oleObj name="Equation" r:id="rId26" imgW="596880" imgH="393480" progId="Equation.DSMT4">
                  <p:embed/>
                  <p:pic>
                    <p:nvPicPr>
                      <p:cNvPr id="4454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2749550"/>
                        <a:ext cx="12382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8" name="Object 18"/>
          <p:cNvGraphicFramePr>
            <a:graphicFrameLocks noChangeAspect="1"/>
          </p:cNvGraphicFramePr>
          <p:nvPr/>
        </p:nvGraphicFramePr>
        <p:xfrm>
          <a:off x="5016500" y="2709863"/>
          <a:ext cx="10795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8" name="Equation" r:id="rId28" imgW="520560" imgH="431640" progId="Equation.DSMT4">
                  <p:embed/>
                </p:oleObj>
              </mc:Choice>
              <mc:Fallback>
                <p:oleObj name="Equation" r:id="rId28" imgW="520560" imgH="431640" progId="Equation.DSMT4">
                  <p:embed/>
                  <p:pic>
                    <p:nvPicPr>
                      <p:cNvPr id="44545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2709863"/>
                        <a:ext cx="10795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9" name="Object 19"/>
          <p:cNvGraphicFramePr>
            <a:graphicFrameLocks noChangeAspect="1"/>
          </p:cNvGraphicFramePr>
          <p:nvPr/>
        </p:nvGraphicFramePr>
        <p:xfrm>
          <a:off x="3733800" y="2667000"/>
          <a:ext cx="13446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89" name="Equation" r:id="rId30" imgW="647640" imgH="482400" progId="Equation.DSMT4">
                  <p:embed/>
                </p:oleObj>
              </mc:Choice>
              <mc:Fallback>
                <p:oleObj name="Equation" r:id="rId30" imgW="647640" imgH="482400" progId="Equation.DSMT4">
                  <p:embed/>
                  <p:pic>
                    <p:nvPicPr>
                      <p:cNvPr id="4454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667000"/>
                        <a:ext cx="13446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5181600" y="4267200"/>
            <a:ext cx="106838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Volume V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3325" y="2895600"/>
            <a:ext cx="1379538" cy="1233488"/>
            <a:chOff x="3158" y="2208"/>
            <a:chExt cx="869" cy="777"/>
          </a:xfrm>
        </p:grpSpPr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3600" y="2208"/>
              <a:ext cx="24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5463" name="Text Box 23"/>
            <p:cNvSpPr txBox="1">
              <a:spLocks noChangeArrowheads="1"/>
            </p:cNvSpPr>
            <p:nvPr/>
          </p:nvSpPr>
          <p:spPr bwMode="auto">
            <a:xfrm>
              <a:off x="3158" y="2736"/>
              <a:ext cx="869" cy="249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445464" name="AutoShape 24"/>
            <p:cNvCxnSpPr>
              <a:cxnSpLocks noChangeShapeType="1"/>
              <a:stCxn id="445462" idx="4"/>
              <a:endCxn id="445463" idx="0"/>
            </p:cNvCxnSpPr>
            <p:nvPr/>
          </p:nvCxnSpPr>
          <p:spPr bwMode="auto">
            <a:xfrm rot="5400000">
              <a:off x="3546" y="2552"/>
              <a:ext cx="222" cy="127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</p:cxnSp>
      </p:grpSp>
      <p:graphicFrame>
        <p:nvGraphicFramePr>
          <p:cNvPr id="445465" name="Object 25"/>
          <p:cNvGraphicFramePr>
            <a:graphicFrameLocks noChangeAspect="1"/>
          </p:cNvGraphicFramePr>
          <p:nvPr/>
        </p:nvGraphicFramePr>
        <p:xfrm>
          <a:off x="1676400" y="3962400"/>
          <a:ext cx="6619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90" name="Equation" r:id="rId32" imgW="291960" imgH="368280" progId="Equation.DSMT4">
                  <p:embed/>
                </p:oleObj>
              </mc:Choice>
              <mc:Fallback>
                <p:oleObj name="Equation" r:id="rId32" imgW="291960" imgH="368280" progId="Equation.DSMT4">
                  <p:embed/>
                  <p:pic>
                    <p:nvPicPr>
                      <p:cNvPr id="44546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62400"/>
                        <a:ext cx="661988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66" name="Object 26"/>
          <p:cNvGraphicFramePr>
            <a:graphicFrameLocks noChangeAspect="1"/>
          </p:cNvGraphicFramePr>
          <p:nvPr/>
        </p:nvGraphicFramePr>
        <p:xfrm>
          <a:off x="2286000" y="3962400"/>
          <a:ext cx="7493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91" name="Equation" r:id="rId34" imgW="330120" imgH="368280" progId="Equation.DSMT4">
                  <p:embed/>
                </p:oleObj>
              </mc:Choice>
              <mc:Fallback>
                <p:oleObj name="Equation" r:id="rId34" imgW="330120" imgH="368280" progId="Equation.DSMT4">
                  <p:embed/>
                  <p:pic>
                    <p:nvPicPr>
                      <p:cNvPr id="44546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962400"/>
                        <a:ext cx="7493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67" name="Object 27"/>
          <p:cNvGraphicFramePr>
            <a:graphicFrameLocks noChangeAspect="1"/>
          </p:cNvGraphicFramePr>
          <p:nvPr/>
        </p:nvGraphicFramePr>
        <p:xfrm>
          <a:off x="3005138" y="3886200"/>
          <a:ext cx="8048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192" name="Equation" r:id="rId36" imgW="355320" imgH="431640" progId="Equation.DSMT4">
                  <p:embed/>
                </p:oleObj>
              </mc:Choice>
              <mc:Fallback>
                <p:oleObj name="Equation" r:id="rId36" imgW="355320" imgH="431640" progId="Equation.DSMT4">
                  <p:embed/>
                  <p:pic>
                    <p:nvPicPr>
                      <p:cNvPr id="44546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3886200"/>
                        <a:ext cx="80486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914400" y="5715000"/>
            <a:ext cx="313905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volume does </a:t>
            </a:r>
            <a:r>
              <a:rPr lang="en-US" sz="1800" b="1" dirty="0">
                <a:solidFill>
                  <a:srgbClr val="CC0000"/>
                </a:solidFill>
                <a:latin typeface="Monotype Corsiva"/>
                <a:cs typeface="Monotype Corsiva"/>
              </a:rPr>
              <a:t>Al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represent?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4259263" y="5729287"/>
            <a:ext cx="2955925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The volume inside a solenoid!!</a:t>
            </a:r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8075613" y="4100513"/>
            <a:ext cx="104775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 density</a:t>
            </a:r>
          </a:p>
        </p:txBody>
      </p:sp>
      <p:sp>
        <p:nvSpPr>
          <p:cNvPr id="445471" name="Text Box 31"/>
          <p:cNvSpPr txBox="1">
            <a:spLocks noChangeArrowheads="1"/>
          </p:cNvSpPr>
          <p:nvPr/>
        </p:nvSpPr>
        <p:spPr bwMode="auto">
          <a:xfrm>
            <a:off x="8534400" y="2971800"/>
            <a:ext cx="33813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0556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5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5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5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5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54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4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454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454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4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4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6" grpId="0" build="p"/>
      <p:bldP spid="445460" grpId="0" animBg="1"/>
      <p:bldP spid="445468" grpId="0" animBg="1"/>
      <p:bldP spid="445469" grpId="0" animBg="1"/>
      <p:bldP spid="445470" grpId="0" animBg="1"/>
      <p:bldP spid="4454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3994-1649-0642-AD51-15D3F02705BE}" type="slidenum">
              <a:rPr lang="en-US"/>
              <a:pPr/>
              <a:t>16</a:t>
            </a:fld>
            <a:endParaRPr lang="en-US"/>
          </a:p>
        </p:txBody>
      </p:sp>
      <p:pic>
        <p:nvPicPr>
          <p:cNvPr id="446466" name="Picture 2" descr="FG30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514600" cy="2286000"/>
          </a:xfrm>
          <a:prstGeom prst="rect">
            <a:avLst/>
          </a:prstGeom>
          <a:noFill/>
        </p:spPr>
      </p:pic>
      <p:sp>
        <p:nvSpPr>
          <p:cNvPr id="446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5 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64008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Energy stored in a coaxial cable.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How much energy is being stored per unit length in a coaxial cable whose conductors have radii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which carry a current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Where is the energy density highest?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The total flux through </a:t>
            </a:r>
            <a:r>
              <a:rPr lang="en-US" dirty="0" err="1">
                <a:solidFill>
                  <a:srgbClr val="CC00CC"/>
                </a:solidFill>
                <a:latin typeface="Monotype Corsiva"/>
                <a:cs typeface="Monotype Corsiva"/>
              </a:rPr>
              <a:t>l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of the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Since the magnetic field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1" name="Object 7"/>
          <p:cNvGraphicFramePr>
            <a:graphicFrameLocks noChangeAspect="1"/>
          </p:cNvGraphicFramePr>
          <p:nvPr/>
        </p:nvGraphicFramePr>
        <p:xfrm>
          <a:off x="6324600" y="2795150"/>
          <a:ext cx="523609" cy="721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16" name="Equation" r:id="rId4" imgW="266400" imgH="368280" progId="Equation.DSMT4">
                  <p:embed/>
                </p:oleObj>
              </mc:Choice>
              <mc:Fallback>
                <p:oleObj name="Equation" r:id="rId4" imgW="266400" imgH="368280" progId="Equation.DSMT4">
                  <p:embed/>
                  <p:pic>
                    <p:nvPicPr>
                      <p:cNvPr id="4464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795150"/>
                        <a:ext cx="523609" cy="721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2" name="Text Box 8"/>
          <p:cNvSpPr txBox="1">
            <a:spLocks noChangeArrowheads="1"/>
          </p:cNvSpPr>
          <p:nvPr/>
        </p:nvSpPr>
        <p:spPr bwMode="auto">
          <a:xfrm>
            <a:off x="533400" y="3475037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energy stored per unit length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3" name="Object 9"/>
          <p:cNvGraphicFramePr>
            <a:graphicFrameLocks noChangeAspect="1"/>
          </p:cNvGraphicFramePr>
          <p:nvPr/>
        </p:nvGraphicFramePr>
        <p:xfrm>
          <a:off x="3429000" y="3611562"/>
          <a:ext cx="597164" cy="754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17" name="Equation" r:id="rId6" imgW="291960" imgH="368280" progId="Equation.DSMT4">
                  <p:embed/>
                </p:oleObj>
              </mc:Choice>
              <mc:Fallback>
                <p:oleObj name="Equation" r:id="rId6" imgW="291960" imgH="368280" progId="Equation.DSMT4">
                  <p:embed/>
                  <p:pic>
                    <p:nvPicPr>
                      <p:cNvPr id="4464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611562"/>
                        <a:ext cx="597164" cy="7542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74" name="Object 10"/>
          <p:cNvGraphicFramePr>
            <a:graphicFrameLocks noChangeAspect="1"/>
          </p:cNvGraphicFramePr>
          <p:nvPr/>
        </p:nvGraphicFramePr>
        <p:xfrm>
          <a:off x="3886200" y="4495800"/>
          <a:ext cx="5730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18" name="Equation" r:id="rId8" imgW="253800" imgH="152280" progId="Equation.DSMT4">
                  <p:embed/>
                </p:oleObj>
              </mc:Choice>
              <mc:Fallback>
                <p:oleObj name="Equation" r:id="rId8" imgW="253800" imgH="152280" progId="Equation.DSMT4">
                  <p:embed/>
                  <p:pic>
                    <p:nvPicPr>
                      <p:cNvPr id="4464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495800"/>
                        <a:ext cx="5730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14337" y="54260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And the energy density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6" name="Object 12"/>
          <p:cNvGraphicFramePr>
            <a:graphicFrameLocks noChangeAspect="1"/>
          </p:cNvGraphicFramePr>
          <p:nvPr/>
        </p:nvGraphicFramePr>
        <p:xfrm>
          <a:off x="3538537" y="5521325"/>
          <a:ext cx="51752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19" name="Equation" r:id="rId10" imgW="228600" imgH="126720" progId="Equation.DSMT4">
                  <p:embed/>
                </p:oleObj>
              </mc:Choice>
              <mc:Fallback>
                <p:oleObj name="Equation" r:id="rId10" imgW="228600" imgH="126720" progId="Equation.DSMT4">
                  <p:embed/>
                  <p:pic>
                    <p:nvPicPr>
                      <p:cNvPr id="4464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7" y="5521325"/>
                        <a:ext cx="51752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7" name="Text Box 13"/>
          <p:cNvSpPr txBox="1">
            <a:spLocks noChangeArrowheads="1"/>
          </p:cNvSpPr>
          <p:nvPr/>
        </p:nvSpPr>
        <p:spPr bwMode="auto">
          <a:xfrm>
            <a:off x="5257800" y="4695825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energy density is highest where B is highest.  Since B is highest close to </a:t>
            </a:r>
            <a:r>
              <a:rPr lang="en-US" dirty="0" err="1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CC00CC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near the surface of the inner conductor.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8" name="Object 14"/>
          <p:cNvGraphicFramePr>
            <a:graphicFrameLocks noChangeAspect="1"/>
          </p:cNvGraphicFramePr>
          <p:nvPr/>
        </p:nvGraphicFramePr>
        <p:xfrm>
          <a:off x="6826250" y="2785625"/>
          <a:ext cx="1022350" cy="7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0" name="Equation" r:id="rId12" imgW="520560" imgH="406080" progId="Equation.DSMT4">
                  <p:embed/>
                </p:oleObj>
              </mc:Choice>
              <mc:Fallback>
                <p:oleObj name="Equation" r:id="rId12" imgW="520560" imgH="406080" progId="Equation.DSMT4">
                  <p:embed/>
                  <p:pic>
                    <p:nvPicPr>
                      <p:cNvPr id="4464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2785625"/>
                        <a:ext cx="1022350" cy="7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4038600" y="3535362"/>
          <a:ext cx="1039961" cy="807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1" name="Equation" r:id="rId14" imgW="507960" imgH="393480" progId="Equation.DSMT4">
                  <p:embed/>
                </p:oleObj>
              </mc:Choice>
              <mc:Fallback>
                <p:oleObj name="Equation" r:id="rId14" imgW="507960" imgH="393480" progId="Equation.DSMT4">
                  <p:embed/>
                  <p:pic>
                    <p:nvPicPr>
                      <p:cNvPr id="4464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35362"/>
                        <a:ext cx="1039961" cy="807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0" name="Object 16"/>
          <p:cNvGraphicFramePr>
            <a:graphicFrameLocks noChangeAspect="1"/>
          </p:cNvGraphicFramePr>
          <p:nvPr/>
        </p:nvGraphicFramePr>
        <p:xfrm>
          <a:off x="5257800" y="3535362"/>
          <a:ext cx="129995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2" name="Equation" r:id="rId16" imgW="634680" imgH="431640" progId="Equation.DSMT4">
                  <p:embed/>
                </p:oleObj>
              </mc:Choice>
              <mc:Fallback>
                <p:oleObj name="Equation" r:id="rId16" imgW="634680" imgH="431640" progId="Equation.DSMT4">
                  <p:embed/>
                  <p:pic>
                    <p:nvPicPr>
                      <p:cNvPr id="4464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35362"/>
                        <a:ext cx="1299952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1" name="Object 17"/>
          <p:cNvGraphicFramePr>
            <a:graphicFrameLocks noChangeAspect="1"/>
          </p:cNvGraphicFramePr>
          <p:nvPr/>
        </p:nvGraphicFramePr>
        <p:xfrm>
          <a:off x="4494213" y="4276725"/>
          <a:ext cx="6873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3" name="Equation" r:id="rId18" imgW="304560" imgH="368280" progId="Equation.DSMT4">
                  <p:embed/>
                </p:oleObj>
              </mc:Choice>
              <mc:Fallback>
                <p:oleObj name="Equation" r:id="rId18" imgW="304560" imgH="368280" progId="Equation.DSMT4">
                  <p:embed/>
                  <p:pic>
                    <p:nvPicPr>
                      <p:cNvPr id="4464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213" y="4276725"/>
                        <a:ext cx="6873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2" name="Object 18"/>
          <p:cNvGraphicFramePr>
            <a:graphicFrameLocks noChangeAspect="1"/>
          </p:cNvGraphicFramePr>
          <p:nvPr/>
        </p:nvGraphicFramePr>
        <p:xfrm>
          <a:off x="3995737" y="5121275"/>
          <a:ext cx="80486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4" name="Equation" r:id="rId20" imgW="355320" imgH="431640" progId="Equation.DSMT4">
                  <p:embed/>
                </p:oleObj>
              </mc:Choice>
              <mc:Fallback>
                <p:oleObj name="Equation" r:id="rId20" imgW="355320" imgH="431640" progId="Equation.DSMT4">
                  <p:embed/>
                  <p:pic>
                    <p:nvPicPr>
                      <p:cNvPr id="4464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7" y="5121275"/>
                        <a:ext cx="80486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inductance per unit length for a coaxial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517131" name="Object 11"/>
          <p:cNvGraphicFramePr>
            <a:graphicFrameLocks noChangeAspect="1"/>
          </p:cNvGraphicFramePr>
          <p:nvPr/>
        </p:nvGraphicFramePr>
        <p:xfrm>
          <a:off x="4994275" y="2285999"/>
          <a:ext cx="372301" cy="391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5" name="Equation" r:id="rId22" imgW="215900" imgH="228600" progId="Equation.DSMT4">
                  <p:embed/>
                </p:oleObj>
              </mc:Choice>
              <mc:Fallback>
                <p:oleObj name="Equation" r:id="rId22" imgW="215900" imgH="228600" progId="Equation.DSMT4">
                  <p:embed/>
                  <p:pic>
                    <p:nvPicPr>
                      <p:cNvPr id="517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2285999"/>
                        <a:ext cx="372301" cy="3914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2" name="Object 12"/>
          <p:cNvGraphicFramePr>
            <a:graphicFrameLocks noChangeAspect="1"/>
          </p:cNvGraphicFramePr>
          <p:nvPr/>
        </p:nvGraphicFramePr>
        <p:xfrm>
          <a:off x="5334000" y="2209800"/>
          <a:ext cx="939452" cy="521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6" name="Equation" r:id="rId24" imgW="546100" imgH="304800" progId="Equation.DSMT4">
                  <p:embed/>
                </p:oleObj>
              </mc:Choice>
              <mc:Fallback>
                <p:oleObj name="Equation" r:id="rId24" imgW="546100" imgH="304800" progId="Equation.DSMT4">
                  <p:embed/>
                  <p:pic>
                    <p:nvPicPr>
                      <p:cNvPr id="517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939452" cy="521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/>
        </p:nvGraphicFramePr>
        <p:xfrm>
          <a:off x="6212910" y="2133599"/>
          <a:ext cx="1330890" cy="697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7" name="Equation" r:id="rId26" imgW="774700" imgH="406400" progId="Equation.DSMT4">
                  <p:embed/>
                </p:oleObj>
              </mc:Choice>
              <mc:Fallback>
                <p:oleObj name="Equation" r:id="rId26" imgW="774700" imgH="406400" progId="Equation.DSMT4">
                  <p:embed/>
                  <p:pic>
                    <p:nvPicPr>
                      <p:cNvPr id="517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2910" y="2133599"/>
                        <a:ext cx="1330890" cy="697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4" name="Object 14"/>
          <p:cNvGraphicFramePr>
            <a:graphicFrameLocks noChangeAspect="1"/>
          </p:cNvGraphicFramePr>
          <p:nvPr/>
        </p:nvGraphicFramePr>
        <p:xfrm>
          <a:off x="7583466" y="2133600"/>
          <a:ext cx="1179534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28" name="Equation" r:id="rId28" imgW="685800" imgH="444500" progId="Equation.DSMT4">
                  <p:embed/>
                </p:oleObj>
              </mc:Choice>
              <mc:Fallback>
                <p:oleObj name="Equation" r:id="rId28" imgW="685800" imgH="444500" progId="Equation.DSMT4">
                  <p:embed/>
                  <p:pic>
                    <p:nvPicPr>
                      <p:cNvPr id="517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3466" y="2133600"/>
                        <a:ext cx="1179534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381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4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4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/>
      <p:bldP spid="446469" grpId="0"/>
      <p:bldP spid="446470" grpId="0"/>
      <p:bldP spid="446472" grpId="0"/>
      <p:bldP spid="446475" grpId="0"/>
      <p:bldP spid="446477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609600"/>
          </a:xfrm>
        </p:spPr>
        <p:txBody>
          <a:bodyPr/>
          <a:lstStyle/>
          <a:p>
            <a:r>
              <a:rPr lang="en-US" sz="4000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533400"/>
            <a:ext cx="8553450" cy="5486400"/>
          </a:xfrm>
        </p:spPr>
        <p:txBody>
          <a:bodyPr/>
          <a:lstStyle/>
          <a:p>
            <a:r>
              <a:rPr lang="en-US" sz="2400" dirty="0"/>
              <a:t>Reading Assignments: 28.6 </a:t>
            </a:r>
            <a:r>
              <a:rPr lang="mr-IN" sz="2400" dirty="0"/>
              <a:t>–</a:t>
            </a:r>
            <a:r>
              <a:rPr lang="en-US" sz="2400" dirty="0"/>
              <a:t> 10, CH29.5 and 29.8</a:t>
            </a:r>
            <a:endParaRPr lang="en-US" sz="2000" dirty="0"/>
          </a:p>
          <a:p>
            <a:pPr eaLnBrk="1" hangingPunct="1"/>
            <a:r>
              <a:rPr lang="en-US" sz="2400" dirty="0"/>
              <a:t>Final comprehensive: in class 1:00 </a:t>
            </a:r>
            <a:r>
              <a:rPr lang="mr-IN" sz="2400" dirty="0"/>
              <a:t>–</a:t>
            </a:r>
            <a:r>
              <a:rPr lang="en-US" sz="2400" dirty="0"/>
              <a:t> 2:20pm Wed. Dec. 4</a:t>
            </a:r>
          </a:p>
          <a:p>
            <a:pPr eaLnBrk="1" hangingPunct="1"/>
            <a:r>
              <a:rPr lang="en-US" sz="2400" dirty="0"/>
              <a:t>Planetarium Extra Credit: bring to class Mon. Dec. 2</a:t>
            </a:r>
          </a:p>
          <a:p>
            <a:pPr lvl="1" eaLnBrk="1" hangingPunct="1"/>
            <a:r>
              <a:rPr lang="en-US" sz="2000" dirty="0"/>
              <a:t>Be sure to tape one end of the ticket stub on a sheet of paper with your name on it</a:t>
            </a:r>
          </a:p>
          <a:p>
            <a:pPr eaLnBrk="1" hangingPunct="1"/>
            <a:r>
              <a:rPr lang="en-US" sz="2400" dirty="0"/>
              <a:t>Quiz #4</a:t>
            </a:r>
            <a:endParaRPr lang="en-US" sz="2000" dirty="0"/>
          </a:p>
          <a:p>
            <a:pPr lvl="1" eaLnBrk="1" hangingPunct="1"/>
            <a:r>
              <a:rPr lang="en-US" sz="2000" dirty="0"/>
              <a:t>Beginning of the class Monday, Nov. 25</a:t>
            </a:r>
          </a:p>
          <a:p>
            <a:pPr lvl="1" eaLnBrk="1" hangingPunct="1"/>
            <a:r>
              <a:rPr lang="en-US" sz="2000" dirty="0"/>
              <a:t>Covers: CH28.6 </a:t>
            </a:r>
            <a:r>
              <a:rPr lang="mr-IN" sz="2000" dirty="0"/>
              <a:t>–</a:t>
            </a:r>
            <a:r>
              <a:rPr lang="en-US" sz="2000" dirty="0"/>
              <a:t> what we finish this today (CH30.4?)</a:t>
            </a:r>
          </a:p>
          <a:p>
            <a:pPr lvl="1" eaLnBrk="1" hangingPunct="1"/>
            <a:r>
              <a:rPr lang="en-US" sz="1800" dirty="0"/>
              <a:t>Bring your calculator but DO NOT input formula into it!</a:t>
            </a:r>
          </a:p>
          <a:p>
            <a:pPr lvl="2" eaLnBrk="1" hangingPunct="1"/>
            <a:r>
              <a:rPr lang="en-US" sz="1600" dirty="0"/>
              <a:t>Cell phones or any types of computers cannot replace a calculator!</a:t>
            </a:r>
          </a:p>
          <a:p>
            <a:pPr lvl="1" eaLnBrk="1" hangingPunct="1"/>
            <a:r>
              <a:rPr lang="en-US" sz="1800" dirty="0"/>
              <a:t>BYOF: You may bring a one 8.5x11.5 sheet (front and back) of </a:t>
            </a:r>
            <a:r>
              <a:rPr lang="en-US" sz="1800" b="1" u="sng" dirty="0">
                <a:solidFill>
                  <a:srgbClr val="FF0000"/>
                </a:solidFill>
              </a:rPr>
              <a:t>handwritten</a:t>
            </a:r>
            <a:r>
              <a:rPr lang="en-US" sz="1800" dirty="0"/>
              <a:t> formulae and values of constants for the quiz</a:t>
            </a:r>
          </a:p>
          <a:p>
            <a:pPr lvl="1" eaLnBrk="1" hangingPunct="1"/>
            <a:r>
              <a:rPr lang="en-US" sz="1800" dirty="0"/>
              <a:t>No derivations, word definitions, set ups or solutions of any problems!</a:t>
            </a:r>
          </a:p>
          <a:p>
            <a:pPr lvl="1" eaLnBrk="1" hangingPunct="1"/>
            <a:r>
              <a:rPr lang="en-US" sz="1800" dirty="0"/>
              <a:t>No additional formulae or values of constants will be provided!</a:t>
            </a:r>
            <a:endParaRPr lang="en-US" sz="2000" dirty="0"/>
          </a:p>
          <a:p>
            <a:pPr eaLnBrk="1" hangingPunct="1"/>
            <a:r>
              <a:rPr lang="en-US" sz="2400" dirty="0"/>
              <a:t>No class Wednesday, Nov. 27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25BF4-F42F-684E-86C6-6F5B4547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Nov. 20, 2019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3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3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21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3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2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3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2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763000" cy="5410200"/>
          </a:xfrm>
        </p:spPr>
        <p:txBody>
          <a:bodyPr/>
          <a:lstStyle/>
          <a:p>
            <a:r>
              <a:rPr lang="en-US" dirty="0"/>
              <a:t>When the electric current flows through a wire, there is an electric field in the wire that moves electrons</a:t>
            </a:r>
          </a:p>
          <a:p>
            <a:r>
              <a:rPr lang="en-US" dirty="0"/>
              <a:t>We saw, however, that changing magnetic flux induces a current in the wire. 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 applies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4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2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07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2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2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2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2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4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3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1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3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3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715000"/>
          </a:xfrm>
        </p:spPr>
        <p:txBody>
          <a:bodyPr/>
          <a:lstStyle/>
          <a:p>
            <a:r>
              <a:rPr lang="en-US" dirty="0"/>
              <a:t>Recall the relationship between the electric 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work done per unit charge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the path enclosing the area through which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>
                <a:latin typeface="Symbol" charset="2"/>
              </a:rPr>
              <a:t>B</a:t>
            </a:r>
            <a:r>
              <a:rPr lang="en-US" dirty="0"/>
              <a:t> 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31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/>
        </p:nvGraphicFramePr>
        <p:xfrm>
          <a:off x="3616325" y="1317625"/>
          <a:ext cx="955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4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4331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317625"/>
                        <a:ext cx="9556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609600" y="3048000"/>
          <a:ext cx="673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5" name="Equation" r:id="rId10" imgW="228600" imgH="139680" progId="Equation.DSMT4">
                  <p:embed/>
                </p:oleObj>
              </mc:Choice>
              <mc:Fallback>
                <p:oleObj name="Equation" r:id="rId10" imgW="228600" imgH="139680" progId="Equation.DSMT4">
                  <p:embed/>
                  <p:pic>
                    <p:nvPicPr>
                      <p:cNvPr id="4331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673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3048000" y="3981450"/>
          <a:ext cx="16859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86" name="Equation" r:id="rId12" imgW="457200" imgH="368280" progId="Equation.DSMT4">
                  <p:embed/>
                </p:oleObj>
              </mc:Choice>
              <mc:Fallback>
                <p:oleObj name="Equation" r:id="rId12" imgW="457200" imgH="368280" progId="Equation.DSMT4">
                  <p:embed/>
                  <p:pic>
                    <p:nvPicPr>
                      <p:cNvPr id="4331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81450"/>
                        <a:ext cx="16859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1191101"/>
            <a:ext cx="1290234" cy="8181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3571" y="2839403"/>
            <a:ext cx="1290234" cy="818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8331" y="4242593"/>
            <a:ext cx="18880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3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5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67917" y="95250"/>
            <a:ext cx="8534400" cy="609600"/>
          </a:xfrm>
        </p:spPr>
        <p:txBody>
          <a:bodyPr/>
          <a:lstStyle/>
          <a:p>
            <a:r>
              <a:rPr lang="en-US" sz="5400" dirty="0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2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41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3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4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3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4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58417" y="800100"/>
            <a:ext cx="8153400" cy="4343400"/>
          </a:xfrm>
        </p:spPr>
        <p:txBody>
          <a:bodyPr/>
          <a:lstStyle/>
          <a:p>
            <a:r>
              <a:rPr lang="en-US" sz="3600" dirty="0"/>
              <a:t>A changing magnetic flux through a circuit induces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3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41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21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6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8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35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8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5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5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is the induced </a:t>
            </a:r>
            <a:r>
              <a:rPr lang="en-US" sz="2800" dirty="0" err="1"/>
              <a:t>emf</a:t>
            </a:r>
            <a:r>
              <a:rPr lang="en-US" sz="2800" dirty="0"/>
              <a:t>, </a:t>
            </a:r>
            <a:r>
              <a:rPr lang="en-US" sz="2800" dirty="0">
                <a:latin typeface="Symbol" charset="2"/>
              </a:rPr>
              <a:t>ε</a:t>
            </a:r>
            <a:r>
              <a:rPr lang="en-US" sz="2800" baseline="-25000" dirty="0"/>
              <a:t>2</a:t>
            </a:r>
            <a:r>
              <a:rPr lang="en-US" sz="2800" dirty="0"/>
              <a:t>, in coil 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the magnetic flux in each loop of coil 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 2, then N</a:t>
            </a:r>
            <a:r>
              <a:rPr lang="en-US" sz="2800" baseline="-25000" dirty="0"/>
              <a:t>2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the total flux passing through coil 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N</a:t>
            </a:r>
            <a:r>
              <a:rPr lang="en-US" sz="2800" baseline="-25000" dirty="0"/>
              <a:t>2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    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as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 2 due to the changing current in coil 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1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35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2" name="Equation" r:id="rId9" imgW="952200" imgH="203040" progId="Equation.DSMT4">
                  <p:embed/>
                </p:oleObj>
              </mc:Choice>
              <mc:Fallback>
                <p:oleObj name="Equation" r:id="rId9" imgW="952200" imgH="203040" progId="Equation.DSMT4">
                  <p:embed/>
                  <p:pic>
                    <p:nvPicPr>
                      <p:cNvPr id="435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38700"/>
                        <a:ext cx="1617663" cy="342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295400" y="5638800"/>
          <a:ext cx="42672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3" name="Equation" r:id="rId11" imgW="2450880" imgH="393480" progId="Equation.DSMT4">
                  <p:embed/>
                </p:oleObj>
              </mc:Choice>
              <mc:Fallback>
                <p:oleObj name="Equation" r:id="rId11" imgW="2450880" imgH="393480" progId="Equation.DSMT4">
                  <p:embed/>
                  <p:pic>
                    <p:nvPicPr>
                      <p:cNvPr id="435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638800"/>
                        <a:ext cx="4267200" cy="798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4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4352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42646"/>
                        <a:ext cx="914400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5" name="Equation" r:id="rId15" imgW="482400" imgH="203040" progId="Equation.DSMT4">
                  <p:embed/>
                </p:oleObj>
              </mc:Choice>
              <mc:Fallback>
                <p:oleObj name="Equation" r:id="rId15" imgW="482400" imgH="203040" progId="Equation.DSMT4">
                  <p:embed/>
                  <p:pic>
                    <p:nvPicPr>
                      <p:cNvPr id="4352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467" y="4042646"/>
                        <a:ext cx="1084333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496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435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42646"/>
                        <a:ext cx="600834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63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7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6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6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6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6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6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6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 2 with respect to coil 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 2 will induce an </a:t>
            </a:r>
            <a:r>
              <a:rPr lang="en-US" sz="2800" dirty="0" err="1"/>
              <a:t>emf</a:t>
            </a:r>
            <a:r>
              <a:rPr lang="en-US" sz="2800" dirty="0"/>
              <a:t> in coil 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Henry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6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62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69" name="Equation" r:id="rId8" imgW="266400" imgH="203040" progId="Equation.DSMT4">
                  <p:embed/>
                </p:oleObj>
              </mc:Choice>
              <mc:Fallback>
                <p:oleObj name="Equation" r:id="rId8" imgW="266400" imgH="203040" progId="Equation.DSMT4">
                  <p:embed/>
                  <p:pic>
                    <p:nvPicPr>
                      <p:cNvPr id="4362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05288"/>
                        <a:ext cx="4635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70" name="Equation" r:id="rId10" imgW="1765080" imgH="368280" progId="Equation.DSMT4">
                  <p:embed/>
                </p:oleObj>
              </mc:Choice>
              <mc:Fallback>
                <p:oleObj name="Equation" r:id="rId10" imgW="1765080" imgH="368280" progId="Equation.DSMT4">
                  <p:embed/>
                  <p:pic>
                    <p:nvPicPr>
                      <p:cNvPr id="4362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68875"/>
                        <a:ext cx="3276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837237"/>
          <a:ext cx="21669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71" name="Equation" r:id="rId12" imgW="1244520" imgH="203040" progId="Equation.DSMT4">
                  <p:embed/>
                </p:oleObj>
              </mc:Choice>
              <mc:Fallback>
                <p:oleObj name="Equation" r:id="rId12" imgW="1244520" imgH="203040" progId="Equation.DSMT4">
                  <p:embed/>
                  <p:pic>
                    <p:nvPicPr>
                      <p:cNvPr id="4362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837237"/>
                        <a:ext cx="21669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72" name="Equation" r:id="rId14" imgW="596880" imgH="368280" progId="Equation.DSMT4">
                  <p:embed/>
                </p:oleObj>
              </mc:Choice>
              <mc:Fallback>
                <p:oleObj name="Equation" r:id="rId14" imgW="596880" imgH="368280" progId="Equation.DSMT4">
                  <p:embed/>
                  <p:pic>
                    <p:nvPicPr>
                      <p:cNvPr id="4362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038600"/>
                        <a:ext cx="10398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0292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  <p:extLst>
      <p:ext uri="{BB962C8B-B14F-4D97-AF65-F5344CB8AC3E}">
        <p14:creationId xmlns:p14="http://schemas.microsoft.com/office/powerpoint/2010/main" val="76742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0" grpId="0" build="p"/>
      <p:bldP spid="4362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8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contains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Assuming all the flux from coil 1 (the solenoid) passes through coil 2,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First, we need to determine the flux produced by the solenoid.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coils.  Thus the flux through coil 2 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coil 2 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36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4372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94088"/>
                        <a:ext cx="5175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37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437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22838"/>
                        <a:ext cx="7508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38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437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3725"/>
                        <a:ext cx="82391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39" name="Equation" r:id="rId10" imgW="469800" imgH="368280" progId="Equation.DSMT4">
                  <p:embed/>
                </p:oleObj>
              </mc:Choice>
              <mc:Fallback>
                <p:oleObj name="Equation" r:id="rId10" imgW="469800" imgH="368280" progId="Equation.DSMT4">
                  <p:embed/>
                  <p:pic>
                    <p:nvPicPr>
                      <p:cNvPr id="4372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3276600"/>
                        <a:ext cx="95726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40" name="Equation" r:id="rId12" imgW="330120" imgH="152280" progId="Equation.DSMT4">
                  <p:embed/>
                </p:oleObj>
              </mc:Choice>
              <mc:Fallback>
                <p:oleObj name="Equation" r:id="rId12" imgW="330120" imgH="152280" progId="Equation.DSMT4">
                  <p:embed/>
                  <p:pic>
                    <p:nvPicPr>
                      <p:cNvPr id="4372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948238"/>
                        <a:ext cx="673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41" name="Equation" r:id="rId14" imgW="583920" imgH="368280" progId="Equation.DSMT4">
                  <p:embed/>
                </p:oleObj>
              </mc:Choice>
              <mc:Fallback>
                <p:oleObj name="Equation" r:id="rId14" imgW="583920" imgH="368280" progId="Equation.DSMT4">
                  <p:embed/>
                  <p:pic>
                    <p:nvPicPr>
                      <p:cNvPr id="4372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724400"/>
                        <a:ext cx="11906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42" name="Equation" r:id="rId16" imgW="558720" imgH="406080" progId="Equation.DSMT4">
                  <p:embed/>
                </p:oleObj>
              </mc:Choice>
              <mc:Fallback>
                <p:oleObj name="Equation" r:id="rId16" imgW="558720" imgH="406080" progId="Equation.DSMT4">
                  <p:embed/>
                  <p:pic>
                    <p:nvPicPr>
                      <p:cNvPr id="4372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486400"/>
                        <a:ext cx="11699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43" name="Equation" r:id="rId18" imgW="914400" imgH="406080" progId="Equation.DSMT4">
                  <p:embed/>
                </p:oleObj>
              </mc:Choice>
              <mc:Fallback>
                <p:oleObj name="Equation" r:id="rId18" imgW="914400" imgH="406080" progId="Equation.DSMT4">
                  <p:embed/>
                  <p:pic>
                    <p:nvPicPr>
                      <p:cNvPr id="4372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486400"/>
                        <a:ext cx="19145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44" name="Equation" r:id="rId20" imgW="647640" imgH="368280" progId="Equation.DSMT4">
                  <p:embed/>
                </p:oleObj>
              </mc:Choice>
              <mc:Fallback>
                <p:oleObj name="Equation" r:id="rId20" imgW="647640" imgH="368280" progId="Equation.DSMT4">
                  <p:embed/>
                  <p:pic>
                    <p:nvPicPr>
                      <p:cNvPr id="4372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486400"/>
                        <a:ext cx="13557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933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3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/>
      <p:bldP spid="437253" grpId="0"/>
      <p:bldP spid="437254" grpId="0"/>
      <p:bldP spid="437255" grpId="0"/>
      <p:bldP spid="437256" grpId="0"/>
      <p:bldP spid="4372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9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2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82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2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8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2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8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</a:t>
            </a:r>
            <a:r>
              <a:rPr lang="en-US" sz="2000" b="1" u="sng" dirty="0">
                <a:solidFill>
                  <a:srgbClr val="C00000"/>
                </a:solidFill>
              </a:rPr>
              <a:t>impedes its increase</a:t>
            </a:r>
            <a:r>
              <a:rPr lang="en-US" sz="2000" dirty="0"/>
              <a:t>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2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82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491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8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52967</TotalTime>
  <Words>1967</Words>
  <Application>Microsoft Macintosh PowerPoint</Application>
  <PresentationFormat>On-screen Show (4:3)</PresentationFormat>
  <Paragraphs>204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#22</vt:lpstr>
      <vt:lpstr>Announcements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  <vt:lpstr>Energy Stored in the Magnetic Field</vt:lpstr>
      <vt:lpstr>Stored Energy in terms of B</vt:lpstr>
      <vt:lpstr>Example 30 – 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1047</cp:revision>
  <dcterms:created xsi:type="dcterms:W3CDTF">2012-01-19T04:21:20Z</dcterms:created>
  <dcterms:modified xsi:type="dcterms:W3CDTF">2019-11-20T20:43:42Z</dcterms:modified>
</cp:coreProperties>
</file>