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481" r:id="rId3"/>
    <p:sldId id="819" r:id="rId4"/>
    <p:sldId id="820" r:id="rId5"/>
    <p:sldId id="821" r:id="rId6"/>
    <p:sldId id="822" r:id="rId7"/>
    <p:sldId id="823" r:id="rId8"/>
    <p:sldId id="824" r:id="rId9"/>
    <p:sldId id="825" r:id="rId10"/>
    <p:sldId id="826" r:id="rId11"/>
    <p:sldId id="827" r:id="rId12"/>
    <p:sldId id="828" r:id="rId13"/>
    <p:sldId id="8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00CC"/>
    <a:srgbClr val="FF0066"/>
    <a:srgbClr val="99FFCC"/>
    <a:srgbClr val="FFFFCC"/>
    <a:srgbClr val="CC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5"/>
    <p:restoredTop sz="94660"/>
  </p:normalViewPr>
  <p:slideViewPr>
    <p:cSldViewPr>
      <p:cViewPr varScale="1">
        <p:scale>
          <a:sx n="134" d="100"/>
          <a:sy n="134" d="100"/>
        </p:scale>
        <p:origin x="19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2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emf"/><Relationship Id="rId2" Type="http://schemas.openxmlformats.org/officeDocument/2006/relationships/image" Target="../media/image14.wmf"/><Relationship Id="rId1" Type="http://schemas.openxmlformats.org/officeDocument/2006/relationships/image" Target="../media/image2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png"/><Relationship Id="rId1" Type="http://schemas.openxmlformats.org/officeDocument/2006/relationships/image" Target="../media/image2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2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3.wmf"/><Relationship Id="rId1" Type="http://schemas.openxmlformats.org/officeDocument/2006/relationships/image" Target="../media/image2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2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Relationship Id="rId14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81.wmf"/><Relationship Id="rId3" Type="http://schemas.openxmlformats.org/officeDocument/2006/relationships/image" Target="../media/image35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80.wmf"/><Relationship Id="rId2" Type="http://schemas.openxmlformats.org/officeDocument/2006/relationships/image" Target="../media/image66.wmf"/><Relationship Id="rId16" Type="http://schemas.openxmlformats.org/officeDocument/2006/relationships/image" Target="../media/image79.wmf"/><Relationship Id="rId20" Type="http://schemas.openxmlformats.org/officeDocument/2006/relationships/image" Target="../media/image83.wmf"/><Relationship Id="rId1" Type="http://schemas.openxmlformats.org/officeDocument/2006/relationships/image" Target="../media/image2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19" Type="http://schemas.openxmlformats.org/officeDocument/2006/relationships/image" Target="../media/image82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2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image" Target="../media/image65.jpeg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3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3.bin"/><Relationship Id="rId18" Type="http://schemas.openxmlformats.org/officeDocument/2006/relationships/image" Target="../media/image69.wmf"/><Relationship Id="rId26" Type="http://schemas.openxmlformats.org/officeDocument/2006/relationships/image" Target="../media/image73.wmf"/><Relationship Id="rId39" Type="http://schemas.openxmlformats.org/officeDocument/2006/relationships/oleObject" Target="../embeddings/oleObject106.bin"/><Relationship Id="rId21" Type="http://schemas.openxmlformats.org/officeDocument/2006/relationships/oleObject" Target="../embeddings/oleObject97.bin"/><Relationship Id="rId34" Type="http://schemas.openxmlformats.org/officeDocument/2006/relationships/image" Target="../media/image77.wmf"/><Relationship Id="rId42" Type="http://schemas.openxmlformats.org/officeDocument/2006/relationships/image" Target="../media/image81.wmf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8.wmf"/><Relationship Id="rId29" Type="http://schemas.openxmlformats.org/officeDocument/2006/relationships/oleObject" Target="../embeddings/oleObject10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2.bin"/><Relationship Id="rId24" Type="http://schemas.openxmlformats.org/officeDocument/2006/relationships/image" Target="../media/image72.wmf"/><Relationship Id="rId32" Type="http://schemas.openxmlformats.org/officeDocument/2006/relationships/image" Target="../media/image76.wmf"/><Relationship Id="rId37" Type="http://schemas.openxmlformats.org/officeDocument/2006/relationships/oleObject" Target="../embeddings/oleObject105.bin"/><Relationship Id="rId40" Type="http://schemas.openxmlformats.org/officeDocument/2006/relationships/image" Target="../media/image80.wmf"/><Relationship Id="rId45" Type="http://schemas.openxmlformats.org/officeDocument/2006/relationships/oleObject" Target="../embeddings/oleObject109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28" Type="http://schemas.openxmlformats.org/officeDocument/2006/relationships/image" Target="../media/image74.wmf"/><Relationship Id="rId36" Type="http://schemas.openxmlformats.org/officeDocument/2006/relationships/image" Target="../media/image78.wmf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96.bin"/><Relationship Id="rId31" Type="http://schemas.openxmlformats.org/officeDocument/2006/relationships/oleObject" Target="../embeddings/oleObject102.bin"/><Relationship Id="rId44" Type="http://schemas.openxmlformats.org/officeDocument/2006/relationships/image" Target="../media/image82.wmf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67.wmf"/><Relationship Id="rId22" Type="http://schemas.openxmlformats.org/officeDocument/2006/relationships/image" Target="../media/image71.wmf"/><Relationship Id="rId27" Type="http://schemas.openxmlformats.org/officeDocument/2006/relationships/oleObject" Target="../embeddings/oleObject100.bin"/><Relationship Id="rId30" Type="http://schemas.openxmlformats.org/officeDocument/2006/relationships/image" Target="../media/image75.wmf"/><Relationship Id="rId35" Type="http://schemas.openxmlformats.org/officeDocument/2006/relationships/oleObject" Target="../embeddings/oleObject104.bin"/><Relationship Id="rId43" Type="http://schemas.openxmlformats.org/officeDocument/2006/relationships/oleObject" Target="../embeddings/oleObject108.bin"/><Relationship Id="rId8" Type="http://schemas.openxmlformats.org/officeDocument/2006/relationships/oleObject" Target="../embeddings/oleObject90.bin"/><Relationship Id="rId3" Type="http://schemas.openxmlformats.org/officeDocument/2006/relationships/image" Target="../media/image65.jpeg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99.bin"/><Relationship Id="rId33" Type="http://schemas.openxmlformats.org/officeDocument/2006/relationships/oleObject" Target="../embeddings/oleObject103.bin"/><Relationship Id="rId38" Type="http://schemas.openxmlformats.org/officeDocument/2006/relationships/image" Target="../media/image79.wmf"/><Relationship Id="rId46" Type="http://schemas.openxmlformats.org/officeDocument/2006/relationships/image" Target="../media/image83.wmf"/><Relationship Id="rId20" Type="http://schemas.openxmlformats.org/officeDocument/2006/relationships/image" Target="../media/image70.wmf"/><Relationship Id="rId41" Type="http://schemas.openxmlformats.org/officeDocument/2006/relationships/oleObject" Target="../embeddings/oleObject10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oleObject" Target="../embeddings/oleObject116.bin"/><Relationship Id="rId18" Type="http://schemas.openxmlformats.org/officeDocument/2006/relationships/image" Target="../media/image88.wmf"/><Relationship Id="rId3" Type="http://schemas.openxmlformats.org/officeDocument/2006/relationships/image" Target="../media/image65.jpeg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1.bin"/><Relationship Id="rId11" Type="http://schemas.openxmlformats.org/officeDocument/2006/relationships/oleObject" Target="../embeddings/oleObject115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17.bin"/><Relationship Id="rId10" Type="http://schemas.openxmlformats.org/officeDocument/2006/relationships/image" Target="../media/image84.wmf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8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126.bin"/><Relationship Id="rId26" Type="http://schemas.openxmlformats.org/officeDocument/2006/relationships/oleObject" Target="../embeddings/oleObject130.bin"/><Relationship Id="rId3" Type="http://schemas.openxmlformats.org/officeDocument/2006/relationships/image" Target="../media/image65.jpeg"/><Relationship Id="rId21" Type="http://schemas.openxmlformats.org/officeDocument/2006/relationships/image" Target="../media/image97.wmf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123.bin"/><Relationship Id="rId17" Type="http://schemas.openxmlformats.org/officeDocument/2006/relationships/image" Target="../media/image95.wmf"/><Relationship Id="rId25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5.bin"/><Relationship Id="rId20" Type="http://schemas.openxmlformats.org/officeDocument/2006/relationships/oleObject" Target="../embeddings/oleObject127.bin"/><Relationship Id="rId29" Type="http://schemas.openxmlformats.org/officeDocument/2006/relationships/image" Target="../media/image101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92.wmf"/><Relationship Id="rId24" Type="http://schemas.openxmlformats.org/officeDocument/2006/relationships/oleObject" Target="../embeddings/oleObject129.bin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28" Type="http://schemas.openxmlformats.org/officeDocument/2006/relationships/oleObject" Target="../embeddings/oleObject131.bin"/><Relationship Id="rId10" Type="http://schemas.openxmlformats.org/officeDocument/2006/relationships/oleObject" Target="../embeddings/oleObject122.bin"/><Relationship Id="rId19" Type="http://schemas.openxmlformats.org/officeDocument/2006/relationships/image" Target="../media/image96.wmf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28.bin"/><Relationship Id="rId27" Type="http://schemas.openxmlformats.org/officeDocument/2006/relationships/image" Target="../media/image10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image" Target="../media/image3.jpeg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1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4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17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2.wmf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21.jpeg"/><Relationship Id="rId15" Type="http://schemas.openxmlformats.org/officeDocument/2006/relationships/oleObject" Target="../embeddings/oleObject25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0.jpeg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5.png"/><Relationship Id="rId22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image" Target="../media/image32.jpeg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29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31.wmf"/><Relationship Id="rId10" Type="http://schemas.openxmlformats.org/officeDocument/2006/relationships/image" Target="../media/image22.png"/><Relationship Id="rId19" Type="http://schemas.openxmlformats.org/officeDocument/2006/relationships/oleObject" Target="../embeddings/oleObject38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image" Target="../media/image44.jpeg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5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41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4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68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46.wmf"/><Relationship Id="rId5" Type="http://schemas.openxmlformats.org/officeDocument/2006/relationships/oleObject" Target="../embeddings/oleObject60.bin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50.wmf"/><Relationship Id="rId4" Type="http://schemas.openxmlformats.org/officeDocument/2006/relationships/image" Target="../media/image2.wmf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6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58.wmf"/><Relationship Id="rId26" Type="http://schemas.openxmlformats.org/officeDocument/2006/relationships/image" Target="../media/image62.wmf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29" Type="http://schemas.openxmlformats.org/officeDocument/2006/relationships/oleObject" Target="../embeddings/oleObject8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61.wmf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63.wmf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56.wmf"/><Relationship Id="rId22" Type="http://schemas.openxmlformats.org/officeDocument/2006/relationships/image" Target="../media/image60.wmf"/><Relationship Id="rId27" Type="http://schemas.openxmlformats.org/officeDocument/2006/relationships/oleObject" Target="../embeddings/oleObject81.bin"/><Relationship Id="rId30" Type="http://schemas.openxmlformats.org/officeDocument/2006/relationships/image" Target="../media/image6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8047" y="1531203"/>
            <a:ext cx="2779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Nov. 25,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CDEB08-2C54-7D42-A199-05B2412EEBB3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D4DC0A-228C-4942-9989-8B54E33E8248}"/>
              </a:ext>
            </a:extLst>
          </p:cNvPr>
          <p:cNvSpPr txBox="1">
            <a:spLocks/>
          </p:cNvSpPr>
          <p:nvPr/>
        </p:nvSpPr>
        <p:spPr bwMode="auto">
          <a:xfrm>
            <a:off x="1524000" y="2209800"/>
            <a:ext cx="6934200" cy="42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>
                <a:latin typeface="Arial Narrow" charset="0"/>
              </a:rPr>
              <a:t>Chapter 30: Inductance</a:t>
            </a:r>
            <a:endParaRPr lang="en-US" sz="36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LR Circuit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LC circuit and EM Oscillation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AC circuit with Inductor Only &amp; Capacitor Only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31: Maxwell’s equations</a:t>
            </a:r>
            <a:endParaRPr lang="en-US" sz="32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Expansion of Ampere’s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Gauss’ Law for Magnetism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Production of EM Waves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Light as EM Waves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EF11B-C84D-4146-9AFB-37BE937E90EC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626F-115E-2C46-8CEC-F26EA3316D80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1143000"/>
            <a:ext cx="5943600" cy="4572000"/>
            <a:chOff x="0" y="0"/>
            <a:chExt cx="3744" cy="2880"/>
          </a:xfrm>
        </p:grpSpPr>
        <p:pic>
          <p:nvPicPr>
            <p:cNvPr id="464899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4900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4902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5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49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03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5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49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0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5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49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49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 capacitor is connected to a DC 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capacitor quickly charges 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is no steady current flow in the circuit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Since the capacitor prevents the flow of the DC current</a:t>
            </a:r>
          </a:p>
          <a:p>
            <a:pPr>
              <a:lnSpc>
                <a:spcPct val="90000"/>
              </a:lnSpc>
            </a:pPr>
            <a:r>
              <a:rPr lang="en-US" dirty="0"/>
              <a:t>What do you think will happen if it is connected to an AC 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flows continuously.  Why?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AC power turns on, charge begins to flow one direction, charging up the plates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direction of the power reverses, the charge flows in the opposite direction</a:t>
            </a:r>
          </a:p>
        </p:txBody>
      </p:sp>
      <p:graphicFrame>
        <p:nvGraphicFramePr>
          <p:cNvPr id="464906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56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49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061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F654-196A-EB40-8405-99760E9437E8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762000"/>
            <a:ext cx="5943600" cy="4572000"/>
            <a:chOff x="0" y="0"/>
            <a:chExt cx="3744" cy="2880"/>
          </a:xfrm>
        </p:grpSpPr>
        <p:pic>
          <p:nvPicPr>
            <p:cNvPr id="465923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5924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5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592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59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59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59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59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The current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The charge Q on the plate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Thus the voltage across the capacitor is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Where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46593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7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59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1" name="Object 11"/>
          <p:cNvGraphicFramePr>
            <a:graphicFrameLocks noChangeAspect="1"/>
          </p:cNvGraphicFramePr>
          <p:nvPr/>
        </p:nvGraphicFramePr>
        <p:xfrm>
          <a:off x="1295400" y="1147763"/>
          <a:ext cx="584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8" name="Equation" r:id="rId9" imgW="253800" imgH="164880" progId="Equation.DSMT4">
                  <p:embed/>
                </p:oleObj>
              </mc:Choice>
              <mc:Fallback>
                <p:oleObj name="Equation" r:id="rId9" imgW="253800" imgH="164880" progId="Equation.DSMT4">
                  <p:embed/>
                  <p:pic>
                    <p:nvPicPr>
                      <p:cNvPr id="4659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7763"/>
                        <a:ext cx="584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2" name="Object 12"/>
          <p:cNvGraphicFramePr>
            <a:graphicFrameLocks noChangeAspect="1"/>
          </p:cNvGraphicFramePr>
          <p:nvPr/>
        </p:nvGraphicFramePr>
        <p:xfrm>
          <a:off x="3151188" y="4495800"/>
          <a:ext cx="782637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9" name="Equation" r:id="rId11" imgW="444240" imgH="164880" progId="Equation.DSMT4">
                  <p:embed/>
                </p:oleObj>
              </mc:Choice>
              <mc:Fallback>
                <p:oleObj name="Equation" r:id="rId11" imgW="444240" imgH="164880" progId="Equation.DSMT4">
                  <p:embed/>
                  <p:pic>
                    <p:nvPicPr>
                      <p:cNvPr id="4659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4495800"/>
                        <a:ext cx="782637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3" name="Object 13"/>
          <p:cNvGraphicFramePr>
            <a:graphicFrameLocks noChangeAspect="1"/>
          </p:cNvGraphicFramePr>
          <p:nvPr/>
        </p:nvGraphicFramePr>
        <p:xfrm>
          <a:off x="3989388" y="4419600"/>
          <a:ext cx="14970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0" name="Equation" r:id="rId13" imgW="850680" imgH="279360" progId="Equation.DSMT4">
                  <p:embed/>
                </p:oleObj>
              </mc:Choice>
              <mc:Fallback>
                <p:oleObj name="Equation" r:id="rId13" imgW="850680" imgH="279360" progId="Equation.DSMT4">
                  <p:embed/>
                  <p:pic>
                    <p:nvPicPr>
                      <p:cNvPr id="4659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4419600"/>
                        <a:ext cx="149701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4" name="Object 14"/>
          <p:cNvGraphicFramePr>
            <a:graphicFrameLocks noChangeAspect="1"/>
          </p:cNvGraphicFramePr>
          <p:nvPr/>
        </p:nvGraphicFramePr>
        <p:xfrm>
          <a:off x="4343400" y="1717675"/>
          <a:ext cx="5715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1" name="Equation" r:id="rId15" imgW="228600" imgH="152280" progId="Equation.DSMT4">
                  <p:embed/>
                </p:oleObj>
              </mc:Choice>
              <mc:Fallback>
                <p:oleObj name="Equation" r:id="rId15" imgW="228600" imgH="152280" progId="Equation.DSMT4">
                  <p:embed/>
                  <p:pic>
                    <p:nvPicPr>
                      <p:cNvPr id="4659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717675"/>
                        <a:ext cx="5715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5" name="Object 15"/>
          <p:cNvGraphicFramePr>
            <a:graphicFrameLocks noChangeAspect="1"/>
          </p:cNvGraphicFramePr>
          <p:nvPr/>
        </p:nvGraphicFramePr>
        <p:xfrm>
          <a:off x="1143000" y="2895600"/>
          <a:ext cx="606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2" name="Equation" r:id="rId17" imgW="253800" imgH="190440" progId="Equation.DSMT4">
                  <p:embed/>
                </p:oleObj>
              </mc:Choice>
              <mc:Fallback>
                <p:oleObj name="Equation" r:id="rId17" imgW="253800" imgH="190440" progId="Equation.DSMT4">
                  <p:embed/>
                  <p:pic>
                    <p:nvPicPr>
                      <p:cNvPr id="4659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5600"/>
                        <a:ext cx="6064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6" name="Object 16"/>
          <p:cNvGraphicFramePr>
            <a:graphicFrameLocks noChangeAspect="1"/>
          </p:cNvGraphicFramePr>
          <p:nvPr/>
        </p:nvGraphicFramePr>
        <p:xfrm>
          <a:off x="1143000" y="3937000"/>
          <a:ext cx="5080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3" name="Equation" r:id="rId19" imgW="253800" imgH="164880" progId="Equation.DSMT4">
                  <p:embed/>
                </p:oleObj>
              </mc:Choice>
              <mc:Fallback>
                <p:oleObj name="Equation" r:id="rId19" imgW="253800" imgH="164880" progId="Equation.DSMT4">
                  <p:embed/>
                  <p:pic>
                    <p:nvPicPr>
                      <p:cNvPr id="4659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37000"/>
                        <a:ext cx="5080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7" name="Object 17"/>
          <p:cNvGraphicFramePr>
            <a:graphicFrameLocks noChangeAspect="1"/>
          </p:cNvGraphicFramePr>
          <p:nvPr/>
        </p:nvGraphicFramePr>
        <p:xfrm>
          <a:off x="1373188" y="4937125"/>
          <a:ext cx="5318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4" name="Equation" r:id="rId21" imgW="253800" imgH="164880" progId="Equation.DSMT4">
                  <p:embed/>
                </p:oleObj>
              </mc:Choice>
              <mc:Fallback>
                <p:oleObj name="Equation" r:id="rId21" imgW="253800" imgH="164880" progId="Equation.DSMT4">
                  <p:embed/>
                  <p:pic>
                    <p:nvPicPr>
                      <p:cNvPr id="4659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4937125"/>
                        <a:ext cx="5318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8" name="Object 18"/>
          <p:cNvGraphicFramePr>
            <a:graphicFrameLocks noChangeAspect="1"/>
          </p:cNvGraphicFramePr>
          <p:nvPr/>
        </p:nvGraphicFramePr>
        <p:xfrm>
          <a:off x="1981200" y="5659438"/>
          <a:ext cx="6111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5" name="Equation" r:id="rId23" imgW="291960" imgH="203040" progId="Equation.DSMT4">
                  <p:embed/>
                </p:oleObj>
              </mc:Choice>
              <mc:Fallback>
                <p:oleObj name="Equation" r:id="rId23" imgW="291960" imgH="203040" progId="Equation.DSMT4">
                  <p:embed/>
                  <p:pic>
                    <p:nvPicPr>
                      <p:cNvPr id="4659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59438"/>
                        <a:ext cx="6111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9" name="Object 19"/>
          <p:cNvGraphicFramePr>
            <a:graphicFrameLocks noChangeAspect="1"/>
          </p:cNvGraphicFramePr>
          <p:nvPr/>
        </p:nvGraphicFramePr>
        <p:xfrm>
          <a:off x="4800600" y="1447800"/>
          <a:ext cx="8890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6" name="Equation" r:id="rId25" imgW="355320" imgH="368280" progId="Equation.DSMT4">
                  <p:embed/>
                </p:oleObj>
              </mc:Choice>
              <mc:Fallback>
                <p:oleObj name="Equation" r:id="rId25" imgW="355320" imgH="368280" progId="Equation.DSMT4">
                  <p:embed/>
                  <p:pic>
                    <p:nvPicPr>
                      <p:cNvPr id="4659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447800"/>
                        <a:ext cx="8890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0" name="Object 20"/>
          <p:cNvGraphicFramePr>
            <a:graphicFrameLocks noChangeAspect="1"/>
          </p:cNvGraphicFramePr>
          <p:nvPr/>
        </p:nvGraphicFramePr>
        <p:xfrm>
          <a:off x="5600700" y="1676400"/>
          <a:ext cx="13335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7" name="Equation" r:id="rId27" imgW="533160" imgH="203040" progId="Equation.DSMT4">
                  <p:embed/>
                </p:oleObj>
              </mc:Choice>
              <mc:Fallback>
                <p:oleObj name="Equation" r:id="rId27" imgW="533160" imgH="203040" progId="Equation.DSMT4">
                  <p:embed/>
                  <p:pic>
                    <p:nvPicPr>
                      <p:cNvPr id="46594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1676400"/>
                        <a:ext cx="13335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1" name="Object 21"/>
          <p:cNvGraphicFramePr>
            <a:graphicFrameLocks noChangeAspect="1"/>
          </p:cNvGraphicFramePr>
          <p:nvPr/>
        </p:nvGraphicFramePr>
        <p:xfrm>
          <a:off x="1652588" y="2681288"/>
          <a:ext cx="136525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8" name="Equation" r:id="rId29" imgW="571320" imgH="355320" progId="Equation.DSMT4">
                  <p:embed/>
                </p:oleObj>
              </mc:Choice>
              <mc:Fallback>
                <p:oleObj name="Equation" r:id="rId29" imgW="571320" imgH="355320" progId="Equation.DSMT4">
                  <p:embed/>
                  <p:pic>
                    <p:nvPicPr>
                      <p:cNvPr id="4659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2681288"/>
                        <a:ext cx="136525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2" name="Object 22"/>
          <p:cNvGraphicFramePr>
            <a:graphicFrameLocks noChangeAspect="1"/>
          </p:cNvGraphicFramePr>
          <p:nvPr/>
        </p:nvGraphicFramePr>
        <p:xfrm>
          <a:off x="2971800" y="2711450"/>
          <a:ext cx="22733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9" name="Equation" r:id="rId31" imgW="952200" imgH="330120" progId="Equation.DSMT4">
                  <p:embed/>
                </p:oleObj>
              </mc:Choice>
              <mc:Fallback>
                <p:oleObj name="Equation" r:id="rId31" imgW="952200" imgH="330120" progId="Equation.DSMT4">
                  <p:embed/>
                  <p:pic>
                    <p:nvPicPr>
                      <p:cNvPr id="4659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11450"/>
                        <a:ext cx="22733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3" name="Object 23"/>
          <p:cNvGraphicFramePr>
            <a:graphicFrameLocks noChangeAspect="1"/>
          </p:cNvGraphicFramePr>
          <p:nvPr/>
        </p:nvGraphicFramePr>
        <p:xfrm>
          <a:off x="5175250" y="2667000"/>
          <a:ext cx="16065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0" name="Equation" r:id="rId33" imgW="672840" imgH="368280" progId="Equation.DSMT4">
                  <p:embed/>
                </p:oleObj>
              </mc:Choice>
              <mc:Fallback>
                <p:oleObj name="Equation" r:id="rId33" imgW="672840" imgH="368280" progId="Equation.DSMT4">
                  <p:embed/>
                  <p:pic>
                    <p:nvPicPr>
                      <p:cNvPr id="46594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2667000"/>
                        <a:ext cx="160655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4" name="Object 24"/>
          <p:cNvGraphicFramePr>
            <a:graphicFrameLocks noChangeAspect="1"/>
          </p:cNvGraphicFramePr>
          <p:nvPr/>
        </p:nvGraphicFramePr>
        <p:xfrm>
          <a:off x="1600200" y="3733800"/>
          <a:ext cx="5588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1" name="Equation" r:id="rId35" imgW="279360" imgH="368280" progId="Equation.DSMT4">
                  <p:embed/>
                </p:oleObj>
              </mc:Choice>
              <mc:Fallback>
                <p:oleObj name="Equation" r:id="rId35" imgW="279360" imgH="368280" progId="Equation.DSMT4">
                  <p:embed/>
                  <p:pic>
                    <p:nvPicPr>
                      <p:cNvPr id="46594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33800"/>
                        <a:ext cx="5588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5" name="Object 25"/>
          <p:cNvGraphicFramePr>
            <a:graphicFrameLocks noChangeAspect="1"/>
          </p:cNvGraphicFramePr>
          <p:nvPr/>
        </p:nvGraphicFramePr>
        <p:xfrm>
          <a:off x="2133600" y="3733800"/>
          <a:ext cx="17526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2" name="Equation" r:id="rId37" imgW="876240" imgH="368280" progId="Equation.DSMT4">
                  <p:embed/>
                </p:oleObj>
              </mc:Choice>
              <mc:Fallback>
                <p:oleObj name="Equation" r:id="rId37" imgW="876240" imgH="368280" progId="Equation.DSMT4">
                  <p:embed/>
                  <p:pic>
                    <p:nvPicPr>
                      <p:cNvPr id="4659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33800"/>
                        <a:ext cx="17526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6" name="Object 26"/>
          <p:cNvGraphicFramePr>
            <a:graphicFrameLocks noChangeAspect="1"/>
          </p:cNvGraphicFramePr>
          <p:nvPr/>
        </p:nvGraphicFramePr>
        <p:xfrm>
          <a:off x="1828800" y="4724400"/>
          <a:ext cx="27622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3" name="Equation" r:id="rId39" imgW="1320480" imgH="368280" progId="Equation.DSMT4">
                  <p:embed/>
                </p:oleObj>
              </mc:Choice>
              <mc:Fallback>
                <p:oleObj name="Equation" r:id="rId39" imgW="1320480" imgH="368280" progId="Equation.DSMT4">
                  <p:embed/>
                  <p:pic>
                    <p:nvPicPr>
                      <p:cNvPr id="4659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24400"/>
                        <a:ext cx="27622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7" name="Object 27"/>
          <p:cNvGraphicFramePr>
            <a:graphicFrameLocks noChangeAspect="1"/>
          </p:cNvGraphicFramePr>
          <p:nvPr/>
        </p:nvGraphicFramePr>
        <p:xfrm>
          <a:off x="4572000" y="4876800"/>
          <a:ext cx="20447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4" name="Equation" r:id="rId41" imgW="977760" imgH="279360" progId="Equation.DSMT4">
                  <p:embed/>
                </p:oleObj>
              </mc:Choice>
              <mc:Fallback>
                <p:oleObj name="Equation" r:id="rId41" imgW="977760" imgH="279360" progId="Equation.DSMT4">
                  <p:embed/>
                  <p:pic>
                    <p:nvPicPr>
                      <p:cNvPr id="46594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20447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8" name="Object 28"/>
          <p:cNvGraphicFramePr>
            <a:graphicFrameLocks noChangeAspect="1"/>
          </p:cNvGraphicFramePr>
          <p:nvPr/>
        </p:nvGraphicFramePr>
        <p:xfrm>
          <a:off x="2540000" y="5486400"/>
          <a:ext cx="584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5" name="Equation" r:id="rId43" imgW="279360" imgH="368280" progId="Equation.DSMT4">
                  <p:embed/>
                </p:oleObj>
              </mc:Choice>
              <mc:Fallback>
                <p:oleObj name="Equation" r:id="rId43" imgW="279360" imgH="368280" progId="Equation.DSMT4">
                  <p:embed/>
                  <p:pic>
                    <p:nvPicPr>
                      <p:cNvPr id="46594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5486400"/>
                        <a:ext cx="584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9" name="Object 29"/>
          <p:cNvGraphicFramePr>
            <a:graphicFrameLocks noChangeAspect="1"/>
          </p:cNvGraphicFramePr>
          <p:nvPr/>
        </p:nvGraphicFramePr>
        <p:xfrm>
          <a:off x="1828800" y="914400"/>
          <a:ext cx="4095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6" name="Equation" r:id="rId45" imgW="177480" imgH="368280" progId="Equation.DSMT4">
                  <p:embed/>
                </p:oleObj>
              </mc:Choice>
              <mc:Fallback>
                <p:oleObj name="Equation" r:id="rId45" imgW="177480" imgH="368280" progId="Equation.DSMT4">
                  <p:embed/>
                  <p:pic>
                    <p:nvPicPr>
                      <p:cNvPr id="46594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914400"/>
                        <a:ext cx="40957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815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7A4B-CDC3-E349-8ABE-D4C387525411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1371600"/>
            <a:ext cx="3733800" cy="2971800"/>
            <a:chOff x="768" y="672"/>
            <a:chExt cx="3360" cy="2544"/>
          </a:xfrm>
        </p:grpSpPr>
        <p:pic>
          <p:nvPicPr>
            <p:cNvPr id="466947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672"/>
              <a:ext cx="3360" cy="2520"/>
            </a:xfrm>
            <a:prstGeom prst="rect">
              <a:avLst/>
            </a:prstGeom>
            <a:noFill/>
          </p:spPr>
        </p:pic>
        <p:sp>
          <p:nvSpPr>
            <p:cNvPr id="466948" name="Rectangle 4"/>
            <p:cNvSpPr>
              <a:spLocks noChangeArrowheads="1"/>
            </p:cNvSpPr>
            <p:nvPr/>
          </p:nvSpPr>
          <p:spPr bwMode="auto">
            <a:xfrm>
              <a:off x="1824" y="672"/>
              <a:ext cx="1104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6949" name="Rectangle 5"/>
            <p:cNvSpPr>
              <a:spLocks noChangeArrowheads="1"/>
            </p:cNvSpPr>
            <p:nvPr/>
          </p:nvSpPr>
          <p:spPr bwMode="auto">
            <a:xfrm>
              <a:off x="2256" y="3024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6951" name="Object 7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4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69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2" name="Object 8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4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69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3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4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69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695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voltage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and voltage are “out of phase by </a:t>
            </a:r>
            <a:r>
              <a:rPr lang="en-US" sz="2400" dirty="0">
                <a:latin typeface="Symbol" charset="2"/>
              </a:rPr>
              <a:t>π</a:t>
            </a:r>
            <a:r>
              <a:rPr lang="en-US" sz="2400" dirty="0"/>
              <a:t>/2 or 90</a:t>
            </a:r>
            <a:r>
              <a:rPr lang="en-US" sz="2400" baseline="30000" dirty="0"/>
              <a:t>o</a:t>
            </a:r>
            <a:r>
              <a:rPr lang="en-US" sz="2400" dirty="0"/>
              <a:t>” but in this case, the voltage reaches its peak ¼ cycle after the current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happens to the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energy is dissipated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average power is 0 at all times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energy is stored temporarily in the electric field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 released back to the source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Applied voltage and the current in the capacitor can be written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the capacitive reactance X</a:t>
            </a:r>
            <a:r>
              <a:rPr lang="en-US" sz="2400" baseline="-25000" dirty="0"/>
              <a:t>C </a:t>
            </a:r>
            <a:r>
              <a:rPr lang="en-US" sz="2400" dirty="0"/>
              <a:t>is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Again, this relationship is only valid for </a:t>
            </a:r>
            <a:r>
              <a:rPr lang="en-US" sz="2400" dirty="0" err="1"/>
              <a:t>rms</a:t>
            </a:r>
            <a:r>
              <a:rPr lang="en-US" sz="2400" dirty="0"/>
              <a:t> quantities</a:t>
            </a:r>
          </a:p>
        </p:txBody>
      </p:sp>
      <p:graphicFrame>
        <p:nvGraphicFramePr>
          <p:cNvPr id="4669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4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69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3048000" y="896938"/>
          <a:ext cx="6096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50" name="Equation" r:id="rId9" imgW="253800" imgH="164880" progId="Equation.DSMT4">
                  <p:embed/>
                </p:oleObj>
              </mc:Choice>
              <mc:Fallback>
                <p:oleObj name="Equation" r:id="rId9" imgW="253800" imgH="164880" progId="Equation.DSMT4">
                  <p:embed/>
                  <p:pic>
                    <p:nvPicPr>
                      <p:cNvPr id="4669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96938"/>
                        <a:ext cx="6096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7" name="Object 13"/>
          <p:cNvGraphicFramePr>
            <a:graphicFrameLocks noChangeAspect="1"/>
          </p:cNvGraphicFramePr>
          <p:nvPr/>
        </p:nvGraphicFramePr>
        <p:xfrm>
          <a:off x="2338388" y="5029200"/>
          <a:ext cx="13954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51" name="Equation" r:id="rId11" imgW="609480" imgH="203040" progId="Equation.DSMT4">
                  <p:embed/>
                </p:oleObj>
              </mc:Choice>
              <mc:Fallback>
                <p:oleObj name="Equation" r:id="rId11" imgW="609480" imgH="203040" progId="Equation.DSMT4">
                  <p:embed/>
                  <p:pic>
                    <p:nvPicPr>
                      <p:cNvPr id="4669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5029200"/>
                        <a:ext cx="1395412" cy="469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8" name="Object 14"/>
          <p:cNvGraphicFramePr>
            <a:graphicFrameLocks noChangeAspect="1"/>
          </p:cNvGraphicFramePr>
          <p:nvPr/>
        </p:nvGraphicFramePr>
        <p:xfrm>
          <a:off x="7010400" y="5280025"/>
          <a:ext cx="109061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52" name="Equation" r:id="rId13" imgW="609480" imgH="368280" progId="Equation.DSMT4">
                  <p:embed/>
                </p:oleObj>
              </mc:Choice>
              <mc:Fallback>
                <p:oleObj name="Equation" r:id="rId13" imgW="609480" imgH="368280" progId="Equation.DSMT4">
                  <p:embed/>
                  <p:pic>
                    <p:nvPicPr>
                      <p:cNvPr id="4669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280025"/>
                        <a:ext cx="1090613" cy="6635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6019800" y="6248400"/>
          <a:ext cx="18319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53" name="Equation" r:id="rId15" imgW="799920" imgH="203040" progId="Equation.DSMT4">
                  <p:embed/>
                </p:oleObj>
              </mc:Choice>
              <mc:Fallback>
                <p:oleObj name="Equation" r:id="rId15" imgW="799920" imgH="203040" progId="Equation.DSMT4">
                  <p:embed/>
                  <p:pic>
                    <p:nvPicPr>
                      <p:cNvPr id="4669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6248400"/>
                        <a:ext cx="1831975" cy="469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6960" name="Text Box 16"/>
          <p:cNvSpPr txBox="1">
            <a:spLocks noChangeArrowheads="1"/>
          </p:cNvSpPr>
          <p:nvPr/>
        </p:nvSpPr>
        <p:spPr bwMode="auto">
          <a:xfrm>
            <a:off x="8229600" y="5181600"/>
            <a:ext cx="838200" cy="8540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Infinite when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=0.</a:t>
            </a:r>
          </a:p>
        </p:txBody>
      </p:sp>
      <p:graphicFrame>
        <p:nvGraphicFramePr>
          <p:cNvPr id="466961" name="Object 17"/>
          <p:cNvGraphicFramePr>
            <a:graphicFrameLocks noChangeAspect="1"/>
          </p:cNvGraphicFramePr>
          <p:nvPr/>
        </p:nvGraphicFramePr>
        <p:xfrm>
          <a:off x="3597275" y="762000"/>
          <a:ext cx="23463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54" name="Equation" r:id="rId17" imgW="977760" imgH="279360" progId="Equation.DSMT4">
                  <p:embed/>
                </p:oleObj>
              </mc:Choice>
              <mc:Fallback>
                <p:oleObj name="Equation" r:id="rId17" imgW="977760" imgH="279360" progId="Equation.DSMT4">
                  <p:embed/>
                  <p:pic>
                    <p:nvPicPr>
                      <p:cNvPr id="46696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762000"/>
                        <a:ext cx="23463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347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91E0-81C6-F149-8CE2-EDB1A9CE8892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0" y="685800"/>
            <a:ext cx="5943600" cy="4572000"/>
            <a:chOff x="0" y="0"/>
            <a:chExt cx="3744" cy="2880"/>
          </a:xfrm>
        </p:grpSpPr>
        <p:pic>
          <p:nvPicPr>
            <p:cNvPr id="467971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7972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797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30 – 10</a:t>
            </a:r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381000" y="733425"/>
            <a:ext cx="6858000" cy="1200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Capacitor reactance.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 peak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current in the circuit in the figure if C=1.0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=120V?  Calculate for (a)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=60Hz, and then for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=6.0x10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5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Hz.</a:t>
            </a:r>
          </a:p>
        </p:txBody>
      </p:sp>
      <p:sp>
        <p:nvSpPr>
          <p:cNvPr id="467975" name="Text Box 7"/>
          <p:cNvSpPr txBox="1">
            <a:spLocks noChangeArrowheads="1"/>
          </p:cNvSpPr>
          <p:nvPr/>
        </p:nvSpPr>
        <p:spPr bwMode="auto">
          <a:xfrm>
            <a:off x="457200" y="1981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peak voltage is</a:t>
            </a:r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capacitance reactance is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457200" y="3810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peak current is</a:t>
            </a: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533400" y="4953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rms current is </a:t>
            </a:r>
          </a:p>
        </p:txBody>
      </p:sp>
      <p:graphicFrame>
        <p:nvGraphicFramePr>
          <p:cNvPr id="467979" name="Object 11"/>
          <p:cNvGraphicFramePr>
            <a:graphicFrameLocks noChangeAspect="1"/>
          </p:cNvGraphicFramePr>
          <p:nvPr/>
        </p:nvGraphicFramePr>
        <p:xfrm>
          <a:off x="2895600" y="1981200"/>
          <a:ext cx="6238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0" name="Equation" r:id="rId4" imgW="291960" imgH="203040" progId="Equation.DSMT4">
                  <p:embed/>
                </p:oleObj>
              </mc:Choice>
              <mc:Fallback>
                <p:oleObj name="Equation" r:id="rId4" imgW="291960" imgH="203040" progId="Equation.DSMT4">
                  <p:embed/>
                  <p:pic>
                    <p:nvPicPr>
                      <p:cNvPr id="4679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81200"/>
                        <a:ext cx="623888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0" name="Object 12"/>
          <p:cNvGraphicFramePr>
            <a:graphicFrameLocks noChangeAspect="1"/>
          </p:cNvGraphicFramePr>
          <p:nvPr/>
        </p:nvGraphicFramePr>
        <p:xfrm>
          <a:off x="914400" y="3071813"/>
          <a:ext cx="7604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1" name="Equation" r:id="rId6" imgW="355320" imgH="203040" progId="Equation.DSMT4">
                  <p:embed/>
                </p:oleObj>
              </mc:Choice>
              <mc:Fallback>
                <p:oleObj name="Equation" r:id="rId6" imgW="355320" imgH="203040" progId="Equation.DSMT4">
                  <p:embed/>
                  <p:pic>
                    <p:nvPicPr>
                      <p:cNvPr id="4679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71813"/>
                        <a:ext cx="76041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1" name="Object 13"/>
          <p:cNvGraphicFramePr>
            <a:graphicFrameLocks noChangeAspect="1"/>
          </p:cNvGraphicFramePr>
          <p:nvPr/>
        </p:nvGraphicFramePr>
        <p:xfrm>
          <a:off x="2984500" y="44450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2" name="Equation" r:id="rId8" imgW="279360" imgH="203040" progId="Equation.DSMT4">
                  <p:embed/>
                </p:oleObj>
              </mc:Choice>
              <mc:Fallback>
                <p:oleObj name="Equation" r:id="rId8" imgW="279360" imgH="203040" progId="Equation.DSMT4">
                  <p:embed/>
                  <p:pic>
                    <p:nvPicPr>
                      <p:cNvPr id="4679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44450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2" name="Object 14"/>
          <p:cNvGraphicFramePr>
            <a:graphicFrameLocks noChangeAspect="1"/>
          </p:cNvGraphicFramePr>
          <p:nvPr/>
        </p:nvGraphicFramePr>
        <p:xfrm>
          <a:off x="2895600" y="5446713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3" name="Equation" r:id="rId10" imgW="368280" imgH="203040" progId="Equation.DSMT4">
                  <p:embed/>
                </p:oleObj>
              </mc:Choice>
              <mc:Fallback>
                <p:oleObj name="Equation" r:id="rId10" imgW="368280" imgH="203040" progId="Equation.DSMT4">
                  <p:embed/>
                  <p:pic>
                    <p:nvPicPr>
                      <p:cNvPr id="4679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446713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3" name="Object 15"/>
          <p:cNvGraphicFramePr>
            <a:graphicFrameLocks noChangeAspect="1"/>
          </p:cNvGraphicFramePr>
          <p:nvPr/>
        </p:nvGraphicFramePr>
        <p:xfrm>
          <a:off x="3505200" y="1951038"/>
          <a:ext cx="1168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4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4679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51038"/>
                        <a:ext cx="11684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4" name="Object 16"/>
          <p:cNvGraphicFramePr>
            <a:graphicFrameLocks noChangeAspect="1"/>
          </p:cNvGraphicFramePr>
          <p:nvPr/>
        </p:nvGraphicFramePr>
        <p:xfrm>
          <a:off x="4659313" y="1981200"/>
          <a:ext cx="21986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5" name="Equation" r:id="rId14" imgW="1028520" imgH="203040" progId="Equation.DSMT4">
                  <p:embed/>
                </p:oleObj>
              </mc:Choice>
              <mc:Fallback>
                <p:oleObj name="Equation" r:id="rId14" imgW="1028520" imgH="203040" progId="Equation.DSMT4">
                  <p:embed/>
                  <p:pic>
                    <p:nvPicPr>
                      <p:cNvPr id="4679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1981200"/>
                        <a:ext cx="219868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/>
        </p:nvGraphicFramePr>
        <p:xfrm>
          <a:off x="1600200" y="2871788"/>
          <a:ext cx="8413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6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679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71788"/>
                        <a:ext cx="841375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6" name="Object 18"/>
          <p:cNvGraphicFramePr>
            <a:graphicFrameLocks noChangeAspect="1"/>
          </p:cNvGraphicFramePr>
          <p:nvPr/>
        </p:nvGraphicFramePr>
        <p:xfrm>
          <a:off x="2419350" y="2895600"/>
          <a:ext cx="10858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7" name="Equation" r:id="rId18" imgW="507960" imgH="406080" progId="Equation.DSMT4">
                  <p:embed/>
                </p:oleObj>
              </mc:Choice>
              <mc:Fallback>
                <p:oleObj name="Equation" r:id="rId18" imgW="507960" imgH="406080" progId="Equation.DSMT4">
                  <p:embed/>
                  <p:pic>
                    <p:nvPicPr>
                      <p:cNvPr id="4679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2895600"/>
                        <a:ext cx="108585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7" name="Object 19"/>
          <p:cNvGraphicFramePr>
            <a:graphicFrameLocks noChangeAspect="1"/>
          </p:cNvGraphicFramePr>
          <p:nvPr/>
        </p:nvGraphicFramePr>
        <p:xfrm>
          <a:off x="3465513" y="2895600"/>
          <a:ext cx="4154487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8" name="Equation" r:id="rId20" imgW="1942920" imgH="469800" progId="Equation.DSMT4">
                  <p:embed/>
                </p:oleObj>
              </mc:Choice>
              <mc:Fallback>
                <p:oleObj name="Equation" r:id="rId20" imgW="1942920" imgH="469800" progId="Equation.DSMT4">
                  <p:embed/>
                  <p:pic>
                    <p:nvPicPr>
                      <p:cNvPr id="4679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3" y="2895600"/>
                        <a:ext cx="4154487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8" name="Object 20"/>
          <p:cNvGraphicFramePr>
            <a:graphicFrameLocks noChangeAspect="1"/>
          </p:cNvGraphicFramePr>
          <p:nvPr/>
        </p:nvGraphicFramePr>
        <p:xfrm>
          <a:off x="3529013" y="4240213"/>
          <a:ext cx="8143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19" name="Equation" r:id="rId22" imgW="380880" imgH="406080" progId="Equation.DSMT4">
                  <p:embed/>
                </p:oleObj>
              </mc:Choice>
              <mc:Fallback>
                <p:oleObj name="Equation" r:id="rId22" imgW="380880" imgH="406080" progId="Equation.DSMT4">
                  <p:embed/>
                  <p:pic>
                    <p:nvPicPr>
                      <p:cNvPr id="4679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4240213"/>
                        <a:ext cx="814387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9" name="Object 21"/>
          <p:cNvGraphicFramePr>
            <a:graphicFrameLocks noChangeAspect="1"/>
          </p:cNvGraphicFramePr>
          <p:nvPr/>
        </p:nvGraphicFramePr>
        <p:xfrm>
          <a:off x="4270375" y="4244975"/>
          <a:ext cx="19018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20" name="Equation" r:id="rId24" imgW="888840" imgH="368280" progId="Equation.DSMT4">
                  <p:embed/>
                </p:oleObj>
              </mc:Choice>
              <mc:Fallback>
                <p:oleObj name="Equation" r:id="rId24" imgW="888840" imgH="368280" progId="Equation.DSMT4">
                  <p:embed/>
                  <p:pic>
                    <p:nvPicPr>
                      <p:cNvPr id="4679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75" y="4244975"/>
                        <a:ext cx="19018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90" name="Object 22"/>
          <p:cNvGraphicFramePr>
            <a:graphicFrameLocks noChangeAspect="1"/>
          </p:cNvGraphicFramePr>
          <p:nvPr/>
        </p:nvGraphicFramePr>
        <p:xfrm>
          <a:off x="3657600" y="5230813"/>
          <a:ext cx="8683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21" name="Equation" r:id="rId26" imgW="406080" imgH="406080" progId="Equation.DSMT4">
                  <p:embed/>
                </p:oleObj>
              </mc:Choice>
              <mc:Fallback>
                <p:oleObj name="Equation" r:id="rId26" imgW="406080" imgH="406080" progId="Equation.DSMT4">
                  <p:embed/>
                  <p:pic>
                    <p:nvPicPr>
                      <p:cNvPr id="4679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230813"/>
                        <a:ext cx="86836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91" name="Object 23"/>
          <p:cNvGraphicFramePr>
            <a:graphicFrameLocks noChangeAspect="1"/>
          </p:cNvGraphicFramePr>
          <p:nvPr/>
        </p:nvGraphicFramePr>
        <p:xfrm>
          <a:off x="4473575" y="5235575"/>
          <a:ext cx="19272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922" name="Equation" r:id="rId28" imgW="901440" imgH="368280" progId="Equation.DSMT4">
                  <p:embed/>
                </p:oleObj>
              </mc:Choice>
              <mc:Fallback>
                <p:oleObj name="Equation" r:id="rId28" imgW="901440" imgH="368280" progId="Equation.DSMT4">
                  <p:embed/>
                  <p:pic>
                    <p:nvPicPr>
                      <p:cNvPr id="4679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5235575"/>
                        <a:ext cx="19272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42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609600"/>
          </a:xfrm>
        </p:spPr>
        <p:txBody>
          <a:bodyPr/>
          <a:lstStyle/>
          <a:p>
            <a:r>
              <a:rPr lang="en-US" sz="4000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381000"/>
            <a:ext cx="8553450" cy="5486400"/>
          </a:xfrm>
        </p:spPr>
        <p:txBody>
          <a:bodyPr/>
          <a:lstStyle/>
          <a:p>
            <a:pPr>
              <a:spcBef>
                <a:spcPts val="372"/>
              </a:spcBef>
            </a:pPr>
            <a:r>
              <a:rPr lang="en-US" sz="2400" dirty="0"/>
              <a:t>Reading assignments: CH30.7 – 30.11</a:t>
            </a:r>
          </a:p>
          <a:p>
            <a:pPr>
              <a:spcBef>
                <a:spcPts val="372"/>
              </a:spcBef>
            </a:pPr>
            <a:r>
              <a:rPr lang="en-US" sz="2400" dirty="0"/>
              <a:t>Planetarium Extra Credit: bring to class Mon. Dec. 2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Be sure to tape one end of the ticket stub on a sheet of paper with your name on it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Final comprehensive exam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In class 1:00 </a:t>
            </a:r>
            <a:r>
              <a:rPr lang="mr-IN" sz="2000" dirty="0"/>
              <a:t>–</a:t>
            </a:r>
            <a:r>
              <a:rPr lang="en-US" sz="2000" dirty="0"/>
              <a:t> 2:20pm, Wednesday, Dec. 4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Covers: CH21.1 </a:t>
            </a:r>
            <a:r>
              <a:rPr lang="mr-IN" sz="2000" dirty="0"/>
              <a:t>–</a:t>
            </a:r>
            <a:r>
              <a:rPr lang="en-US" sz="2000" dirty="0"/>
              <a:t> what we finish Monday, Dec. 2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Bring your calculator but DO NOT input formula into it!</a:t>
            </a:r>
          </a:p>
          <a:p>
            <a:pPr lvl="2" eaLnBrk="1" hangingPunct="1">
              <a:spcBef>
                <a:spcPts val="372"/>
              </a:spcBef>
            </a:pPr>
            <a:r>
              <a:rPr lang="en-US" sz="1800" dirty="0"/>
              <a:t>Cell phones or any types of computers cannot replace a calculator!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quiz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derivations, word definitions, set ups or solutions of any problems!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MAXWELL’s Equations!!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No class this Wednesday, Nov. 27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Happy Thanksgiving!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Course evaluation survey!!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C103-2204-9741-AB42-17495A2993C8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638800" y="4800600"/>
            <a:ext cx="3657600" cy="2209800"/>
            <a:chOff x="576" y="2736"/>
            <a:chExt cx="2112" cy="1632"/>
          </a:xfrm>
        </p:grpSpPr>
        <p:pic>
          <p:nvPicPr>
            <p:cNvPr id="447491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2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3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381000" y="1600200"/>
            <a:ext cx="2209800" cy="1981200"/>
            <a:chOff x="0" y="912"/>
            <a:chExt cx="2112" cy="1584"/>
          </a:xfrm>
        </p:grpSpPr>
        <p:pic>
          <p:nvPicPr>
            <p:cNvPr id="447495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6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7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749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7499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8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474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500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8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75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501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8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75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750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an </a:t>
            </a:r>
            <a:r>
              <a:rPr lang="en-US" dirty="0" err="1"/>
              <a:t>emf</a:t>
            </a:r>
            <a:r>
              <a:rPr lang="en-US" dirty="0"/>
              <a:t> is applied to an inductor?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inductor has some resistance, however negligible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an inductor can be drawn as a circuit of separate resistance and coil.  What is the name this kind of circuit?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happens at the instance the switch is thrown to apply </a:t>
            </a:r>
            <a:r>
              <a:rPr lang="en-US" dirty="0" err="1"/>
              <a:t>emf</a:t>
            </a:r>
            <a:r>
              <a:rPr lang="en-US" dirty="0"/>
              <a:t> to the circuit?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current starts to flow, gradually increasing from 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This change is opposed by the induced </a:t>
            </a:r>
            <a:r>
              <a:rPr lang="en-US" dirty="0" err="1"/>
              <a:t>emf</a:t>
            </a:r>
            <a:r>
              <a:rPr lang="en-US" dirty="0"/>
              <a:t> in the inductor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the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at point B is higher than point C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However there is a voltage drop at the resistance which reduces the voltage across inductance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Thus the current increases less rapidly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overall behavior of the current is a gradual increase, reaching to the maximum current </a:t>
            </a:r>
            <a:r>
              <a:rPr lang="en-US" dirty="0">
                <a:latin typeface="Monotype Corsiva" charset="0"/>
                <a:sym typeface="Wingdings" charset="2"/>
              </a:rPr>
              <a:t>I</a:t>
            </a:r>
            <a:r>
              <a:rPr lang="en-US" baseline="-25000" dirty="0">
                <a:sym typeface="Wingdings" charset="2"/>
              </a:rPr>
              <a:t>max</a:t>
            </a:r>
            <a:r>
              <a:rPr lang="en-US" dirty="0">
                <a:sym typeface="Wingdings" charset="2"/>
              </a:rPr>
              <a:t>=V</a:t>
            </a:r>
            <a:r>
              <a:rPr lang="en-US" baseline="-25000" dirty="0">
                <a:sym typeface="Wingdings" charset="2"/>
              </a:rPr>
              <a:t>0</a:t>
            </a:r>
            <a:r>
              <a:rPr lang="en-US" dirty="0">
                <a:sym typeface="Wingdings" charset="2"/>
              </a:rPr>
              <a:t>/R.</a:t>
            </a:r>
            <a:endParaRPr lang="en-US" dirty="0"/>
          </a:p>
        </p:txBody>
      </p:sp>
      <p:graphicFrame>
        <p:nvGraphicFramePr>
          <p:cNvPr id="447503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8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750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7504" name="Text Box 16"/>
          <p:cNvSpPr txBox="1">
            <a:spLocks noChangeArrowheads="1"/>
          </p:cNvSpPr>
          <p:nvPr/>
        </p:nvSpPr>
        <p:spPr bwMode="auto">
          <a:xfrm>
            <a:off x="6934200" y="1981200"/>
            <a:ext cx="1117600" cy="4048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LR Circuit</a:t>
            </a:r>
          </a:p>
        </p:txBody>
      </p:sp>
    </p:spTree>
    <p:extLst>
      <p:ext uri="{BB962C8B-B14F-4D97-AF65-F5344CB8AC3E}">
        <p14:creationId xmlns:p14="http://schemas.microsoft.com/office/powerpoint/2010/main" val="220285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97B-9D64-B949-BAFD-20E8DE0EC1F6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381000"/>
            <a:ext cx="4267200" cy="3886200"/>
            <a:chOff x="576" y="2736"/>
            <a:chExt cx="2112" cy="1632"/>
          </a:xfrm>
        </p:grpSpPr>
        <p:pic>
          <p:nvPicPr>
            <p:cNvPr id="448515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0"/>
            <a:ext cx="2438400" cy="2133600"/>
            <a:chOff x="0" y="912"/>
            <a:chExt cx="2112" cy="1584"/>
          </a:xfrm>
        </p:grpSpPr>
        <p:pic>
          <p:nvPicPr>
            <p:cNvPr id="448519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20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21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8522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0"/>
            <a:ext cx="7313612" cy="609600"/>
          </a:xfrm>
          <a:noFill/>
        </p:spPr>
        <p:txBody>
          <a:bodyPr/>
          <a:lstStyle/>
          <a:p>
            <a:r>
              <a:rPr lang="en-US" dirty="0"/>
              <a:t>LR Circuits</a:t>
            </a:r>
          </a:p>
        </p:txBody>
      </p:sp>
      <p:graphicFrame>
        <p:nvGraphicFramePr>
          <p:cNvPr id="448523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485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4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85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5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85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852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r>
              <a:rPr lang="en-US" sz="2800" dirty="0"/>
              <a:t>This can be shown </a:t>
            </a:r>
            <a:r>
              <a:rPr lang="en-US" sz="2800" dirty="0" err="1"/>
              <a:t>w</a:t>
            </a:r>
            <a:r>
              <a:rPr lang="en-US" sz="2800" dirty="0"/>
              <a:t>/ Kirchhoff loop rules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/>
              <a:t>emfs</a:t>
            </a:r>
            <a:r>
              <a:rPr lang="en-US" sz="2400" dirty="0"/>
              <a:t> in the circuit are the battery voltage V</a:t>
            </a:r>
            <a:r>
              <a:rPr lang="en-US" sz="2400" baseline="-25000" dirty="0"/>
              <a:t>0</a:t>
            </a:r>
            <a:r>
              <a:rPr lang="en-US" sz="2400" dirty="0"/>
              <a:t> and the </a:t>
            </a:r>
            <a:r>
              <a:rPr lang="en-US" sz="2400" dirty="0" err="1"/>
              <a:t>emf</a:t>
            </a:r>
            <a:r>
              <a:rPr lang="en-US" sz="2400" dirty="0"/>
              <a:t> </a:t>
            </a:r>
            <a:r>
              <a:rPr lang="en-US" sz="2400" dirty="0" err="1">
                <a:latin typeface="Symbol" charset="2"/>
              </a:rPr>
              <a:t>ε</a:t>
            </a:r>
            <a:r>
              <a:rPr lang="en-US" sz="2400" dirty="0"/>
              <a:t>=-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 err="1"/>
              <a:t>(d</a:t>
            </a:r>
            <a:r>
              <a:rPr lang="en-US" sz="2400" dirty="0" err="1">
                <a:latin typeface="Monotype Corsiva" charset="0"/>
              </a:rPr>
              <a:t>I</a:t>
            </a:r>
            <a:r>
              <a:rPr lang="en-US" sz="2400" dirty="0" err="1"/>
              <a:t>/dt</a:t>
            </a:r>
            <a:r>
              <a:rPr lang="en-US" sz="2400" dirty="0"/>
              <a:t>) in the inductor opposing the current increase</a:t>
            </a:r>
          </a:p>
          <a:p>
            <a:pPr lvl="1"/>
            <a:r>
              <a:rPr lang="en-US" sz="2400" dirty="0"/>
              <a:t>The sum of the potential changes through the circuit is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Where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dirty="0"/>
              <a:t> is the current at any instance</a:t>
            </a:r>
          </a:p>
          <a:p>
            <a:pPr lvl="1"/>
            <a:r>
              <a:rPr lang="en-US" sz="2400" dirty="0"/>
              <a:t>By rearranging the terms, we obtain the differential eq.</a:t>
            </a:r>
          </a:p>
          <a:p>
            <a:pPr lvl="1"/>
            <a:r>
              <a:rPr lang="en-US" sz="2400" dirty="0"/>
              <a:t> </a:t>
            </a:r>
          </a:p>
          <a:p>
            <a:pPr lvl="1"/>
            <a:r>
              <a:rPr lang="en-US" sz="2400" dirty="0"/>
              <a:t>We can integrate just as in RC circuit</a:t>
            </a:r>
          </a:p>
          <a:p>
            <a:pPr lvl="1"/>
            <a:r>
              <a:rPr lang="en-US" sz="2400" dirty="0"/>
              <a:t>So the solution is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Symbol" charset="2"/>
              </a:rPr>
              <a:t>τ</a:t>
            </a:r>
            <a:r>
              <a:rPr lang="en-US" sz="2400" dirty="0"/>
              <a:t>=L/R</a:t>
            </a:r>
          </a:p>
          <a:p>
            <a:pPr lvl="2"/>
            <a:r>
              <a:rPr lang="en-US" sz="2000" dirty="0"/>
              <a:t>This is the time constant </a:t>
            </a:r>
            <a:r>
              <a:rPr lang="en-US" sz="2000" dirty="0" err="1">
                <a:latin typeface="Symbol" charset="2"/>
              </a:rPr>
              <a:t>τ</a:t>
            </a:r>
            <a:r>
              <a:rPr lang="en-US" sz="2000" dirty="0"/>
              <a:t> of the LR circuit and is the time required for the current </a:t>
            </a:r>
            <a:r>
              <a:rPr lang="en-US" sz="2000" dirty="0">
                <a:latin typeface="Monotype Corsiva" charset="0"/>
              </a:rPr>
              <a:t>I</a:t>
            </a:r>
            <a:r>
              <a:rPr lang="en-US" sz="2000" dirty="0"/>
              <a:t> to reach 0.63 of the maximum </a:t>
            </a:r>
          </a:p>
        </p:txBody>
      </p:sp>
      <p:graphicFrame>
        <p:nvGraphicFramePr>
          <p:cNvPr id="448527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6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85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8" name="Object 16"/>
          <p:cNvGraphicFramePr>
            <a:graphicFrameLocks noChangeAspect="1"/>
          </p:cNvGraphicFramePr>
          <p:nvPr/>
        </p:nvGraphicFramePr>
        <p:xfrm>
          <a:off x="1189038" y="2286000"/>
          <a:ext cx="18589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7" name="Equation" r:id="rId9" imgW="774360" imgH="203040" progId="Equation.DSMT4">
                  <p:embed/>
                </p:oleObj>
              </mc:Choice>
              <mc:Fallback>
                <p:oleObj name="Equation" r:id="rId9" imgW="774360" imgH="203040" progId="Equation.DSMT4">
                  <p:embed/>
                  <p:pic>
                    <p:nvPicPr>
                      <p:cNvPr id="4485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286000"/>
                        <a:ext cx="185896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9" name="Object 17"/>
          <p:cNvGraphicFramePr>
            <a:graphicFrameLocks noChangeAspect="1"/>
          </p:cNvGraphicFramePr>
          <p:nvPr/>
        </p:nvGraphicFramePr>
        <p:xfrm>
          <a:off x="1143000" y="3581400"/>
          <a:ext cx="20431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8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4485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204311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0" name="Object 18"/>
          <p:cNvGraphicFramePr>
            <a:graphicFrameLocks noChangeAspect="1"/>
          </p:cNvGraphicFramePr>
          <p:nvPr/>
        </p:nvGraphicFramePr>
        <p:xfrm>
          <a:off x="5486400" y="3862388"/>
          <a:ext cx="15668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09" name="Equation" r:id="rId13" imgW="812520" imgH="406080" progId="Equation.DSMT4">
                  <p:embed/>
                </p:oleObj>
              </mc:Choice>
              <mc:Fallback>
                <p:oleObj name="Equation" r:id="rId13" imgW="812520" imgH="406080" progId="Equation.DSMT4">
                  <p:embed/>
                  <p:pic>
                    <p:nvPicPr>
                      <p:cNvPr id="4485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62388"/>
                        <a:ext cx="1566863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1" name="Object 19"/>
          <p:cNvGraphicFramePr>
            <a:graphicFrameLocks noChangeAspect="1"/>
          </p:cNvGraphicFramePr>
          <p:nvPr/>
        </p:nvGraphicFramePr>
        <p:xfrm>
          <a:off x="3171825" y="4403725"/>
          <a:ext cx="17811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0" name="Equation" r:id="rId15" imgW="1091880" imgH="457200" progId="Equation.DSMT4">
                  <p:embed/>
                </p:oleObj>
              </mc:Choice>
              <mc:Fallback>
                <p:oleObj name="Equation" r:id="rId15" imgW="1091880" imgH="457200" progId="Equation.DSMT4">
                  <p:embed/>
                  <p:pic>
                    <p:nvPicPr>
                      <p:cNvPr id="4485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4403725"/>
                        <a:ext cx="17811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2" name="Object 20"/>
          <p:cNvGraphicFramePr>
            <a:graphicFrameLocks noChangeAspect="1"/>
          </p:cNvGraphicFramePr>
          <p:nvPr/>
        </p:nvGraphicFramePr>
        <p:xfrm>
          <a:off x="5486400" y="4683125"/>
          <a:ext cx="30480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1" name="Equation" r:id="rId17" imgW="2031840" imgH="279360" progId="Equation.DSMT4">
                  <p:embed/>
                </p:oleObj>
              </mc:Choice>
              <mc:Fallback>
                <p:oleObj name="Equation" r:id="rId17" imgW="2031840" imgH="279360" progId="Equation.DSMT4">
                  <p:embed/>
                  <p:pic>
                    <p:nvPicPr>
                      <p:cNvPr id="4485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83125"/>
                        <a:ext cx="3048000" cy="4222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3" name="Object 21"/>
          <p:cNvGraphicFramePr>
            <a:graphicFrameLocks noChangeAspect="1"/>
          </p:cNvGraphicFramePr>
          <p:nvPr/>
        </p:nvGraphicFramePr>
        <p:xfrm>
          <a:off x="3032125" y="2286000"/>
          <a:ext cx="2682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2" name="Equation" r:id="rId19" imgW="1117440" imgH="203040" progId="Equation.DSMT4">
                  <p:embed/>
                </p:oleObj>
              </mc:Choice>
              <mc:Fallback>
                <p:oleObj name="Equation" r:id="rId19" imgW="1117440" imgH="203040" progId="Equation.DSMT4">
                  <p:embed/>
                  <p:pic>
                    <p:nvPicPr>
                      <p:cNvPr id="4485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2286000"/>
                        <a:ext cx="26828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4" name="Object 22"/>
          <p:cNvGraphicFramePr>
            <a:graphicFrameLocks noChangeAspect="1"/>
          </p:cNvGraphicFramePr>
          <p:nvPr/>
        </p:nvGraphicFramePr>
        <p:xfrm>
          <a:off x="5668963" y="2346325"/>
          <a:ext cx="27463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3" name="Equation" r:id="rId21" imgW="114120" imgH="164880" progId="Equation.DSMT4">
                  <p:embed/>
                </p:oleObj>
              </mc:Choice>
              <mc:Fallback>
                <p:oleObj name="Equation" r:id="rId21" imgW="114120" imgH="164880" progId="Equation.DSMT4">
                  <p:embed/>
                  <p:pic>
                    <p:nvPicPr>
                      <p:cNvPr id="44853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963" y="2346325"/>
                        <a:ext cx="274637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5" name="Object 23"/>
          <p:cNvGraphicFramePr>
            <a:graphicFrameLocks noChangeAspect="1"/>
          </p:cNvGraphicFramePr>
          <p:nvPr/>
        </p:nvGraphicFramePr>
        <p:xfrm>
          <a:off x="3184525" y="3581400"/>
          <a:ext cx="396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4" name="Equation" r:id="rId23" imgW="164880" imgH="203040" progId="Equation.DSMT4">
                  <p:embed/>
                </p:oleObj>
              </mc:Choice>
              <mc:Fallback>
                <p:oleObj name="Equation" r:id="rId23" imgW="164880" imgH="203040" progId="Equation.DSMT4">
                  <p:embed/>
                  <p:pic>
                    <p:nvPicPr>
                      <p:cNvPr id="44853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3581400"/>
                        <a:ext cx="3968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6" name="Object 24"/>
          <p:cNvGraphicFramePr>
            <a:graphicFrameLocks noChangeAspect="1"/>
          </p:cNvGraphicFramePr>
          <p:nvPr/>
        </p:nvGraphicFramePr>
        <p:xfrm>
          <a:off x="7010400" y="3859213"/>
          <a:ext cx="782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5" name="Equation" r:id="rId25" imgW="406080" imgH="368280" progId="Equation.DSMT4">
                  <p:embed/>
                </p:oleObj>
              </mc:Choice>
              <mc:Fallback>
                <p:oleObj name="Equation" r:id="rId25" imgW="406080" imgH="368280" progId="Equation.DSMT4">
                  <p:embed/>
                  <p:pic>
                    <p:nvPicPr>
                      <p:cNvPr id="44853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59213"/>
                        <a:ext cx="782638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7" name="Object 25"/>
          <p:cNvGraphicFramePr>
            <a:graphicFrameLocks noChangeAspect="1"/>
          </p:cNvGraphicFramePr>
          <p:nvPr/>
        </p:nvGraphicFramePr>
        <p:xfrm>
          <a:off x="4932363" y="4419600"/>
          <a:ext cx="24923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916" name="Equation" r:id="rId27" imgW="152280" imgH="368280" progId="Equation.DSMT4">
                  <p:embed/>
                </p:oleObj>
              </mc:Choice>
              <mc:Fallback>
                <p:oleObj name="Equation" r:id="rId27" imgW="152280" imgH="368280" progId="Equation.DSMT4">
                  <p:embed/>
                  <p:pic>
                    <p:nvPicPr>
                      <p:cNvPr id="44853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419600"/>
                        <a:ext cx="249237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85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3AB-4207-FC4F-8707-530FD50E7C5F}" type="slidenum">
              <a:rPr lang="en-US"/>
              <a:pPr/>
              <a:t>5</a:t>
            </a:fld>
            <a:endParaRPr lang="en-US"/>
          </a:p>
        </p:txBody>
      </p:sp>
      <p:pic>
        <p:nvPicPr>
          <p:cNvPr id="449538" name="Picture 2" descr="FG30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514600"/>
            <a:ext cx="2209800" cy="1038225"/>
          </a:xfrm>
          <a:prstGeom prst="rect">
            <a:avLst/>
          </a:prstGeom>
          <a:noFill/>
        </p:spPr>
      </p:pic>
      <p:pic>
        <p:nvPicPr>
          <p:cNvPr id="449539" name="Picture 3" descr="FG30_0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0"/>
            <a:ext cx="1905000" cy="1981200"/>
          </a:xfrm>
          <a:prstGeom prst="rect">
            <a:avLst/>
          </a:prstGeom>
          <a:noFill/>
        </p:spPr>
      </p:pic>
      <p:sp>
        <p:nvSpPr>
          <p:cNvPr id="4495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3588" y="0"/>
            <a:ext cx="7313612" cy="609600"/>
          </a:xfrm>
          <a:noFill/>
        </p:spPr>
        <p:txBody>
          <a:bodyPr/>
          <a:lstStyle/>
          <a:p>
            <a:r>
              <a:rPr lang="en-US" dirty="0"/>
              <a:t>Discharge of LR Circuits</a:t>
            </a:r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6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95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2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6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95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69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95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the switch is flipped away from the battery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differential equation becomes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 integration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Which results in the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decays exponentially to zero with the time constant </a:t>
            </a:r>
            <a:r>
              <a:rPr lang="en-US" dirty="0" err="1">
                <a:latin typeface="Symbol" charset="2"/>
              </a:rPr>
              <a:t>τ</a:t>
            </a:r>
            <a:r>
              <a:rPr lang="en-US" dirty="0"/>
              <a:t>=L/R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there always is a reaction time when a system with a coil, such as an electromagnet, is turned on or off.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in LR circuit behaves almost the same as that in RC circuit but the time constant is inversely proportional to R in LR circuit unlike the RC circuit</a:t>
            </a:r>
          </a:p>
        </p:txBody>
      </p:sp>
      <p:graphicFrame>
        <p:nvGraphicFramePr>
          <p:cNvPr id="449545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0" name="Equation" r:id="rId10" imgW="914400" imgH="190080" progId="Equation.DSMT4">
                  <p:embed/>
                </p:oleObj>
              </mc:Choice>
              <mc:Fallback>
                <p:oleObj name="Equation" r:id="rId10" imgW="914400" imgH="190080" progId="Equation.DSMT4">
                  <p:embed/>
                  <p:pic>
                    <p:nvPicPr>
                      <p:cNvPr id="449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6" name="Object 10"/>
          <p:cNvGraphicFramePr>
            <a:graphicFrameLocks noChangeAspect="1"/>
          </p:cNvGraphicFramePr>
          <p:nvPr/>
        </p:nvGraphicFramePr>
        <p:xfrm>
          <a:off x="1295400" y="1568450"/>
          <a:ext cx="20431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1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4495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68450"/>
                        <a:ext cx="204311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3784600" y="1843088"/>
          <a:ext cx="9525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2" name="Equation" r:id="rId13" imgW="495300" imgH="393700" progId="Equation.DSMT4">
                  <p:embed/>
                </p:oleObj>
              </mc:Choice>
              <mc:Fallback>
                <p:oleObj name="Equation" r:id="rId13" imgW="495300" imgH="393700" progId="Equation.DSMT4">
                  <p:embed/>
                  <p:pic>
                    <p:nvPicPr>
                      <p:cNvPr id="4495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1843088"/>
                        <a:ext cx="95250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8" name="Object 12"/>
          <p:cNvGraphicFramePr>
            <a:graphicFrameLocks noChangeAspect="1"/>
          </p:cNvGraphicFramePr>
          <p:nvPr/>
        </p:nvGraphicFramePr>
        <p:xfrm>
          <a:off x="6572250" y="1976438"/>
          <a:ext cx="11239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3" name="Equation" r:id="rId15" imgW="749160" imgH="406080" progId="Equation.DSMT4">
                  <p:embed/>
                </p:oleObj>
              </mc:Choice>
              <mc:Fallback>
                <p:oleObj name="Equation" r:id="rId15" imgW="749160" imgH="406080" progId="Equation.DSMT4">
                  <p:embed/>
                  <p:pic>
                    <p:nvPicPr>
                      <p:cNvPr id="4495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1976438"/>
                        <a:ext cx="1123950" cy="6143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9" name="Object 13"/>
          <p:cNvGraphicFramePr>
            <a:graphicFrameLocks noChangeAspect="1"/>
          </p:cNvGraphicFramePr>
          <p:nvPr/>
        </p:nvGraphicFramePr>
        <p:xfrm>
          <a:off x="1219200" y="2895600"/>
          <a:ext cx="17526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4" name="Equation" r:id="rId17" imgW="1091880" imgH="330120" progId="Equation.DSMT4">
                  <p:embed/>
                </p:oleObj>
              </mc:Choice>
              <mc:Fallback>
                <p:oleObj name="Equation" r:id="rId17" imgW="1091880" imgH="330120" progId="Equation.DSMT4">
                  <p:embed/>
                  <p:pic>
                    <p:nvPicPr>
                      <p:cNvPr id="44954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1752600" cy="53498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50" name="AutoShape 14"/>
          <p:cNvSpPr>
            <a:spLocks noChangeArrowheads="1"/>
          </p:cNvSpPr>
          <p:nvPr/>
        </p:nvSpPr>
        <p:spPr bwMode="auto">
          <a:xfrm>
            <a:off x="5867400" y="19812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9551" name="Object 15"/>
          <p:cNvGraphicFramePr>
            <a:graphicFrameLocks noChangeAspect="1"/>
          </p:cNvGraphicFramePr>
          <p:nvPr/>
        </p:nvGraphicFramePr>
        <p:xfrm>
          <a:off x="3352800" y="1600200"/>
          <a:ext cx="2746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5" name="Equation" r:id="rId19" imgW="114120" imgH="164880" progId="Equation.DSMT4">
                  <p:embed/>
                </p:oleObj>
              </mc:Choice>
              <mc:Fallback>
                <p:oleObj name="Equation" r:id="rId19" imgW="114120" imgH="164880" progId="Equation.DSMT4">
                  <p:embed/>
                  <p:pic>
                    <p:nvPicPr>
                      <p:cNvPr id="4495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00200"/>
                        <a:ext cx="27463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060389"/>
              </p:ext>
            </p:extLst>
          </p:nvPr>
        </p:nvGraphicFramePr>
        <p:xfrm>
          <a:off x="4706938" y="1866900"/>
          <a:ext cx="9286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76" name="Equation" r:id="rId21" imgW="482600" imgH="381000" progId="Equation.DSMT4">
                  <p:embed/>
                </p:oleObj>
              </mc:Choice>
              <mc:Fallback>
                <p:oleObj name="Equation" r:id="rId21" imgW="482600" imgH="381000" progId="Equation.DSMT4">
                  <p:embed/>
                  <p:pic>
                    <p:nvPicPr>
                      <p:cNvPr id="44955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38" y="1866900"/>
                        <a:ext cx="9286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46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713B-BA4C-F64E-AA62-1FE0CE7AA475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838200"/>
            <a:ext cx="5029200" cy="3733800"/>
            <a:chOff x="240" y="1440"/>
            <a:chExt cx="2640" cy="2112"/>
          </a:xfrm>
        </p:grpSpPr>
        <p:pic>
          <p:nvPicPr>
            <p:cNvPr id="460803" name="Picture 3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" y="1440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4" name="Rectangle 4"/>
            <p:cNvSpPr>
              <a:spLocks noChangeArrowheads="1"/>
            </p:cNvSpPr>
            <p:nvPr/>
          </p:nvSpPr>
          <p:spPr bwMode="auto">
            <a:xfrm>
              <a:off x="480" y="2112"/>
              <a:ext cx="2160" cy="14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943600" y="2266950"/>
            <a:ext cx="3886200" cy="3143250"/>
            <a:chOff x="3120" y="1296"/>
            <a:chExt cx="2640" cy="1980"/>
          </a:xfrm>
        </p:grpSpPr>
        <p:pic>
          <p:nvPicPr>
            <p:cNvPr id="460806" name="Picture 6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7" name="Rectangle 7"/>
            <p:cNvSpPr>
              <a:spLocks noChangeArrowheads="1"/>
            </p:cNvSpPr>
            <p:nvPr/>
          </p:nvSpPr>
          <p:spPr bwMode="auto">
            <a:xfrm>
              <a:off x="3840" y="1296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0808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0809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Resistance only</a:t>
            </a:r>
          </a:p>
        </p:txBody>
      </p:sp>
      <p:graphicFrame>
        <p:nvGraphicFramePr>
          <p:cNvPr id="460810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2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0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1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2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0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2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2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08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1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6934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What do you think will happen when an AC source is connected to a resistor?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Thus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where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is 0 when voltage is 0 and current is in its peak when voltage is in its peak.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and voltage are “in phase”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Energy is lost via the transformation into heat at an average rate</a:t>
            </a:r>
          </a:p>
        </p:txBody>
      </p:sp>
      <p:graphicFrame>
        <p:nvGraphicFramePr>
          <p:cNvPr id="460814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0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08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5" name="Object 15"/>
          <p:cNvGraphicFramePr>
            <a:graphicFrameLocks noChangeAspect="1"/>
          </p:cNvGraphicFramePr>
          <p:nvPr/>
        </p:nvGraphicFramePr>
        <p:xfrm>
          <a:off x="1492250" y="2074863"/>
          <a:ext cx="178435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1" name="Equation" r:id="rId9" imgW="622300" imgH="152400" progId="Equation.DSMT4">
                  <p:embed/>
                </p:oleObj>
              </mc:Choice>
              <mc:Fallback>
                <p:oleObj name="Equation" r:id="rId9" imgW="622300" imgH="152400" progId="Equation.DSMT4">
                  <p:embed/>
                  <p:pic>
                    <p:nvPicPr>
                      <p:cNvPr id="4608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2074863"/>
                        <a:ext cx="178435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6" name="Object 16"/>
          <p:cNvGraphicFramePr>
            <a:graphicFrameLocks noChangeAspect="1"/>
          </p:cNvGraphicFramePr>
          <p:nvPr/>
        </p:nvGraphicFramePr>
        <p:xfrm>
          <a:off x="914400" y="2797175"/>
          <a:ext cx="7270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2" name="Equation" r:id="rId11" imgW="253800" imgH="164880" progId="Equation.DSMT4">
                  <p:embed/>
                </p:oleObj>
              </mc:Choice>
              <mc:Fallback>
                <p:oleObj name="Equation" r:id="rId11" imgW="253800" imgH="164880" progId="Equation.DSMT4">
                  <p:embed/>
                  <p:pic>
                    <p:nvPicPr>
                      <p:cNvPr id="4608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97175"/>
                        <a:ext cx="7270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7" name="Object 17"/>
          <p:cNvGraphicFramePr>
            <a:graphicFrameLocks noChangeAspect="1"/>
          </p:cNvGraphicFramePr>
          <p:nvPr/>
        </p:nvGraphicFramePr>
        <p:xfrm>
          <a:off x="1981200" y="3200400"/>
          <a:ext cx="11430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3" name="Equation" r:id="rId13" imgW="520560" imgH="203040" progId="Equation.DSMT4">
                  <p:embed/>
                </p:oleObj>
              </mc:Choice>
              <mc:Fallback>
                <p:oleObj name="Equation" r:id="rId13" imgW="520560" imgH="203040" progId="Equation.DSMT4">
                  <p:embed/>
                  <p:pic>
                    <p:nvPicPr>
                      <p:cNvPr id="4608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00400"/>
                        <a:ext cx="11430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8" name="Object 18"/>
          <p:cNvGraphicFramePr>
            <a:graphicFrameLocks noChangeAspect="1"/>
          </p:cNvGraphicFramePr>
          <p:nvPr/>
        </p:nvGraphicFramePr>
        <p:xfrm>
          <a:off x="2971800" y="5486400"/>
          <a:ext cx="7080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4" name="Equation" r:id="rId15" imgW="253800" imgH="177480" progId="Equation.DSMT4">
                  <p:embed/>
                </p:oleObj>
              </mc:Choice>
              <mc:Fallback>
                <p:oleObj name="Equation" r:id="rId15" imgW="253800" imgH="177480" progId="Equation.DSMT4">
                  <p:embed/>
                  <p:pic>
                    <p:nvPicPr>
                      <p:cNvPr id="46081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86400"/>
                        <a:ext cx="7080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9" name="Object 19"/>
          <p:cNvGraphicFramePr>
            <a:graphicFrameLocks noChangeAspect="1"/>
          </p:cNvGraphicFramePr>
          <p:nvPr/>
        </p:nvGraphicFramePr>
        <p:xfrm>
          <a:off x="1524000" y="2743200"/>
          <a:ext cx="20748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5" name="Equation" r:id="rId17" imgW="723600" imgH="203040" progId="Equation.DSMT4">
                  <p:embed/>
                </p:oleObj>
              </mc:Choice>
              <mc:Fallback>
                <p:oleObj name="Equation" r:id="rId17" imgW="723600" imgH="203040" progId="Equation.DSMT4">
                  <p:embed/>
                  <p:pic>
                    <p:nvPicPr>
                      <p:cNvPr id="4608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3200"/>
                        <a:ext cx="2074863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0" name="Object 20"/>
          <p:cNvGraphicFramePr>
            <a:graphicFrameLocks noChangeAspect="1"/>
          </p:cNvGraphicFramePr>
          <p:nvPr/>
        </p:nvGraphicFramePr>
        <p:xfrm>
          <a:off x="3575050" y="2743200"/>
          <a:ext cx="15303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6" name="Equation" r:id="rId19" imgW="533160" imgH="203040" progId="Equation.DSMT4">
                  <p:embed/>
                </p:oleObj>
              </mc:Choice>
              <mc:Fallback>
                <p:oleObj name="Equation" r:id="rId19" imgW="533160" imgH="203040" progId="Equation.DSMT4">
                  <p:embed/>
                  <p:pic>
                    <p:nvPicPr>
                      <p:cNvPr id="46082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2743200"/>
                        <a:ext cx="1530350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1" name="Object 21"/>
          <p:cNvGraphicFramePr>
            <a:graphicFrameLocks noChangeAspect="1"/>
          </p:cNvGraphicFramePr>
          <p:nvPr/>
        </p:nvGraphicFramePr>
        <p:xfrm>
          <a:off x="3657600" y="5503863"/>
          <a:ext cx="3540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7"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4608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503863"/>
                        <a:ext cx="35401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2" name="Object 22"/>
          <p:cNvGraphicFramePr>
            <a:graphicFrameLocks noChangeAspect="1"/>
          </p:cNvGraphicFramePr>
          <p:nvPr/>
        </p:nvGraphicFramePr>
        <p:xfrm>
          <a:off x="3962400" y="5489575"/>
          <a:ext cx="7096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8" name="Equation" r:id="rId23" imgW="253800" imgH="190440" progId="Equation.DSMT4">
                  <p:embed/>
                </p:oleObj>
              </mc:Choice>
              <mc:Fallback>
                <p:oleObj name="Equation" r:id="rId23" imgW="253800" imgH="190440" progId="Equation.DSMT4">
                  <p:embed/>
                  <p:pic>
                    <p:nvPicPr>
                      <p:cNvPr id="4608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89575"/>
                        <a:ext cx="7096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3" name="Object 23"/>
          <p:cNvGraphicFramePr>
            <a:graphicFrameLocks noChangeAspect="1"/>
          </p:cNvGraphicFramePr>
          <p:nvPr/>
        </p:nvGraphicFramePr>
        <p:xfrm>
          <a:off x="4648200" y="5486400"/>
          <a:ext cx="12763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39" name="Equation" r:id="rId25" imgW="457200" imgH="228600" progId="Equation.DSMT4">
                  <p:embed/>
                </p:oleObj>
              </mc:Choice>
              <mc:Fallback>
                <p:oleObj name="Equation" r:id="rId25" imgW="457200" imgH="228600" progId="Equation.DSMT4">
                  <p:embed/>
                  <p:pic>
                    <p:nvPicPr>
                      <p:cNvPr id="4608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127635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4" name="Object 24"/>
          <p:cNvGraphicFramePr>
            <a:graphicFrameLocks noChangeAspect="1"/>
          </p:cNvGraphicFramePr>
          <p:nvPr/>
        </p:nvGraphicFramePr>
        <p:xfrm>
          <a:off x="5805488" y="5486400"/>
          <a:ext cx="1204912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940" name="Equation" r:id="rId27" imgW="431640" imgH="228600" progId="Equation.DSMT4">
                  <p:embed/>
                </p:oleObj>
              </mc:Choice>
              <mc:Fallback>
                <p:oleObj name="Equation" r:id="rId27" imgW="431640" imgH="228600" progId="Equation.DSMT4">
                  <p:embed/>
                  <p:pic>
                    <p:nvPicPr>
                      <p:cNvPr id="4608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488" y="5486400"/>
                        <a:ext cx="1204912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84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9E53-FF70-6647-B67F-FB4FB4546783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838200"/>
            <a:ext cx="7239000" cy="5562600"/>
            <a:chOff x="0" y="0"/>
            <a:chExt cx="3312" cy="2484"/>
          </a:xfrm>
        </p:grpSpPr>
        <p:pic>
          <p:nvPicPr>
            <p:cNvPr id="461827" name="Picture 3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28" name="Rectangle 4"/>
            <p:cNvSpPr>
              <a:spLocks noChangeArrowheads="1"/>
            </p:cNvSpPr>
            <p:nvPr/>
          </p:nvSpPr>
          <p:spPr bwMode="auto">
            <a:xfrm>
              <a:off x="576" y="768"/>
              <a:ext cx="2112" cy="16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257800" y="3200400"/>
            <a:ext cx="4572000" cy="3505200"/>
            <a:chOff x="2448" y="1824"/>
            <a:chExt cx="3312" cy="2496"/>
          </a:xfrm>
        </p:grpSpPr>
        <p:pic>
          <p:nvPicPr>
            <p:cNvPr id="461830" name="Picture 6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1836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31" name="Rectangle 7"/>
            <p:cNvSpPr>
              <a:spLocks noChangeArrowheads="1"/>
            </p:cNvSpPr>
            <p:nvPr/>
          </p:nvSpPr>
          <p:spPr bwMode="auto">
            <a:xfrm>
              <a:off x="3408" y="1824"/>
              <a:ext cx="1296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1832" name="Rectangle 8"/>
            <p:cNvSpPr>
              <a:spLocks noChangeArrowheads="1"/>
            </p:cNvSpPr>
            <p:nvPr/>
          </p:nvSpPr>
          <p:spPr bwMode="auto">
            <a:xfrm>
              <a:off x="3936" y="412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1833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1834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4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18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5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18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6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18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Thus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where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Current and voltage are “out of phase by </a:t>
            </a:r>
            <a:r>
              <a:rPr lang="en-US" sz="2000" dirty="0">
                <a:latin typeface="Symbol" charset="2"/>
              </a:rPr>
              <a:t>π</a:t>
            </a:r>
            <a:r>
              <a:rPr lang="en-US" sz="2000" dirty="0"/>
              <a:t>/2 or 90</a:t>
            </a:r>
            <a:r>
              <a:rPr lang="en-US" sz="2000" baseline="30000" dirty="0"/>
              <a:t>o</a:t>
            </a:r>
            <a:r>
              <a:rPr lang="en-US" sz="2000" dirty="0"/>
              <a:t>”. In other words the current reaches its peak ¼ cycle after the voltage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happens to the energy?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 energy is dissipated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average power is 0 at all times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energy is stored temporarily in the magnetic field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Then released back to the source</a:t>
            </a:r>
          </a:p>
        </p:txBody>
      </p:sp>
      <p:graphicFrame>
        <p:nvGraphicFramePr>
          <p:cNvPr id="461838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2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18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9" name="Object 15"/>
          <p:cNvGraphicFramePr>
            <a:graphicFrameLocks noChangeAspect="1"/>
          </p:cNvGraphicFramePr>
          <p:nvPr/>
        </p:nvGraphicFramePr>
        <p:xfrm>
          <a:off x="1387475" y="914400"/>
          <a:ext cx="18129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3" name="Equation" r:id="rId9" imgW="749160" imgH="368280" progId="Equation.DSMT4">
                  <p:embed/>
                </p:oleObj>
              </mc:Choice>
              <mc:Fallback>
                <p:oleObj name="Equation" r:id="rId9" imgW="749160" imgH="368280" progId="Equation.DSMT4">
                  <p:embed/>
                  <p:pic>
                    <p:nvPicPr>
                      <p:cNvPr id="4618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914400"/>
                        <a:ext cx="18129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0" name="Object 16"/>
          <p:cNvGraphicFramePr>
            <a:graphicFrameLocks noChangeAspect="1"/>
          </p:cNvGraphicFramePr>
          <p:nvPr/>
        </p:nvGraphicFramePr>
        <p:xfrm>
          <a:off x="1101725" y="2074863"/>
          <a:ext cx="5746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4" name="Equation" r:id="rId11" imgW="253800" imgH="164880" progId="Equation.DSMT4">
                  <p:embed/>
                </p:oleObj>
              </mc:Choice>
              <mc:Fallback>
                <p:oleObj name="Equation" r:id="rId11" imgW="253800" imgH="164880" progId="Equation.DSMT4">
                  <p:embed/>
                  <p:pic>
                    <p:nvPicPr>
                      <p:cNvPr id="4618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2074863"/>
                        <a:ext cx="5746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1" name="Object 17"/>
          <p:cNvGraphicFramePr>
            <a:graphicFrameLocks noChangeAspect="1"/>
          </p:cNvGraphicFramePr>
          <p:nvPr/>
        </p:nvGraphicFramePr>
        <p:xfrm>
          <a:off x="1676400" y="1868488"/>
          <a:ext cx="8239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5" name="Equation" r:id="rId13" imgW="419040" imgH="368280" progId="Equation.DSMT4">
                  <p:embed/>
                </p:oleObj>
              </mc:Choice>
              <mc:Fallback>
                <p:oleObj name="Equation" r:id="rId13" imgW="419040" imgH="368280" progId="Equation.DSMT4">
                  <p:embed/>
                  <p:pic>
                    <p:nvPicPr>
                      <p:cNvPr id="4618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868488"/>
                        <a:ext cx="823913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2" name="Object 18"/>
          <p:cNvGraphicFramePr>
            <a:graphicFrameLocks noChangeAspect="1"/>
          </p:cNvGraphicFramePr>
          <p:nvPr/>
        </p:nvGraphicFramePr>
        <p:xfrm>
          <a:off x="2743200" y="2614613"/>
          <a:ext cx="782638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6" name="Equation" r:id="rId15" imgW="444240" imgH="164880" progId="Equation.DSMT4">
                  <p:embed/>
                </p:oleObj>
              </mc:Choice>
              <mc:Fallback>
                <p:oleObj name="Equation" r:id="rId15" imgW="444240" imgH="164880" progId="Equation.DSMT4">
                  <p:embed/>
                  <p:pic>
                    <p:nvPicPr>
                      <p:cNvPr id="4618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14613"/>
                        <a:ext cx="782638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3" name="Object 19"/>
          <p:cNvGraphicFramePr>
            <a:graphicFrameLocks noChangeAspect="1"/>
          </p:cNvGraphicFramePr>
          <p:nvPr/>
        </p:nvGraphicFramePr>
        <p:xfrm>
          <a:off x="1003300" y="2971800"/>
          <a:ext cx="520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7" name="Equation" r:id="rId17" imgW="253800" imgH="164880" progId="Equation.DSMT4">
                  <p:embed/>
                </p:oleObj>
              </mc:Choice>
              <mc:Fallback>
                <p:oleObj name="Equation" r:id="rId17" imgW="253800" imgH="164880" progId="Equation.DSMT4">
                  <p:embed/>
                  <p:pic>
                    <p:nvPicPr>
                      <p:cNvPr id="4618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971800"/>
                        <a:ext cx="5207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4" name="Object 20"/>
          <p:cNvGraphicFramePr>
            <a:graphicFrameLocks noChangeAspect="1"/>
          </p:cNvGraphicFramePr>
          <p:nvPr/>
        </p:nvGraphicFramePr>
        <p:xfrm>
          <a:off x="1858963" y="3290888"/>
          <a:ext cx="6556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8" name="Equation" r:id="rId19" imgW="291960" imgH="203040" progId="Equation.DSMT4">
                  <p:embed/>
                </p:oleObj>
              </mc:Choice>
              <mc:Fallback>
                <p:oleObj name="Equation" r:id="rId19" imgW="291960" imgH="203040" progId="Equation.DSMT4">
                  <p:embed/>
                  <p:pic>
                    <p:nvPicPr>
                      <p:cNvPr id="4618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290888"/>
                        <a:ext cx="6556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5" name="Object 21"/>
          <p:cNvGraphicFramePr>
            <a:graphicFrameLocks noChangeAspect="1"/>
          </p:cNvGraphicFramePr>
          <p:nvPr/>
        </p:nvGraphicFramePr>
        <p:xfrm>
          <a:off x="2438400" y="1828800"/>
          <a:ext cx="1919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59" name="Equation" r:id="rId21" imgW="977760" imgH="393480" progId="Equation.DSMT4">
                  <p:embed/>
                </p:oleObj>
              </mc:Choice>
              <mc:Fallback>
                <p:oleObj name="Equation" r:id="rId21" imgW="977760" imgH="393480" progId="Equation.DSMT4">
                  <p:embed/>
                  <p:pic>
                    <p:nvPicPr>
                      <p:cNvPr id="4618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191928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6" name="Object 22"/>
          <p:cNvGraphicFramePr>
            <a:graphicFrameLocks noChangeAspect="1"/>
          </p:cNvGraphicFramePr>
          <p:nvPr/>
        </p:nvGraphicFramePr>
        <p:xfrm>
          <a:off x="4344988" y="2057400"/>
          <a:ext cx="14462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60" name="Equation" r:id="rId23" imgW="736560" imgH="203040" progId="Equation.DSMT4">
                  <p:embed/>
                </p:oleObj>
              </mc:Choice>
              <mc:Fallback>
                <p:oleObj name="Equation" r:id="rId23" imgW="736560" imgH="203040" progId="Equation.DSMT4">
                  <p:embed/>
                  <p:pic>
                    <p:nvPicPr>
                      <p:cNvPr id="4618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2057400"/>
                        <a:ext cx="1446212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7" name="Object 23"/>
          <p:cNvGraphicFramePr>
            <a:graphicFrameLocks noChangeAspect="1"/>
          </p:cNvGraphicFramePr>
          <p:nvPr/>
        </p:nvGraphicFramePr>
        <p:xfrm>
          <a:off x="3482975" y="2514600"/>
          <a:ext cx="13176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61" name="Equation" r:id="rId25" imgW="749160" imgH="279360" progId="Equation.DSMT4">
                  <p:embed/>
                </p:oleObj>
              </mc:Choice>
              <mc:Fallback>
                <p:oleObj name="Equation" r:id="rId25" imgW="749160" imgH="279360" progId="Equation.DSMT4">
                  <p:embed/>
                  <p:pic>
                    <p:nvPicPr>
                      <p:cNvPr id="4618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514600"/>
                        <a:ext cx="1317625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8" name="Object 24"/>
          <p:cNvGraphicFramePr>
            <a:graphicFrameLocks noChangeAspect="1"/>
          </p:cNvGraphicFramePr>
          <p:nvPr/>
        </p:nvGraphicFramePr>
        <p:xfrm>
          <a:off x="1454150" y="2854325"/>
          <a:ext cx="25844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62" name="Equation" r:id="rId27" imgW="1257120" imgH="279360" progId="Equation.DSMT4">
                  <p:embed/>
                </p:oleObj>
              </mc:Choice>
              <mc:Fallback>
                <p:oleObj name="Equation" r:id="rId27" imgW="1257120" imgH="279360" progId="Equation.DSMT4">
                  <p:embed/>
                  <p:pic>
                    <p:nvPicPr>
                      <p:cNvPr id="4618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854325"/>
                        <a:ext cx="25844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9" name="Object 25"/>
          <p:cNvGraphicFramePr>
            <a:graphicFrameLocks noChangeAspect="1"/>
          </p:cNvGraphicFramePr>
          <p:nvPr/>
        </p:nvGraphicFramePr>
        <p:xfrm>
          <a:off x="4011613" y="2854325"/>
          <a:ext cx="20081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63" name="Equation" r:id="rId29" imgW="977760" imgH="279360" progId="Equation.DSMT4">
                  <p:embed/>
                </p:oleObj>
              </mc:Choice>
              <mc:Fallback>
                <p:oleObj name="Equation" r:id="rId29" imgW="977760" imgH="279360" progId="Equation.DSMT4">
                  <p:embed/>
                  <p:pic>
                    <p:nvPicPr>
                      <p:cNvPr id="4618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2854325"/>
                        <a:ext cx="200818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50" name="Object 26"/>
          <p:cNvGraphicFramePr>
            <a:graphicFrameLocks noChangeAspect="1"/>
          </p:cNvGraphicFramePr>
          <p:nvPr/>
        </p:nvGraphicFramePr>
        <p:xfrm>
          <a:off x="2432050" y="3276600"/>
          <a:ext cx="7683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64" name="Equation" r:id="rId31" imgW="342720" imgH="203040" progId="Equation.DSMT4">
                  <p:embed/>
                </p:oleObj>
              </mc:Choice>
              <mc:Fallback>
                <p:oleObj name="Equation" r:id="rId31" imgW="342720" imgH="203040" progId="Equation.DSMT4">
                  <p:embed/>
                  <p:pic>
                    <p:nvPicPr>
                      <p:cNvPr id="4618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3276600"/>
                        <a:ext cx="76835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066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0C8B-991F-F24D-9D2A-EEB331E7B01E}" type="slidenum">
              <a:rPr lang="en-US"/>
              <a:pPr/>
              <a:t>8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3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628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62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28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are the resistor and inductor different in terms of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Resistor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How are they similar?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both impede the flow of charge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 resistance R, the peak voltage and current are related to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Similarly, for an inductor we may write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Where X</a:t>
            </a:r>
            <a:r>
              <a:rPr lang="en-US" sz="2000" baseline="-25000" dirty="0"/>
              <a:t>L</a:t>
            </a:r>
            <a:r>
              <a:rPr lang="en-US" sz="2000" dirty="0"/>
              <a:t> is the </a:t>
            </a:r>
            <a:r>
              <a:rPr lang="en-US" sz="2000" u="sng" dirty="0">
                <a:solidFill>
                  <a:srgbClr val="CC0000"/>
                </a:solidFill>
              </a:rPr>
              <a:t>inductive reactance</a:t>
            </a:r>
            <a:r>
              <a:rPr lang="en-US" sz="2000" dirty="0"/>
              <a:t> of the inductor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do you think is the </a:t>
            </a:r>
            <a:r>
              <a:rPr lang="en-US" sz="2000" u="sng" dirty="0">
                <a:solidFill>
                  <a:srgbClr val="CC0000"/>
                </a:solidFill>
              </a:rPr>
              <a:t>unit of the reactance</a:t>
            </a:r>
            <a:r>
              <a:rPr lang="en-US" sz="2000" dirty="0"/>
              <a:t>?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relationship                    is not valid at a particular instance. Why not?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Since V</a:t>
            </a:r>
            <a:r>
              <a:rPr lang="en-US" sz="1800" baseline="-25000" dirty="0"/>
              <a:t>0</a:t>
            </a:r>
            <a:r>
              <a:rPr lang="en-US" sz="1800" dirty="0"/>
              <a:t> and </a:t>
            </a:r>
            <a:r>
              <a:rPr lang="en-US" sz="1800" dirty="0">
                <a:latin typeface="Symbol" charset="2"/>
              </a:rPr>
              <a:t>I</a:t>
            </a:r>
            <a:r>
              <a:rPr lang="en-US" sz="1800" baseline="-25000" dirty="0"/>
              <a:t>0</a:t>
            </a:r>
            <a:r>
              <a:rPr lang="en-US" sz="1800" dirty="0"/>
              <a:t> do not occur at the same time</a:t>
            </a:r>
          </a:p>
        </p:txBody>
      </p:sp>
      <p:graphicFrame>
        <p:nvGraphicFramePr>
          <p:cNvPr id="46285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28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2362200" y="1600200"/>
            <a:ext cx="6416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Stores the energy temporarily in the magnetic field and then releases it back to the emf source 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2362200" y="2438400"/>
            <a:ext cx="6416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Does not store energy but transforms it to thermal energy, losing it to the environment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5867400" y="5181600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3300"/>
                </a:solidFill>
                <a:latin typeface="Symbol" charset="2"/>
              </a:rPr>
              <a:t>Ω</a:t>
            </a:r>
            <a:endParaRPr lang="en-US" sz="2000" dirty="0">
              <a:solidFill>
                <a:srgbClr val="003300"/>
              </a:solidFill>
              <a:latin typeface="Symbol" charset="2"/>
            </a:endParaRP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/>
        </p:nvGraphicFramePr>
        <p:xfrm>
          <a:off x="8077200" y="4110038"/>
          <a:ext cx="4778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3" name="Equation" r:id="rId8" imgW="291960" imgH="203040" progId="Equation.DSMT4">
                  <p:embed/>
                </p:oleObj>
              </mc:Choice>
              <mc:Fallback>
                <p:oleObj name="Equation" r:id="rId8" imgW="291960" imgH="203040" progId="Equation.DSMT4">
                  <p:embed/>
                  <p:pic>
                    <p:nvPicPr>
                      <p:cNvPr id="4628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110038"/>
                        <a:ext cx="477837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0" name="Object 12"/>
          <p:cNvGraphicFramePr>
            <a:graphicFrameLocks noChangeAspect="1"/>
          </p:cNvGraphicFramePr>
          <p:nvPr/>
        </p:nvGraphicFramePr>
        <p:xfrm>
          <a:off x="6477000" y="4930775"/>
          <a:ext cx="990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4" name="Equation" r:id="rId10" imgW="558720" imgH="203040" progId="Equation.DSMT4">
                  <p:embed/>
                </p:oleObj>
              </mc:Choice>
              <mc:Fallback>
                <p:oleObj name="Equation" r:id="rId10" imgW="558720" imgH="203040" progId="Equation.DSMT4">
                  <p:embed/>
                  <p:pic>
                    <p:nvPicPr>
                      <p:cNvPr id="4628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930775"/>
                        <a:ext cx="990600" cy="290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1" name="Object 13"/>
          <p:cNvGraphicFramePr>
            <a:graphicFrameLocks noChangeAspect="1"/>
          </p:cNvGraphicFramePr>
          <p:nvPr/>
        </p:nvGraphicFramePr>
        <p:xfrm>
          <a:off x="3124200" y="557530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5" name="Equation" r:id="rId12" imgW="596880" imgH="203040" progId="Equation.DSMT4">
                  <p:embed/>
                </p:oleObj>
              </mc:Choice>
              <mc:Fallback>
                <p:oleObj name="Equation" r:id="rId12" imgW="596880" imgH="203040" progId="Equation.DSMT4">
                  <p:embed/>
                  <p:pic>
                    <p:nvPicPr>
                      <p:cNvPr id="4628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575300"/>
                        <a:ext cx="99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2" name="Object 14"/>
          <p:cNvGraphicFramePr>
            <a:graphicFrameLocks noChangeAspect="1"/>
          </p:cNvGraphicFramePr>
          <p:nvPr/>
        </p:nvGraphicFramePr>
        <p:xfrm>
          <a:off x="8520112" y="4110038"/>
          <a:ext cx="41592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6" name="Equation" r:id="rId14" imgW="253800" imgH="203040" progId="Equation.DSMT4">
                  <p:embed/>
                </p:oleObj>
              </mc:Choice>
              <mc:Fallback>
                <p:oleObj name="Equation" r:id="rId14" imgW="253800" imgH="203040" progId="Equation.DSMT4">
                  <p:embed/>
                  <p:pic>
                    <p:nvPicPr>
                      <p:cNvPr id="4628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0112" y="4110038"/>
                        <a:ext cx="41592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3" name="Object 15"/>
          <p:cNvGraphicFramePr>
            <a:graphicFrameLocks noChangeAspect="1"/>
          </p:cNvGraphicFramePr>
          <p:nvPr/>
        </p:nvGraphicFramePr>
        <p:xfrm>
          <a:off x="5715000" y="4495800"/>
          <a:ext cx="10668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7" name="Equation" r:id="rId16" imgW="596880" imgH="203040" progId="Equation.DSMT4">
                  <p:embed/>
                </p:oleObj>
              </mc:Choice>
              <mc:Fallback>
                <p:oleObj name="Equation" r:id="rId16" imgW="596880" imgH="203040" progId="Equation.DSMT4">
                  <p:embed/>
                  <p:pic>
                    <p:nvPicPr>
                      <p:cNvPr id="4628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95800"/>
                        <a:ext cx="1066800" cy="3667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4" name="Object 16"/>
          <p:cNvGraphicFramePr>
            <a:graphicFrameLocks noChangeAspect="1"/>
          </p:cNvGraphicFramePr>
          <p:nvPr/>
        </p:nvGraphicFramePr>
        <p:xfrm>
          <a:off x="5791200" y="6234113"/>
          <a:ext cx="14081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48" name="Equation" r:id="rId18" imgW="787320" imgH="203040" progId="Equation.DSMT4">
                  <p:embed/>
                </p:oleObj>
              </mc:Choice>
              <mc:Fallback>
                <p:oleObj name="Equation" r:id="rId18" imgW="787320" imgH="203040" progId="Equation.DSMT4">
                  <p:embed/>
                  <p:pic>
                    <p:nvPicPr>
                      <p:cNvPr id="4628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234113"/>
                        <a:ext cx="1408113" cy="36671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7323138" y="6203950"/>
            <a:ext cx="9064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is valid!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7620000" y="4892675"/>
            <a:ext cx="1219200" cy="338554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 when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=0.</a:t>
            </a:r>
          </a:p>
        </p:txBody>
      </p:sp>
    </p:spTree>
    <p:extLst>
      <p:ext uri="{BB962C8B-B14F-4D97-AF65-F5344CB8AC3E}">
        <p14:creationId xmlns:p14="http://schemas.microsoft.com/office/powerpoint/2010/main" val="15253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FA7B-619C-9E4A-B8EE-07D34C5E0254}" type="slidenum">
              <a:rPr lang="en-US"/>
              <a:pPr/>
              <a:t>9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30 – 9 </a:t>
            </a:r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Reactance of a coil.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coil has a resistance R=1.00</a:t>
            </a:r>
            <a:r>
              <a:rPr lang="en-US" sz="2800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an inductance of 0.300H.  Determine the current in the coil if (a) 120 V DC is applied to it;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120 V AC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at 60.0Hz is applied.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Is there a reactance for DC? 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457200" y="2743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So for DC power, the current is from Kirchhoff’s rule</a:t>
            </a:r>
          </a:p>
        </p:txBody>
      </p:sp>
      <p:graphicFrame>
        <p:nvGraphicFramePr>
          <p:cNvPr id="463878" name="Object 6"/>
          <p:cNvGraphicFramePr>
            <a:graphicFrameLocks noChangeAspect="1"/>
          </p:cNvGraphicFramePr>
          <p:nvPr/>
        </p:nvGraphicFramePr>
        <p:xfrm>
          <a:off x="6637338" y="2798763"/>
          <a:ext cx="151606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1" name="Equation" r:id="rId3" imgW="622080" imgH="164880" progId="Equation.DSMT4">
                  <p:embed/>
                </p:oleObj>
              </mc:Choice>
              <mc:Fallback>
                <p:oleObj name="Equation" r:id="rId3" imgW="622080" imgH="164880" progId="Equation.DSMT4">
                  <p:embed/>
                  <p:pic>
                    <p:nvPicPr>
                      <p:cNvPr id="4638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338" y="2798763"/>
                        <a:ext cx="151606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457200" y="41148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For an AC power with </a:t>
            </a:r>
            <a:r>
              <a:rPr lang="en-US" dirty="0" err="1">
                <a:solidFill>
                  <a:srgbClr val="CC00CC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=60Hz, the reactance is </a:t>
            </a:r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3657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Nope. Why not?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5638800" y="2209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</a:t>
            </a:r>
            <a:r>
              <a:rPr lang="en-US" dirty="0" err="1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=0,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63882" name="Object 10"/>
          <p:cNvGraphicFramePr>
            <a:graphicFrameLocks noChangeAspect="1"/>
          </p:cNvGraphicFramePr>
          <p:nvPr/>
        </p:nvGraphicFramePr>
        <p:xfrm>
          <a:off x="7099300" y="2209800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2" name="Equation" r:id="rId5" imgW="342720" imgH="203040" progId="Equation.DSMT4">
                  <p:embed/>
                </p:oleObj>
              </mc:Choice>
              <mc:Fallback>
                <p:oleObj name="Equation" r:id="rId5" imgW="342720" imgH="203040" progId="Equation.DSMT4">
                  <p:embed/>
                  <p:pic>
                    <p:nvPicPr>
                      <p:cNvPr id="4638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2209800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3" name="Object 11"/>
          <p:cNvGraphicFramePr>
            <a:graphicFrameLocks noChangeAspect="1"/>
          </p:cNvGraphicFramePr>
          <p:nvPr/>
        </p:nvGraphicFramePr>
        <p:xfrm>
          <a:off x="1143000" y="3429000"/>
          <a:ext cx="6810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3" name="Equation" r:id="rId7" imgW="279360" imgH="203040" progId="Equation.DSMT4">
                  <p:embed/>
                </p:oleObj>
              </mc:Choice>
              <mc:Fallback>
                <p:oleObj name="Equation" r:id="rId7" imgW="279360" imgH="203040" progId="Equation.DSMT4">
                  <p:embed/>
                  <p:pic>
                    <p:nvPicPr>
                      <p:cNvPr id="4638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6810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4" name="Object 12"/>
          <p:cNvGraphicFramePr>
            <a:graphicFrameLocks noChangeAspect="1"/>
          </p:cNvGraphicFramePr>
          <p:nvPr/>
        </p:nvGraphicFramePr>
        <p:xfrm>
          <a:off x="609600" y="4611688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4" name="Equation" r:id="rId9" imgW="342720" imgH="203040" progId="Equation.DSMT4">
                  <p:embed/>
                </p:oleObj>
              </mc:Choice>
              <mc:Fallback>
                <p:oleObj name="Equation" r:id="rId9" imgW="342720" imgH="203040" progId="Equation.DSMT4">
                  <p:embed/>
                  <p:pic>
                    <p:nvPicPr>
                      <p:cNvPr id="4638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11688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5" name="Object 13"/>
          <p:cNvGraphicFramePr>
            <a:graphicFrameLocks noChangeAspect="1"/>
          </p:cNvGraphicFramePr>
          <p:nvPr/>
        </p:nvGraphicFramePr>
        <p:xfrm>
          <a:off x="5029200" y="5365750"/>
          <a:ext cx="8874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5" name="Equation" r:id="rId11" imgW="368280" imgH="203040" progId="Equation.DSMT4">
                  <p:embed/>
                </p:oleObj>
              </mc:Choice>
              <mc:Fallback>
                <p:oleObj name="Equation" r:id="rId11" imgW="368280" imgH="203040" progId="Equation.DSMT4">
                  <p:embed/>
                  <p:pic>
                    <p:nvPicPr>
                      <p:cNvPr id="4638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65750"/>
                        <a:ext cx="8874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6" name="Object 14"/>
          <p:cNvGraphicFramePr>
            <a:graphicFrameLocks noChangeAspect="1"/>
          </p:cNvGraphicFramePr>
          <p:nvPr/>
        </p:nvGraphicFramePr>
        <p:xfrm>
          <a:off x="1741488" y="3217863"/>
          <a:ext cx="77311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6" name="Equation" r:id="rId13" imgW="317160" imgH="368280" progId="Equation.DSMT4">
                  <p:embed/>
                </p:oleObj>
              </mc:Choice>
              <mc:Fallback>
                <p:oleObj name="Equation" r:id="rId13" imgW="317160" imgH="368280" progId="Equation.DSMT4">
                  <p:embed/>
                  <p:pic>
                    <p:nvPicPr>
                      <p:cNvPr id="4638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3217863"/>
                        <a:ext cx="773112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7" name="Object 15"/>
          <p:cNvGraphicFramePr>
            <a:graphicFrameLocks noChangeAspect="1"/>
          </p:cNvGraphicFramePr>
          <p:nvPr/>
        </p:nvGraphicFramePr>
        <p:xfrm>
          <a:off x="2454275" y="3200400"/>
          <a:ext cx="20415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7" name="Equation" r:id="rId15" imgW="838080" imgH="368280" progId="Equation.DSMT4">
                  <p:embed/>
                </p:oleObj>
              </mc:Choice>
              <mc:Fallback>
                <p:oleObj name="Equation" r:id="rId15" imgW="838080" imgH="368280" progId="Equation.DSMT4">
                  <p:embed/>
                  <p:pic>
                    <p:nvPicPr>
                      <p:cNvPr id="4638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3200400"/>
                        <a:ext cx="2041525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8" name="Object 16"/>
          <p:cNvGraphicFramePr>
            <a:graphicFrameLocks noChangeAspect="1"/>
          </p:cNvGraphicFramePr>
          <p:nvPr/>
        </p:nvGraphicFramePr>
        <p:xfrm>
          <a:off x="1447800" y="4648200"/>
          <a:ext cx="825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8" name="Equation" r:id="rId17" imgW="342720" imgH="164880" progId="Equation.DSMT4">
                  <p:embed/>
                </p:oleObj>
              </mc:Choice>
              <mc:Fallback>
                <p:oleObj name="Equation" r:id="rId17" imgW="342720" imgH="164880" progId="Equation.DSMT4">
                  <p:embed/>
                  <p:pic>
                    <p:nvPicPr>
                      <p:cNvPr id="4638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48200"/>
                        <a:ext cx="8255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9" name="Object 17"/>
          <p:cNvGraphicFramePr>
            <a:graphicFrameLocks noChangeAspect="1"/>
          </p:cNvGraphicFramePr>
          <p:nvPr/>
        </p:nvGraphicFramePr>
        <p:xfrm>
          <a:off x="2286000" y="4648200"/>
          <a:ext cx="11318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59" name="Equation" r:id="rId19" imgW="469800" imgH="190440" progId="Equation.DSMT4">
                  <p:embed/>
                </p:oleObj>
              </mc:Choice>
              <mc:Fallback>
                <p:oleObj name="Equation" r:id="rId19" imgW="469800" imgH="190440" progId="Equation.DSMT4">
                  <p:embed/>
                  <p:pic>
                    <p:nvPicPr>
                      <p:cNvPr id="4638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648200"/>
                        <a:ext cx="11318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0" name="Object 18"/>
          <p:cNvGraphicFramePr>
            <a:graphicFrameLocks noChangeAspect="1"/>
          </p:cNvGraphicFramePr>
          <p:nvPr/>
        </p:nvGraphicFramePr>
        <p:xfrm>
          <a:off x="3338513" y="4522788"/>
          <a:ext cx="428148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60" name="Equation" r:id="rId21" imgW="1777680" imgH="279360" progId="Equation.DSMT4">
                  <p:embed/>
                </p:oleObj>
              </mc:Choice>
              <mc:Fallback>
                <p:oleObj name="Equation" r:id="rId21" imgW="1777680" imgH="279360" progId="Equation.DSMT4">
                  <p:embed/>
                  <p:pic>
                    <p:nvPicPr>
                      <p:cNvPr id="4638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4522788"/>
                        <a:ext cx="4281487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1" name="Object 19"/>
          <p:cNvGraphicFramePr>
            <a:graphicFrameLocks noChangeAspect="1"/>
          </p:cNvGraphicFramePr>
          <p:nvPr/>
        </p:nvGraphicFramePr>
        <p:xfrm>
          <a:off x="5880100" y="5137150"/>
          <a:ext cx="9779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61" name="Equation" r:id="rId23" imgW="406080" imgH="406080" progId="Equation.DSMT4">
                  <p:embed/>
                </p:oleObj>
              </mc:Choice>
              <mc:Fallback>
                <p:oleObj name="Equation" r:id="rId23" imgW="406080" imgH="406080" progId="Equation.DSMT4">
                  <p:embed/>
                  <p:pic>
                    <p:nvPicPr>
                      <p:cNvPr id="4638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5137150"/>
                        <a:ext cx="9779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2" name="Object 20"/>
          <p:cNvGraphicFramePr>
            <a:graphicFrameLocks noChangeAspect="1"/>
          </p:cNvGraphicFramePr>
          <p:nvPr/>
        </p:nvGraphicFramePr>
        <p:xfrm>
          <a:off x="6821488" y="5137150"/>
          <a:ext cx="201771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62" name="Equation" r:id="rId25" imgW="838080" imgH="368280" progId="Equation.DSMT4">
                  <p:embed/>
                </p:oleObj>
              </mc:Choice>
              <mc:Fallback>
                <p:oleObj name="Equation" r:id="rId25" imgW="838080" imgH="368280" progId="Equation.DSMT4">
                  <p:embed/>
                  <p:pic>
                    <p:nvPicPr>
                      <p:cNvPr id="4638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5137150"/>
                        <a:ext cx="2017712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93" name="Text Box 21"/>
          <p:cNvSpPr txBox="1">
            <a:spLocks noChangeArrowheads="1"/>
          </p:cNvSpPr>
          <p:nvPr/>
        </p:nvSpPr>
        <p:spPr bwMode="auto">
          <a:xfrm>
            <a:off x="381000" y="51816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Since the resistance can be ignored compared to the reactance, the rms current is </a:t>
            </a:r>
          </a:p>
        </p:txBody>
      </p:sp>
      <p:graphicFrame>
        <p:nvGraphicFramePr>
          <p:cNvPr id="463894" name="Object 22"/>
          <p:cNvGraphicFramePr>
            <a:graphicFrameLocks noChangeAspect="1"/>
          </p:cNvGraphicFramePr>
          <p:nvPr/>
        </p:nvGraphicFramePr>
        <p:xfrm>
          <a:off x="7924800" y="2209800"/>
          <a:ext cx="8270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63" name="Equation" r:id="rId27" imgW="342720" imgH="164880" progId="Equation.DSMT4">
                  <p:embed/>
                </p:oleObj>
              </mc:Choice>
              <mc:Fallback>
                <p:oleObj name="Equation" r:id="rId27" imgW="342720" imgH="164880" progId="Equation.DSMT4">
                  <p:embed/>
                  <p:pic>
                    <p:nvPicPr>
                      <p:cNvPr id="46389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209800"/>
                        <a:ext cx="82708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5" name="Object 23"/>
          <p:cNvGraphicFramePr>
            <a:graphicFrameLocks noChangeAspect="1"/>
          </p:cNvGraphicFramePr>
          <p:nvPr/>
        </p:nvGraphicFramePr>
        <p:xfrm>
          <a:off x="8716963" y="2209800"/>
          <a:ext cx="2746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64" name="Equation" r:id="rId29" imgW="114120" imgH="164880" progId="Equation.DSMT4">
                  <p:embed/>
                </p:oleObj>
              </mc:Choice>
              <mc:Fallback>
                <p:oleObj name="Equation" r:id="rId29" imgW="114120" imgH="164880" progId="Equation.DSMT4">
                  <p:embed/>
                  <p:pic>
                    <p:nvPicPr>
                      <p:cNvPr id="46389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6963" y="2209800"/>
                        <a:ext cx="27463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898554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53155</TotalTime>
  <Words>1487</Words>
  <Application>Microsoft Macintosh PowerPoint</Application>
  <PresentationFormat>On-screen Show (4:3)</PresentationFormat>
  <Paragraphs>197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#23</vt:lpstr>
      <vt:lpstr>Announcements</vt:lpstr>
      <vt:lpstr>LR Circuits</vt:lpstr>
      <vt:lpstr>LR Circuits</vt:lpstr>
      <vt:lpstr>Discharge of LR Circuits</vt:lpstr>
      <vt:lpstr>AC Circuit w/ Resistance only</vt:lpstr>
      <vt:lpstr>AC Circuit w/ Inductance only</vt:lpstr>
      <vt:lpstr>AC Circuit w/ Inductance only</vt:lpstr>
      <vt:lpstr>Example 30 – 9 </vt:lpstr>
      <vt:lpstr>AC Circuit w/ Capacitance only</vt:lpstr>
      <vt:lpstr>AC Circuit w/ Capacitance only</vt:lpstr>
      <vt:lpstr>AC Circuit w/ Capacitance only</vt:lpstr>
      <vt:lpstr>Example 30 –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1069</cp:revision>
  <cp:lastPrinted>2019-11-25T21:39:07Z</cp:lastPrinted>
  <dcterms:created xsi:type="dcterms:W3CDTF">2012-01-19T04:21:20Z</dcterms:created>
  <dcterms:modified xsi:type="dcterms:W3CDTF">2019-11-25T21:39:08Z</dcterms:modified>
</cp:coreProperties>
</file>