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91" r:id="rId2"/>
    <p:sldId id="481" r:id="rId3"/>
    <p:sldId id="819" r:id="rId4"/>
    <p:sldId id="820" r:id="rId5"/>
    <p:sldId id="821" r:id="rId6"/>
    <p:sldId id="822" r:id="rId7"/>
    <p:sldId id="823" r:id="rId8"/>
    <p:sldId id="824" r:id="rId9"/>
    <p:sldId id="825" r:id="rId10"/>
    <p:sldId id="826" r:id="rId11"/>
    <p:sldId id="827" r:id="rId12"/>
    <p:sldId id="828" r:id="rId13"/>
    <p:sldId id="829" r:id="rId14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CC00CC"/>
    <a:srgbClr val="FF0066"/>
    <a:srgbClr val="99FFCC"/>
    <a:srgbClr val="FFFFCC"/>
    <a:srgbClr val="CC6600"/>
    <a:srgbClr val="00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96"/>
    <p:restoredTop sz="94660"/>
  </p:normalViewPr>
  <p:slideViewPr>
    <p:cSldViewPr>
      <p:cViewPr varScale="1">
        <p:scale>
          <a:sx n="142" d="100"/>
          <a:sy n="142" d="100"/>
        </p:scale>
        <p:origin x="115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2.wmf"/><Relationship Id="rId6" Type="http://schemas.openxmlformats.org/officeDocument/2006/relationships/image" Target="../media/image88.wmf"/><Relationship Id="rId5" Type="http://schemas.openxmlformats.org/officeDocument/2006/relationships/image" Target="../media/image87.wmf"/><Relationship Id="rId4" Type="http://schemas.openxmlformats.org/officeDocument/2006/relationships/image" Target="../media/image8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13" Type="http://schemas.openxmlformats.org/officeDocument/2006/relationships/image" Target="../media/image101.wmf"/><Relationship Id="rId3" Type="http://schemas.openxmlformats.org/officeDocument/2006/relationships/image" Target="../media/image91.wmf"/><Relationship Id="rId7" Type="http://schemas.openxmlformats.org/officeDocument/2006/relationships/image" Target="../media/image95.wmf"/><Relationship Id="rId12" Type="http://schemas.openxmlformats.org/officeDocument/2006/relationships/image" Target="../media/image100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11" Type="http://schemas.openxmlformats.org/officeDocument/2006/relationships/image" Target="../media/image99.wmf"/><Relationship Id="rId5" Type="http://schemas.openxmlformats.org/officeDocument/2006/relationships/image" Target="../media/image93.wmf"/><Relationship Id="rId10" Type="http://schemas.openxmlformats.org/officeDocument/2006/relationships/image" Target="../media/image98.wmf"/><Relationship Id="rId4" Type="http://schemas.openxmlformats.org/officeDocument/2006/relationships/image" Target="../media/image92.wmf"/><Relationship Id="rId9" Type="http://schemas.openxmlformats.org/officeDocument/2006/relationships/image" Target="../media/image9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2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emf"/><Relationship Id="rId2" Type="http://schemas.openxmlformats.org/officeDocument/2006/relationships/image" Target="../media/image14.wmf"/><Relationship Id="rId1" Type="http://schemas.openxmlformats.org/officeDocument/2006/relationships/image" Target="../media/image2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png"/><Relationship Id="rId1" Type="http://schemas.openxmlformats.org/officeDocument/2006/relationships/image" Target="../media/image2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image" Target="../media/image43.wmf"/><Relationship Id="rId3" Type="http://schemas.openxmlformats.org/officeDocument/2006/relationships/image" Target="../media/image23.wmf"/><Relationship Id="rId7" Type="http://schemas.openxmlformats.org/officeDocument/2006/relationships/image" Target="../media/image37.wmf"/><Relationship Id="rId12" Type="http://schemas.openxmlformats.org/officeDocument/2006/relationships/image" Target="../media/image42.wmf"/><Relationship Id="rId2" Type="http://schemas.openxmlformats.org/officeDocument/2006/relationships/image" Target="../media/image33.wmf"/><Relationship Id="rId1" Type="http://schemas.openxmlformats.org/officeDocument/2006/relationships/image" Target="../media/image2.wmf"/><Relationship Id="rId6" Type="http://schemas.openxmlformats.org/officeDocument/2006/relationships/image" Target="../media/image36.wmf"/><Relationship Id="rId11" Type="http://schemas.openxmlformats.org/officeDocument/2006/relationships/image" Target="../media/image41.wmf"/><Relationship Id="rId5" Type="http://schemas.openxmlformats.org/officeDocument/2006/relationships/image" Target="../media/image3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2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image" Target="../media/image63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12" Type="http://schemas.openxmlformats.org/officeDocument/2006/relationships/image" Target="../media/image62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11" Type="http://schemas.openxmlformats.org/officeDocument/2006/relationships/image" Target="../media/image61.wmf"/><Relationship Id="rId5" Type="http://schemas.openxmlformats.org/officeDocument/2006/relationships/image" Target="../media/image55.wmf"/><Relationship Id="rId10" Type="http://schemas.openxmlformats.org/officeDocument/2006/relationships/image" Target="../media/image60.wmf"/><Relationship Id="rId4" Type="http://schemas.openxmlformats.org/officeDocument/2006/relationships/image" Target="../media/image54.wmf"/><Relationship Id="rId9" Type="http://schemas.openxmlformats.org/officeDocument/2006/relationships/image" Target="../media/image59.wmf"/><Relationship Id="rId14" Type="http://schemas.openxmlformats.org/officeDocument/2006/relationships/image" Target="../media/image6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image" Target="../media/image76.wmf"/><Relationship Id="rId18" Type="http://schemas.openxmlformats.org/officeDocument/2006/relationships/image" Target="../media/image81.wmf"/><Relationship Id="rId3" Type="http://schemas.openxmlformats.org/officeDocument/2006/relationships/image" Target="../media/image35.wmf"/><Relationship Id="rId7" Type="http://schemas.openxmlformats.org/officeDocument/2006/relationships/image" Target="../media/image70.wmf"/><Relationship Id="rId12" Type="http://schemas.openxmlformats.org/officeDocument/2006/relationships/image" Target="../media/image75.wmf"/><Relationship Id="rId17" Type="http://schemas.openxmlformats.org/officeDocument/2006/relationships/image" Target="../media/image80.wmf"/><Relationship Id="rId2" Type="http://schemas.openxmlformats.org/officeDocument/2006/relationships/image" Target="../media/image66.wmf"/><Relationship Id="rId16" Type="http://schemas.openxmlformats.org/officeDocument/2006/relationships/image" Target="../media/image79.wmf"/><Relationship Id="rId20" Type="http://schemas.openxmlformats.org/officeDocument/2006/relationships/image" Target="../media/image83.wmf"/><Relationship Id="rId1" Type="http://schemas.openxmlformats.org/officeDocument/2006/relationships/image" Target="../media/image2.wmf"/><Relationship Id="rId6" Type="http://schemas.openxmlformats.org/officeDocument/2006/relationships/image" Target="../media/image69.wmf"/><Relationship Id="rId11" Type="http://schemas.openxmlformats.org/officeDocument/2006/relationships/image" Target="../media/image74.wmf"/><Relationship Id="rId5" Type="http://schemas.openxmlformats.org/officeDocument/2006/relationships/image" Target="../media/image68.wmf"/><Relationship Id="rId15" Type="http://schemas.openxmlformats.org/officeDocument/2006/relationships/image" Target="../media/image78.wmf"/><Relationship Id="rId10" Type="http://schemas.openxmlformats.org/officeDocument/2006/relationships/image" Target="../media/image73.wmf"/><Relationship Id="rId19" Type="http://schemas.openxmlformats.org/officeDocument/2006/relationships/image" Target="../media/image82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Relationship Id="rId14" Type="http://schemas.openxmlformats.org/officeDocument/2006/relationships/image" Target="../media/image7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85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25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248400"/>
            <a:ext cx="588696" cy="5196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248400"/>
            <a:ext cx="588696" cy="5196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file:////var/folders/kf/7w56wv9j72sbd7w75hl0rb200000gn/T/com.microsoft.Powerpoint/converted_emf.em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3" Type="http://schemas.openxmlformats.org/officeDocument/2006/relationships/image" Target="../media/image65.jpeg"/><Relationship Id="rId7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4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83.bin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93.bin"/><Relationship Id="rId18" Type="http://schemas.openxmlformats.org/officeDocument/2006/relationships/image" Target="../media/image69.wmf"/><Relationship Id="rId26" Type="http://schemas.openxmlformats.org/officeDocument/2006/relationships/image" Target="../media/image73.wmf"/><Relationship Id="rId39" Type="http://schemas.openxmlformats.org/officeDocument/2006/relationships/oleObject" Target="../embeddings/oleObject106.bin"/><Relationship Id="rId21" Type="http://schemas.openxmlformats.org/officeDocument/2006/relationships/oleObject" Target="../embeddings/oleObject97.bin"/><Relationship Id="rId34" Type="http://schemas.openxmlformats.org/officeDocument/2006/relationships/image" Target="../media/image77.wmf"/><Relationship Id="rId42" Type="http://schemas.openxmlformats.org/officeDocument/2006/relationships/image" Target="../media/image81.wmf"/><Relationship Id="rId7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8.wmf"/><Relationship Id="rId29" Type="http://schemas.openxmlformats.org/officeDocument/2006/relationships/oleObject" Target="../embeddings/oleObject101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88.bin"/><Relationship Id="rId11" Type="http://schemas.openxmlformats.org/officeDocument/2006/relationships/oleObject" Target="../embeddings/oleObject92.bin"/><Relationship Id="rId24" Type="http://schemas.openxmlformats.org/officeDocument/2006/relationships/image" Target="../media/image72.wmf"/><Relationship Id="rId32" Type="http://schemas.openxmlformats.org/officeDocument/2006/relationships/image" Target="../media/image76.wmf"/><Relationship Id="rId37" Type="http://schemas.openxmlformats.org/officeDocument/2006/relationships/oleObject" Target="../embeddings/oleObject105.bin"/><Relationship Id="rId40" Type="http://schemas.openxmlformats.org/officeDocument/2006/relationships/image" Target="../media/image80.wmf"/><Relationship Id="rId45" Type="http://schemas.openxmlformats.org/officeDocument/2006/relationships/oleObject" Target="../embeddings/oleObject109.bin"/><Relationship Id="rId5" Type="http://schemas.openxmlformats.org/officeDocument/2006/relationships/image" Target="../media/image2.wmf"/><Relationship Id="rId15" Type="http://schemas.openxmlformats.org/officeDocument/2006/relationships/oleObject" Target="../embeddings/oleObject94.bin"/><Relationship Id="rId23" Type="http://schemas.openxmlformats.org/officeDocument/2006/relationships/oleObject" Target="../embeddings/oleObject98.bin"/><Relationship Id="rId28" Type="http://schemas.openxmlformats.org/officeDocument/2006/relationships/image" Target="../media/image74.wmf"/><Relationship Id="rId36" Type="http://schemas.openxmlformats.org/officeDocument/2006/relationships/image" Target="../media/image78.wmf"/><Relationship Id="rId10" Type="http://schemas.openxmlformats.org/officeDocument/2006/relationships/image" Target="../media/image66.wmf"/><Relationship Id="rId19" Type="http://schemas.openxmlformats.org/officeDocument/2006/relationships/oleObject" Target="../embeddings/oleObject96.bin"/><Relationship Id="rId31" Type="http://schemas.openxmlformats.org/officeDocument/2006/relationships/oleObject" Target="../embeddings/oleObject102.bin"/><Relationship Id="rId44" Type="http://schemas.openxmlformats.org/officeDocument/2006/relationships/image" Target="../media/image82.wmf"/><Relationship Id="rId4" Type="http://schemas.openxmlformats.org/officeDocument/2006/relationships/oleObject" Target="../embeddings/oleObject87.bin"/><Relationship Id="rId9" Type="http://schemas.openxmlformats.org/officeDocument/2006/relationships/oleObject" Target="../embeddings/oleObject91.bin"/><Relationship Id="rId14" Type="http://schemas.openxmlformats.org/officeDocument/2006/relationships/image" Target="../media/image67.wmf"/><Relationship Id="rId22" Type="http://schemas.openxmlformats.org/officeDocument/2006/relationships/image" Target="../media/image71.wmf"/><Relationship Id="rId27" Type="http://schemas.openxmlformats.org/officeDocument/2006/relationships/oleObject" Target="../embeddings/oleObject100.bin"/><Relationship Id="rId30" Type="http://schemas.openxmlformats.org/officeDocument/2006/relationships/image" Target="../media/image75.wmf"/><Relationship Id="rId35" Type="http://schemas.openxmlformats.org/officeDocument/2006/relationships/oleObject" Target="../embeddings/oleObject104.bin"/><Relationship Id="rId43" Type="http://schemas.openxmlformats.org/officeDocument/2006/relationships/oleObject" Target="../embeddings/oleObject108.bin"/><Relationship Id="rId8" Type="http://schemas.openxmlformats.org/officeDocument/2006/relationships/oleObject" Target="../embeddings/oleObject90.bin"/><Relationship Id="rId3" Type="http://schemas.openxmlformats.org/officeDocument/2006/relationships/image" Target="../media/image65.jpeg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95.bin"/><Relationship Id="rId25" Type="http://schemas.openxmlformats.org/officeDocument/2006/relationships/oleObject" Target="../embeddings/oleObject99.bin"/><Relationship Id="rId33" Type="http://schemas.openxmlformats.org/officeDocument/2006/relationships/oleObject" Target="../embeddings/oleObject103.bin"/><Relationship Id="rId38" Type="http://schemas.openxmlformats.org/officeDocument/2006/relationships/image" Target="../media/image79.wmf"/><Relationship Id="rId46" Type="http://schemas.openxmlformats.org/officeDocument/2006/relationships/image" Target="../media/image83.wmf"/><Relationship Id="rId20" Type="http://schemas.openxmlformats.org/officeDocument/2006/relationships/image" Target="../media/image70.wmf"/><Relationship Id="rId41" Type="http://schemas.openxmlformats.org/officeDocument/2006/relationships/oleObject" Target="../embeddings/oleObject10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3.bin"/><Relationship Id="rId13" Type="http://schemas.openxmlformats.org/officeDocument/2006/relationships/oleObject" Target="../embeddings/oleObject116.bin"/><Relationship Id="rId18" Type="http://schemas.openxmlformats.org/officeDocument/2006/relationships/image" Target="../media/image88.wmf"/><Relationship Id="rId3" Type="http://schemas.openxmlformats.org/officeDocument/2006/relationships/image" Target="../media/image65.jpeg"/><Relationship Id="rId7" Type="http://schemas.openxmlformats.org/officeDocument/2006/relationships/oleObject" Target="../embeddings/oleObject112.bin"/><Relationship Id="rId12" Type="http://schemas.openxmlformats.org/officeDocument/2006/relationships/image" Target="../media/image85.wmf"/><Relationship Id="rId17" Type="http://schemas.openxmlformats.org/officeDocument/2006/relationships/oleObject" Target="../embeddings/oleObject11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7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11.bin"/><Relationship Id="rId11" Type="http://schemas.openxmlformats.org/officeDocument/2006/relationships/oleObject" Target="../embeddings/oleObject115.bin"/><Relationship Id="rId5" Type="http://schemas.openxmlformats.org/officeDocument/2006/relationships/image" Target="../media/image2.wmf"/><Relationship Id="rId15" Type="http://schemas.openxmlformats.org/officeDocument/2006/relationships/oleObject" Target="../embeddings/oleObject117.bin"/><Relationship Id="rId10" Type="http://schemas.openxmlformats.org/officeDocument/2006/relationships/image" Target="../media/image84.wmf"/><Relationship Id="rId4" Type="http://schemas.openxmlformats.org/officeDocument/2006/relationships/oleObject" Target="../embeddings/oleObject110.bin"/><Relationship Id="rId9" Type="http://schemas.openxmlformats.org/officeDocument/2006/relationships/oleObject" Target="../embeddings/oleObject114.bin"/><Relationship Id="rId14" Type="http://schemas.openxmlformats.org/officeDocument/2006/relationships/image" Target="../media/image8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13" Type="http://schemas.openxmlformats.org/officeDocument/2006/relationships/image" Target="../media/image93.wmf"/><Relationship Id="rId18" Type="http://schemas.openxmlformats.org/officeDocument/2006/relationships/oleObject" Target="../embeddings/oleObject126.bin"/><Relationship Id="rId26" Type="http://schemas.openxmlformats.org/officeDocument/2006/relationships/oleObject" Target="../embeddings/oleObject130.bin"/><Relationship Id="rId3" Type="http://schemas.openxmlformats.org/officeDocument/2006/relationships/image" Target="../media/image65.jpeg"/><Relationship Id="rId21" Type="http://schemas.openxmlformats.org/officeDocument/2006/relationships/image" Target="../media/image97.wmf"/><Relationship Id="rId7" Type="http://schemas.openxmlformats.org/officeDocument/2006/relationships/image" Target="../media/image90.wmf"/><Relationship Id="rId12" Type="http://schemas.openxmlformats.org/officeDocument/2006/relationships/oleObject" Target="../embeddings/oleObject123.bin"/><Relationship Id="rId17" Type="http://schemas.openxmlformats.org/officeDocument/2006/relationships/image" Target="../media/image95.wmf"/><Relationship Id="rId25" Type="http://schemas.openxmlformats.org/officeDocument/2006/relationships/image" Target="../media/image9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5.bin"/><Relationship Id="rId20" Type="http://schemas.openxmlformats.org/officeDocument/2006/relationships/oleObject" Target="../embeddings/oleObject127.bin"/><Relationship Id="rId29" Type="http://schemas.openxmlformats.org/officeDocument/2006/relationships/image" Target="../media/image101.wmf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20.bin"/><Relationship Id="rId11" Type="http://schemas.openxmlformats.org/officeDocument/2006/relationships/image" Target="../media/image92.wmf"/><Relationship Id="rId24" Type="http://schemas.openxmlformats.org/officeDocument/2006/relationships/oleObject" Target="../embeddings/oleObject129.bin"/><Relationship Id="rId5" Type="http://schemas.openxmlformats.org/officeDocument/2006/relationships/image" Target="../media/image89.wmf"/><Relationship Id="rId15" Type="http://schemas.openxmlformats.org/officeDocument/2006/relationships/image" Target="../media/image94.wmf"/><Relationship Id="rId23" Type="http://schemas.openxmlformats.org/officeDocument/2006/relationships/image" Target="../media/image98.wmf"/><Relationship Id="rId28" Type="http://schemas.openxmlformats.org/officeDocument/2006/relationships/oleObject" Target="../embeddings/oleObject131.bin"/><Relationship Id="rId10" Type="http://schemas.openxmlformats.org/officeDocument/2006/relationships/oleObject" Target="../embeddings/oleObject122.bin"/><Relationship Id="rId19" Type="http://schemas.openxmlformats.org/officeDocument/2006/relationships/image" Target="../media/image96.wmf"/><Relationship Id="rId4" Type="http://schemas.openxmlformats.org/officeDocument/2006/relationships/oleObject" Target="../embeddings/oleObject119.bin"/><Relationship Id="rId9" Type="http://schemas.openxmlformats.org/officeDocument/2006/relationships/image" Target="../media/image91.wmf"/><Relationship Id="rId14" Type="http://schemas.openxmlformats.org/officeDocument/2006/relationships/oleObject" Target="../embeddings/oleObject124.bin"/><Relationship Id="rId22" Type="http://schemas.openxmlformats.org/officeDocument/2006/relationships/oleObject" Target="../embeddings/oleObject128.bin"/><Relationship Id="rId27" Type="http://schemas.openxmlformats.org/officeDocument/2006/relationships/image" Target="../media/image10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3.jpe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image" Target="../media/image3.jpeg"/><Relationship Id="rId21" Type="http://schemas.openxmlformats.org/officeDocument/2006/relationships/oleObject" Target="../embeddings/oleObject1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11.wmf"/><Relationship Id="rId5" Type="http://schemas.openxmlformats.org/officeDocument/2006/relationships/image" Target="../media/image2.wmf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28" Type="http://schemas.openxmlformats.org/officeDocument/2006/relationships/image" Target="../media/image13.wmf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14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9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17.wmf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28.bin"/><Relationship Id="rId7" Type="http://schemas.openxmlformats.org/officeDocument/2006/relationships/image" Target="../media/image2.wmf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3.bin"/><Relationship Id="rId5" Type="http://schemas.openxmlformats.org/officeDocument/2006/relationships/image" Target="../media/image21.jpeg"/><Relationship Id="rId15" Type="http://schemas.openxmlformats.org/officeDocument/2006/relationships/oleObject" Target="../embeddings/oleObject25.bin"/><Relationship Id="rId10" Type="http://schemas.openxmlformats.org/officeDocument/2006/relationships/oleObject" Target="../embeddings/oleObject22.bin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20.jpeg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15.png"/><Relationship Id="rId22" Type="http://schemas.openxmlformats.org/officeDocument/2006/relationships/image" Target="../media/image19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26.wmf"/><Relationship Id="rId26" Type="http://schemas.openxmlformats.org/officeDocument/2006/relationships/image" Target="../media/image30.wmf"/><Relationship Id="rId3" Type="http://schemas.openxmlformats.org/officeDocument/2006/relationships/image" Target="../media/image32.jpeg"/><Relationship Id="rId21" Type="http://schemas.openxmlformats.org/officeDocument/2006/relationships/oleObject" Target="../embeddings/oleObject3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37.bin"/><Relationship Id="rId25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20" Type="http://schemas.openxmlformats.org/officeDocument/2006/relationships/image" Target="../media/image27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4.bin"/><Relationship Id="rId24" Type="http://schemas.openxmlformats.org/officeDocument/2006/relationships/image" Target="../media/image29.wmf"/><Relationship Id="rId5" Type="http://schemas.openxmlformats.org/officeDocument/2006/relationships/image" Target="../media/image2.wmf"/><Relationship Id="rId15" Type="http://schemas.openxmlformats.org/officeDocument/2006/relationships/oleObject" Target="../embeddings/oleObject36.bin"/><Relationship Id="rId23" Type="http://schemas.openxmlformats.org/officeDocument/2006/relationships/oleObject" Target="../embeddings/oleObject40.bin"/><Relationship Id="rId28" Type="http://schemas.openxmlformats.org/officeDocument/2006/relationships/image" Target="../media/image31.wmf"/><Relationship Id="rId10" Type="http://schemas.openxmlformats.org/officeDocument/2006/relationships/image" Target="../media/image22.png"/><Relationship Id="rId19" Type="http://schemas.openxmlformats.org/officeDocument/2006/relationships/oleObject" Target="../embeddings/oleObject38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24.wmf"/><Relationship Id="rId22" Type="http://schemas.openxmlformats.org/officeDocument/2006/relationships/image" Target="../media/image28.wmf"/><Relationship Id="rId27" Type="http://schemas.openxmlformats.org/officeDocument/2006/relationships/oleObject" Target="../embeddings/oleObject4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36.wmf"/><Relationship Id="rId26" Type="http://schemas.openxmlformats.org/officeDocument/2006/relationships/image" Target="../media/image40.wmf"/><Relationship Id="rId3" Type="http://schemas.openxmlformats.org/officeDocument/2006/relationships/image" Target="../media/image44.jpeg"/><Relationship Id="rId21" Type="http://schemas.openxmlformats.org/officeDocument/2006/relationships/oleObject" Target="../embeddings/oleObject5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51.bin"/><Relationship Id="rId25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29" Type="http://schemas.openxmlformats.org/officeDocument/2006/relationships/oleObject" Target="../embeddings/oleObject57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4.bin"/><Relationship Id="rId11" Type="http://schemas.openxmlformats.org/officeDocument/2006/relationships/oleObject" Target="../embeddings/oleObject48.bin"/><Relationship Id="rId24" Type="http://schemas.openxmlformats.org/officeDocument/2006/relationships/image" Target="../media/image39.wmf"/><Relationship Id="rId32" Type="http://schemas.openxmlformats.org/officeDocument/2006/relationships/image" Target="../media/image43.wmf"/><Relationship Id="rId5" Type="http://schemas.openxmlformats.org/officeDocument/2006/relationships/image" Target="../media/image2.wmf"/><Relationship Id="rId15" Type="http://schemas.openxmlformats.org/officeDocument/2006/relationships/oleObject" Target="../embeddings/oleObject50.bin"/><Relationship Id="rId23" Type="http://schemas.openxmlformats.org/officeDocument/2006/relationships/oleObject" Target="../embeddings/oleObject54.bin"/><Relationship Id="rId28" Type="http://schemas.openxmlformats.org/officeDocument/2006/relationships/image" Target="../media/image41.wmf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52.bin"/><Relationship Id="rId31" Type="http://schemas.openxmlformats.org/officeDocument/2006/relationships/oleObject" Target="../embeddings/oleObject58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Relationship Id="rId27" Type="http://schemas.openxmlformats.org/officeDocument/2006/relationships/oleObject" Target="../embeddings/oleObject56.bin"/><Relationship Id="rId30" Type="http://schemas.openxmlformats.org/officeDocument/2006/relationships/image" Target="../media/image4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image" Target="../media/image47.wmf"/><Relationship Id="rId18" Type="http://schemas.openxmlformats.org/officeDocument/2006/relationships/oleObject" Target="../embeddings/oleObject68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2.bin"/><Relationship Id="rId12" Type="http://schemas.openxmlformats.org/officeDocument/2006/relationships/oleObject" Target="../embeddings/oleObject65.bin"/><Relationship Id="rId17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7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46.wmf"/><Relationship Id="rId5" Type="http://schemas.openxmlformats.org/officeDocument/2006/relationships/oleObject" Target="../embeddings/oleObject60.bin"/><Relationship Id="rId15" Type="http://schemas.openxmlformats.org/officeDocument/2006/relationships/image" Target="../media/image48.wmf"/><Relationship Id="rId10" Type="http://schemas.openxmlformats.org/officeDocument/2006/relationships/oleObject" Target="../embeddings/oleObject64.bin"/><Relationship Id="rId19" Type="http://schemas.openxmlformats.org/officeDocument/2006/relationships/image" Target="../media/image50.wmf"/><Relationship Id="rId4" Type="http://schemas.openxmlformats.org/officeDocument/2006/relationships/image" Target="../media/image2.wmf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6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74.bin"/><Relationship Id="rId18" Type="http://schemas.openxmlformats.org/officeDocument/2006/relationships/image" Target="../media/image58.wmf"/><Relationship Id="rId26" Type="http://schemas.openxmlformats.org/officeDocument/2006/relationships/image" Target="../media/image62.wmf"/><Relationship Id="rId3" Type="http://schemas.openxmlformats.org/officeDocument/2006/relationships/oleObject" Target="../embeddings/oleObject69.bin"/><Relationship Id="rId21" Type="http://schemas.openxmlformats.org/officeDocument/2006/relationships/oleObject" Target="../embeddings/oleObject78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76.bin"/><Relationship Id="rId25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7.wmf"/><Relationship Id="rId20" Type="http://schemas.openxmlformats.org/officeDocument/2006/relationships/image" Target="../media/image59.wmf"/><Relationship Id="rId29" Type="http://schemas.openxmlformats.org/officeDocument/2006/relationships/oleObject" Target="../embeddings/oleObject82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73.bin"/><Relationship Id="rId24" Type="http://schemas.openxmlformats.org/officeDocument/2006/relationships/image" Target="../media/image61.wmf"/><Relationship Id="rId5" Type="http://schemas.openxmlformats.org/officeDocument/2006/relationships/oleObject" Target="../embeddings/oleObject70.bin"/><Relationship Id="rId15" Type="http://schemas.openxmlformats.org/officeDocument/2006/relationships/oleObject" Target="../embeddings/oleObject75.bin"/><Relationship Id="rId23" Type="http://schemas.openxmlformats.org/officeDocument/2006/relationships/oleObject" Target="../embeddings/oleObject79.bin"/><Relationship Id="rId28" Type="http://schemas.openxmlformats.org/officeDocument/2006/relationships/image" Target="../media/image63.wmf"/><Relationship Id="rId10" Type="http://schemas.openxmlformats.org/officeDocument/2006/relationships/image" Target="../media/image54.wmf"/><Relationship Id="rId19" Type="http://schemas.openxmlformats.org/officeDocument/2006/relationships/oleObject" Target="../embeddings/oleObject77.bin"/><Relationship Id="rId4" Type="http://schemas.openxmlformats.org/officeDocument/2006/relationships/image" Target="../media/image51.wmf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56.wmf"/><Relationship Id="rId22" Type="http://schemas.openxmlformats.org/officeDocument/2006/relationships/image" Target="../media/image60.wmf"/><Relationship Id="rId27" Type="http://schemas.openxmlformats.org/officeDocument/2006/relationships/oleObject" Target="../embeddings/oleObject81.bin"/><Relationship Id="rId30" Type="http://schemas.openxmlformats.org/officeDocument/2006/relationships/image" Target="../media/image6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1444 – Section 002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#23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28047" y="1531203"/>
            <a:ext cx="27799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Monday, Nov. 25, 2019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dirty="0">
                <a:solidFill>
                  <a:srgbClr val="CC00CC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dirty="0">
                <a:solidFill>
                  <a:srgbClr val="CC00CC"/>
                </a:solidFill>
                <a:latin typeface="Monotype Corsiva" pitchFamily="-84" charset="0"/>
              </a:rPr>
              <a:t>Yu</a:t>
            </a:r>
            <a:endParaRPr lang="en-US" b="1" dirty="0">
              <a:solidFill>
                <a:srgbClr val="CC00CC"/>
              </a:solidFill>
              <a:latin typeface="Monotype Corsiva" pitchFamily="-8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D1D6A9-D988-8545-83DC-799C524FD505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B061A04-C436-F745-894B-CB53CA467747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B79FB7-8671-7042-999B-F53102801544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2CDEB08-2C54-7D42-A199-05B2412EEBB3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AD4DC0A-228C-4942-9989-8B54E33E8248}"/>
              </a:ext>
            </a:extLst>
          </p:cNvPr>
          <p:cNvSpPr txBox="1">
            <a:spLocks/>
          </p:cNvSpPr>
          <p:nvPr/>
        </p:nvSpPr>
        <p:spPr bwMode="auto">
          <a:xfrm>
            <a:off x="1524000" y="2209800"/>
            <a:ext cx="6934200" cy="427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marL="609600" indent="-609600" algn="l"/>
            <a:r>
              <a:rPr lang="en-US" sz="2800" dirty="0">
                <a:latin typeface="Arial Narrow" charset="0"/>
              </a:rPr>
              <a:t>Chapter 30: Inductance</a:t>
            </a:r>
            <a:endParaRPr lang="en-US" sz="3600" dirty="0">
              <a:latin typeface="Arial Narrow" charset="0"/>
            </a:endParaRPr>
          </a:p>
          <a:p>
            <a:pPr marL="1352550" lvl="1" indent="-609600"/>
            <a:r>
              <a:rPr lang="en-US" sz="2400" dirty="0">
                <a:latin typeface="Arial Narrow" charset="0"/>
              </a:rPr>
              <a:t>LR Circuit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LC circuit and EM Oscillation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AC circuit with Inductor Only &amp; Capacitor Only</a:t>
            </a:r>
          </a:p>
          <a:p>
            <a:pPr marL="609600" indent="-609600" algn="l"/>
            <a:r>
              <a:rPr lang="en-US" sz="2800" dirty="0">
                <a:latin typeface="Arial Narrow" charset="0"/>
              </a:rPr>
              <a:t>Chapter 31: Maxwell’s equations</a:t>
            </a:r>
            <a:endParaRPr lang="en-US" sz="3200" dirty="0">
              <a:latin typeface="Arial Narrow" charset="0"/>
            </a:endParaRPr>
          </a:p>
          <a:p>
            <a:pPr marL="1352550" lvl="1" indent="-609600"/>
            <a:r>
              <a:rPr lang="en-US" sz="2400" dirty="0">
                <a:latin typeface="Arial Narrow" charset="0"/>
              </a:rPr>
              <a:t>Expansion of Ampere’s Law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Gauss’ Law for Magnetism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Production of EM Waves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Light as EM Waves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5EF11B-C84D-4146-9AFB-37BE937E90EC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626F-115E-2C46-8CEC-F26EA3316D80}" type="slidenum">
              <a:rPr lang="en-US"/>
              <a:pPr/>
              <a:t>10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257800" y="1143000"/>
            <a:ext cx="5943600" cy="4572000"/>
            <a:chOff x="0" y="0"/>
            <a:chExt cx="3744" cy="2880"/>
          </a:xfrm>
        </p:grpSpPr>
        <p:pic>
          <p:nvPicPr>
            <p:cNvPr id="464899" name="Picture 3" descr="FG31_00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3744" cy="2808"/>
            </a:xfrm>
            <a:prstGeom prst="rect">
              <a:avLst/>
            </a:prstGeom>
            <a:noFill/>
          </p:spPr>
        </p:pic>
        <p:sp>
          <p:nvSpPr>
            <p:cNvPr id="464900" name="Rectangle 4"/>
            <p:cNvSpPr>
              <a:spLocks noChangeArrowheads="1"/>
            </p:cNvSpPr>
            <p:nvPr/>
          </p:nvSpPr>
          <p:spPr bwMode="auto">
            <a:xfrm>
              <a:off x="672" y="816"/>
              <a:ext cx="2304" cy="20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6490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AC Circuit w/ Capacitance only</a:t>
            </a:r>
          </a:p>
        </p:txBody>
      </p:sp>
      <p:graphicFrame>
        <p:nvGraphicFramePr>
          <p:cNvPr id="464902" name="Object 6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841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4649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4903" name="Object 7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842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649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4904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843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6490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490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868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What happens when a capacitor is connected to a DC power source?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capacitor quickly charges up.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There is no steady current flow in the circuit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Since the capacitor prevents the flow of the DC current</a:t>
            </a:r>
          </a:p>
          <a:p>
            <a:pPr>
              <a:lnSpc>
                <a:spcPct val="90000"/>
              </a:lnSpc>
            </a:pPr>
            <a:r>
              <a:rPr lang="en-US" dirty="0"/>
              <a:t>What do you think will happen if it is connected to an AC power source?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current flows continuously.  Why?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When the AC power turns on, charge begins to flow one direction, charging up the plates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When the direction of the power reverses, the charge flows in the opposite direction</a:t>
            </a:r>
          </a:p>
        </p:txBody>
      </p:sp>
      <p:graphicFrame>
        <p:nvGraphicFramePr>
          <p:cNvPr id="464906" name="Object 10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844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46490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061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4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49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49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49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49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649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649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649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F654-196A-EB40-8405-99760E9437E8}" type="slidenum">
              <a:rPr lang="en-US"/>
              <a:pPr/>
              <a:t>11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257800" y="762000"/>
            <a:ext cx="5943600" cy="4572000"/>
            <a:chOff x="0" y="0"/>
            <a:chExt cx="3744" cy="2880"/>
          </a:xfrm>
        </p:grpSpPr>
        <p:pic>
          <p:nvPicPr>
            <p:cNvPr id="465923" name="Picture 3" descr="FG31_00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3744" cy="2808"/>
            </a:xfrm>
            <a:prstGeom prst="rect">
              <a:avLst/>
            </a:prstGeom>
            <a:noFill/>
          </p:spPr>
        </p:pic>
        <p:sp>
          <p:nvSpPr>
            <p:cNvPr id="465924" name="Rectangle 4"/>
            <p:cNvSpPr>
              <a:spLocks noChangeArrowheads="1"/>
            </p:cNvSpPr>
            <p:nvPr/>
          </p:nvSpPr>
          <p:spPr bwMode="auto">
            <a:xfrm>
              <a:off x="672" y="816"/>
              <a:ext cx="2304" cy="20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65925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AC Circuit w/ Capacitance only</a:t>
            </a:r>
          </a:p>
        </p:txBody>
      </p:sp>
      <p:graphicFrame>
        <p:nvGraphicFramePr>
          <p:cNvPr id="465926" name="Object 6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79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4659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27" name="Object 7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80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659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28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81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6592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592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09600" y="685800"/>
            <a:ext cx="82296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From Kirchhoff’s loop rule, we obtain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/>
              <a:t>The current at any instance is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The charge Q on the plate at any instance is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Thus the voltage across the capacitor is 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Using the identity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 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Where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 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</p:txBody>
      </p:sp>
      <p:graphicFrame>
        <p:nvGraphicFramePr>
          <p:cNvPr id="465930" name="Object 10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82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46593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31" name="Object 11"/>
          <p:cNvGraphicFramePr>
            <a:graphicFrameLocks noChangeAspect="1"/>
          </p:cNvGraphicFramePr>
          <p:nvPr/>
        </p:nvGraphicFramePr>
        <p:xfrm>
          <a:off x="1295400" y="1147763"/>
          <a:ext cx="584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83" name="Equation" r:id="rId9" imgW="253800" imgH="164880" progId="Equation.DSMT4">
                  <p:embed/>
                </p:oleObj>
              </mc:Choice>
              <mc:Fallback>
                <p:oleObj name="Equation" r:id="rId9" imgW="253800" imgH="164880" progId="Equation.DSMT4">
                  <p:embed/>
                  <p:pic>
                    <p:nvPicPr>
                      <p:cNvPr id="46593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147763"/>
                        <a:ext cx="5842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32" name="Object 12"/>
          <p:cNvGraphicFramePr>
            <a:graphicFrameLocks noChangeAspect="1"/>
          </p:cNvGraphicFramePr>
          <p:nvPr/>
        </p:nvGraphicFramePr>
        <p:xfrm>
          <a:off x="3151188" y="4495800"/>
          <a:ext cx="782637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84" name="Equation" r:id="rId11" imgW="444240" imgH="164880" progId="Equation.DSMT4">
                  <p:embed/>
                </p:oleObj>
              </mc:Choice>
              <mc:Fallback>
                <p:oleObj name="Equation" r:id="rId11" imgW="444240" imgH="164880" progId="Equation.DSMT4">
                  <p:embed/>
                  <p:pic>
                    <p:nvPicPr>
                      <p:cNvPr id="46593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1188" y="4495800"/>
                        <a:ext cx="782637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33" name="Object 13"/>
          <p:cNvGraphicFramePr>
            <a:graphicFrameLocks noChangeAspect="1"/>
          </p:cNvGraphicFramePr>
          <p:nvPr/>
        </p:nvGraphicFramePr>
        <p:xfrm>
          <a:off x="3989388" y="4419600"/>
          <a:ext cx="1497012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85" name="Equation" r:id="rId13" imgW="850680" imgH="279360" progId="Equation.DSMT4">
                  <p:embed/>
                </p:oleObj>
              </mc:Choice>
              <mc:Fallback>
                <p:oleObj name="Equation" r:id="rId13" imgW="850680" imgH="279360" progId="Equation.DSMT4">
                  <p:embed/>
                  <p:pic>
                    <p:nvPicPr>
                      <p:cNvPr id="46593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9388" y="4419600"/>
                        <a:ext cx="1497012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34" name="Object 14"/>
          <p:cNvGraphicFramePr>
            <a:graphicFrameLocks noChangeAspect="1"/>
          </p:cNvGraphicFramePr>
          <p:nvPr/>
        </p:nvGraphicFramePr>
        <p:xfrm>
          <a:off x="4343400" y="1717675"/>
          <a:ext cx="5715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86" name="Equation" r:id="rId15" imgW="228600" imgH="152280" progId="Equation.DSMT4">
                  <p:embed/>
                </p:oleObj>
              </mc:Choice>
              <mc:Fallback>
                <p:oleObj name="Equation" r:id="rId15" imgW="228600" imgH="152280" progId="Equation.DSMT4">
                  <p:embed/>
                  <p:pic>
                    <p:nvPicPr>
                      <p:cNvPr id="46593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717675"/>
                        <a:ext cx="5715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35" name="Object 15"/>
          <p:cNvGraphicFramePr>
            <a:graphicFrameLocks noChangeAspect="1"/>
          </p:cNvGraphicFramePr>
          <p:nvPr/>
        </p:nvGraphicFramePr>
        <p:xfrm>
          <a:off x="1143000" y="2895600"/>
          <a:ext cx="6064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87" name="Equation" r:id="rId17" imgW="253800" imgH="190440" progId="Equation.DSMT4">
                  <p:embed/>
                </p:oleObj>
              </mc:Choice>
              <mc:Fallback>
                <p:oleObj name="Equation" r:id="rId17" imgW="253800" imgH="190440" progId="Equation.DSMT4">
                  <p:embed/>
                  <p:pic>
                    <p:nvPicPr>
                      <p:cNvPr id="46593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895600"/>
                        <a:ext cx="6064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36" name="Object 16"/>
          <p:cNvGraphicFramePr>
            <a:graphicFrameLocks noChangeAspect="1"/>
          </p:cNvGraphicFramePr>
          <p:nvPr/>
        </p:nvGraphicFramePr>
        <p:xfrm>
          <a:off x="1143000" y="3937000"/>
          <a:ext cx="50800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88" name="Equation" r:id="rId19" imgW="253800" imgH="164880" progId="Equation.DSMT4">
                  <p:embed/>
                </p:oleObj>
              </mc:Choice>
              <mc:Fallback>
                <p:oleObj name="Equation" r:id="rId19" imgW="253800" imgH="164880" progId="Equation.DSMT4">
                  <p:embed/>
                  <p:pic>
                    <p:nvPicPr>
                      <p:cNvPr id="46593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937000"/>
                        <a:ext cx="508000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37" name="Object 17"/>
          <p:cNvGraphicFramePr>
            <a:graphicFrameLocks noChangeAspect="1"/>
          </p:cNvGraphicFramePr>
          <p:nvPr/>
        </p:nvGraphicFramePr>
        <p:xfrm>
          <a:off x="1373188" y="4937125"/>
          <a:ext cx="53181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89" name="Equation" r:id="rId21" imgW="253800" imgH="164880" progId="Equation.DSMT4">
                  <p:embed/>
                </p:oleObj>
              </mc:Choice>
              <mc:Fallback>
                <p:oleObj name="Equation" r:id="rId21" imgW="253800" imgH="164880" progId="Equation.DSMT4">
                  <p:embed/>
                  <p:pic>
                    <p:nvPicPr>
                      <p:cNvPr id="46593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188" y="4937125"/>
                        <a:ext cx="531812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38" name="Object 18"/>
          <p:cNvGraphicFramePr>
            <a:graphicFrameLocks noChangeAspect="1"/>
          </p:cNvGraphicFramePr>
          <p:nvPr/>
        </p:nvGraphicFramePr>
        <p:xfrm>
          <a:off x="1981200" y="5659438"/>
          <a:ext cx="61118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90" name="Equation" r:id="rId23" imgW="291960" imgH="203040" progId="Equation.DSMT4">
                  <p:embed/>
                </p:oleObj>
              </mc:Choice>
              <mc:Fallback>
                <p:oleObj name="Equation" r:id="rId23" imgW="291960" imgH="203040" progId="Equation.DSMT4">
                  <p:embed/>
                  <p:pic>
                    <p:nvPicPr>
                      <p:cNvPr id="46593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659438"/>
                        <a:ext cx="611188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39" name="Object 19"/>
          <p:cNvGraphicFramePr>
            <a:graphicFrameLocks noChangeAspect="1"/>
          </p:cNvGraphicFramePr>
          <p:nvPr/>
        </p:nvGraphicFramePr>
        <p:xfrm>
          <a:off x="4800600" y="1447800"/>
          <a:ext cx="8890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91" name="Equation" r:id="rId25" imgW="355320" imgH="368280" progId="Equation.DSMT4">
                  <p:embed/>
                </p:oleObj>
              </mc:Choice>
              <mc:Fallback>
                <p:oleObj name="Equation" r:id="rId25" imgW="355320" imgH="368280" progId="Equation.DSMT4">
                  <p:embed/>
                  <p:pic>
                    <p:nvPicPr>
                      <p:cNvPr id="46593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447800"/>
                        <a:ext cx="88900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40" name="Object 20"/>
          <p:cNvGraphicFramePr>
            <a:graphicFrameLocks noChangeAspect="1"/>
          </p:cNvGraphicFramePr>
          <p:nvPr/>
        </p:nvGraphicFramePr>
        <p:xfrm>
          <a:off x="5600700" y="1676400"/>
          <a:ext cx="13335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92" name="Equation" r:id="rId27" imgW="533160" imgH="203040" progId="Equation.DSMT4">
                  <p:embed/>
                </p:oleObj>
              </mc:Choice>
              <mc:Fallback>
                <p:oleObj name="Equation" r:id="rId27" imgW="533160" imgH="203040" progId="Equation.DSMT4">
                  <p:embed/>
                  <p:pic>
                    <p:nvPicPr>
                      <p:cNvPr id="46594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0700" y="1676400"/>
                        <a:ext cx="13335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41" name="Object 21"/>
          <p:cNvGraphicFramePr>
            <a:graphicFrameLocks noChangeAspect="1"/>
          </p:cNvGraphicFramePr>
          <p:nvPr/>
        </p:nvGraphicFramePr>
        <p:xfrm>
          <a:off x="1652588" y="2681288"/>
          <a:ext cx="1365250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93" name="Equation" r:id="rId29" imgW="571320" imgH="355320" progId="Equation.DSMT4">
                  <p:embed/>
                </p:oleObj>
              </mc:Choice>
              <mc:Fallback>
                <p:oleObj name="Equation" r:id="rId29" imgW="571320" imgH="355320" progId="Equation.DSMT4">
                  <p:embed/>
                  <p:pic>
                    <p:nvPicPr>
                      <p:cNvPr id="46594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588" y="2681288"/>
                        <a:ext cx="1365250" cy="85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42" name="Object 22"/>
          <p:cNvGraphicFramePr>
            <a:graphicFrameLocks noChangeAspect="1"/>
          </p:cNvGraphicFramePr>
          <p:nvPr/>
        </p:nvGraphicFramePr>
        <p:xfrm>
          <a:off x="2971800" y="2711450"/>
          <a:ext cx="22733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94" name="Equation" r:id="rId31" imgW="952200" imgH="330120" progId="Equation.DSMT4">
                  <p:embed/>
                </p:oleObj>
              </mc:Choice>
              <mc:Fallback>
                <p:oleObj name="Equation" r:id="rId31" imgW="952200" imgH="330120" progId="Equation.DSMT4">
                  <p:embed/>
                  <p:pic>
                    <p:nvPicPr>
                      <p:cNvPr id="46594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711450"/>
                        <a:ext cx="2273300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43" name="Object 23"/>
          <p:cNvGraphicFramePr>
            <a:graphicFrameLocks noChangeAspect="1"/>
          </p:cNvGraphicFramePr>
          <p:nvPr/>
        </p:nvGraphicFramePr>
        <p:xfrm>
          <a:off x="5175250" y="2667000"/>
          <a:ext cx="160655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95" name="Equation" r:id="rId33" imgW="672840" imgH="368280" progId="Equation.DSMT4">
                  <p:embed/>
                </p:oleObj>
              </mc:Choice>
              <mc:Fallback>
                <p:oleObj name="Equation" r:id="rId33" imgW="672840" imgH="368280" progId="Equation.DSMT4">
                  <p:embed/>
                  <p:pic>
                    <p:nvPicPr>
                      <p:cNvPr id="465943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0" y="2667000"/>
                        <a:ext cx="1606550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44" name="Object 24"/>
          <p:cNvGraphicFramePr>
            <a:graphicFrameLocks noChangeAspect="1"/>
          </p:cNvGraphicFramePr>
          <p:nvPr/>
        </p:nvGraphicFramePr>
        <p:xfrm>
          <a:off x="1600200" y="3733800"/>
          <a:ext cx="55880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96" name="Equation" r:id="rId35" imgW="279360" imgH="368280" progId="Equation.DSMT4">
                  <p:embed/>
                </p:oleObj>
              </mc:Choice>
              <mc:Fallback>
                <p:oleObj name="Equation" r:id="rId35" imgW="279360" imgH="368280" progId="Equation.DSMT4">
                  <p:embed/>
                  <p:pic>
                    <p:nvPicPr>
                      <p:cNvPr id="46594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733800"/>
                        <a:ext cx="55880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45" name="Object 25"/>
          <p:cNvGraphicFramePr>
            <a:graphicFrameLocks noChangeAspect="1"/>
          </p:cNvGraphicFramePr>
          <p:nvPr/>
        </p:nvGraphicFramePr>
        <p:xfrm>
          <a:off x="2133600" y="3733800"/>
          <a:ext cx="175260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97" name="Equation" r:id="rId37" imgW="876240" imgH="368280" progId="Equation.DSMT4">
                  <p:embed/>
                </p:oleObj>
              </mc:Choice>
              <mc:Fallback>
                <p:oleObj name="Equation" r:id="rId37" imgW="876240" imgH="368280" progId="Equation.DSMT4">
                  <p:embed/>
                  <p:pic>
                    <p:nvPicPr>
                      <p:cNvPr id="46594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733800"/>
                        <a:ext cx="175260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46" name="Object 26"/>
          <p:cNvGraphicFramePr>
            <a:graphicFrameLocks noChangeAspect="1"/>
          </p:cNvGraphicFramePr>
          <p:nvPr/>
        </p:nvGraphicFramePr>
        <p:xfrm>
          <a:off x="1828800" y="4724400"/>
          <a:ext cx="276225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98" name="Equation" r:id="rId39" imgW="1320480" imgH="368280" progId="Equation.DSMT4">
                  <p:embed/>
                </p:oleObj>
              </mc:Choice>
              <mc:Fallback>
                <p:oleObj name="Equation" r:id="rId39" imgW="1320480" imgH="368280" progId="Equation.DSMT4">
                  <p:embed/>
                  <p:pic>
                    <p:nvPicPr>
                      <p:cNvPr id="465946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724400"/>
                        <a:ext cx="276225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47" name="Object 27"/>
          <p:cNvGraphicFramePr>
            <a:graphicFrameLocks noChangeAspect="1"/>
          </p:cNvGraphicFramePr>
          <p:nvPr/>
        </p:nvGraphicFramePr>
        <p:xfrm>
          <a:off x="4572000" y="4876800"/>
          <a:ext cx="20447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99" name="Equation" r:id="rId41" imgW="977760" imgH="279360" progId="Equation.DSMT4">
                  <p:embed/>
                </p:oleObj>
              </mc:Choice>
              <mc:Fallback>
                <p:oleObj name="Equation" r:id="rId41" imgW="977760" imgH="279360" progId="Equation.DSMT4">
                  <p:embed/>
                  <p:pic>
                    <p:nvPicPr>
                      <p:cNvPr id="465947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876800"/>
                        <a:ext cx="204470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48" name="Object 28"/>
          <p:cNvGraphicFramePr>
            <a:graphicFrameLocks noChangeAspect="1"/>
          </p:cNvGraphicFramePr>
          <p:nvPr/>
        </p:nvGraphicFramePr>
        <p:xfrm>
          <a:off x="2540000" y="5486400"/>
          <a:ext cx="5842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00" name="Equation" r:id="rId43" imgW="279360" imgH="368280" progId="Equation.DSMT4">
                  <p:embed/>
                </p:oleObj>
              </mc:Choice>
              <mc:Fallback>
                <p:oleObj name="Equation" r:id="rId43" imgW="279360" imgH="368280" progId="Equation.DSMT4">
                  <p:embed/>
                  <p:pic>
                    <p:nvPicPr>
                      <p:cNvPr id="465948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0" y="5486400"/>
                        <a:ext cx="5842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49" name="Object 29"/>
          <p:cNvGraphicFramePr>
            <a:graphicFrameLocks noChangeAspect="1"/>
          </p:cNvGraphicFramePr>
          <p:nvPr/>
        </p:nvGraphicFramePr>
        <p:xfrm>
          <a:off x="1828800" y="914400"/>
          <a:ext cx="40957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01" name="Equation" r:id="rId45" imgW="177480" imgH="368280" progId="Equation.DSMT4">
                  <p:embed/>
                </p:oleObj>
              </mc:Choice>
              <mc:Fallback>
                <p:oleObj name="Equation" r:id="rId45" imgW="177480" imgH="368280" progId="Equation.DSMT4">
                  <p:embed/>
                  <p:pic>
                    <p:nvPicPr>
                      <p:cNvPr id="465949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914400"/>
                        <a:ext cx="409575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815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65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65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65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659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65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65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6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659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65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65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65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65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659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65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65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65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659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65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65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465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65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465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46592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46592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465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465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7A4B-CDC3-E349-8ABE-D4C387525411}" type="slidenum">
              <a:rPr lang="en-US"/>
              <a:pPr/>
              <a:t>12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791200" y="1371600"/>
            <a:ext cx="3733800" cy="2971800"/>
            <a:chOff x="768" y="672"/>
            <a:chExt cx="3360" cy="2544"/>
          </a:xfrm>
        </p:grpSpPr>
        <p:pic>
          <p:nvPicPr>
            <p:cNvPr id="466947" name="Picture 3" descr="FG31_00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8" y="672"/>
              <a:ext cx="3360" cy="2520"/>
            </a:xfrm>
            <a:prstGeom prst="rect">
              <a:avLst/>
            </a:prstGeom>
            <a:noFill/>
          </p:spPr>
        </p:pic>
        <p:sp>
          <p:nvSpPr>
            <p:cNvPr id="466948" name="Rectangle 4"/>
            <p:cNvSpPr>
              <a:spLocks noChangeArrowheads="1"/>
            </p:cNvSpPr>
            <p:nvPr/>
          </p:nvSpPr>
          <p:spPr bwMode="auto">
            <a:xfrm>
              <a:off x="1824" y="672"/>
              <a:ext cx="1104" cy="96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66949" name="Rectangle 5"/>
            <p:cNvSpPr>
              <a:spLocks noChangeArrowheads="1"/>
            </p:cNvSpPr>
            <p:nvPr/>
          </p:nvSpPr>
          <p:spPr bwMode="auto">
            <a:xfrm>
              <a:off x="2256" y="3024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66950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/>
              <a:t>AC Circuit w/ Capacitance only</a:t>
            </a:r>
          </a:p>
        </p:txBody>
      </p:sp>
      <p:graphicFrame>
        <p:nvGraphicFramePr>
          <p:cNvPr id="466951" name="Object 7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319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46695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6952" name="Object 8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320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6695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6953" name="Object 9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321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6695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695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82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So the voltage is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What does this mean?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Current and voltage are “out of phase by </a:t>
            </a:r>
            <a:r>
              <a:rPr lang="en-US" sz="2400" dirty="0">
                <a:latin typeface="Symbol" charset="2"/>
              </a:rPr>
              <a:t>π</a:t>
            </a:r>
            <a:r>
              <a:rPr lang="en-US" sz="2400" dirty="0"/>
              <a:t>/2 or 90</a:t>
            </a:r>
            <a:r>
              <a:rPr lang="en-US" sz="2400" baseline="30000" dirty="0"/>
              <a:t>o</a:t>
            </a:r>
            <a:r>
              <a:rPr lang="en-US" sz="2400" dirty="0"/>
              <a:t>” but in this case, the voltage reaches its peak ¼ cycle after the current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What happens to the energy?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 energy is dissipated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average power is 0 at all times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energy is stored temporarily in the electric field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Then released back to the source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Applied voltage and the current in the capacitor can be written as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Where the capacitive reactance X</a:t>
            </a:r>
            <a:r>
              <a:rPr lang="en-US" sz="2400" baseline="-25000" dirty="0"/>
              <a:t>C </a:t>
            </a:r>
            <a:r>
              <a:rPr lang="en-US" sz="2400" dirty="0"/>
              <a:t>is defined as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Again, this relationship is only valid for </a:t>
            </a:r>
            <a:r>
              <a:rPr lang="en-US" sz="2400" dirty="0" err="1"/>
              <a:t>rms</a:t>
            </a:r>
            <a:r>
              <a:rPr lang="en-US" sz="2400" dirty="0"/>
              <a:t> quantities</a:t>
            </a:r>
          </a:p>
        </p:txBody>
      </p:sp>
      <p:graphicFrame>
        <p:nvGraphicFramePr>
          <p:cNvPr id="466955" name="Object 11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322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46695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6956" name="Object 12"/>
          <p:cNvGraphicFramePr>
            <a:graphicFrameLocks noChangeAspect="1"/>
          </p:cNvGraphicFramePr>
          <p:nvPr/>
        </p:nvGraphicFramePr>
        <p:xfrm>
          <a:off x="3048000" y="896938"/>
          <a:ext cx="6096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323" name="Equation" r:id="rId9" imgW="253800" imgH="164880" progId="Equation.DSMT4">
                  <p:embed/>
                </p:oleObj>
              </mc:Choice>
              <mc:Fallback>
                <p:oleObj name="Equation" r:id="rId9" imgW="253800" imgH="164880" progId="Equation.DSMT4">
                  <p:embed/>
                  <p:pic>
                    <p:nvPicPr>
                      <p:cNvPr id="46695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896938"/>
                        <a:ext cx="609600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6957" name="Object 13"/>
          <p:cNvGraphicFramePr>
            <a:graphicFrameLocks noChangeAspect="1"/>
          </p:cNvGraphicFramePr>
          <p:nvPr/>
        </p:nvGraphicFramePr>
        <p:xfrm>
          <a:off x="2338388" y="5029200"/>
          <a:ext cx="139541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324" name="Equation" r:id="rId11" imgW="609480" imgH="203040" progId="Equation.DSMT4">
                  <p:embed/>
                </p:oleObj>
              </mc:Choice>
              <mc:Fallback>
                <p:oleObj name="Equation" r:id="rId11" imgW="609480" imgH="203040" progId="Equation.DSMT4">
                  <p:embed/>
                  <p:pic>
                    <p:nvPicPr>
                      <p:cNvPr id="46695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8388" y="5029200"/>
                        <a:ext cx="1395412" cy="4699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6958" name="Object 14"/>
          <p:cNvGraphicFramePr>
            <a:graphicFrameLocks noChangeAspect="1"/>
          </p:cNvGraphicFramePr>
          <p:nvPr/>
        </p:nvGraphicFramePr>
        <p:xfrm>
          <a:off x="7010400" y="5280025"/>
          <a:ext cx="1090613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325" name="Equation" r:id="rId13" imgW="609480" imgH="368280" progId="Equation.DSMT4">
                  <p:embed/>
                </p:oleObj>
              </mc:Choice>
              <mc:Fallback>
                <p:oleObj name="Equation" r:id="rId13" imgW="609480" imgH="368280" progId="Equation.DSMT4">
                  <p:embed/>
                  <p:pic>
                    <p:nvPicPr>
                      <p:cNvPr id="46695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280025"/>
                        <a:ext cx="1090613" cy="66357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6959" name="Object 15"/>
          <p:cNvGraphicFramePr>
            <a:graphicFrameLocks noChangeAspect="1"/>
          </p:cNvGraphicFramePr>
          <p:nvPr/>
        </p:nvGraphicFramePr>
        <p:xfrm>
          <a:off x="6019800" y="6248400"/>
          <a:ext cx="183197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326" name="Equation" r:id="rId15" imgW="799920" imgH="203040" progId="Equation.DSMT4">
                  <p:embed/>
                </p:oleObj>
              </mc:Choice>
              <mc:Fallback>
                <p:oleObj name="Equation" r:id="rId15" imgW="799920" imgH="203040" progId="Equation.DSMT4">
                  <p:embed/>
                  <p:pic>
                    <p:nvPicPr>
                      <p:cNvPr id="46695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6248400"/>
                        <a:ext cx="1831975" cy="4699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6960" name="Text Box 16"/>
          <p:cNvSpPr txBox="1">
            <a:spLocks noChangeArrowheads="1"/>
          </p:cNvSpPr>
          <p:nvPr/>
        </p:nvSpPr>
        <p:spPr bwMode="auto">
          <a:xfrm>
            <a:off x="8229600" y="5181600"/>
            <a:ext cx="838200" cy="85407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solidFill>
                  <a:srgbClr val="CC0000"/>
                </a:solidFill>
                <a:latin typeface="Arial Narrow" charset="0"/>
              </a:rPr>
              <a:t>Infinite when </a:t>
            </a:r>
            <a:r>
              <a:rPr lang="en-US" sz="1600" b="1" dirty="0" err="1">
                <a:solidFill>
                  <a:srgbClr val="CC0000"/>
                </a:solidFill>
                <a:latin typeface="Symbol" charset="2"/>
              </a:rPr>
              <a:t>ω</a:t>
            </a:r>
            <a:r>
              <a:rPr lang="en-US" sz="1600" b="1" dirty="0">
                <a:solidFill>
                  <a:srgbClr val="CC0000"/>
                </a:solidFill>
                <a:latin typeface="Arial Narrow" charset="0"/>
              </a:rPr>
              <a:t>=0.</a:t>
            </a:r>
          </a:p>
        </p:txBody>
      </p:sp>
      <p:graphicFrame>
        <p:nvGraphicFramePr>
          <p:cNvPr id="466961" name="Object 17"/>
          <p:cNvGraphicFramePr>
            <a:graphicFrameLocks noChangeAspect="1"/>
          </p:cNvGraphicFramePr>
          <p:nvPr/>
        </p:nvGraphicFramePr>
        <p:xfrm>
          <a:off x="3597275" y="762000"/>
          <a:ext cx="234632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327" name="Equation" r:id="rId17" imgW="977760" imgH="279360" progId="Equation.DSMT4">
                  <p:embed/>
                </p:oleObj>
              </mc:Choice>
              <mc:Fallback>
                <p:oleObj name="Equation" r:id="rId17" imgW="977760" imgH="279360" progId="Equation.DSMT4">
                  <p:embed/>
                  <p:pic>
                    <p:nvPicPr>
                      <p:cNvPr id="46696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275" y="762000"/>
                        <a:ext cx="2346325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434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6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6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6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66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66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66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66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66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669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669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669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66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669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66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66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66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669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66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669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66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54" grpId="0" build="p"/>
      <p:bldP spid="4669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91E0-81C6-F149-8CE2-EDB1A9CE8892}" type="slidenum">
              <a:rPr lang="en-US"/>
              <a:pPr/>
              <a:t>13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34000" y="685800"/>
            <a:ext cx="5943600" cy="4572000"/>
            <a:chOff x="0" y="0"/>
            <a:chExt cx="3744" cy="2880"/>
          </a:xfrm>
        </p:grpSpPr>
        <p:pic>
          <p:nvPicPr>
            <p:cNvPr id="467971" name="Picture 3" descr="FG31_00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3744" cy="2808"/>
            </a:xfrm>
            <a:prstGeom prst="rect">
              <a:avLst/>
            </a:prstGeom>
            <a:noFill/>
          </p:spPr>
        </p:pic>
        <p:sp>
          <p:nvSpPr>
            <p:cNvPr id="467972" name="Rectangle 4"/>
            <p:cNvSpPr>
              <a:spLocks noChangeArrowheads="1"/>
            </p:cNvSpPr>
            <p:nvPr/>
          </p:nvSpPr>
          <p:spPr bwMode="auto">
            <a:xfrm>
              <a:off x="672" y="816"/>
              <a:ext cx="2304" cy="20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67973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 dirty="0"/>
              <a:t>Example 30 – 10</a:t>
            </a:r>
          </a:p>
        </p:txBody>
      </p:sp>
      <p:sp>
        <p:nvSpPr>
          <p:cNvPr id="467974" name="Text Box 6"/>
          <p:cNvSpPr txBox="1">
            <a:spLocks noChangeArrowheads="1"/>
          </p:cNvSpPr>
          <p:nvPr/>
        </p:nvSpPr>
        <p:spPr bwMode="auto">
          <a:xfrm>
            <a:off x="381000" y="733425"/>
            <a:ext cx="6858000" cy="120032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Capacitor reactance.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What are the peak and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rms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current in the circuit in the figure if C=1.0</a:t>
            </a:r>
            <a:r>
              <a:rPr lang="en-US" dirty="0">
                <a:solidFill>
                  <a:schemeClr val="accent2"/>
                </a:solidFill>
                <a:latin typeface="Symbol" charset="2"/>
              </a:rPr>
              <a:t>μ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F and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baseline="-25000" dirty="0" err="1">
                <a:solidFill>
                  <a:schemeClr val="accent2"/>
                </a:solidFill>
                <a:latin typeface="Arial Narrow" charset="0"/>
              </a:rPr>
              <a:t>rms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=120V?  Calculate for (a) </a:t>
            </a:r>
            <a:r>
              <a:rPr lang="en-US" dirty="0" err="1">
                <a:solidFill>
                  <a:schemeClr val="accent2"/>
                </a:solidFill>
                <a:latin typeface="Monotype Corsiva" charset="0"/>
              </a:rPr>
              <a:t>f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=60Hz, and then for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</a:t>
            </a:r>
            <a:r>
              <a:rPr lang="en-US" dirty="0" err="1">
                <a:solidFill>
                  <a:schemeClr val="accent2"/>
                </a:solidFill>
                <a:latin typeface="Monotype Corsiva" charset="0"/>
              </a:rPr>
              <a:t>f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=6.0x10</a:t>
            </a:r>
            <a:r>
              <a:rPr lang="en-US" baseline="30000" dirty="0">
                <a:solidFill>
                  <a:schemeClr val="accent2"/>
                </a:solidFill>
                <a:latin typeface="Arial Narrow" charset="0"/>
              </a:rPr>
              <a:t>5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Hz.</a:t>
            </a:r>
          </a:p>
        </p:txBody>
      </p:sp>
      <p:sp>
        <p:nvSpPr>
          <p:cNvPr id="467975" name="Text Box 7"/>
          <p:cNvSpPr txBox="1">
            <a:spLocks noChangeArrowheads="1"/>
          </p:cNvSpPr>
          <p:nvPr/>
        </p:nvSpPr>
        <p:spPr bwMode="auto">
          <a:xfrm>
            <a:off x="457200" y="19812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peak voltage is</a:t>
            </a:r>
          </a:p>
        </p:txBody>
      </p:sp>
      <p:sp>
        <p:nvSpPr>
          <p:cNvPr id="467976" name="Text Box 8"/>
          <p:cNvSpPr txBox="1">
            <a:spLocks noChangeArrowheads="1"/>
          </p:cNvSpPr>
          <p:nvPr/>
        </p:nvSpPr>
        <p:spPr bwMode="auto">
          <a:xfrm>
            <a:off x="381000" y="25146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capacitance reactance is</a:t>
            </a:r>
          </a:p>
        </p:txBody>
      </p:sp>
      <p:sp>
        <p:nvSpPr>
          <p:cNvPr id="467977" name="Text Box 9"/>
          <p:cNvSpPr txBox="1">
            <a:spLocks noChangeArrowheads="1"/>
          </p:cNvSpPr>
          <p:nvPr/>
        </p:nvSpPr>
        <p:spPr bwMode="auto">
          <a:xfrm>
            <a:off x="457200" y="3810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Thus the peak current is</a:t>
            </a:r>
          </a:p>
        </p:txBody>
      </p:sp>
      <p:sp>
        <p:nvSpPr>
          <p:cNvPr id="467978" name="Text Box 10"/>
          <p:cNvSpPr txBox="1">
            <a:spLocks noChangeArrowheads="1"/>
          </p:cNvSpPr>
          <p:nvPr/>
        </p:nvSpPr>
        <p:spPr bwMode="auto">
          <a:xfrm>
            <a:off x="533400" y="49530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rms current is </a:t>
            </a:r>
          </a:p>
        </p:txBody>
      </p:sp>
      <p:graphicFrame>
        <p:nvGraphicFramePr>
          <p:cNvPr id="467979" name="Object 11"/>
          <p:cNvGraphicFramePr>
            <a:graphicFrameLocks noChangeAspect="1"/>
          </p:cNvGraphicFramePr>
          <p:nvPr/>
        </p:nvGraphicFramePr>
        <p:xfrm>
          <a:off x="2895600" y="1981200"/>
          <a:ext cx="623888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871" name="Equation" r:id="rId4" imgW="291960" imgH="203040" progId="Equation.DSMT4">
                  <p:embed/>
                </p:oleObj>
              </mc:Choice>
              <mc:Fallback>
                <p:oleObj name="Equation" r:id="rId4" imgW="291960" imgH="203040" progId="Equation.DSMT4">
                  <p:embed/>
                  <p:pic>
                    <p:nvPicPr>
                      <p:cNvPr id="46797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981200"/>
                        <a:ext cx="623888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7980" name="Object 12"/>
          <p:cNvGraphicFramePr>
            <a:graphicFrameLocks noChangeAspect="1"/>
          </p:cNvGraphicFramePr>
          <p:nvPr/>
        </p:nvGraphicFramePr>
        <p:xfrm>
          <a:off x="914400" y="3071813"/>
          <a:ext cx="760413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872" name="Equation" r:id="rId6" imgW="355320" imgH="203040" progId="Equation.DSMT4">
                  <p:embed/>
                </p:oleObj>
              </mc:Choice>
              <mc:Fallback>
                <p:oleObj name="Equation" r:id="rId6" imgW="355320" imgH="203040" progId="Equation.DSMT4">
                  <p:embed/>
                  <p:pic>
                    <p:nvPicPr>
                      <p:cNvPr id="46798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071813"/>
                        <a:ext cx="760413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7981" name="Object 13"/>
          <p:cNvGraphicFramePr>
            <a:graphicFrameLocks noChangeAspect="1"/>
          </p:cNvGraphicFramePr>
          <p:nvPr/>
        </p:nvGraphicFramePr>
        <p:xfrm>
          <a:off x="2984500" y="4445000"/>
          <a:ext cx="596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873" name="Equation" r:id="rId8" imgW="279360" imgH="203040" progId="Equation.DSMT4">
                  <p:embed/>
                </p:oleObj>
              </mc:Choice>
              <mc:Fallback>
                <p:oleObj name="Equation" r:id="rId8" imgW="279360" imgH="203040" progId="Equation.DSMT4">
                  <p:embed/>
                  <p:pic>
                    <p:nvPicPr>
                      <p:cNvPr id="46798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4445000"/>
                        <a:ext cx="596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7982" name="Object 14"/>
          <p:cNvGraphicFramePr>
            <a:graphicFrameLocks noChangeAspect="1"/>
          </p:cNvGraphicFramePr>
          <p:nvPr/>
        </p:nvGraphicFramePr>
        <p:xfrm>
          <a:off x="2895600" y="5446713"/>
          <a:ext cx="787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874" name="Equation" r:id="rId10" imgW="368280" imgH="203040" progId="Equation.DSMT4">
                  <p:embed/>
                </p:oleObj>
              </mc:Choice>
              <mc:Fallback>
                <p:oleObj name="Equation" r:id="rId10" imgW="368280" imgH="203040" progId="Equation.DSMT4">
                  <p:embed/>
                  <p:pic>
                    <p:nvPicPr>
                      <p:cNvPr id="46798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446713"/>
                        <a:ext cx="787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7983" name="Object 15"/>
          <p:cNvGraphicFramePr>
            <a:graphicFrameLocks noChangeAspect="1"/>
          </p:cNvGraphicFramePr>
          <p:nvPr/>
        </p:nvGraphicFramePr>
        <p:xfrm>
          <a:off x="3505200" y="1951038"/>
          <a:ext cx="116840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875" name="Equation" r:id="rId12" imgW="545760" imgH="228600" progId="Equation.DSMT4">
                  <p:embed/>
                </p:oleObj>
              </mc:Choice>
              <mc:Fallback>
                <p:oleObj name="Equation" r:id="rId12" imgW="545760" imgH="228600" progId="Equation.DSMT4">
                  <p:embed/>
                  <p:pic>
                    <p:nvPicPr>
                      <p:cNvPr id="46798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951038"/>
                        <a:ext cx="1168400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7984" name="Object 16"/>
          <p:cNvGraphicFramePr>
            <a:graphicFrameLocks noChangeAspect="1"/>
          </p:cNvGraphicFramePr>
          <p:nvPr/>
        </p:nvGraphicFramePr>
        <p:xfrm>
          <a:off x="4659313" y="1981200"/>
          <a:ext cx="2198687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876" name="Equation" r:id="rId14" imgW="1028520" imgH="203040" progId="Equation.DSMT4">
                  <p:embed/>
                </p:oleObj>
              </mc:Choice>
              <mc:Fallback>
                <p:oleObj name="Equation" r:id="rId14" imgW="1028520" imgH="203040" progId="Equation.DSMT4">
                  <p:embed/>
                  <p:pic>
                    <p:nvPicPr>
                      <p:cNvPr id="46798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9313" y="1981200"/>
                        <a:ext cx="2198687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7985" name="Object 17"/>
          <p:cNvGraphicFramePr>
            <a:graphicFrameLocks noChangeAspect="1"/>
          </p:cNvGraphicFramePr>
          <p:nvPr/>
        </p:nvGraphicFramePr>
        <p:xfrm>
          <a:off x="1600200" y="2871788"/>
          <a:ext cx="841375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877" name="Equation" r:id="rId16" imgW="393480" imgH="368280" progId="Equation.DSMT4">
                  <p:embed/>
                </p:oleObj>
              </mc:Choice>
              <mc:Fallback>
                <p:oleObj name="Equation" r:id="rId16" imgW="393480" imgH="368280" progId="Equation.DSMT4">
                  <p:embed/>
                  <p:pic>
                    <p:nvPicPr>
                      <p:cNvPr id="46798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71788"/>
                        <a:ext cx="841375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7986" name="Object 18"/>
          <p:cNvGraphicFramePr>
            <a:graphicFrameLocks noChangeAspect="1"/>
          </p:cNvGraphicFramePr>
          <p:nvPr/>
        </p:nvGraphicFramePr>
        <p:xfrm>
          <a:off x="2419350" y="2895600"/>
          <a:ext cx="108585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878" name="Equation" r:id="rId18" imgW="507960" imgH="406080" progId="Equation.DSMT4">
                  <p:embed/>
                </p:oleObj>
              </mc:Choice>
              <mc:Fallback>
                <p:oleObj name="Equation" r:id="rId18" imgW="507960" imgH="406080" progId="Equation.DSMT4">
                  <p:embed/>
                  <p:pic>
                    <p:nvPicPr>
                      <p:cNvPr id="46798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2895600"/>
                        <a:ext cx="108585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7987" name="Object 19"/>
          <p:cNvGraphicFramePr>
            <a:graphicFrameLocks noChangeAspect="1"/>
          </p:cNvGraphicFramePr>
          <p:nvPr/>
        </p:nvGraphicFramePr>
        <p:xfrm>
          <a:off x="3465513" y="2895600"/>
          <a:ext cx="4154487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879" name="Equation" r:id="rId20" imgW="1942920" imgH="469800" progId="Equation.DSMT4">
                  <p:embed/>
                </p:oleObj>
              </mc:Choice>
              <mc:Fallback>
                <p:oleObj name="Equation" r:id="rId20" imgW="1942920" imgH="469800" progId="Equation.DSMT4">
                  <p:embed/>
                  <p:pic>
                    <p:nvPicPr>
                      <p:cNvPr id="46798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5513" y="2895600"/>
                        <a:ext cx="4154487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7988" name="Object 20"/>
          <p:cNvGraphicFramePr>
            <a:graphicFrameLocks noChangeAspect="1"/>
          </p:cNvGraphicFramePr>
          <p:nvPr/>
        </p:nvGraphicFramePr>
        <p:xfrm>
          <a:off x="3529013" y="4240213"/>
          <a:ext cx="814387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880" name="Equation" r:id="rId22" imgW="380880" imgH="406080" progId="Equation.DSMT4">
                  <p:embed/>
                </p:oleObj>
              </mc:Choice>
              <mc:Fallback>
                <p:oleObj name="Equation" r:id="rId22" imgW="380880" imgH="406080" progId="Equation.DSMT4">
                  <p:embed/>
                  <p:pic>
                    <p:nvPicPr>
                      <p:cNvPr id="46798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9013" y="4240213"/>
                        <a:ext cx="814387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7989" name="Object 21"/>
          <p:cNvGraphicFramePr>
            <a:graphicFrameLocks noChangeAspect="1"/>
          </p:cNvGraphicFramePr>
          <p:nvPr/>
        </p:nvGraphicFramePr>
        <p:xfrm>
          <a:off x="4270375" y="4244975"/>
          <a:ext cx="190182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881" name="Equation" r:id="rId24" imgW="888840" imgH="368280" progId="Equation.DSMT4">
                  <p:embed/>
                </p:oleObj>
              </mc:Choice>
              <mc:Fallback>
                <p:oleObj name="Equation" r:id="rId24" imgW="888840" imgH="368280" progId="Equation.DSMT4">
                  <p:embed/>
                  <p:pic>
                    <p:nvPicPr>
                      <p:cNvPr id="46798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75" y="4244975"/>
                        <a:ext cx="190182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7990" name="Object 22"/>
          <p:cNvGraphicFramePr>
            <a:graphicFrameLocks noChangeAspect="1"/>
          </p:cNvGraphicFramePr>
          <p:nvPr/>
        </p:nvGraphicFramePr>
        <p:xfrm>
          <a:off x="3657600" y="5230813"/>
          <a:ext cx="868363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882" name="Equation" r:id="rId26" imgW="406080" imgH="406080" progId="Equation.DSMT4">
                  <p:embed/>
                </p:oleObj>
              </mc:Choice>
              <mc:Fallback>
                <p:oleObj name="Equation" r:id="rId26" imgW="406080" imgH="406080" progId="Equation.DSMT4">
                  <p:embed/>
                  <p:pic>
                    <p:nvPicPr>
                      <p:cNvPr id="46799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230813"/>
                        <a:ext cx="868363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7991" name="Object 23"/>
          <p:cNvGraphicFramePr>
            <a:graphicFrameLocks noChangeAspect="1"/>
          </p:cNvGraphicFramePr>
          <p:nvPr/>
        </p:nvGraphicFramePr>
        <p:xfrm>
          <a:off x="4473575" y="5235575"/>
          <a:ext cx="192722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883" name="Equation" r:id="rId28" imgW="901440" imgH="368280" progId="Equation.DSMT4">
                  <p:embed/>
                </p:oleObj>
              </mc:Choice>
              <mc:Fallback>
                <p:oleObj name="Equation" r:id="rId28" imgW="901440" imgH="368280" progId="Equation.DSMT4">
                  <p:embed/>
                  <p:pic>
                    <p:nvPicPr>
                      <p:cNvPr id="46799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3575" y="5235575"/>
                        <a:ext cx="192722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542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7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67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67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67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67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67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67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67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67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67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67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67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67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67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67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67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67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67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4" grpId="0"/>
      <p:bldP spid="467975" grpId="0"/>
      <p:bldP spid="467976" grpId="0"/>
      <p:bldP spid="467977" grpId="0"/>
      <p:bldP spid="4679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609600"/>
          </a:xfrm>
        </p:spPr>
        <p:txBody>
          <a:bodyPr/>
          <a:lstStyle/>
          <a:p>
            <a:r>
              <a:rPr lang="en-US" sz="4000" b="1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381000"/>
            <a:ext cx="8553450" cy="5486400"/>
          </a:xfrm>
        </p:spPr>
        <p:txBody>
          <a:bodyPr/>
          <a:lstStyle/>
          <a:p>
            <a:pPr>
              <a:spcBef>
                <a:spcPts val="372"/>
              </a:spcBef>
            </a:pPr>
            <a:r>
              <a:rPr lang="en-US" sz="2400" dirty="0"/>
              <a:t>Reading assignments: CH30.7 – 30.11</a:t>
            </a:r>
          </a:p>
          <a:p>
            <a:pPr>
              <a:spcBef>
                <a:spcPts val="372"/>
              </a:spcBef>
            </a:pPr>
            <a:r>
              <a:rPr lang="en-US" sz="2400" dirty="0"/>
              <a:t>Planetarium Extra Credit: bring to class Mon. Dec. 2</a:t>
            </a:r>
          </a:p>
          <a:p>
            <a:pPr lvl="1" eaLnBrk="1" hangingPunct="1">
              <a:spcBef>
                <a:spcPts val="372"/>
              </a:spcBef>
            </a:pPr>
            <a:r>
              <a:rPr lang="en-US" sz="2000" dirty="0"/>
              <a:t>Be sure to tape one end of the ticket stub on a sheet of paper with your name on it</a:t>
            </a:r>
          </a:p>
          <a:p>
            <a:pPr eaLnBrk="1" hangingPunct="1">
              <a:spcBef>
                <a:spcPts val="372"/>
              </a:spcBef>
            </a:pPr>
            <a:r>
              <a:rPr lang="en-US" sz="2400" dirty="0"/>
              <a:t>Final comprehensive exam</a:t>
            </a:r>
          </a:p>
          <a:p>
            <a:pPr lvl="1" eaLnBrk="1" hangingPunct="1">
              <a:spcBef>
                <a:spcPts val="372"/>
              </a:spcBef>
            </a:pPr>
            <a:r>
              <a:rPr lang="en-US" sz="2000" dirty="0"/>
              <a:t>In class 1:00 </a:t>
            </a:r>
            <a:r>
              <a:rPr lang="mr-IN" sz="2000" dirty="0"/>
              <a:t>–</a:t>
            </a:r>
            <a:r>
              <a:rPr lang="en-US" sz="2000" dirty="0"/>
              <a:t> 2:20pm, Wednesday, Dec. 4</a:t>
            </a:r>
          </a:p>
          <a:p>
            <a:pPr lvl="1" eaLnBrk="1" hangingPunct="1">
              <a:spcBef>
                <a:spcPts val="372"/>
              </a:spcBef>
            </a:pPr>
            <a:r>
              <a:rPr lang="en-US" sz="2000" dirty="0"/>
              <a:t>Covers: CH21.1 </a:t>
            </a:r>
            <a:r>
              <a:rPr lang="mr-IN" sz="2000" dirty="0"/>
              <a:t>–</a:t>
            </a:r>
            <a:r>
              <a:rPr lang="en-US" sz="2000" dirty="0"/>
              <a:t> what we finish Monday, Dec. 2</a:t>
            </a:r>
          </a:p>
          <a:p>
            <a:pPr lvl="1" eaLnBrk="1" hangingPunct="1">
              <a:spcBef>
                <a:spcPts val="372"/>
              </a:spcBef>
            </a:pPr>
            <a:r>
              <a:rPr lang="en-US" sz="2000" dirty="0"/>
              <a:t>Bring your calculator but DO NOT input formula into it!</a:t>
            </a:r>
          </a:p>
          <a:p>
            <a:pPr lvl="2" eaLnBrk="1" hangingPunct="1">
              <a:spcBef>
                <a:spcPts val="372"/>
              </a:spcBef>
            </a:pPr>
            <a:r>
              <a:rPr lang="en-US" sz="1800" dirty="0"/>
              <a:t>Cell phones or any types of computers cannot replace a calculator!</a:t>
            </a:r>
          </a:p>
          <a:p>
            <a:pPr lvl="1" eaLnBrk="1" hangingPunct="1">
              <a:spcBef>
                <a:spcPts val="372"/>
              </a:spcBef>
            </a:pPr>
            <a:r>
              <a:rPr lang="en-US" sz="2000" dirty="0"/>
              <a:t>BYOF: You may bring a one 8.5x11.5 sheet (front and back) of </a:t>
            </a:r>
            <a:r>
              <a:rPr lang="en-US" sz="2000" b="1" u="sng" dirty="0">
                <a:solidFill>
                  <a:srgbClr val="FF0000"/>
                </a:solidFill>
              </a:rPr>
              <a:t>handwritten</a:t>
            </a:r>
            <a:r>
              <a:rPr lang="en-US" sz="2000" dirty="0"/>
              <a:t> formulae and values of constants for the quiz</a:t>
            </a:r>
          </a:p>
          <a:p>
            <a:pPr lvl="1" eaLnBrk="1" hangingPunct="1">
              <a:spcBef>
                <a:spcPts val="372"/>
              </a:spcBef>
            </a:pPr>
            <a:r>
              <a:rPr lang="en-US" sz="2000" dirty="0"/>
              <a:t>No derivations, word definitions, set ups or solutions of any problems!</a:t>
            </a:r>
          </a:p>
          <a:p>
            <a:pPr lvl="1" eaLnBrk="1" hangingPunct="1">
              <a:spcBef>
                <a:spcPts val="372"/>
              </a:spcBef>
            </a:pPr>
            <a:r>
              <a:rPr lang="en-US" sz="2000" dirty="0"/>
              <a:t>NO MAXWELL’s Equations!!</a:t>
            </a:r>
          </a:p>
          <a:p>
            <a:pPr lvl="1" eaLnBrk="1" hangingPunct="1">
              <a:spcBef>
                <a:spcPts val="372"/>
              </a:spcBef>
            </a:pPr>
            <a:r>
              <a:rPr lang="en-US" sz="2000" dirty="0"/>
              <a:t>No additional formulae or values of constants will be provided!</a:t>
            </a:r>
          </a:p>
          <a:p>
            <a:pPr eaLnBrk="1" hangingPunct="1">
              <a:spcBef>
                <a:spcPts val="372"/>
              </a:spcBef>
            </a:pPr>
            <a:r>
              <a:rPr lang="en-US" sz="2400" dirty="0"/>
              <a:t>No class this Wednesday, Nov. 27</a:t>
            </a:r>
          </a:p>
          <a:p>
            <a:pPr lvl="1" eaLnBrk="1" hangingPunct="1">
              <a:spcBef>
                <a:spcPts val="372"/>
              </a:spcBef>
            </a:pPr>
            <a:r>
              <a:rPr lang="en-US" sz="2000" dirty="0"/>
              <a:t>Happy Thanksgiving!</a:t>
            </a:r>
          </a:p>
          <a:p>
            <a:pPr eaLnBrk="1" hangingPunct="1">
              <a:spcBef>
                <a:spcPts val="372"/>
              </a:spcBef>
            </a:pPr>
            <a:r>
              <a:rPr lang="en-US" sz="2400" dirty="0"/>
              <a:t>Course evaluation survey!!</a:t>
            </a:r>
          </a:p>
        </p:txBody>
      </p:sp>
    </p:spTree>
    <p:extLst>
      <p:ext uri="{BB962C8B-B14F-4D97-AF65-F5344CB8AC3E}">
        <p14:creationId xmlns:p14="http://schemas.microsoft.com/office/powerpoint/2010/main" val="150496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1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116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2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C103-2204-9741-AB42-17495A2993C8}" type="slidenum">
              <a:rPr lang="en-US"/>
              <a:pPr/>
              <a:t>3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638800" y="4800600"/>
            <a:ext cx="3657600" cy="2209800"/>
            <a:chOff x="576" y="2736"/>
            <a:chExt cx="2112" cy="1632"/>
          </a:xfrm>
        </p:grpSpPr>
        <p:pic>
          <p:nvPicPr>
            <p:cNvPr id="447491" name="Picture 3" descr="FG30_00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6" y="2736"/>
              <a:ext cx="2112" cy="1584"/>
            </a:xfrm>
            <a:prstGeom prst="rect">
              <a:avLst/>
            </a:prstGeom>
            <a:noFill/>
          </p:spPr>
        </p:pic>
        <p:sp>
          <p:nvSpPr>
            <p:cNvPr id="447492" name="Rectangle 4"/>
            <p:cNvSpPr>
              <a:spLocks noChangeArrowheads="1"/>
            </p:cNvSpPr>
            <p:nvPr/>
          </p:nvSpPr>
          <p:spPr bwMode="auto">
            <a:xfrm>
              <a:off x="960" y="2736"/>
              <a:ext cx="1296" cy="7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7493" name="Rectangle 5"/>
            <p:cNvSpPr>
              <a:spLocks noChangeArrowheads="1"/>
            </p:cNvSpPr>
            <p:nvPr/>
          </p:nvSpPr>
          <p:spPr bwMode="auto">
            <a:xfrm>
              <a:off x="1536" y="4224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-381000" y="1600200"/>
            <a:ext cx="2209800" cy="1981200"/>
            <a:chOff x="0" y="912"/>
            <a:chExt cx="2112" cy="1584"/>
          </a:xfrm>
        </p:grpSpPr>
        <p:pic>
          <p:nvPicPr>
            <p:cNvPr id="447495" name="Picture 7" descr="FG30_00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912"/>
              <a:ext cx="2112" cy="1584"/>
            </a:xfrm>
            <a:prstGeom prst="rect">
              <a:avLst/>
            </a:prstGeom>
            <a:noFill/>
          </p:spPr>
        </p:pic>
        <p:sp>
          <p:nvSpPr>
            <p:cNvPr id="447496" name="Rectangle 8"/>
            <p:cNvSpPr>
              <a:spLocks noChangeArrowheads="1"/>
            </p:cNvSpPr>
            <p:nvPr/>
          </p:nvSpPr>
          <p:spPr bwMode="auto">
            <a:xfrm>
              <a:off x="432" y="1632"/>
              <a:ext cx="1104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7497" name="Rectangle 9"/>
            <p:cNvSpPr>
              <a:spLocks noChangeArrowheads="1"/>
            </p:cNvSpPr>
            <p:nvPr/>
          </p:nvSpPr>
          <p:spPr bwMode="auto">
            <a:xfrm>
              <a:off x="960" y="1488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47498" name="Rectangle 10"/>
          <p:cNvSpPr>
            <a:spLocks noGrp="1" noChangeArrowheads="1"/>
          </p:cNvSpPr>
          <p:nvPr>
            <p:ph type="title"/>
          </p:nvPr>
        </p:nvSpPr>
        <p:spPr>
          <a:xfrm>
            <a:off x="763588" y="76200"/>
            <a:ext cx="7313612" cy="609600"/>
          </a:xfrm>
          <a:noFill/>
        </p:spPr>
        <p:txBody>
          <a:bodyPr/>
          <a:lstStyle/>
          <a:p>
            <a:r>
              <a:rPr lang="en-US"/>
              <a:t>LR Circuits</a:t>
            </a:r>
          </a:p>
        </p:txBody>
      </p:sp>
      <p:graphicFrame>
        <p:nvGraphicFramePr>
          <p:cNvPr id="447499" name="Object 11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673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44749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7500" name="Object 12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674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4750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7501" name="Object 1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675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4750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750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610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What happens when an </a:t>
            </a:r>
            <a:r>
              <a:rPr lang="en-US" dirty="0" err="1"/>
              <a:t>emf</a:t>
            </a:r>
            <a:r>
              <a:rPr lang="en-US" dirty="0"/>
              <a:t> is applied to an inductor?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 inductor has some resistance, however negligible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So an inductor can be drawn as a circuit of separate resistance and coil.  What is the name this kind of circuit?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happens at the instance the switch is thrown to apply </a:t>
            </a:r>
            <a:r>
              <a:rPr lang="en-US" dirty="0" err="1"/>
              <a:t>emf</a:t>
            </a:r>
            <a:r>
              <a:rPr lang="en-US" dirty="0"/>
              <a:t> to the circuit?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The current starts to flow, gradually increasing from 0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This change is opposed by the induced </a:t>
            </a:r>
            <a:r>
              <a:rPr lang="en-US" dirty="0" err="1"/>
              <a:t>emf</a:t>
            </a:r>
            <a:r>
              <a:rPr lang="en-US" dirty="0"/>
              <a:t> in the inductor </a:t>
            </a:r>
            <a:r>
              <a:rPr lang="en-US" dirty="0" err="1">
                <a:sym typeface="Wingdings" charset="2"/>
              </a:rPr>
              <a:t></a:t>
            </a:r>
            <a:r>
              <a:rPr lang="en-US" dirty="0">
                <a:sym typeface="Wingdings" charset="2"/>
              </a:rPr>
              <a:t> the </a:t>
            </a:r>
            <a:r>
              <a:rPr lang="en-US" dirty="0" err="1">
                <a:sym typeface="Wingdings" charset="2"/>
              </a:rPr>
              <a:t>emf</a:t>
            </a:r>
            <a:r>
              <a:rPr lang="en-US" dirty="0">
                <a:sym typeface="Wingdings" charset="2"/>
              </a:rPr>
              <a:t> at point B is higher than point C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ym typeface="Wingdings" charset="2"/>
              </a:rPr>
              <a:t>However there is a voltage drop at the resistance which reduces the voltage across inductance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ym typeface="Wingdings" charset="2"/>
              </a:rPr>
              <a:t>Thus the current increases less rapidly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ym typeface="Wingdings" charset="2"/>
              </a:rPr>
              <a:t>The overall behavior of the current is a gradual increase, reaching to the maximum current </a:t>
            </a:r>
            <a:r>
              <a:rPr lang="en-US" dirty="0">
                <a:latin typeface="Monotype Corsiva" charset="0"/>
                <a:sym typeface="Wingdings" charset="2"/>
              </a:rPr>
              <a:t>I</a:t>
            </a:r>
            <a:r>
              <a:rPr lang="en-US" baseline="-25000" dirty="0">
                <a:sym typeface="Wingdings" charset="2"/>
              </a:rPr>
              <a:t>max</a:t>
            </a:r>
            <a:r>
              <a:rPr lang="en-US" dirty="0">
                <a:sym typeface="Wingdings" charset="2"/>
              </a:rPr>
              <a:t>=V</a:t>
            </a:r>
            <a:r>
              <a:rPr lang="en-US" baseline="-25000" dirty="0">
                <a:sym typeface="Wingdings" charset="2"/>
              </a:rPr>
              <a:t>0</a:t>
            </a:r>
            <a:r>
              <a:rPr lang="en-US" dirty="0">
                <a:sym typeface="Wingdings" charset="2"/>
              </a:rPr>
              <a:t>/R.</a:t>
            </a:r>
            <a:endParaRPr lang="en-US" dirty="0"/>
          </a:p>
        </p:txBody>
      </p:sp>
      <p:graphicFrame>
        <p:nvGraphicFramePr>
          <p:cNvPr id="447503" name="Object 1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676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44750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7504" name="Text Box 16"/>
          <p:cNvSpPr txBox="1">
            <a:spLocks noChangeArrowheads="1"/>
          </p:cNvSpPr>
          <p:nvPr/>
        </p:nvSpPr>
        <p:spPr bwMode="auto">
          <a:xfrm>
            <a:off x="6934200" y="1981200"/>
            <a:ext cx="1117600" cy="404813"/>
          </a:xfrm>
          <a:prstGeom prst="rect">
            <a:avLst/>
          </a:prstGeom>
          <a:solidFill>
            <a:srgbClr val="FFFF66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LR Circuit</a:t>
            </a:r>
          </a:p>
        </p:txBody>
      </p:sp>
    </p:spTree>
    <p:extLst>
      <p:ext uri="{BB962C8B-B14F-4D97-AF65-F5344CB8AC3E}">
        <p14:creationId xmlns:p14="http://schemas.microsoft.com/office/powerpoint/2010/main" val="220285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7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7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7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5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7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7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7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475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475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475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475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475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475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502" grpId="0" build="p"/>
      <p:bldP spid="4475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097B-9D64-B949-BAFD-20E8DE0EC1F6}" type="slidenum">
              <a:rPr lang="en-US"/>
              <a:pPr/>
              <a:t>4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791200" y="381000"/>
            <a:ext cx="4267200" cy="3886200"/>
            <a:chOff x="576" y="2736"/>
            <a:chExt cx="2112" cy="1632"/>
          </a:xfrm>
        </p:grpSpPr>
        <p:pic>
          <p:nvPicPr>
            <p:cNvPr id="448515" name="Picture 3" descr="FG30_00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6" y="2736"/>
              <a:ext cx="2112" cy="1584"/>
            </a:xfrm>
            <a:prstGeom prst="rect">
              <a:avLst/>
            </a:prstGeom>
            <a:noFill/>
          </p:spPr>
        </p:pic>
        <p:sp>
          <p:nvSpPr>
            <p:cNvPr id="448516" name="Rectangle 4"/>
            <p:cNvSpPr>
              <a:spLocks noChangeArrowheads="1"/>
            </p:cNvSpPr>
            <p:nvPr/>
          </p:nvSpPr>
          <p:spPr bwMode="auto">
            <a:xfrm>
              <a:off x="960" y="2736"/>
              <a:ext cx="1296" cy="7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8517" name="Rectangle 5"/>
            <p:cNvSpPr>
              <a:spLocks noChangeArrowheads="1"/>
            </p:cNvSpPr>
            <p:nvPr/>
          </p:nvSpPr>
          <p:spPr bwMode="auto">
            <a:xfrm>
              <a:off x="1536" y="4224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705600" y="0"/>
            <a:ext cx="2438400" cy="2133600"/>
            <a:chOff x="0" y="912"/>
            <a:chExt cx="2112" cy="1584"/>
          </a:xfrm>
        </p:grpSpPr>
        <p:pic>
          <p:nvPicPr>
            <p:cNvPr id="448519" name="Picture 7" descr="FG30_00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912"/>
              <a:ext cx="2112" cy="1584"/>
            </a:xfrm>
            <a:prstGeom prst="rect">
              <a:avLst/>
            </a:prstGeom>
            <a:noFill/>
          </p:spPr>
        </p:pic>
        <p:sp>
          <p:nvSpPr>
            <p:cNvPr id="448520" name="Rectangle 8"/>
            <p:cNvSpPr>
              <a:spLocks noChangeArrowheads="1"/>
            </p:cNvSpPr>
            <p:nvPr/>
          </p:nvSpPr>
          <p:spPr bwMode="auto">
            <a:xfrm>
              <a:off x="432" y="1632"/>
              <a:ext cx="1104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8521" name="Rectangle 9"/>
            <p:cNvSpPr>
              <a:spLocks noChangeArrowheads="1"/>
            </p:cNvSpPr>
            <p:nvPr/>
          </p:nvSpPr>
          <p:spPr bwMode="auto">
            <a:xfrm>
              <a:off x="960" y="1488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48522" name="Rectangle 10"/>
          <p:cNvSpPr>
            <a:spLocks noGrp="1" noChangeArrowheads="1"/>
          </p:cNvSpPr>
          <p:nvPr>
            <p:ph type="title"/>
          </p:nvPr>
        </p:nvSpPr>
        <p:spPr>
          <a:xfrm>
            <a:off x="763588" y="0"/>
            <a:ext cx="7313612" cy="609600"/>
          </a:xfrm>
          <a:noFill/>
        </p:spPr>
        <p:txBody>
          <a:bodyPr/>
          <a:lstStyle/>
          <a:p>
            <a:r>
              <a:rPr lang="en-US" dirty="0"/>
              <a:t>LR Circuits</a:t>
            </a:r>
          </a:p>
        </p:txBody>
      </p:sp>
      <p:graphicFrame>
        <p:nvGraphicFramePr>
          <p:cNvPr id="448523" name="Object 11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861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44852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24" name="Object 12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862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4852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25" name="Object 1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863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4852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8526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458200" cy="6248400"/>
          </a:xfrm>
        </p:spPr>
        <p:txBody>
          <a:bodyPr/>
          <a:lstStyle/>
          <a:p>
            <a:r>
              <a:rPr lang="en-US" sz="2800" dirty="0"/>
              <a:t>This can be shown </a:t>
            </a:r>
            <a:r>
              <a:rPr lang="en-US" sz="2800" dirty="0" err="1"/>
              <a:t>w</a:t>
            </a:r>
            <a:r>
              <a:rPr lang="en-US" sz="2800" dirty="0"/>
              <a:t>/ Kirchhoff loop rules</a:t>
            </a:r>
          </a:p>
          <a:p>
            <a:pPr lvl="1"/>
            <a:r>
              <a:rPr lang="en-US" sz="2400" dirty="0"/>
              <a:t>The </a:t>
            </a:r>
            <a:r>
              <a:rPr lang="en-US" sz="2400" dirty="0" err="1"/>
              <a:t>emfs</a:t>
            </a:r>
            <a:r>
              <a:rPr lang="en-US" sz="2400" dirty="0"/>
              <a:t> in the circuit are the battery voltage V</a:t>
            </a:r>
            <a:r>
              <a:rPr lang="en-US" sz="2400" baseline="-25000" dirty="0"/>
              <a:t>0</a:t>
            </a:r>
            <a:r>
              <a:rPr lang="en-US" sz="2400" dirty="0"/>
              <a:t> and the </a:t>
            </a:r>
            <a:r>
              <a:rPr lang="en-US" sz="2400" dirty="0" err="1"/>
              <a:t>emf</a:t>
            </a:r>
            <a:r>
              <a:rPr lang="en-US" sz="2400" dirty="0"/>
              <a:t> </a:t>
            </a:r>
            <a:r>
              <a:rPr lang="en-US" sz="2400" dirty="0" err="1">
                <a:latin typeface="Symbol" charset="2"/>
              </a:rPr>
              <a:t>ε</a:t>
            </a:r>
            <a:r>
              <a:rPr lang="en-US" sz="2400" dirty="0"/>
              <a:t>=-</a:t>
            </a:r>
            <a:r>
              <a:rPr lang="en-US" sz="2400" dirty="0" err="1">
                <a:latin typeface="Monotype Corsiva" charset="0"/>
              </a:rPr>
              <a:t>L</a:t>
            </a:r>
            <a:r>
              <a:rPr lang="en-US" sz="2400" dirty="0" err="1"/>
              <a:t>(d</a:t>
            </a:r>
            <a:r>
              <a:rPr lang="en-US" sz="2400" dirty="0" err="1">
                <a:latin typeface="Monotype Corsiva" charset="0"/>
              </a:rPr>
              <a:t>I</a:t>
            </a:r>
            <a:r>
              <a:rPr lang="en-US" sz="2400" dirty="0" err="1"/>
              <a:t>/dt</a:t>
            </a:r>
            <a:r>
              <a:rPr lang="en-US" sz="2400" dirty="0"/>
              <a:t>) in the inductor opposing the current increase</a:t>
            </a:r>
          </a:p>
          <a:p>
            <a:pPr lvl="1"/>
            <a:r>
              <a:rPr lang="en-US" sz="2400" dirty="0"/>
              <a:t>The sum of the potential changes through the circuit is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Where </a:t>
            </a:r>
            <a:r>
              <a:rPr lang="en-US" sz="2400" dirty="0">
                <a:latin typeface="Monotype Corsiva" charset="0"/>
              </a:rPr>
              <a:t>I</a:t>
            </a:r>
            <a:r>
              <a:rPr lang="en-US" sz="2400" dirty="0"/>
              <a:t> is the current at any instance</a:t>
            </a:r>
          </a:p>
          <a:p>
            <a:pPr lvl="1"/>
            <a:r>
              <a:rPr lang="en-US" sz="2400" dirty="0"/>
              <a:t>By rearranging the terms, we obtain the differential eq.</a:t>
            </a:r>
          </a:p>
          <a:p>
            <a:pPr lvl="1"/>
            <a:r>
              <a:rPr lang="en-US" sz="2400" dirty="0"/>
              <a:t> </a:t>
            </a:r>
          </a:p>
          <a:p>
            <a:pPr lvl="1"/>
            <a:r>
              <a:rPr lang="en-US" sz="2400" dirty="0"/>
              <a:t>We can integrate just as in RC circuit</a:t>
            </a:r>
          </a:p>
          <a:p>
            <a:pPr lvl="1"/>
            <a:r>
              <a:rPr lang="en-US" sz="2400" dirty="0"/>
              <a:t>So the solution is</a:t>
            </a:r>
          </a:p>
          <a:p>
            <a:pPr lvl="1"/>
            <a:r>
              <a:rPr lang="en-US" sz="2400" dirty="0"/>
              <a:t>Where </a:t>
            </a:r>
            <a:r>
              <a:rPr lang="en-US" sz="2400" dirty="0" err="1">
                <a:latin typeface="Symbol" charset="2"/>
              </a:rPr>
              <a:t>τ</a:t>
            </a:r>
            <a:r>
              <a:rPr lang="en-US" sz="2400" dirty="0"/>
              <a:t>=L/R</a:t>
            </a:r>
          </a:p>
          <a:p>
            <a:pPr lvl="2"/>
            <a:r>
              <a:rPr lang="en-US" sz="2000" dirty="0"/>
              <a:t>This is the time constant </a:t>
            </a:r>
            <a:r>
              <a:rPr lang="en-US" sz="2000" dirty="0" err="1">
                <a:latin typeface="Symbol" charset="2"/>
              </a:rPr>
              <a:t>τ</a:t>
            </a:r>
            <a:r>
              <a:rPr lang="en-US" sz="2000" dirty="0"/>
              <a:t> of the LR circuit and is the time required for the current </a:t>
            </a:r>
            <a:r>
              <a:rPr lang="en-US" sz="2000" dirty="0">
                <a:latin typeface="Monotype Corsiva" charset="0"/>
              </a:rPr>
              <a:t>I</a:t>
            </a:r>
            <a:r>
              <a:rPr lang="en-US" sz="2000" dirty="0"/>
              <a:t> to reach 0.63 of the maximum </a:t>
            </a:r>
          </a:p>
        </p:txBody>
      </p:sp>
      <p:graphicFrame>
        <p:nvGraphicFramePr>
          <p:cNvPr id="448527" name="Object 1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864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44852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28" name="Object 16"/>
          <p:cNvGraphicFramePr>
            <a:graphicFrameLocks noChangeAspect="1"/>
          </p:cNvGraphicFramePr>
          <p:nvPr/>
        </p:nvGraphicFramePr>
        <p:xfrm>
          <a:off x="1189038" y="2286000"/>
          <a:ext cx="185896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865" name="Equation" r:id="rId9" imgW="774360" imgH="203040" progId="Equation.DSMT4">
                  <p:embed/>
                </p:oleObj>
              </mc:Choice>
              <mc:Fallback>
                <p:oleObj name="Equation" r:id="rId9" imgW="774360" imgH="203040" progId="Equation.DSMT4">
                  <p:embed/>
                  <p:pic>
                    <p:nvPicPr>
                      <p:cNvPr id="44852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2286000"/>
                        <a:ext cx="1858962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29" name="Object 17"/>
          <p:cNvGraphicFramePr>
            <a:graphicFrameLocks noChangeAspect="1"/>
          </p:cNvGraphicFramePr>
          <p:nvPr/>
        </p:nvGraphicFramePr>
        <p:xfrm>
          <a:off x="1143000" y="3581400"/>
          <a:ext cx="204311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866" name="Equation" r:id="rId11" imgW="850680" imgH="203040" progId="Equation.DSMT4">
                  <p:embed/>
                </p:oleObj>
              </mc:Choice>
              <mc:Fallback>
                <p:oleObj name="Equation" r:id="rId11" imgW="850680" imgH="203040" progId="Equation.DSMT4">
                  <p:embed/>
                  <p:pic>
                    <p:nvPicPr>
                      <p:cNvPr id="44852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81400"/>
                        <a:ext cx="2043113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30" name="Object 18"/>
          <p:cNvGraphicFramePr>
            <a:graphicFrameLocks noChangeAspect="1"/>
          </p:cNvGraphicFramePr>
          <p:nvPr/>
        </p:nvGraphicFramePr>
        <p:xfrm>
          <a:off x="5486400" y="3862388"/>
          <a:ext cx="1566863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867" name="Equation" r:id="rId13" imgW="812520" imgH="406080" progId="Equation.DSMT4">
                  <p:embed/>
                </p:oleObj>
              </mc:Choice>
              <mc:Fallback>
                <p:oleObj name="Equation" r:id="rId13" imgW="812520" imgH="406080" progId="Equation.DSMT4">
                  <p:embed/>
                  <p:pic>
                    <p:nvPicPr>
                      <p:cNvPr id="44853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862388"/>
                        <a:ext cx="1566863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31" name="Object 19"/>
          <p:cNvGraphicFramePr>
            <a:graphicFrameLocks noChangeAspect="1"/>
          </p:cNvGraphicFramePr>
          <p:nvPr/>
        </p:nvGraphicFramePr>
        <p:xfrm>
          <a:off x="3171825" y="4403725"/>
          <a:ext cx="1781175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868" name="Equation" r:id="rId15" imgW="1091880" imgH="457200" progId="Equation.DSMT4">
                  <p:embed/>
                </p:oleObj>
              </mc:Choice>
              <mc:Fallback>
                <p:oleObj name="Equation" r:id="rId15" imgW="1091880" imgH="457200" progId="Equation.DSMT4">
                  <p:embed/>
                  <p:pic>
                    <p:nvPicPr>
                      <p:cNvPr id="44853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825" y="4403725"/>
                        <a:ext cx="1781175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32" name="Object 20"/>
          <p:cNvGraphicFramePr>
            <a:graphicFrameLocks noChangeAspect="1"/>
          </p:cNvGraphicFramePr>
          <p:nvPr/>
        </p:nvGraphicFramePr>
        <p:xfrm>
          <a:off x="5486400" y="4683125"/>
          <a:ext cx="30480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869" name="Equation" r:id="rId17" imgW="2031840" imgH="279360" progId="Equation.DSMT4">
                  <p:embed/>
                </p:oleObj>
              </mc:Choice>
              <mc:Fallback>
                <p:oleObj name="Equation" r:id="rId17" imgW="2031840" imgH="279360" progId="Equation.DSMT4">
                  <p:embed/>
                  <p:pic>
                    <p:nvPicPr>
                      <p:cNvPr id="44853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683125"/>
                        <a:ext cx="3048000" cy="42227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33" name="Object 21"/>
          <p:cNvGraphicFramePr>
            <a:graphicFrameLocks noChangeAspect="1"/>
          </p:cNvGraphicFramePr>
          <p:nvPr/>
        </p:nvGraphicFramePr>
        <p:xfrm>
          <a:off x="3032125" y="2286000"/>
          <a:ext cx="26828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870" name="Equation" r:id="rId19" imgW="1117440" imgH="203040" progId="Equation.DSMT4">
                  <p:embed/>
                </p:oleObj>
              </mc:Choice>
              <mc:Fallback>
                <p:oleObj name="Equation" r:id="rId19" imgW="1117440" imgH="203040" progId="Equation.DSMT4">
                  <p:embed/>
                  <p:pic>
                    <p:nvPicPr>
                      <p:cNvPr id="44853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25" y="2286000"/>
                        <a:ext cx="26828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34" name="Object 22"/>
          <p:cNvGraphicFramePr>
            <a:graphicFrameLocks noChangeAspect="1"/>
          </p:cNvGraphicFramePr>
          <p:nvPr/>
        </p:nvGraphicFramePr>
        <p:xfrm>
          <a:off x="5668963" y="2346325"/>
          <a:ext cx="274637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871" name="Equation" r:id="rId21" imgW="114120" imgH="164880" progId="Equation.DSMT4">
                  <p:embed/>
                </p:oleObj>
              </mc:Choice>
              <mc:Fallback>
                <p:oleObj name="Equation" r:id="rId21" imgW="114120" imgH="164880" progId="Equation.DSMT4">
                  <p:embed/>
                  <p:pic>
                    <p:nvPicPr>
                      <p:cNvPr id="44853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8963" y="2346325"/>
                        <a:ext cx="274637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35" name="Object 23"/>
          <p:cNvGraphicFramePr>
            <a:graphicFrameLocks noChangeAspect="1"/>
          </p:cNvGraphicFramePr>
          <p:nvPr/>
        </p:nvGraphicFramePr>
        <p:xfrm>
          <a:off x="3184525" y="3581400"/>
          <a:ext cx="3968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872" name="Equation" r:id="rId23" imgW="164880" imgH="203040" progId="Equation.DSMT4">
                  <p:embed/>
                </p:oleObj>
              </mc:Choice>
              <mc:Fallback>
                <p:oleObj name="Equation" r:id="rId23" imgW="164880" imgH="203040" progId="Equation.DSMT4">
                  <p:embed/>
                  <p:pic>
                    <p:nvPicPr>
                      <p:cNvPr id="44853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4525" y="3581400"/>
                        <a:ext cx="3968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36" name="Object 24"/>
          <p:cNvGraphicFramePr>
            <a:graphicFrameLocks noChangeAspect="1"/>
          </p:cNvGraphicFramePr>
          <p:nvPr/>
        </p:nvGraphicFramePr>
        <p:xfrm>
          <a:off x="7010400" y="3859213"/>
          <a:ext cx="782638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873" name="Equation" r:id="rId25" imgW="406080" imgH="368280" progId="Equation.DSMT4">
                  <p:embed/>
                </p:oleObj>
              </mc:Choice>
              <mc:Fallback>
                <p:oleObj name="Equation" r:id="rId25" imgW="406080" imgH="368280" progId="Equation.DSMT4">
                  <p:embed/>
                  <p:pic>
                    <p:nvPicPr>
                      <p:cNvPr id="448536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859213"/>
                        <a:ext cx="782638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37" name="Object 25"/>
          <p:cNvGraphicFramePr>
            <a:graphicFrameLocks noChangeAspect="1"/>
          </p:cNvGraphicFramePr>
          <p:nvPr/>
        </p:nvGraphicFramePr>
        <p:xfrm>
          <a:off x="4932363" y="4419600"/>
          <a:ext cx="249237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874" name="Equation" r:id="rId27" imgW="152280" imgH="368280" progId="Equation.DSMT4">
                  <p:embed/>
                </p:oleObj>
              </mc:Choice>
              <mc:Fallback>
                <p:oleObj name="Equation" r:id="rId27" imgW="152280" imgH="368280" progId="Equation.DSMT4">
                  <p:embed/>
                  <p:pic>
                    <p:nvPicPr>
                      <p:cNvPr id="448537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4419600"/>
                        <a:ext cx="249237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185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48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48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48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48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48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48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485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485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485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48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48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485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48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48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485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48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48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4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4485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4485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2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63AB-4207-FC4F-8707-530FD50E7C5F}" type="slidenum">
              <a:rPr lang="en-US"/>
              <a:pPr/>
              <a:t>5</a:t>
            </a:fld>
            <a:endParaRPr lang="en-US"/>
          </a:p>
        </p:txBody>
      </p:sp>
      <p:pic>
        <p:nvPicPr>
          <p:cNvPr id="449538" name="Picture 2" descr="FG30_00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2514600"/>
            <a:ext cx="2209800" cy="1038225"/>
          </a:xfrm>
          <a:prstGeom prst="rect">
            <a:avLst/>
          </a:prstGeom>
          <a:noFill/>
        </p:spPr>
      </p:pic>
      <p:pic>
        <p:nvPicPr>
          <p:cNvPr id="449539" name="Picture 3" descr="FG30_00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0"/>
            <a:ext cx="1905000" cy="1981200"/>
          </a:xfrm>
          <a:prstGeom prst="rect">
            <a:avLst/>
          </a:prstGeom>
          <a:noFill/>
        </p:spPr>
      </p:pic>
      <p:sp>
        <p:nvSpPr>
          <p:cNvPr id="449540" name="Rectangle 4"/>
          <p:cNvSpPr>
            <a:spLocks noGrp="1" noChangeArrowheads="1"/>
          </p:cNvSpPr>
          <p:nvPr>
            <p:ph type="title"/>
          </p:nvPr>
        </p:nvSpPr>
        <p:spPr>
          <a:xfrm>
            <a:off x="763588" y="0"/>
            <a:ext cx="7313612" cy="609600"/>
          </a:xfrm>
          <a:noFill/>
        </p:spPr>
        <p:txBody>
          <a:bodyPr/>
          <a:lstStyle/>
          <a:p>
            <a:r>
              <a:rPr lang="en-US" dirty="0"/>
              <a:t>Discharge of LR Circuits</a:t>
            </a:r>
          </a:p>
        </p:txBody>
      </p:sp>
      <p:graphicFrame>
        <p:nvGraphicFramePr>
          <p:cNvPr id="449541" name="Object 5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237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495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9542" name="Object 6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238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44954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9543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239" name="Equation" r:id="rId9" imgW="914400" imgH="190080" progId="Equation.DSMT4">
                  <p:embed/>
                </p:oleObj>
              </mc:Choice>
              <mc:Fallback>
                <p:oleObj name="Equation" r:id="rId9" imgW="914400" imgH="190080" progId="Equation.DSMT4">
                  <p:embed/>
                  <p:pic>
                    <p:nvPicPr>
                      <p:cNvPr id="44954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95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458200" cy="624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If the switch is flipped away from the battery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differential equation becomes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 the integration is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Which results in the solution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current decays exponentially to zero with the time constant </a:t>
            </a:r>
            <a:r>
              <a:rPr lang="en-US" dirty="0" err="1">
                <a:latin typeface="Symbol" charset="2"/>
              </a:rPr>
              <a:t>τ</a:t>
            </a:r>
            <a:r>
              <a:rPr lang="en-US" dirty="0"/>
              <a:t>=L/R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 there always is a reaction time when a system with a coil, such as an electromagnet, is turned on or off.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current in LR circuit behaves almost the same as that in RC circuit but the time constant is inversely proportional to R in LR circuit unlike the RC circuit</a:t>
            </a:r>
          </a:p>
        </p:txBody>
      </p:sp>
      <p:graphicFrame>
        <p:nvGraphicFramePr>
          <p:cNvPr id="449545" name="Object 9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240" name="Equation" r:id="rId10" imgW="914400" imgH="190080" progId="Equation.DSMT4">
                  <p:embed/>
                </p:oleObj>
              </mc:Choice>
              <mc:Fallback>
                <p:oleObj name="Equation" r:id="rId10" imgW="914400" imgH="190080" progId="Equation.DSMT4">
                  <p:embed/>
                  <p:pic>
                    <p:nvPicPr>
                      <p:cNvPr id="44954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9546" name="Object 10"/>
          <p:cNvGraphicFramePr>
            <a:graphicFrameLocks noChangeAspect="1"/>
          </p:cNvGraphicFramePr>
          <p:nvPr/>
        </p:nvGraphicFramePr>
        <p:xfrm>
          <a:off x="1295400" y="1568450"/>
          <a:ext cx="204311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241" name="Equation" r:id="rId11" imgW="850680" imgH="203040" progId="Equation.DSMT4">
                  <p:embed/>
                </p:oleObj>
              </mc:Choice>
              <mc:Fallback>
                <p:oleObj name="Equation" r:id="rId11" imgW="850680" imgH="203040" progId="Equation.DSMT4">
                  <p:embed/>
                  <p:pic>
                    <p:nvPicPr>
                      <p:cNvPr id="44954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568450"/>
                        <a:ext cx="2043113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9547" name="Object 11"/>
          <p:cNvGraphicFramePr>
            <a:graphicFrameLocks noChangeAspect="1"/>
          </p:cNvGraphicFramePr>
          <p:nvPr/>
        </p:nvGraphicFramePr>
        <p:xfrm>
          <a:off x="3784600" y="1843088"/>
          <a:ext cx="95250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242" name="Equation" r:id="rId13" imgW="495300" imgH="393700" progId="Equation.DSMT4">
                  <p:embed/>
                </p:oleObj>
              </mc:Choice>
              <mc:Fallback>
                <p:oleObj name="Equation" r:id="rId13" imgW="495300" imgH="393700" progId="Equation.DSMT4">
                  <p:embed/>
                  <p:pic>
                    <p:nvPicPr>
                      <p:cNvPr id="44954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1843088"/>
                        <a:ext cx="952500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9548" name="Object 12"/>
          <p:cNvGraphicFramePr>
            <a:graphicFrameLocks noChangeAspect="1"/>
          </p:cNvGraphicFramePr>
          <p:nvPr/>
        </p:nvGraphicFramePr>
        <p:xfrm>
          <a:off x="6572250" y="1976438"/>
          <a:ext cx="112395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243" name="Equation" r:id="rId15" imgW="749160" imgH="406080" progId="Equation.DSMT4">
                  <p:embed/>
                </p:oleObj>
              </mc:Choice>
              <mc:Fallback>
                <p:oleObj name="Equation" r:id="rId15" imgW="749160" imgH="406080" progId="Equation.DSMT4">
                  <p:embed/>
                  <p:pic>
                    <p:nvPicPr>
                      <p:cNvPr id="44954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0" y="1976438"/>
                        <a:ext cx="1123950" cy="614362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9549" name="Object 13"/>
          <p:cNvGraphicFramePr>
            <a:graphicFrameLocks noChangeAspect="1"/>
          </p:cNvGraphicFramePr>
          <p:nvPr/>
        </p:nvGraphicFramePr>
        <p:xfrm>
          <a:off x="1219200" y="2895600"/>
          <a:ext cx="1752600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244" name="Equation" r:id="rId17" imgW="1091880" imgH="330120" progId="Equation.DSMT4">
                  <p:embed/>
                </p:oleObj>
              </mc:Choice>
              <mc:Fallback>
                <p:oleObj name="Equation" r:id="rId17" imgW="1091880" imgH="330120" progId="Equation.DSMT4">
                  <p:embed/>
                  <p:pic>
                    <p:nvPicPr>
                      <p:cNvPr id="44954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895600"/>
                        <a:ext cx="1752600" cy="534988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9550" name="AutoShape 14"/>
          <p:cNvSpPr>
            <a:spLocks noChangeArrowheads="1"/>
          </p:cNvSpPr>
          <p:nvPr/>
        </p:nvSpPr>
        <p:spPr bwMode="auto">
          <a:xfrm>
            <a:off x="5867400" y="19812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66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49551" name="Object 15"/>
          <p:cNvGraphicFramePr>
            <a:graphicFrameLocks noChangeAspect="1"/>
          </p:cNvGraphicFramePr>
          <p:nvPr/>
        </p:nvGraphicFramePr>
        <p:xfrm>
          <a:off x="3352800" y="1600200"/>
          <a:ext cx="27463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245" name="Equation" r:id="rId19" imgW="114120" imgH="164880" progId="Equation.DSMT4">
                  <p:embed/>
                </p:oleObj>
              </mc:Choice>
              <mc:Fallback>
                <p:oleObj name="Equation" r:id="rId19" imgW="114120" imgH="164880" progId="Equation.DSMT4">
                  <p:embed/>
                  <p:pic>
                    <p:nvPicPr>
                      <p:cNvPr id="44955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600200"/>
                        <a:ext cx="274638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955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060389"/>
              </p:ext>
            </p:extLst>
          </p:nvPr>
        </p:nvGraphicFramePr>
        <p:xfrm>
          <a:off x="4706938" y="1866900"/>
          <a:ext cx="928687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246" name="Equation" r:id="rId21" imgW="482600" imgH="381000" progId="Equation.DSMT4">
                  <p:embed/>
                </p:oleObj>
              </mc:Choice>
              <mc:Fallback>
                <p:oleObj name="Equation" r:id="rId21" imgW="482600" imgH="381000" progId="Equation.DSMT4">
                  <p:embed/>
                  <p:pic>
                    <p:nvPicPr>
                      <p:cNvPr id="44955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6938" y="1866900"/>
                        <a:ext cx="928687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946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9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9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9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9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495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495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9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9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495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49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49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49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49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495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495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49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495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49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49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49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495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495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44" grpId="0" build="p"/>
      <p:bldP spid="4495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713B-BA4C-F64E-AA62-1FE0CE7AA475}" type="slidenum">
              <a:rPr lang="en-US"/>
              <a:pPr/>
              <a:t>6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791200" y="838200"/>
            <a:ext cx="5029200" cy="3733800"/>
            <a:chOff x="240" y="1440"/>
            <a:chExt cx="2640" cy="2112"/>
          </a:xfrm>
        </p:grpSpPr>
        <p:pic>
          <p:nvPicPr>
            <p:cNvPr id="460803" name="Picture 3" descr="FG31_00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0" y="1440"/>
              <a:ext cx="2640" cy="1980"/>
            </a:xfrm>
            <a:prstGeom prst="rect">
              <a:avLst/>
            </a:prstGeom>
            <a:noFill/>
          </p:spPr>
        </p:pic>
        <p:sp>
          <p:nvSpPr>
            <p:cNvPr id="460804" name="Rectangle 4"/>
            <p:cNvSpPr>
              <a:spLocks noChangeArrowheads="1"/>
            </p:cNvSpPr>
            <p:nvPr/>
          </p:nvSpPr>
          <p:spPr bwMode="auto">
            <a:xfrm>
              <a:off x="480" y="2112"/>
              <a:ext cx="2160" cy="14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943600" y="2266950"/>
            <a:ext cx="3886200" cy="3143250"/>
            <a:chOff x="3120" y="1296"/>
            <a:chExt cx="2640" cy="1980"/>
          </a:xfrm>
        </p:grpSpPr>
        <p:pic>
          <p:nvPicPr>
            <p:cNvPr id="460806" name="Picture 6" descr="FG31_00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0" y="1296"/>
              <a:ext cx="2640" cy="1980"/>
            </a:xfrm>
            <a:prstGeom prst="rect">
              <a:avLst/>
            </a:prstGeom>
            <a:noFill/>
          </p:spPr>
        </p:pic>
        <p:sp>
          <p:nvSpPr>
            <p:cNvPr id="460807" name="Rectangle 7"/>
            <p:cNvSpPr>
              <a:spLocks noChangeArrowheads="1"/>
            </p:cNvSpPr>
            <p:nvPr/>
          </p:nvSpPr>
          <p:spPr bwMode="auto">
            <a:xfrm>
              <a:off x="3840" y="1296"/>
              <a:ext cx="1104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60808" name="Rectangle 8"/>
            <p:cNvSpPr>
              <a:spLocks noChangeArrowheads="1"/>
            </p:cNvSpPr>
            <p:nvPr/>
          </p:nvSpPr>
          <p:spPr bwMode="auto">
            <a:xfrm>
              <a:off x="4272" y="3120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60809" name="Rectangle 9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/>
              <a:t>AC Circuit w/ Resistance only</a:t>
            </a:r>
          </a:p>
        </p:txBody>
      </p:sp>
      <p:graphicFrame>
        <p:nvGraphicFramePr>
          <p:cNvPr id="460810" name="Object 10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885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4608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11" name="Object 11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886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6081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12" name="Object 12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887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6081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13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69342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What do you think will happen when an AC source is connected to a resistor?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From Kirchhoff’s loop rule, we obtain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Thus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where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What does this mean?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Current is 0 when voltage is 0 and current is in its peak when voltage is in its peak.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Current and voltage are “in phase”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Energy is lost via the transformation into heat at an average rate</a:t>
            </a:r>
          </a:p>
        </p:txBody>
      </p:sp>
      <p:graphicFrame>
        <p:nvGraphicFramePr>
          <p:cNvPr id="460814" name="Object 1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888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46081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15" name="Object 15"/>
          <p:cNvGraphicFramePr>
            <a:graphicFrameLocks noChangeAspect="1"/>
          </p:cNvGraphicFramePr>
          <p:nvPr/>
        </p:nvGraphicFramePr>
        <p:xfrm>
          <a:off x="1492250" y="2074863"/>
          <a:ext cx="1784350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889" name="Equation" r:id="rId9" imgW="622300" imgH="152400" progId="Equation.DSMT4">
                  <p:embed/>
                </p:oleObj>
              </mc:Choice>
              <mc:Fallback>
                <p:oleObj name="Equation" r:id="rId9" imgW="622300" imgH="152400" progId="Equation.DSMT4">
                  <p:embed/>
                  <p:pic>
                    <p:nvPicPr>
                      <p:cNvPr id="46081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0" y="2074863"/>
                        <a:ext cx="1784350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16" name="Object 16"/>
          <p:cNvGraphicFramePr>
            <a:graphicFrameLocks noChangeAspect="1"/>
          </p:cNvGraphicFramePr>
          <p:nvPr/>
        </p:nvGraphicFramePr>
        <p:xfrm>
          <a:off x="914400" y="2797175"/>
          <a:ext cx="7270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890" name="Equation" r:id="rId11" imgW="253800" imgH="164880" progId="Equation.DSMT4">
                  <p:embed/>
                </p:oleObj>
              </mc:Choice>
              <mc:Fallback>
                <p:oleObj name="Equation" r:id="rId11" imgW="253800" imgH="164880" progId="Equation.DSMT4">
                  <p:embed/>
                  <p:pic>
                    <p:nvPicPr>
                      <p:cNvPr id="46081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797175"/>
                        <a:ext cx="72707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17" name="Object 17"/>
          <p:cNvGraphicFramePr>
            <a:graphicFrameLocks noChangeAspect="1"/>
          </p:cNvGraphicFramePr>
          <p:nvPr/>
        </p:nvGraphicFramePr>
        <p:xfrm>
          <a:off x="1981200" y="3200400"/>
          <a:ext cx="11430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891" name="Equation" r:id="rId13" imgW="520560" imgH="203040" progId="Equation.DSMT4">
                  <p:embed/>
                </p:oleObj>
              </mc:Choice>
              <mc:Fallback>
                <p:oleObj name="Equation" r:id="rId13" imgW="520560" imgH="203040" progId="Equation.DSMT4">
                  <p:embed/>
                  <p:pic>
                    <p:nvPicPr>
                      <p:cNvPr id="46081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200400"/>
                        <a:ext cx="1143000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18" name="Object 18"/>
          <p:cNvGraphicFramePr>
            <a:graphicFrameLocks noChangeAspect="1"/>
          </p:cNvGraphicFramePr>
          <p:nvPr/>
        </p:nvGraphicFramePr>
        <p:xfrm>
          <a:off x="2971800" y="5486400"/>
          <a:ext cx="7080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892" name="Equation" r:id="rId15" imgW="253800" imgH="177480" progId="Equation.DSMT4">
                  <p:embed/>
                </p:oleObj>
              </mc:Choice>
              <mc:Fallback>
                <p:oleObj name="Equation" r:id="rId15" imgW="253800" imgH="177480" progId="Equation.DSMT4">
                  <p:embed/>
                  <p:pic>
                    <p:nvPicPr>
                      <p:cNvPr id="46081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486400"/>
                        <a:ext cx="7080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19" name="Object 19"/>
          <p:cNvGraphicFramePr>
            <a:graphicFrameLocks noChangeAspect="1"/>
          </p:cNvGraphicFramePr>
          <p:nvPr/>
        </p:nvGraphicFramePr>
        <p:xfrm>
          <a:off x="1524000" y="2743200"/>
          <a:ext cx="2074863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893" name="Equation" r:id="rId17" imgW="723600" imgH="203040" progId="Equation.DSMT4">
                  <p:embed/>
                </p:oleObj>
              </mc:Choice>
              <mc:Fallback>
                <p:oleObj name="Equation" r:id="rId17" imgW="723600" imgH="203040" progId="Equation.DSMT4">
                  <p:embed/>
                  <p:pic>
                    <p:nvPicPr>
                      <p:cNvPr id="46081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743200"/>
                        <a:ext cx="2074863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20" name="Object 20"/>
          <p:cNvGraphicFramePr>
            <a:graphicFrameLocks noChangeAspect="1"/>
          </p:cNvGraphicFramePr>
          <p:nvPr/>
        </p:nvGraphicFramePr>
        <p:xfrm>
          <a:off x="3575050" y="2743200"/>
          <a:ext cx="153035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894" name="Equation" r:id="rId19" imgW="533160" imgH="203040" progId="Equation.DSMT4">
                  <p:embed/>
                </p:oleObj>
              </mc:Choice>
              <mc:Fallback>
                <p:oleObj name="Equation" r:id="rId19" imgW="533160" imgH="203040" progId="Equation.DSMT4">
                  <p:embed/>
                  <p:pic>
                    <p:nvPicPr>
                      <p:cNvPr id="46082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050" y="2743200"/>
                        <a:ext cx="1530350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21" name="Object 21"/>
          <p:cNvGraphicFramePr>
            <a:graphicFrameLocks noChangeAspect="1"/>
          </p:cNvGraphicFramePr>
          <p:nvPr/>
        </p:nvGraphicFramePr>
        <p:xfrm>
          <a:off x="3657600" y="5503863"/>
          <a:ext cx="35401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895" name="Equation" r:id="rId21" imgW="126720" imgH="177480" progId="Equation.DSMT4">
                  <p:embed/>
                </p:oleObj>
              </mc:Choice>
              <mc:Fallback>
                <p:oleObj name="Equation" r:id="rId21" imgW="126720" imgH="177480" progId="Equation.DSMT4">
                  <p:embed/>
                  <p:pic>
                    <p:nvPicPr>
                      <p:cNvPr id="46082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503863"/>
                        <a:ext cx="354013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22" name="Object 22"/>
          <p:cNvGraphicFramePr>
            <a:graphicFrameLocks noChangeAspect="1"/>
          </p:cNvGraphicFramePr>
          <p:nvPr/>
        </p:nvGraphicFramePr>
        <p:xfrm>
          <a:off x="3962400" y="5489575"/>
          <a:ext cx="70961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896" name="Equation" r:id="rId23" imgW="253800" imgH="190440" progId="Equation.DSMT4">
                  <p:embed/>
                </p:oleObj>
              </mc:Choice>
              <mc:Fallback>
                <p:oleObj name="Equation" r:id="rId23" imgW="253800" imgH="190440" progId="Equation.DSMT4">
                  <p:embed/>
                  <p:pic>
                    <p:nvPicPr>
                      <p:cNvPr id="46082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489575"/>
                        <a:ext cx="709613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23" name="Object 23"/>
          <p:cNvGraphicFramePr>
            <a:graphicFrameLocks noChangeAspect="1"/>
          </p:cNvGraphicFramePr>
          <p:nvPr/>
        </p:nvGraphicFramePr>
        <p:xfrm>
          <a:off x="4648200" y="5486400"/>
          <a:ext cx="127635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897" name="Equation" r:id="rId25" imgW="457200" imgH="228600" progId="Equation.DSMT4">
                  <p:embed/>
                </p:oleObj>
              </mc:Choice>
              <mc:Fallback>
                <p:oleObj name="Equation" r:id="rId25" imgW="457200" imgH="228600" progId="Equation.DSMT4">
                  <p:embed/>
                  <p:pic>
                    <p:nvPicPr>
                      <p:cNvPr id="460823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486400"/>
                        <a:ext cx="1276350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24" name="Object 24"/>
          <p:cNvGraphicFramePr>
            <a:graphicFrameLocks noChangeAspect="1"/>
          </p:cNvGraphicFramePr>
          <p:nvPr/>
        </p:nvGraphicFramePr>
        <p:xfrm>
          <a:off x="5805488" y="5486400"/>
          <a:ext cx="1204912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898" name="Equation" r:id="rId27" imgW="431640" imgH="228600" progId="Equation.DSMT4">
                  <p:embed/>
                </p:oleObj>
              </mc:Choice>
              <mc:Fallback>
                <p:oleObj name="Equation" r:id="rId27" imgW="431640" imgH="228600" progId="Equation.DSMT4">
                  <p:embed/>
                  <p:pic>
                    <p:nvPicPr>
                      <p:cNvPr id="46082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5488" y="5486400"/>
                        <a:ext cx="1204912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084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608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60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608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60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60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60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608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60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608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608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608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608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60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60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60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60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60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1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9E53-FF70-6647-B67F-FB4FB4546783}" type="slidenum">
              <a:rPr lang="en-US"/>
              <a:pPr/>
              <a:t>7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038600" y="838200"/>
            <a:ext cx="7239000" cy="5562600"/>
            <a:chOff x="0" y="0"/>
            <a:chExt cx="3312" cy="2484"/>
          </a:xfrm>
        </p:grpSpPr>
        <p:pic>
          <p:nvPicPr>
            <p:cNvPr id="461827" name="Picture 3" descr="FG31_00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3312" cy="2484"/>
            </a:xfrm>
            <a:prstGeom prst="rect">
              <a:avLst/>
            </a:prstGeom>
            <a:noFill/>
          </p:spPr>
        </p:pic>
        <p:sp>
          <p:nvSpPr>
            <p:cNvPr id="461828" name="Rectangle 4"/>
            <p:cNvSpPr>
              <a:spLocks noChangeArrowheads="1"/>
            </p:cNvSpPr>
            <p:nvPr/>
          </p:nvSpPr>
          <p:spPr bwMode="auto">
            <a:xfrm>
              <a:off x="576" y="768"/>
              <a:ext cx="2112" cy="168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257800" y="3200400"/>
            <a:ext cx="4572000" cy="3505200"/>
            <a:chOff x="2448" y="1824"/>
            <a:chExt cx="3312" cy="2496"/>
          </a:xfrm>
        </p:grpSpPr>
        <p:pic>
          <p:nvPicPr>
            <p:cNvPr id="461830" name="Picture 6" descr="FG31_00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48" y="1836"/>
              <a:ext cx="3312" cy="2484"/>
            </a:xfrm>
            <a:prstGeom prst="rect">
              <a:avLst/>
            </a:prstGeom>
            <a:noFill/>
          </p:spPr>
        </p:pic>
        <p:sp>
          <p:nvSpPr>
            <p:cNvPr id="461831" name="Rectangle 7"/>
            <p:cNvSpPr>
              <a:spLocks noChangeArrowheads="1"/>
            </p:cNvSpPr>
            <p:nvPr/>
          </p:nvSpPr>
          <p:spPr bwMode="auto">
            <a:xfrm>
              <a:off x="3408" y="1824"/>
              <a:ext cx="1296" cy="96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61832" name="Rectangle 8"/>
            <p:cNvSpPr>
              <a:spLocks noChangeArrowheads="1"/>
            </p:cNvSpPr>
            <p:nvPr/>
          </p:nvSpPr>
          <p:spPr bwMode="auto">
            <a:xfrm>
              <a:off x="3936" y="412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61833" name="Rectangle 9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AC Circuit w/ Inductance only</a:t>
            </a:r>
          </a:p>
        </p:txBody>
      </p:sp>
      <p:graphicFrame>
        <p:nvGraphicFramePr>
          <p:cNvPr id="461834" name="Object 10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01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46183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35" name="Object 11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02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618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36" name="Object 12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03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6183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83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2296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From Kirchhoff’s loop rule, we obtain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/>
              <a:t>Thus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Using the identity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where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What does this mean?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Current and voltage are “out of phase by </a:t>
            </a:r>
            <a:r>
              <a:rPr lang="en-US" sz="2000" dirty="0">
                <a:latin typeface="Symbol" charset="2"/>
              </a:rPr>
              <a:t>π</a:t>
            </a:r>
            <a:r>
              <a:rPr lang="en-US" sz="2000" dirty="0"/>
              <a:t>/2 or 90</a:t>
            </a:r>
            <a:r>
              <a:rPr lang="en-US" sz="2000" baseline="30000" dirty="0"/>
              <a:t>o</a:t>
            </a:r>
            <a:r>
              <a:rPr lang="en-US" sz="2000" dirty="0"/>
              <a:t>”. In other words the current reaches its peak ¼ cycle after the voltage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What happens to the energy?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No energy is dissipated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average power is 0 at all times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energy is stored temporarily in the magnetic field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Then released back to the source</a:t>
            </a:r>
          </a:p>
        </p:txBody>
      </p:sp>
      <p:graphicFrame>
        <p:nvGraphicFramePr>
          <p:cNvPr id="461838" name="Object 1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04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46183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39" name="Object 15"/>
          <p:cNvGraphicFramePr>
            <a:graphicFrameLocks noChangeAspect="1"/>
          </p:cNvGraphicFramePr>
          <p:nvPr/>
        </p:nvGraphicFramePr>
        <p:xfrm>
          <a:off x="1387475" y="914400"/>
          <a:ext cx="1812925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05" name="Equation" r:id="rId9" imgW="749160" imgH="368280" progId="Equation.DSMT4">
                  <p:embed/>
                </p:oleObj>
              </mc:Choice>
              <mc:Fallback>
                <p:oleObj name="Equation" r:id="rId9" imgW="749160" imgH="368280" progId="Equation.DSMT4">
                  <p:embed/>
                  <p:pic>
                    <p:nvPicPr>
                      <p:cNvPr id="46183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914400"/>
                        <a:ext cx="1812925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40" name="Object 16"/>
          <p:cNvGraphicFramePr>
            <a:graphicFrameLocks noChangeAspect="1"/>
          </p:cNvGraphicFramePr>
          <p:nvPr/>
        </p:nvGraphicFramePr>
        <p:xfrm>
          <a:off x="1101725" y="2074863"/>
          <a:ext cx="5746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06" name="Equation" r:id="rId11" imgW="253800" imgH="164880" progId="Equation.DSMT4">
                  <p:embed/>
                </p:oleObj>
              </mc:Choice>
              <mc:Fallback>
                <p:oleObj name="Equation" r:id="rId11" imgW="253800" imgH="164880" progId="Equation.DSMT4">
                  <p:embed/>
                  <p:pic>
                    <p:nvPicPr>
                      <p:cNvPr id="46184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725" y="2074863"/>
                        <a:ext cx="57467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41" name="Object 17"/>
          <p:cNvGraphicFramePr>
            <a:graphicFrameLocks noChangeAspect="1"/>
          </p:cNvGraphicFramePr>
          <p:nvPr/>
        </p:nvGraphicFramePr>
        <p:xfrm>
          <a:off x="1676400" y="1868488"/>
          <a:ext cx="823913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07" name="Equation" r:id="rId13" imgW="419040" imgH="368280" progId="Equation.DSMT4">
                  <p:embed/>
                </p:oleObj>
              </mc:Choice>
              <mc:Fallback>
                <p:oleObj name="Equation" r:id="rId13" imgW="419040" imgH="368280" progId="Equation.DSMT4">
                  <p:embed/>
                  <p:pic>
                    <p:nvPicPr>
                      <p:cNvPr id="46184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868488"/>
                        <a:ext cx="823913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42" name="Object 18"/>
          <p:cNvGraphicFramePr>
            <a:graphicFrameLocks noChangeAspect="1"/>
          </p:cNvGraphicFramePr>
          <p:nvPr/>
        </p:nvGraphicFramePr>
        <p:xfrm>
          <a:off x="2743200" y="2614613"/>
          <a:ext cx="782638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08" name="Equation" r:id="rId15" imgW="444240" imgH="164880" progId="Equation.DSMT4">
                  <p:embed/>
                </p:oleObj>
              </mc:Choice>
              <mc:Fallback>
                <p:oleObj name="Equation" r:id="rId15" imgW="444240" imgH="164880" progId="Equation.DSMT4">
                  <p:embed/>
                  <p:pic>
                    <p:nvPicPr>
                      <p:cNvPr id="46184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614613"/>
                        <a:ext cx="782638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43" name="Object 19"/>
          <p:cNvGraphicFramePr>
            <a:graphicFrameLocks noChangeAspect="1"/>
          </p:cNvGraphicFramePr>
          <p:nvPr/>
        </p:nvGraphicFramePr>
        <p:xfrm>
          <a:off x="1003300" y="2971800"/>
          <a:ext cx="5207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09" name="Equation" r:id="rId17" imgW="253800" imgH="164880" progId="Equation.DSMT4">
                  <p:embed/>
                </p:oleObj>
              </mc:Choice>
              <mc:Fallback>
                <p:oleObj name="Equation" r:id="rId17" imgW="253800" imgH="164880" progId="Equation.DSMT4">
                  <p:embed/>
                  <p:pic>
                    <p:nvPicPr>
                      <p:cNvPr id="46184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971800"/>
                        <a:ext cx="5207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44" name="Object 20"/>
          <p:cNvGraphicFramePr>
            <a:graphicFrameLocks noChangeAspect="1"/>
          </p:cNvGraphicFramePr>
          <p:nvPr/>
        </p:nvGraphicFramePr>
        <p:xfrm>
          <a:off x="1858963" y="3290888"/>
          <a:ext cx="655637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10" name="Equation" r:id="rId19" imgW="291960" imgH="203040" progId="Equation.DSMT4">
                  <p:embed/>
                </p:oleObj>
              </mc:Choice>
              <mc:Fallback>
                <p:oleObj name="Equation" r:id="rId19" imgW="291960" imgH="203040" progId="Equation.DSMT4">
                  <p:embed/>
                  <p:pic>
                    <p:nvPicPr>
                      <p:cNvPr id="46184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3290888"/>
                        <a:ext cx="655637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45" name="Object 21"/>
          <p:cNvGraphicFramePr>
            <a:graphicFrameLocks noChangeAspect="1"/>
          </p:cNvGraphicFramePr>
          <p:nvPr/>
        </p:nvGraphicFramePr>
        <p:xfrm>
          <a:off x="2438400" y="1828800"/>
          <a:ext cx="1919288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11" name="Equation" r:id="rId21" imgW="977760" imgH="393480" progId="Equation.DSMT4">
                  <p:embed/>
                </p:oleObj>
              </mc:Choice>
              <mc:Fallback>
                <p:oleObj name="Equation" r:id="rId21" imgW="977760" imgH="393480" progId="Equation.DSMT4">
                  <p:embed/>
                  <p:pic>
                    <p:nvPicPr>
                      <p:cNvPr id="46184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828800"/>
                        <a:ext cx="1919288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46" name="Object 22"/>
          <p:cNvGraphicFramePr>
            <a:graphicFrameLocks noChangeAspect="1"/>
          </p:cNvGraphicFramePr>
          <p:nvPr/>
        </p:nvGraphicFramePr>
        <p:xfrm>
          <a:off x="4344988" y="2057400"/>
          <a:ext cx="144621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12" name="Equation" r:id="rId23" imgW="736560" imgH="203040" progId="Equation.DSMT4">
                  <p:embed/>
                </p:oleObj>
              </mc:Choice>
              <mc:Fallback>
                <p:oleObj name="Equation" r:id="rId23" imgW="736560" imgH="203040" progId="Equation.DSMT4">
                  <p:embed/>
                  <p:pic>
                    <p:nvPicPr>
                      <p:cNvPr id="46184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4988" y="2057400"/>
                        <a:ext cx="1446212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47" name="Object 23"/>
          <p:cNvGraphicFramePr>
            <a:graphicFrameLocks noChangeAspect="1"/>
          </p:cNvGraphicFramePr>
          <p:nvPr/>
        </p:nvGraphicFramePr>
        <p:xfrm>
          <a:off x="3482975" y="2514600"/>
          <a:ext cx="131762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13" name="Equation" r:id="rId25" imgW="749160" imgH="279360" progId="Equation.DSMT4">
                  <p:embed/>
                </p:oleObj>
              </mc:Choice>
              <mc:Fallback>
                <p:oleObj name="Equation" r:id="rId25" imgW="749160" imgH="279360" progId="Equation.DSMT4">
                  <p:embed/>
                  <p:pic>
                    <p:nvPicPr>
                      <p:cNvPr id="46184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2975" y="2514600"/>
                        <a:ext cx="1317625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48" name="Object 24"/>
          <p:cNvGraphicFramePr>
            <a:graphicFrameLocks noChangeAspect="1"/>
          </p:cNvGraphicFramePr>
          <p:nvPr/>
        </p:nvGraphicFramePr>
        <p:xfrm>
          <a:off x="1454150" y="2854325"/>
          <a:ext cx="258445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14" name="Equation" r:id="rId27" imgW="1257120" imgH="279360" progId="Equation.DSMT4">
                  <p:embed/>
                </p:oleObj>
              </mc:Choice>
              <mc:Fallback>
                <p:oleObj name="Equation" r:id="rId27" imgW="1257120" imgH="279360" progId="Equation.DSMT4">
                  <p:embed/>
                  <p:pic>
                    <p:nvPicPr>
                      <p:cNvPr id="461848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150" y="2854325"/>
                        <a:ext cx="258445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49" name="Object 25"/>
          <p:cNvGraphicFramePr>
            <a:graphicFrameLocks noChangeAspect="1"/>
          </p:cNvGraphicFramePr>
          <p:nvPr/>
        </p:nvGraphicFramePr>
        <p:xfrm>
          <a:off x="4011613" y="2854325"/>
          <a:ext cx="200818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15" name="Equation" r:id="rId29" imgW="977760" imgH="279360" progId="Equation.DSMT4">
                  <p:embed/>
                </p:oleObj>
              </mc:Choice>
              <mc:Fallback>
                <p:oleObj name="Equation" r:id="rId29" imgW="977760" imgH="279360" progId="Equation.DSMT4">
                  <p:embed/>
                  <p:pic>
                    <p:nvPicPr>
                      <p:cNvPr id="461849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1613" y="2854325"/>
                        <a:ext cx="2008187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50" name="Object 26"/>
          <p:cNvGraphicFramePr>
            <a:graphicFrameLocks noChangeAspect="1"/>
          </p:cNvGraphicFramePr>
          <p:nvPr/>
        </p:nvGraphicFramePr>
        <p:xfrm>
          <a:off x="2432050" y="3276600"/>
          <a:ext cx="76835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16" name="Equation" r:id="rId31" imgW="342720" imgH="203040" progId="Equation.DSMT4">
                  <p:embed/>
                </p:oleObj>
              </mc:Choice>
              <mc:Fallback>
                <p:oleObj name="Equation" r:id="rId31" imgW="342720" imgH="203040" progId="Equation.DSMT4">
                  <p:embed/>
                  <p:pic>
                    <p:nvPicPr>
                      <p:cNvPr id="46185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050" y="3276600"/>
                        <a:ext cx="768350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066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61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61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61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61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61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61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61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61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61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61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618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61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61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61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618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61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61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618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4618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618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4618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618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4618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4618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3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0C8B-991F-F24D-9D2A-EEB331E7B01E}" type="slidenum">
              <a:rPr lang="en-US"/>
              <a:pPr/>
              <a:t>8</a:t>
            </a:fld>
            <a:endParaRPr lang="en-US"/>
          </a:p>
        </p:txBody>
      </p:sp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/>
              <a:t>AC Circuit w/ Inductance only</a:t>
            </a:r>
          </a:p>
        </p:txBody>
      </p:sp>
      <p:graphicFrame>
        <p:nvGraphicFramePr>
          <p:cNvPr id="462851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09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628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2852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10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628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2853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11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628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28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4582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How are the resistor and inductor different in terms of energy?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Inductor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Resistor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How are they similar?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They both impede the flow of charge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 a resistance R, the peak voltage and current are related to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Similarly, for an inductor we may write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Where X</a:t>
            </a:r>
            <a:r>
              <a:rPr lang="en-US" sz="2000" baseline="-25000" dirty="0"/>
              <a:t>L</a:t>
            </a:r>
            <a:r>
              <a:rPr lang="en-US" sz="2000" dirty="0"/>
              <a:t> is the </a:t>
            </a:r>
            <a:r>
              <a:rPr lang="en-US" sz="2000" u="sng" dirty="0">
                <a:solidFill>
                  <a:srgbClr val="CC0000"/>
                </a:solidFill>
              </a:rPr>
              <a:t>inductive reactance</a:t>
            </a:r>
            <a:r>
              <a:rPr lang="en-US" sz="2000" dirty="0"/>
              <a:t> of the inductor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What do you think is the </a:t>
            </a:r>
            <a:r>
              <a:rPr lang="en-US" sz="2000" u="sng" dirty="0">
                <a:solidFill>
                  <a:srgbClr val="CC0000"/>
                </a:solidFill>
              </a:rPr>
              <a:t>unit of the reactance</a:t>
            </a:r>
            <a:r>
              <a:rPr lang="en-US" sz="2000" dirty="0"/>
              <a:t>?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relationship                    is not valid at a particular instance. Why not?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Since V</a:t>
            </a:r>
            <a:r>
              <a:rPr lang="en-US" sz="1800" baseline="-25000" dirty="0"/>
              <a:t>0</a:t>
            </a:r>
            <a:r>
              <a:rPr lang="en-US" sz="1800" dirty="0"/>
              <a:t> and </a:t>
            </a:r>
            <a:r>
              <a:rPr lang="en-US" sz="1800" dirty="0">
                <a:latin typeface="Symbol" charset="2"/>
              </a:rPr>
              <a:t>I</a:t>
            </a:r>
            <a:r>
              <a:rPr lang="en-US" sz="1800" baseline="-25000" dirty="0"/>
              <a:t>0</a:t>
            </a:r>
            <a:r>
              <a:rPr lang="en-US" sz="1800" dirty="0"/>
              <a:t> do not occur at the same time</a:t>
            </a:r>
          </a:p>
        </p:txBody>
      </p:sp>
      <p:graphicFrame>
        <p:nvGraphicFramePr>
          <p:cNvPr id="462855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12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628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2856" name="Text Box 8"/>
          <p:cNvSpPr txBox="1">
            <a:spLocks noChangeArrowheads="1"/>
          </p:cNvSpPr>
          <p:nvPr/>
        </p:nvSpPr>
        <p:spPr bwMode="auto">
          <a:xfrm>
            <a:off x="2362200" y="1600200"/>
            <a:ext cx="6416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 Narrow" charset="0"/>
              </a:rPr>
              <a:t>Stores the energy temporarily in the magnetic field and then releases it back to the emf source </a:t>
            </a:r>
          </a:p>
        </p:txBody>
      </p:sp>
      <p:sp>
        <p:nvSpPr>
          <p:cNvPr id="462857" name="Text Box 9"/>
          <p:cNvSpPr txBox="1">
            <a:spLocks noChangeArrowheads="1"/>
          </p:cNvSpPr>
          <p:nvPr/>
        </p:nvSpPr>
        <p:spPr bwMode="auto">
          <a:xfrm>
            <a:off x="2362200" y="2438400"/>
            <a:ext cx="64166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00"/>
                </a:solidFill>
                <a:latin typeface="Arial Narrow" charset="0"/>
              </a:rPr>
              <a:t>Does not store energy but transforms it to thermal energy, losing it to the environment</a:t>
            </a:r>
          </a:p>
        </p:txBody>
      </p:sp>
      <p:sp>
        <p:nvSpPr>
          <p:cNvPr id="462858" name="Text Box 10"/>
          <p:cNvSpPr txBox="1">
            <a:spLocks noChangeArrowheads="1"/>
          </p:cNvSpPr>
          <p:nvPr/>
        </p:nvSpPr>
        <p:spPr bwMode="auto">
          <a:xfrm>
            <a:off x="5867400" y="5181600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003300"/>
                </a:solidFill>
                <a:latin typeface="Symbol" charset="2"/>
              </a:rPr>
              <a:t>Ω</a:t>
            </a:r>
            <a:endParaRPr lang="en-US" sz="2000" dirty="0">
              <a:solidFill>
                <a:srgbClr val="003300"/>
              </a:solidFill>
              <a:latin typeface="Symbol" charset="2"/>
            </a:endParaRPr>
          </a:p>
        </p:txBody>
      </p:sp>
      <p:graphicFrame>
        <p:nvGraphicFramePr>
          <p:cNvPr id="462859" name="Object 11"/>
          <p:cNvGraphicFramePr>
            <a:graphicFrameLocks noChangeAspect="1"/>
          </p:cNvGraphicFramePr>
          <p:nvPr/>
        </p:nvGraphicFramePr>
        <p:xfrm>
          <a:off x="8077200" y="4110038"/>
          <a:ext cx="477837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13" name="Equation" r:id="rId8" imgW="291960" imgH="203040" progId="Equation.DSMT4">
                  <p:embed/>
                </p:oleObj>
              </mc:Choice>
              <mc:Fallback>
                <p:oleObj name="Equation" r:id="rId8" imgW="291960" imgH="203040" progId="Equation.DSMT4">
                  <p:embed/>
                  <p:pic>
                    <p:nvPicPr>
                      <p:cNvPr id="4628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4110038"/>
                        <a:ext cx="477837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2860" name="Object 12"/>
          <p:cNvGraphicFramePr>
            <a:graphicFrameLocks noChangeAspect="1"/>
          </p:cNvGraphicFramePr>
          <p:nvPr/>
        </p:nvGraphicFramePr>
        <p:xfrm>
          <a:off x="6477000" y="4930775"/>
          <a:ext cx="99060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14" name="Equation" r:id="rId10" imgW="558720" imgH="203040" progId="Equation.DSMT4">
                  <p:embed/>
                </p:oleObj>
              </mc:Choice>
              <mc:Fallback>
                <p:oleObj name="Equation" r:id="rId10" imgW="558720" imgH="203040" progId="Equation.DSMT4">
                  <p:embed/>
                  <p:pic>
                    <p:nvPicPr>
                      <p:cNvPr id="46286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930775"/>
                        <a:ext cx="990600" cy="29051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2861" name="Object 13"/>
          <p:cNvGraphicFramePr>
            <a:graphicFrameLocks noChangeAspect="1"/>
          </p:cNvGraphicFramePr>
          <p:nvPr/>
        </p:nvGraphicFramePr>
        <p:xfrm>
          <a:off x="3124200" y="5575300"/>
          <a:ext cx="990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15" name="Equation" r:id="rId12" imgW="596880" imgH="203040" progId="Equation.DSMT4">
                  <p:embed/>
                </p:oleObj>
              </mc:Choice>
              <mc:Fallback>
                <p:oleObj name="Equation" r:id="rId12" imgW="596880" imgH="203040" progId="Equation.DSMT4">
                  <p:embed/>
                  <p:pic>
                    <p:nvPicPr>
                      <p:cNvPr id="46286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575300"/>
                        <a:ext cx="9906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2862" name="Object 14"/>
          <p:cNvGraphicFramePr>
            <a:graphicFrameLocks noChangeAspect="1"/>
          </p:cNvGraphicFramePr>
          <p:nvPr/>
        </p:nvGraphicFramePr>
        <p:xfrm>
          <a:off x="8520112" y="4110038"/>
          <a:ext cx="415925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16" name="Equation" r:id="rId14" imgW="253800" imgH="203040" progId="Equation.DSMT4">
                  <p:embed/>
                </p:oleObj>
              </mc:Choice>
              <mc:Fallback>
                <p:oleObj name="Equation" r:id="rId14" imgW="253800" imgH="203040" progId="Equation.DSMT4">
                  <p:embed/>
                  <p:pic>
                    <p:nvPicPr>
                      <p:cNvPr id="46286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0112" y="4110038"/>
                        <a:ext cx="415925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2863" name="Object 15"/>
          <p:cNvGraphicFramePr>
            <a:graphicFrameLocks noChangeAspect="1"/>
          </p:cNvGraphicFramePr>
          <p:nvPr/>
        </p:nvGraphicFramePr>
        <p:xfrm>
          <a:off x="5715000" y="4495800"/>
          <a:ext cx="106680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17" name="Equation" r:id="rId16" imgW="596880" imgH="203040" progId="Equation.DSMT4">
                  <p:embed/>
                </p:oleObj>
              </mc:Choice>
              <mc:Fallback>
                <p:oleObj name="Equation" r:id="rId16" imgW="596880" imgH="203040" progId="Equation.DSMT4">
                  <p:embed/>
                  <p:pic>
                    <p:nvPicPr>
                      <p:cNvPr id="46286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495800"/>
                        <a:ext cx="1066800" cy="36671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2864" name="Object 16"/>
          <p:cNvGraphicFramePr>
            <a:graphicFrameLocks noChangeAspect="1"/>
          </p:cNvGraphicFramePr>
          <p:nvPr/>
        </p:nvGraphicFramePr>
        <p:xfrm>
          <a:off x="5791200" y="6234113"/>
          <a:ext cx="1408113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18" name="Equation" r:id="rId18" imgW="787320" imgH="203040" progId="Equation.DSMT4">
                  <p:embed/>
                </p:oleObj>
              </mc:Choice>
              <mc:Fallback>
                <p:oleObj name="Equation" r:id="rId18" imgW="787320" imgH="203040" progId="Equation.DSMT4">
                  <p:embed/>
                  <p:pic>
                    <p:nvPicPr>
                      <p:cNvPr id="46286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6234113"/>
                        <a:ext cx="1408113" cy="366712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2865" name="Text Box 17"/>
          <p:cNvSpPr txBox="1">
            <a:spLocks noChangeArrowheads="1"/>
          </p:cNvSpPr>
          <p:nvPr/>
        </p:nvSpPr>
        <p:spPr bwMode="auto">
          <a:xfrm>
            <a:off x="7323138" y="6203950"/>
            <a:ext cx="906462" cy="425450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00"/>
                </a:solidFill>
                <a:latin typeface="Arial Narrow" charset="0"/>
              </a:rPr>
              <a:t>is valid!</a:t>
            </a:r>
          </a:p>
        </p:txBody>
      </p:sp>
      <p:sp>
        <p:nvSpPr>
          <p:cNvPr id="462866" name="Text Box 18"/>
          <p:cNvSpPr txBox="1">
            <a:spLocks noChangeArrowheads="1"/>
          </p:cNvSpPr>
          <p:nvPr/>
        </p:nvSpPr>
        <p:spPr bwMode="auto">
          <a:xfrm>
            <a:off x="7620000" y="4892675"/>
            <a:ext cx="1219200" cy="338554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solidFill>
                  <a:srgbClr val="CC0000"/>
                </a:solidFill>
                <a:latin typeface="Arial Narrow" charset="0"/>
              </a:rPr>
              <a:t>0 when </a:t>
            </a:r>
            <a:r>
              <a:rPr lang="en-US" sz="1600" b="1" dirty="0" err="1">
                <a:solidFill>
                  <a:srgbClr val="CC0000"/>
                </a:solidFill>
                <a:latin typeface="Symbol" charset="2"/>
              </a:rPr>
              <a:t>ω</a:t>
            </a:r>
            <a:r>
              <a:rPr lang="en-US" sz="1600" b="1" dirty="0">
                <a:solidFill>
                  <a:srgbClr val="CC0000"/>
                </a:solidFill>
                <a:latin typeface="Arial Narrow" charset="0"/>
              </a:rPr>
              <a:t>=0.</a:t>
            </a:r>
          </a:p>
        </p:txBody>
      </p:sp>
    </p:spTree>
    <p:extLst>
      <p:ext uri="{BB962C8B-B14F-4D97-AF65-F5344CB8AC3E}">
        <p14:creationId xmlns:p14="http://schemas.microsoft.com/office/powerpoint/2010/main" val="15253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2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2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28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2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2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28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62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2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2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28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62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628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628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628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62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62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628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62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628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62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62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62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62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62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628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462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628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462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4628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462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62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62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628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62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4" grpId="0" build="p"/>
      <p:bldP spid="462856" grpId="0"/>
      <p:bldP spid="462857" grpId="0"/>
      <p:bldP spid="462858" grpId="0"/>
      <p:bldP spid="462865" grpId="0" animBg="1"/>
      <p:bldP spid="4628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FA7B-619C-9E4A-B8EE-07D34C5E0254}" type="slidenum">
              <a:rPr lang="en-US"/>
              <a:pPr/>
              <a:t>9</a:t>
            </a:fld>
            <a:endParaRPr lang="en-US"/>
          </a:p>
        </p:txBody>
      </p:sp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 dirty="0"/>
              <a:t>Example 30 – 9 </a:t>
            </a:r>
          </a:p>
        </p:txBody>
      </p:sp>
      <p:sp>
        <p:nvSpPr>
          <p:cNvPr id="463875" name="Text Box 3"/>
          <p:cNvSpPr txBox="1">
            <a:spLocks noChangeArrowheads="1"/>
          </p:cNvSpPr>
          <p:nvPr/>
        </p:nvSpPr>
        <p:spPr bwMode="auto">
          <a:xfrm>
            <a:off x="381000" y="609600"/>
            <a:ext cx="8610600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 dirty="0">
                <a:solidFill>
                  <a:schemeClr val="accent2"/>
                </a:solidFill>
                <a:latin typeface="Arial Narrow" charset="0"/>
              </a:rPr>
              <a:t>Reactance of a coil.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A coil has a resistance R=1.00</a:t>
            </a:r>
            <a:r>
              <a:rPr lang="en-US" sz="2800" dirty="0">
                <a:solidFill>
                  <a:schemeClr val="accent2"/>
                </a:solidFill>
                <a:latin typeface="Symbol" charset="2"/>
              </a:rPr>
              <a:t>Ω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and an inductance of 0.300H.  Determine the current in the coil if (a) 120 V DC is applied to it; (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) 120 V AC (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rms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) at 60.0Hz is applied.</a:t>
            </a:r>
          </a:p>
        </p:txBody>
      </p:sp>
      <p:sp>
        <p:nvSpPr>
          <p:cNvPr id="463876" name="Text Box 4"/>
          <p:cNvSpPr txBox="1">
            <a:spLocks noChangeArrowheads="1"/>
          </p:cNvSpPr>
          <p:nvPr/>
        </p:nvSpPr>
        <p:spPr bwMode="auto">
          <a:xfrm>
            <a:off x="381000" y="22098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Is there a reactance for DC?  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63877" name="Text Box 5"/>
          <p:cNvSpPr txBox="1">
            <a:spLocks noChangeArrowheads="1"/>
          </p:cNvSpPr>
          <p:nvPr/>
        </p:nvSpPr>
        <p:spPr bwMode="auto">
          <a:xfrm>
            <a:off x="457200" y="27432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So for DC power, the current is from Kirchhoff’s rule</a:t>
            </a:r>
          </a:p>
        </p:txBody>
      </p:sp>
      <p:graphicFrame>
        <p:nvGraphicFramePr>
          <p:cNvPr id="463878" name="Object 6"/>
          <p:cNvGraphicFramePr>
            <a:graphicFrameLocks noChangeAspect="1"/>
          </p:cNvGraphicFramePr>
          <p:nvPr/>
        </p:nvGraphicFramePr>
        <p:xfrm>
          <a:off x="6637338" y="2798763"/>
          <a:ext cx="1516062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909" name="Equation" r:id="rId3" imgW="622080" imgH="164880" progId="Equation.DSMT4">
                  <p:embed/>
                </p:oleObj>
              </mc:Choice>
              <mc:Fallback>
                <p:oleObj name="Equation" r:id="rId3" imgW="622080" imgH="164880" progId="Equation.DSMT4">
                  <p:embed/>
                  <p:pic>
                    <p:nvPicPr>
                      <p:cNvPr id="46387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7338" y="2798763"/>
                        <a:ext cx="1516062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3879" name="Text Box 7"/>
          <p:cNvSpPr txBox="1">
            <a:spLocks noChangeArrowheads="1"/>
          </p:cNvSpPr>
          <p:nvPr/>
        </p:nvSpPr>
        <p:spPr bwMode="auto">
          <a:xfrm>
            <a:off x="457200" y="41148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For an AC power with </a:t>
            </a:r>
            <a:r>
              <a:rPr lang="en-US" dirty="0" err="1">
                <a:solidFill>
                  <a:srgbClr val="CC00CC"/>
                </a:solidFill>
                <a:latin typeface="Monotype Corsiva" charset="0"/>
              </a:rPr>
              <a:t>f</a:t>
            </a:r>
            <a:r>
              <a:rPr lang="en-US" dirty="0">
                <a:solidFill>
                  <a:srgbClr val="CC00CC"/>
                </a:solidFill>
                <a:latin typeface="Monotype Corsiva" charset="0"/>
              </a:rPr>
              <a:t>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=60Hz, the reactance is </a:t>
            </a:r>
          </a:p>
        </p:txBody>
      </p:sp>
      <p:sp>
        <p:nvSpPr>
          <p:cNvPr id="463880" name="Text Box 8"/>
          <p:cNvSpPr txBox="1">
            <a:spLocks noChangeArrowheads="1"/>
          </p:cNvSpPr>
          <p:nvPr/>
        </p:nvSpPr>
        <p:spPr bwMode="auto">
          <a:xfrm>
            <a:off x="3657600" y="2209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Nope. Why not?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63881" name="Text Box 9"/>
          <p:cNvSpPr txBox="1">
            <a:spLocks noChangeArrowheads="1"/>
          </p:cNvSpPr>
          <p:nvPr/>
        </p:nvSpPr>
        <p:spPr bwMode="auto">
          <a:xfrm>
            <a:off x="5638800" y="2209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Since </a:t>
            </a:r>
            <a:r>
              <a:rPr lang="en-US" dirty="0" err="1">
                <a:solidFill>
                  <a:srgbClr val="CC00CC"/>
                </a:solidFill>
                <a:latin typeface="Symbol" charset="2"/>
              </a:rPr>
              <a:t>ω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=0, 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63882" name="Object 10"/>
          <p:cNvGraphicFramePr>
            <a:graphicFrameLocks noChangeAspect="1"/>
          </p:cNvGraphicFramePr>
          <p:nvPr/>
        </p:nvGraphicFramePr>
        <p:xfrm>
          <a:off x="7099300" y="2209800"/>
          <a:ext cx="8255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910" name="Equation" r:id="rId5" imgW="342720" imgH="203040" progId="Equation.DSMT4">
                  <p:embed/>
                </p:oleObj>
              </mc:Choice>
              <mc:Fallback>
                <p:oleObj name="Equation" r:id="rId5" imgW="342720" imgH="203040" progId="Equation.DSMT4">
                  <p:embed/>
                  <p:pic>
                    <p:nvPicPr>
                      <p:cNvPr id="46388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9300" y="2209800"/>
                        <a:ext cx="8255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83" name="Object 11"/>
          <p:cNvGraphicFramePr>
            <a:graphicFrameLocks noChangeAspect="1"/>
          </p:cNvGraphicFramePr>
          <p:nvPr/>
        </p:nvGraphicFramePr>
        <p:xfrm>
          <a:off x="1143000" y="3429000"/>
          <a:ext cx="68103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911" name="Equation" r:id="rId7" imgW="279360" imgH="203040" progId="Equation.DSMT4">
                  <p:embed/>
                </p:oleObj>
              </mc:Choice>
              <mc:Fallback>
                <p:oleObj name="Equation" r:id="rId7" imgW="279360" imgH="203040" progId="Equation.DSMT4">
                  <p:embed/>
                  <p:pic>
                    <p:nvPicPr>
                      <p:cNvPr id="46388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429000"/>
                        <a:ext cx="681038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84" name="Object 12"/>
          <p:cNvGraphicFramePr>
            <a:graphicFrameLocks noChangeAspect="1"/>
          </p:cNvGraphicFramePr>
          <p:nvPr/>
        </p:nvGraphicFramePr>
        <p:xfrm>
          <a:off x="609600" y="4611688"/>
          <a:ext cx="8255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912" name="Equation" r:id="rId9" imgW="342720" imgH="203040" progId="Equation.DSMT4">
                  <p:embed/>
                </p:oleObj>
              </mc:Choice>
              <mc:Fallback>
                <p:oleObj name="Equation" r:id="rId9" imgW="342720" imgH="203040" progId="Equation.DSMT4">
                  <p:embed/>
                  <p:pic>
                    <p:nvPicPr>
                      <p:cNvPr id="46388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611688"/>
                        <a:ext cx="8255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85" name="Object 13"/>
          <p:cNvGraphicFramePr>
            <a:graphicFrameLocks noChangeAspect="1"/>
          </p:cNvGraphicFramePr>
          <p:nvPr/>
        </p:nvGraphicFramePr>
        <p:xfrm>
          <a:off x="5029200" y="5365750"/>
          <a:ext cx="88741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913" name="Equation" r:id="rId11" imgW="368280" imgH="203040" progId="Equation.DSMT4">
                  <p:embed/>
                </p:oleObj>
              </mc:Choice>
              <mc:Fallback>
                <p:oleObj name="Equation" r:id="rId11" imgW="368280" imgH="203040" progId="Equation.DSMT4">
                  <p:embed/>
                  <p:pic>
                    <p:nvPicPr>
                      <p:cNvPr id="46388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365750"/>
                        <a:ext cx="887413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86" name="Object 14"/>
          <p:cNvGraphicFramePr>
            <a:graphicFrameLocks noChangeAspect="1"/>
          </p:cNvGraphicFramePr>
          <p:nvPr/>
        </p:nvGraphicFramePr>
        <p:xfrm>
          <a:off x="1741488" y="3217863"/>
          <a:ext cx="773112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914" name="Equation" r:id="rId13" imgW="317160" imgH="368280" progId="Equation.DSMT4">
                  <p:embed/>
                </p:oleObj>
              </mc:Choice>
              <mc:Fallback>
                <p:oleObj name="Equation" r:id="rId13" imgW="317160" imgH="368280" progId="Equation.DSMT4">
                  <p:embed/>
                  <p:pic>
                    <p:nvPicPr>
                      <p:cNvPr id="46388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1488" y="3217863"/>
                        <a:ext cx="773112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87" name="Object 15"/>
          <p:cNvGraphicFramePr>
            <a:graphicFrameLocks noChangeAspect="1"/>
          </p:cNvGraphicFramePr>
          <p:nvPr/>
        </p:nvGraphicFramePr>
        <p:xfrm>
          <a:off x="2454275" y="3200400"/>
          <a:ext cx="2041525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915" name="Equation" r:id="rId15" imgW="838080" imgH="368280" progId="Equation.DSMT4">
                  <p:embed/>
                </p:oleObj>
              </mc:Choice>
              <mc:Fallback>
                <p:oleObj name="Equation" r:id="rId15" imgW="838080" imgH="368280" progId="Equation.DSMT4">
                  <p:embed/>
                  <p:pic>
                    <p:nvPicPr>
                      <p:cNvPr id="46388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4275" y="3200400"/>
                        <a:ext cx="2041525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88" name="Object 16"/>
          <p:cNvGraphicFramePr>
            <a:graphicFrameLocks noChangeAspect="1"/>
          </p:cNvGraphicFramePr>
          <p:nvPr/>
        </p:nvGraphicFramePr>
        <p:xfrm>
          <a:off x="1447800" y="4648200"/>
          <a:ext cx="8255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916" name="Equation" r:id="rId17" imgW="342720" imgH="164880" progId="Equation.DSMT4">
                  <p:embed/>
                </p:oleObj>
              </mc:Choice>
              <mc:Fallback>
                <p:oleObj name="Equation" r:id="rId17" imgW="342720" imgH="164880" progId="Equation.DSMT4">
                  <p:embed/>
                  <p:pic>
                    <p:nvPicPr>
                      <p:cNvPr id="46388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648200"/>
                        <a:ext cx="8255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89" name="Object 17"/>
          <p:cNvGraphicFramePr>
            <a:graphicFrameLocks noChangeAspect="1"/>
          </p:cNvGraphicFramePr>
          <p:nvPr/>
        </p:nvGraphicFramePr>
        <p:xfrm>
          <a:off x="2286000" y="4648200"/>
          <a:ext cx="113188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917" name="Equation" r:id="rId19" imgW="469800" imgH="190440" progId="Equation.DSMT4">
                  <p:embed/>
                </p:oleObj>
              </mc:Choice>
              <mc:Fallback>
                <p:oleObj name="Equation" r:id="rId19" imgW="469800" imgH="190440" progId="Equation.DSMT4">
                  <p:embed/>
                  <p:pic>
                    <p:nvPicPr>
                      <p:cNvPr id="46388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648200"/>
                        <a:ext cx="1131888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90" name="Object 18"/>
          <p:cNvGraphicFramePr>
            <a:graphicFrameLocks noChangeAspect="1"/>
          </p:cNvGraphicFramePr>
          <p:nvPr/>
        </p:nvGraphicFramePr>
        <p:xfrm>
          <a:off x="3338513" y="4522788"/>
          <a:ext cx="4281487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918" name="Equation" r:id="rId21" imgW="1777680" imgH="279360" progId="Equation.DSMT4">
                  <p:embed/>
                </p:oleObj>
              </mc:Choice>
              <mc:Fallback>
                <p:oleObj name="Equation" r:id="rId21" imgW="1777680" imgH="279360" progId="Equation.DSMT4">
                  <p:embed/>
                  <p:pic>
                    <p:nvPicPr>
                      <p:cNvPr id="46389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8513" y="4522788"/>
                        <a:ext cx="4281487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91" name="Object 19"/>
          <p:cNvGraphicFramePr>
            <a:graphicFrameLocks noChangeAspect="1"/>
          </p:cNvGraphicFramePr>
          <p:nvPr/>
        </p:nvGraphicFramePr>
        <p:xfrm>
          <a:off x="5880100" y="5137150"/>
          <a:ext cx="9779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919" name="Equation" r:id="rId23" imgW="406080" imgH="406080" progId="Equation.DSMT4">
                  <p:embed/>
                </p:oleObj>
              </mc:Choice>
              <mc:Fallback>
                <p:oleObj name="Equation" r:id="rId23" imgW="406080" imgH="406080" progId="Equation.DSMT4">
                  <p:embed/>
                  <p:pic>
                    <p:nvPicPr>
                      <p:cNvPr id="46389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0100" y="5137150"/>
                        <a:ext cx="977900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92" name="Object 20"/>
          <p:cNvGraphicFramePr>
            <a:graphicFrameLocks noChangeAspect="1"/>
          </p:cNvGraphicFramePr>
          <p:nvPr/>
        </p:nvGraphicFramePr>
        <p:xfrm>
          <a:off x="6821488" y="5137150"/>
          <a:ext cx="2017712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920" name="Equation" r:id="rId25" imgW="838080" imgH="368280" progId="Equation.DSMT4">
                  <p:embed/>
                </p:oleObj>
              </mc:Choice>
              <mc:Fallback>
                <p:oleObj name="Equation" r:id="rId25" imgW="838080" imgH="368280" progId="Equation.DSMT4">
                  <p:embed/>
                  <p:pic>
                    <p:nvPicPr>
                      <p:cNvPr id="46389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1488" y="5137150"/>
                        <a:ext cx="2017712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3893" name="Text Box 21"/>
          <p:cNvSpPr txBox="1">
            <a:spLocks noChangeArrowheads="1"/>
          </p:cNvSpPr>
          <p:nvPr/>
        </p:nvSpPr>
        <p:spPr bwMode="auto">
          <a:xfrm>
            <a:off x="381000" y="5181600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CC"/>
                </a:solidFill>
                <a:latin typeface="Arial Narrow" charset="0"/>
              </a:rPr>
              <a:t>Since the resistance can be ignored compared to the reactance, the rms current is </a:t>
            </a:r>
          </a:p>
        </p:txBody>
      </p:sp>
      <p:graphicFrame>
        <p:nvGraphicFramePr>
          <p:cNvPr id="463894" name="Object 22"/>
          <p:cNvGraphicFramePr>
            <a:graphicFrameLocks noChangeAspect="1"/>
          </p:cNvGraphicFramePr>
          <p:nvPr/>
        </p:nvGraphicFramePr>
        <p:xfrm>
          <a:off x="7924800" y="2209800"/>
          <a:ext cx="827088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921" name="Equation" r:id="rId27" imgW="342720" imgH="164880" progId="Equation.DSMT4">
                  <p:embed/>
                </p:oleObj>
              </mc:Choice>
              <mc:Fallback>
                <p:oleObj name="Equation" r:id="rId27" imgW="342720" imgH="164880" progId="Equation.DSMT4">
                  <p:embed/>
                  <p:pic>
                    <p:nvPicPr>
                      <p:cNvPr id="46389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2209800"/>
                        <a:ext cx="827088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95" name="Object 23"/>
          <p:cNvGraphicFramePr>
            <a:graphicFrameLocks noChangeAspect="1"/>
          </p:cNvGraphicFramePr>
          <p:nvPr/>
        </p:nvGraphicFramePr>
        <p:xfrm>
          <a:off x="8716963" y="2209800"/>
          <a:ext cx="274637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922" name="Equation" r:id="rId29" imgW="114120" imgH="164880" progId="Equation.DSMT4">
                  <p:embed/>
                </p:oleObj>
              </mc:Choice>
              <mc:Fallback>
                <p:oleObj name="Equation" r:id="rId29" imgW="114120" imgH="164880" progId="Equation.DSMT4">
                  <p:embed/>
                  <p:pic>
                    <p:nvPicPr>
                      <p:cNvPr id="46389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6963" y="2209800"/>
                        <a:ext cx="274637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89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3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3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3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3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3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3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63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63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63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63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63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63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63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63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63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63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63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63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63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63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63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75" grpId="0"/>
      <p:bldP spid="463876" grpId="0"/>
      <p:bldP spid="463877" grpId="0"/>
      <p:bldP spid="463879" grpId="0"/>
      <p:bldP spid="463880" grpId="0"/>
      <p:bldP spid="463881" grpId="0"/>
      <p:bldP spid="463893" grpId="0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53145</TotalTime>
  <Words>1487</Words>
  <Application>Microsoft Macintosh PowerPoint</Application>
  <PresentationFormat>On-screen Show (4:3)</PresentationFormat>
  <Paragraphs>197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Narrow</vt:lpstr>
      <vt:lpstr>Monotype Corsiva</vt:lpstr>
      <vt:lpstr>Symbol</vt:lpstr>
      <vt:lpstr>Times New Roman</vt:lpstr>
      <vt:lpstr>phys1443-spring02</vt:lpstr>
      <vt:lpstr>Equation</vt:lpstr>
      <vt:lpstr>PHYS 1444 – Section 002 Lecture #23</vt:lpstr>
      <vt:lpstr>Announcements</vt:lpstr>
      <vt:lpstr>LR Circuits</vt:lpstr>
      <vt:lpstr>LR Circuits</vt:lpstr>
      <vt:lpstr>Discharge of LR Circuits</vt:lpstr>
      <vt:lpstr>AC Circuit w/ Resistance only</vt:lpstr>
      <vt:lpstr>AC Circuit w/ Inductance only</vt:lpstr>
      <vt:lpstr>AC Circuit w/ Inductance only</vt:lpstr>
      <vt:lpstr>Example 30 – 9 </vt:lpstr>
      <vt:lpstr>AC Circuit w/ Capacitance only</vt:lpstr>
      <vt:lpstr>AC Circuit w/ Capacitance only</vt:lpstr>
      <vt:lpstr>AC Circuit w/ Capacitance only</vt:lpstr>
      <vt:lpstr>Example 30 – 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1068</cp:revision>
  <dcterms:created xsi:type="dcterms:W3CDTF">2012-01-19T04:21:20Z</dcterms:created>
  <dcterms:modified xsi:type="dcterms:W3CDTF">2019-11-25T21:29:14Z</dcterms:modified>
</cp:coreProperties>
</file>