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91" r:id="rId2"/>
    <p:sldId id="679" r:id="rId3"/>
    <p:sldId id="676" r:id="rId4"/>
    <p:sldId id="335" r:id="rId5"/>
    <p:sldId id="780" r:id="rId6"/>
    <p:sldId id="781" r:id="rId7"/>
    <p:sldId id="514" r:id="rId8"/>
    <p:sldId id="394" r:id="rId9"/>
    <p:sldId id="783" r:id="rId10"/>
    <p:sldId id="784" r:id="rId11"/>
    <p:sldId id="785" r:id="rId12"/>
    <p:sldId id="786" r:id="rId13"/>
    <p:sldId id="787" r:id="rId14"/>
    <p:sldId id="788" r:id="rId15"/>
    <p:sldId id="789" r:id="rId16"/>
    <p:sldId id="790" r:id="rId17"/>
    <p:sldId id="791" r:id="rId18"/>
    <p:sldId id="792" r:id="rId19"/>
    <p:sldId id="793" r:id="rId20"/>
    <p:sldId id="794" r:id="rId21"/>
    <p:sldId id="795" r:id="rId22"/>
    <p:sldId id="796" r:id="rId23"/>
    <p:sldId id="797" r:id="rId24"/>
    <p:sldId id="798" r:id="rId25"/>
    <p:sldId id="799" r:id="rId26"/>
    <p:sldId id="800" r:id="rId27"/>
    <p:sldId id="801" r:id="rId28"/>
    <p:sldId id="802" r:id="rId29"/>
    <p:sldId id="803" r:id="rId30"/>
    <p:sldId id="804" r:id="rId31"/>
    <p:sldId id="805" r:id="rId32"/>
    <p:sldId id="806" r:id="rId33"/>
    <p:sldId id="807" r:id="rId34"/>
    <p:sldId id="808" r:id="rId35"/>
    <p:sldId id="809" r:id="rId36"/>
    <p:sldId id="810" r:id="rId37"/>
    <p:sldId id="331" r:id="rId38"/>
    <p:sldId id="418" r:id="rId39"/>
    <p:sldId id="419" r:id="rId40"/>
    <p:sldId id="420" r:id="rId41"/>
    <p:sldId id="421" r:id="rId42"/>
    <p:sldId id="423" r:id="rId43"/>
    <p:sldId id="817" r:id="rId44"/>
    <p:sldId id="818" r:id="rId45"/>
    <p:sldId id="819" r:id="rId46"/>
    <p:sldId id="820" r:id="rId47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99FFCC"/>
    <a:srgbClr val="FFFFCC"/>
    <a:srgbClr val="CC6600"/>
    <a:srgbClr val="FF0066"/>
    <a:srgbClr val="003300"/>
    <a:srgbClr val="6600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36"/>
    <p:restoredTop sz="94660"/>
  </p:normalViewPr>
  <p:slideViewPr>
    <p:cSldViewPr>
      <p:cViewPr varScale="1">
        <p:scale>
          <a:sx n="124" d="100"/>
          <a:sy n="124" d="100"/>
        </p:scale>
        <p:origin x="168" y="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EBEBBD9D-2B36-914F-A6CA-7434B0007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36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pPr>
              <a:defRPr/>
            </a:pPr>
            <a:fld id="{118042F0-41D0-5340-90E3-DBE3BE5AF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4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21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261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05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833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3662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18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137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06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70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4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2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84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8042F0-41D0-5340-90E3-DBE3BE5AF95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63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53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96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6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98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19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6049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20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1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2E354-380E-2541-86AC-273DB7135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1AF11F0-DDFA-B44C-AACA-04940859F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0B4D4B-3DEF-AE4B-B9BB-BFC0E5F21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378816-F0BE-954B-ACE6-3B377C21A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F3D8A4-74EF-534D-976E-1FB9C4B728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BF8B38-6A2B-A24F-8E1A-CFFE72849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43A56-7F86-D14E-A381-3C37627AF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D4FE25A-1989-A448-A1B9-194EB93C7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EAF47E9-2323-F64D-AFF2-9AFE5BE48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90B60E-95F4-9C41-AEA5-2E2E6ABCCA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327105-656C-8345-B353-0B5F787303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3F747FB-9F93-7A4A-823E-4285093B0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+mn-lt"/>
              </a:defRPr>
            </a:lvl1pPr>
          </a:lstStyle>
          <a:p>
            <a:pPr>
              <a:defRPr/>
            </a:pPr>
            <a:fld id="{48A22D27-E16E-9440-8890-E1A3510F77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6315667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-hep.uta.edu/~yu/teaching/fall20-1444-002/fall20-1444-002.html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ta.edu/physics/lab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quest.cns.utexas.edu/student/courses/lis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manager.its.utexas.edu/eid_self_help/?createEID&amp;qwicap-page-id=EA027EFF7E2DA39E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coronaboard.com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mailto:jaehoonyu@uta.edu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1441 – Section 002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#1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871758" y="1447800"/>
            <a:ext cx="30925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Wednesday, Aug. 26, 2020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506413" y="5638800"/>
            <a:ext cx="7534691" cy="46166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3300"/>
                </a:solidFill>
                <a:latin typeface="Arial Narrow" pitchFamily="-84" charset="0"/>
              </a:rPr>
              <a:t>Today’s homework is homework #1, due 11pm, Monday, Aug. 31!!</a:t>
            </a: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1752600" y="2209800"/>
            <a:ext cx="5715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Who am I?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How is this class organized?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is Physics?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What do we want from this class?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Brief history of physics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chemeClr val="accent2"/>
                </a:solidFill>
                <a:latin typeface="Arial Narrow" pitchFamily="-84" charset="0"/>
              </a:rPr>
              <a:t>Standards and units</a:t>
            </a:r>
          </a:p>
        </p:txBody>
      </p:sp>
    </p:spTree>
    <p:extLst>
      <p:ext uri="{BB962C8B-B14F-4D97-AF65-F5344CB8AC3E}">
        <p14:creationId xmlns:p14="http://schemas.microsoft.com/office/powerpoint/2010/main" val="2604975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57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2055B9-6145-6444-978C-DDD1DDC90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45477-FE7B-CA4A-ABF6-8A2551AB0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D7416-7533-A748-9A4A-77469D5E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5373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3;&#10;&#13;&#10;Description automatically generated">
            <a:extLst>
              <a:ext uri="{FF2B5EF4-FFF2-40B4-BE49-F238E27FC236}">
                <a16:creationId xmlns:a16="http://schemas.microsoft.com/office/drawing/2014/main" id="{C42D4F44-ACC6-F440-8E17-F6DED3EA4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62E16C6-1BA5-AC41-A588-F7A9BBC9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09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4" cy="1792043"/>
            <a:chOff x="5148964" y="457200"/>
            <a:chExt cx="2488178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0" y="1708151"/>
              <a:ext cx="1464942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2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657601" cy="1168063"/>
            <a:chOff x="1600200" y="3200400"/>
            <a:chExt cx="2963918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363718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005F36-EA37-D44F-A366-8CF96EE0A452}"/>
              </a:ext>
            </a:extLst>
          </p:cNvPr>
          <p:cNvSpPr/>
          <p:nvPr/>
        </p:nvSpPr>
        <p:spPr bwMode="auto">
          <a:xfrm>
            <a:off x="838200" y="4139863"/>
            <a:ext cx="5715000" cy="11941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68F416-CAC8-C34A-8A71-BE615C5C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07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particle discovered at the LHC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(</a:t>
            </a:r>
            <a:r>
              <a:rPr lang="en-US" sz="2800" b="1" dirty="0">
                <a:solidFill>
                  <a:srgbClr val="A50021"/>
                </a:solidFill>
                <a:latin typeface="Arial Narrow" charset="0"/>
              </a:rPr>
              <a:t>OMG!! The SM is broken!!!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) 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What are the mixing parameters, particle-anti particle asymmetry and the neutrino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are some issues in HEP?</a:t>
            </a:r>
          </a:p>
        </p:txBody>
      </p:sp>
      <p:pic>
        <p:nvPicPr>
          <p:cNvPr id="4" name="Picture 3" descr="Screen Shot 2015-07-24 at 7.20.1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3251200"/>
            <a:ext cx="3238500" cy="36068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4495800" y="4953000"/>
            <a:ext cx="3276600" cy="1147465"/>
            <a:chOff x="4495800" y="4953000"/>
            <a:chExt cx="3276600" cy="1147465"/>
          </a:xfrm>
        </p:grpSpPr>
        <p:sp>
          <p:nvSpPr>
            <p:cNvPr id="8" name="Oval 7"/>
            <p:cNvSpPr/>
            <p:nvPr/>
          </p:nvSpPr>
          <p:spPr bwMode="auto">
            <a:xfrm>
              <a:off x="6934200" y="4953000"/>
              <a:ext cx="838200" cy="914400"/>
            </a:xfrm>
            <a:prstGeom prst="ellips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0" name="Straight Arrow Connector 9"/>
            <p:cNvCxnSpPr>
              <a:endCxn id="8" idx="2"/>
            </p:cNvCxnSpPr>
            <p:nvPr/>
          </p:nvCxnSpPr>
          <p:spPr bwMode="auto">
            <a:xfrm flipV="1">
              <a:off x="5105400" y="5410200"/>
              <a:ext cx="1828800" cy="457200"/>
            </a:xfrm>
            <a:prstGeom prst="straightConnector1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4495800" y="5638800"/>
              <a:ext cx="606256" cy="4616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A50021"/>
                  </a:solidFill>
                  <a:latin typeface="+mj-lt"/>
                </a:rPr>
                <a:t>Me!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1895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305800" cy="914400"/>
          </a:xfrm>
        </p:spPr>
        <p:txBody>
          <a:bodyPr/>
          <a:lstStyle/>
          <a:p>
            <a:r>
              <a:rPr lang="en-US" dirty="0"/>
              <a:t>How does a nuclear power plant work?</a:t>
            </a:r>
          </a:p>
        </p:txBody>
      </p:sp>
      <p:pic>
        <p:nvPicPr>
          <p:cNvPr id="7" name="Picture 6" descr="student-pw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8382000" cy="4953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0" y="4648200"/>
            <a:ext cx="147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Duke Energy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9400" y="5562600"/>
            <a:ext cx="442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My 1000 year dream: Skip the whole thing!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19400" y="5943600"/>
            <a:ext cx="4533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+mn-lt"/>
              </a:rPr>
              <a:t>Make electricity directly from nuclear force!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304800" y="1600200"/>
            <a:ext cx="15240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905000" y="1600200"/>
            <a:ext cx="1219200" cy="3810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200400" y="1600200"/>
            <a:ext cx="3657600" cy="2286000"/>
          </a:xfrm>
          <a:prstGeom prst="rect">
            <a:avLst/>
          </a:prstGeom>
          <a:solidFill>
            <a:schemeClr val="accent5">
              <a:lumMod val="40000"/>
              <a:lumOff val="60000"/>
              <a:alpha val="45000"/>
            </a:schemeClr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4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192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6511765" cy="5498260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What makes up the universe?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00200" y="4114800"/>
            <a:ext cx="41815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+mn-lt"/>
              </a:rPr>
              <a:t>~95</a:t>
            </a:r>
            <a:r>
              <a:rPr lang="en-US" sz="4800" b="1" dirty="0">
                <a:solidFill>
                  <a:srgbClr val="FFFFFF"/>
                </a:solidFill>
                <a:latin typeface="+mn-lt"/>
              </a:rPr>
              <a:t>%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4800" b="1" dirty="0">
                <a:solidFill>
                  <a:schemeClr val="bg1"/>
                </a:solidFill>
                <a:latin typeface="+mn-lt"/>
              </a:rPr>
              <a:t>unknown!!</a:t>
            </a:r>
            <a:r>
              <a:rPr lang="en-US" sz="4800" b="1" dirty="0">
                <a:solidFill>
                  <a:srgbClr val="0000FF"/>
                </a:solidFill>
                <a:latin typeface="+mn-lt"/>
              </a:rPr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758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particle we discovered really the Higgs particle?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Why are there only four apparent forces?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</a:rPr>
              <a:t>Were they all unified at the Big Bang?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remaining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particles we don’t know of? </a:t>
            </a:r>
          </a:p>
          <a:p>
            <a:pPr lvl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Big deal for the new LHC Run and in the new experiment in the US!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/>
              <a:t>So what’s the problem?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92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Requirements for Online Class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13" y="457200"/>
            <a:ext cx="9296400" cy="5506598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COVID – 19  forces us into a special and difficult circumstance</a:t>
            </a:r>
          </a:p>
          <a:p>
            <a:pPr lvl="1"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I have never done online classes before late March 2020</a:t>
            </a:r>
          </a:p>
          <a:p>
            <a:pPr lvl="1"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Keeping grades fair to all students very important</a:t>
            </a:r>
          </a:p>
          <a:p>
            <a:pPr lvl="2" eaLnBrk="1" hangingPunct="1"/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 apologize for this but at times the policies may be very strict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Be sure to prepare a camera and a headset (or an earphone) with mic so that you can show yourself and listen and speak. 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Be in a quiet, isolated area during the class, especially during the quiz and exam period so that you can focus on the class.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ring bound notebook for you to take notes during the class and keep the exercises you practice in the class. 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Prepare a calculator.</a:t>
            </a:r>
          </a:p>
          <a:p>
            <a:pPr eaLnBrk="1" hangingPunct="1"/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Have your zoom display name the same as it is on </a:t>
            </a:r>
            <a:r>
              <a:rPr lang="en-US" sz="28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MyMav</a:t>
            </a:r>
            <a:r>
              <a:rPr lang="en-US" sz="2800" dirty="0">
                <a:latin typeface="Arial Narrow" panose="020B0604020202020204" pitchFamily="34" charset="0"/>
                <a:cs typeface="Arial Narrow" panose="020B0604020202020204" pitchFamily="34" charset="0"/>
              </a:rPr>
              <a:t>!</a:t>
            </a:r>
          </a:p>
          <a:p>
            <a:pPr lvl="1" eaLnBrk="1" hangingPunct="1"/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Zoom settings </a:t>
            </a:r>
            <a:r>
              <a:rPr lang="en-US" sz="2400" dirty="0">
                <a:latin typeface="Arial Narrow" panose="020B0604020202020204" pitchFamily="34" charset="0"/>
                <a:cs typeface="Arial Narrow" panose="020B0604020202020204" pitchFamily="34" charset="0"/>
                <a:sym typeface="Wingdings" pitchFamily="2" charset="2"/>
              </a:rPr>
              <a:t> profile edit my profile  edit the top portion on web</a:t>
            </a:r>
            <a:endParaRPr lang="en-US" sz="24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C7D3AA-B6AD-D742-897B-A117E842D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24D920-1002-2840-8555-B8D869892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53489-E928-B347-97A7-434C18281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anti-particle 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3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=2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has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HL LHC</a:t>
            </a: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pitchFamily="2" charset="2"/>
              </a:rPr>
              <a:t> About to resume!!</a:t>
            </a:r>
            <a:endParaRPr lang="en-US" sz="1600" b="1" u="sng" kern="0" dirty="0">
              <a:solidFill>
                <a:srgbClr val="A50021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5513489"/>
      </p:ext>
    </p:extLst>
  </p:cSld>
  <p:clrMapOvr>
    <a:masterClrMapping/>
  </p:clrMapOvr>
  <p:transition advClick="0" advTm="20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pic>
        <p:nvPicPr>
          <p:cNvPr id="12" name="Picture 11" descr="Picture 2.png">
            <a:extLst>
              <a:ext uri="{FF2B5EF4-FFF2-40B4-BE49-F238E27FC236}">
                <a16:creationId xmlns:a16="http://schemas.microsoft.com/office/drawing/2014/main" id="{D2F6186C-C99A-7344-8713-9ED21AE977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82938" y="4572000"/>
            <a:ext cx="1541462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64959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4" y="1200541"/>
            <a:ext cx="4266176" cy="5520934"/>
          </a:xfrm>
          <a:prstGeom prst="rect">
            <a:avLst/>
          </a:prstGeom>
        </p:spPr>
      </p:pic>
      <p:sp>
        <p:nvSpPr>
          <p:cNvPr id="13" name="Oval 22"/>
          <p:cNvSpPr>
            <a:spLocks noChangeArrowheads="1"/>
          </p:cNvSpPr>
          <p:nvPr/>
        </p:nvSpPr>
        <p:spPr bwMode="auto">
          <a:xfrm>
            <a:off x="239302" y="5410482"/>
            <a:ext cx="1284698" cy="106746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202" y="-3670"/>
            <a:ext cx="4443322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D</a:t>
            </a:r>
            <a:r>
              <a:rPr lang="en-US" dirty="0" err="1"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dirty="0"/>
              <a:t> Detector at </a:t>
            </a:r>
            <a:r>
              <a:rPr lang="en-US" dirty="0" err="1"/>
              <a:t>Fermilab</a:t>
            </a:r>
            <a:r>
              <a:rPr lang="en-US" dirty="0"/>
              <a:t> near Chicago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0" y="894576"/>
            <a:ext cx="4572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800000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/>
              <a:t>ATLAS Detector in </a:t>
            </a:r>
            <a:r>
              <a:rPr lang="en-US"/>
              <a:t>Geneva Switzerland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5" y="2098787"/>
            <a:ext cx="8222925" cy="4665546"/>
          </a:xfrm>
          <a:prstGeom prst="rect">
            <a:avLst/>
          </a:prstGeom>
        </p:spPr>
      </p:pic>
      <p:sp>
        <p:nvSpPr>
          <p:cNvPr id="12" name="Oval 22"/>
          <p:cNvSpPr>
            <a:spLocks noChangeArrowheads="1"/>
          </p:cNvSpPr>
          <p:nvPr/>
        </p:nvSpPr>
        <p:spPr bwMode="auto">
          <a:xfrm rot="16200000">
            <a:off x="4466527" y="5744274"/>
            <a:ext cx="991235" cy="78028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FDEE6-7B8C-7D45-97CF-A280922B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4DA84-AD2B-8E46-B460-E45C4F1F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B472B-7072-2E4F-854E-70D0BE08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067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latin typeface="Symbol" charset="2"/>
                <a:ea typeface="Symbol" charset="2"/>
                <a:cs typeface="Symbol" charset="2"/>
                <a:sym typeface="Wingdings"/>
              </a:rPr>
              <a:t>gg</a:t>
            </a:r>
            <a:r>
              <a:rPr lang="en-US" dirty="0"/>
              <a:t>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FDCE1C-F13E-1949-A973-3B37F4633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05F220-FEF5-3947-8523-66F784B2D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32966E-F849-004D-AC10-8C1B88CBC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062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009" y="1878979"/>
            <a:ext cx="5498791" cy="2139737"/>
          </a:xfrm>
          <a:prstGeom prst="rect">
            <a:avLst/>
          </a:prstGeom>
          <a:ln w="12700">
            <a:miter lim="400000"/>
          </a:ln>
        </p:spPr>
      </p:pic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5494" y="609600"/>
            <a:ext cx="8915400" cy="5791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Stands for Deep Under Ground Neutrino Experiment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 Narrow"/>
                <a:cs typeface="Arial Narrow"/>
              </a:rPr>
              <a:t>The $1.5B flagship long baseline (1300km) </a:t>
            </a:r>
            <a:r>
              <a:rPr lang="en-US" sz="2800" dirty="0" err="1">
                <a:latin typeface="Symbol" charset="2"/>
                <a:cs typeface="Symbol" charset="2"/>
              </a:rPr>
              <a:t>ν</a:t>
            </a:r>
            <a:r>
              <a:rPr lang="en-US" sz="2800" dirty="0">
                <a:latin typeface="Arial Narrow"/>
                <a:cs typeface="Arial Narrow"/>
              </a:rPr>
              <a:t> experiment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 Narrow"/>
                <a:cs typeface="Arial Narrow"/>
              </a:rPr>
              <a:t>1500m underground in South Dakota 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76200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The Next Big Thing - DUNE Experiment</a:t>
            </a:r>
          </a:p>
        </p:txBody>
      </p:sp>
      <p:pic>
        <p:nvPicPr>
          <p:cNvPr id="28" name="pasted-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047" y="609600"/>
            <a:ext cx="1292255" cy="8177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14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151" y="3475461"/>
            <a:ext cx="4038600" cy="2365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asted-image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51" y="4847061"/>
            <a:ext cx="3749047" cy="1956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3405689" y="3530388"/>
            <a:ext cx="289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4 caverns with ~80,000t of Liquid Argon total</a:t>
            </a:r>
          </a:p>
        </p:txBody>
      </p: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7173951" y="63710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66m</a:t>
            </a:r>
          </a:p>
        </p:txBody>
      </p:sp>
      <p:cxnSp>
        <p:nvCxnSpPr>
          <p:cNvPr id="18" name="Straight Arrow Connector 17"/>
          <p:cNvCxnSpPr/>
          <p:nvPr/>
        </p:nvCxnSpPr>
        <p:spPr bwMode="auto">
          <a:xfrm flipV="1">
            <a:off x="5649951" y="6218661"/>
            <a:ext cx="3276600" cy="533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5649951" y="5837661"/>
            <a:ext cx="76200" cy="9144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0" name="TextBox 12"/>
          <p:cNvSpPr txBox="1">
            <a:spLocks noChangeArrowheads="1"/>
          </p:cNvSpPr>
          <p:nvPr/>
        </p:nvSpPr>
        <p:spPr bwMode="auto">
          <a:xfrm>
            <a:off x="5726151" y="6142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268951" y="6523461"/>
            <a:ext cx="304800" cy="228600"/>
          </a:xfrm>
          <a:prstGeom prst="straightConnector1">
            <a:avLst/>
          </a:prstGeom>
          <a:noFill/>
          <a:ln w="38100" cap="flat" cmpd="sng" algn="ctr">
            <a:solidFill>
              <a:srgbClr val="A5002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2" name="TextBox 12"/>
          <p:cNvSpPr txBox="1">
            <a:spLocks noChangeArrowheads="1"/>
          </p:cNvSpPr>
          <p:nvPr/>
        </p:nvSpPr>
        <p:spPr bwMode="auto">
          <a:xfrm>
            <a:off x="4583151" y="6523461"/>
            <a:ext cx="685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Arial Narrow" charset="0"/>
                <a:ea typeface="Arial Narrow" charset="0"/>
                <a:cs typeface="Arial Narrow" charset="0"/>
              </a:rPr>
              <a:t>15m</a:t>
            </a:r>
          </a:p>
        </p:txBody>
      </p:sp>
      <p:sp>
        <p:nvSpPr>
          <p:cNvPr id="23" name="Shape 127"/>
          <p:cNvSpPr/>
          <p:nvPr/>
        </p:nvSpPr>
        <p:spPr>
          <a:xfrm flipH="1" flipV="1">
            <a:off x="5040351" y="4694661"/>
            <a:ext cx="609600" cy="381000"/>
          </a:xfrm>
          <a:prstGeom prst="line">
            <a:avLst/>
          </a:prstGeom>
          <a:ln w="88900">
            <a:solidFill>
              <a:srgbClr val="A50021"/>
            </a:solidFill>
            <a:miter lim="400000"/>
            <a:headEnd type="triangle"/>
            <a:tailEnd type="non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24" name="pasted-image.pdf"/>
          <p:cNvPicPr>
            <a:picLocks noChangeAspect="1"/>
          </p:cNvPicPr>
          <p:nvPr/>
        </p:nvPicPr>
        <p:blipFill>
          <a:blip r:embed="rId6"/>
          <a:srcRect r="10298" b="8116"/>
          <a:stretch>
            <a:fillRect/>
          </a:stretch>
        </p:blipFill>
        <p:spPr>
          <a:xfrm>
            <a:off x="0" y="4568283"/>
            <a:ext cx="3278756" cy="20570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" name="Group 25"/>
          <p:cNvGrpSpPr/>
          <p:nvPr/>
        </p:nvGrpSpPr>
        <p:grpSpPr>
          <a:xfrm>
            <a:off x="423747" y="1979331"/>
            <a:ext cx="2872131" cy="2629285"/>
            <a:chOff x="5943600" y="685800"/>
            <a:chExt cx="2872131" cy="2629285"/>
          </a:xfrm>
        </p:grpSpPr>
        <p:pic>
          <p:nvPicPr>
            <p:cNvPr id="27" name="image14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43600" y="685800"/>
              <a:ext cx="2872131" cy="262928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" name="Shape 185"/>
            <p:cNvSpPr/>
            <p:nvPr/>
          </p:nvSpPr>
          <p:spPr>
            <a:xfrm rot="499911">
              <a:off x="6375239" y="2068764"/>
              <a:ext cx="1989323" cy="3799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7" tIns="35717" rIns="35717" bIns="35717" anchor="ctr">
              <a:spAutoFit/>
            </a:bodyPr>
            <a:lstStyle/>
            <a:p>
              <a:r>
                <a:rPr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1300km</a:t>
              </a:r>
              <a:r>
                <a:rPr lang="en-US" sz="2000" b="1">
                  <a:solidFill>
                    <a:srgbClr val="A50021"/>
                  </a:solidFill>
                  <a:latin typeface="Arial Narrow" charset="0"/>
                  <a:ea typeface="Arial Narrow" charset="0"/>
                  <a:cs typeface="Arial Narrow" charset="0"/>
                </a:rPr>
                <a:t> (800 miles)</a:t>
              </a:r>
              <a:endParaRPr sz="2000" b="1" dirty="0">
                <a:solidFill>
                  <a:srgbClr val="A5002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31" name="Shape 127"/>
          <p:cNvSpPr/>
          <p:nvPr/>
        </p:nvSpPr>
        <p:spPr>
          <a:xfrm>
            <a:off x="728547" y="3274731"/>
            <a:ext cx="152400" cy="16002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Shape 127"/>
          <p:cNvSpPr/>
          <p:nvPr/>
        </p:nvSpPr>
        <p:spPr>
          <a:xfrm flipH="1">
            <a:off x="2895600" y="3174379"/>
            <a:ext cx="1066800" cy="228600"/>
          </a:xfrm>
          <a:prstGeom prst="line">
            <a:avLst/>
          </a:prstGeom>
          <a:ln w="88900">
            <a:solidFill>
              <a:srgbClr val="A50021"/>
            </a:solidFill>
            <a:miter lim="400000"/>
            <a:tailEnd type="triangle"/>
          </a:ln>
        </p:spPr>
        <p:txBody>
          <a:bodyPr lIns="35717" tIns="35717" rIns="35717" bIns="35717" anchor="ctr"/>
          <a:lstStyle/>
          <a:p>
            <a:pPr algn="ctr" defTabSz="41075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0AEE2-4106-4142-A872-D6545C5ED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AB5FB-9D4B-664B-AE41-8C1BAC9D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576"/>
            <a:ext cx="9144000" cy="5567024"/>
          </a:xfrm>
          <a:prstGeom prst="rect">
            <a:avLst/>
          </a:prstGeom>
        </p:spPr>
      </p:pic>
      <p:pic>
        <p:nvPicPr>
          <p:cNvPr id="28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672" y="524553"/>
            <a:ext cx="1218128" cy="77084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76200" y="3561187"/>
            <a:ext cx="2667000" cy="122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algn="l"/>
            <a:r>
              <a:rPr lang="en-US" b="1" dirty="0">
                <a:solidFill>
                  <a:srgbClr val="800000"/>
                </a:solidFill>
              </a:rPr>
              <a:t>1106 collaborators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184 institutions</a:t>
            </a:r>
          </a:p>
          <a:p>
            <a:pPr algn="l"/>
            <a:r>
              <a:rPr lang="en-US" b="1" dirty="0">
                <a:solidFill>
                  <a:srgbClr val="800000"/>
                </a:solidFill>
              </a:rPr>
              <a:t>31 countries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-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b="1" dirty="0"/>
              <a:t>The Map of the DUNE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16ACF3-4072-984B-9914-DAA33D109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37781" b="20068"/>
          <a:stretch/>
        </p:blipFill>
        <p:spPr>
          <a:xfrm>
            <a:off x="0" y="4686300"/>
            <a:ext cx="9144000" cy="21717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2" name="Oval 22">
            <a:extLst>
              <a:ext uri="{FF2B5EF4-FFF2-40B4-BE49-F238E27FC236}">
                <a16:creationId xmlns:a16="http://schemas.microsoft.com/office/drawing/2014/main" id="{D9D83A12-A81E-5546-90BB-F9878E370D9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95699" y="5981698"/>
            <a:ext cx="914399" cy="3810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13F7B-8DB5-A241-8334-0F118AC8F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21B40-A362-574C-9427-DDF96CB2A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5318D2-E5BA-3742-A307-E753924D3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25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17876" cy="6903720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32588" y="-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The UTA Field Cage Team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15949479">
            <a:off x="2739436" y="1791629"/>
            <a:ext cx="1483475" cy="910342"/>
          </a:xfrm>
          <a:prstGeom prst="ellipse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7" y="1"/>
            <a:ext cx="9149807" cy="6903721"/>
          </a:xfrm>
          <a:prstGeom prst="rect">
            <a:avLst/>
          </a:prstGeom>
        </p:spPr>
      </p:pic>
      <p:pic>
        <p:nvPicPr>
          <p:cNvPr id="10" name="Picture 9" descr="A picture containing indoor, metal, engine, filled&#10;&#10;Description automatically generated">
            <a:extLst>
              <a:ext uri="{FF2B5EF4-FFF2-40B4-BE49-F238E27FC236}">
                <a16:creationId xmlns:a16="http://schemas.microsoft.com/office/drawing/2014/main" id="{E7BD65C9-8427-2D4C-86F4-633489225D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000" y="857250"/>
            <a:ext cx="6858000" cy="5143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6E6CC3B-75A4-EE45-936C-CD8209FC7641}"/>
              </a:ext>
            </a:extLst>
          </p:cNvPr>
          <p:cNvSpPr txBox="1"/>
          <p:nvPr/>
        </p:nvSpPr>
        <p:spPr>
          <a:xfrm>
            <a:off x="2428868" y="0"/>
            <a:ext cx="3743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Hector Carranza @ CERN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576683-B306-6740-9F7C-1FA68DDE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91F583-E759-A144-94F8-C44B601D6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9FEE0-816D-2945-86F9-30976CAD1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94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46" y="23715"/>
            <a:ext cx="9186507" cy="6878894"/>
          </a:xfrm>
          <a:prstGeom prst="rect">
            <a:avLst/>
          </a:prstGeom>
        </p:spPr>
      </p:pic>
      <p:sp>
        <p:nvSpPr>
          <p:cNvPr id="8" name="ZoneTexte 1"/>
          <p:cNvSpPr txBox="1">
            <a:spLocks noChangeArrowheads="1"/>
          </p:cNvSpPr>
          <p:nvPr/>
        </p:nvSpPr>
        <p:spPr bwMode="auto">
          <a:xfrm>
            <a:off x="114299" y="250824"/>
            <a:ext cx="89154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DUNE Prototype Detector @ CERN</a:t>
            </a:r>
            <a:endParaRPr lang="en-US" altLang="en-US" sz="4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33682" y="1100241"/>
            <a:ext cx="511812" cy="4660632"/>
            <a:chOff x="1898408" y="2879620"/>
            <a:chExt cx="511812" cy="3505200"/>
          </a:xfrm>
        </p:grpSpPr>
        <p:cxnSp>
          <p:nvCxnSpPr>
            <p:cNvPr id="10" name="Straight Arrow Connector 9"/>
            <p:cNvCxnSpPr/>
            <p:nvPr/>
          </p:nvCxnSpPr>
          <p:spPr bwMode="auto">
            <a:xfrm>
              <a:off x="1898408" y="2879620"/>
              <a:ext cx="152400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 rot="5072025">
              <a:off x="1992161" y="4802340"/>
              <a:ext cx="345042" cy="4910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 rot="21058588">
            <a:off x="6060327" y="802166"/>
            <a:ext cx="4110545" cy="3705635"/>
            <a:chOff x="1676400" y="2895600"/>
            <a:chExt cx="484402" cy="350520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1676400" y="2895600"/>
              <a:ext cx="49306" cy="3505200"/>
            </a:xfrm>
            <a:prstGeom prst="straightConnector1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 rot="21211741">
              <a:off x="1702022" y="3930164"/>
              <a:ext cx="458780" cy="528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6m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70033A-A302-1349-9A3D-9D628FC23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5B6BC8-D054-FA44-ADEF-3B9F2B1A4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5E56C-4E52-9246-8FF3-8AB43091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0B60E-95F4-9C41-AEA5-2E2E6ABCCAA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413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-20037" y="23190"/>
            <a:ext cx="9164037" cy="3253409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52399" y="0"/>
            <a:ext cx="8915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5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Event</a:t>
            </a:r>
            <a:endParaRPr lang="en-US" altLang="en-US" sz="5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5" name="Image 8">
            <a:extLst>
              <a:ext uri="{FF2B5EF4-FFF2-40B4-BE49-F238E27FC236}">
                <a16:creationId xmlns:a16="http://schemas.microsoft.com/office/drawing/2014/main" id="{7EA39EE5-30D6-5A43-A7E3-42CB674ED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906000" cy="358140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0C7A1B-D91C-014E-A949-E580B2722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ABCA1-796F-1240-856E-5EF7976F1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4640E-061C-0742-8F47-C182BD003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5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9E5A06-31D5-AF47-8D83-B0D4AB7E3FC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3</a:t>
            </a:fld>
            <a:endParaRPr lang="en-US" sz="1400" dirty="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6398"/>
            <a:ext cx="7772400" cy="589402"/>
          </a:xfrm>
        </p:spPr>
        <p:txBody>
          <a:bodyPr/>
          <a:lstStyle/>
          <a:p>
            <a:r>
              <a:rPr lang="en-US" b="1" dirty="0">
                <a:latin typeface="Arial Narrow" charset="0"/>
                <a:ea typeface="ＭＳ Ｐゴシック" charset="0"/>
                <a:cs typeface="ＭＳ Ｐゴシック" charset="0"/>
              </a:rPr>
              <a:t>Basic Rules of the Online Classes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250" y="685800"/>
            <a:ext cx="8972550" cy="5506598"/>
          </a:xfrm>
        </p:spPr>
        <p:txBody>
          <a:bodyPr/>
          <a:lstStyle/>
          <a:p>
            <a:pPr eaLnBrk="1" hangingPunct="1"/>
            <a:r>
              <a:rPr lang="en-US" sz="2800" dirty="0"/>
              <a:t>I will take attendance as if we are in the classroom!</a:t>
            </a:r>
          </a:p>
          <a:p>
            <a:pPr lvl="1" eaLnBrk="1" hangingPunct="1"/>
            <a:r>
              <a:rPr lang="en-US" sz="2400" dirty="0"/>
              <a:t>Your mic will be automatically muted when joining the class</a:t>
            </a:r>
          </a:p>
          <a:p>
            <a:pPr lvl="2" eaLnBrk="1" hangingPunct="1"/>
            <a:r>
              <a:rPr lang="en-US" sz="2000" dirty="0"/>
              <a:t>Please locate the video, mute/unmute, chat buttons and test</a:t>
            </a:r>
          </a:p>
          <a:p>
            <a:pPr lvl="1" eaLnBrk="1" hangingPunct="1"/>
            <a:r>
              <a:rPr lang="en-US" sz="2400" b="1" u="sng" dirty="0">
                <a:solidFill>
                  <a:srgbClr val="C00000"/>
                </a:solidFill>
              </a:rPr>
              <a:t>Unmute</a:t>
            </a:r>
            <a:r>
              <a:rPr lang="en-US" sz="2400" dirty="0"/>
              <a:t> the mic when your name is called then mute after answering</a:t>
            </a:r>
          </a:p>
          <a:p>
            <a:pPr eaLnBrk="1" hangingPunct="1"/>
            <a:r>
              <a:rPr lang="en-US" sz="2800" dirty="0"/>
              <a:t>Mute your mic during the lecture expect for questions or answers</a:t>
            </a:r>
          </a:p>
          <a:p>
            <a:pPr eaLnBrk="1" hangingPunct="1"/>
            <a:r>
              <a:rPr lang="en-US" sz="2800" dirty="0"/>
              <a:t>If you have a question, “raise hand”, unmute your mic, pronounce your name and ask your question, as if you are in the class</a:t>
            </a:r>
          </a:p>
          <a:p>
            <a:pPr eaLnBrk="1" hangingPunct="1"/>
            <a:r>
              <a:rPr lang="en-US" sz="2800" dirty="0"/>
              <a:t>Use only the </a:t>
            </a:r>
            <a:r>
              <a:rPr lang="en-US" sz="2800" b="1" u="sng" dirty="0">
                <a:solidFill>
                  <a:srgbClr val="C00000"/>
                </a:solidFill>
              </a:rPr>
              <a:t>appropriate languages </a:t>
            </a:r>
            <a:r>
              <a:rPr lang="en-US" sz="2800" dirty="0"/>
              <a:t>on mic and on chat!</a:t>
            </a:r>
            <a:endParaRPr lang="en-US" sz="2400" dirty="0"/>
          </a:p>
          <a:p>
            <a:pPr eaLnBrk="1" hangingPunct="1"/>
            <a:r>
              <a:rPr lang="en-US" sz="2800" dirty="0"/>
              <a:t>Lecture notes and recordings will be available after each class</a:t>
            </a:r>
            <a:endParaRPr lang="en-US" sz="2400" dirty="0"/>
          </a:p>
          <a:p>
            <a:pPr eaLnBrk="1" hangingPunct="1"/>
            <a:r>
              <a:rPr lang="en-US" sz="2800" dirty="0"/>
              <a:t>Polls will be used to engage you in the class and thus you are strongly encouraged to participate in the poll (</a:t>
            </a:r>
            <a:r>
              <a:rPr lang="en-US" sz="2800" dirty="0">
                <a:solidFill>
                  <a:srgbClr val="CC00CC"/>
                </a:solidFill>
              </a:rPr>
              <a:t>poll 1</a:t>
            </a:r>
            <a:r>
              <a:rPr lang="en-US" sz="2800" dirty="0"/>
              <a:t>)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CA42AD-DC00-9447-91D9-70CBA23F2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08DDB8-3B59-7340-8606-6405E0724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1668716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Let’s Look for Dark Matter!!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19200"/>
            <a:ext cx="2338606" cy="4876800"/>
          </a:xfrm>
          <a:prstGeom prst="rect">
            <a:avLst/>
          </a:prstGeom>
          <a:solidFill>
            <a:srgbClr val="FFC000">
              <a:alpha val="66000"/>
            </a:srgbClr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184668-493C-564E-92A5-AC3DD688FB6F}"/>
              </a:ext>
            </a:extLst>
          </p:cNvPr>
          <p:cNvGrpSpPr/>
          <p:nvPr/>
        </p:nvGrpSpPr>
        <p:grpSpPr>
          <a:xfrm>
            <a:off x="1224619" y="3412576"/>
            <a:ext cx="2333187" cy="461665"/>
            <a:chOff x="1224619" y="3412576"/>
            <a:chExt cx="2333187" cy="461665"/>
          </a:xfrm>
        </p:grpSpPr>
        <p:cxnSp>
          <p:nvCxnSpPr>
            <p:cNvPr id="9" name="Straight Connector 8"/>
            <p:cNvCxnSpPr/>
            <p:nvPr/>
          </p:nvCxnSpPr>
          <p:spPr bwMode="auto">
            <a:xfrm>
              <a:off x="1224619" y="3429000"/>
              <a:ext cx="2333187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1" name="TextBox 10"/>
            <p:cNvSpPr txBox="1"/>
            <p:nvPr/>
          </p:nvSpPr>
          <p:spPr>
            <a:xfrm>
              <a:off x="1366180" y="3412576"/>
              <a:ext cx="219162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rgbClr val="800000"/>
                  </a:solidFill>
                </a:rPr>
                <a:t>DUNE </a:t>
              </a:r>
              <a:r>
                <a:rPr lang="en-US" dirty="0">
                  <a:solidFill>
                    <a:srgbClr val="800000"/>
                  </a:solidFill>
                </a:rPr>
                <a:t>potential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B7825E6-7A91-DD48-AA95-761108D9F154}"/>
              </a:ext>
            </a:extLst>
          </p:cNvPr>
          <p:cNvGrpSpPr/>
          <p:nvPr/>
        </p:nvGrpSpPr>
        <p:grpSpPr>
          <a:xfrm>
            <a:off x="1248213" y="2570734"/>
            <a:ext cx="2286000" cy="611833"/>
            <a:chOff x="1248213" y="2570734"/>
            <a:chExt cx="2286000" cy="61183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1248213" y="2570734"/>
              <a:ext cx="2286000" cy="0"/>
            </a:xfrm>
            <a:prstGeom prst="line">
              <a:avLst/>
            </a:prstGeom>
            <a:noFill/>
            <a:ln w="38100" cap="flat" cmpd="sng" algn="ctr">
              <a:solidFill>
                <a:srgbClr val="8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/>
            <p:cNvSpPr txBox="1"/>
            <p:nvPr/>
          </p:nvSpPr>
          <p:spPr>
            <a:xfrm>
              <a:off x="1866900" y="2720902"/>
              <a:ext cx="838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800000"/>
                  </a:solidFill>
                </a:rPr>
                <a:t>LHC</a:t>
              </a:r>
            </a:p>
          </p:txBody>
        </p:sp>
      </p:grp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D15E0E8-3163-BF46-BB6F-74CC6BFC4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893597-A7F9-B348-B8F3-11615CBC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2EA5-8C05-484B-978F-0FD7A196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11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534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 nature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3B49F-2A73-A54E-B9F3-0207516B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7514F-6762-064F-85B3-18516A10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06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861B678-9334-584D-99EB-B92EE75C1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021E0-65AD-CB4B-B6F8-16F53508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F2CB046-2584-6E4C-AF5E-13FAB18C8467}"/>
              </a:ext>
            </a:extLst>
          </p:cNvPr>
          <p:cNvSpPr/>
          <p:nvPr/>
        </p:nvSpPr>
        <p:spPr bwMode="auto">
          <a:xfrm>
            <a:off x="3124200" y="1981200"/>
            <a:ext cx="2971800" cy="2133600"/>
          </a:xfrm>
          <a:prstGeom prst="ellipse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AE1FCCB-E10A-4943-9C77-65C060F83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0FA8277-C18C-AD48-8C08-5C2DC5F0B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0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762000"/>
          </a:xfrm>
        </p:spPr>
        <p:txBody>
          <a:bodyPr/>
          <a:lstStyle/>
          <a:p>
            <a:r>
              <a:rPr lang="en-US" altLang="ko-KR" sz="5400" b="1" dirty="0">
                <a:ea typeface="굴림" charset="-127"/>
                <a:cs typeface="굴림" charset="-127"/>
              </a:rPr>
              <a:t>So why is HEP relevant to me?</a:t>
            </a:r>
            <a:endParaRPr lang="en-US" sz="60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839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HEP explores the most fundamentals of the Universe!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>
                <a:latin typeface="Arial Narrow" charset="0"/>
              </a:rPr>
              <a:t>Discoveries will realize our 1000 year dreams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The discovery of the dark matter and making of dark matter beams will take us to the next Quantum level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dirty="0"/>
              <a:t>Outcome and bi-products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/>
              <a:t>Advanced detector technologies like GEM will make a large screen low dosage X-ray imaging possible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346C4-B540-6B42-A8B8-2A8ABDB0E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42E7E-7166-6C49-BD3B-21E1D6A7E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136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590A33-9DDF-D041-A6E4-2FCA1E7639A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B6FB3-4E9F-6B44-A14C-90DF99288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DE79C-2EB2-3C41-A3DC-C1643DF2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9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7E77EA-6C25-7B49-ACAD-7F94141B7CF5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18C062-2063-5F42-B620-0FA97ACDE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7FB830-8946-474A-8DC4-35B13EA2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382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15346" y="1547283"/>
            <a:ext cx="9048750" cy="1073150"/>
          </a:xfrm>
        </p:spPr>
        <p:txBody>
          <a:bodyPr/>
          <a:lstStyle/>
          <a:p>
            <a:r>
              <a:rPr lang="en-US" altLang="ko-KR" sz="6000" b="1" dirty="0">
                <a:ea typeface="굴림" charset="-127"/>
                <a:cs typeface="굴림" charset="-127"/>
              </a:rPr>
              <a:t>not just for tomorrow,</a:t>
            </a:r>
            <a:endParaRPr lang="en-US" sz="6600" b="1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z="1200" smtClean="0"/>
              <a:pPr>
                <a:defRPr/>
              </a:pPr>
              <a:t>36</a:t>
            </a:fld>
            <a:endParaRPr lang="en-US" sz="120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9967AA0-D625-1C49-9C3C-60C2A842D3B1}"/>
              </a:ext>
            </a:extLst>
          </p:cNvPr>
          <p:cNvSpPr txBox="1">
            <a:spLocks/>
          </p:cNvSpPr>
          <p:nvPr/>
        </p:nvSpPr>
        <p:spPr bwMode="auto">
          <a:xfrm>
            <a:off x="15346" y="225425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Let’s all dream, </a:t>
            </a:r>
            <a:endParaRPr lang="en-US" sz="6600" b="1" kern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F402FD8-69C1-2A4C-970A-A9ACE411A41A}"/>
              </a:ext>
            </a:extLst>
          </p:cNvPr>
          <p:cNvSpPr txBox="1">
            <a:spLocks/>
          </p:cNvSpPr>
          <p:nvPr/>
        </p:nvSpPr>
        <p:spPr bwMode="auto">
          <a:xfrm>
            <a:off x="15346" y="2869141"/>
            <a:ext cx="90487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6000" b="1" kern="0" dirty="0">
                <a:ea typeface="굴림" charset="-127"/>
                <a:cs typeface="굴림" charset="-127"/>
              </a:rPr>
              <a:t>not just for the next year,</a:t>
            </a:r>
            <a:endParaRPr lang="en-US" sz="6600" b="1" kern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BAE4F7B-542A-D943-8C60-32582AEE82A7}"/>
              </a:ext>
            </a:extLst>
          </p:cNvPr>
          <p:cNvSpPr txBox="1">
            <a:spLocks/>
          </p:cNvSpPr>
          <p:nvPr/>
        </p:nvSpPr>
        <p:spPr bwMode="auto">
          <a:xfrm>
            <a:off x="113242" y="4191000"/>
            <a:ext cx="8852958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r>
              <a:rPr lang="en-US" altLang="ko-KR" sz="5400" b="1" kern="0" dirty="0">
                <a:ea typeface="굴림" charset="-127"/>
                <a:cs typeface="굴림" charset="-127"/>
              </a:rPr>
              <a:t>but for 1000 years into the future for the whole humanity!!</a:t>
            </a:r>
            <a:endParaRPr lang="en-US" sz="6000" b="1" kern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775650-3FC5-7148-9AB1-135B53BB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B98448-6F97-E44E-A634-114BF44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935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15D9F57-A737-A840-8C4B-2C7CC2124182}" type="slidenum">
              <a:rPr lang="en-US">
                <a:latin typeface="Arial Narrow" pitchFamily="-84" charset="0"/>
              </a:rPr>
              <a:pPr/>
              <a:t>37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252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Textbook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" y="533400"/>
            <a:ext cx="8763000" cy="19778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Title: Physics for Scientists and Engineers with Modern Physics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4</a:t>
            </a:r>
            <a:r>
              <a:rPr lang="en-US" sz="2400" baseline="30000" dirty="0">
                <a:ea typeface="ＭＳ Ｐゴシック" pitchFamily="-84" charset="-128"/>
                <a:cs typeface="ＭＳ Ｐゴシック" pitchFamily="-84" charset="-128"/>
              </a:rPr>
              <a:t>th</a:t>
            </a:r>
            <a:r>
              <a:rPr lang="en-US" sz="2400" dirty="0">
                <a:ea typeface="ＭＳ Ｐゴシック" pitchFamily="-84" charset="-128"/>
                <a:cs typeface="ＭＳ Ｐゴシック" pitchFamily="-84" charset="-128"/>
              </a:rPr>
              <a:t> edition (but used should be fine except for a few minor differences)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Author: D.C. </a:t>
            </a:r>
            <a:r>
              <a:rPr lang="en-US" sz="2800" dirty="0" err="1">
                <a:ea typeface="ＭＳ Ｐゴシック" pitchFamily="-84" charset="-128"/>
                <a:cs typeface="ＭＳ Ｐゴシック" pitchFamily="-84" charset="-128"/>
              </a:rPr>
              <a:t>Giancoli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ISBN13: </a:t>
            </a:r>
            <a:r>
              <a:rPr lang="en-US" sz="2800" dirty="0"/>
              <a:t>978-0132273596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ISBN10: </a:t>
            </a:r>
            <a:r>
              <a:rPr lang="en-US" sz="2800" dirty="0"/>
              <a:t>9780132273596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697EC-A108-1149-A987-5ADD2445C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19400"/>
            <a:ext cx="7772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3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 uiExpand="1" build="p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>
                <a:ea typeface="ＭＳ Ｐゴシック" pitchFamily="-84" charset="-128"/>
                <a:cs typeface="ＭＳ Ｐゴシック" pitchFamily="-84" charset="-128"/>
              </a:rPr>
              <a:t>Information &amp; Communication Source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Course web page: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hlinkClick r:id="rId3"/>
              </a:rPr>
              <a:t>http://www-hep.uta.edu/~yu/teaching/fall20-1444-002/fall20-1444-002.html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(Canvas has a link to this page)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Lecture notes and recordings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Contact information &amp; Class Schedule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Syllabus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Homework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Holidays and Exam days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Evaluation Policy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Class Style &amp; Communication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Other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Primary communication tool is e-mail: Make sure that your e-mail at the time of course registration is the one you most often read!! 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  <a:sym typeface="Wingdings" pitchFamily="-84" charset="2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Office Hours: 2:30 – 2:30pm, MW or by appointments on zoom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361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3891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293E1-DDA2-4944-B029-05297B3D35FB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76200"/>
            <a:ext cx="7772400" cy="685800"/>
          </a:xfrm>
        </p:spPr>
        <p:txBody>
          <a:bodyPr/>
          <a:lstStyle/>
          <a:p>
            <a:pPr eaLnBrk="1" hangingPunct="1"/>
            <a:r>
              <a:rPr lang="en-US" sz="4000" dirty="0"/>
              <a:t>Evaluation Policy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762000"/>
            <a:ext cx="8229600" cy="5410200"/>
          </a:xfrm>
          <a:solidFill>
            <a:srgbClr val="FFFFFF"/>
          </a:solidFill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Homework: </a:t>
            </a:r>
            <a:r>
              <a:rPr lang="en-US" altLang="ko-KR" sz="2400" dirty="0">
                <a:ea typeface="굴림" charset="-127"/>
                <a:cs typeface="굴림" charset="-127"/>
              </a:rPr>
              <a:t>25</a:t>
            </a:r>
            <a:r>
              <a:rPr lang="en-US" sz="2400" dirty="0"/>
              <a:t>%!!!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Exams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Final Comprehensive Exam (11am, Wed., </a:t>
            </a:r>
            <a:r>
              <a:rPr lang="en-US" sz="2000" dirty="0">
                <a:ea typeface="굴림" charset="-127"/>
              </a:rPr>
              <a:t>12</a:t>
            </a:r>
            <a:r>
              <a:rPr lang="en-US" sz="2000" dirty="0">
                <a:ea typeface="굴림" charset="-127"/>
                <a:cs typeface="굴림" charset="-127"/>
              </a:rPr>
              <a:t>/16/20</a:t>
            </a:r>
            <a:r>
              <a:rPr lang="en-US" sz="2000" dirty="0"/>
              <a:t>): 23%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Mid-term Comprehensive Exam (1pm, Mon., 10/19/20): 20%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One better of the two term Exams (9/23/20 and 11/11/20): </a:t>
            </a:r>
            <a:r>
              <a:rPr lang="en-US" altLang="ko-KR" sz="2000" dirty="0">
                <a:ea typeface="굴림" charset="-127"/>
                <a:cs typeface="굴림" charset="-127"/>
              </a:rPr>
              <a:t>12</a:t>
            </a:r>
            <a:r>
              <a:rPr lang="en-US" sz="2000" dirty="0"/>
              <a:t>%</a:t>
            </a:r>
            <a:endParaRPr lang="en-US" sz="18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Missing an exam is not permissible unless pre-approved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No makeup test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u="sng" dirty="0">
                <a:solidFill>
                  <a:srgbClr val="A50021"/>
                </a:solidFill>
              </a:rPr>
              <a:t>You will get an F if you miss any of the exams without a prior approval no matter how well you’ve been doing in class!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Lab score: 10% (</a:t>
            </a:r>
            <a:r>
              <a:rPr lang="en-US" sz="2000" dirty="0"/>
              <a:t>Starts Monday, Sept. 14, </a:t>
            </a:r>
            <a:r>
              <a:rPr lang="en-US" sz="2400" b="1" u="sng" dirty="0">
                <a:hlinkClick r:id="rId2"/>
              </a:rPr>
              <a:t>www.uta.edu/physics/labs</a:t>
            </a:r>
            <a:r>
              <a:rPr lang="en-US" sz="1800" dirty="0"/>
              <a:t> </a:t>
            </a:r>
            <a:r>
              <a:rPr lang="en-US" sz="2400" dirty="0"/>
              <a:t>)</a:t>
            </a:r>
            <a:endParaRPr lang="en-US" sz="2400" dirty="0">
              <a:solidFill>
                <a:srgbClr val="FF0066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Pop-quizzes: 10%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Extra credits: 10% of the total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Random 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projects (BIGGGGG!!!)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Special seminars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Grading will be done on a sliding scale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07950" y="3962400"/>
            <a:ext cx="8947150" cy="396875"/>
            <a:chOff x="28" y="2551"/>
            <a:chExt cx="4964" cy="250"/>
          </a:xfrm>
        </p:grpSpPr>
        <p:sp>
          <p:nvSpPr>
            <p:cNvPr id="37896" name="Line 5"/>
            <p:cNvSpPr>
              <a:spLocks noChangeShapeType="1"/>
            </p:cNvSpPr>
            <p:nvPr/>
          </p:nvSpPr>
          <p:spPr bwMode="auto">
            <a:xfrm>
              <a:off x="480" y="2676"/>
              <a:ext cx="4512" cy="0"/>
            </a:xfrm>
            <a:prstGeom prst="line">
              <a:avLst/>
            </a:prstGeom>
            <a:noFill/>
            <a:ln w="28575">
              <a:solidFill>
                <a:srgbClr val="FF0066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97" name="Text Box 6"/>
            <p:cNvSpPr txBox="1">
              <a:spLocks noChangeArrowheads="1"/>
            </p:cNvSpPr>
            <p:nvPr/>
          </p:nvSpPr>
          <p:spPr bwMode="auto">
            <a:xfrm>
              <a:off x="28" y="2551"/>
              <a:ext cx="4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>
                  <a:solidFill>
                    <a:srgbClr val="FF0066"/>
                  </a:solidFill>
                  <a:latin typeface="Arial Narrow" charset="0"/>
                </a:rPr>
                <a:t>100%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789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D5DD54-13ED-424C-9C70-88C6E2DB3F4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609600"/>
          </a:xfrm>
        </p:spPr>
        <p:txBody>
          <a:bodyPr/>
          <a:lstStyle/>
          <a:p>
            <a:pPr eaLnBrk="1" hangingPunct="1"/>
            <a:r>
              <a:rPr lang="en-US" b="1" dirty="0"/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685800"/>
            <a:ext cx="8153400" cy="5181600"/>
          </a:xfrm>
        </p:spPr>
        <p:txBody>
          <a:bodyPr/>
          <a:lstStyle/>
          <a:p>
            <a:pPr eaLnBrk="1" hangingPunct="1"/>
            <a:r>
              <a:rPr lang="en-US" dirty="0"/>
              <a:t>Plea to you:  Please turn off all your other electronic devices, including cell-phones and all types of computers before the start of all classes, except for the one used for the class!</a:t>
            </a:r>
          </a:p>
          <a:p>
            <a:pPr lvl="1" eaLnBrk="1" hangingPunct="1"/>
            <a:r>
              <a:rPr lang="en-US" dirty="0"/>
              <a:t>Keep only the </a:t>
            </a:r>
            <a:r>
              <a:rPr lang="en-US" dirty="0">
                <a:solidFill>
                  <a:srgbClr val="C00000"/>
                </a:solidFill>
              </a:rPr>
              <a:t>class zoom session </a:t>
            </a:r>
            <a:r>
              <a:rPr lang="en-US" dirty="0"/>
              <a:t>on your computer!</a:t>
            </a:r>
          </a:p>
          <a:p>
            <a:pPr eaLnBrk="1" hangingPunct="1"/>
            <a:r>
              <a:rPr lang="en-US" dirty="0"/>
              <a:t>Reading assignment #1: Read and follow through all 9 sections (A1 – A9) in appendix A (math formulae) by Monday, Aug. 31</a:t>
            </a:r>
          </a:p>
          <a:p>
            <a:pPr eaLnBrk="1" hangingPunct="1"/>
            <a:r>
              <a:rPr lang="en-US" dirty="0"/>
              <a:t>There will be a quiz on this and what we have learned on Ch. 21 on next Wednesday, Sept. 2.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E3BCED-6AD3-074F-9922-7EB389254E80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533400"/>
          </a:xfrm>
        </p:spPr>
        <p:txBody>
          <a:bodyPr/>
          <a:lstStyle/>
          <a:p>
            <a:pPr eaLnBrk="1" hangingPunct="1"/>
            <a:r>
              <a:rPr lang="en-US" dirty="0"/>
              <a:t>Homework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533400"/>
            <a:ext cx="85344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Solving homework problems is the only way to comprehend class material: ~1 homework per week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electronic homework system has been setup for you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Details are on the class web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hlinkClick r:id="rId3"/>
              </a:rPr>
              <a:t>https://quest.cns.utexas.edu/student/courses/list</a:t>
            </a:r>
            <a:r>
              <a:rPr lang="en-US" sz="2000" dirty="0"/>
              <a:t> </a:t>
            </a: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chemeClr val="accent2"/>
                </a:solidFill>
              </a:rPr>
              <a:t>Choose the course </a:t>
            </a:r>
            <a:r>
              <a:rPr lang="en-US" sz="2000" b="1" u="sng" dirty="0">
                <a:solidFill>
                  <a:srgbClr val="FF0000"/>
                </a:solidFill>
              </a:rPr>
              <a:t>PHYS1444-fall20</a:t>
            </a:r>
            <a:r>
              <a:rPr lang="en-US" sz="2000" dirty="0">
                <a:solidFill>
                  <a:schemeClr val="accent2"/>
                </a:solidFill>
              </a:rPr>
              <a:t>, unique number </a:t>
            </a:r>
            <a:r>
              <a:rPr lang="en-US" sz="2000" b="1" u="sng" dirty="0">
                <a:solidFill>
                  <a:srgbClr val="FF0000"/>
                </a:solidFill>
              </a:rPr>
              <a:t>44120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u="sng" dirty="0">
                <a:solidFill>
                  <a:schemeClr val="accent2"/>
                </a:solidFill>
              </a:rPr>
              <a:t>Download the homework</a:t>
            </a: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, solve the problems and submit them online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ko-KR" sz="2000" u="sng" dirty="0">
                <a:solidFill>
                  <a:schemeClr val="accent2"/>
                </a:solidFill>
                <a:ea typeface="굴림" charset="-127"/>
                <a:cs typeface="굴림" charset="-127"/>
              </a:rPr>
              <a:t>Multiple unsuccessful tries will deduct points after one free try</a:t>
            </a:r>
            <a:endParaRPr lang="en-US" sz="2000" u="sng" dirty="0">
              <a:solidFill>
                <a:schemeClr val="accent2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</a:rPr>
              <a:t>Roster will close at 11pm next Monday, Aug. 31</a:t>
            </a:r>
            <a:endParaRPr lang="en-US" altLang="ko-KR" sz="2000" dirty="0">
              <a:solidFill>
                <a:srgbClr val="A50021"/>
              </a:solidFill>
              <a:ea typeface="굴림" charset="-127"/>
              <a:cs typeface="굴림" charset="-127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You need a UT e-ID (NOT the UTA NetID): Go and apply at the URL 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  <a:hlinkClick r:id="rId4"/>
              </a:rPr>
              <a:t>https://idmanager.its.utexas.edu/eid_self_help/?createEID&amp;qwicap-page-id=EA027EFF7E2DA39E</a:t>
            </a:r>
            <a:r>
              <a:rPr lang="en-US" sz="2000" dirty="0">
                <a:solidFill>
                  <a:srgbClr val="A50021"/>
                </a:solidFill>
                <a:ea typeface="굴림" charset="-127"/>
                <a:cs typeface="굴림" charset="-127"/>
              </a:rPr>
              <a:t> if you don’t have one.</a:t>
            </a:r>
            <a:endParaRPr lang="en-US" sz="2000" dirty="0">
              <a:solidFill>
                <a:srgbClr val="A5002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Each homework carries the same weight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problems will be </a:t>
            </a:r>
            <a:r>
              <a:rPr lang="en-US" sz="2400" b="1" u="sng" dirty="0">
                <a:solidFill>
                  <a:srgbClr val="C00000"/>
                </a:solidFill>
              </a:rPr>
              <a:t>slightly ahead of the class and tough</a:t>
            </a:r>
            <a:r>
              <a:rPr lang="en-US" sz="2400" dirty="0"/>
              <a:t>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 u="sng" dirty="0">
                <a:solidFill>
                  <a:srgbClr val="A50021"/>
                </a:solidFill>
              </a:rPr>
              <a:t>No</a:t>
            </a:r>
            <a:r>
              <a:rPr lang="en-US" sz="2400" dirty="0"/>
              <a:t> homework will be dropped from the final grade!!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Homework will constitute </a:t>
            </a:r>
            <a:r>
              <a:rPr lang="en-US" altLang="ko-KR" sz="2400" b="1" u="sng" dirty="0">
                <a:solidFill>
                  <a:srgbClr val="A50021"/>
                </a:solidFill>
                <a:ea typeface="굴림" charset="-127"/>
                <a:cs typeface="굴림" charset="-127"/>
              </a:rPr>
              <a:t>25%</a:t>
            </a:r>
            <a:r>
              <a:rPr lang="en-US" sz="2400" b="1" u="sng" dirty="0">
                <a:solidFill>
                  <a:srgbClr val="A50021"/>
                </a:solidFill>
              </a:rPr>
              <a:t> of the total</a:t>
            </a:r>
            <a:r>
              <a:rPr lang="en-US" sz="2400" dirty="0"/>
              <a:t> </a:t>
            </a:r>
            <a:r>
              <a:rPr lang="en-US" sz="2400" dirty="0">
                <a:sym typeface="Wingdings" charset="2"/>
              </a:rPr>
              <a:t> A good way of keeping your grades high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Strongly encouraged to collaborate </a:t>
            </a:r>
            <a:r>
              <a:rPr lang="en-US" sz="2400" dirty="0">
                <a:sym typeface="Wingdings" charset="2"/>
              </a:rPr>
              <a:t> Please be fair and keep integrity</a:t>
            </a:r>
          </a:p>
        </p:txBody>
      </p:sp>
    </p:spTree>
    <p:extLst>
      <p:ext uri="{BB962C8B-B14F-4D97-AF65-F5344CB8AC3E}">
        <p14:creationId xmlns:p14="http://schemas.microsoft.com/office/powerpoint/2010/main" val="19761157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6DDFA2E-DC40-C340-BB90-95012A4DAC1F}" type="slidenum">
              <a:rPr lang="en-US">
                <a:latin typeface="Arial Narrow" pitchFamily="-84" charset="0"/>
              </a:rPr>
              <a:pPr/>
              <a:t>41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>
                <a:ea typeface="ＭＳ Ｐゴシック" pitchFamily="-84" charset="-128"/>
                <a:cs typeface="ＭＳ Ｐゴシック" pitchFamily="-84" charset="-128"/>
              </a:rPr>
              <a:t>Attendances and Class Style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534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Attendances: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taken randomly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Will be used for extra credits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>
                <a:ea typeface="+mn-ea"/>
                <a:cs typeface="+mn-cs"/>
              </a:rPr>
              <a:t>Class style: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Lectures will be on electronic media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/>
              <a:t>The lecture notes and video recording will be posted on the class web page </a:t>
            </a:r>
            <a:r>
              <a:rPr lang="en-US" b="1" u="sng" dirty="0">
                <a:solidFill>
                  <a:srgbClr val="A50021"/>
                </a:solidFill>
              </a:rPr>
              <a:t>AFTER</a:t>
            </a:r>
            <a:r>
              <a:rPr lang="en-US" dirty="0"/>
              <a:t> each class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/>
              <a:t>Active participation through questions and discussions are </a:t>
            </a:r>
            <a:r>
              <a:rPr lang="en-US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STRONGLY</a:t>
            </a:r>
            <a:r>
              <a:rPr lang="en-US" dirty="0"/>
              <a:t> encouraged </a:t>
            </a:r>
            <a:r>
              <a:rPr lang="en-US" dirty="0">
                <a:sym typeface="Wingdings" charset="2"/>
              </a:rPr>
              <a:t> Extra credit….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Communication between you and me is extremely important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dirty="0">
                <a:sym typeface="Wingdings" charset="2"/>
              </a:rPr>
              <a:t>If you have problems, please do not hesitate talking to me</a:t>
            </a:r>
          </a:p>
        </p:txBody>
      </p:sp>
    </p:spTree>
    <p:extLst>
      <p:ext uri="{BB962C8B-B14F-4D97-AF65-F5344CB8AC3E}">
        <p14:creationId xmlns:p14="http://schemas.microsoft.com/office/powerpoint/2010/main" val="2484338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457200"/>
          </a:xfrm>
        </p:spPr>
        <p:txBody>
          <a:bodyPr/>
          <a:lstStyle/>
          <a:p>
            <a:pPr eaLnBrk="1" hangingPunct="1"/>
            <a:r>
              <a:rPr lang="en-US"/>
              <a:t>Extra credit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685800" y="762000"/>
            <a:ext cx="7772400" cy="5257800"/>
          </a:xfrm>
        </p:spPr>
        <p:txBody>
          <a:bodyPr/>
          <a:lstStyle/>
          <a:p>
            <a:pPr eaLnBrk="1" hangingPunct="1"/>
            <a:r>
              <a:rPr lang="en-US" sz="4000" dirty="0"/>
              <a:t>10% addition to the total</a:t>
            </a:r>
          </a:p>
          <a:p>
            <a:pPr lvl="1" eaLnBrk="1" hangingPunct="1"/>
            <a:r>
              <a:rPr lang="en-US" sz="3600" dirty="0"/>
              <a:t>Could boost a B to A, C to B or D to C</a:t>
            </a:r>
          </a:p>
          <a:p>
            <a:pPr eaLnBrk="1" hangingPunct="1"/>
            <a:r>
              <a:rPr lang="en-US" sz="4000" dirty="0"/>
              <a:t>What constitute for extra credit?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Special projects (biggest!!)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Attendances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Strong participation in the class discussions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3600" dirty="0"/>
              <a:t>Other opportunities </a:t>
            </a:r>
            <a:r>
              <a:rPr lang="en-US" sz="3600" dirty="0">
                <a:sym typeface="Wingdings" pitchFamily="2" charset="2"/>
              </a:rPr>
              <a:t></a:t>
            </a:r>
            <a:r>
              <a:rPr lang="en-US" sz="3600" dirty="0"/>
              <a:t>Special seminars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30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BEFFF0-8774-1042-994A-C32C17B54255}" type="slidenum">
              <a:rPr lang="en-US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928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956704-E20E-9248-A268-467CBC5B306F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4000"/>
              <a:t>What can you expect from this class?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85800"/>
            <a:ext cx="8229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/>
              <a:t>All A’s?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This would be really nice, wouldn’t it?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But if it is too easy it is not fulfilling</a:t>
            </a:r>
            <a:r>
              <a:rPr lang="en-US" altLang="ko-KR" sz="1800" dirty="0">
                <a:ea typeface="굴림" charset="-127"/>
                <a:cs typeface="굴림" charset="-127"/>
              </a:rPr>
              <a:t> or meaningful</a:t>
            </a:r>
            <a:r>
              <a:rPr lang="en-US" sz="1800" dirty="0"/>
              <a:t>….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This class is not going to be a stroll in the park!!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You will earn your grade in this class.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You will need to put in sufficient time and sincere efforts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Exams</a:t>
            </a:r>
            <a:r>
              <a:rPr lang="en-US" altLang="ko-KR" sz="1800" dirty="0">
                <a:ea typeface="굴림" charset="-127"/>
                <a:cs typeface="굴림" charset="-127"/>
              </a:rPr>
              <a:t> and quizzes</a:t>
            </a:r>
            <a:r>
              <a:rPr lang="en-US" sz="1800" dirty="0"/>
              <a:t> will be tough!!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Sometimes problems might not look exactly like what you learned in the class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Show your work! Just putting the right answer for free response problems does not work!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But you have a great control (up to 45%) of your grade in your hands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Homework</a:t>
            </a:r>
            <a:r>
              <a:rPr lang="en-US" altLang="ko-KR" sz="1800" dirty="0">
                <a:ea typeface="굴림" charset="-127"/>
                <a:cs typeface="굴림" charset="-127"/>
              </a:rPr>
              <a:t> is 25</a:t>
            </a:r>
            <a:r>
              <a:rPr lang="en-US" sz="1800" dirty="0"/>
              <a:t>%</a:t>
            </a:r>
            <a:r>
              <a:rPr lang="en-US" altLang="ko-KR" sz="1800" dirty="0">
                <a:ea typeface="굴림" charset="-127"/>
                <a:cs typeface="굴림" charset="-127"/>
              </a:rPr>
              <a:t> of the total grade</a:t>
            </a:r>
            <a:r>
              <a:rPr lang="en-US" sz="1800" dirty="0"/>
              <a:t>!!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600" dirty="0"/>
              <a:t>Means you will have many homework problems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Sometimes much more than </a:t>
            </a:r>
            <a:r>
              <a:rPr lang="en-US" altLang="ko-KR" sz="1400" dirty="0">
                <a:ea typeface="굴림" charset="-127"/>
                <a:cs typeface="굴림" charset="-127"/>
              </a:rPr>
              <a:t>any </a:t>
            </a:r>
            <a:r>
              <a:rPr lang="en-US" sz="1400" dirty="0"/>
              <a:t>other classes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Some homework problems will be something that you have yet to learn in class</a:t>
            </a:r>
          </a:p>
          <a:p>
            <a:pPr lvl="3" eaLnBrk="1" hangingPunct="1">
              <a:lnSpc>
                <a:spcPct val="90000"/>
              </a:lnSpc>
            </a:pPr>
            <a:r>
              <a:rPr lang="en-US" sz="1400" dirty="0"/>
              <a:t>Exam problems will be easier than homework problems but the same principles!!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Lab 10%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/>
              <a:t>Extra credit 10%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/>
              <a:t>I will work with you so that your efforts, despite COVID –19 related hardship are properly rewarded</a:t>
            </a:r>
          </a:p>
        </p:txBody>
      </p:sp>
    </p:spTree>
    <p:extLst>
      <p:ext uri="{BB962C8B-B14F-4D97-AF65-F5344CB8AC3E}">
        <p14:creationId xmlns:p14="http://schemas.microsoft.com/office/powerpoint/2010/main" val="41964097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0DFF576-8530-2E46-B54A-5D3FBF3503D0}" type="slidenum">
              <a:rPr lang="en-US">
                <a:latin typeface="Arial Narrow" pitchFamily="-84" charset="0"/>
              </a:rPr>
              <a:pPr/>
              <a:t>44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8153400" cy="6096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What do we want </a:t>
            </a:r>
            <a:r>
              <a:rPr lang="en-US" altLang="ko-KR">
                <a:ea typeface="굴림" pitchFamily="-84" charset="-127"/>
                <a:cs typeface="굴림" pitchFamily="-84" charset="-127"/>
              </a:rPr>
              <a:t>to learn</a:t>
            </a: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 in this class?</a:t>
            </a: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38200"/>
            <a:ext cx="8534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Physics is everywhere around you.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Skills to understand the fundamental principles that surrounds you in everyday lives…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Skills to identify what law</a:t>
            </a:r>
            <a:r>
              <a:rPr lang="en-US" altLang="ko-KR" sz="2800" dirty="0">
                <a:ea typeface="굴림" pitchFamily="-84" charset="-127"/>
                <a:cs typeface="굴림" pitchFamily="-84" charset="-127"/>
              </a:rPr>
              <a:t>s</a:t>
            </a: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 of physics applies to what phenomena and use them appropriately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Understand the impact of physical laws and apply them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think, research and analyze observations.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CC00CC"/>
                </a:solidFill>
                <a:ea typeface="ＭＳ Ｐゴシック" pitchFamily="-84" charset="-128"/>
                <a:cs typeface="ＭＳ Ｐゴシック" pitchFamily="-84" charset="-128"/>
              </a:rPr>
              <a:t>Learn skills to express observations and measurements in mathematical language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ea typeface="ＭＳ Ｐゴシック" pitchFamily="-84" charset="-128"/>
                <a:cs typeface="ＭＳ Ｐゴシック" pitchFamily="-84" charset="-128"/>
              </a:rPr>
              <a:t>Learn skills to express your research in a systematic manner in writing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>
                <a:solidFill>
                  <a:srgbClr val="FF0066"/>
                </a:solidFill>
                <a:ea typeface="ＭＳ Ｐゴシック" pitchFamily="-84" charset="-128"/>
                <a:cs typeface="ＭＳ Ｐゴシック" pitchFamily="-84" charset="-128"/>
              </a:rPr>
              <a:t>But most importantly the confidence in your physics ability and to take on any challenges laid in front of you!!</a:t>
            </a: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948168" y="6014185"/>
            <a:ext cx="7418441" cy="584775"/>
          </a:xfrm>
          <a:prstGeom prst="rect">
            <a:avLst/>
          </a:prstGeom>
          <a:solidFill>
            <a:srgbClr val="FFFF99"/>
          </a:solidFill>
          <a:ln w="38100">
            <a:solidFill>
              <a:srgbClr val="A5002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A50021"/>
                </a:solidFill>
                <a:latin typeface="Arial Narrow" pitchFamily="-84" charset="0"/>
              </a:rPr>
              <a:t>Even more importantly, let us have a lot of FUN!!</a:t>
            </a:r>
          </a:p>
        </p:txBody>
      </p:sp>
    </p:spTree>
    <p:extLst>
      <p:ext uri="{BB962C8B-B14F-4D97-AF65-F5344CB8AC3E}">
        <p14:creationId xmlns:p14="http://schemas.microsoft.com/office/powerpoint/2010/main" val="7907630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9C22BE-10A7-894E-B454-BDF75A16054F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46085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915400" cy="609600"/>
          </a:xfrm>
        </p:spPr>
        <p:txBody>
          <a:bodyPr/>
          <a:lstStyle/>
          <a:p>
            <a:pPr eaLnBrk="1" hangingPunct="1"/>
            <a:r>
              <a:rPr lang="en-US" dirty="0"/>
              <a:t>Specifically, in this course, you will </a:t>
            </a:r>
            <a:r>
              <a:rPr lang="en-US" altLang="ko-KR" dirty="0">
                <a:ea typeface="굴림" charset="-127"/>
                <a:cs typeface="굴림" charset="-127"/>
              </a:rPr>
              <a:t>learn</a:t>
            </a:r>
            <a:r>
              <a:rPr lang="en-US" altLang="ko-KR" dirty="0"/>
              <a:t>…</a:t>
            </a:r>
            <a:endParaRPr lang="en-US" dirty="0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4800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600" dirty="0"/>
              <a:t>Concept of Electricity and Magnetism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charge and magnetic poles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Forces and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Electric and magnetic potential and energies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Propagation of electric and magnetic fields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Relationship between electro-magnetic forces and light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Behaviors of light and optics</a:t>
            </a:r>
          </a:p>
          <a:p>
            <a:pPr eaLnBrk="1" hangingPunct="1">
              <a:lnSpc>
                <a:spcPct val="80000"/>
              </a:lnSpc>
            </a:pPr>
            <a:r>
              <a:rPr lang="en-US" sz="3600" dirty="0"/>
              <a:t>Special relativity and quantum theories</a:t>
            </a:r>
          </a:p>
          <a:p>
            <a:pPr eaLnBrk="1" hangingPunct="1">
              <a:lnSpc>
                <a:spcPct val="80000"/>
              </a:lnSpc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3791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66"/>
                </a:solidFill>
                <a:latin typeface="Arial Narrow" charset="0"/>
              </a:rPr>
              <a:t>Wednesday, Aug. 26, 2020</a:t>
            </a: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>
                <a:solidFill>
                  <a:srgbClr val="003300"/>
                </a:solidFill>
                <a:latin typeface="Arial Narrow" charset="0"/>
              </a:rPr>
              <a:t>PHYS 1444-002, Fall 2020                    Dr. Jaehoon Yu</a:t>
            </a:r>
            <a:endParaRPr lang="en-US" sz="1400">
              <a:solidFill>
                <a:srgbClr val="003300"/>
              </a:solidFill>
              <a:latin typeface="Arial Narrow" charset="0"/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662C0DF-DAE1-E344-B623-7DC2CE6EF011}" type="slidenum">
              <a:rPr lang="en-US" sz="1400">
                <a:solidFill>
                  <a:srgbClr val="A50021"/>
                </a:solidFill>
                <a:latin typeface="Arial Narrow" charset="0"/>
              </a:rPr>
              <a:pPr eaLnBrk="1" hangingPunct="1"/>
              <a:t>46</a:t>
            </a:fld>
            <a:endParaRPr lang="en-US" sz="1400">
              <a:solidFill>
                <a:srgbClr val="A50021"/>
              </a:solidFill>
              <a:latin typeface="Arial Narrow" charset="0"/>
            </a:endParaRPr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8915400" cy="685800"/>
          </a:xfrm>
        </p:spPr>
        <p:txBody>
          <a:bodyPr/>
          <a:lstStyle/>
          <a:p>
            <a:r>
              <a:rPr lang="en-US" sz="4000">
                <a:latin typeface="Arial Narrow" charset="0"/>
                <a:ea typeface="ＭＳ Ｐゴシック" charset="0"/>
                <a:cs typeface="ＭＳ Ｐゴシック" charset="0"/>
              </a:rPr>
              <a:t>How to study for this course?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305800" cy="5943600"/>
          </a:xfrm>
        </p:spPr>
        <p:txBody>
          <a:bodyPr/>
          <a:lstStyle/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Keep up with the class for comprehensive understanding of materials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Come to the class and participate in the discussions and problems solving sessions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Follow through lecture notes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example problems in the book yourself without looking at the solution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Have many tons of fun in the class, asking lots of questions!!!!!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 Keep up with the homework to put the last nail on the coffin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One can always input the answers as you solve problems.  Do NOT wait till you are done with all the problems.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Form a study group and discuss how to solve problems with your friends, then work the problems out yourselves!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Prepare </a:t>
            </a:r>
            <a:r>
              <a:rPr lang="en-US" sz="2400">
                <a:latin typeface="Arial Narrow" charset="0"/>
                <a:ea typeface="ＭＳ Ｐゴシック" charset="0"/>
                <a:cs typeface="ＭＳ Ｐゴシック" charset="0"/>
              </a:rPr>
              <a:t>for upcoming </a:t>
            </a:r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classes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Read the textbook for the material to be covered in the next class</a:t>
            </a:r>
          </a:p>
          <a:p>
            <a:r>
              <a:rPr lang="en-US" sz="2400" dirty="0">
                <a:latin typeface="Arial Narrow" charset="0"/>
                <a:ea typeface="ＭＳ Ｐゴシック" charset="0"/>
                <a:cs typeface="ＭＳ Ｐゴシック" charset="0"/>
              </a:rPr>
              <a:t>The extra mile</a:t>
            </a:r>
          </a:p>
          <a:p>
            <a:pPr lvl="1"/>
            <a:r>
              <a:rPr lang="en-US" sz="2000" dirty="0">
                <a:latin typeface="Arial Narrow" charset="0"/>
                <a:ea typeface="ＭＳ Ｐゴシック" charset="0"/>
              </a:rPr>
              <a:t>Work out additional problems in the back of the book starting the easiest problems to harder ones </a:t>
            </a:r>
          </a:p>
        </p:txBody>
      </p:sp>
    </p:spTree>
    <p:extLst>
      <p:ext uri="{BB962C8B-B14F-4D97-AF65-F5344CB8AC3E}">
        <p14:creationId xmlns:p14="http://schemas.microsoft.com/office/powerpoint/2010/main" val="1056879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178837"/>
            <a:ext cx="7772400" cy="506963"/>
          </a:xfrm>
        </p:spPr>
        <p:txBody>
          <a:bodyPr/>
          <a:lstStyle/>
          <a:p>
            <a:r>
              <a:rPr lang="en-US" b="1" dirty="0"/>
              <a:t>Why do we do science?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02906"/>
            <a:ext cx="8991600" cy="5469294"/>
          </a:xfrm>
        </p:spPr>
        <p:txBody>
          <a:bodyPr/>
          <a:lstStyle/>
          <a:p>
            <a:r>
              <a:rPr lang="en-US" sz="2800" dirty="0"/>
              <a:t>Anything and everything we do must be built upon the fundamental </a:t>
            </a:r>
            <a:r>
              <a:rPr lang="en-US" sz="2800" b="1" u="sng" dirty="0">
                <a:solidFill>
                  <a:srgbClr val="C00000"/>
                </a:solidFill>
              </a:rPr>
              <a:t>HUMANITY and Human Decency</a:t>
            </a:r>
            <a:r>
              <a:rPr lang="en-US" sz="2800" dirty="0"/>
              <a:t>!!</a:t>
            </a:r>
          </a:p>
          <a:p>
            <a:pPr lvl="1"/>
            <a:r>
              <a:rPr lang="en-US" sz="2400" dirty="0"/>
              <a:t>Science without humanity will be harmful to us all!</a:t>
            </a:r>
          </a:p>
          <a:p>
            <a:pPr lvl="1"/>
            <a:r>
              <a:rPr lang="en-US" sz="2400" dirty="0"/>
              <a:t>Policies without solid, sound science base will damage the entire humanity!</a:t>
            </a:r>
          </a:p>
          <a:p>
            <a:pPr lvl="2"/>
            <a:r>
              <a:rPr lang="en-US" sz="2000" dirty="0"/>
              <a:t>US COVID – 19 response (~6M confirmed cases, </a:t>
            </a:r>
            <a:r>
              <a:rPr lang="en-US" sz="2000" b="1" u="sng" dirty="0">
                <a:solidFill>
                  <a:srgbClr val="C00000"/>
                </a:solidFill>
              </a:rPr>
              <a:t>&gt;182k deaths</a:t>
            </a:r>
            <a:r>
              <a:rPr lang="en-US" sz="2000" dirty="0"/>
              <a:t> and growing!)</a:t>
            </a:r>
            <a:endParaRPr lang="en-US" sz="2000" dirty="0">
              <a:sym typeface="Wingdings" pitchFamily="2" charset="2"/>
            </a:endParaRPr>
          </a:p>
          <a:p>
            <a:pPr lvl="2"/>
            <a:r>
              <a:rPr lang="en-US" sz="2000" dirty="0"/>
              <a:t>Italy COVID – 19 response (~261k confirmed cases, </a:t>
            </a:r>
            <a:r>
              <a:rPr lang="en-US" sz="2000" b="1" u="sng" dirty="0">
                <a:solidFill>
                  <a:srgbClr val="C00000"/>
                </a:solidFill>
              </a:rPr>
              <a:t>~35k deaths</a:t>
            </a:r>
            <a:r>
              <a:rPr lang="en-US" sz="2000" dirty="0"/>
              <a:t>!)</a:t>
            </a:r>
          </a:p>
          <a:p>
            <a:pPr lvl="2"/>
            <a:r>
              <a:rPr lang="en-US" sz="2000" dirty="0"/>
              <a:t>SK COVID – 19 response (&gt;18k cases, </a:t>
            </a:r>
            <a:r>
              <a:rPr lang="en-US" sz="2000" b="1" u="sng" dirty="0">
                <a:solidFill>
                  <a:srgbClr val="C00000"/>
                </a:solidFill>
              </a:rPr>
              <a:t>310 deaths</a:t>
            </a:r>
            <a:r>
              <a:rPr lang="en-US" sz="2000" dirty="0"/>
              <a:t>!)</a:t>
            </a:r>
          </a:p>
          <a:p>
            <a:pPr lvl="3"/>
            <a:r>
              <a:rPr lang="en-US" sz="1800" dirty="0">
                <a:hlinkClick r:id="rId2"/>
              </a:rPr>
              <a:t>https://coronaboard.com</a:t>
            </a:r>
            <a:r>
              <a:rPr lang="en-US" sz="1800" dirty="0"/>
              <a:t> </a:t>
            </a:r>
          </a:p>
          <a:p>
            <a:r>
              <a:rPr lang="en-US" sz="2800" dirty="0"/>
              <a:t>I want to teach you in this class</a:t>
            </a:r>
          </a:p>
          <a:p>
            <a:pPr lvl="1"/>
            <a:r>
              <a:rPr lang="en-US" sz="2400" dirty="0"/>
              <a:t>Physics knowledge you need to maximally optimize your career and life</a:t>
            </a:r>
          </a:p>
          <a:p>
            <a:pPr lvl="1"/>
            <a:r>
              <a:rPr lang="en-US" sz="2400" dirty="0"/>
              <a:t>But more importantly to help you become an independent thinker with a deep sense of fundamental humanity and human decency!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95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1006-7D40-8444-8796-9D332493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122" y="26437"/>
            <a:ext cx="7772400" cy="506963"/>
          </a:xfrm>
        </p:spPr>
        <p:txBody>
          <a:bodyPr/>
          <a:lstStyle/>
          <a:p>
            <a:r>
              <a:rPr lang="en-US" b="1" dirty="0"/>
              <a:t>What is the human decency?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4FFCB-9A0B-EE41-8F2E-B1B374FB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516294"/>
            <a:ext cx="8686800" cy="5562600"/>
          </a:xfrm>
        </p:spPr>
        <p:txBody>
          <a:bodyPr/>
          <a:lstStyle/>
          <a:p>
            <a:r>
              <a:rPr lang="en-US" dirty="0"/>
              <a:t>Compassion and empathy to fellow human beings!</a:t>
            </a:r>
          </a:p>
          <a:p>
            <a:pPr lvl="1"/>
            <a:r>
              <a:rPr lang="en-US" dirty="0"/>
              <a:t>Respect and care for other human beings</a:t>
            </a:r>
          </a:p>
          <a:p>
            <a:pPr lvl="1"/>
            <a:r>
              <a:rPr lang="en-US" dirty="0"/>
              <a:t>Listen and give efforts to understand</a:t>
            </a:r>
          </a:p>
          <a:p>
            <a:pPr lvl="1"/>
            <a:r>
              <a:rPr lang="en-US" dirty="0"/>
              <a:t>Put aside one’s own greed</a:t>
            </a:r>
          </a:p>
          <a:p>
            <a:pPr lvl="1"/>
            <a:r>
              <a:rPr lang="en-US" dirty="0"/>
              <a:t>Help others when others are in need</a:t>
            </a:r>
          </a:p>
          <a:p>
            <a:r>
              <a:rPr lang="en-US" dirty="0"/>
              <a:t>True sense of courage </a:t>
            </a:r>
          </a:p>
          <a:p>
            <a:pPr lvl="1"/>
            <a:r>
              <a:rPr lang="en-US" dirty="0"/>
              <a:t>Be able to own one’s mistakes and correct for them</a:t>
            </a:r>
          </a:p>
          <a:p>
            <a:pPr lvl="1"/>
            <a:r>
              <a:rPr lang="en-US" dirty="0"/>
              <a:t>Capable of acknowledging that others could be better than oneself</a:t>
            </a:r>
          </a:p>
          <a:p>
            <a:pPr lvl="1"/>
            <a:r>
              <a:rPr lang="en-US" dirty="0"/>
              <a:t>Capable of thank others for their efforts</a:t>
            </a:r>
          </a:p>
          <a:p>
            <a:pPr lvl="1"/>
            <a:r>
              <a:rPr lang="en-US" dirty="0"/>
              <a:t>Be able to stand up for the whole human race!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39E3-AC5D-F14F-ACA4-D347184E7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1488D-ED74-6743-8FD1-793245AE5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18DCD-68B7-2544-80A5-90A76A76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F3D8A4-74EF-534D-976E-1FB9C4B7280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D3417-C930-9D47-AE84-DE7F00FABEA6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533400"/>
          </a:xfrm>
        </p:spPr>
        <p:txBody>
          <a:bodyPr/>
          <a:lstStyle/>
          <a:p>
            <a:pPr eaLnBrk="1" hangingPunct="1"/>
            <a:r>
              <a:rPr lang="en-US" sz="4000" b="1" dirty="0"/>
              <a:t>Who am I?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762000"/>
            <a:ext cx="8077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Name: Dr. </a:t>
            </a:r>
            <a:r>
              <a:rPr lang="en-US" sz="2400" dirty="0">
                <a:solidFill>
                  <a:srgbClr val="FF0066"/>
                </a:solidFill>
              </a:rPr>
              <a:t>Jae</a:t>
            </a:r>
            <a:r>
              <a:rPr lang="en-US" sz="2400" dirty="0"/>
              <a:t>hoon </a:t>
            </a:r>
            <a:r>
              <a:rPr lang="en-US" sz="2400" dirty="0">
                <a:solidFill>
                  <a:srgbClr val="FF0066"/>
                </a:solidFill>
              </a:rPr>
              <a:t>Yu </a:t>
            </a:r>
            <a:r>
              <a:rPr lang="en-US" sz="2400" dirty="0"/>
              <a:t>(You can call me</a:t>
            </a:r>
            <a:r>
              <a:rPr lang="en-US" sz="2400" dirty="0">
                <a:solidFill>
                  <a:srgbClr val="FF0066"/>
                </a:solidFill>
              </a:rPr>
              <a:t> </a:t>
            </a:r>
            <a:r>
              <a:rPr lang="en-US" sz="2400" b="1" u="sng" dirty="0">
                <a:solidFill>
                  <a:srgbClr val="FF0066"/>
                </a:solidFill>
              </a:rPr>
              <a:t>Dr. Yu</a:t>
            </a:r>
            <a:r>
              <a:rPr lang="en-US" sz="24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Office: </a:t>
            </a:r>
            <a:r>
              <a:rPr lang="en-US" sz="2400" dirty="0" err="1"/>
              <a:t>Rm</a:t>
            </a:r>
            <a:r>
              <a:rPr lang="en-US" sz="2400" dirty="0"/>
              <a:t> 342, Chemistry and Physics Building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Extension: x22814, E-mail: </a:t>
            </a:r>
            <a:r>
              <a:rPr lang="en-US" sz="2400" i="1" dirty="0">
                <a:hlinkClick r:id="rId2"/>
              </a:rPr>
              <a:t>jaehoonyu@uta.edu</a:t>
            </a:r>
            <a:r>
              <a:rPr lang="en-US" sz="2400" i="1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My profession: High Energy Particle Physics (HEP)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Collide particles (protons on anti-protons or electrons on anti-electrons, positrons) at the energies equivalent to 10,000 Trillion degrees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To understand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constituents of matter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Fundamental forces between the constituents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Origin of Mass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Search for Dark Matter and Making of Dark Matter Beams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The creation of the Universe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A pure scientific research endeavor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Direct use of the fundamental laws we find may take longer than we want but 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Indirect product of research contribute to every day lives; </a:t>
            </a:r>
            <a:r>
              <a:rPr lang="en-US" sz="1800" dirty="0" err="1"/>
              <a:t>eg</a:t>
            </a:r>
            <a:r>
              <a:rPr lang="en-US" sz="1800" dirty="0"/>
              <a:t>. WWW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Why do we do with this in the first place?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1800" dirty="0"/>
              <a:t>Make everyday lives better and help the whole humanity live well as an integral part of the universe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6F6818-EFF3-2A4F-BDDE-7FC5F842C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1A479E-1721-B941-A560-83147821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1444-002, Fall 2020                    Dr. Jaehoon Yu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321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Wednesday, Aug. 26, 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2" name="Cloud Callout 1"/>
          <p:cNvSpPr/>
          <p:nvPr/>
        </p:nvSpPr>
        <p:spPr bwMode="auto">
          <a:xfrm>
            <a:off x="763587" y="5334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14500" y="1325563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What makes up the universe?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3600" dirty="0">
                <a:solidFill>
                  <a:srgbClr val="FFFFFF"/>
                </a:solidFill>
                <a:latin typeface="Arial Narrow" charset="0"/>
              </a:rPr>
              <a:t>Where do we all come from?</a:t>
            </a: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427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Physics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Gravitational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Electro</a:t>
            </a:r>
            <a:r>
              <a:rPr lang="en-US" dirty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Weak Nuclear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</a:rPr>
              <a:t>Strong Nuclear Force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Physics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Wednesday, Aug. 26, 2020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PHYS 1444-002, Fall 2020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23727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13923</TotalTime>
  <Words>3863</Words>
  <Application>Microsoft Macintosh PowerPoint</Application>
  <PresentationFormat>On-screen Show (4:3)</PresentationFormat>
  <Paragraphs>518</Paragraphs>
  <Slides>46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Century Schoolbook L</vt:lpstr>
      <vt:lpstr>Arial</vt:lpstr>
      <vt:lpstr>Arial Narrow</vt:lpstr>
      <vt:lpstr>Monotype Corsiva</vt:lpstr>
      <vt:lpstr>Symbol</vt:lpstr>
      <vt:lpstr>Tahoma</vt:lpstr>
      <vt:lpstr>Times New Roman</vt:lpstr>
      <vt:lpstr>Wingdings</vt:lpstr>
      <vt:lpstr>phys1443-spring02</vt:lpstr>
      <vt:lpstr>PHYS 1441 – Section 002 Lecture #1</vt:lpstr>
      <vt:lpstr>Requirements for Online Class</vt:lpstr>
      <vt:lpstr>Basic Rules of the Online Classes </vt:lpstr>
      <vt:lpstr>Announcements</vt:lpstr>
      <vt:lpstr>Why do we do science?</vt:lpstr>
      <vt:lpstr>What is the human decency?</vt:lpstr>
      <vt:lpstr>Who am I?</vt:lpstr>
      <vt:lpstr>We always wonder…</vt:lpstr>
      <vt:lpstr>High Energy Physics</vt:lpstr>
      <vt:lpstr>PowerPoint Presentation</vt:lpstr>
      <vt:lpstr>HEP and the Standard Model</vt:lpstr>
      <vt:lpstr>PowerPoint Presentation</vt:lpstr>
      <vt:lpstr>HEP and the Standard Model</vt:lpstr>
      <vt:lpstr>What are some issues in HEP?</vt:lpstr>
      <vt:lpstr>How does a nuclear power plant work?</vt:lpstr>
      <vt:lpstr>So what’s the problem?</vt:lpstr>
      <vt:lpstr>What makes up the universe?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DZero Detector at Fermilab near Chicago</vt:lpstr>
      <vt:lpstr>What did statistics do for Higgs gg?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Look for Dark Matter!!</vt:lpstr>
      <vt:lpstr>So why is HEP relevant to me?</vt:lpstr>
      <vt:lpstr>PowerPoint Presentation</vt:lpstr>
      <vt:lpstr>So why is HEP relevant to me?</vt:lpstr>
      <vt:lpstr>Bi-product of High Energy Physics Research</vt:lpstr>
      <vt:lpstr>GEM Application Potential</vt:lpstr>
      <vt:lpstr>not just for tomorrow,</vt:lpstr>
      <vt:lpstr>Textbook</vt:lpstr>
      <vt:lpstr>Information &amp; Communication Source</vt:lpstr>
      <vt:lpstr>Evaluation Policy</vt:lpstr>
      <vt:lpstr>Homework</vt:lpstr>
      <vt:lpstr>Attendances and Class Style</vt:lpstr>
      <vt:lpstr>Extra credit</vt:lpstr>
      <vt:lpstr>What can you expect from this class?</vt:lpstr>
      <vt:lpstr>What do we want to learn in this class?</vt:lpstr>
      <vt:lpstr>Specifically, in this course, you will learn…</vt:lpstr>
      <vt:lpstr>How to study for this course?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583</cp:revision>
  <cp:lastPrinted>2020-08-26T20:38:44Z</cp:lastPrinted>
  <dcterms:created xsi:type="dcterms:W3CDTF">2012-01-19T04:21:20Z</dcterms:created>
  <dcterms:modified xsi:type="dcterms:W3CDTF">2020-08-26T20:40:45Z</dcterms:modified>
</cp:coreProperties>
</file>