
<file path=[Content_Types].xml><?xml version="1.0" encoding="utf-8"?>
<Types xmlns="http://schemas.openxmlformats.org/package/2006/content-types">
  <Default Extension="bin" ContentType="audio/unknown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391" r:id="rId2"/>
    <p:sldId id="679" r:id="rId3"/>
    <p:sldId id="676" r:id="rId4"/>
    <p:sldId id="335" r:id="rId5"/>
    <p:sldId id="780" r:id="rId6"/>
    <p:sldId id="781" r:id="rId7"/>
    <p:sldId id="514" r:id="rId8"/>
    <p:sldId id="394" r:id="rId9"/>
    <p:sldId id="435" r:id="rId10"/>
    <p:sldId id="436" r:id="rId11"/>
    <p:sldId id="437" r:id="rId12"/>
    <p:sldId id="743" r:id="rId13"/>
    <p:sldId id="782" r:id="rId14"/>
    <p:sldId id="632" r:id="rId15"/>
    <p:sldId id="439" r:id="rId16"/>
    <p:sldId id="440" r:id="rId17"/>
    <p:sldId id="441" r:id="rId18"/>
    <p:sldId id="442" r:id="rId19"/>
    <p:sldId id="443" r:id="rId20"/>
    <p:sldId id="444" r:id="rId21"/>
    <p:sldId id="745" r:id="rId22"/>
    <p:sldId id="592" r:id="rId23"/>
    <p:sldId id="336" r:id="rId24"/>
    <p:sldId id="768" r:id="rId25"/>
    <p:sldId id="322" r:id="rId26"/>
    <p:sldId id="759" r:id="rId27"/>
    <p:sldId id="769" r:id="rId28"/>
    <p:sldId id="328" r:id="rId29"/>
    <p:sldId id="772" r:id="rId30"/>
    <p:sldId id="773" r:id="rId31"/>
    <p:sldId id="775" r:id="rId32"/>
    <p:sldId id="774" r:id="rId33"/>
    <p:sldId id="619" r:id="rId34"/>
    <p:sldId id="776" r:id="rId35"/>
    <p:sldId id="777" r:id="rId36"/>
    <p:sldId id="778" r:id="rId37"/>
    <p:sldId id="331" r:id="rId38"/>
    <p:sldId id="418" r:id="rId39"/>
    <p:sldId id="419" r:id="rId40"/>
    <p:sldId id="420" r:id="rId41"/>
    <p:sldId id="421" r:id="rId42"/>
    <p:sldId id="423" r:id="rId43"/>
    <p:sldId id="425" r:id="rId44"/>
    <p:sldId id="426" r:id="rId45"/>
    <p:sldId id="480" r:id="rId46"/>
    <p:sldId id="428" r:id="rId47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99FFCC"/>
    <a:srgbClr val="FFFFCC"/>
    <a:srgbClr val="CC6600"/>
    <a:srgbClr val="FF0066"/>
    <a:srgbClr val="003300"/>
    <a:srgbClr val="66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10"/>
    <p:restoredTop sz="94660"/>
  </p:normalViewPr>
  <p:slideViewPr>
    <p:cSldViewPr>
      <p:cViewPr varScale="1">
        <p:scale>
          <a:sx n="131" d="100"/>
          <a:sy n="131" d="100"/>
        </p:scale>
        <p:origin x="117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EBEBBD9D-2B36-914F-A6CA-7434B0007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3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118042F0-41D0-5340-90E3-DBE3BE5AF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41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A593B-25BF-524C-9325-CE03B02965B3}" type="slidenum">
              <a:rPr lang="en-US"/>
              <a:pPr/>
              <a:t>21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37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5882" tIns="42941" rIns="85882" bIns="42941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227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3C5462-5493-B048-ACD9-15F947C3953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81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1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08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60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16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99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52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562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65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258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1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34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18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342091-446C-5242-B41A-6F59E9F02BF0}" type="slidenum">
              <a:rPr lang="en-US"/>
              <a:pPr/>
              <a:t>19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258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EEDF4-C621-304E-96CF-E0F1698A32D9}" type="slidenum">
              <a:rPr lang="en-US"/>
              <a:pPr/>
              <a:t>20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48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2E354-380E-2541-86AC-273DB7135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315667"/>
            <a:ext cx="440436" cy="3888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AF11F0-DDFA-B44C-AACA-04940859F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0B4D4B-3DEF-AE4B-B9BB-BFC0E5F21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378816-F0BE-954B-ACE6-3B377C21A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F3D8A4-74EF-534D-976E-1FB9C4B72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BF8B38-6A2B-A24F-8E1A-CFFE72849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743A56-7F86-D14E-A381-3C37627AF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4FE25A-1989-A448-A1B9-194EB93C7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AF47E9-2323-F64D-AFF2-9AFE5BE48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90B60E-95F4-9C41-AEA5-2E2E6ABCC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327105-656C-8345-B353-0B5F78730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F747FB-9F93-7A4A-823E-4285093B0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+mn-lt"/>
              </a:defRPr>
            </a:lvl1pPr>
          </a:lstStyle>
          <a:p>
            <a:pPr>
              <a:defRPr/>
            </a:pPr>
            <a:fld id="{48A22D27-E16E-9440-8890-E1A3510F7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315667"/>
            <a:ext cx="440436" cy="3888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-hep.uta.edu/~yu/teaching/fall20-1444-002/fall20-1444-002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ta.edu/physics/lab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quest.cns.utexas.edu/student/courses/list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dmanager.its.utexas.edu/eid_self_help/?createEID&amp;qwicap-page-id=EA027EFF7E2DA39E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coronaboard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jaehoonyu@uta.edu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PHYS 1441 – Section 002</a:t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#1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2871758" y="1447800"/>
            <a:ext cx="30925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Wednesday, Aug. 26, 2020</a:t>
            </a: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Jae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hoon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Yu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506413" y="5638800"/>
            <a:ext cx="7534691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Today’s homework is homework #1, due 11pm, Monday, Aug. 31!!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752600" y="2209800"/>
            <a:ext cx="5715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Who am I?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How is this class organized?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is Physics?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do we want from this class?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Brief history of physics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Standards and units</a:t>
            </a:r>
          </a:p>
        </p:txBody>
      </p:sp>
    </p:spTree>
    <p:extLst>
      <p:ext uri="{BB962C8B-B14F-4D97-AF65-F5344CB8AC3E}">
        <p14:creationId xmlns:p14="http://schemas.microsoft.com/office/powerpoint/2010/main" val="260497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 animBg="1" autoUpdateAnimBg="0"/>
      <p:bldP spid="2058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Forces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526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8839199" cy="4724400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/>
              <a:t>HEP and the Standard Model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B47DE6-C4FB-EA42-8967-13AA9BD1C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DCCEF1-377F-7A48-9AF4-4D5B66EB8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A6224B-8050-3E43-A491-70BA7FE8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4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3;&#10;&#13;&#10;Description automatically generated">
            <a:extLst>
              <a:ext uri="{FF2B5EF4-FFF2-40B4-BE49-F238E27FC236}">
                <a16:creationId xmlns:a16="http://schemas.microsoft.com/office/drawing/2014/main" id="{C42D4F44-ACC6-F440-8E17-F6DED3EA4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62E16C6-1BA5-AC41-A588-F7A9BBC9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0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8839199" cy="4724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203747" y="1219200"/>
            <a:ext cx="2568654" cy="1792043"/>
            <a:chOff x="5148964" y="457200"/>
            <a:chExt cx="2488178" cy="2067742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148964" y="457200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172200" y="1708151"/>
              <a:ext cx="1464942" cy="816791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1995, ~175m</a:t>
              </a:r>
              <a:r>
                <a:rPr lang="en-US" sz="2000" baseline="-25000" dirty="0">
                  <a:solidFill>
                    <a:srgbClr val="FF0000"/>
                  </a:solidFill>
                  <a:latin typeface="Arial Narrow" charset="0"/>
                </a:rPr>
                <a:t>p</a:t>
              </a:r>
            </a:p>
          </p:txBody>
        </p:sp>
        <p:cxnSp>
          <p:nvCxnSpPr>
            <p:cNvPr id="10" name="AutoShape 13"/>
            <p:cNvCxnSpPr>
              <a:cxnSpLocks noChangeShapeType="1"/>
              <a:stCxn id="8" idx="5"/>
              <a:endCxn id="9" idx="0"/>
            </p:cNvCxnSpPr>
            <p:nvPr/>
          </p:nvCxnSpPr>
          <p:spPr bwMode="auto">
            <a:xfrm>
              <a:off x="5957309" y="1042567"/>
              <a:ext cx="947362" cy="665583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Tested to a precision of 1 part per million!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752600" y="2971800"/>
            <a:ext cx="3657601" cy="1168063"/>
            <a:chOff x="1600200" y="3200400"/>
            <a:chExt cx="2963918" cy="1168063"/>
          </a:xfrm>
        </p:grpSpPr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00200" y="3200400"/>
              <a:ext cx="838200" cy="1143000"/>
            </a:xfrm>
            <a:prstGeom prst="ellipse">
              <a:avLst/>
            </a:prstGeom>
            <a:solidFill>
              <a:srgbClr val="00FF00">
                <a:alpha val="20000"/>
              </a:srgbClr>
            </a:solidFill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200400" y="3352800"/>
              <a:ext cx="1363718" cy="10156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Make up most ordinary matters ~0.1m</a:t>
              </a:r>
              <a:r>
                <a:rPr lang="en-US" sz="2000" baseline="-25000" dirty="0">
                  <a:solidFill>
                    <a:srgbClr val="FF0000"/>
                  </a:solidFill>
                  <a:latin typeface="Arial Narrow" charset="0"/>
                </a:rPr>
                <a:t>p</a:t>
              </a:r>
            </a:p>
          </p:txBody>
        </p:sp>
        <p:cxnSp>
          <p:nvCxnSpPr>
            <p:cNvPr id="18" name="AutoShape 13"/>
            <p:cNvCxnSpPr>
              <a:cxnSpLocks noChangeShapeType="1"/>
              <a:stCxn id="16" idx="6"/>
              <a:endCxn id="17" idx="1"/>
            </p:cNvCxnSpPr>
            <p:nvPr/>
          </p:nvCxnSpPr>
          <p:spPr bwMode="auto">
            <a:xfrm>
              <a:off x="2438400" y="3771900"/>
              <a:ext cx="762000" cy="8873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7594317" y="1143000"/>
            <a:ext cx="1168683" cy="685800"/>
          </a:xfrm>
          <a:prstGeom prst="ellipse">
            <a:avLst/>
          </a:prstGeom>
          <a:solidFill>
            <a:srgbClr val="CC00CC">
              <a:alpha val="18000"/>
            </a:srgbClr>
          </a:solidFill>
          <a:ln w="5715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/>
              <a:t>HEP and the Standard Model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005F36-EA37-D44F-A366-8CF96EE0A452}"/>
              </a:ext>
            </a:extLst>
          </p:cNvPr>
          <p:cNvSpPr/>
          <p:nvPr/>
        </p:nvSpPr>
        <p:spPr bwMode="auto">
          <a:xfrm>
            <a:off x="838200" y="4139863"/>
            <a:ext cx="5715000" cy="119413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F0C90-BDF3-034D-BC27-D8B1BB6D9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5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2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particle discovered at the LHC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(</a:t>
            </a:r>
            <a:r>
              <a:rPr lang="en-US" sz="2800" b="1" dirty="0">
                <a:solidFill>
                  <a:srgbClr val="A50021"/>
                </a:solidFill>
                <a:latin typeface="Arial Narrow" charset="0"/>
              </a:rPr>
              <a:t>OMG!! The SM is broken!!!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) 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</a:rPr>
              <a:t>What are the mixing parameters, particle-anti particle asymmetry and the neutrino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What are some issues in HEP?</a:t>
            </a:r>
          </a:p>
        </p:txBody>
      </p:sp>
      <p:pic>
        <p:nvPicPr>
          <p:cNvPr id="4" name="Picture 3" descr="Screen Shot 2015-07-24 at 7.20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251200"/>
            <a:ext cx="3238500" cy="36068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2020                    Dr. Jaehoon Yu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495800" y="4953000"/>
            <a:ext cx="3276600" cy="1147465"/>
            <a:chOff x="4495800" y="4953000"/>
            <a:chExt cx="3276600" cy="1147465"/>
          </a:xfrm>
        </p:grpSpPr>
        <p:sp>
          <p:nvSpPr>
            <p:cNvPr id="8" name="Oval 7"/>
            <p:cNvSpPr/>
            <p:nvPr/>
          </p:nvSpPr>
          <p:spPr bwMode="auto">
            <a:xfrm>
              <a:off x="6934200" y="4953000"/>
              <a:ext cx="838200" cy="91440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0" name="Straight Arrow Connector 9"/>
            <p:cNvCxnSpPr>
              <a:endCxn id="8" idx="2"/>
            </p:cNvCxnSpPr>
            <p:nvPr/>
          </p:nvCxnSpPr>
          <p:spPr bwMode="auto">
            <a:xfrm flipV="1">
              <a:off x="5105400" y="5410200"/>
              <a:ext cx="1828800" cy="457200"/>
            </a:xfrm>
            <a:prstGeom prst="straightConnector1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4495800" y="5638800"/>
              <a:ext cx="606256" cy="46166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A50021"/>
                  </a:solidFill>
                  <a:latin typeface="+mj-lt"/>
                </a:rPr>
                <a:t>Me!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563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839200" cy="914400"/>
          </a:xfrm>
        </p:spPr>
        <p:txBody>
          <a:bodyPr/>
          <a:lstStyle/>
          <a:p>
            <a:r>
              <a:rPr lang="en-US" b="1" dirty="0"/>
              <a:t>How does a nuclear power plant work?</a:t>
            </a:r>
          </a:p>
        </p:txBody>
      </p:sp>
      <p:pic>
        <p:nvPicPr>
          <p:cNvPr id="7" name="Picture 6" descr="student-pw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8382000" cy="495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0" y="4648200"/>
            <a:ext cx="1470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Duke Energy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9400" y="5562600"/>
            <a:ext cx="4427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My 1000 year dream: Skip the whole thing!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19400" y="5943600"/>
            <a:ext cx="4533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Make electricity directly from nuclear force!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04800" y="1600200"/>
            <a:ext cx="15240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905000" y="1600200"/>
            <a:ext cx="12192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200400" y="1600200"/>
            <a:ext cx="3657600" cy="2286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4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5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picture we present the real thing?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9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ergy-matter-proportions-in-univer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19200"/>
            <a:ext cx="6511765" cy="5498260"/>
          </a:xfrm>
          <a:prstGeom prst="rect">
            <a:avLst/>
          </a:prstGeom>
        </p:spPr>
      </p:pic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What makes up the universe?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4114800"/>
            <a:ext cx="4181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+mn-lt"/>
              </a:rPr>
              <a:t>~95</a:t>
            </a:r>
            <a:r>
              <a:rPr lang="en-US" sz="4800" b="1" dirty="0">
                <a:solidFill>
                  <a:srgbClr val="FFFFFF"/>
                </a:solidFill>
                <a:latin typeface="+mn-lt"/>
              </a:rPr>
              <a:t>%</a:t>
            </a:r>
            <a:r>
              <a:rPr lang="en-US" sz="4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unknown!!</a:t>
            </a:r>
            <a:r>
              <a:rPr lang="en-US" sz="4800" b="1" dirty="0">
                <a:solidFill>
                  <a:srgbClr val="0000FF"/>
                </a:solidFill>
                <a:latin typeface="+mn-lt"/>
              </a:rPr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9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0678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picture we present the real thing?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  <a:cs typeface="ＭＳ Ｐゴシック" charset="-128"/>
              </a:rPr>
              <a:t>What makes up the remaining ~95% of the universe?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there any other particles we don’t know of? 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</a:rPr>
              <a:t>Big deal for the new LHC Run and the new DUNE experiment in the US!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Where do we all come from?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How can we live well in the universe as an integral partner?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9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4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Oval 2"/>
          <p:cNvSpPr>
            <a:spLocks noChangeArrowheads="1"/>
          </p:cNvSpPr>
          <p:nvPr/>
        </p:nvSpPr>
        <p:spPr bwMode="auto">
          <a:xfrm>
            <a:off x="2286000" y="3200400"/>
            <a:ext cx="914400" cy="914400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943600" y="3276600"/>
            <a:ext cx="914400" cy="838200"/>
            <a:chOff x="4128" y="2064"/>
            <a:chExt cx="576" cy="528"/>
          </a:xfrm>
        </p:grpSpPr>
        <p:sp>
          <p:nvSpPr>
            <p:cNvPr id="97284" name="Oval 4"/>
            <p:cNvSpPr>
              <a:spLocks noChangeArrowheads="1"/>
            </p:cNvSpPr>
            <p:nvPr/>
          </p:nvSpPr>
          <p:spPr bwMode="auto">
            <a:xfrm>
              <a:off x="4128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5" name="Oval 5"/>
            <p:cNvSpPr>
              <a:spLocks noChangeArrowheads="1"/>
            </p:cNvSpPr>
            <p:nvPr/>
          </p:nvSpPr>
          <p:spPr bwMode="auto">
            <a:xfrm>
              <a:off x="4224" y="2064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6" name="Oval 6"/>
            <p:cNvSpPr>
              <a:spLocks noChangeArrowheads="1"/>
            </p:cNvSpPr>
            <p:nvPr/>
          </p:nvSpPr>
          <p:spPr bwMode="auto">
            <a:xfrm>
              <a:off x="4272" y="2352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7" name="Oval 7"/>
            <p:cNvSpPr>
              <a:spLocks noChangeArrowheads="1"/>
            </p:cNvSpPr>
            <p:nvPr/>
          </p:nvSpPr>
          <p:spPr bwMode="auto">
            <a:xfrm>
              <a:off x="4416" y="2064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8" name="Oval 8"/>
            <p:cNvSpPr>
              <a:spLocks noChangeArrowheads="1"/>
            </p:cNvSpPr>
            <p:nvPr/>
          </p:nvSpPr>
          <p:spPr bwMode="auto">
            <a:xfrm>
              <a:off x="4320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9" name="Oval 9"/>
            <p:cNvSpPr>
              <a:spLocks noChangeArrowheads="1"/>
            </p:cNvSpPr>
            <p:nvPr/>
          </p:nvSpPr>
          <p:spPr bwMode="auto">
            <a:xfrm>
              <a:off x="4464" y="2256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0" y="4572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Powerful Microscopes.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0" y="15240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They make high energy particle beams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that allow us to see small things.</a:t>
            </a:r>
          </a:p>
        </p:txBody>
      </p:sp>
      <p:sp>
        <p:nvSpPr>
          <p:cNvPr id="97292" name="Text Box 12"/>
          <p:cNvSpPr txBox="1">
            <a:spLocks noChangeArrowheads="1"/>
          </p:cNvSpPr>
          <p:nvPr/>
        </p:nvSpPr>
        <p:spPr bwMode="auto">
          <a:xfrm>
            <a:off x="4724400" y="4437063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high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(better resolution)</a:t>
            </a:r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1066800" y="4459288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low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(poorer resolution)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8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7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7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5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 animBg="1"/>
      <p:bldP spid="97291" grpId="0"/>
      <p:bldP spid="97292" grpId="0"/>
      <p:bldP spid="9729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89402"/>
          </a:xfrm>
        </p:spPr>
        <p:txBody>
          <a:bodyPr/>
          <a:lstStyle/>
          <a:p>
            <a:r>
              <a:rPr lang="en-US" b="1" dirty="0">
                <a:latin typeface="Arial Narrow" charset="0"/>
                <a:ea typeface="ＭＳ Ｐゴシック" charset="0"/>
                <a:cs typeface="ＭＳ Ｐゴシック" charset="0"/>
              </a:rPr>
              <a:t>Requirements for Online Class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13" y="457200"/>
            <a:ext cx="9296400" cy="5506598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COVID – 19  forces us into a special and difficult circumstance</a:t>
            </a:r>
          </a:p>
          <a:p>
            <a:pPr lvl="1" eaLnBrk="1" hangingPunct="1"/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I have never done online classes before late March 2020</a:t>
            </a:r>
          </a:p>
          <a:p>
            <a:pPr lvl="1" eaLnBrk="1" hangingPunct="1"/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Keeping grades fair to all students very important</a:t>
            </a:r>
          </a:p>
          <a:p>
            <a:pPr lvl="2" eaLnBrk="1" hangingPunct="1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I apologize for this but at times the policies may be very strict</a:t>
            </a:r>
          </a:p>
          <a:p>
            <a:pPr eaLnBrk="1" hangingPunct="1"/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Be sure to prepare a camera and a headset (or an earphone) with mic so that you can show yourself and listen and speak. </a:t>
            </a:r>
          </a:p>
          <a:p>
            <a:pPr eaLnBrk="1" hangingPunct="1"/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Be in a quiet, isolated area during the class, especially during the quiz and exam period so that you can focus on the class.</a:t>
            </a:r>
          </a:p>
          <a:p>
            <a:pPr eaLnBrk="1" hangingPunct="1"/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Prepare a ring bound notebook for you to take notes during the class and keep the exercises you practice in the class. </a:t>
            </a:r>
          </a:p>
          <a:p>
            <a:pPr eaLnBrk="1" hangingPunct="1"/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Prepare a calculator.</a:t>
            </a:r>
          </a:p>
          <a:p>
            <a:pPr eaLnBrk="1" hangingPunct="1"/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Have your zoom display name the same as it is on </a:t>
            </a:r>
            <a:r>
              <a:rPr lang="en-US" sz="28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MyMav</a:t>
            </a: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!</a:t>
            </a:r>
          </a:p>
          <a:p>
            <a:pPr lvl="1" eaLnBrk="1" hangingPunct="1"/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Zoom settings 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 profile edit my profile  edit the top portion on web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76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also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Time Machines.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0" y="510698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i="1" dirty="0">
                <a:solidFill>
                  <a:srgbClr val="FFFF00"/>
                </a:solidFill>
                <a:latin typeface="+mj-lt"/>
              </a:rPr>
              <a:t>E = mc</a:t>
            </a:r>
            <a:r>
              <a:rPr lang="en-US" sz="4800" b="1" i="1" baseline="30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3600" b="1" dirty="0">
                <a:latin typeface="+mj-lt"/>
              </a:rPr>
              <a:t>                                                 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0" y="1285875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They make particles last seen 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in the earliest moments of the universe.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0" y="2636838"/>
            <a:ext cx="9144000" cy="22177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800">
              <a:latin typeface="+mj-lt"/>
            </a:endParaRPr>
          </a:p>
        </p:txBody>
      </p:sp>
      <p:sp>
        <p:nvSpPr>
          <p:cNvPr id="99336" name="AutoShape 8"/>
          <p:cNvSpPr>
            <a:spLocks noChangeArrowheads="1"/>
          </p:cNvSpPr>
          <p:nvPr/>
        </p:nvSpPr>
        <p:spPr bwMode="auto">
          <a:xfrm>
            <a:off x="3810000" y="2838450"/>
            <a:ext cx="1524000" cy="16002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</a:rPr>
              <a:t>Energy</a:t>
            </a: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0" y="43830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Particle and anti-particle annihilate.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68325" y="3078163"/>
            <a:ext cx="3375025" cy="1200150"/>
            <a:chOff x="358" y="1939"/>
            <a:chExt cx="2126" cy="756"/>
          </a:xfrm>
        </p:grpSpPr>
        <p:sp>
          <p:nvSpPr>
            <p:cNvPr id="99335" name="Line 7"/>
            <p:cNvSpPr>
              <a:spLocks noChangeShapeType="1"/>
            </p:cNvSpPr>
            <p:nvPr/>
          </p:nvSpPr>
          <p:spPr bwMode="auto">
            <a:xfrm>
              <a:off x="416" y="2268"/>
              <a:ext cx="2068" cy="1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8" name="Text Box 10"/>
            <p:cNvSpPr txBox="1">
              <a:spLocks noChangeArrowheads="1"/>
            </p:cNvSpPr>
            <p:nvPr/>
          </p:nvSpPr>
          <p:spPr bwMode="auto">
            <a:xfrm>
              <a:off x="358" y="1939"/>
              <a:ext cx="1141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particle beam</a:t>
              </a:r>
            </a:p>
            <a:p>
              <a:endParaRPr lang="en-US" b="1">
                <a:solidFill>
                  <a:schemeClr val="bg1"/>
                </a:solidFill>
                <a:latin typeface="+mj-lt"/>
              </a:endParaRPr>
            </a:p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089525" y="3067050"/>
            <a:ext cx="3411538" cy="1200150"/>
            <a:chOff x="3206" y="1932"/>
            <a:chExt cx="2149" cy="756"/>
          </a:xfrm>
        </p:grpSpPr>
        <p:sp>
          <p:nvSpPr>
            <p:cNvPr id="99334" name="Line 6"/>
            <p:cNvSpPr>
              <a:spLocks noChangeShapeType="1"/>
            </p:cNvSpPr>
            <p:nvPr/>
          </p:nvSpPr>
          <p:spPr bwMode="auto">
            <a:xfrm flipH="1" flipV="1">
              <a:off x="3206" y="2268"/>
              <a:ext cx="209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9" name="Text Box 11"/>
            <p:cNvSpPr txBox="1">
              <a:spLocks noChangeArrowheads="1"/>
            </p:cNvSpPr>
            <p:nvPr/>
          </p:nvSpPr>
          <p:spPr bwMode="auto">
            <a:xfrm>
              <a:off x="3837" y="1932"/>
              <a:ext cx="151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anti-particle beam</a:t>
              </a:r>
            </a:p>
            <a:p>
              <a:pPr algn="r"/>
              <a:endParaRPr lang="en-US" b="1" dirty="0">
                <a:solidFill>
                  <a:schemeClr val="bg1"/>
                </a:solidFill>
                <a:latin typeface="+mj-lt"/>
              </a:endParaRPr>
            </a:p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2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/>
      <p:bldP spid="99332" grpId="0"/>
      <p:bldP spid="99333" grpId="0" animBg="1"/>
      <p:bldP spid="99336" grpId="0" animBg="1"/>
      <p:bldP spid="993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20" descr="LHCUnderA"/>
          <p:cNvPicPr>
            <a:picLocks noChangeAspect="1" noChangeArrowheads="1"/>
          </p:cNvPicPr>
          <p:nvPr/>
        </p:nvPicPr>
        <p:blipFill>
          <a:blip r:embed="rId3"/>
          <a:srcRect r="4276"/>
          <a:stretch>
            <a:fillRect/>
          </a:stretch>
        </p:blipFill>
        <p:spPr bwMode="auto">
          <a:xfrm>
            <a:off x="4690874" y="3124201"/>
            <a:ext cx="4681726" cy="36575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915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CC0000"/>
                </a:solidFill>
              </a:rPr>
              <a:t>Fermilab</a:t>
            </a:r>
            <a:r>
              <a:rPr lang="en-US" sz="4000" dirty="0">
                <a:solidFill>
                  <a:srgbClr val="CC0000"/>
                </a:solidFill>
              </a:rPr>
              <a:t> </a:t>
            </a:r>
            <a:r>
              <a:rPr lang="en-US" sz="4000" dirty="0" err="1">
                <a:solidFill>
                  <a:srgbClr val="CC0000"/>
                </a:solidFill>
              </a:rPr>
              <a:t>Tevatron</a:t>
            </a:r>
            <a:r>
              <a:rPr lang="en-US" sz="4000" dirty="0">
                <a:solidFill>
                  <a:srgbClr val="CC0000"/>
                </a:solidFill>
              </a:rPr>
              <a:t> and LHC at CERN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47244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/>
              <a:t>World’s Highest Energy proton-anti-proton collider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4km (2.5mi) circumference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/>
              <a:t>=2 </a:t>
            </a:r>
            <a:r>
              <a:rPr lang="en-US" sz="1600" dirty="0" err="1"/>
              <a:t>TeV</a:t>
            </a:r>
            <a:r>
              <a:rPr lang="en-US" sz="1600" dirty="0"/>
              <a:t> (=6.3x10</a:t>
            </a:r>
            <a:r>
              <a:rPr lang="en-US" sz="1600" baseline="30000" dirty="0"/>
              <a:t>-7</a:t>
            </a:r>
            <a:r>
              <a:rPr lang="en-US" sz="1600" dirty="0"/>
              <a:t>J/p</a:t>
            </a:r>
            <a:r>
              <a:rPr lang="en-US" sz="1600" dirty="0">
                <a:sym typeface="Wingdings" charset="2"/>
              </a:rPr>
              <a:t> 13M Joules on the area smaller than 10</a:t>
            </a:r>
            <a:r>
              <a:rPr lang="en-US" sz="1600" baseline="30000" dirty="0">
                <a:sym typeface="Wingdings" charset="2"/>
              </a:rPr>
              <a:t>-4</a:t>
            </a:r>
            <a:r>
              <a:rPr lang="en-US" sz="1600" dirty="0">
                <a:sym typeface="Wingdings" charset="2"/>
              </a:rPr>
              <a:t>m</a:t>
            </a:r>
            <a:r>
              <a:rPr lang="en-US" sz="1600" baseline="30000" dirty="0">
                <a:sym typeface="Wingdings" charset="2"/>
              </a:rPr>
              <a:t>2</a:t>
            </a:r>
            <a:r>
              <a:rPr lang="en-US" sz="1600" dirty="0">
                <a:sym typeface="Wingdings" charset="2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Equivalent to the kinetic energy of a 20t truck at the speed 130km/</a:t>
            </a:r>
            <a:r>
              <a:rPr lang="en-US" sz="1600" dirty="0" err="1">
                <a:solidFill>
                  <a:srgbClr val="FF0000"/>
                </a:solidFill>
                <a:sym typeface="Wingdings" charset="2"/>
              </a:rPr>
              <a:t>hr</a:t>
            </a:r>
            <a:endParaRPr lang="en-US" sz="1600" dirty="0">
              <a:solidFill>
                <a:srgbClr val="FF0000"/>
              </a:solidFill>
              <a:sym typeface="Wingdings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1200" dirty="0">
                <a:solidFill>
                  <a:srgbClr val="000090"/>
                </a:solidFill>
                <a:sym typeface="Wingdings" charset="2"/>
              </a:rPr>
              <a:t>~100,000 times the energy density at the ground 0 of the Hiroshima atom bomb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u="sng" dirty="0" err="1">
                <a:solidFill>
                  <a:srgbClr val="A50021"/>
                </a:solidFill>
                <a:sym typeface="Wingdings" charset="2"/>
              </a:rPr>
              <a:t>Tevatron</a:t>
            </a:r>
            <a:r>
              <a:rPr lang="en-US" sz="1600" b="1" u="sng" dirty="0">
                <a:solidFill>
                  <a:srgbClr val="A50021"/>
                </a:solidFill>
                <a:sym typeface="Wingdings" charset="2"/>
              </a:rPr>
              <a:t> was shut down in 2011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New frontiers with high intensity proton beams including the search for dark matter with beams!!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2895600"/>
            <a:ext cx="4419600" cy="3810000"/>
            <a:chOff x="144" y="1152"/>
            <a:chExt cx="5472" cy="3072"/>
          </a:xfrm>
        </p:grpSpPr>
        <p:pic>
          <p:nvPicPr>
            <p:cNvPr id="26636" name="Picture 5" descr="99-901-10"/>
            <p:cNvPicPr>
              <a:picLocks noChangeAspect="1" noChangeArrowheads="1"/>
            </p:cNvPicPr>
            <p:nvPr/>
          </p:nvPicPr>
          <p:blipFill>
            <a:blip r:embed="rId4"/>
            <a:srcRect b="3030"/>
            <a:stretch>
              <a:fillRect/>
            </a:stretch>
          </p:blipFill>
          <p:spPr bwMode="auto">
            <a:xfrm>
              <a:off x="144" y="1152"/>
              <a:ext cx="547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3226" y="1152"/>
              <a:ext cx="12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04" y="2352"/>
              <a:ext cx="3597" cy="816"/>
              <a:chOff x="3211" y="1948"/>
              <a:chExt cx="1993" cy="828"/>
            </a:xfrm>
          </p:grpSpPr>
          <p:sp>
            <p:nvSpPr>
              <p:cNvPr id="26645" name="Text Box 8"/>
              <p:cNvSpPr txBox="1">
                <a:spLocks noChangeArrowheads="1"/>
              </p:cNvSpPr>
              <p:nvPr/>
            </p:nvSpPr>
            <p:spPr bwMode="auto">
              <a:xfrm>
                <a:off x="3822" y="2334"/>
                <a:ext cx="75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66"/>
                    </a:solidFill>
                    <a:latin typeface="Tahoma" charset="0"/>
                  </a:rPr>
                  <a:t>Tevatron</a:t>
                </a:r>
              </a:p>
            </p:txBody>
          </p:sp>
          <p:sp>
            <p:nvSpPr>
              <p:cNvPr id="26646" name="Text Box 9"/>
              <p:cNvSpPr txBox="1">
                <a:spLocks noChangeArrowheads="1"/>
              </p:cNvSpPr>
              <p:nvPr/>
            </p:nvSpPr>
            <p:spPr bwMode="auto">
              <a:xfrm>
                <a:off x="4989" y="2380"/>
                <a:ext cx="215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</a:t>
                </a:r>
                <a:r>
                  <a:rPr lang="en-US" sz="1600" b="1">
                    <a:solidFill>
                      <a:schemeClr val="hlink"/>
                    </a:solidFill>
                    <a:latin typeface="Tahoma" charset="0"/>
                    <a:sym typeface="Symbol" charset="2"/>
                  </a:rPr>
                  <a:t> </a:t>
                </a:r>
                <a:endParaRPr lang="en-US" sz="1600" b="1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26647" name="Text Box 10"/>
              <p:cNvSpPr txBox="1">
                <a:spLocks noChangeArrowheads="1"/>
              </p:cNvSpPr>
              <p:nvPr/>
            </p:nvSpPr>
            <p:spPr bwMode="auto">
              <a:xfrm>
                <a:off x="4218" y="1948"/>
                <a:ext cx="25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 </a:t>
                </a:r>
                <a:endParaRPr lang="en-US" sz="1600" b="1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-181403">
                <a:off x="3211" y="2160"/>
                <a:ext cx="1778" cy="616"/>
                <a:chOff x="926" y="2428"/>
                <a:chExt cx="2832" cy="805"/>
              </a:xfrm>
            </p:grpSpPr>
            <p:sp>
              <p:nvSpPr>
                <p:cNvPr id="26649" name="Freeform 12"/>
                <p:cNvSpPr>
                  <a:spLocks/>
                </p:cNvSpPr>
                <p:nvPr/>
              </p:nvSpPr>
              <p:spPr bwMode="auto">
                <a:xfrm>
                  <a:off x="1197" y="2428"/>
                  <a:ext cx="2561" cy="805"/>
                </a:xfrm>
                <a:custGeom>
                  <a:avLst/>
                  <a:gdLst>
                    <a:gd name="T0" fmla="*/ 2261 w 2561"/>
                    <a:gd name="T1" fmla="*/ 146 h 805"/>
                    <a:gd name="T2" fmla="*/ 2217 w 2561"/>
                    <a:gd name="T3" fmla="*/ 73 h 805"/>
                    <a:gd name="T4" fmla="*/ 2173 w 2561"/>
                    <a:gd name="T5" fmla="*/ 183 h 805"/>
                    <a:gd name="T6" fmla="*/ 2247 w 2561"/>
                    <a:gd name="T7" fmla="*/ 146 h 805"/>
                    <a:gd name="T8" fmla="*/ 1961 w 2561"/>
                    <a:gd name="T9" fmla="*/ 88 h 805"/>
                    <a:gd name="T10" fmla="*/ 1727 w 2561"/>
                    <a:gd name="T11" fmla="*/ 44 h 805"/>
                    <a:gd name="T12" fmla="*/ 1449 w 2561"/>
                    <a:gd name="T13" fmla="*/ 7 h 805"/>
                    <a:gd name="T14" fmla="*/ 1054 w 2561"/>
                    <a:gd name="T15" fmla="*/ 0 h 805"/>
                    <a:gd name="T16" fmla="*/ 820 w 2561"/>
                    <a:gd name="T17" fmla="*/ 7 h 805"/>
                    <a:gd name="T18" fmla="*/ 490 w 2561"/>
                    <a:gd name="T19" fmla="*/ 51 h 805"/>
                    <a:gd name="T20" fmla="*/ 219 w 2561"/>
                    <a:gd name="T21" fmla="*/ 117 h 805"/>
                    <a:gd name="T22" fmla="*/ 66 w 2561"/>
                    <a:gd name="T23" fmla="*/ 205 h 805"/>
                    <a:gd name="T24" fmla="*/ 0 w 2561"/>
                    <a:gd name="T25" fmla="*/ 286 h 805"/>
                    <a:gd name="T26" fmla="*/ 7 w 2561"/>
                    <a:gd name="T27" fmla="*/ 403 h 805"/>
                    <a:gd name="T28" fmla="*/ 95 w 2561"/>
                    <a:gd name="T29" fmla="*/ 512 h 805"/>
                    <a:gd name="T30" fmla="*/ 249 w 2561"/>
                    <a:gd name="T31" fmla="*/ 615 h 805"/>
                    <a:gd name="T32" fmla="*/ 432 w 2561"/>
                    <a:gd name="T33" fmla="*/ 673 h 805"/>
                    <a:gd name="T34" fmla="*/ 688 w 2561"/>
                    <a:gd name="T35" fmla="*/ 732 h 805"/>
                    <a:gd name="T36" fmla="*/ 973 w 2561"/>
                    <a:gd name="T37" fmla="*/ 768 h 805"/>
                    <a:gd name="T38" fmla="*/ 1273 w 2561"/>
                    <a:gd name="T39" fmla="*/ 798 h 805"/>
                    <a:gd name="T40" fmla="*/ 1566 w 2561"/>
                    <a:gd name="T41" fmla="*/ 805 h 805"/>
                    <a:gd name="T42" fmla="*/ 1837 w 2561"/>
                    <a:gd name="T43" fmla="*/ 776 h 805"/>
                    <a:gd name="T44" fmla="*/ 2086 w 2561"/>
                    <a:gd name="T45" fmla="*/ 732 h 805"/>
                    <a:gd name="T46" fmla="*/ 2356 w 2561"/>
                    <a:gd name="T47" fmla="*/ 651 h 805"/>
                    <a:gd name="T48" fmla="*/ 2481 w 2561"/>
                    <a:gd name="T49" fmla="*/ 571 h 805"/>
                    <a:gd name="T50" fmla="*/ 2554 w 2561"/>
                    <a:gd name="T51" fmla="*/ 498 h 805"/>
                    <a:gd name="T52" fmla="*/ 2561 w 2561"/>
                    <a:gd name="T53" fmla="*/ 410 h 805"/>
                    <a:gd name="T54" fmla="*/ 2510 w 2561"/>
                    <a:gd name="T55" fmla="*/ 322 h 805"/>
                    <a:gd name="T56" fmla="*/ 2408 w 2561"/>
                    <a:gd name="T57" fmla="*/ 234 h 805"/>
                    <a:gd name="T58" fmla="*/ 2320 w 2561"/>
                    <a:gd name="T59" fmla="*/ 161 h 805"/>
                    <a:gd name="T60" fmla="*/ 2342 w 2561"/>
                    <a:gd name="T61" fmla="*/ 264 h 805"/>
                    <a:gd name="T62" fmla="*/ 2378 w 2561"/>
                    <a:gd name="T63" fmla="*/ 139 h 805"/>
                    <a:gd name="T64" fmla="*/ 2327 w 2561"/>
                    <a:gd name="T65" fmla="*/ 161 h 80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1"/>
                    <a:gd name="T100" fmla="*/ 0 h 805"/>
                    <a:gd name="T101" fmla="*/ 2561 w 2561"/>
                    <a:gd name="T102" fmla="*/ 805 h 80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1" h="805">
                      <a:moveTo>
                        <a:pt x="2261" y="146"/>
                      </a:moveTo>
                      <a:lnTo>
                        <a:pt x="2217" y="73"/>
                      </a:lnTo>
                      <a:lnTo>
                        <a:pt x="2173" y="183"/>
                      </a:lnTo>
                      <a:lnTo>
                        <a:pt x="2247" y="146"/>
                      </a:lnTo>
                      <a:lnTo>
                        <a:pt x="1961" y="88"/>
                      </a:lnTo>
                      <a:lnTo>
                        <a:pt x="1727" y="44"/>
                      </a:lnTo>
                      <a:lnTo>
                        <a:pt x="1449" y="7"/>
                      </a:lnTo>
                      <a:lnTo>
                        <a:pt x="1054" y="0"/>
                      </a:lnTo>
                      <a:lnTo>
                        <a:pt x="820" y="7"/>
                      </a:lnTo>
                      <a:lnTo>
                        <a:pt x="490" y="51"/>
                      </a:lnTo>
                      <a:lnTo>
                        <a:pt x="219" y="117"/>
                      </a:lnTo>
                      <a:lnTo>
                        <a:pt x="66" y="205"/>
                      </a:lnTo>
                      <a:lnTo>
                        <a:pt x="0" y="286"/>
                      </a:lnTo>
                      <a:lnTo>
                        <a:pt x="7" y="403"/>
                      </a:lnTo>
                      <a:lnTo>
                        <a:pt x="95" y="512"/>
                      </a:lnTo>
                      <a:lnTo>
                        <a:pt x="249" y="615"/>
                      </a:lnTo>
                      <a:lnTo>
                        <a:pt x="432" y="673"/>
                      </a:lnTo>
                      <a:lnTo>
                        <a:pt x="688" y="732"/>
                      </a:lnTo>
                      <a:lnTo>
                        <a:pt x="973" y="768"/>
                      </a:lnTo>
                      <a:lnTo>
                        <a:pt x="1273" y="798"/>
                      </a:lnTo>
                      <a:lnTo>
                        <a:pt x="1566" y="805"/>
                      </a:lnTo>
                      <a:lnTo>
                        <a:pt x="1837" y="776"/>
                      </a:lnTo>
                      <a:lnTo>
                        <a:pt x="2086" y="732"/>
                      </a:lnTo>
                      <a:lnTo>
                        <a:pt x="2356" y="651"/>
                      </a:lnTo>
                      <a:lnTo>
                        <a:pt x="2481" y="571"/>
                      </a:lnTo>
                      <a:lnTo>
                        <a:pt x="2554" y="498"/>
                      </a:lnTo>
                      <a:lnTo>
                        <a:pt x="2561" y="410"/>
                      </a:lnTo>
                      <a:lnTo>
                        <a:pt x="2510" y="322"/>
                      </a:lnTo>
                      <a:lnTo>
                        <a:pt x="2408" y="234"/>
                      </a:lnTo>
                      <a:lnTo>
                        <a:pt x="2320" y="161"/>
                      </a:lnTo>
                      <a:lnTo>
                        <a:pt x="2342" y="264"/>
                      </a:lnTo>
                      <a:lnTo>
                        <a:pt x="2378" y="139"/>
                      </a:lnTo>
                      <a:lnTo>
                        <a:pt x="2327" y="16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0" name="Freeform 13"/>
                <p:cNvSpPr>
                  <a:spLocks/>
                </p:cNvSpPr>
                <p:nvPr/>
              </p:nvSpPr>
              <p:spPr bwMode="auto">
                <a:xfrm>
                  <a:off x="926" y="2853"/>
                  <a:ext cx="970" cy="313"/>
                </a:xfrm>
                <a:custGeom>
                  <a:avLst/>
                  <a:gdLst>
                    <a:gd name="T0" fmla="*/ 0 w 970"/>
                    <a:gd name="T1" fmla="*/ 0 h 313"/>
                    <a:gd name="T2" fmla="*/ 88 w 970"/>
                    <a:gd name="T3" fmla="*/ 125 h 313"/>
                    <a:gd name="T4" fmla="*/ 125 w 970"/>
                    <a:gd name="T5" fmla="*/ 148 h 313"/>
                    <a:gd name="T6" fmla="*/ 215 w 970"/>
                    <a:gd name="T7" fmla="*/ 148 h 313"/>
                    <a:gd name="T8" fmla="*/ 265 w 970"/>
                    <a:gd name="T9" fmla="*/ 130 h 313"/>
                    <a:gd name="T10" fmla="*/ 257 w 970"/>
                    <a:gd name="T11" fmla="*/ 94 h 313"/>
                    <a:gd name="T12" fmla="*/ 218 w 970"/>
                    <a:gd name="T13" fmla="*/ 74 h 313"/>
                    <a:gd name="T14" fmla="*/ 154 w 970"/>
                    <a:gd name="T15" fmla="*/ 76 h 313"/>
                    <a:gd name="T16" fmla="*/ 101 w 970"/>
                    <a:gd name="T17" fmla="*/ 89 h 313"/>
                    <a:gd name="T18" fmla="*/ 82 w 970"/>
                    <a:gd name="T19" fmla="*/ 109 h 313"/>
                    <a:gd name="T20" fmla="*/ 101 w 970"/>
                    <a:gd name="T21" fmla="*/ 137 h 313"/>
                    <a:gd name="T22" fmla="*/ 970 w 970"/>
                    <a:gd name="T23" fmla="*/ 313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70"/>
                    <a:gd name="T37" fmla="*/ 0 h 313"/>
                    <a:gd name="T38" fmla="*/ 970 w 970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70" h="313">
                      <a:moveTo>
                        <a:pt x="0" y="0"/>
                      </a:moveTo>
                      <a:cubicBezTo>
                        <a:pt x="15" y="21"/>
                        <a:pt x="67" y="100"/>
                        <a:pt x="88" y="125"/>
                      </a:cubicBezTo>
                      <a:cubicBezTo>
                        <a:pt x="109" y="150"/>
                        <a:pt x="104" y="144"/>
                        <a:pt x="125" y="148"/>
                      </a:cubicBezTo>
                      <a:cubicBezTo>
                        <a:pt x="125" y="148"/>
                        <a:pt x="215" y="148"/>
                        <a:pt x="215" y="148"/>
                      </a:cubicBezTo>
                      <a:cubicBezTo>
                        <a:pt x="215" y="148"/>
                        <a:pt x="265" y="130"/>
                        <a:pt x="265" y="130"/>
                      </a:cubicBezTo>
                      <a:cubicBezTo>
                        <a:pt x="265" y="130"/>
                        <a:pt x="265" y="103"/>
                        <a:pt x="257" y="94"/>
                      </a:cubicBezTo>
                      <a:cubicBezTo>
                        <a:pt x="249" y="85"/>
                        <a:pt x="235" y="77"/>
                        <a:pt x="218" y="74"/>
                      </a:cubicBezTo>
                      <a:cubicBezTo>
                        <a:pt x="201" y="71"/>
                        <a:pt x="173" y="74"/>
                        <a:pt x="154" y="76"/>
                      </a:cubicBezTo>
                      <a:cubicBezTo>
                        <a:pt x="135" y="78"/>
                        <a:pt x="113" y="83"/>
                        <a:pt x="101" y="89"/>
                      </a:cubicBezTo>
                      <a:cubicBezTo>
                        <a:pt x="87" y="98"/>
                        <a:pt x="87" y="104"/>
                        <a:pt x="82" y="109"/>
                      </a:cubicBezTo>
                      <a:lnTo>
                        <a:pt x="101" y="137"/>
                      </a:lnTo>
                      <a:lnTo>
                        <a:pt x="970" y="313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80" y="2256"/>
              <a:ext cx="528" cy="432"/>
              <a:chOff x="3379" y="1920"/>
              <a:chExt cx="365" cy="432"/>
            </a:xfrm>
          </p:grpSpPr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192"/>
              </a:xfrm>
              <a:prstGeom prst="wedgeRectCallout">
                <a:avLst>
                  <a:gd name="adj1" fmla="val -48514"/>
                  <a:gd name="adj2" fmla="val 1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tx2"/>
                    </a:solidFill>
                    <a:latin typeface="Tahoma" charset="0"/>
                  </a:rPr>
                  <a:t>CDF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4" name="Oval 16"/>
              <p:cNvSpPr>
                <a:spLocks noChangeArrowheads="1"/>
              </p:cNvSpPr>
              <p:nvPr/>
            </p:nvSpPr>
            <p:spPr bwMode="auto">
              <a:xfrm>
                <a:off x="3379" y="2293"/>
                <a:ext cx="77" cy="5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936" y="2348"/>
              <a:ext cx="960" cy="292"/>
              <a:chOff x="4752" y="1968"/>
              <a:chExt cx="672" cy="292"/>
            </a:xfrm>
          </p:grpSpPr>
          <p:sp>
            <p:nvSpPr>
              <p:cNvPr id="26641" name="AutoShape 18"/>
              <p:cNvSpPr>
                <a:spLocks noChangeArrowheads="1"/>
              </p:cNvSpPr>
              <p:nvPr/>
            </p:nvSpPr>
            <p:spPr bwMode="auto">
              <a:xfrm>
                <a:off x="4992" y="1968"/>
                <a:ext cx="432" cy="240"/>
              </a:xfrm>
              <a:prstGeom prst="wedgeRectCallout">
                <a:avLst>
                  <a:gd name="adj1" fmla="val -96528"/>
                  <a:gd name="adj2" fmla="val 6125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  <a:latin typeface="Tahoma" charset="0"/>
                  </a:rPr>
                  <a:t>DØ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2" name="Oval 19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0" cy="5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2" name="Oval 22"/>
          <p:cNvSpPr>
            <a:spLocks noChangeArrowheads="1"/>
          </p:cNvSpPr>
          <p:nvPr/>
        </p:nvSpPr>
        <p:spPr bwMode="auto">
          <a:xfrm>
            <a:off x="6019800" y="533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3"/>
          <p:cNvSpPr>
            <a:spLocks noChangeArrowheads="1"/>
          </p:cNvSpPr>
          <p:nvPr/>
        </p:nvSpPr>
        <p:spPr bwMode="auto">
          <a:xfrm>
            <a:off x="2971800" y="4191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0" y="4572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chemeClr val="accent2"/>
                </a:solidFill>
                <a:latin typeface="Arial Narrow" charset="0"/>
              </a:rPr>
              <a:t>World’s Highest Energy </a:t>
            </a:r>
            <a:r>
              <a:rPr lang="en-US" sz="1800" dirty="0" err="1">
                <a:solidFill>
                  <a:schemeClr val="accent2"/>
                </a:solidFill>
                <a:latin typeface="Arial Narrow" charset="0"/>
              </a:rPr>
              <a:t>p-p</a:t>
            </a:r>
            <a:r>
              <a:rPr lang="en-US" sz="1800" dirty="0">
                <a:solidFill>
                  <a:schemeClr val="accent2"/>
                </a:solidFill>
                <a:latin typeface="Arial Narrow" charset="0"/>
              </a:rPr>
              <a:t> collider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27km (17mi) circumference, 100m (300ft) underground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Design </a:t>
            </a:r>
            <a:r>
              <a:rPr lang="en-US" sz="1600" dirty="0" err="1">
                <a:solidFill>
                  <a:srgbClr val="660066"/>
                </a:solidFill>
                <a:latin typeface="Arial Narrow" charset="0"/>
              </a:rPr>
              <a:t>E</a:t>
            </a:r>
            <a:r>
              <a:rPr lang="en-US" sz="1600" baseline="-25000" dirty="0" err="1">
                <a:solidFill>
                  <a:srgbClr val="660066"/>
                </a:solidFill>
                <a:latin typeface="Arial Narrow" charset="0"/>
              </a:rPr>
              <a:t>cm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=14 </a:t>
            </a:r>
            <a:r>
              <a:rPr lang="en-US" sz="1600" dirty="0" err="1">
                <a:solidFill>
                  <a:srgbClr val="660066"/>
                </a:solidFill>
                <a:latin typeface="Arial Narrow" charset="0"/>
              </a:rPr>
              <a:t>TeV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 (=44x10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</a:rPr>
              <a:t>-7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J/p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 362M Joules on the area smaller than 10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-4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m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2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Arial Narrow" charset="0"/>
                <a:sym typeface="Wingdings" charset="2"/>
              </a:rPr>
              <a:t>Equivalent to the kinetic energy of a B727 (80tons) at the speed 310km/</a:t>
            </a:r>
            <a:r>
              <a:rPr lang="en-US" sz="1600" dirty="0" err="1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endParaRPr lang="en-US" sz="1600" dirty="0">
              <a:solidFill>
                <a:srgbClr val="FF0000"/>
              </a:solidFill>
              <a:latin typeface="Arial Narrow" charset="0"/>
              <a:sym typeface="Wingdings" charset="2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200" dirty="0">
                <a:solidFill>
                  <a:srgbClr val="000090"/>
                </a:solidFill>
                <a:latin typeface="Arial Narrow" charset="0"/>
                <a:sym typeface="Wingdings" charset="2"/>
              </a:rPr>
              <a:t>~3M times the energy density at the ground 0 of the Hiroshima atom bomb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Discovered a new heavy particle that looks Higgs in 2012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Search for new particles has been ongoing!!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Shut down for HL LHC</a:t>
            </a: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pitchFamily="2" charset="2"/>
              </a:rPr>
              <a:t> About to resume!!</a:t>
            </a: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7710875"/>
      </p:ext>
    </p:extLst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build="p"/>
      <p:bldP spid="26632" grpId="0" animBg="1"/>
      <p:bldP spid="26633" grpId="0" animBg="1"/>
      <p:bldP spid="2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2" descr="lhc-aerial-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9906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</a:rPr>
              <a:t>LHC @ CERN Aerial View</a:t>
            </a:r>
          </a:p>
        </p:txBody>
      </p:sp>
      <p:sp>
        <p:nvSpPr>
          <p:cNvPr id="28679" name="Text Box 4"/>
          <p:cNvSpPr txBox="1">
            <a:spLocks noChangeArrowheads="1"/>
          </p:cNvSpPr>
          <p:nvPr/>
        </p:nvSpPr>
        <p:spPr bwMode="auto">
          <a:xfrm>
            <a:off x="8061325" y="3092450"/>
            <a:ext cx="10826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Geneva Airport</a:t>
            </a:r>
          </a:p>
        </p:txBody>
      </p:sp>
      <p:sp>
        <p:nvSpPr>
          <p:cNvPr id="28680" name="Text Box 5"/>
          <p:cNvSpPr txBox="1">
            <a:spLocks noChangeArrowheads="1"/>
          </p:cNvSpPr>
          <p:nvPr/>
        </p:nvSpPr>
        <p:spPr bwMode="auto">
          <a:xfrm>
            <a:off x="5013325" y="4814888"/>
            <a:ext cx="1082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ATLAS</a:t>
            </a:r>
          </a:p>
        </p:txBody>
      </p:sp>
      <p:sp>
        <p:nvSpPr>
          <p:cNvPr id="28681" name="Text Box 6"/>
          <p:cNvSpPr txBox="1">
            <a:spLocks noChangeArrowheads="1"/>
          </p:cNvSpPr>
          <p:nvPr/>
        </p:nvSpPr>
        <p:spPr bwMode="auto">
          <a:xfrm>
            <a:off x="4953000" y="1905000"/>
            <a:ext cx="70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CMS</a:t>
            </a:r>
          </a:p>
        </p:txBody>
      </p:sp>
      <p:sp>
        <p:nvSpPr>
          <p:cNvPr id="28682" name="Text Box 7"/>
          <p:cNvSpPr txBox="1">
            <a:spLocks noChangeArrowheads="1"/>
          </p:cNvSpPr>
          <p:nvPr/>
        </p:nvSpPr>
        <p:spPr bwMode="auto">
          <a:xfrm>
            <a:off x="3048000" y="2895600"/>
            <a:ext cx="91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France</a:t>
            </a:r>
          </a:p>
        </p:txBody>
      </p:sp>
      <p:sp>
        <p:nvSpPr>
          <p:cNvPr id="28683" name="Text Box 8"/>
          <p:cNvSpPr txBox="1">
            <a:spLocks noChangeArrowheads="1"/>
          </p:cNvSpPr>
          <p:nvPr/>
        </p:nvSpPr>
        <p:spPr bwMode="auto">
          <a:xfrm>
            <a:off x="6629400" y="4738688"/>
            <a:ext cx="137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Swizerland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33896-855B-7B4D-A097-2D12E2068F9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12" name="Picture 11" descr="Picture 2.png">
            <a:extLst>
              <a:ext uri="{FF2B5EF4-FFF2-40B4-BE49-F238E27FC236}">
                <a16:creationId xmlns:a16="http://schemas.microsoft.com/office/drawing/2014/main" id="{D9957821-F65F-0342-A946-5D9E97D61B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82938" y="4572000"/>
            <a:ext cx="154146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22">
            <a:extLst>
              <a:ext uri="{FF2B5EF4-FFF2-40B4-BE49-F238E27FC236}">
                <a16:creationId xmlns:a16="http://schemas.microsoft.com/office/drawing/2014/main" id="{22D37061-5180-374D-935F-E68354A3C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648200"/>
            <a:ext cx="1295400" cy="762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3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4" y="1200541"/>
            <a:ext cx="4266176" cy="5520934"/>
          </a:xfrm>
          <a:prstGeom prst="rect">
            <a:avLst/>
          </a:prstGeom>
        </p:spPr>
      </p:pic>
      <p:sp>
        <p:nvSpPr>
          <p:cNvPr id="13" name="Oval 22"/>
          <p:cNvSpPr>
            <a:spLocks noChangeArrowheads="1"/>
          </p:cNvSpPr>
          <p:nvPr/>
        </p:nvSpPr>
        <p:spPr bwMode="auto">
          <a:xfrm>
            <a:off x="239302" y="5410482"/>
            <a:ext cx="1284698" cy="106746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4202" y="-3670"/>
            <a:ext cx="4443322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D</a:t>
            </a:r>
            <a:r>
              <a:rPr lang="en-US" dirty="0" err="1">
                <a:latin typeface="Arial Narrow" charset="0"/>
                <a:ea typeface="Arial Narrow" charset="0"/>
                <a:cs typeface="Arial Narrow" charset="0"/>
              </a:rPr>
              <a:t>Zero</a:t>
            </a:r>
            <a:r>
              <a:rPr lang="en-US" dirty="0"/>
              <a:t> Detector at </a:t>
            </a:r>
            <a:r>
              <a:rPr lang="en-US" dirty="0" err="1"/>
              <a:t>Fermilab</a:t>
            </a:r>
            <a:r>
              <a:rPr lang="en-US" dirty="0"/>
              <a:t> near Chicago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0" y="894576"/>
            <a:ext cx="457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800000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dirty="0"/>
              <a:t>ATLAS Detector in </a:t>
            </a:r>
            <a:r>
              <a:rPr lang="en-US"/>
              <a:t>Geneva Switzerland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75" y="2098787"/>
            <a:ext cx="8222925" cy="4665546"/>
          </a:xfrm>
          <a:prstGeom prst="rect">
            <a:avLst/>
          </a:prstGeom>
        </p:spPr>
      </p:pic>
      <p:sp>
        <p:nvSpPr>
          <p:cNvPr id="12" name="Oval 22"/>
          <p:cNvSpPr>
            <a:spLocks noChangeArrowheads="1"/>
          </p:cNvSpPr>
          <p:nvPr/>
        </p:nvSpPr>
        <p:spPr bwMode="auto">
          <a:xfrm rot="16200000">
            <a:off x="4466527" y="5744274"/>
            <a:ext cx="991235" cy="7802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03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  <p:bldP spid="9" grpId="0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1" y="-244572"/>
            <a:ext cx="8229600" cy="1143000"/>
          </a:xfrm>
        </p:spPr>
        <p:txBody>
          <a:bodyPr/>
          <a:lstStyle/>
          <a:p>
            <a:r>
              <a:rPr lang="en-US" dirty="0"/>
              <a:t>What did statistics do for Higgs</a:t>
            </a:r>
            <a:r>
              <a:rPr lang="en-US" dirty="0">
                <a:sym typeface="Wingdings"/>
              </a:rPr>
              <a:t> </a:t>
            </a:r>
            <a:r>
              <a:rPr lang="en-US" dirty="0">
                <a:latin typeface="Symbol" charset="2"/>
                <a:ea typeface="Symbol" charset="2"/>
                <a:cs typeface="Symbol" charset="2"/>
                <a:sym typeface="Wingdings"/>
              </a:rPr>
              <a:t>gg</a:t>
            </a:r>
            <a:r>
              <a:rPr lang="en-US" dirty="0"/>
              <a:t>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425C-2006-4B44-BD89-569459A2A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F20DCE-2281-AD4A-A959-1D7F0A010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E8741F-5F04-9240-8ABA-521ACA1A9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4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009" y="1878979"/>
            <a:ext cx="5498791" cy="2139737"/>
          </a:xfrm>
          <a:prstGeom prst="rect">
            <a:avLst/>
          </a:prstGeom>
          <a:ln w="12700">
            <a:miter lim="400000"/>
          </a:ln>
        </p:spPr>
      </p:pic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5494" y="609600"/>
            <a:ext cx="8915400" cy="57912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Stands for Deep Under Ground Neutrino Experiment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The $1.5B flagship long baseline (1300km) </a:t>
            </a:r>
            <a:r>
              <a:rPr lang="en-US" sz="2800" dirty="0" err="1">
                <a:latin typeface="Symbol" charset="2"/>
                <a:cs typeface="Symbol" charset="2"/>
              </a:rPr>
              <a:t>ν</a:t>
            </a:r>
            <a:r>
              <a:rPr lang="en-US" sz="2800" dirty="0">
                <a:latin typeface="Arial Narrow"/>
                <a:cs typeface="Arial Narrow"/>
              </a:rPr>
              <a:t> experiment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Narrow"/>
                <a:cs typeface="Arial Narrow"/>
              </a:rPr>
              <a:t>1500m underground in South Dakota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>
                <a:latin typeface="Arial Narrow" charset="0"/>
                <a:ea typeface="Arial Narrow" charset="0"/>
                <a:cs typeface="Arial Narrow" charset="0"/>
              </a:rPr>
              <a:t>The Next Big Thing - DUNE Experiment</a:t>
            </a:r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47" y="609600"/>
            <a:ext cx="1292255" cy="81775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4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151" y="3475461"/>
            <a:ext cx="4038600" cy="236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951" y="4847061"/>
            <a:ext cx="3749047" cy="195692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3405689" y="3530388"/>
            <a:ext cx="289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4 caverns with ~80,000t of Liquid Argon total</a:t>
            </a: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7173951" y="637106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66m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5649951" y="6218661"/>
            <a:ext cx="3276600" cy="533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5649951" y="5837661"/>
            <a:ext cx="76200" cy="914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5726151" y="614246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15m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5268951" y="6523461"/>
            <a:ext cx="304800" cy="2286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2" name="TextBox 12"/>
          <p:cNvSpPr txBox="1">
            <a:spLocks noChangeArrowheads="1"/>
          </p:cNvSpPr>
          <p:nvPr/>
        </p:nvSpPr>
        <p:spPr bwMode="auto">
          <a:xfrm>
            <a:off x="4583151" y="652346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15m</a:t>
            </a:r>
          </a:p>
        </p:txBody>
      </p:sp>
      <p:sp>
        <p:nvSpPr>
          <p:cNvPr id="23" name="Shape 127"/>
          <p:cNvSpPr/>
          <p:nvPr/>
        </p:nvSpPr>
        <p:spPr>
          <a:xfrm flipH="1" flipV="1">
            <a:off x="5040351" y="4694661"/>
            <a:ext cx="609600" cy="3810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24" name="pasted-image.pdf"/>
          <p:cNvPicPr>
            <a:picLocks noChangeAspect="1"/>
          </p:cNvPicPr>
          <p:nvPr/>
        </p:nvPicPr>
        <p:blipFill>
          <a:blip r:embed="rId6"/>
          <a:srcRect r="10298" b="8116"/>
          <a:stretch>
            <a:fillRect/>
          </a:stretch>
        </p:blipFill>
        <p:spPr>
          <a:xfrm>
            <a:off x="0" y="4568283"/>
            <a:ext cx="3278756" cy="20570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" name="Group 25"/>
          <p:cNvGrpSpPr/>
          <p:nvPr/>
        </p:nvGrpSpPr>
        <p:grpSpPr>
          <a:xfrm>
            <a:off x="423747" y="1979331"/>
            <a:ext cx="2872131" cy="2629285"/>
            <a:chOff x="5943600" y="685800"/>
            <a:chExt cx="2872131" cy="2629285"/>
          </a:xfrm>
        </p:grpSpPr>
        <p:pic>
          <p:nvPicPr>
            <p:cNvPr id="27" name="image1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43600" y="685800"/>
              <a:ext cx="2872131" cy="26292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0" name="Shape 185"/>
            <p:cNvSpPr/>
            <p:nvPr/>
          </p:nvSpPr>
          <p:spPr>
            <a:xfrm rot="499911">
              <a:off x="6375239" y="2068764"/>
              <a:ext cx="1989323" cy="379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r>
                <a:rPr sz="2000" b="1">
                  <a:solidFill>
                    <a:srgbClr val="A50021"/>
                  </a:solidFill>
                  <a:latin typeface="Arial Narrow" charset="0"/>
                  <a:ea typeface="Arial Narrow" charset="0"/>
                  <a:cs typeface="Arial Narrow" charset="0"/>
                </a:rPr>
                <a:t>1300km</a:t>
              </a:r>
              <a:r>
                <a:rPr lang="en-US" sz="2000" b="1">
                  <a:solidFill>
                    <a:srgbClr val="A50021"/>
                  </a:solidFill>
                  <a:latin typeface="Arial Narrow" charset="0"/>
                  <a:ea typeface="Arial Narrow" charset="0"/>
                  <a:cs typeface="Arial Narrow" charset="0"/>
                </a:rPr>
                <a:t> (800 miles)</a:t>
              </a:r>
              <a:endParaRPr sz="2000" b="1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sp>
        <p:nvSpPr>
          <p:cNvPr id="31" name="Shape 127"/>
          <p:cNvSpPr/>
          <p:nvPr/>
        </p:nvSpPr>
        <p:spPr>
          <a:xfrm>
            <a:off x="728547" y="3274731"/>
            <a:ext cx="152400" cy="1600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3" name="Shape 127"/>
          <p:cNvSpPr/>
          <p:nvPr/>
        </p:nvSpPr>
        <p:spPr>
          <a:xfrm flipH="1">
            <a:off x="2895600" y="3174379"/>
            <a:ext cx="1066800" cy="2286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23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08" grpId="0" uiExpand="1" build="p" autoUpdateAnimBg="0"/>
      <p:bldP spid="16" grpId="0"/>
      <p:bldP spid="17" grpId="0"/>
      <p:bldP spid="20" grpId="0"/>
      <p:bldP spid="22" grpId="0"/>
      <p:bldP spid="23" grpId="0" animBg="1"/>
      <p:bldP spid="31" grpId="0" animBg="1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6576"/>
            <a:ext cx="9144000" cy="5567024"/>
          </a:xfrm>
          <a:prstGeom prst="rect">
            <a:avLst/>
          </a:prstGeom>
        </p:spPr>
      </p:pic>
      <p:pic>
        <p:nvPicPr>
          <p:cNvPr id="28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672" y="524553"/>
            <a:ext cx="1218128" cy="77084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76200" y="3561187"/>
            <a:ext cx="2667000" cy="122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6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algn="l"/>
            <a:r>
              <a:rPr lang="en-US" b="1" dirty="0">
                <a:solidFill>
                  <a:srgbClr val="800000"/>
                </a:solidFill>
              </a:rPr>
              <a:t>1106 collaborators</a:t>
            </a:r>
          </a:p>
          <a:p>
            <a:pPr algn="l"/>
            <a:r>
              <a:rPr lang="en-US" b="1" dirty="0">
                <a:solidFill>
                  <a:srgbClr val="800000"/>
                </a:solidFill>
              </a:rPr>
              <a:t>184 institutions</a:t>
            </a:r>
          </a:p>
          <a:p>
            <a:pPr algn="l"/>
            <a:r>
              <a:rPr lang="en-US" b="1" dirty="0">
                <a:solidFill>
                  <a:srgbClr val="800000"/>
                </a:solidFill>
              </a:rPr>
              <a:t>31 countries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b="1" dirty="0"/>
              <a:t>The Map of the DUNE Experiment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16ACF3-4072-984B-9914-DAA33D1091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t="37781" b="20068"/>
          <a:stretch/>
        </p:blipFill>
        <p:spPr>
          <a:xfrm>
            <a:off x="0" y="4686300"/>
            <a:ext cx="9144000" cy="21717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2" name="Oval 22">
            <a:extLst>
              <a:ext uri="{FF2B5EF4-FFF2-40B4-BE49-F238E27FC236}">
                <a16:creationId xmlns:a16="http://schemas.microsoft.com/office/drawing/2014/main" id="{D9D83A12-A81E-5546-90BB-F9878E370D9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695699" y="5981698"/>
            <a:ext cx="914399" cy="38100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4BA72E-683B-6748-9751-050AE11BF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2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17876" cy="6903720"/>
          </a:xfrm>
          <a:prstGeom prst="rect">
            <a:avLst/>
          </a:prstGeom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-76200"/>
            <a:ext cx="8915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4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The UTA Field Cage Team</a:t>
            </a:r>
            <a:endParaRPr lang="en-US" altLang="en-US" sz="44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 rot="15949479">
            <a:off x="2739436" y="1791629"/>
            <a:ext cx="1483475" cy="91034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7" y="1"/>
            <a:ext cx="9149807" cy="6903721"/>
          </a:xfrm>
          <a:prstGeom prst="rect">
            <a:avLst/>
          </a:prstGeom>
        </p:spPr>
      </p:pic>
      <p:pic>
        <p:nvPicPr>
          <p:cNvPr id="10" name="Picture 9" descr="A picture containing indoor, metal, engine, filled&#10;&#10;Description automatically generated">
            <a:extLst>
              <a:ext uri="{FF2B5EF4-FFF2-40B4-BE49-F238E27FC236}">
                <a16:creationId xmlns:a16="http://schemas.microsoft.com/office/drawing/2014/main" id="{E7BD65C9-8427-2D4C-86F4-633489225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E6CC3B-75A4-EE45-936C-CD8209FC7641}"/>
              </a:ext>
            </a:extLst>
          </p:cNvPr>
          <p:cNvSpPr txBox="1"/>
          <p:nvPr/>
        </p:nvSpPr>
        <p:spPr>
          <a:xfrm>
            <a:off x="2428868" y="0"/>
            <a:ext cx="3743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Hector Carranza @ CERN</a:t>
            </a:r>
          </a:p>
        </p:txBody>
      </p:sp>
    </p:spTree>
    <p:extLst>
      <p:ext uri="{BB962C8B-B14F-4D97-AF65-F5344CB8AC3E}">
        <p14:creationId xmlns:p14="http://schemas.microsoft.com/office/powerpoint/2010/main" val="254765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46" y="23715"/>
            <a:ext cx="9186507" cy="6878894"/>
          </a:xfrm>
          <a:prstGeom prst="rect">
            <a:avLst/>
          </a:prstGeom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14299" y="250824"/>
            <a:ext cx="8915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8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DUNE Prototype Detector @ CERN</a:t>
            </a:r>
            <a:endParaRPr lang="en-US" altLang="en-US" sz="48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 rot="16200000">
            <a:off x="6533682" y="1100241"/>
            <a:ext cx="511812" cy="4660632"/>
            <a:chOff x="1898408" y="2879620"/>
            <a:chExt cx="511812" cy="3505200"/>
          </a:xfrm>
        </p:grpSpPr>
        <p:cxnSp>
          <p:nvCxnSpPr>
            <p:cNvPr id="10" name="Straight Arrow Connector 9"/>
            <p:cNvCxnSpPr/>
            <p:nvPr/>
          </p:nvCxnSpPr>
          <p:spPr bwMode="auto">
            <a:xfrm>
              <a:off x="1898408" y="287962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 rot="5072025">
              <a:off x="1992161" y="4802340"/>
              <a:ext cx="345042" cy="4910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rot="21058588">
            <a:off x="6060327" y="802166"/>
            <a:ext cx="4110545" cy="3705635"/>
            <a:chOff x="1676400" y="2895600"/>
            <a:chExt cx="484402" cy="3505200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>
              <a:off x="1676400" y="2895600"/>
              <a:ext cx="49306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 rot="21211741">
              <a:off x="1702022" y="3930164"/>
              <a:ext cx="458780" cy="5289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062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protodune_collection_plane.png"/>
          <p:cNvPicPr/>
          <p:nvPr/>
        </p:nvPicPr>
        <p:blipFill>
          <a:blip r:embed="rId2"/>
          <a:srcRect t="58792" b="7289"/>
          <a:stretch/>
        </p:blipFill>
        <p:spPr>
          <a:xfrm>
            <a:off x="-20037" y="23190"/>
            <a:ext cx="9164037" cy="3253409"/>
          </a:xfrm>
          <a:prstGeom prst="rect">
            <a:avLst/>
          </a:prstGeom>
          <a:ln w="12600">
            <a:noFill/>
          </a:ln>
        </p:spPr>
      </p:pic>
      <p:sp>
        <p:nvSpPr>
          <p:cNvPr id="390" name="TextShape 2"/>
          <p:cNvSpPr txBox="1"/>
          <p:nvPr/>
        </p:nvSpPr>
        <p:spPr>
          <a:xfrm>
            <a:off x="54135" y="1141559"/>
            <a:ext cx="9038049" cy="381000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Beam halo (high energy) muon with bremsstrahlung initiated E.M. shower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1" name="TextShape 3"/>
          <p:cNvSpPr txBox="1"/>
          <p:nvPr/>
        </p:nvSpPr>
        <p:spPr>
          <a:xfrm>
            <a:off x="85797" y="5140909"/>
            <a:ext cx="2271428" cy="335262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Collection plane view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152399" y="0"/>
            <a:ext cx="891540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5400" b="1" dirty="0" err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54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Event</a:t>
            </a:r>
            <a:endParaRPr lang="en-US" altLang="en-US" sz="54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5" name="Image 8">
            <a:extLst>
              <a:ext uri="{FF2B5EF4-FFF2-40B4-BE49-F238E27FC236}">
                <a16:creationId xmlns:a16="http://schemas.microsoft.com/office/drawing/2014/main" id="{7EA39EE5-30D6-5A43-A7E3-42CB674ED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9906000" cy="358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4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69E5A06-31D5-AF47-8D83-B0D4AB7E3FC1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3</a:t>
            </a:fld>
            <a:endParaRPr lang="en-US" sz="1400" dirty="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6398"/>
            <a:ext cx="7772400" cy="589402"/>
          </a:xfrm>
        </p:spPr>
        <p:txBody>
          <a:bodyPr/>
          <a:lstStyle/>
          <a:p>
            <a:r>
              <a:rPr lang="en-US" b="1" dirty="0">
                <a:latin typeface="Arial Narrow" charset="0"/>
                <a:ea typeface="ＭＳ Ｐゴシック" charset="0"/>
                <a:cs typeface="ＭＳ Ｐゴシック" charset="0"/>
              </a:rPr>
              <a:t>Basic Rules of the Online Classes 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50" y="685800"/>
            <a:ext cx="8972550" cy="5506598"/>
          </a:xfrm>
        </p:spPr>
        <p:txBody>
          <a:bodyPr/>
          <a:lstStyle/>
          <a:p>
            <a:pPr eaLnBrk="1" hangingPunct="1"/>
            <a:r>
              <a:rPr lang="en-US" sz="2800" dirty="0"/>
              <a:t>I will take attendance as if we are in the classroom!</a:t>
            </a:r>
          </a:p>
          <a:p>
            <a:pPr lvl="1" eaLnBrk="1" hangingPunct="1"/>
            <a:r>
              <a:rPr lang="en-US" sz="2400" dirty="0"/>
              <a:t>Your mic will be automatically muted when joining the class</a:t>
            </a:r>
          </a:p>
          <a:p>
            <a:pPr lvl="2" eaLnBrk="1" hangingPunct="1"/>
            <a:r>
              <a:rPr lang="en-US" sz="2000" dirty="0"/>
              <a:t>Please locate the video, mute/unmute, chat buttons and test</a:t>
            </a:r>
          </a:p>
          <a:p>
            <a:pPr lvl="1" eaLnBrk="1" hangingPunct="1"/>
            <a:r>
              <a:rPr lang="en-US" sz="2400" b="1" u="sng" dirty="0">
                <a:solidFill>
                  <a:srgbClr val="C00000"/>
                </a:solidFill>
              </a:rPr>
              <a:t>Unmute</a:t>
            </a:r>
            <a:r>
              <a:rPr lang="en-US" sz="2400" dirty="0"/>
              <a:t> the mic when your name is called then mute after answering</a:t>
            </a:r>
          </a:p>
          <a:p>
            <a:pPr eaLnBrk="1" hangingPunct="1"/>
            <a:r>
              <a:rPr lang="en-US" sz="2800" dirty="0"/>
              <a:t>Mute your mic during the lecture expect for questions or answers</a:t>
            </a:r>
          </a:p>
          <a:p>
            <a:pPr eaLnBrk="1" hangingPunct="1"/>
            <a:r>
              <a:rPr lang="en-US" sz="2800" dirty="0"/>
              <a:t>If you have a question, “raise hand”, unmute your mic, pronounce your name and ask your question, as if you are in the class</a:t>
            </a:r>
          </a:p>
          <a:p>
            <a:pPr eaLnBrk="1" hangingPunct="1"/>
            <a:r>
              <a:rPr lang="en-US" sz="2800" dirty="0"/>
              <a:t>Use only the </a:t>
            </a:r>
            <a:r>
              <a:rPr lang="en-US" sz="2800" b="1" u="sng" dirty="0">
                <a:solidFill>
                  <a:srgbClr val="C00000"/>
                </a:solidFill>
              </a:rPr>
              <a:t>appropriate languages </a:t>
            </a:r>
            <a:r>
              <a:rPr lang="en-US" sz="2800" dirty="0"/>
              <a:t>on mic and on chat!</a:t>
            </a:r>
            <a:endParaRPr lang="en-US" sz="2400" dirty="0"/>
          </a:p>
          <a:p>
            <a:pPr eaLnBrk="1" hangingPunct="1"/>
            <a:r>
              <a:rPr lang="en-US" sz="2800" dirty="0"/>
              <a:t>Lecture notes and recordings will be available after each class</a:t>
            </a:r>
            <a:endParaRPr lang="en-US" sz="2400" dirty="0"/>
          </a:p>
          <a:p>
            <a:pPr eaLnBrk="1" hangingPunct="1"/>
            <a:r>
              <a:rPr lang="en-US" sz="2800" dirty="0"/>
              <a:t>Polls will be used to engage you in the class and thus you are strongly encouraged to participate in the poll (</a:t>
            </a:r>
            <a:r>
              <a:rPr lang="en-US" sz="2800" dirty="0">
                <a:solidFill>
                  <a:srgbClr val="CC00CC"/>
                </a:solidFill>
              </a:rPr>
              <a:t>poll 1</a:t>
            </a:r>
            <a:r>
              <a:rPr lang="en-US" sz="2800" dirty="0"/>
              <a:t>)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CA42AD-DC00-9447-91D9-70CBA23F2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08DDB8-3B59-7340-8606-6405E0724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2020                    Dr. Jaehoon Yu</a:t>
            </a:r>
          </a:p>
        </p:txBody>
      </p:sp>
    </p:spTree>
    <p:extLst>
      <p:ext uri="{BB962C8B-B14F-4D97-AF65-F5344CB8AC3E}">
        <p14:creationId xmlns:p14="http://schemas.microsoft.com/office/powerpoint/2010/main" val="166871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7" y="685800"/>
            <a:ext cx="8820553" cy="6172200"/>
          </a:xfrm>
          <a:prstGeom prst="rect">
            <a:avLst/>
          </a:prstGeom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34511"/>
          </a:xfrm>
          <a:ln/>
        </p:spPr>
        <p:txBody>
          <a:bodyPr/>
          <a:lstStyle/>
          <a:p>
            <a:r>
              <a:rPr lang="en-US" b="1" dirty="0"/>
              <a:t>Let’s Look for Dark Matter!!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219200" y="1219200"/>
            <a:ext cx="2338606" cy="4876800"/>
          </a:xfrm>
          <a:prstGeom prst="rect">
            <a:avLst/>
          </a:prstGeom>
          <a:solidFill>
            <a:srgbClr val="FFC000">
              <a:alpha val="66000"/>
            </a:srgbClr>
          </a:solidFill>
          <a:ln w="952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184668-493C-564E-92A5-AC3DD688FB6F}"/>
              </a:ext>
            </a:extLst>
          </p:cNvPr>
          <p:cNvGrpSpPr/>
          <p:nvPr/>
        </p:nvGrpSpPr>
        <p:grpSpPr>
          <a:xfrm>
            <a:off x="1224619" y="3412576"/>
            <a:ext cx="2333187" cy="461665"/>
            <a:chOff x="1224619" y="3412576"/>
            <a:chExt cx="2333187" cy="461665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1224619" y="3429000"/>
              <a:ext cx="2333187" cy="0"/>
            </a:xfrm>
            <a:prstGeom prst="line">
              <a:avLst/>
            </a:prstGeom>
            <a:noFill/>
            <a:ln w="38100" cap="flat" cmpd="sng" algn="ctr">
              <a:solidFill>
                <a:srgbClr val="8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1366180" y="3412576"/>
              <a:ext cx="2191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</a:rPr>
                <a:t>DUNE </a:t>
              </a:r>
              <a:r>
                <a:rPr lang="en-US" dirty="0">
                  <a:solidFill>
                    <a:srgbClr val="800000"/>
                  </a:solidFill>
                </a:rPr>
                <a:t>potential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B7825E6-7A91-DD48-AA95-761108D9F154}"/>
              </a:ext>
            </a:extLst>
          </p:cNvPr>
          <p:cNvGrpSpPr/>
          <p:nvPr/>
        </p:nvGrpSpPr>
        <p:grpSpPr>
          <a:xfrm>
            <a:off x="1248213" y="2570734"/>
            <a:ext cx="2286000" cy="611833"/>
            <a:chOff x="1248213" y="2570734"/>
            <a:chExt cx="2286000" cy="611833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1248213" y="2570734"/>
              <a:ext cx="2286000" cy="0"/>
            </a:xfrm>
            <a:prstGeom prst="line">
              <a:avLst/>
            </a:prstGeom>
            <a:noFill/>
            <a:ln w="38100" cap="flat" cmpd="sng" algn="ctr">
              <a:solidFill>
                <a:srgbClr val="8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1866900" y="2720902"/>
              <a:ext cx="83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800000"/>
                  </a:solidFill>
                </a:rPr>
                <a:t>LHC</a:t>
              </a:r>
            </a:p>
          </p:txBody>
        </p:sp>
      </p:grpSp>
      <p:sp>
        <p:nvSpPr>
          <p:cNvPr id="6" name="Notched Right Arrow 5"/>
          <p:cNvSpPr/>
          <p:nvPr/>
        </p:nvSpPr>
        <p:spPr bwMode="auto">
          <a:xfrm rot="-3300000">
            <a:off x="3775567" y="2509249"/>
            <a:ext cx="1600200" cy="917079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No DM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532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762000"/>
          </a:xfrm>
        </p:spPr>
        <p:txBody>
          <a:bodyPr/>
          <a:lstStyle/>
          <a:p>
            <a:r>
              <a:rPr lang="en-US" altLang="ko-KR" sz="5400" b="1" dirty="0">
                <a:ea typeface="굴림" charset="-127"/>
                <a:cs typeface="굴림" charset="-127"/>
              </a:rPr>
              <a:t>So why is HEP relevant to me?</a:t>
            </a:r>
            <a:endParaRPr lang="en-US" sz="60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5344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HEP explores the most fundamental nature of the Universe!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Discoveries will realize our 1000 year dreams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The discovery of the dark matter and making of dark matter beams will take us to the next Quantum level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Outcome and bi-products of HEP research improves our daily lives directly and indirectly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WWW came from HEP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83B49F-2A73-A54E-B9F3-0207516B8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7514F-6762-064F-85B3-18516A104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26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in front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861B678-9334-584D-99EB-B92EE75C1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F2CB046-2584-6E4C-AF5E-13FAB18C8467}"/>
              </a:ext>
            </a:extLst>
          </p:cNvPr>
          <p:cNvSpPr/>
          <p:nvPr/>
        </p:nvSpPr>
        <p:spPr bwMode="auto">
          <a:xfrm>
            <a:off x="3124200" y="1981200"/>
            <a:ext cx="2971800" cy="2133600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61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762000"/>
          </a:xfrm>
        </p:spPr>
        <p:txBody>
          <a:bodyPr/>
          <a:lstStyle/>
          <a:p>
            <a:r>
              <a:rPr lang="en-US" altLang="ko-KR" sz="5400" b="1" dirty="0">
                <a:ea typeface="굴림" charset="-127"/>
                <a:cs typeface="굴림" charset="-127"/>
              </a:rPr>
              <a:t>So why is HEP relevant to me?</a:t>
            </a:r>
            <a:endParaRPr lang="en-US" sz="60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8392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HEP explores the most fundamentals of the Universe!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Discoveries will realize our 1000 year dreams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The discovery of the dark matter and making of dark matter beams will take us to the next Quantum level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Outcome and bi-products of HEP research improves our daily lives directly and indirectly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WWW came from HEP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Advanced detector technologies like GEM will make a large screen low dosage X-ray imaging possible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9346C4-B540-6B42-A8B8-2A8ABDB0E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42E7E-7166-6C49-BD3B-21E1D6A7E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75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59112"/>
            <a:ext cx="4495800" cy="35464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Bi-product of High Energy Physics Research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838428"/>
            <a:ext cx="4443412" cy="358117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0" y="45720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Can you see what the object is?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(GEM Detector X-ray Image)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00600" y="666750"/>
            <a:ext cx="3886200" cy="29146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1846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E77EA-6C25-7B49-ACAD-7F94141B7CF5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3886200" cy="533400"/>
          </a:xfrm>
        </p:spPr>
        <p:txBody>
          <a:bodyPr/>
          <a:lstStyle/>
          <a:p>
            <a:pPr eaLnBrk="1" hangingPunct="1"/>
            <a:r>
              <a:rPr lang="en-US" altLang="ko-KR" sz="2400" b="1">
                <a:ea typeface="굴림" charset="-127"/>
                <a:cs typeface="굴림" charset="-127"/>
              </a:rPr>
              <a:t>GEM Application Potential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334000" y="228600"/>
            <a:ext cx="3276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ko-KR" sz="2000" b="1" i="1">
                <a:solidFill>
                  <a:srgbClr val="009900"/>
                </a:solidFill>
                <a:latin typeface="Arial Narrow" charset="0"/>
                <a:ea typeface="굴림" charset="-127"/>
                <a:cs typeface="굴림" charset="-127"/>
              </a:rPr>
              <a:t>FAST X-RAY IMAGING</a:t>
            </a: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857375"/>
            <a:ext cx="4114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609600"/>
            <a:ext cx="236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800" b="1">
                <a:solidFill>
                  <a:srgbClr val="3019FF"/>
                </a:solidFill>
                <a:latin typeface="Arial" charset="0"/>
                <a:ea typeface="굴림" charset="-127"/>
                <a:cs typeface="굴림" charset="-127"/>
              </a:rPr>
              <a:t>Using the lower GEM signal, the readout can be self-triggered with energy discrimination: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304800" y="5518150"/>
            <a:ext cx="39338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A. Bressan et al, 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Nucl. Instr. and Meth. A 425(1999)254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F. Sauli,  Nucl. Instr. and Meth.A 461(2001)47</a:t>
            </a: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6934200" y="2514600"/>
            <a:ext cx="2209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9 keV absorption radiography of a small mammal (image size ~ 60 x 30 mm</a:t>
            </a:r>
            <a:r>
              <a:rPr lang="en-US" altLang="ko-KR" sz="1400" b="1" baseline="30000">
                <a:latin typeface="Arial" charset="0"/>
                <a:ea typeface="굴림" charset="-127"/>
                <a:cs typeface="굴림" charset="-127"/>
              </a:rPr>
              <a:t>2</a:t>
            </a:r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)</a:t>
            </a:r>
          </a:p>
        </p:txBody>
      </p:sp>
      <p:pic>
        <p:nvPicPr>
          <p:cNvPr id="199689" name="Picture 9" descr="machine-gun-in-a-violin-bo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962400"/>
            <a:ext cx="434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18C062-2063-5F42-B620-0FA97ACDE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7FB830-8946-474A-8DC4-35B13EA2D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5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9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9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9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9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9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9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9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3" grpId="0" animBg="1"/>
      <p:bldP spid="199686" grpId="0"/>
      <p:bldP spid="199687" grpId="0"/>
      <p:bldP spid="19968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15346" y="1547283"/>
            <a:ext cx="9048750" cy="1073150"/>
          </a:xfrm>
        </p:spPr>
        <p:txBody>
          <a:bodyPr/>
          <a:lstStyle/>
          <a:p>
            <a:r>
              <a:rPr lang="en-US" altLang="ko-KR" sz="6000" b="1" dirty="0">
                <a:ea typeface="굴림" charset="-127"/>
                <a:cs typeface="굴림" charset="-127"/>
              </a:rPr>
              <a:t>not just for tomorrow,</a:t>
            </a:r>
            <a:endParaRPr lang="en-US" sz="66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z="1200" smtClean="0"/>
              <a:pPr>
                <a:defRPr/>
              </a:pPr>
              <a:t>36</a:t>
            </a:fld>
            <a:endParaRPr lang="en-US" sz="12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967AA0-D625-1C49-9C3C-60C2A842D3B1}"/>
              </a:ext>
            </a:extLst>
          </p:cNvPr>
          <p:cNvSpPr txBox="1">
            <a:spLocks/>
          </p:cNvSpPr>
          <p:nvPr/>
        </p:nvSpPr>
        <p:spPr bwMode="auto">
          <a:xfrm>
            <a:off x="15346" y="225425"/>
            <a:ext cx="904875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altLang="ko-KR" sz="6000" b="1" kern="0" dirty="0">
                <a:ea typeface="굴림" charset="-127"/>
                <a:cs typeface="굴림" charset="-127"/>
              </a:rPr>
              <a:t>Let’s all dream, </a:t>
            </a:r>
            <a:endParaRPr lang="en-US" sz="6600" b="1" kern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F402FD8-69C1-2A4C-970A-A9ACE411A41A}"/>
              </a:ext>
            </a:extLst>
          </p:cNvPr>
          <p:cNvSpPr txBox="1">
            <a:spLocks/>
          </p:cNvSpPr>
          <p:nvPr/>
        </p:nvSpPr>
        <p:spPr bwMode="auto">
          <a:xfrm>
            <a:off x="15346" y="2869141"/>
            <a:ext cx="904875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altLang="ko-KR" sz="6000" b="1" kern="0" dirty="0">
                <a:ea typeface="굴림" charset="-127"/>
                <a:cs typeface="굴림" charset="-127"/>
              </a:rPr>
              <a:t>not just for the next year,</a:t>
            </a:r>
            <a:endParaRPr lang="en-US" sz="6600" b="1" kern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BAE4F7B-542A-D943-8C60-32582AEE82A7}"/>
              </a:ext>
            </a:extLst>
          </p:cNvPr>
          <p:cNvSpPr txBox="1">
            <a:spLocks/>
          </p:cNvSpPr>
          <p:nvPr/>
        </p:nvSpPr>
        <p:spPr bwMode="auto">
          <a:xfrm>
            <a:off x="113242" y="4191000"/>
            <a:ext cx="8852958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altLang="ko-KR" sz="5400" b="1" kern="0" dirty="0">
                <a:ea typeface="굴림" charset="-127"/>
                <a:cs typeface="굴림" charset="-127"/>
              </a:rPr>
              <a:t>but for 1000 years into the future for the whole humanity!!</a:t>
            </a:r>
            <a:endParaRPr lang="en-US" sz="6000" b="1" kern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775650-3FC5-7148-9AB1-135B53BB7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B98448-6F97-E44E-A634-114BF4431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50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/>
      <p:bldP spid="9" grpId="0"/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2020                    Dr. Jaehoon Yu</a:t>
            </a:r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5D9F57-A737-A840-8C4B-2C7CC2124182}" type="slidenum">
              <a:rPr lang="en-US">
                <a:latin typeface="Arial Narrow" pitchFamily="-84" charset="0"/>
              </a:rPr>
              <a:pPr/>
              <a:t>37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252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b="1" dirty="0">
                <a:ea typeface="ＭＳ Ｐゴシック" pitchFamily="-84" charset="-128"/>
                <a:cs typeface="ＭＳ Ｐゴシック" pitchFamily="-84" charset="-128"/>
              </a:rPr>
              <a:t>Textbook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533400"/>
            <a:ext cx="8763000" cy="19778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Title: Physics for Scientists and Engineers with Modern Physics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4</a:t>
            </a:r>
            <a:r>
              <a:rPr lang="en-US" sz="2400" baseline="30000" dirty="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 edition (but used should be fine except for a few minor differences)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Author: D.C. </a:t>
            </a:r>
            <a:r>
              <a:rPr lang="en-US" sz="2800" dirty="0" err="1">
                <a:ea typeface="ＭＳ Ｐゴシック" pitchFamily="-84" charset="-128"/>
                <a:cs typeface="ＭＳ Ｐゴシック" pitchFamily="-84" charset="-128"/>
              </a:rPr>
              <a:t>Giancoli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ISBN13: </a:t>
            </a:r>
            <a:r>
              <a:rPr lang="en-US" sz="2800" dirty="0"/>
              <a:t>978-0132273596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ISBN10: </a:t>
            </a:r>
            <a:r>
              <a:rPr lang="en-US" sz="2800" dirty="0"/>
              <a:t>9780132273596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0697EC-A108-1149-A987-5ADD2445C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819400"/>
            <a:ext cx="7772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3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uiExpand="1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84" charset="-128"/>
                <a:cs typeface="ＭＳ Ｐゴシック" pitchFamily="-84" charset="-128"/>
              </a:rPr>
              <a:t>Information &amp; Communication Source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Course web page: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hlinkClick r:id="rId3"/>
              </a:rPr>
              <a:t>http://www-hep.uta.edu/~yu/teaching/fall20-1444-002/fall20-1444-002.html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 (Canvas has a link to this page)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Lecture notes and recordings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Contact information &amp; Class Schedule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Syllabus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Homework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Holidays and Exam days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Evaluation Policy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Class Style &amp; Communication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Other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Primary communication tool is e-mail: Make sure that your e-mail at the time of course registration is the one you most often read!!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sym typeface="Wingdings" pitchFamily="-84" charset="2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Office Hours: 2:30 – 2:30pm, MW or by appointments on zoom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3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75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uiExpand="1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293E1-DDA2-4944-B029-05297B3D35FB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/>
              <a:t>Evaluation Policy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229600" cy="54102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Homework: </a:t>
            </a:r>
            <a:r>
              <a:rPr lang="en-US" altLang="ko-KR" sz="2400" dirty="0">
                <a:ea typeface="굴림" charset="-127"/>
                <a:cs typeface="굴림" charset="-127"/>
              </a:rPr>
              <a:t>25</a:t>
            </a:r>
            <a:r>
              <a:rPr lang="en-US" sz="2400" dirty="0"/>
              <a:t>%!!!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Exams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Final Comprehensive Exam (11am, Wed., </a:t>
            </a:r>
            <a:r>
              <a:rPr lang="en-US" sz="2000" dirty="0">
                <a:ea typeface="굴림" charset="-127"/>
              </a:rPr>
              <a:t>12</a:t>
            </a:r>
            <a:r>
              <a:rPr lang="en-US" sz="2000" dirty="0">
                <a:ea typeface="굴림" charset="-127"/>
                <a:cs typeface="굴림" charset="-127"/>
              </a:rPr>
              <a:t>/16/20</a:t>
            </a:r>
            <a:r>
              <a:rPr lang="en-US" sz="2000" dirty="0"/>
              <a:t>): 23%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Mid-term Comprehensive Exam (1pm, Mon., 10/19/20): 20%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One better of the two term Exams (9/23/20 and 11/11/20): </a:t>
            </a:r>
            <a:r>
              <a:rPr lang="en-US" altLang="ko-KR" sz="2000" dirty="0">
                <a:ea typeface="굴림" charset="-127"/>
                <a:cs typeface="굴림" charset="-127"/>
              </a:rPr>
              <a:t>12</a:t>
            </a:r>
            <a:r>
              <a:rPr lang="en-US" sz="2000" dirty="0"/>
              <a:t>%</a:t>
            </a:r>
            <a:endParaRPr lang="en-US" sz="18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Missing an exam is not permissible unless pre-approved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No makeup test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u="sng" dirty="0">
                <a:solidFill>
                  <a:srgbClr val="A50021"/>
                </a:solidFill>
              </a:rPr>
              <a:t>You will get an F if you miss any of the exams without a prior approval no matter how well you’ve been doing in class!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Lab score: 10% (</a:t>
            </a:r>
            <a:r>
              <a:rPr lang="en-US" sz="2000" dirty="0"/>
              <a:t>Starts Monday, Sept. 14, </a:t>
            </a:r>
            <a:r>
              <a:rPr lang="en-US" sz="2400" b="1" u="sng" dirty="0">
                <a:hlinkClick r:id="rId2"/>
              </a:rPr>
              <a:t>www.uta.edu/physics/labs</a:t>
            </a:r>
            <a:r>
              <a:rPr lang="en-US" sz="1800" dirty="0"/>
              <a:t> </a:t>
            </a:r>
            <a:r>
              <a:rPr lang="en-US" sz="2400" dirty="0"/>
              <a:t>)</a:t>
            </a:r>
            <a:endParaRPr lang="en-US" sz="2400" dirty="0">
              <a:solidFill>
                <a:srgbClr val="FF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Pop-quizzes: 10%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Extra credits: 10% of the total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Special projects (BIGGGGG!!!)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Special seminars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Grading will be done on a sliding scale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07950" y="3962400"/>
            <a:ext cx="8947150" cy="396875"/>
            <a:chOff x="28" y="2551"/>
            <a:chExt cx="4964" cy="250"/>
          </a:xfrm>
        </p:grpSpPr>
        <p:sp>
          <p:nvSpPr>
            <p:cNvPr id="37896" name="Line 5"/>
            <p:cNvSpPr>
              <a:spLocks noChangeShapeType="1"/>
            </p:cNvSpPr>
            <p:nvPr/>
          </p:nvSpPr>
          <p:spPr bwMode="auto">
            <a:xfrm>
              <a:off x="480" y="2676"/>
              <a:ext cx="4512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7" name="Text Box 6"/>
            <p:cNvSpPr txBox="1">
              <a:spLocks noChangeArrowheads="1"/>
            </p:cNvSpPr>
            <p:nvPr/>
          </p:nvSpPr>
          <p:spPr bwMode="auto">
            <a:xfrm>
              <a:off x="28" y="2551"/>
              <a:ext cx="4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FF0066"/>
                  </a:solidFill>
                  <a:latin typeface="Arial Narrow" charset="0"/>
                </a:rPr>
                <a:t>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123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0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0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0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0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0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0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0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007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007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007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7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D5DD54-13ED-424C-9C70-88C6E2DB3F49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b="1" dirty="0"/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153400" cy="5181600"/>
          </a:xfrm>
        </p:spPr>
        <p:txBody>
          <a:bodyPr/>
          <a:lstStyle/>
          <a:p>
            <a:pPr eaLnBrk="1" hangingPunct="1"/>
            <a:r>
              <a:rPr lang="en-US" dirty="0"/>
              <a:t>Plea to you:  Please turn off all your other electronic devices, including cell-phones and all types of computers before the start of all classes, except for the one used for the class!</a:t>
            </a:r>
          </a:p>
          <a:p>
            <a:pPr lvl="1" eaLnBrk="1" hangingPunct="1"/>
            <a:r>
              <a:rPr lang="en-US" dirty="0"/>
              <a:t>Keep only the </a:t>
            </a:r>
            <a:r>
              <a:rPr lang="en-US" dirty="0">
                <a:solidFill>
                  <a:srgbClr val="C00000"/>
                </a:solidFill>
              </a:rPr>
              <a:t>class zoom session </a:t>
            </a:r>
            <a:r>
              <a:rPr lang="en-US" dirty="0"/>
              <a:t>on your computer!</a:t>
            </a:r>
          </a:p>
          <a:p>
            <a:pPr eaLnBrk="1" hangingPunct="1"/>
            <a:r>
              <a:rPr lang="en-US" dirty="0"/>
              <a:t>Reading assignment #1: Read and follow through all 9 sections (A1 – A9) in appendix A (math formulae) by Monday, Aug. 31</a:t>
            </a:r>
          </a:p>
          <a:p>
            <a:pPr eaLnBrk="1" hangingPunct="1"/>
            <a:r>
              <a:rPr lang="en-US" dirty="0"/>
              <a:t>There will be a quiz on this and what we have learned on Ch. 21 on next Wednesday, Sept. 2.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E3BCED-6AD3-074F-9922-7EB389254E80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0"/>
            <a:ext cx="7772400" cy="533400"/>
          </a:xfrm>
        </p:spPr>
        <p:txBody>
          <a:bodyPr/>
          <a:lstStyle/>
          <a:p>
            <a:pPr eaLnBrk="1" hangingPunct="1"/>
            <a:r>
              <a:rPr lang="en-US" dirty="0"/>
              <a:t>Homework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533400"/>
            <a:ext cx="8534400" cy="5943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Solving homework problems is the only way to comprehend class material: ~1 homework per week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An electronic homework system has been setup for you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</a:rPr>
              <a:t>Details are on the class web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hlinkClick r:id="rId3"/>
              </a:rPr>
              <a:t>https://quest.cns.utexas.edu/student/courses/list</a:t>
            </a:r>
            <a:r>
              <a:rPr lang="en-US" sz="2000" dirty="0"/>
              <a:t> </a:t>
            </a: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chemeClr val="accent2"/>
                </a:solidFill>
              </a:rPr>
              <a:t>Choose the course </a:t>
            </a:r>
            <a:r>
              <a:rPr lang="en-US" sz="2000" b="1" u="sng" dirty="0">
                <a:solidFill>
                  <a:srgbClr val="FF0000"/>
                </a:solidFill>
              </a:rPr>
              <a:t>PHYS1444-fall20</a:t>
            </a:r>
            <a:r>
              <a:rPr lang="en-US" sz="2000" dirty="0">
                <a:solidFill>
                  <a:schemeClr val="accent2"/>
                </a:solidFill>
              </a:rPr>
              <a:t>, unique number </a:t>
            </a:r>
            <a:r>
              <a:rPr lang="en-US" sz="2000" b="1" u="sng" dirty="0">
                <a:solidFill>
                  <a:srgbClr val="FF0000"/>
                </a:solidFill>
              </a:rPr>
              <a:t>44120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u="sng" dirty="0">
                <a:solidFill>
                  <a:schemeClr val="accent2"/>
                </a:solidFill>
              </a:rPr>
              <a:t>Download the homework</a:t>
            </a:r>
            <a:r>
              <a:rPr lang="en-US" altLang="ko-KR" sz="2000" u="sng" dirty="0">
                <a:solidFill>
                  <a:schemeClr val="accent2"/>
                </a:solidFill>
                <a:ea typeface="굴림" charset="-127"/>
                <a:cs typeface="굴림" charset="-127"/>
              </a:rPr>
              <a:t>, solve the problems and submit them online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 u="sng" dirty="0">
                <a:solidFill>
                  <a:schemeClr val="accent2"/>
                </a:solidFill>
                <a:ea typeface="굴림" charset="-127"/>
                <a:cs typeface="굴림" charset="-127"/>
              </a:rPr>
              <a:t>Multiple unsuccessful tries will deduct points after one free try</a:t>
            </a:r>
            <a:endParaRPr lang="en-US" sz="2000" u="sng" dirty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</a:rPr>
              <a:t>Roster will close at 11pm next Monday, Aug. 31</a:t>
            </a:r>
            <a:endParaRPr lang="en-US" altLang="ko-KR" sz="2000" dirty="0">
              <a:solidFill>
                <a:srgbClr val="A50021"/>
              </a:solidFill>
              <a:ea typeface="굴림" charset="-127"/>
              <a:cs typeface="굴림" charset="-127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</a:rPr>
              <a:t>You need a UT e-ID (NOT the UTA NetID): Go and apply at the URL </a:t>
            </a: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  <a:hlinkClick r:id="rId4"/>
              </a:rPr>
              <a:t>https://idmanager.its.utexas.edu/eid_self_help/?createEID&amp;qwicap-page-id=EA027EFF7E2DA39E</a:t>
            </a: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</a:rPr>
              <a:t> if you don’t have one.</a:t>
            </a:r>
            <a:endParaRPr lang="en-US" sz="2000" dirty="0">
              <a:solidFill>
                <a:srgbClr val="A5002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Each homework carries the same weight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Homework problems will be </a:t>
            </a:r>
            <a:r>
              <a:rPr lang="en-US" sz="2400" b="1" u="sng" dirty="0">
                <a:solidFill>
                  <a:srgbClr val="C00000"/>
                </a:solidFill>
              </a:rPr>
              <a:t>slightly ahead of the class and tough</a:t>
            </a:r>
            <a:r>
              <a:rPr lang="en-US" sz="2400" dirty="0"/>
              <a:t>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u="sng" dirty="0">
                <a:solidFill>
                  <a:srgbClr val="A50021"/>
                </a:solidFill>
              </a:rPr>
              <a:t>No</a:t>
            </a:r>
            <a:r>
              <a:rPr lang="en-US" sz="2400" dirty="0"/>
              <a:t> homework will be dropped from the final grade!!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Homework will constitute </a:t>
            </a:r>
            <a:r>
              <a:rPr lang="en-US" altLang="ko-KR" sz="2400" b="1" u="sng" dirty="0">
                <a:solidFill>
                  <a:srgbClr val="A50021"/>
                </a:solidFill>
                <a:ea typeface="굴림" charset="-127"/>
                <a:cs typeface="굴림" charset="-127"/>
              </a:rPr>
              <a:t>25%</a:t>
            </a:r>
            <a:r>
              <a:rPr lang="en-US" sz="2400" b="1" u="sng" dirty="0">
                <a:solidFill>
                  <a:srgbClr val="A50021"/>
                </a:solidFill>
              </a:rPr>
              <a:t> of the total</a:t>
            </a:r>
            <a:r>
              <a:rPr lang="en-US" sz="2400" dirty="0"/>
              <a:t> </a:t>
            </a:r>
            <a:r>
              <a:rPr lang="en-US" sz="2400" dirty="0">
                <a:sym typeface="Wingdings" charset="2"/>
              </a:rPr>
              <a:t> A good way of keeping your grades high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Strongly encouraged to collaborate </a:t>
            </a:r>
            <a:r>
              <a:rPr lang="en-US" sz="2400" dirty="0">
                <a:sym typeface="Wingdings" charset="2"/>
              </a:rPr>
              <a:t> Please be fair and keep integrity</a:t>
            </a:r>
          </a:p>
        </p:txBody>
      </p:sp>
    </p:spTree>
    <p:extLst>
      <p:ext uri="{BB962C8B-B14F-4D97-AF65-F5344CB8AC3E}">
        <p14:creationId xmlns:p14="http://schemas.microsoft.com/office/powerpoint/2010/main" val="138694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2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2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2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2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2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DDFA2E-DC40-C340-BB90-95012A4DAC1F}" type="slidenum">
              <a:rPr lang="en-US">
                <a:latin typeface="Arial Narrow" pitchFamily="-84" charset="0"/>
              </a:rPr>
              <a:pPr/>
              <a:t>41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b="1" dirty="0">
                <a:ea typeface="ＭＳ Ｐゴシック" pitchFamily="-84" charset="-128"/>
                <a:cs typeface="ＭＳ Ｐゴシック" pitchFamily="-84" charset="-128"/>
              </a:rPr>
              <a:t>Attendances and Class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5344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a typeface="+mn-ea"/>
                <a:cs typeface="+mn-cs"/>
              </a:rPr>
              <a:t>Attendances: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Will be taken randomly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Will be used for extra credits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a typeface="+mn-ea"/>
                <a:cs typeface="+mn-cs"/>
              </a:rPr>
              <a:t>Class style: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Lectures will be on electronic media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/>
              <a:t>The lecture notes and video recording will be posted on the class web page </a:t>
            </a:r>
            <a:r>
              <a:rPr lang="en-US" b="1" u="sng" dirty="0">
                <a:solidFill>
                  <a:srgbClr val="A50021"/>
                </a:solidFill>
              </a:rPr>
              <a:t>AFTER</a:t>
            </a:r>
            <a:r>
              <a:rPr lang="en-US" dirty="0"/>
              <a:t> each class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Active participation through questions and discussions are </a:t>
            </a:r>
            <a:r>
              <a:rPr lang="en-US" b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STRONGLY</a:t>
            </a:r>
            <a:r>
              <a:rPr lang="en-US" dirty="0"/>
              <a:t> encouraged </a:t>
            </a:r>
            <a:r>
              <a:rPr lang="en-US" dirty="0">
                <a:sym typeface="Wingdings" charset="2"/>
              </a:rPr>
              <a:t> Extra credit….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sym typeface="Wingdings" charset="2"/>
              </a:rPr>
              <a:t>Communication between you and me is extremely important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>
                <a:sym typeface="Wingdings" charset="2"/>
              </a:rPr>
              <a:t>If you have problems, please do not hesitate talking to me</a:t>
            </a:r>
          </a:p>
        </p:txBody>
      </p:sp>
    </p:spTree>
    <p:extLst>
      <p:ext uri="{BB962C8B-B14F-4D97-AF65-F5344CB8AC3E}">
        <p14:creationId xmlns:p14="http://schemas.microsoft.com/office/powerpoint/2010/main" val="86544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3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79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en-US"/>
              <a:t>Extra credit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685800" y="762000"/>
            <a:ext cx="7772400" cy="5257800"/>
          </a:xfrm>
        </p:spPr>
        <p:txBody>
          <a:bodyPr/>
          <a:lstStyle/>
          <a:p>
            <a:pPr eaLnBrk="1" hangingPunct="1"/>
            <a:r>
              <a:rPr lang="en-US" sz="4000" dirty="0"/>
              <a:t>10% addition to the total</a:t>
            </a:r>
          </a:p>
          <a:p>
            <a:pPr lvl="1" eaLnBrk="1" hangingPunct="1"/>
            <a:r>
              <a:rPr lang="en-US" sz="3600" dirty="0"/>
              <a:t>Could boost a B to A, C to B or D to C</a:t>
            </a:r>
          </a:p>
          <a:p>
            <a:pPr eaLnBrk="1" hangingPunct="1"/>
            <a:r>
              <a:rPr lang="en-US" sz="4000" dirty="0"/>
              <a:t>What constitute for extra credit?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Special projects (biggest!!)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Other opportunities </a:t>
            </a:r>
            <a:r>
              <a:rPr lang="en-US" sz="3600" dirty="0">
                <a:sym typeface="Wingdings" pitchFamily="2" charset="2"/>
              </a:rPr>
              <a:t></a:t>
            </a:r>
            <a:r>
              <a:rPr lang="en-US" sz="3600" dirty="0"/>
              <a:t>Special seminars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BEFFF0-8774-1042-994A-C32C17B54255}" type="slidenum">
              <a:rPr lang="en-US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956704-E20E-9248-A268-467CBC5B306F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/>
              <a:t>What can you expect from this class?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09600"/>
            <a:ext cx="8229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All A’s?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This would be really nice, wouldn’t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But if it is too easy it is not fulfilling</a:t>
            </a:r>
            <a:r>
              <a:rPr lang="en-US" altLang="ko-KR" sz="1800" dirty="0">
                <a:ea typeface="굴림" charset="-127"/>
                <a:cs typeface="굴림" charset="-127"/>
              </a:rPr>
              <a:t> or meaningful</a:t>
            </a:r>
            <a:r>
              <a:rPr lang="en-US" sz="1800" dirty="0"/>
              <a:t>….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This class is not going to be a stroll in the park!!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You will earn your grade in this class.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You will need to put in sufficient time and sincere efforts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Exams</a:t>
            </a:r>
            <a:r>
              <a:rPr lang="en-US" altLang="ko-KR" sz="1800" dirty="0">
                <a:ea typeface="굴림" charset="-127"/>
                <a:cs typeface="굴림" charset="-127"/>
              </a:rPr>
              <a:t> and quizzes</a:t>
            </a:r>
            <a:r>
              <a:rPr lang="en-US" sz="1800" dirty="0"/>
              <a:t> will be tough!!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Sometimes problems might not look exactly like what you learned in the class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Do the work with your own hands! 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But you have a great control (up to 45%) of your grade in your hands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Homework</a:t>
            </a:r>
            <a:r>
              <a:rPr lang="en-US" altLang="ko-KR" sz="1800" dirty="0">
                <a:ea typeface="굴림" charset="-127"/>
                <a:cs typeface="굴림" charset="-127"/>
              </a:rPr>
              <a:t> is 25</a:t>
            </a:r>
            <a:r>
              <a:rPr lang="en-US" sz="1800" dirty="0"/>
              <a:t>%</a:t>
            </a:r>
            <a:r>
              <a:rPr lang="en-US" altLang="ko-KR" sz="1800" dirty="0">
                <a:ea typeface="굴림" charset="-127"/>
                <a:cs typeface="굴림" charset="-127"/>
              </a:rPr>
              <a:t> of the total grade</a:t>
            </a:r>
            <a:r>
              <a:rPr lang="en-US" sz="1800" dirty="0"/>
              <a:t>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Means you will have many homework problems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Sometimes much more than </a:t>
            </a:r>
            <a:r>
              <a:rPr lang="en-US" altLang="ko-KR" sz="1400" dirty="0">
                <a:ea typeface="굴림" charset="-127"/>
                <a:cs typeface="굴림" charset="-127"/>
              </a:rPr>
              <a:t>any </a:t>
            </a:r>
            <a:r>
              <a:rPr lang="en-US" sz="1400" dirty="0"/>
              <a:t>other classes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Some homework problems will be something that you have yet to learn in class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Exam problems will be easier than homework problems but the same principles!!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Lab 10%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Extra credit 10%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I will work with you so that your efforts, despite COVID –19 related hardship are properly rewarded</a:t>
            </a:r>
          </a:p>
        </p:txBody>
      </p:sp>
    </p:spTree>
    <p:extLst>
      <p:ext uri="{BB962C8B-B14F-4D97-AF65-F5344CB8AC3E}">
        <p14:creationId xmlns:p14="http://schemas.microsoft.com/office/powerpoint/2010/main" val="319320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0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50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50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0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0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50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50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50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50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50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50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50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06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DFF576-8530-2E46-B54A-5D3FBF3503D0}" type="slidenum">
              <a:rPr lang="en-US">
                <a:latin typeface="Arial Narrow" pitchFamily="-84" charset="0"/>
              </a:rPr>
              <a:pPr/>
              <a:t>44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6096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What do we want </a:t>
            </a:r>
            <a:r>
              <a:rPr lang="en-US" altLang="ko-KR">
                <a:ea typeface="굴림" pitchFamily="-84" charset="-127"/>
                <a:cs typeface="굴림" pitchFamily="-84" charset="-127"/>
              </a:rPr>
              <a:t>to learn</a:t>
            </a:r>
            <a:r>
              <a:rPr lang="en-US">
                <a:ea typeface="ＭＳ Ｐゴシック" pitchFamily="-84" charset="-128"/>
                <a:cs typeface="ＭＳ Ｐゴシック" pitchFamily="-84" charset="-128"/>
              </a:rPr>
              <a:t> in this class?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534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Physics is everywhere around you.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Skills to understand the fundamental principles that surrounds you in everyday lives…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Skills to identify what law</a:t>
            </a:r>
            <a:r>
              <a:rPr lang="en-US" altLang="ko-KR" sz="2800" dirty="0">
                <a:ea typeface="굴림" pitchFamily="-84" charset="-127"/>
                <a:cs typeface="굴림" pitchFamily="-84" charset="-127"/>
              </a:rPr>
              <a:t>s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 of physics applies to what phenomena and use them appropriately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Understand the impact of physical laws and apply them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Learn skills to think, research and analyze observations.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Learn skills to express observations and measurements in mathematical language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Learn skills to express your research in a systematic manner in writing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FF0066"/>
                </a:solidFill>
                <a:ea typeface="ＭＳ Ｐゴシック" pitchFamily="-84" charset="-128"/>
                <a:cs typeface="ＭＳ Ｐゴシック" pitchFamily="-84" charset="-128"/>
              </a:rPr>
              <a:t>But most importantly the confidence in your physics ability and to take on any challenges laid in front of you!!</a:t>
            </a: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948168" y="6014185"/>
            <a:ext cx="7418441" cy="584775"/>
          </a:xfrm>
          <a:prstGeom prst="rect">
            <a:avLst/>
          </a:prstGeom>
          <a:solidFill>
            <a:srgbClr val="FFFF99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A50021"/>
                </a:solidFill>
                <a:latin typeface="Arial Narrow" pitchFamily="-84" charset="0"/>
              </a:rPr>
              <a:t>Even more importantly, let us have a lot of FUN!!</a:t>
            </a:r>
          </a:p>
        </p:txBody>
      </p:sp>
    </p:spTree>
    <p:extLst>
      <p:ext uri="{BB962C8B-B14F-4D97-AF65-F5344CB8AC3E}">
        <p14:creationId xmlns:p14="http://schemas.microsoft.com/office/powerpoint/2010/main" val="285142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1" grpId="0" build="p" autoUpdateAnimBg="0"/>
      <p:bldP spid="20685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9C22BE-10A7-894E-B454-BDF75A16054F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15400" cy="609600"/>
          </a:xfrm>
        </p:spPr>
        <p:txBody>
          <a:bodyPr/>
          <a:lstStyle/>
          <a:p>
            <a:pPr eaLnBrk="1" hangingPunct="1"/>
            <a:r>
              <a:rPr lang="en-US" dirty="0"/>
              <a:t>Specifically, in this course, you will </a:t>
            </a:r>
            <a:r>
              <a:rPr lang="en-US" altLang="ko-KR" dirty="0">
                <a:ea typeface="굴림" charset="-127"/>
                <a:cs typeface="굴림" charset="-127"/>
              </a:rPr>
              <a:t>learn</a:t>
            </a:r>
            <a:r>
              <a:rPr lang="en-US" altLang="ko-KR" dirty="0"/>
              <a:t>…</a:t>
            </a:r>
            <a:endParaRPr lang="en-US" dirty="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600" dirty="0"/>
              <a:t>Concept of Electricity and Magnetism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charge and magnetic poles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and Magnetic Forces and fields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and magnetic potential and energies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Propagation of electric and magnetic fields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Relationship between electro-magnetic forces and light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Behaviors of light and optics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Special relativity and quantum theories</a:t>
            </a:r>
          </a:p>
          <a:p>
            <a:pPr eaLnBrk="1" hangingPunct="1">
              <a:lnSpc>
                <a:spcPct val="80000"/>
              </a:lnSpc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8474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1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66"/>
                </a:solidFill>
                <a:latin typeface="Arial Narrow" charset="0"/>
              </a:rPr>
              <a:t>Wednesday, Aug. 26, 2020</a:t>
            </a: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>
                <a:solidFill>
                  <a:srgbClr val="003300"/>
                </a:solidFill>
                <a:latin typeface="Arial Narrow" charset="0"/>
              </a:rPr>
              <a:t>PHYS 1444-002, Fall 2020                    Dr. Jaehoon Yu</a:t>
            </a:r>
            <a:endParaRPr lang="en-US" sz="1400">
              <a:solidFill>
                <a:srgbClr val="003300"/>
              </a:solidFill>
              <a:latin typeface="Arial Narrow" charset="0"/>
            </a:endParaRP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662C0DF-DAE1-E344-B623-7DC2CE6EF011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46</a:t>
            </a:fld>
            <a:endParaRPr lang="en-US" sz="140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-76200"/>
            <a:ext cx="8915400" cy="685800"/>
          </a:xfrm>
        </p:spPr>
        <p:txBody>
          <a:bodyPr/>
          <a:lstStyle/>
          <a:p>
            <a:r>
              <a:rPr lang="en-US" sz="4000">
                <a:latin typeface="Arial Narrow" charset="0"/>
                <a:ea typeface="ＭＳ Ｐゴシック" charset="0"/>
                <a:cs typeface="ＭＳ Ｐゴシック" charset="0"/>
              </a:rPr>
              <a:t>How to study for this course?</a:t>
            </a: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305800" cy="5943600"/>
          </a:xfrm>
        </p:spPr>
        <p:txBody>
          <a:bodyPr/>
          <a:lstStyle/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Keep up with the class for comprehensive understanding of materials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Come to the class and participate in the discussions and problems solving sessions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Follow through lecture notes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Work out example problems in the book yourself without looking at the solution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Have many tons of fun in the class, asking lots of questions!!!!!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 Keep up with the homework to put the last nail on the coffin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One can always input the answers as you solve problems.  Do NOT wait till you are done with all the problems.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Form a study group and discuss how to solve problems with your friends, then work the problems out yourselves!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Prepare </a:t>
            </a:r>
            <a:r>
              <a:rPr lang="en-US" sz="2400">
                <a:latin typeface="Arial Narrow" charset="0"/>
                <a:ea typeface="ＭＳ Ｐゴシック" charset="0"/>
                <a:cs typeface="ＭＳ Ｐゴシック" charset="0"/>
              </a:rPr>
              <a:t>for upcoming </a:t>
            </a:r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classes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Read the textbook for the material to be covered in the next class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The extra mile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Work out additional problems in the back of the book starting the easiest problems to harder ones </a:t>
            </a:r>
          </a:p>
        </p:txBody>
      </p:sp>
    </p:spTree>
    <p:extLst>
      <p:ext uri="{BB962C8B-B14F-4D97-AF65-F5344CB8AC3E}">
        <p14:creationId xmlns:p14="http://schemas.microsoft.com/office/powerpoint/2010/main" val="105001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1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1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1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1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215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15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800" decel="100000" fill="hold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" grpId="0" build="p" bldLvl="3"/>
      <p:bldP spid="32153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D1006-7D40-8444-8796-9D332493E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122" y="178837"/>
            <a:ext cx="7772400" cy="506963"/>
          </a:xfrm>
        </p:spPr>
        <p:txBody>
          <a:bodyPr/>
          <a:lstStyle/>
          <a:p>
            <a:r>
              <a:rPr lang="en-US" b="1" dirty="0"/>
              <a:t>Why do we do science?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4FFCB-9A0B-EE41-8F2E-B1B374FB3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702906"/>
            <a:ext cx="8991600" cy="5469294"/>
          </a:xfrm>
        </p:spPr>
        <p:txBody>
          <a:bodyPr/>
          <a:lstStyle/>
          <a:p>
            <a:r>
              <a:rPr lang="en-US" sz="2800" dirty="0"/>
              <a:t>Anything and everything we do must be built upon the fundamental </a:t>
            </a:r>
            <a:r>
              <a:rPr lang="en-US" sz="2800" b="1" u="sng" dirty="0">
                <a:solidFill>
                  <a:srgbClr val="C00000"/>
                </a:solidFill>
              </a:rPr>
              <a:t>HUMANITY and Human Decency</a:t>
            </a:r>
            <a:r>
              <a:rPr lang="en-US" sz="2800" dirty="0"/>
              <a:t>!!</a:t>
            </a:r>
          </a:p>
          <a:p>
            <a:pPr lvl="1"/>
            <a:r>
              <a:rPr lang="en-US" sz="2400" dirty="0"/>
              <a:t>Science without humanity will be harmful to us all!</a:t>
            </a:r>
          </a:p>
          <a:p>
            <a:pPr lvl="1"/>
            <a:r>
              <a:rPr lang="en-US" sz="2400" dirty="0"/>
              <a:t>Policies without solid, sound science base will damage the entire humanity!</a:t>
            </a:r>
          </a:p>
          <a:p>
            <a:pPr lvl="2"/>
            <a:r>
              <a:rPr lang="en-US" sz="2000" dirty="0"/>
              <a:t>US COVID – 19 response (~6M confirmed cases, </a:t>
            </a:r>
            <a:r>
              <a:rPr lang="en-US" sz="2000" b="1" u="sng" dirty="0">
                <a:solidFill>
                  <a:srgbClr val="C00000"/>
                </a:solidFill>
              </a:rPr>
              <a:t>&gt;182k deaths</a:t>
            </a:r>
            <a:r>
              <a:rPr lang="en-US" sz="2000" dirty="0"/>
              <a:t> and growing!)</a:t>
            </a:r>
            <a:endParaRPr lang="en-US" sz="2000" dirty="0">
              <a:sym typeface="Wingdings" pitchFamily="2" charset="2"/>
            </a:endParaRPr>
          </a:p>
          <a:p>
            <a:pPr lvl="2"/>
            <a:r>
              <a:rPr lang="en-US" sz="2000" dirty="0"/>
              <a:t>Italy COVID – 19 response (~261k confirmed cases, </a:t>
            </a:r>
            <a:r>
              <a:rPr lang="en-US" sz="2000" b="1" u="sng" dirty="0">
                <a:solidFill>
                  <a:srgbClr val="C00000"/>
                </a:solidFill>
              </a:rPr>
              <a:t>~35k deaths</a:t>
            </a:r>
            <a:r>
              <a:rPr lang="en-US" sz="2000" dirty="0"/>
              <a:t>!)</a:t>
            </a:r>
          </a:p>
          <a:p>
            <a:pPr lvl="2"/>
            <a:r>
              <a:rPr lang="en-US" sz="2000" dirty="0"/>
              <a:t>SK COVID – 19 response (&gt;18k cases, </a:t>
            </a:r>
            <a:r>
              <a:rPr lang="en-US" sz="2000" b="1" u="sng" dirty="0">
                <a:solidFill>
                  <a:srgbClr val="C00000"/>
                </a:solidFill>
              </a:rPr>
              <a:t>310 deaths</a:t>
            </a:r>
            <a:r>
              <a:rPr lang="en-US" sz="2000" dirty="0"/>
              <a:t>!)</a:t>
            </a:r>
          </a:p>
          <a:p>
            <a:pPr lvl="3"/>
            <a:r>
              <a:rPr lang="en-US" sz="1800" dirty="0">
                <a:hlinkClick r:id="rId2"/>
              </a:rPr>
              <a:t>https://coronaboard.com</a:t>
            </a:r>
            <a:r>
              <a:rPr lang="en-US" sz="1800" dirty="0"/>
              <a:t> </a:t>
            </a:r>
          </a:p>
          <a:p>
            <a:r>
              <a:rPr lang="en-US" sz="2800" dirty="0"/>
              <a:t>I want to teach you in this class</a:t>
            </a:r>
          </a:p>
          <a:p>
            <a:pPr lvl="1"/>
            <a:r>
              <a:rPr lang="en-US" sz="2400" dirty="0"/>
              <a:t>Physics knowledge you need to maximally optimize your career and life</a:t>
            </a:r>
          </a:p>
          <a:p>
            <a:pPr lvl="1"/>
            <a:r>
              <a:rPr lang="en-US" sz="2400" dirty="0"/>
              <a:t>But more importantly to help you become an independent thinker with a deep sense of fundamental humanity and human decency!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F39E3-AC5D-F14F-ACA4-D347184E7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1488D-ED74-6743-8FD1-793245AE5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18DCD-68B7-2544-80A5-90A76A76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9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D1006-7D40-8444-8796-9D332493E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122" y="26437"/>
            <a:ext cx="7772400" cy="506963"/>
          </a:xfrm>
        </p:spPr>
        <p:txBody>
          <a:bodyPr/>
          <a:lstStyle/>
          <a:p>
            <a:r>
              <a:rPr lang="en-US" b="1" dirty="0"/>
              <a:t>What is the human decency?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4FFCB-9A0B-EE41-8F2E-B1B374FB3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16294"/>
            <a:ext cx="8686800" cy="5562600"/>
          </a:xfrm>
        </p:spPr>
        <p:txBody>
          <a:bodyPr/>
          <a:lstStyle/>
          <a:p>
            <a:r>
              <a:rPr lang="en-US" dirty="0"/>
              <a:t>Compassion and empathy to fellow human beings!</a:t>
            </a:r>
          </a:p>
          <a:p>
            <a:pPr lvl="1"/>
            <a:r>
              <a:rPr lang="en-US" dirty="0"/>
              <a:t>Respect and care for other human beings</a:t>
            </a:r>
          </a:p>
          <a:p>
            <a:pPr lvl="1"/>
            <a:r>
              <a:rPr lang="en-US" dirty="0"/>
              <a:t>Listen and give sincere efforts to understand others</a:t>
            </a:r>
          </a:p>
          <a:p>
            <a:pPr lvl="1"/>
            <a:r>
              <a:rPr lang="en-US" dirty="0"/>
              <a:t>Put aside one’s own greed</a:t>
            </a:r>
          </a:p>
          <a:p>
            <a:pPr lvl="1"/>
            <a:r>
              <a:rPr lang="en-US" dirty="0"/>
              <a:t>Help others when others are in need</a:t>
            </a:r>
          </a:p>
          <a:p>
            <a:r>
              <a:rPr lang="en-US" dirty="0"/>
              <a:t>True sense of courage </a:t>
            </a:r>
          </a:p>
          <a:p>
            <a:pPr lvl="1"/>
            <a:r>
              <a:rPr lang="en-US" dirty="0"/>
              <a:t>Ability to own one’s mistakes and correct for them</a:t>
            </a:r>
          </a:p>
          <a:p>
            <a:pPr lvl="1"/>
            <a:r>
              <a:rPr lang="en-US" dirty="0"/>
              <a:t>Capable of acknowledging that others could be better than oneself</a:t>
            </a:r>
          </a:p>
          <a:p>
            <a:pPr lvl="1"/>
            <a:r>
              <a:rPr lang="en-US" dirty="0"/>
              <a:t>Capable of thanking others for their efforts</a:t>
            </a:r>
          </a:p>
          <a:p>
            <a:pPr lvl="1"/>
            <a:r>
              <a:rPr lang="en-US" dirty="0"/>
              <a:t>Be able to stand up for the whole human race!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F39E3-AC5D-F14F-ACA4-D347184E7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1488D-ED74-6743-8FD1-793245AE5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18DCD-68B7-2544-80A5-90A76A76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1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D3417-C930-9D47-AE84-DE7F00FABEA6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b="1" dirty="0"/>
              <a:t>Who am I?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5367" y="685800"/>
            <a:ext cx="8077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Name: Dr. </a:t>
            </a:r>
            <a:r>
              <a:rPr lang="en-US" sz="2400" dirty="0">
                <a:solidFill>
                  <a:srgbClr val="FF0066"/>
                </a:solidFill>
              </a:rPr>
              <a:t>Jae</a:t>
            </a:r>
            <a:r>
              <a:rPr lang="en-US" sz="2400" dirty="0"/>
              <a:t>hoon </a:t>
            </a:r>
            <a:r>
              <a:rPr lang="en-US" sz="2400" dirty="0">
                <a:solidFill>
                  <a:srgbClr val="FF0066"/>
                </a:solidFill>
              </a:rPr>
              <a:t>Yu </a:t>
            </a:r>
            <a:r>
              <a:rPr lang="en-US" sz="2400" dirty="0"/>
              <a:t>(You can call me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b="1" u="sng" dirty="0">
                <a:solidFill>
                  <a:srgbClr val="FF0066"/>
                </a:solidFill>
              </a:rPr>
              <a:t>Dr. Yu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Office: </a:t>
            </a:r>
            <a:r>
              <a:rPr lang="en-US" sz="2400" dirty="0" err="1"/>
              <a:t>Rm</a:t>
            </a:r>
            <a:r>
              <a:rPr lang="en-US" sz="2400" dirty="0"/>
              <a:t> 342, Chemistry and Physics Building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Extension: x22814, E-mail: </a:t>
            </a:r>
            <a:r>
              <a:rPr lang="en-US" sz="2400" i="1" dirty="0">
                <a:hlinkClick r:id="rId2"/>
              </a:rPr>
              <a:t>jaehoonyu@uta.edu</a:t>
            </a:r>
            <a:r>
              <a:rPr lang="en-US" sz="2400" i="1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My profession: High Energy Particle Physics (HEP)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Collide particles (protons on anti-protons or electrons on anti-electrons, positrons) at the energies equivalent to 10,000 Trillion degrees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To understand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constituents of matter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forces between the constituents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Origin of Mass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Search for Dark Matter and Making of Dark Matter Beams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The creation of the Universe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 pure scientific research endeavor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Direct use of the fundamental laws we find may take longer than we want but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Indirect product of research contribute to every day lives; </a:t>
            </a:r>
            <a:r>
              <a:rPr lang="en-US" sz="1800" dirty="0" err="1"/>
              <a:t>eg</a:t>
            </a:r>
            <a:r>
              <a:rPr lang="en-US" sz="1800" dirty="0"/>
              <a:t>. WWW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Why do we do with this in the first place?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Make everyday lives better and help the whole humanity live well as an integral partner of the universe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6F6818-EFF3-2A4F-BDDE-7FC5F842C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1A479E-1721-B941-A560-831478213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2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96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96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uiExpand="1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tarryN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Aug. 26,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683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 Narrow" charset="0"/>
              </a:rPr>
              <a:t>We always wonder…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2" name="Cloud Callout 1"/>
          <p:cNvSpPr/>
          <p:nvPr/>
        </p:nvSpPr>
        <p:spPr bwMode="auto">
          <a:xfrm>
            <a:off x="763587" y="533400"/>
            <a:ext cx="7772400" cy="3429000"/>
          </a:xfrm>
          <a:prstGeom prst="cloudCallout">
            <a:avLst>
              <a:gd name="adj1" fmla="val -42196"/>
              <a:gd name="adj2" fmla="val 34100"/>
            </a:avLst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14500" y="1325563"/>
            <a:ext cx="5715000" cy="2590800"/>
          </a:xfrm>
        </p:spPr>
        <p:txBody>
          <a:bodyPr/>
          <a:lstStyle/>
          <a:p>
            <a:pPr marL="347472">
              <a:spcBef>
                <a:spcPts val="0"/>
              </a:spcBef>
            </a:pPr>
            <a:r>
              <a:rPr lang="en-US" sz="3600" dirty="0">
                <a:solidFill>
                  <a:srgbClr val="FFFFFF"/>
                </a:solidFill>
                <a:latin typeface="Arial Narrow" charset="0"/>
              </a:rPr>
              <a:t>What makes up the universe?</a:t>
            </a:r>
          </a:p>
          <a:p>
            <a:pPr marL="347472">
              <a:spcBef>
                <a:spcPts val="0"/>
              </a:spcBef>
            </a:pPr>
            <a:r>
              <a:rPr lang="en-US" sz="3600" dirty="0">
                <a:solidFill>
                  <a:srgbClr val="FFFFFF"/>
                </a:solidFill>
                <a:latin typeface="Arial Narrow" charset="0"/>
              </a:rPr>
              <a:t>How does the universe work?</a:t>
            </a:r>
          </a:p>
          <a:p>
            <a:pPr marL="347472">
              <a:spcBef>
                <a:spcPts val="0"/>
              </a:spcBef>
            </a:pPr>
            <a:r>
              <a:rPr lang="en-US" sz="3600" dirty="0">
                <a:solidFill>
                  <a:srgbClr val="FFFFFF"/>
                </a:solidFill>
                <a:latin typeface="Arial Narrow" charset="0"/>
              </a:rPr>
              <a:t>Where do we all come from?</a:t>
            </a:r>
          </a:p>
        </p:txBody>
      </p:sp>
      <p:pic>
        <p:nvPicPr>
          <p:cNvPr id="10" name="Picture 8" descr="thinker-fema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433" r="6992" b="9245"/>
          <a:stretch>
            <a:fillRect/>
          </a:stretch>
        </p:blipFill>
        <p:spPr bwMode="auto">
          <a:xfrm>
            <a:off x="157323" y="3581400"/>
            <a:ext cx="197627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42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0" grpId="0"/>
      <p:bldP spid="2" grpId="0" animBg="1"/>
      <p:bldP spid="1198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High Energy Physics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876300"/>
            <a:ext cx="84582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Definition: A field of physics that pursues understanding the fundamental constituents of matter and basic principles of interactions between them.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Known interactions (forces – </a:t>
            </a:r>
            <a:r>
              <a:rPr lang="en-US" dirty="0">
                <a:solidFill>
                  <a:srgbClr val="CC00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Poll 4</a:t>
            </a: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):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Gravitational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Electro</a:t>
            </a:r>
            <a:r>
              <a:rPr lang="en-US" dirty="0">
                <a:latin typeface="Arial Narrow" charset="0"/>
              </a:rPr>
              <a:t>magnetic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Weak Nuclear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Strong Nuclear Force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Current theory: The Standard Model of Particle Physics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6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uiExpand="1" build="p"/>
    </p:bldLst>
  </p:timing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13883</TotalTime>
  <Words>3642</Words>
  <Application>Microsoft Macintosh PowerPoint</Application>
  <PresentationFormat>On-screen Show (4:3)</PresentationFormat>
  <Paragraphs>484</Paragraphs>
  <Slides>46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Century Schoolbook L</vt:lpstr>
      <vt:lpstr>Arial</vt:lpstr>
      <vt:lpstr>Arial Narrow</vt:lpstr>
      <vt:lpstr>Monotype Corsiva</vt:lpstr>
      <vt:lpstr>Symbol</vt:lpstr>
      <vt:lpstr>Tahoma</vt:lpstr>
      <vt:lpstr>Times New Roman</vt:lpstr>
      <vt:lpstr>Wingdings</vt:lpstr>
      <vt:lpstr>phys1443-spring02</vt:lpstr>
      <vt:lpstr>PHYS 1441 – Section 002 Lecture #1</vt:lpstr>
      <vt:lpstr>Requirements for Online Class</vt:lpstr>
      <vt:lpstr>Basic Rules of the Online Classes </vt:lpstr>
      <vt:lpstr>Announcements</vt:lpstr>
      <vt:lpstr>Why do we do science?</vt:lpstr>
      <vt:lpstr>What is the human decency?</vt:lpstr>
      <vt:lpstr>Who am I?</vt:lpstr>
      <vt:lpstr>We always wonder…</vt:lpstr>
      <vt:lpstr>High Energy Physics</vt:lpstr>
      <vt:lpstr>PowerPoint Presentation</vt:lpstr>
      <vt:lpstr>HEP and the Standard Model</vt:lpstr>
      <vt:lpstr>PowerPoint Presentation</vt:lpstr>
      <vt:lpstr>HEP and the Standard Model</vt:lpstr>
      <vt:lpstr>What are some issues in HEP?</vt:lpstr>
      <vt:lpstr>How does a nuclear power plant work?</vt:lpstr>
      <vt:lpstr>So what’s the problem?</vt:lpstr>
      <vt:lpstr>What makes up the universe?</vt:lpstr>
      <vt:lpstr>So what’s the problem?</vt:lpstr>
      <vt:lpstr>PowerPoint Presentation</vt:lpstr>
      <vt:lpstr>PowerPoint Presentation</vt:lpstr>
      <vt:lpstr>Fermilab Tevatron and LHC at CERN</vt:lpstr>
      <vt:lpstr>LHC @ CERN Aerial View</vt:lpstr>
      <vt:lpstr>DZero Detector at Fermilab near Chicago</vt:lpstr>
      <vt:lpstr>What did statistics do for Higgs gg?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Look for Dark Matter!!</vt:lpstr>
      <vt:lpstr>So why is HEP relevant to me?</vt:lpstr>
      <vt:lpstr>PowerPoint Presentation</vt:lpstr>
      <vt:lpstr>So why is HEP relevant to me?</vt:lpstr>
      <vt:lpstr>Bi-product of High Energy Physics Research</vt:lpstr>
      <vt:lpstr>GEM Application Potential</vt:lpstr>
      <vt:lpstr>not just for tomorrow,</vt:lpstr>
      <vt:lpstr>Textbook</vt:lpstr>
      <vt:lpstr>Information &amp; Communication Source</vt:lpstr>
      <vt:lpstr>Evaluation Policy</vt:lpstr>
      <vt:lpstr>Homework</vt:lpstr>
      <vt:lpstr>Attendances and Class Style</vt:lpstr>
      <vt:lpstr>Extra credit</vt:lpstr>
      <vt:lpstr>What can you expect from this class?</vt:lpstr>
      <vt:lpstr>What do we want to learn in this class?</vt:lpstr>
      <vt:lpstr>Specifically, in this course, you will learn…</vt:lpstr>
      <vt:lpstr>How to study for this course?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Yu, Jaehoon</cp:lastModifiedBy>
  <cp:revision>580</cp:revision>
  <dcterms:created xsi:type="dcterms:W3CDTF">2012-01-19T04:21:20Z</dcterms:created>
  <dcterms:modified xsi:type="dcterms:W3CDTF">2020-08-26T20:40:51Z</dcterms:modified>
</cp:coreProperties>
</file>