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481" r:id="rId3"/>
    <p:sldId id="677" r:id="rId4"/>
    <p:sldId id="482" r:id="rId5"/>
    <p:sldId id="426" r:id="rId6"/>
    <p:sldId id="480" r:id="rId7"/>
    <p:sldId id="425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64" r:id="rId16"/>
    <p:sldId id="524" r:id="rId17"/>
    <p:sldId id="525" r:id="rId18"/>
    <p:sldId id="526" r:id="rId19"/>
    <p:sldId id="527" r:id="rId20"/>
    <p:sldId id="528" r:id="rId21"/>
    <p:sldId id="529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/>
    <p:restoredTop sz="94660"/>
  </p:normalViewPr>
  <p:slideViewPr>
    <p:cSldViewPr>
      <p:cViewPr varScale="1">
        <p:scale>
          <a:sx n="125" d="100"/>
          <a:sy n="125" d="100"/>
        </p:scale>
        <p:origin x="16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36867" y="1447800"/>
            <a:ext cx="2762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Aug. 31,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91126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Wednesday, Sept. 9!!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20466" y="2215886"/>
            <a:ext cx="632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Standards and units and other basics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CH21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Charges in Atom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Insulators and Conductors &amp; Induced Charge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17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does matter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the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380736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Terminology: 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 that behave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(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Poll 5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&amp; momentum conservations, charge conservation, </a:t>
            </a:r>
            <a:r>
              <a:rPr lang="en-US" sz="2400" dirty="0" err="1"/>
              <a:t>etc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234577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 dirty="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 dirty="0"/>
              <a:t>Number of measurements (Normally scales by            )</a:t>
            </a:r>
          </a:p>
          <a:p>
            <a:pPr lvl="1" eaLnBrk="1" hangingPunct="1"/>
            <a:r>
              <a:rPr lang="en-US" dirty="0"/>
              <a:t>Quality of the instruments (meter stick vs micro-meter)</a:t>
            </a:r>
          </a:p>
          <a:p>
            <a:pPr lvl="1" eaLnBrk="1" hangingPunct="1"/>
            <a:r>
              <a:rPr lang="en-US" dirty="0"/>
              <a:t>Experience of the person doing measurements</a:t>
            </a:r>
          </a:p>
          <a:p>
            <a:pPr lvl="1" eaLnBrk="1" hangingPunct="1"/>
            <a:r>
              <a:rPr lang="en-US" dirty="0" err="1"/>
              <a:t>Etc</a:t>
            </a:r>
            <a:endParaRPr lang="en-US" dirty="0"/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5146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84CE5F-236F-CD42-88F7-E47C46899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9525" y="2133600"/>
          <a:ext cx="904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r:id="rId4" imgW="419100" imgH="266700" progId="Equation.DSMT4">
                  <p:embed/>
                </p:oleObj>
              </mc:Choice>
              <mc:Fallback>
                <p:oleObj r:id="rId4" imgW="419100" imgH="2667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84CE5F-236F-CD42-88F7-E47C46899F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9525" y="2133600"/>
                        <a:ext cx="9048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05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/>
              <a:t>The number 80 implies precision of +/- 1, between 79 and 81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34.100 has 5, because the 0’s after 1 indicate that the numbers in these digits are indeed 0’s.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31400000=3.14x10</a:t>
            </a:r>
            <a:r>
              <a:rPr lang="en-US" sz="1800" baseline="30000" dirty="0">
                <a:ea typeface="ＭＳ Ｐゴシック" pitchFamily="-84" charset="-128"/>
              </a:rPr>
              <a:t>7</a:t>
            </a:r>
            <a:r>
              <a:rPr lang="en-US" sz="1800" dirty="0">
                <a:ea typeface="ＭＳ Ｐゴシック" pitchFamily="-84" charset="-128"/>
              </a:rPr>
              <a:t> (on Quest 3.14E7 format is used) </a:t>
            </a:r>
            <a:endParaRPr lang="en-US" sz="1800" baseline="30000" dirty="0">
              <a:ea typeface="ＭＳ Ｐゴシック" pitchFamily="-84" charset="-128"/>
            </a:endParaRP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0.00012=1.2x10</a:t>
            </a:r>
            <a:r>
              <a:rPr lang="en-US" sz="1800" baseline="30000" dirty="0">
                <a:ea typeface="ＭＳ Ｐゴシック" pitchFamily="-84" charset="-128"/>
              </a:rPr>
              <a:t>-4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620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12.001+ 3333.1=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digits</a:t>
            </a:r>
            <a:r>
              <a:rPr lang="en-US" dirty="0"/>
              <a:t> in the result: 12.001 </a:t>
            </a:r>
            <a:r>
              <a:rPr lang="en-US" dirty="0" err="1"/>
              <a:t>x</a:t>
            </a:r>
            <a:r>
              <a:rPr lang="en-US" dirty="0"/>
              <a:t> 3.1 =        , because the smallest significant figures is ?.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299200" y="2057400"/>
            <a:ext cx="956662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3345.1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4290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4958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of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2736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than the worst of the measurements!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3292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216963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40287" y="5382895"/>
            <a:ext cx="8063426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9)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20">
            <a:extLst>
              <a:ext uri="{FF2B5EF4-FFF2-40B4-BE49-F238E27FC236}">
                <a16:creationId xmlns:a16="http://schemas.microsoft.com/office/drawing/2014/main" id="{01473179-C89F-3342-B139-6D0DC8CD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87" y="5815647"/>
            <a:ext cx="6495689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These simplifies the expression of numbers: 20,000,000,000 bytes 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13843298-F8AA-274A-8517-AE1D1948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831969"/>
            <a:ext cx="997389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  <a:latin typeface="Arial Narrow" charset="0"/>
                <a:sym typeface="Wingdings" pitchFamily="2" charset="2"/>
              </a:rPr>
              <a:t>20GB</a:t>
            </a:r>
            <a:endParaRPr lang="en-US" sz="2000" i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6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84566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8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18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/>
              <a:t>What does the Electric Force do?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/>
              <a:t>But this force also affects much more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 and metabolic processes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/>
              <a:t>Virtually all contact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Friction, normal force, elastic force and other contact forces are the results of electric forces acting at the atomic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19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 electric charge, positive/negative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</a:t>
            </a:r>
            <a:r>
              <a:rPr lang="en-US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that attracts glass rod is negative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30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Aug. 31,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10702"/>
            <a:ext cx="8915400" cy="57376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Reading assignment: CH21 – 7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129/143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115/129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Fantastic job!!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need my enrollment approval. So move quickly.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Remember, the deadline for the first homework is 11pm, today, Monday, Aug. 31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MUST submit </a:t>
            </a:r>
            <a:r>
              <a:rPr lang="en-US" sz="2000" dirty="0">
                <a:latin typeface="Arial Narrow" charset="0"/>
                <a:ea typeface="ＭＳ Ｐゴシック" charset="0"/>
              </a:rPr>
              <a:t>the homework to obtain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100% credit</a:t>
            </a:r>
            <a:r>
              <a:rPr lang="en-US" sz="2000" dirty="0">
                <a:latin typeface="Arial Narrow" charset="0"/>
                <a:ea typeface="ＭＳ Ｐゴシック" charset="0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Also please be sure to make the payment in time otherwise your access as well as my access to the site for grading is cut.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Quiz at the beginning of the class Wed., Sept.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Appendix A1 – A9 and what we’ve learned today (CH21 – 3 or 4?)!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both front &amp; back of the formula sheet, including the blank!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File name must be FS-Q1-LastName-FirstName-fall20.pdf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 another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</a:t>
            </a:r>
            <a:r>
              <a:rPr lang="en-US" sz="2400" b="1" u="sng" dirty="0">
                <a:solidFill>
                  <a:srgbClr val="FF0000"/>
                </a:solidFill>
              </a:rPr>
              <a:t>treated algebraically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it acquires the negative charge, and the hair gets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an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32499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435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21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an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called the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particles with small mass surround the core </a:t>
            </a:r>
            <a:r>
              <a:rPr lang="en-US" sz="2400" dirty="0">
                <a:sym typeface="Wingdings" charset="2"/>
              </a:rPr>
              <a:t>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the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 in an atom?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b="1" u="sng" dirty="0">
                <a:solidFill>
                  <a:srgbClr val="C00000"/>
                </a:solidFill>
              </a:rPr>
              <a:t>ZERO</a:t>
            </a:r>
            <a:r>
              <a:rPr lang="en-US" sz="2400" dirty="0"/>
              <a:t>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electrons from the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protons in the nucleus!!</a:t>
            </a:r>
          </a:p>
        </p:txBody>
      </p:sp>
    </p:spTree>
    <p:extLst>
      <p:ext uri="{BB962C8B-B14F-4D97-AF65-F5344CB8AC3E}">
        <p14:creationId xmlns:p14="http://schemas.microsoft.com/office/powerpoint/2010/main" val="41126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Basic Rules for Online Exams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24900" cy="5715000"/>
          </a:xfrm>
        </p:spPr>
        <p:txBody>
          <a:bodyPr/>
          <a:lstStyle/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All quizzes and exams will be online on Quest, the same system as your online homework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Academic integrity is very important to keep the system the fairest to all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>
                <a:latin typeface="Arial Narrow" charset="0"/>
              </a:rPr>
              <a:t>We all have to work together to maintain the integrity!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Leave the camera ON showing you and UNMUTE the mic at all times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If you have questions, type into the zoom chat window to me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POWER OFF your phone, </a:t>
            </a:r>
            <a:r>
              <a:rPr lang="en-US" sz="2400" dirty="0" err="1">
                <a:latin typeface="Arial Narrow" charset="0"/>
              </a:rPr>
              <a:t>iPADs</a:t>
            </a:r>
            <a:r>
              <a:rPr lang="en-US" sz="2400" dirty="0">
                <a:latin typeface="Arial Narrow" charset="0"/>
              </a:rPr>
              <a:t> and any other computing devices except for the computer you take exam with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Quit all other applications and web pages, except zoom and the Quest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Have your calculator, formula sheet and clean scrap sheets out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Strongly suggest to write down the answers before entering</a:t>
            </a:r>
          </a:p>
          <a:p>
            <a:pPr marL="569913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Send me the photos of the front and back of your formula sheet no later than 1 hour prior to the exam (E)/quizzes (Q)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/>
              <a:t>File name must be FS-Q1-LastName-FirstName-fall20.pdf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0553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r>
              <a:rPr lang="en-US" sz="2400" dirty="0"/>
              <a:t>Compare the Coulomb force to the Gravitational force in the following cases by expressing Coulomb force (F</a:t>
            </a:r>
            <a:r>
              <a:rPr lang="en-US" sz="2400" baseline="-25000" dirty="0"/>
              <a:t>C</a:t>
            </a:r>
            <a:r>
              <a:rPr lang="en-US" sz="2400" dirty="0"/>
              <a:t>) in terms of the gravitational force (F</a:t>
            </a:r>
            <a:r>
              <a:rPr lang="en-US" sz="2400" baseline="-25000" dirty="0"/>
              <a:t>G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Between the two protons separated by 1m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/>
              <a:t>Between the two electrons separated by 1m</a:t>
            </a:r>
          </a:p>
          <a:p>
            <a:pPr lvl="1"/>
            <a:r>
              <a:rPr lang="en-US" sz="2000" dirty="0"/>
              <a:t>Between the two electrons separated by an arbitrary distance R </a:t>
            </a:r>
          </a:p>
          <a:p>
            <a:r>
              <a:rPr lang="en-US" sz="2400" dirty="0"/>
              <a:t>Five points each, totaling 20 points</a:t>
            </a:r>
          </a:p>
          <a:p>
            <a:r>
              <a:rPr lang="en-US" sz="24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Must be handwritten and submit all pages in a single PDF file</a:t>
            </a:r>
          </a:p>
          <a:p>
            <a:pPr lvl="1"/>
            <a:r>
              <a:rPr lang="en-US" sz="2000" dirty="0"/>
              <a:t>File name must be: SP1-LastName-FirstName-Fall20.pdf </a:t>
            </a:r>
          </a:p>
          <a:p>
            <a:r>
              <a:rPr lang="en-US" sz="2400" dirty="0"/>
              <a:t>Due at the beginning of the class Wednesday, Sept. 9</a:t>
            </a:r>
          </a:p>
        </p:txBody>
      </p:sp>
    </p:spTree>
    <p:extLst>
      <p:ext uri="{BB962C8B-B14F-4D97-AF65-F5344CB8AC3E}">
        <p14:creationId xmlns:p14="http://schemas.microsoft.com/office/powerpoint/2010/main" val="16391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199"/>
            <a:ext cx="8610600" cy="50693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Skills to identify what law</a:t>
            </a:r>
            <a:r>
              <a:rPr lang="en-US" altLang="ko-KR" sz="2800" dirty="0">
                <a:ea typeface="굴림" pitchFamily="-84" charset="-127"/>
                <a:cs typeface="굴림" pitchFamily="-84" charset="-127"/>
              </a:rPr>
              <a:t>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the observations and measurements in a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Learn skills to express your research in a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But most importantly the confidence in your physics ability and to take on any challenges laid down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48168" y="6014185"/>
            <a:ext cx="7418441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Even more importantly, let us have a lot of FUN!!</a:t>
            </a:r>
          </a:p>
        </p:txBody>
      </p:sp>
    </p:spTree>
    <p:extLst>
      <p:ext uri="{BB962C8B-B14F-4D97-AF65-F5344CB8AC3E}">
        <p14:creationId xmlns:p14="http://schemas.microsoft.com/office/powerpoint/2010/main" val="285142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dirty="0"/>
              <a:t>Specifically, in this course, you will </a:t>
            </a:r>
            <a:r>
              <a:rPr lang="en-US" altLang="ko-KR" dirty="0">
                <a:ea typeface="굴림" charset="-127"/>
                <a:cs typeface="굴림" charset="-127"/>
              </a:rPr>
              <a:t>learn</a:t>
            </a:r>
            <a:r>
              <a:rPr lang="en-US" altLang="ko-KR" dirty="0"/>
              <a:t>…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/>
              <a:t>Concept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Behaviors of light and optics, the theory of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74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But if it is too easy it is not fulfilling</a:t>
            </a:r>
            <a:r>
              <a:rPr lang="en-US" altLang="ko-KR" sz="1800" dirty="0">
                <a:ea typeface="굴림" charset="-127"/>
                <a:cs typeface="굴림" charset="-127"/>
              </a:rPr>
              <a:t> or meaningful</a:t>
            </a:r>
            <a:r>
              <a:rPr lang="en-US" sz="1800" dirty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Exams</a:t>
            </a:r>
            <a:r>
              <a:rPr lang="en-US" altLang="ko-KR" sz="1800" dirty="0">
                <a:ea typeface="굴림" charset="-127"/>
                <a:cs typeface="굴림" charset="-127"/>
              </a:rPr>
              <a:t> and quizzes</a:t>
            </a:r>
            <a:r>
              <a:rPr lang="en-US" sz="1800" dirty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Do the work with your own hands!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But you have a great control (up to 45%) of your grade in your hands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Homework</a:t>
            </a:r>
            <a:r>
              <a:rPr lang="en-US" altLang="ko-KR" sz="1800" dirty="0">
                <a:ea typeface="굴림" charset="-127"/>
                <a:cs typeface="굴림" charset="-127"/>
              </a:rPr>
              <a:t> is 25</a:t>
            </a:r>
            <a:r>
              <a:rPr lang="en-US" sz="1800" dirty="0"/>
              <a:t>%</a:t>
            </a:r>
            <a:r>
              <a:rPr lang="en-US" altLang="ko-KR" sz="1800" dirty="0">
                <a:ea typeface="굴림" charset="-127"/>
                <a:cs typeface="굴림" charset="-127"/>
              </a:rPr>
              <a:t> of the total grade</a:t>
            </a:r>
            <a:r>
              <a:rPr lang="en-US" sz="1800" dirty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Sometimes much more than </a:t>
            </a:r>
            <a:r>
              <a:rPr lang="en-US" altLang="ko-KR" sz="1400" dirty="0">
                <a:ea typeface="굴림" charset="-127"/>
                <a:cs typeface="굴림" charset="-127"/>
              </a:rPr>
              <a:t>any </a:t>
            </a:r>
            <a:r>
              <a:rPr lang="en-US" sz="1400" dirty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Some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/>
              <a:t>Exam problems will be easier than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Lab 10%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 will work with you so that your sincere efforts, despite COVID –19 related hardship are properly rewarded</a:t>
            </a:r>
          </a:p>
        </p:txBody>
      </p:sp>
    </p:spTree>
    <p:extLst>
      <p:ext uri="{BB962C8B-B14F-4D97-AF65-F5344CB8AC3E}">
        <p14:creationId xmlns:p14="http://schemas.microsoft.com/office/powerpoint/2010/main" val="187141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Aug. 31, 2020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in 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lecture notes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class, asking lots of questions!!!!!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on 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problems.  Do NOT 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for upcoming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additional problems in the back of the book 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105001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31, 2020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improve our everyday lives, even though some laws can take a while until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7741796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15481</TotalTime>
  <Words>2757</Words>
  <Application>Microsoft Macintosh PowerPoint</Application>
  <PresentationFormat>On-screen Show (4:3)</PresentationFormat>
  <Paragraphs>367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Arial</vt:lpstr>
      <vt:lpstr>Arial Narrow</vt:lpstr>
      <vt:lpstr>Courier New</vt:lpstr>
      <vt:lpstr>Monotype Corsiva</vt:lpstr>
      <vt:lpstr>Times New Roman</vt:lpstr>
      <vt:lpstr>phys1443-spring02</vt:lpstr>
      <vt:lpstr>Equation.DSMT4</vt:lpstr>
      <vt:lpstr>PHYS 1441 – Section 002 Lecture #2</vt:lpstr>
      <vt:lpstr>Announcements</vt:lpstr>
      <vt:lpstr>Basic Rules for Online Exams </vt:lpstr>
      <vt:lpstr>Extra Credit Special Project #1 </vt:lpstr>
      <vt:lpstr>What do we want to learn in this class?</vt:lpstr>
      <vt:lpstr>Specifically, in this course, you will learn…</vt:lpstr>
      <vt:lpstr>What can you expect from this class?</vt:lpstr>
      <vt:lpstr>How to study for this course?</vt:lpstr>
      <vt:lpstr>Why do Physics?</vt:lpstr>
      <vt:lpstr>Brief History of Physics</vt:lpstr>
      <vt:lpstr>Terminology: 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646</cp:revision>
  <dcterms:created xsi:type="dcterms:W3CDTF">2012-01-19T04:21:20Z</dcterms:created>
  <dcterms:modified xsi:type="dcterms:W3CDTF">2020-08-31T19:46:22Z</dcterms:modified>
</cp:coreProperties>
</file>