
<file path=[Content_Types].xml><?xml version="1.0" encoding="utf-8"?>
<Types xmlns="http://schemas.openxmlformats.org/package/2006/content-types">
  <Default Extension="bin" ContentType="audio/unknown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91" r:id="rId2"/>
    <p:sldId id="481" r:id="rId3"/>
    <p:sldId id="677" r:id="rId4"/>
    <p:sldId id="482" r:id="rId5"/>
    <p:sldId id="426" r:id="rId6"/>
    <p:sldId id="480" r:id="rId7"/>
    <p:sldId id="425" r:id="rId8"/>
    <p:sldId id="428" r:id="rId9"/>
    <p:sldId id="429" r:id="rId10"/>
    <p:sldId id="430" r:id="rId11"/>
    <p:sldId id="431" r:id="rId12"/>
    <p:sldId id="432" r:id="rId13"/>
    <p:sldId id="433" r:id="rId14"/>
    <p:sldId id="434" r:id="rId15"/>
    <p:sldId id="464" r:id="rId16"/>
    <p:sldId id="524" r:id="rId17"/>
    <p:sldId id="525" r:id="rId18"/>
    <p:sldId id="526" r:id="rId19"/>
    <p:sldId id="527" r:id="rId20"/>
    <p:sldId id="528" r:id="rId21"/>
    <p:sldId id="529" r:id="rId22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FFCC"/>
    <a:srgbClr val="FFFFCC"/>
    <a:srgbClr val="CC6600"/>
    <a:srgbClr val="FF0066"/>
    <a:srgbClr val="003300"/>
    <a:srgbClr val="66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54"/>
    <p:restoredTop sz="94660"/>
  </p:normalViewPr>
  <p:slideViewPr>
    <p:cSldViewPr>
      <p:cViewPr varScale="1">
        <p:scale>
          <a:sx n="137" d="100"/>
          <a:sy n="137" d="100"/>
        </p:scale>
        <p:origin x="109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78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330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71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46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757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5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Aug. 31, 2020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Aug. 31,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Aug. 31,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Aug. 31,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Monday, Aug. 31,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FD8D0F5F-F1D8-284C-9689-E99D0DEE07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54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Aug. 31,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Aug. 31,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Aug. 31,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Aug. 31,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Aug. 31,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Aug. 31,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Aug. 31,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Aug. 31,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Monday, Aug. 31, 2020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Aug. 31, 2020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1441 – Section 002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#2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36867" y="1447800"/>
            <a:ext cx="276229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Monday, Aug. 31, 2020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685800" y="5562600"/>
            <a:ext cx="7911268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Today’s homework is homework #2, due 11pm, Wednesday, Sept. 9!!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620466" y="2215886"/>
            <a:ext cx="6324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Brief history of physics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Standards and units and other basics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 CH21</a:t>
            </a:r>
          </a:p>
          <a:p>
            <a:pPr marL="990600" lvl="1" indent="-533400">
              <a:buFont typeface="Courier New" panose="02070309020205020404" pitchFamily="49" charset="0"/>
              <a:buChar char="o"/>
            </a:pPr>
            <a:r>
              <a:rPr lang="en-US" kern="0" dirty="0">
                <a:solidFill>
                  <a:srgbClr val="003300"/>
                </a:solidFill>
                <a:latin typeface="Arial Narrow" charset="0"/>
              </a:rPr>
              <a:t>Static Electricity and Charge Conservation</a:t>
            </a:r>
          </a:p>
          <a:p>
            <a:pPr marL="990600" lvl="1" indent="-533400">
              <a:buFont typeface="Courier New" panose="02070309020205020404" pitchFamily="49" charset="0"/>
              <a:buChar char="o"/>
            </a:pPr>
            <a:r>
              <a:rPr lang="en-US" kern="0" dirty="0">
                <a:solidFill>
                  <a:srgbClr val="003300"/>
                </a:solidFill>
                <a:latin typeface="Arial Narrow" charset="0"/>
              </a:rPr>
              <a:t>Charges in Atom</a:t>
            </a:r>
          </a:p>
          <a:p>
            <a:pPr marL="990600" lvl="1" indent="-533400">
              <a:buFont typeface="Courier New" panose="02070309020205020404" pitchFamily="49" charset="0"/>
              <a:buChar char="o"/>
            </a:pPr>
            <a:r>
              <a:rPr lang="en-US" kern="0" dirty="0">
                <a:solidFill>
                  <a:srgbClr val="003300"/>
                </a:solidFill>
                <a:latin typeface="Arial Narrow" charset="0"/>
              </a:rPr>
              <a:t>Insulators and Conductors &amp; Induced Charge</a:t>
            </a:r>
          </a:p>
          <a:p>
            <a:pPr marL="990600" lvl="1" indent="-533400">
              <a:buFont typeface="Courier New" panose="02070309020205020404" pitchFamily="49" charset="0"/>
              <a:buChar char="o"/>
            </a:pPr>
            <a:r>
              <a:rPr lang="en-US" kern="0" dirty="0">
                <a:solidFill>
                  <a:srgbClr val="003300"/>
                </a:solidFill>
                <a:latin typeface="Arial Narrow" charset="0"/>
              </a:rPr>
              <a:t>Coulomb’s Law</a:t>
            </a:r>
          </a:p>
        </p:txBody>
      </p:sp>
    </p:spTree>
    <p:extLst>
      <p:ext uri="{BB962C8B-B14F-4D97-AF65-F5344CB8AC3E}">
        <p14:creationId xmlns:p14="http://schemas.microsoft.com/office/powerpoint/2010/main" val="260497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 animBg="1" autoUpdateAnimBg="0"/>
      <p:bldP spid="2058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Aug. 31, 2020</a:t>
            </a:r>
          </a:p>
        </p:txBody>
      </p:sp>
      <p:sp>
        <p:nvSpPr>
          <p:cNvPr id="5427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CC9227-5877-134E-99CC-F1153F04D645}" type="slidenum">
              <a:rPr lang="en-US">
                <a:latin typeface="Arial Narrow" pitchFamily="-84" charset="0"/>
              </a:rPr>
              <a:pPr/>
              <a:t>10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54277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1969EC02-B465-1F46-95EF-CE1AC1643C7B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10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542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Brief History of Physics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80010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AD 17</a:t>
            </a:r>
            <a:r>
              <a:rPr lang="en-US" sz="2400" baseline="30000" dirty="0">
                <a:ea typeface="ＭＳ Ｐゴシック" pitchFamily="-84" charset="-128"/>
                <a:cs typeface="ＭＳ Ｐゴシック" pitchFamily="-84" charset="-128"/>
              </a:rPr>
              <a:t>th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and 18</a:t>
            </a:r>
            <a:r>
              <a:rPr lang="en-US" sz="2400" baseline="30000" dirty="0">
                <a:ea typeface="ＭＳ Ｐゴシック" pitchFamily="-84" charset="-128"/>
                <a:cs typeface="ＭＳ Ｐゴシック" pitchFamily="-84" charset="-128"/>
              </a:rPr>
              <a:t>th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century: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Newton’s Classical Mechanics: A theory of mechanics based on observations and measurements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AD 18</a:t>
            </a:r>
            <a:r>
              <a:rPr lang="en-US" sz="2400" baseline="30000" dirty="0">
                <a:ea typeface="ＭＳ Ｐゴシック" pitchFamily="-84" charset="-128"/>
                <a:cs typeface="ＭＳ Ｐゴシック" pitchFamily="-84" charset="-128"/>
              </a:rPr>
              <a:t>th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and 19</a:t>
            </a:r>
            <a:r>
              <a:rPr lang="en-US" sz="2400" baseline="30000" dirty="0">
                <a:ea typeface="ＭＳ Ｐゴシック" pitchFamily="-84" charset="-128"/>
                <a:cs typeface="ＭＳ Ｐゴシック" pitchFamily="-84" charset="-128"/>
              </a:rPr>
              <a:t>th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Century: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Electricity, Magnetism, and Thermodynamics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Late AD 19</a:t>
            </a:r>
            <a:r>
              <a:rPr lang="en-US" sz="2400" baseline="30000" dirty="0">
                <a:ea typeface="ＭＳ Ｐゴシック" pitchFamily="-84" charset="-128"/>
                <a:cs typeface="ＭＳ Ｐゴシック" pitchFamily="-84" charset="-128"/>
              </a:rPr>
              <a:t>th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and early 20</a:t>
            </a:r>
            <a:r>
              <a:rPr lang="en-US" sz="2400" baseline="30000" dirty="0">
                <a:ea typeface="ＭＳ Ｐゴシック" pitchFamily="-84" charset="-128"/>
                <a:cs typeface="ＭＳ Ｐゴシック" pitchFamily="-84" charset="-128"/>
              </a:rPr>
              <a:t>th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century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(</a:t>
            </a:r>
            <a:r>
              <a:rPr lang="en-US" sz="2400" dirty="0">
                <a:solidFill>
                  <a:srgbClr val="A50021"/>
                </a:solidFill>
                <a:ea typeface="ＭＳ Ｐゴシック" pitchFamily="-84" charset="-128"/>
                <a:cs typeface="ＭＳ Ｐゴシック" pitchFamily="-84" charset="-128"/>
              </a:rPr>
              <a:t>Modern Physics Era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Einstein’s theory of relativity: Generalized theory of space, time, and energy (mechanics)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Quantum Mechanics: Theory of atomic phenomena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Physics has come very far, very fast, and is still progressing, yet we’ve got a long way to go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What is matter made of?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How does matter get mass?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How and why do matters interact with each other?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How is the universe created?</a:t>
            </a:r>
          </a:p>
        </p:txBody>
      </p:sp>
    </p:spTree>
    <p:extLst>
      <p:ext uri="{BB962C8B-B14F-4D97-AF65-F5344CB8AC3E}">
        <p14:creationId xmlns:p14="http://schemas.microsoft.com/office/powerpoint/2010/main" val="380736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0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0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0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0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0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Aug. 31, 2020</a:t>
            </a:r>
          </a:p>
        </p:txBody>
      </p:sp>
      <p:sp>
        <p:nvSpPr>
          <p:cNvPr id="5529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70E4F3-5A7A-6E40-8D6E-155C2781E57E}" type="slidenum">
              <a:rPr lang="en-US">
                <a:latin typeface="Arial Narrow" pitchFamily="-84" charset="0"/>
              </a:rPr>
              <a:pPr/>
              <a:t>11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55301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B2B7437F-471F-5744-A69F-7381C54885A0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11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553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05800" cy="838200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Terminology: Models, Theories and Laws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5344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Models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: An analogy or a mental image of a phenomena in terms of something we are familiar with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Thinking light as waves that behave just like water waves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Often provide insights for new experiments and ideas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Theories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: More systematically improved version of models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Can provide quantitative predictions that are testable and more precise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Laws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: Certain concise but general statements about how nature behaves (</a:t>
            </a:r>
            <a:r>
              <a:rPr lang="en-US" sz="2800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Poll 5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)</a:t>
            </a:r>
            <a:endParaRPr lang="en-US" sz="2800" dirty="0">
              <a:ea typeface="ＭＳ Ｐゴシック" pitchFamily="-84" charset="-128"/>
              <a:cs typeface="ＭＳ Ｐゴシック" pitchFamily="-84" charset="-128"/>
              <a:sym typeface="Wingdings" pitchFamily="-84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Energy &amp; momentum conservations, charge conservation, </a:t>
            </a:r>
            <a:r>
              <a:rPr lang="en-US" sz="2400" dirty="0" err="1"/>
              <a:t>etc</a:t>
            </a:r>
            <a:endParaRPr lang="en-US" sz="2400" dirty="0"/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sym typeface="Wingdings" pitchFamily="-84" charset="2"/>
              </a:rPr>
              <a:t>The statement must be found experimentally valid to become a law</a:t>
            </a: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Principles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: Less general statements of how nature behaves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Has some level of arbitrariness</a:t>
            </a:r>
          </a:p>
        </p:txBody>
      </p:sp>
    </p:spTree>
    <p:extLst>
      <p:ext uri="{BB962C8B-B14F-4D97-AF65-F5344CB8AC3E}">
        <p14:creationId xmlns:p14="http://schemas.microsoft.com/office/powerpoint/2010/main" val="234577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8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8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8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Aug. 31, 2020</a:t>
            </a:r>
          </a:p>
        </p:txBody>
      </p:sp>
      <p:sp>
        <p:nvSpPr>
          <p:cNvPr id="5632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F4C5E4-A20A-D34A-94BA-12452F65537C}" type="slidenum">
              <a:rPr lang="en-US">
                <a:latin typeface="Arial Narrow" pitchFamily="-84" charset="0"/>
              </a:rPr>
              <a:pPr/>
              <a:t>12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56324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AB566C1F-BBF6-6242-A5A3-31BE5DA5B18D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12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563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Uncertainties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990600"/>
            <a:ext cx="8153400" cy="5486400"/>
          </a:xfrm>
        </p:spPr>
        <p:txBody>
          <a:bodyPr/>
          <a:lstStyle/>
          <a:p>
            <a:pPr eaLnBrk="1" hangingPunct="1"/>
            <a:r>
              <a:rPr lang="en-US" sz="3500" dirty="0">
                <a:ea typeface="ＭＳ Ｐゴシック" pitchFamily="-84" charset="-128"/>
                <a:cs typeface="ＭＳ Ｐゴシック" pitchFamily="-84" charset="-128"/>
              </a:rPr>
              <a:t>Physical measurements have limited precision, however good they are, due to:</a:t>
            </a:r>
          </a:p>
          <a:p>
            <a:pPr lvl="1" eaLnBrk="1" hangingPunct="1"/>
            <a:r>
              <a:rPr lang="en-US" dirty="0"/>
              <a:t>Number of measurements (Normally scales by            )</a:t>
            </a:r>
          </a:p>
          <a:p>
            <a:pPr lvl="1" eaLnBrk="1" hangingPunct="1"/>
            <a:r>
              <a:rPr lang="en-US" dirty="0"/>
              <a:t>Quality of the instruments (meter stick vs micro-meter)</a:t>
            </a:r>
          </a:p>
          <a:p>
            <a:pPr lvl="1" eaLnBrk="1" hangingPunct="1"/>
            <a:r>
              <a:rPr lang="en-US" dirty="0"/>
              <a:t>Experience of the person doing measurements</a:t>
            </a:r>
          </a:p>
          <a:p>
            <a:pPr lvl="1" eaLnBrk="1" hangingPunct="1"/>
            <a:r>
              <a:rPr lang="en-US" dirty="0" err="1"/>
              <a:t>Etc</a:t>
            </a:r>
            <a:endParaRPr lang="en-US" dirty="0"/>
          </a:p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In many cases, uncertainties are more important and difficult to estimate than the central (or mean) values</a:t>
            </a:r>
          </a:p>
        </p:txBody>
      </p:sp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338138" y="2160588"/>
            <a:ext cx="8810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A50021"/>
                </a:solidFill>
                <a:latin typeface="Arial Narrow" pitchFamily="-84" charset="0"/>
              </a:rPr>
              <a:t>Stat.{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2400" y="2514600"/>
            <a:ext cx="914400" cy="1555750"/>
            <a:chOff x="144" y="1632"/>
            <a:chExt cx="576" cy="980"/>
          </a:xfrm>
        </p:grpSpPr>
        <p:sp>
          <p:nvSpPr>
            <p:cNvPr id="56330" name="Text Box 6"/>
            <p:cNvSpPr txBox="1">
              <a:spLocks noChangeArrowheads="1"/>
            </p:cNvSpPr>
            <p:nvPr/>
          </p:nvSpPr>
          <p:spPr bwMode="auto">
            <a:xfrm>
              <a:off x="528" y="1632"/>
              <a:ext cx="192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9600">
                  <a:solidFill>
                    <a:srgbClr val="A50021"/>
                  </a:solidFill>
                  <a:latin typeface="Arial Narrow" pitchFamily="-84" charset="0"/>
                </a:rPr>
                <a:t>{</a:t>
              </a:r>
            </a:p>
          </p:txBody>
        </p:sp>
        <p:sp>
          <p:nvSpPr>
            <p:cNvPr id="56331" name="Text Box 7"/>
            <p:cNvSpPr txBox="1">
              <a:spLocks noChangeArrowheads="1"/>
            </p:cNvSpPr>
            <p:nvPr/>
          </p:nvSpPr>
          <p:spPr bwMode="auto">
            <a:xfrm>
              <a:off x="144" y="1959"/>
              <a:ext cx="5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dirty="0">
                  <a:solidFill>
                    <a:srgbClr val="A50021"/>
                  </a:solidFill>
                  <a:latin typeface="Arial Narrow" pitchFamily="-84" charset="0"/>
                </a:rPr>
                <a:t>Syst.</a:t>
              </a:r>
            </a:p>
          </p:txBody>
        </p:sp>
      </p:grpSp>
      <p:sp>
        <p:nvSpPr>
          <p:cNvPr id="56329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A84CE5F-236F-CD42-88F7-E47C46899F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9525" y="2133600"/>
          <a:ext cx="904875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" r:id="rId4" imgW="419100" imgH="266700" progId="Equation.DSMT4">
                  <p:embed/>
                </p:oleObj>
              </mc:Choice>
              <mc:Fallback>
                <p:oleObj r:id="rId4" imgW="419100" imgH="2667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6A84CE5F-236F-CD42-88F7-E47C46899F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9525" y="2133600"/>
                        <a:ext cx="904875" cy="576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405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 uiExpand="1" build="p"/>
      <p:bldP spid="16998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Aug. 31, 2020</a:t>
            </a:r>
          </a:p>
        </p:txBody>
      </p:sp>
      <p:sp>
        <p:nvSpPr>
          <p:cNvPr id="5734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DA9EC3-498A-5149-865F-1AB9EFEAF230}" type="slidenum">
              <a:rPr lang="en-US">
                <a:latin typeface="Arial Narrow" pitchFamily="-84" charset="0"/>
              </a:rPr>
              <a:pPr/>
              <a:t>13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57348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03923EB7-681D-CF4C-AC8C-B50A6C1752F8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13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573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Significant Figures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685800"/>
            <a:ext cx="8382000" cy="57150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Denote the precision of the measured values</a:t>
            </a:r>
          </a:p>
          <a:p>
            <a:pPr lvl="1" eaLnBrk="1" hangingPunct="1"/>
            <a:r>
              <a:rPr lang="en-US" sz="2400" dirty="0"/>
              <a:t>The number 80 implies precision of +/- 1, between 79 and 81</a:t>
            </a:r>
          </a:p>
          <a:p>
            <a:pPr lvl="2" eaLnBrk="1" hangingPunct="1"/>
            <a:r>
              <a:rPr lang="en-US" sz="2000" dirty="0">
                <a:ea typeface="ＭＳ Ｐゴシック" pitchFamily="-84" charset="-128"/>
              </a:rPr>
              <a:t>If you are sure to +/-0.1, the number should be written 80.0</a:t>
            </a:r>
          </a:p>
          <a:p>
            <a:pPr lvl="1" eaLnBrk="1" hangingPunct="1"/>
            <a:r>
              <a:rPr lang="en-US" sz="2400" dirty="0"/>
              <a:t>Significant figures: non-zero numbers or zeros that are not place-holders</a:t>
            </a:r>
          </a:p>
          <a:p>
            <a:pPr lvl="2" eaLnBrk="1" hangingPunct="1"/>
            <a:r>
              <a:rPr lang="en-US" sz="2000" dirty="0">
                <a:ea typeface="ＭＳ Ｐゴシック" pitchFamily="-84" charset="-128"/>
              </a:rPr>
              <a:t>34, 34.2, 0.001, 34.100</a:t>
            </a:r>
          </a:p>
          <a:p>
            <a:pPr lvl="3" eaLnBrk="1" hangingPunct="1"/>
            <a:r>
              <a:rPr lang="en-US" sz="1800" dirty="0">
                <a:ea typeface="ＭＳ Ｐゴシック" pitchFamily="-84" charset="-128"/>
              </a:rPr>
              <a:t>34 has two significant digits</a:t>
            </a:r>
          </a:p>
          <a:p>
            <a:pPr lvl="3" eaLnBrk="1" hangingPunct="1"/>
            <a:r>
              <a:rPr lang="en-US" sz="1800" dirty="0">
                <a:ea typeface="ＭＳ Ｐゴシック" pitchFamily="-84" charset="-128"/>
              </a:rPr>
              <a:t>34.2 has 3</a:t>
            </a:r>
          </a:p>
          <a:p>
            <a:pPr lvl="3" eaLnBrk="1" hangingPunct="1"/>
            <a:r>
              <a:rPr lang="en-US" sz="1800" dirty="0">
                <a:ea typeface="ＭＳ Ｐゴシック" pitchFamily="-84" charset="-128"/>
              </a:rPr>
              <a:t>0.001 has one because the 0’s before 1 are place holders to position “.”</a:t>
            </a:r>
          </a:p>
          <a:p>
            <a:pPr lvl="3" eaLnBrk="1" hangingPunct="1"/>
            <a:r>
              <a:rPr lang="en-US" sz="1800" dirty="0">
                <a:ea typeface="ＭＳ Ｐゴシック" pitchFamily="-84" charset="-128"/>
              </a:rPr>
              <a:t>34.100 has 5, because the 0’s after 1 indicate that the numbers in these digits are indeed 0’s.</a:t>
            </a:r>
          </a:p>
          <a:p>
            <a:pPr lvl="2" eaLnBrk="1" hangingPunct="1"/>
            <a:r>
              <a:rPr lang="en-US" sz="2000" dirty="0">
                <a:ea typeface="ＭＳ Ｐゴシック" pitchFamily="-84" charset="-128"/>
              </a:rPr>
              <a:t>When there are many 0’s, use scientific notation for simplicity: </a:t>
            </a:r>
          </a:p>
          <a:p>
            <a:pPr lvl="3" eaLnBrk="1" hangingPunct="1"/>
            <a:r>
              <a:rPr lang="en-US" sz="1800" dirty="0">
                <a:ea typeface="ＭＳ Ｐゴシック" pitchFamily="-84" charset="-128"/>
              </a:rPr>
              <a:t>31400000=3.14x10</a:t>
            </a:r>
            <a:r>
              <a:rPr lang="en-US" sz="1800" baseline="30000" dirty="0">
                <a:ea typeface="ＭＳ Ｐゴシック" pitchFamily="-84" charset="-128"/>
              </a:rPr>
              <a:t>7</a:t>
            </a:r>
            <a:r>
              <a:rPr lang="en-US" sz="1800" dirty="0">
                <a:ea typeface="ＭＳ Ｐゴシック" pitchFamily="-84" charset="-128"/>
              </a:rPr>
              <a:t> (on Quest 3.14E7 format is used) </a:t>
            </a:r>
            <a:endParaRPr lang="en-US" sz="1800" baseline="30000" dirty="0">
              <a:ea typeface="ＭＳ Ｐゴシック" pitchFamily="-84" charset="-128"/>
            </a:endParaRPr>
          </a:p>
          <a:p>
            <a:pPr lvl="3" eaLnBrk="1" hangingPunct="1"/>
            <a:r>
              <a:rPr lang="en-US" sz="1800" dirty="0">
                <a:ea typeface="ＭＳ Ｐゴシック" pitchFamily="-84" charset="-128"/>
              </a:rPr>
              <a:t>0.00012=1.2x10</a:t>
            </a:r>
            <a:r>
              <a:rPr lang="en-US" sz="1800" baseline="30000" dirty="0">
                <a:ea typeface="ＭＳ Ｐゴシック" pitchFamily="-84" charset="-128"/>
              </a:rPr>
              <a:t>-4</a:t>
            </a:r>
          </a:p>
        </p:txBody>
      </p:sp>
      <p:sp>
        <p:nvSpPr>
          <p:cNvPr id="57351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1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1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1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1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1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Aug. 31, 2020</a:t>
            </a:r>
          </a:p>
        </p:txBody>
      </p:sp>
      <p:sp>
        <p:nvSpPr>
          <p:cNvPr id="5837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B8BF76-6258-CA40-8FC0-A7EB9F001A89}" type="slidenum">
              <a:rPr lang="en-US">
                <a:latin typeface="Arial Narrow" pitchFamily="-84" charset="0"/>
              </a:rPr>
              <a:pPr/>
              <a:t>14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58372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FC30454C-6BA0-A14A-912E-43B5CFFA7E23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14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Significant Figures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762000"/>
            <a:ext cx="81534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Operational rules: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A50021"/>
                </a:solidFill>
              </a:rPr>
              <a:t>Addition or subtraction:</a:t>
            </a:r>
            <a:r>
              <a:rPr lang="en-US" dirty="0"/>
              <a:t> Keep the </a:t>
            </a:r>
            <a:r>
              <a:rPr lang="en-US" b="1" u="sng" dirty="0">
                <a:solidFill>
                  <a:srgbClr val="A50021"/>
                </a:solidFill>
              </a:rPr>
              <a:t>smallest number of</a:t>
            </a:r>
            <a:r>
              <a:rPr lang="en-US" u="sng" dirty="0"/>
              <a:t> </a:t>
            </a:r>
            <a:r>
              <a:rPr lang="en-US" b="1" u="sng" dirty="0">
                <a:solidFill>
                  <a:srgbClr val="A50021"/>
                </a:solidFill>
              </a:rPr>
              <a:t>decimal place</a:t>
            </a:r>
            <a:r>
              <a:rPr lang="en-US" dirty="0"/>
              <a:t> in the result, independent of the number of significant digits: 12.001+ 3333.1=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A50021"/>
                </a:solidFill>
              </a:rPr>
              <a:t>Multiplication or Division</a:t>
            </a:r>
            <a:r>
              <a:rPr lang="en-US" dirty="0"/>
              <a:t>: Keep the </a:t>
            </a:r>
            <a:r>
              <a:rPr lang="en-US" b="1" u="sng" dirty="0">
                <a:solidFill>
                  <a:srgbClr val="A50021"/>
                </a:solidFill>
              </a:rPr>
              <a:t>smallest number of significant digits</a:t>
            </a:r>
            <a:r>
              <a:rPr lang="en-US" dirty="0"/>
              <a:t> in the result: 12.001 </a:t>
            </a:r>
            <a:r>
              <a:rPr lang="en-US" dirty="0" err="1"/>
              <a:t>x</a:t>
            </a:r>
            <a:r>
              <a:rPr lang="en-US" dirty="0"/>
              <a:t> 3.1 =        , because the smallest significant figures is ?. </a:t>
            </a:r>
          </a:p>
        </p:txBody>
      </p:sp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6299200" y="2057400"/>
            <a:ext cx="956662" cy="461665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A50021"/>
                </a:solidFill>
                <a:latin typeface="Arial Narrow" pitchFamily="-84" charset="0"/>
              </a:rPr>
              <a:t>3345.1</a:t>
            </a:r>
          </a:p>
        </p:txBody>
      </p:sp>
      <p:sp>
        <p:nvSpPr>
          <p:cNvPr id="172037" name="Text Box 5"/>
          <p:cNvSpPr txBox="1">
            <a:spLocks noChangeArrowheads="1"/>
          </p:cNvSpPr>
          <p:nvPr/>
        </p:nvSpPr>
        <p:spPr bwMode="auto">
          <a:xfrm>
            <a:off x="7467600" y="3429000"/>
            <a:ext cx="501650" cy="4953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A50021"/>
                </a:solidFill>
                <a:latin typeface="Arial Narrow" pitchFamily="-84" charset="0"/>
              </a:rPr>
              <a:t>37</a:t>
            </a: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685800" y="4495800"/>
            <a:ext cx="2840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A50021"/>
                </a:solidFill>
                <a:latin typeface="Arial Narrow" pitchFamily="-84" charset="0"/>
              </a:rPr>
              <a:t>What does this mean?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3713163" y="4495800"/>
            <a:ext cx="45926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A50021"/>
                </a:solidFill>
                <a:latin typeface="Arial Narrow" pitchFamily="-84" charset="0"/>
              </a:rPr>
              <a:t>The worst precision determines the precision of the overall operation!!</a:t>
            </a:r>
          </a:p>
        </p:txBody>
      </p:sp>
      <p:sp>
        <p:nvSpPr>
          <p:cNvPr id="58379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657600" y="5273675"/>
            <a:ext cx="45926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A50021"/>
                </a:solidFill>
                <a:latin typeface="Arial Narrow" pitchFamily="-84" charset="0"/>
              </a:rPr>
              <a:t>Can’t get any better than the worst of the measurements!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762000" y="5329238"/>
            <a:ext cx="15446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A50021"/>
                </a:solidFill>
                <a:latin typeface="Arial Narrow" pitchFamily="-84" charset="0"/>
              </a:rPr>
              <a:t>In English?</a:t>
            </a:r>
          </a:p>
        </p:txBody>
      </p:sp>
    </p:spTree>
    <p:extLst>
      <p:ext uri="{BB962C8B-B14F-4D97-AF65-F5344CB8AC3E}">
        <p14:creationId xmlns:p14="http://schemas.microsoft.com/office/powerpoint/2010/main" val="216963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5" grpId="0" uiExpand="1" build="p"/>
      <p:bldP spid="172036" grpId="0" animBg="1"/>
      <p:bldP spid="172037" grpId="0" animBg="1"/>
      <p:bldP spid="53256" grpId="0"/>
      <p:bldP spid="53257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Aug. 31, 2020</a:t>
            </a:r>
          </a:p>
        </p:txBody>
      </p:sp>
      <p:sp>
        <p:nvSpPr>
          <p:cNvPr id="4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7EE77-F4F0-6B4B-8EF9-32A28C5FF026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077200" cy="762000"/>
          </a:xfrm>
        </p:spPr>
        <p:txBody>
          <a:bodyPr/>
          <a:lstStyle/>
          <a:p>
            <a:r>
              <a:rPr lang="en-US"/>
              <a:t>SI Base Quantities and Units</a:t>
            </a:r>
          </a:p>
        </p:txBody>
      </p:sp>
      <p:sp>
        <p:nvSpPr>
          <p:cNvPr id="176148" name="Text Box 20"/>
          <p:cNvSpPr txBox="1">
            <a:spLocks noChangeArrowheads="1"/>
          </p:cNvSpPr>
          <p:nvPr/>
        </p:nvSpPr>
        <p:spPr bwMode="auto">
          <a:xfrm>
            <a:off x="540287" y="5382895"/>
            <a:ext cx="8063426" cy="40011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2000" i="1" dirty="0">
                <a:solidFill>
                  <a:srgbClr val="A50021"/>
                </a:solidFill>
                <a:latin typeface="Arial Narrow" charset="0"/>
              </a:rPr>
              <a:t>There are prefixes that scales the units larger or smaller for convenience (see pg. 9)</a:t>
            </a:r>
          </a:p>
        </p:txBody>
      </p:sp>
      <p:graphicFrame>
        <p:nvGraphicFramePr>
          <p:cNvPr id="176194" name="Group 66"/>
          <p:cNvGraphicFramePr>
            <a:graphicFrameLocks noGrp="1"/>
          </p:cNvGraphicFramePr>
          <p:nvPr>
            <p:ph idx="1"/>
          </p:nvPr>
        </p:nvGraphicFramePr>
        <p:xfrm>
          <a:off x="609600" y="1066800"/>
          <a:ext cx="7772400" cy="4163695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charset="0"/>
                        </a:rPr>
                        <a:t>Quantity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charset="0"/>
                        </a:rPr>
                        <a:t>Unit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charset="0"/>
                        </a:rPr>
                        <a:t>Unit Abbrevation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Length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Meter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m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Time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Second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Mass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Kilogram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kg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Electric current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Ampere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A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Temperature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Kelvin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K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Amount of substance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Mole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mol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Luminous Intensity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Candela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cd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Text Box 20">
            <a:extLst>
              <a:ext uri="{FF2B5EF4-FFF2-40B4-BE49-F238E27FC236}">
                <a16:creationId xmlns:a16="http://schemas.microsoft.com/office/drawing/2014/main" id="{01473179-C89F-3342-B139-6D0DC8CD3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287" y="5815647"/>
            <a:ext cx="6495689" cy="40011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2000" i="1" dirty="0">
                <a:solidFill>
                  <a:srgbClr val="A50021"/>
                </a:solidFill>
                <a:latin typeface="Arial Narrow" charset="0"/>
              </a:rPr>
              <a:t>These simplifies the expression of numbers: 20,000,000,000 bytes </a:t>
            </a:r>
          </a:p>
        </p:txBody>
      </p:sp>
      <p:sp>
        <p:nvSpPr>
          <p:cNvPr id="9" name="Text Box 20">
            <a:extLst>
              <a:ext uri="{FF2B5EF4-FFF2-40B4-BE49-F238E27FC236}">
                <a16:creationId xmlns:a16="http://schemas.microsoft.com/office/drawing/2014/main" id="{13843298-F8AA-274A-8517-AE1D19488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831969"/>
            <a:ext cx="997389" cy="40011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i="1" dirty="0">
                <a:solidFill>
                  <a:srgbClr val="A50021"/>
                </a:solidFill>
                <a:latin typeface="Arial Narrow" charset="0"/>
                <a:sym typeface="Wingdings" pitchFamily="2" charset="2"/>
              </a:rPr>
              <a:t>20GB</a:t>
            </a:r>
            <a:endParaRPr lang="en-US" sz="2000" i="1" dirty="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36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48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Aug. 31, 2020</a:t>
            </a:r>
          </a:p>
        </p:txBody>
      </p:sp>
      <p:sp>
        <p:nvSpPr>
          <p:cNvPr id="6246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27C3A9-213E-1F48-9B8B-B0FEAB62E734}" type="slidenum">
              <a:rPr lang="en-US">
                <a:latin typeface="Arial Narrow" pitchFamily="-84" charset="0"/>
              </a:rPr>
              <a:pPr/>
              <a:t>16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62469" name="Slide Number Placeholder 6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F0935F9B-E8D7-EC40-A68A-2280E57E69BA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16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624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76200"/>
            <a:ext cx="8077200" cy="838200"/>
          </a:xfrm>
        </p:spPr>
        <p:txBody>
          <a:bodyPr/>
          <a:lstStyle/>
          <a:p>
            <a:pPr eaLnBrk="1" hangingPunct="1"/>
            <a:r>
              <a:rPr lang="en-US" sz="4000">
                <a:ea typeface="ＭＳ Ｐゴシック" pitchFamily="-84" charset="-128"/>
                <a:cs typeface="ＭＳ Ｐゴシック" pitchFamily="-84" charset="-128"/>
              </a:rPr>
              <a:t>Prefixes, expressions and their meanings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76800" y="1138238"/>
            <a:ext cx="3810000" cy="5110162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deci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d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-1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centi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-2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milli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m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-3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micro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μ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-6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nano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-9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pico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p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-12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femto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f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-15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atto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a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-18 </a:t>
            </a: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zepto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z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-21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yocto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y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-24</a:t>
            </a:r>
          </a:p>
        </p:txBody>
      </p:sp>
      <p:sp>
        <p:nvSpPr>
          <p:cNvPr id="153604" name="Rectangle 4"/>
          <p:cNvSpPr>
            <a:spLocks noChangeArrowheads="1"/>
          </p:cNvSpPr>
          <p:nvPr/>
        </p:nvSpPr>
        <p:spPr bwMode="auto">
          <a:xfrm>
            <a:off x="990600" y="1138238"/>
            <a:ext cx="3657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deca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da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1</a:t>
            </a:r>
            <a:endParaRPr lang="en-US" sz="2800">
              <a:solidFill>
                <a:schemeClr val="accent2"/>
              </a:solidFill>
              <a:latin typeface="Arial Narrow" pitchFamily="-8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hecto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h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2</a:t>
            </a:r>
            <a:endParaRPr lang="en-US" sz="2800">
              <a:solidFill>
                <a:schemeClr val="accent2"/>
              </a:solidFill>
              <a:latin typeface="Arial Narrow" pitchFamily="-8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kilo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k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3</a:t>
            </a:r>
            <a:endParaRPr lang="en-US" sz="2800">
              <a:solidFill>
                <a:schemeClr val="accent2"/>
              </a:solidFill>
              <a:latin typeface="Arial Narrow" pitchFamily="-8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mega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M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6</a:t>
            </a:r>
            <a:endParaRPr lang="en-US" sz="2800">
              <a:solidFill>
                <a:schemeClr val="accent2"/>
              </a:solidFill>
              <a:latin typeface="Arial Narrow" pitchFamily="-8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giga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G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9</a:t>
            </a:r>
            <a:endParaRPr lang="en-US" sz="2800">
              <a:solidFill>
                <a:schemeClr val="accent2"/>
              </a:solidFill>
              <a:latin typeface="Arial Narrow" pitchFamily="-8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tera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T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12</a:t>
            </a:r>
            <a:endParaRPr lang="en-US" sz="2800">
              <a:solidFill>
                <a:schemeClr val="accent2"/>
              </a:solidFill>
              <a:latin typeface="Arial Narrow" pitchFamily="-8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peta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P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15</a:t>
            </a:r>
            <a:endParaRPr lang="en-US" sz="2800">
              <a:solidFill>
                <a:schemeClr val="accent2"/>
              </a:solidFill>
              <a:latin typeface="Arial Narrow" pitchFamily="-8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exa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E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18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zetta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Z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21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yotta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Y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24</a:t>
            </a:r>
          </a:p>
        </p:txBody>
      </p:sp>
      <p:sp>
        <p:nvSpPr>
          <p:cNvPr id="153605" name="Text Box 5"/>
          <p:cNvSpPr txBox="1">
            <a:spLocks noChangeArrowheads="1"/>
          </p:cNvSpPr>
          <p:nvPr/>
        </p:nvSpPr>
        <p:spPr bwMode="auto">
          <a:xfrm>
            <a:off x="1584325" y="609600"/>
            <a:ext cx="1222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A50021"/>
                </a:solidFill>
                <a:latin typeface="Arial Narrow" pitchFamily="-84" charset="0"/>
              </a:rPr>
              <a:t>Larger</a:t>
            </a:r>
          </a:p>
        </p:txBody>
      </p:sp>
      <p:sp>
        <p:nvSpPr>
          <p:cNvPr id="153606" name="Text Box 6"/>
          <p:cNvSpPr txBox="1">
            <a:spLocks noChangeArrowheads="1"/>
          </p:cNvSpPr>
          <p:nvPr/>
        </p:nvSpPr>
        <p:spPr bwMode="auto">
          <a:xfrm>
            <a:off x="5316538" y="609600"/>
            <a:ext cx="13890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A50021"/>
                </a:solidFill>
                <a:latin typeface="Arial Narrow" pitchFamily="-84" charset="0"/>
              </a:rPr>
              <a:t>Smaller</a:t>
            </a:r>
          </a:p>
        </p:txBody>
      </p:sp>
    </p:spTree>
    <p:extLst>
      <p:ext uri="{BB962C8B-B14F-4D97-AF65-F5344CB8AC3E}">
        <p14:creationId xmlns:p14="http://schemas.microsoft.com/office/powerpoint/2010/main" val="184566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3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3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3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3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3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53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153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53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53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536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53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53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53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 build="p"/>
      <p:bldP spid="153604" grpId="0" build="p"/>
      <p:bldP spid="153605" grpId="0"/>
      <p:bldP spid="15360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Aug. 31, 2020</a:t>
            </a:r>
          </a:p>
        </p:txBody>
      </p:sp>
      <p:sp>
        <p:nvSpPr>
          <p:cNvPr id="6451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379E6C-F8ED-5547-90AD-120D7150A6AB}" type="slidenum">
              <a:rPr lang="en-US">
                <a:latin typeface="Arial Narrow" pitchFamily="-84" charset="0"/>
              </a:rPr>
              <a:pPr/>
              <a:t>17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4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64517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B956A2CD-8923-6348-A10C-4BEA9391527B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17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645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543800" cy="1219200"/>
          </a:xfrm>
        </p:spPr>
        <p:txBody>
          <a:bodyPr/>
          <a:lstStyle/>
          <a:p>
            <a:pPr eaLnBrk="1" hangingPunct="1"/>
            <a:r>
              <a:rPr lang="en-US" sz="4000">
                <a:ea typeface="ＭＳ Ｐゴシック" pitchFamily="-84" charset="-128"/>
                <a:cs typeface="ＭＳ Ｐゴシック" pitchFamily="-84" charset="-128"/>
              </a:rPr>
              <a:t>How do we convert quantities from one unit to another?</a:t>
            </a:r>
          </a:p>
        </p:txBody>
      </p:sp>
      <p:sp>
        <p:nvSpPr>
          <p:cNvPr id="155651" name="Text Box 3"/>
          <p:cNvSpPr txBox="1">
            <a:spLocks noChangeArrowheads="1"/>
          </p:cNvSpPr>
          <p:nvPr/>
        </p:nvSpPr>
        <p:spPr bwMode="auto">
          <a:xfrm>
            <a:off x="914400" y="1219200"/>
            <a:ext cx="1698625" cy="7016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A50021"/>
                </a:solidFill>
                <a:latin typeface="Arial Narrow" pitchFamily="-84" charset="0"/>
              </a:rPr>
              <a:t>Unit 1 =</a:t>
            </a:r>
          </a:p>
        </p:txBody>
      </p:sp>
      <p:sp>
        <p:nvSpPr>
          <p:cNvPr id="155652" name="Text Box 4"/>
          <p:cNvSpPr txBox="1">
            <a:spLocks noChangeArrowheads="1"/>
          </p:cNvSpPr>
          <p:nvPr/>
        </p:nvSpPr>
        <p:spPr bwMode="auto">
          <a:xfrm>
            <a:off x="6889750" y="1219200"/>
            <a:ext cx="1339850" cy="7016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A50021"/>
                </a:solidFill>
                <a:latin typeface="Arial Narrow" pitchFamily="-84" charset="0"/>
              </a:rPr>
              <a:t>Unit 2</a:t>
            </a:r>
          </a:p>
        </p:txBody>
      </p:sp>
      <p:sp>
        <p:nvSpPr>
          <p:cNvPr id="155653" name="Text Box 5"/>
          <p:cNvSpPr txBox="1">
            <a:spLocks noChangeArrowheads="1"/>
          </p:cNvSpPr>
          <p:nvPr/>
        </p:nvSpPr>
        <p:spPr bwMode="auto">
          <a:xfrm>
            <a:off x="2719388" y="1219200"/>
            <a:ext cx="4138612" cy="701675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chemeClr val="accent2"/>
                </a:solidFill>
                <a:latin typeface="Arial Narrow" pitchFamily="-84" charset="0"/>
              </a:rPr>
              <a:t>Conversion factor X</a:t>
            </a:r>
          </a:p>
        </p:txBody>
      </p:sp>
      <p:graphicFrame>
        <p:nvGraphicFramePr>
          <p:cNvPr id="23604" name="Group 52"/>
          <p:cNvGraphicFramePr>
            <a:graphicFrameLocks noGrp="1"/>
          </p:cNvGraphicFramePr>
          <p:nvPr/>
        </p:nvGraphicFramePr>
        <p:xfrm>
          <a:off x="762000" y="2057400"/>
          <a:ext cx="7696200" cy="4114800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inch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2.54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cm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inch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0.0254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inch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2.54x10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-5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km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30.3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cm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0.303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3.03x10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-4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km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hr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minutes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hr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3600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seconds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And many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More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Here….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378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5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 animBg="1" autoUpdateAnimBg="0"/>
      <p:bldP spid="155652" grpId="0" animBg="1" autoUpdateAnimBg="0"/>
      <p:bldP spid="155653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Aug. 31,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C4E7F-230A-7840-B7EE-47874DABF809}" type="slidenum">
              <a:rPr lang="en-US"/>
              <a:pPr/>
              <a:t>18</a:t>
            </a:fld>
            <a:endParaRPr lang="en-US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77200" cy="990600"/>
          </a:xfrm>
        </p:spPr>
        <p:txBody>
          <a:bodyPr/>
          <a:lstStyle/>
          <a:p>
            <a:r>
              <a:rPr lang="en-US" dirty="0"/>
              <a:t>What does the Electric Force do?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7630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Electric force is the bases of modern technology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Virtually everything we use every day uses the electric force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Can you give a few examples?</a:t>
            </a:r>
          </a:p>
          <a:p>
            <a:pPr>
              <a:lnSpc>
                <a:spcPct val="90000"/>
              </a:lnSpc>
            </a:pPr>
            <a:r>
              <a:rPr lang="en-US" dirty="0"/>
              <a:t>But this force also affects much more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Making up materials with atoms and molecules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Biological and metabolic processes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Nerve signals, heart pumping, etc</a:t>
            </a:r>
          </a:p>
          <a:p>
            <a:pPr>
              <a:lnSpc>
                <a:spcPct val="90000"/>
              </a:lnSpc>
            </a:pPr>
            <a:r>
              <a:rPr lang="en-US" dirty="0"/>
              <a:t>Virtually all contact forces we have learned in Physics I: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Friction, normal force, elastic force and other contact forces are the results of electric forces acting at the atomic level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1905000"/>
            <a:ext cx="1897624" cy="115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4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0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0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0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Aug. 31, 2020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2B9A0-A52A-0748-B517-EAB80E5033FD}" type="slidenum">
              <a:rPr lang="en-US"/>
              <a:pPr/>
              <a:t>19</a:t>
            </a:fld>
            <a:endParaRPr lang="en-US"/>
          </a:p>
        </p:txBody>
      </p:sp>
      <p:pic>
        <p:nvPicPr>
          <p:cNvPr id="179202" name="Picture 2" descr="FG21_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3295650"/>
            <a:ext cx="4343400" cy="3257550"/>
          </a:xfrm>
          <a:prstGeom prst="rect">
            <a:avLst/>
          </a:prstGeom>
          <a:noFill/>
        </p:spPr>
      </p:pic>
      <p:sp>
        <p:nvSpPr>
          <p:cNvPr id="17920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77200" cy="990600"/>
          </a:xfrm>
        </p:spPr>
        <p:txBody>
          <a:bodyPr/>
          <a:lstStyle/>
          <a:p>
            <a:r>
              <a:rPr lang="en-US"/>
              <a:t>Static Electricity; Electric Charge and Its Conservation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001000" cy="2819400"/>
          </a:xfrm>
        </p:spPr>
        <p:txBody>
          <a:bodyPr/>
          <a:lstStyle/>
          <a:p>
            <a:r>
              <a:rPr lang="en-US" sz="2800" dirty="0"/>
              <a:t>Electricity is from Greek word </a:t>
            </a:r>
            <a:r>
              <a:rPr lang="en-US" sz="2800" dirty="0" err="1">
                <a:latin typeface="Monotype Corsiva" charset="0"/>
              </a:rPr>
              <a:t>elecktron</a:t>
            </a:r>
            <a:r>
              <a:rPr lang="en-US" sz="2800" dirty="0">
                <a:latin typeface="Monotype Corsiva" charset="0"/>
              </a:rPr>
              <a:t>=</a:t>
            </a:r>
            <a:r>
              <a:rPr lang="en-US" sz="2800" dirty="0"/>
              <a:t>amber, a petrified tree resin that attracts matter if rubbed</a:t>
            </a:r>
          </a:p>
          <a:p>
            <a:r>
              <a:rPr lang="en-US" sz="2800" dirty="0"/>
              <a:t>Static Electricity: an amber effect</a:t>
            </a:r>
          </a:p>
          <a:p>
            <a:pPr lvl="1"/>
            <a:r>
              <a:rPr lang="en-US" sz="2400" dirty="0"/>
              <a:t>An object becomes charged or “possesses a net electric charge” due to rubbing</a:t>
            </a:r>
          </a:p>
          <a:p>
            <a:pPr lvl="1"/>
            <a:r>
              <a:rPr lang="en-US" sz="2400" dirty="0"/>
              <a:t>Can you give some examples?</a:t>
            </a:r>
          </a:p>
        </p:txBody>
      </p:sp>
      <p:sp>
        <p:nvSpPr>
          <p:cNvPr id="179205" name="Rectangle 5"/>
          <p:cNvSpPr>
            <a:spLocks noChangeArrowheads="1"/>
          </p:cNvSpPr>
          <p:nvPr/>
        </p:nvSpPr>
        <p:spPr bwMode="auto">
          <a:xfrm>
            <a:off x="609600" y="3810000"/>
            <a:ext cx="6553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Two types of electric charge, positive/negative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Like charges repel while unlike charges attract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Benjamin Franklin referred the charge on glass rod as the positive, arbitrarily.   Thus the charge </a:t>
            </a:r>
            <a:r>
              <a:rPr lang="en-US" b="1" u="sng" dirty="0">
                <a:solidFill>
                  <a:srgbClr val="FF0000"/>
                </a:solidFill>
                <a:latin typeface="Arial Narrow" charset="0"/>
                <a:ea typeface="ＭＳ Ｐゴシック" charset="-128"/>
              </a:rPr>
              <a:t>that attracts glass rod is negative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.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 This convention is still used.</a:t>
            </a:r>
            <a:endParaRPr lang="en-US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</p:txBody>
      </p:sp>
      <p:pic>
        <p:nvPicPr>
          <p:cNvPr id="179206" name="Picture 6" descr="amb-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1600200"/>
            <a:ext cx="1676400" cy="1028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030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9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792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9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9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9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9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9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9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9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4" grpId="0" build="p"/>
      <p:bldP spid="17920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Aug. 31, 2020</a:t>
            </a: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003300"/>
                </a:solidFill>
                <a:latin typeface="Arial Narrow" charset="0"/>
              </a:rPr>
              <a:t>PHYS 1444-002, Fall 2020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5334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510702"/>
            <a:ext cx="8915400" cy="573769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Reading assignment: CH21 – 7 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129/143 of you have registered in the homework system.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115/129 submitted the homework!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Fantastic job!! 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You need my enrollment approval. So move quickly.  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Remember, the deadline for the first homework is 11pm, today, Monday, Aug. 31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You </a:t>
            </a:r>
            <a:r>
              <a:rPr lang="en-US" sz="2000" b="1" u="sng" dirty="0">
                <a:solidFill>
                  <a:srgbClr val="FF0000"/>
                </a:solidFill>
                <a:latin typeface="Arial Narrow" charset="0"/>
                <a:ea typeface="ＭＳ Ｐゴシック" charset="0"/>
              </a:rPr>
              <a:t>MUST submit </a:t>
            </a:r>
            <a:r>
              <a:rPr lang="en-US" sz="2000" dirty="0">
                <a:latin typeface="Arial Narrow" charset="0"/>
                <a:ea typeface="ＭＳ Ｐゴシック" charset="0"/>
              </a:rPr>
              <a:t>the homework to obtain </a:t>
            </a:r>
            <a:r>
              <a:rPr lang="en-US" sz="2000" b="1" u="sng" dirty="0">
                <a:solidFill>
                  <a:srgbClr val="FF0000"/>
                </a:solidFill>
                <a:latin typeface="Arial Narrow" charset="0"/>
                <a:ea typeface="ＭＳ Ｐゴシック" charset="0"/>
              </a:rPr>
              <a:t>100% credit</a:t>
            </a:r>
            <a:r>
              <a:rPr lang="en-US" sz="2000" dirty="0">
                <a:latin typeface="Arial Narrow" charset="0"/>
                <a:ea typeface="ＭＳ Ｐゴシック" charset="0"/>
              </a:rPr>
              <a:t>!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Also please be sure to make the payment in time otherwise your access as well as my access to the site for grading is cut.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Quiz at the beginning of the class Wed., Sept. 2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Appendix A1 – A9 and what we’ve learned today (CH21 – 3 or 4?)!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BYOF: You may bring a one 8.5x11.5 sheet (front and back) of handwritten formulae and values of constants for the exam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No derivations, word definitions or setups or solutions of any problems!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No additional formulae or values of constants will be provided!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Must send me the photos of both front &amp; back of the formula sheet, including the blank!</a:t>
            </a:r>
          </a:p>
          <a:p>
            <a:pPr lvl="2" eaLnBrk="1" hangingPunct="1">
              <a:spcBef>
                <a:spcPts val="200"/>
              </a:spcBef>
            </a:pPr>
            <a:r>
              <a:rPr lang="en-US" sz="1600" dirty="0"/>
              <a:t>File name must be FS-Q1-LastName-FirstName-fall20.pdf</a:t>
            </a:r>
          </a:p>
        </p:txBody>
      </p:sp>
    </p:spTree>
    <p:extLst>
      <p:ext uri="{BB962C8B-B14F-4D97-AF65-F5344CB8AC3E}">
        <p14:creationId xmlns:p14="http://schemas.microsoft.com/office/powerpoint/2010/main" val="199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16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Aug. 31,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C4E7F-230A-7840-B7EE-47874DABF809}" type="slidenum">
              <a:rPr lang="en-US"/>
              <a:pPr/>
              <a:t>20</a:t>
            </a:fld>
            <a:endParaRPr lang="en-US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77200" cy="990600"/>
          </a:xfrm>
        </p:spPr>
        <p:txBody>
          <a:bodyPr/>
          <a:lstStyle/>
          <a:p>
            <a:r>
              <a:rPr lang="en-US"/>
              <a:t>Static Electricity; Electric Charge and Its Conservation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868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Franklin argued that when a certain amount of charge is produced on one body in a process, an equal amount of opposite type of charge is produced on another body.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positive and negative are </a:t>
            </a:r>
            <a:r>
              <a:rPr lang="en-US" sz="2400" b="1" u="sng" dirty="0">
                <a:solidFill>
                  <a:srgbClr val="FF0000"/>
                </a:solidFill>
              </a:rPr>
              <a:t>treated algebraically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/>
              <a:t>so that during any process the net change in the amount of produced charge is 0.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When you comb your hair with a plastic comb, it acquires the negative charge, and the hair gets an equal amount of positive charge.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This is the </a:t>
            </a:r>
            <a:r>
              <a:rPr lang="en-US" sz="2800" b="1" u="sng" dirty="0">
                <a:solidFill>
                  <a:srgbClr val="A50021"/>
                </a:solidFill>
              </a:rPr>
              <a:t>law of conservation of electric charge.</a:t>
            </a:r>
          </a:p>
          <a:p>
            <a:pPr lvl="1">
              <a:lnSpc>
                <a:spcPct val="90000"/>
              </a:lnSpc>
            </a:pPr>
            <a:r>
              <a:rPr lang="en-US" sz="2400" b="1" u="sng" dirty="0">
                <a:solidFill>
                  <a:srgbClr val="A50021"/>
                </a:solidFill>
                <a:sym typeface="Wingdings" charset="2"/>
              </a:rPr>
              <a:t>The net amount of electric charge produced in any process is ZERO!!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If an object or one region of space acquires a positive charge, then an equal amount of negative charge will be found in neighboring areas or objects. 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No violations have ever been observed.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This conservation law is as firmly established as that of energy or momentum.</a:t>
            </a:r>
          </a:p>
        </p:txBody>
      </p:sp>
    </p:spTree>
    <p:extLst>
      <p:ext uri="{BB962C8B-B14F-4D97-AF65-F5344CB8AC3E}">
        <p14:creationId xmlns:p14="http://schemas.microsoft.com/office/powerpoint/2010/main" val="324997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50"/>
                            </p:stCondLst>
                            <p:childTnLst>
                              <p:par>
                                <p:cTn id="24" presetID="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"/>
                            </p:stCondLst>
                            <p:childTnLst>
                              <p:par>
                                <p:cTn id="37" presetID="21" presetClass="emph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0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0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G21_0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5543550"/>
            <a:ext cx="1447800" cy="108585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Aug. 31, 2020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943E-F9A2-0E4F-99AF-5B9DA1D44CFB}" type="slidenum">
              <a:rPr lang="en-US"/>
              <a:pPr/>
              <a:t>21</a:t>
            </a:fld>
            <a:endParaRPr lang="en-US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77200" cy="762000"/>
          </a:xfrm>
        </p:spPr>
        <p:txBody>
          <a:bodyPr/>
          <a:lstStyle/>
          <a:p>
            <a:r>
              <a:rPr lang="en-US" dirty="0"/>
              <a:t>Electric Charge in an Atom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6868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It has been understood through the past century that an atom consists of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A positively charged heavy core </a:t>
            </a:r>
            <a:r>
              <a:rPr lang="en-US" sz="2400" dirty="0" err="1">
                <a:sym typeface="Wingdings" charset="2"/>
              </a:rPr>
              <a:t></a:t>
            </a:r>
            <a:r>
              <a:rPr lang="en-US" sz="2400" dirty="0">
                <a:sym typeface="Wingdings" charset="2"/>
              </a:rPr>
              <a:t> What is the name?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This core is called the nucleus and consists of neutrons and protons.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Many negatively charged particles with small mass surround the core </a:t>
            </a:r>
            <a:r>
              <a:rPr lang="en-US" sz="2400" dirty="0">
                <a:sym typeface="Wingdings" charset="2"/>
              </a:rPr>
              <a:t> What is the name of these light particles?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These are called the electrons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How many of these in an atom?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So what is the net electrical charge of an atom?</a:t>
            </a:r>
          </a:p>
          <a:p>
            <a:pPr lvl="1">
              <a:lnSpc>
                <a:spcPct val="80000"/>
              </a:lnSpc>
            </a:pPr>
            <a:r>
              <a:rPr lang="en-US" sz="2400" b="1" u="sng" dirty="0">
                <a:solidFill>
                  <a:srgbClr val="C00000"/>
                </a:solidFill>
              </a:rPr>
              <a:t>ZERO</a:t>
            </a:r>
            <a:r>
              <a:rPr lang="en-US" sz="2400" dirty="0"/>
              <a:t>!!!   Electrically neutral!!!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Can you explain what happens when a comb is rubbed on a towel?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 electrons from the towel get transferred to the comb, making the comb negatively charged while leaving positive ions on the towel.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These charges eventually get neutralized primarily by water molecules in the air. </a:t>
            </a:r>
          </a:p>
        </p:txBody>
      </p:sp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4600539" y="3019425"/>
            <a:ext cx="4238661" cy="338554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A50021"/>
                </a:solidFill>
                <a:latin typeface="Arial Narrow" charset="0"/>
              </a:rPr>
              <a:t>As many as the number of protons in the nucleus!!</a:t>
            </a:r>
          </a:p>
        </p:txBody>
      </p:sp>
    </p:spTree>
    <p:extLst>
      <p:ext uri="{BB962C8B-B14F-4D97-AF65-F5344CB8AC3E}">
        <p14:creationId xmlns:p14="http://schemas.microsoft.com/office/powerpoint/2010/main" val="411260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1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1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1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1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1" grpId="0" uiExpand="1" build="p"/>
      <p:bldP spid="1812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89402"/>
          </a:xfrm>
        </p:spPr>
        <p:txBody>
          <a:bodyPr/>
          <a:lstStyle/>
          <a:p>
            <a:r>
              <a:rPr lang="en-US" b="1" dirty="0">
                <a:latin typeface="Arial Narrow" charset="0"/>
                <a:ea typeface="ＭＳ Ｐゴシック" charset="0"/>
                <a:cs typeface="ＭＳ Ｐゴシック" charset="0"/>
              </a:rPr>
              <a:t>Basic Rules for Online Exams 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57200"/>
            <a:ext cx="8724900" cy="5715000"/>
          </a:xfrm>
        </p:spPr>
        <p:txBody>
          <a:bodyPr/>
          <a:lstStyle/>
          <a:p>
            <a:pPr marL="569913" indent="-533400">
              <a:buFont typeface="Arial"/>
              <a:buChar char="•"/>
            </a:pPr>
            <a:r>
              <a:rPr lang="en-US" sz="2400" dirty="0">
                <a:latin typeface="Arial Narrow" charset="0"/>
              </a:rPr>
              <a:t>All quizzes and exams will be online on Quest, the same system as your online homework</a:t>
            </a:r>
          </a:p>
          <a:p>
            <a:pPr marL="569913" indent="-533400">
              <a:buFont typeface="Arial"/>
              <a:buChar char="•"/>
            </a:pPr>
            <a:r>
              <a:rPr lang="en-US" sz="2400" dirty="0">
                <a:latin typeface="Arial Narrow" charset="0"/>
              </a:rPr>
              <a:t>Academic integrity is very important to keep the system the fairest to all</a:t>
            </a:r>
          </a:p>
          <a:p>
            <a:pPr marL="969963" lvl="1" indent="-533400">
              <a:buFont typeface="Arial"/>
              <a:buChar char="•"/>
            </a:pPr>
            <a:r>
              <a:rPr lang="en-US" sz="2000" dirty="0">
                <a:latin typeface="Arial Narrow" charset="0"/>
              </a:rPr>
              <a:t>We all have to work together to maintain the integrity!</a:t>
            </a:r>
          </a:p>
          <a:p>
            <a:pPr marL="569913" indent="-533400">
              <a:buFont typeface="Arial"/>
              <a:buChar char="•"/>
            </a:pPr>
            <a:r>
              <a:rPr lang="en-US" sz="2400" dirty="0">
                <a:latin typeface="Arial Narrow" charset="0"/>
              </a:rPr>
              <a:t>Leave the camera ON showing you and UNMUTE the mic at all times</a:t>
            </a:r>
          </a:p>
          <a:p>
            <a:pPr marL="569913" indent="-533400">
              <a:buFont typeface="Arial"/>
              <a:buChar char="•"/>
            </a:pPr>
            <a:r>
              <a:rPr lang="en-US" sz="2400" dirty="0">
                <a:latin typeface="Arial Narrow" charset="0"/>
              </a:rPr>
              <a:t>If you have questions, type into the zoom chat window to me</a:t>
            </a:r>
          </a:p>
          <a:p>
            <a:pPr marL="569913" indent="-533400">
              <a:buFont typeface="Arial"/>
              <a:buChar char="•"/>
            </a:pPr>
            <a:r>
              <a:rPr lang="en-US" sz="2400" dirty="0">
                <a:latin typeface="Arial Narrow" charset="0"/>
              </a:rPr>
              <a:t>POWER OFF your phone, </a:t>
            </a:r>
            <a:r>
              <a:rPr lang="en-US" sz="2400" dirty="0" err="1">
                <a:latin typeface="Arial Narrow" charset="0"/>
              </a:rPr>
              <a:t>iPADs</a:t>
            </a:r>
            <a:r>
              <a:rPr lang="en-US" sz="2400" dirty="0">
                <a:latin typeface="Arial Narrow" charset="0"/>
              </a:rPr>
              <a:t> and any other computing devices except for the computer you take exam with</a:t>
            </a:r>
          </a:p>
          <a:p>
            <a:pPr marL="569913" indent="-533400">
              <a:buFont typeface="Arial"/>
              <a:buChar char="•"/>
            </a:pPr>
            <a:r>
              <a:rPr lang="en-US" sz="2400" dirty="0">
                <a:latin typeface="Arial Narrow" charset="0"/>
              </a:rPr>
              <a:t>Quit all other applications and web pages, except zoom and the Quest</a:t>
            </a:r>
          </a:p>
          <a:p>
            <a:pPr marL="569913" indent="-533400">
              <a:buFont typeface="Arial"/>
              <a:buChar char="•"/>
            </a:pPr>
            <a:r>
              <a:rPr lang="en-US" sz="2400" dirty="0">
                <a:latin typeface="Arial Narrow" charset="0"/>
              </a:rPr>
              <a:t>Have your calculator, formula sheet and clean scrap sheets out</a:t>
            </a:r>
          </a:p>
          <a:p>
            <a:pPr marL="569913" indent="-533400">
              <a:buFont typeface="Arial"/>
              <a:buChar char="•"/>
            </a:pPr>
            <a:r>
              <a:rPr lang="en-US" sz="2400" dirty="0">
                <a:latin typeface="Arial Narrow" charset="0"/>
              </a:rPr>
              <a:t>Strongly suggest to write down the answers before entering</a:t>
            </a:r>
          </a:p>
          <a:p>
            <a:pPr marL="569913" indent="-533400">
              <a:buFont typeface="Arial"/>
              <a:buChar char="•"/>
            </a:pPr>
            <a:r>
              <a:rPr lang="en-US" sz="2400" dirty="0">
                <a:latin typeface="Arial Narrow" charset="0"/>
              </a:rPr>
              <a:t>Send me the photos of the front and back of your formula sheet no later than 1 hour prior to the exam (E)/quizzes (Q)</a:t>
            </a:r>
          </a:p>
          <a:p>
            <a:pPr marL="969963" lvl="1" indent="-533400">
              <a:buFont typeface="Arial"/>
              <a:buChar char="•"/>
            </a:pPr>
            <a:r>
              <a:rPr lang="en-US" sz="2000" dirty="0"/>
              <a:t>File name must be FS-Q1-LastName-FirstName-fall20.pdf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CA42AD-DC00-9447-91D9-70CBA23F2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Aug. 31,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08DDB8-3B59-7340-8606-6405E0724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Fall 2020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305537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Aug. 31,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4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762000"/>
          </a:xfrm>
        </p:spPr>
        <p:txBody>
          <a:bodyPr/>
          <a:lstStyle/>
          <a:p>
            <a:r>
              <a:rPr lang="en-US" dirty="0"/>
              <a:t>Extra Credit Special Project #1 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534400" cy="5257800"/>
          </a:xfrm>
        </p:spPr>
        <p:txBody>
          <a:bodyPr/>
          <a:lstStyle/>
          <a:p>
            <a:r>
              <a:rPr lang="en-US" sz="2400" dirty="0"/>
              <a:t>Compare the Coulomb force to the Gravitational force in the following cases by expressing Coulomb force (F</a:t>
            </a:r>
            <a:r>
              <a:rPr lang="en-US" sz="2400" baseline="-25000" dirty="0"/>
              <a:t>C</a:t>
            </a:r>
            <a:r>
              <a:rPr lang="en-US" sz="2400" dirty="0"/>
              <a:t>) in terms of the gravitational force (F</a:t>
            </a:r>
            <a:r>
              <a:rPr lang="en-US" sz="2400" baseline="-25000" dirty="0"/>
              <a:t>G</a:t>
            </a:r>
            <a:r>
              <a:rPr lang="en-US" sz="2400" dirty="0"/>
              <a:t>)</a:t>
            </a:r>
          </a:p>
          <a:p>
            <a:pPr lvl="1"/>
            <a:r>
              <a:rPr lang="en-US" sz="2000" dirty="0"/>
              <a:t>Between the two protons separated by 1m</a:t>
            </a:r>
          </a:p>
          <a:p>
            <a:pPr lvl="1"/>
            <a:r>
              <a:rPr lang="en-US" sz="2000" dirty="0"/>
              <a:t>Between the two protons separated by an arbitrary distance R</a:t>
            </a:r>
          </a:p>
          <a:p>
            <a:pPr lvl="1"/>
            <a:r>
              <a:rPr lang="en-US" sz="2000" dirty="0"/>
              <a:t>Between the two electrons separated by 1m</a:t>
            </a:r>
          </a:p>
          <a:p>
            <a:pPr lvl="1"/>
            <a:r>
              <a:rPr lang="en-US" sz="2000" dirty="0"/>
              <a:t>Between the two electrons separated by an arbitrary distance R </a:t>
            </a:r>
          </a:p>
          <a:p>
            <a:r>
              <a:rPr lang="en-US" sz="2400" dirty="0"/>
              <a:t>Five points each, totaling 20 points</a:t>
            </a:r>
          </a:p>
          <a:p>
            <a:r>
              <a:rPr lang="en-US" sz="2400" dirty="0"/>
              <a:t>BE SURE to show all the details of your own work, including all formulae, proper references to them and explanations</a:t>
            </a:r>
          </a:p>
          <a:p>
            <a:r>
              <a:rPr lang="en-US" sz="2400" dirty="0"/>
              <a:t>Must be handwritten and submit all pages in a single PDF file</a:t>
            </a:r>
          </a:p>
          <a:p>
            <a:pPr lvl="1"/>
            <a:r>
              <a:rPr lang="en-US" sz="2000" dirty="0"/>
              <a:t>File name must be: SP1-LastName-FirstName-Fall20.pdf </a:t>
            </a:r>
          </a:p>
          <a:p>
            <a:r>
              <a:rPr lang="en-US" sz="2400" dirty="0"/>
              <a:t>Due at the beginning of the class Wednesday, Sept. 9</a:t>
            </a:r>
          </a:p>
        </p:txBody>
      </p:sp>
    </p:spTree>
    <p:extLst>
      <p:ext uri="{BB962C8B-B14F-4D97-AF65-F5344CB8AC3E}">
        <p14:creationId xmlns:p14="http://schemas.microsoft.com/office/powerpoint/2010/main" val="163918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Aug. 31, 2020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512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DFF576-8530-2E46-B54A-5D3FBF3503D0}" type="slidenum">
              <a:rPr lang="en-US">
                <a:latin typeface="Arial Narrow" pitchFamily="-84" charset="0"/>
              </a:rPr>
              <a:pPr/>
              <a:t>5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153400" cy="6096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What do we want </a:t>
            </a:r>
            <a:r>
              <a:rPr lang="en-US" altLang="ko-KR">
                <a:ea typeface="굴림" pitchFamily="-84" charset="-127"/>
                <a:cs typeface="굴림" pitchFamily="-84" charset="-127"/>
              </a:rPr>
              <a:t>to learn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 in this class?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199"/>
            <a:ext cx="8610600" cy="506934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Physics is everywhere around you.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Skills to understand the fundamental principles that surrounds you in everyday lives…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Skills to identify what law</a:t>
            </a:r>
            <a:r>
              <a:rPr lang="en-US" altLang="ko-KR" sz="2800" dirty="0">
                <a:ea typeface="굴림" pitchFamily="-84" charset="-127"/>
                <a:cs typeface="굴림" pitchFamily="-84" charset="-127"/>
              </a:rPr>
              <a:t>s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of physics applies to what phenomena and use them appropriately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Understand the impact of physical laws and apply them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Learn skills to think, research and analyze observations.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Learn skills to express the observations and measurements in a mathematical language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Learn skills to express your research in a systematic manner in writing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solidFill>
                  <a:srgbClr val="FF0066"/>
                </a:solidFill>
                <a:ea typeface="ＭＳ Ｐゴシック" pitchFamily="-84" charset="-128"/>
                <a:cs typeface="ＭＳ Ｐゴシック" pitchFamily="-84" charset="-128"/>
              </a:rPr>
              <a:t>But most importantly the confidence in your physics ability and to take on any challenges laid down in front of you!!</a:t>
            </a:r>
          </a:p>
        </p:txBody>
      </p:sp>
      <p:sp>
        <p:nvSpPr>
          <p:cNvPr id="206852" name="Text Box 4"/>
          <p:cNvSpPr txBox="1">
            <a:spLocks noChangeArrowheads="1"/>
          </p:cNvSpPr>
          <p:nvPr/>
        </p:nvSpPr>
        <p:spPr bwMode="auto">
          <a:xfrm>
            <a:off x="948168" y="6014185"/>
            <a:ext cx="7418441" cy="584775"/>
          </a:xfrm>
          <a:prstGeom prst="rect">
            <a:avLst/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A50021"/>
                </a:solidFill>
                <a:latin typeface="Arial Narrow" pitchFamily="-84" charset="0"/>
              </a:rPr>
              <a:t>Even more importantly, let us have a lot of FUN!!</a:t>
            </a:r>
          </a:p>
        </p:txBody>
      </p:sp>
    </p:spTree>
    <p:extLst>
      <p:ext uri="{BB962C8B-B14F-4D97-AF65-F5344CB8AC3E}">
        <p14:creationId xmlns:p14="http://schemas.microsoft.com/office/powerpoint/2010/main" val="285142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6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6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6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 build="p" autoUpdateAnimBg="0"/>
      <p:bldP spid="2068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Aug. 31, 2020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9C22BE-10A7-894E-B454-BDF75A16054F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15400" cy="609600"/>
          </a:xfrm>
        </p:spPr>
        <p:txBody>
          <a:bodyPr/>
          <a:lstStyle/>
          <a:p>
            <a:pPr eaLnBrk="1" hangingPunct="1"/>
            <a:r>
              <a:rPr lang="en-US" dirty="0"/>
              <a:t>Specifically, in this course, you will </a:t>
            </a:r>
            <a:r>
              <a:rPr lang="en-US" altLang="ko-KR" dirty="0">
                <a:ea typeface="굴림" charset="-127"/>
                <a:cs typeface="굴림" charset="-127"/>
              </a:rPr>
              <a:t>learn</a:t>
            </a:r>
            <a:r>
              <a:rPr lang="en-US" altLang="ko-KR" dirty="0"/>
              <a:t>…</a:t>
            </a:r>
            <a:endParaRPr lang="en-US" dirty="0"/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5344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600" dirty="0"/>
              <a:t>Concept of Electricity and Magnetism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/>
              <a:t>Electric charge and magnetic poles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/>
              <a:t>Electric and Magnetic Forces and fields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/>
              <a:t>Electric and magnetic potential and energies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/>
              <a:t>Propagation of electric and magnetic fields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/>
              <a:t>Relationship between electro-magnetic forces and light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/>
              <a:t>Behaviors of light and optics, the theory of light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/>
              <a:t>Special relativity and quantum theories</a:t>
            </a:r>
          </a:p>
          <a:p>
            <a:pPr eaLnBrk="1" hangingPunct="1">
              <a:lnSpc>
                <a:spcPct val="80000"/>
              </a:lnSpc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8474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6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6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6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Aug. 31,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956704-E20E-9248-A268-467CBC5B306F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/>
              <a:t>What can you expect from this class?</a:t>
            </a:r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09600"/>
            <a:ext cx="82296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/>
              <a:t>All A’s?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This would be really nice, wouldn’t it?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But if it is too easy it is not fulfilling</a:t>
            </a:r>
            <a:r>
              <a:rPr lang="en-US" altLang="ko-KR" sz="1800" dirty="0">
                <a:ea typeface="굴림" charset="-127"/>
                <a:cs typeface="굴림" charset="-127"/>
              </a:rPr>
              <a:t> or meaningful</a:t>
            </a:r>
            <a:r>
              <a:rPr lang="en-US" sz="1800" dirty="0"/>
              <a:t>….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This class is not going to be a stroll in the park!!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You will earn your grade in this class.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You will need to put in sufficient time and sincere efforts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Exams</a:t>
            </a:r>
            <a:r>
              <a:rPr lang="en-US" altLang="ko-KR" sz="1800" dirty="0">
                <a:ea typeface="굴림" charset="-127"/>
                <a:cs typeface="굴림" charset="-127"/>
              </a:rPr>
              <a:t> and quizzes</a:t>
            </a:r>
            <a:r>
              <a:rPr lang="en-US" sz="1800" dirty="0"/>
              <a:t> will be tough!!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/>
              <a:t>Sometimes problems might not look exactly like what you learned in the class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/>
              <a:t>Do the work with your own hands!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But you have a great control (up to 45%) of your grade in your hands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Homework</a:t>
            </a:r>
            <a:r>
              <a:rPr lang="en-US" altLang="ko-KR" sz="1800" dirty="0">
                <a:ea typeface="굴림" charset="-127"/>
                <a:cs typeface="굴림" charset="-127"/>
              </a:rPr>
              <a:t> is 25</a:t>
            </a:r>
            <a:r>
              <a:rPr lang="en-US" sz="1800" dirty="0"/>
              <a:t>%</a:t>
            </a:r>
            <a:r>
              <a:rPr lang="en-US" altLang="ko-KR" sz="1800" dirty="0">
                <a:ea typeface="굴림" charset="-127"/>
                <a:cs typeface="굴림" charset="-127"/>
              </a:rPr>
              <a:t> of the total grade</a:t>
            </a:r>
            <a:r>
              <a:rPr lang="en-US" sz="1800" dirty="0"/>
              <a:t>!!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/>
              <a:t>Means you will have many homework problems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400" dirty="0"/>
              <a:t>Sometimes much more than </a:t>
            </a:r>
            <a:r>
              <a:rPr lang="en-US" altLang="ko-KR" sz="1400" dirty="0">
                <a:ea typeface="굴림" charset="-127"/>
                <a:cs typeface="굴림" charset="-127"/>
              </a:rPr>
              <a:t>any </a:t>
            </a:r>
            <a:r>
              <a:rPr lang="en-US" sz="1400" dirty="0"/>
              <a:t>other classes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400" dirty="0"/>
              <a:t>Some homework problems will be something that you have yet to learn in class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400" dirty="0"/>
              <a:t>Exam problems will be easier than homework problems but the same principles!!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Lab 10%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Extra credit 10%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I will work with you so that your sincere efforts, despite COVID –19 related hardship are properly rewarded</a:t>
            </a:r>
          </a:p>
        </p:txBody>
      </p:sp>
    </p:spTree>
    <p:extLst>
      <p:ext uri="{BB962C8B-B14F-4D97-AF65-F5344CB8AC3E}">
        <p14:creationId xmlns:p14="http://schemas.microsoft.com/office/powerpoint/2010/main" val="187141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0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0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0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50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50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50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50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50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50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506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506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506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506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Aug. 31, 2020</a:t>
            </a:r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003300"/>
                </a:solidFill>
                <a:latin typeface="Arial Narrow" charset="0"/>
              </a:rPr>
              <a:t>PHYS 1444-002, Fall 2020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662C0DF-DAE1-E344-B623-7DC2CE6EF01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76200"/>
            <a:ext cx="8915400" cy="6858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How to study for this course?</a:t>
            </a: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305800" cy="5943600"/>
          </a:xfrm>
        </p:spPr>
        <p:txBody>
          <a:bodyPr/>
          <a:lstStyle/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Keep up with the class for comprehensive understanding of materials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Come to the class and participate in the discussions and problems solving sessions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Follow through lecture notes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Work out example problems in the book yourself without looking at the solution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Have many tons of fun in the class, asking lots of questions!!!!!</a:t>
            </a: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 Keep up with the homework to put the last nail on the coffin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One can always input the answers as you solve problems.  Do NOT wait till you are done with all the problems.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Form a study group and discuss how to solve problems with your friends, then work the problems out yourselves!</a:t>
            </a: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Prepare </a:t>
            </a:r>
            <a:r>
              <a:rPr lang="en-US" sz="2400">
                <a:latin typeface="Arial Narrow" charset="0"/>
                <a:ea typeface="ＭＳ Ｐゴシック" charset="0"/>
                <a:cs typeface="ＭＳ Ｐゴシック" charset="0"/>
              </a:rPr>
              <a:t>for upcoming 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classes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Read the textbook for the material to be covered in the next class</a:t>
            </a: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The extra mile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Work out additional problems in the back of the book starting the easiest problems to harder ones </a:t>
            </a:r>
          </a:p>
        </p:txBody>
      </p:sp>
    </p:spTree>
    <p:extLst>
      <p:ext uri="{BB962C8B-B14F-4D97-AF65-F5344CB8AC3E}">
        <p14:creationId xmlns:p14="http://schemas.microsoft.com/office/powerpoint/2010/main" val="105001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1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1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1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1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1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1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1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1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1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21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215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800" decel="100000" fill="hold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 build="p" bldLvl="3"/>
      <p:bldP spid="32153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Aug. 31, 2020</a:t>
            </a:r>
          </a:p>
        </p:txBody>
      </p:sp>
      <p:sp>
        <p:nvSpPr>
          <p:cNvPr id="5325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8CA85B-B30E-0D41-87DE-7BB3FA64BD0D}" type="slidenum">
              <a:rPr lang="en-US">
                <a:latin typeface="Arial Narrow" pitchFamily="-84" charset="0"/>
              </a:rPr>
              <a:pPr/>
              <a:t>9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53253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53F01506-6911-2F41-9B13-E3A4BB1C3644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9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532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Why do Physics?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082675"/>
            <a:ext cx="77724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rgbClr val="003300"/>
                </a:solidFill>
                <a:ea typeface="ＭＳ Ｐゴシック" pitchFamily="-84" charset="-128"/>
                <a:cs typeface="ＭＳ Ｐゴシック" pitchFamily="-84" charset="-128"/>
              </a:rPr>
              <a:t>To understand nature through experimental observations and measurements (</a:t>
            </a:r>
            <a:r>
              <a:rPr lang="en-US" sz="2800" b="1" dirty="0">
                <a:solidFill>
                  <a:srgbClr val="A50021"/>
                </a:solidFill>
                <a:ea typeface="ＭＳ Ｐゴシック" pitchFamily="-84" charset="-128"/>
                <a:cs typeface="ＭＳ Ｐゴシック" pitchFamily="-84" charset="-128"/>
              </a:rPr>
              <a:t>Research</a:t>
            </a:r>
            <a:r>
              <a:rPr lang="en-US" sz="2800" dirty="0">
                <a:solidFill>
                  <a:srgbClr val="003300"/>
                </a:solidFill>
                <a:ea typeface="ＭＳ Ｐゴシック" pitchFamily="-84" charset="-128"/>
                <a:cs typeface="ＭＳ Ｐゴシック" pitchFamily="-84" charset="-128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rgbClr val="003300"/>
                </a:solidFill>
                <a:ea typeface="ＭＳ Ｐゴシック" pitchFamily="-84" charset="-128"/>
                <a:cs typeface="ＭＳ Ｐゴシック" pitchFamily="-84" charset="-128"/>
              </a:rPr>
              <a:t>Establish limited number of fundamental laws, usually with mathematical expressions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rgbClr val="003300"/>
                </a:solidFill>
                <a:ea typeface="ＭＳ Ｐゴシック" pitchFamily="-84" charset="-128"/>
                <a:cs typeface="ＭＳ Ｐゴシック" pitchFamily="-84" charset="-128"/>
              </a:rPr>
              <a:t>Predict the nature’s course</a:t>
            </a:r>
          </a:p>
          <a:p>
            <a:pPr eaLnBrk="1" hangingPunct="1">
              <a:lnSpc>
                <a:spcPct val="90000"/>
              </a:lnSpc>
              <a:buFont typeface="MS Mincho" pitchFamily="49" charset="-128"/>
              <a:buChar char="⇒"/>
            </a:pPr>
            <a:r>
              <a:rPr lang="en-US" sz="2800" dirty="0">
                <a:solidFill>
                  <a:srgbClr val="CC6600"/>
                </a:solidFill>
                <a:ea typeface="ＭＳ Ｐゴシック" pitchFamily="-84" charset="-128"/>
                <a:cs typeface="ＭＳ Ｐゴシック" pitchFamily="-84" charset="-128"/>
              </a:rPr>
              <a:t>Theory and Experiment work hand-in-hand</a:t>
            </a:r>
          </a:p>
          <a:p>
            <a:pPr eaLnBrk="1" hangingPunct="1">
              <a:lnSpc>
                <a:spcPct val="90000"/>
              </a:lnSpc>
              <a:buFont typeface="MS Mincho" pitchFamily="49" charset="-128"/>
              <a:buChar char="⇒"/>
            </a:pPr>
            <a:r>
              <a:rPr lang="en-US" sz="2800" dirty="0">
                <a:solidFill>
                  <a:srgbClr val="CC6600"/>
                </a:solidFill>
                <a:ea typeface="ＭＳ Ｐゴシック" pitchFamily="-84" charset="-128"/>
                <a:cs typeface="ＭＳ Ｐゴシック" pitchFamily="-84" charset="-128"/>
              </a:rPr>
              <a:t>Discrepancies between experimental measurements and theory are good for improvements</a:t>
            </a:r>
          </a:p>
          <a:p>
            <a:pPr eaLnBrk="1" hangingPunct="1">
              <a:lnSpc>
                <a:spcPct val="90000"/>
              </a:lnSpc>
              <a:buFont typeface="MS Mincho" pitchFamily="49" charset="-128"/>
              <a:buChar char="⇒"/>
            </a:pPr>
            <a:r>
              <a:rPr lang="en-US" sz="2800" dirty="0">
                <a:solidFill>
                  <a:srgbClr val="CC6600"/>
                </a:solidFill>
                <a:ea typeface="ＭＳ Ｐゴシック" pitchFamily="-84" charset="-128"/>
                <a:cs typeface="ＭＳ Ｐゴシック" pitchFamily="-84" charset="-128"/>
              </a:rPr>
              <a:t>The general principles formulated through theory is used to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improve our everyday lives, even though some laws can take a while until we see them amongst us</a:t>
            </a:r>
          </a:p>
        </p:txBody>
      </p:sp>
      <p:sp>
        <p:nvSpPr>
          <p:cNvPr id="207876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10588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FF0066"/>
                </a:solidFill>
                <a:latin typeface="Arial Narrow" pitchFamily="-84" charset="0"/>
              </a:rPr>
              <a:t>Exp.</a:t>
            </a:r>
            <a:r>
              <a:rPr lang="en-US" sz="6000">
                <a:solidFill>
                  <a:srgbClr val="FF0066"/>
                </a:solidFill>
                <a:latin typeface="Arial Narrow" pitchFamily="-84" charset="0"/>
              </a:rPr>
              <a:t>{</a:t>
            </a:r>
          </a:p>
        </p:txBody>
      </p:sp>
      <p:sp>
        <p:nvSpPr>
          <p:cNvPr id="207877" name="Text Box 5"/>
          <p:cNvSpPr txBox="1">
            <a:spLocks noChangeArrowheads="1"/>
          </p:cNvSpPr>
          <p:nvPr/>
        </p:nvSpPr>
        <p:spPr bwMode="auto">
          <a:xfrm>
            <a:off x="-76200" y="1752600"/>
            <a:ext cx="1620838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FF0066"/>
                </a:solidFill>
                <a:latin typeface="Arial Narrow" pitchFamily="-84" charset="0"/>
              </a:rPr>
              <a:t>Theory </a:t>
            </a:r>
            <a:r>
              <a:rPr lang="en-US" sz="8800">
                <a:solidFill>
                  <a:srgbClr val="FF0066"/>
                </a:solidFill>
                <a:latin typeface="Arial Narrow" pitchFamily="-84" charset="0"/>
              </a:rPr>
              <a:t>{</a:t>
            </a:r>
          </a:p>
        </p:txBody>
      </p:sp>
    </p:spTree>
    <p:extLst>
      <p:ext uri="{BB962C8B-B14F-4D97-AF65-F5344CB8AC3E}">
        <p14:creationId xmlns:p14="http://schemas.microsoft.com/office/powerpoint/2010/main" val="37741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7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7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7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5" grpId="0" uiExpand="1" build="p"/>
      <p:bldP spid="207876" grpId="0"/>
      <p:bldP spid="207877" grpId="0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15479</TotalTime>
  <Words>2757</Words>
  <Application>Microsoft Macintosh PowerPoint</Application>
  <PresentationFormat>On-screen Show (4:3)</PresentationFormat>
  <Paragraphs>367</Paragraphs>
  <Slides>21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MS Mincho</vt:lpstr>
      <vt:lpstr>Arial</vt:lpstr>
      <vt:lpstr>Arial Narrow</vt:lpstr>
      <vt:lpstr>Courier New</vt:lpstr>
      <vt:lpstr>Monotype Corsiva</vt:lpstr>
      <vt:lpstr>Times New Roman</vt:lpstr>
      <vt:lpstr>phys1443-spring02</vt:lpstr>
      <vt:lpstr>Equation.DSMT4</vt:lpstr>
      <vt:lpstr>PHYS 1441 – Section 002 Lecture #2</vt:lpstr>
      <vt:lpstr>Announcements</vt:lpstr>
      <vt:lpstr>Basic Rules for Online Exams </vt:lpstr>
      <vt:lpstr>Extra Credit Special Project #1 </vt:lpstr>
      <vt:lpstr>What do we want to learn in this class?</vt:lpstr>
      <vt:lpstr>Specifically, in this course, you will learn…</vt:lpstr>
      <vt:lpstr>What can you expect from this class?</vt:lpstr>
      <vt:lpstr>How to study for this course?</vt:lpstr>
      <vt:lpstr>Why do Physics?</vt:lpstr>
      <vt:lpstr>Brief History of Physics</vt:lpstr>
      <vt:lpstr>Terminology: Models, Theories and Laws</vt:lpstr>
      <vt:lpstr>Uncertainties</vt:lpstr>
      <vt:lpstr>Significant Figures</vt:lpstr>
      <vt:lpstr>Significant Figures</vt:lpstr>
      <vt:lpstr>SI Base Quantities and Units</vt:lpstr>
      <vt:lpstr>Prefixes, expressions and their meanings</vt:lpstr>
      <vt:lpstr>How do we convert quantities from one unit to another?</vt:lpstr>
      <vt:lpstr>What does the Electric Force do?</vt:lpstr>
      <vt:lpstr>Static Electricity; Electric Charge and Its Conservation</vt:lpstr>
      <vt:lpstr>Static Electricity; Electric Charge and Its Conservation</vt:lpstr>
      <vt:lpstr>Electric Charge in an Atom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645</cp:revision>
  <dcterms:created xsi:type="dcterms:W3CDTF">2012-01-19T04:21:20Z</dcterms:created>
  <dcterms:modified xsi:type="dcterms:W3CDTF">2020-08-31T19:44:16Z</dcterms:modified>
</cp:coreProperties>
</file>