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91" r:id="rId2"/>
    <p:sldId id="481" r:id="rId3"/>
    <p:sldId id="482" r:id="rId4"/>
    <p:sldId id="530" r:id="rId5"/>
    <p:sldId id="531" r:id="rId6"/>
    <p:sldId id="532" r:id="rId7"/>
    <p:sldId id="533" r:id="rId8"/>
    <p:sldId id="534" r:id="rId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4"/>
    <p:restoredTop sz="94660"/>
  </p:normalViewPr>
  <p:slideViewPr>
    <p:cSldViewPr>
      <p:cViewPr varScale="1">
        <p:scale>
          <a:sx n="128" d="100"/>
          <a:sy n="128" d="100"/>
        </p:scale>
        <p:origin x="13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058330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eams.microsoft.com/l/channel/19%3ae5b118c00e8d4baa8c0b2b4be09bbcd5%40thread.tacv2/General?groupId=a272a438-e2fd-42e7-8c18-1a8166647940&amp;tenantId=5cdc5b43-d7be-4caa-8173-729e3b0a62d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oleObject" Target="../embeddings/oleObject8.bin"/><Relationship Id="rId3" Type="http://schemas.openxmlformats.org/officeDocument/2006/relationships/image" Target="../media/image18.jpeg"/><Relationship Id="rId7" Type="http://schemas.openxmlformats.org/officeDocument/2006/relationships/image" Target="../media/image11.wmf"/><Relationship Id="rId12" Type="http://schemas.openxmlformats.org/officeDocument/2006/relationships/oleObject" Target="../embeddings/oleObject5.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19"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27864" y="1447800"/>
            <a:ext cx="298030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620466" y="2215886"/>
            <a:ext cx="6324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CH21</a:t>
            </a:r>
          </a:p>
          <a:p>
            <a:pPr marL="990600" lvl="1" indent="-533400">
              <a:buFont typeface="Courier New" panose="02070309020205020404" pitchFamily="49" charset="0"/>
              <a:buChar char="o"/>
            </a:pPr>
            <a:r>
              <a:rPr lang="en-US" sz="3200" kern="0" dirty="0">
                <a:solidFill>
                  <a:srgbClr val="003300"/>
                </a:solidFill>
                <a:latin typeface="Arial Narrow" charset="0"/>
              </a:rPr>
              <a:t>Insulators and Conductors &amp; Induced Charge</a:t>
            </a:r>
          </a:p>
          <a:p>
            <a:pPr marL="990600" lvl="1" indent="-533400">
              <a:buFont typeface="Courier New" panose="02070309020205020404" pitchFamily="49" charset="0"/>
              <a:buChar char="o"/>
            </a:pPr>
            <a:r>
              <a:rPr lang="en-US" sz="3200" kern="0" dirty="0">
                <a:solidFill>
                  <a:srgbClr val="003300"/>
                </a:solidFill>
                <a:latin typeface="Arial Narrow" charset="0"/>
              </a:rPr>
              <a:t>Coulomb’s Law</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19100" y="560151"/>
            <a:ext cx="8305800" cy="5737698"/>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rPr>
              <a:t>Virtual Physics </a:t>
            </a:r>
            <a:r>
              <a:rPr lang="en-US" sz="2800" dirty="0">
                <a:latin typeface="Arial Narrow" charset="0"/>
                <a:ea typeface="ＭＳ Ｐゴシック" charset="0"/>
                <a:cs typeface="ＭＳ Ｐゴシック" charset="0"/>
              </a:rPr>
              <a:t>Clinic:</a:t>
            </a:r>
            <a:r>
              <a:rPr lang="en-US" sz="2800" dirty="0">
                <a:latin typeface="Arial Narrow" charset="0"/>
                <a:ea typeface="ＭＳ Ｐゴシック" charset="0"/>
                <a:cs typeface="ＭＳ Ｐゴシック" charset="0"/>
                <a:sym typeface="Wingdings" pitchFamily="2" charset="2"/>
              </a:rPr>
              <a:t> (M: 9am – 1pm, </a:t>
            </a:r>
            <a:r>
              <a:rPr lang="en-US" sz="2800" dirty="0" err="1">
                <a:latin typeface="Arial Narrow" charset="0"/>
                <a:ea typeface="ＭＳ Ｐゴシック" charset="0"/>
                <a:cs typeface="ＭＳ Ｐゴシック" charset="0"/>
                <a:sym typeface="Wingdings" pitchFamily="2" charset="2"/>
              </a:rPr>
              <a:t>TuWTh</a:t>
            </a:r>
            <a:r>
              <a:rPr lang="en-US" sz="2800" dirty="0">
                <a:latin typeface="Arial Narrow" charset="0"/>
                <a:ea typeface="ＭＳ Ｐゴシック" charset="0"/>
                <a:cs typeface="ＭＳ Ｐゴシック" charset="0"/>
                <a:sym typeface="Wingdings" pitchFamily="2" charset="2"/>
              </a:rPr>
              <a:t>: 9am – 5pm)</a:t>
            </a:r>
            <a:r>
              <a:rPr lang="en-US" sz="2800" dirty="0">
                <a:latin typeface="Arial Narrow" charset="0"/>
                <a:ea typeface="ＭＳ Ｐゴシック" charset="0"/>
                <a:cs typeface="ＭＳ Ｐゴシック" charset="0"/>
              </a:rPr>
              <a:t> </a:t>
            </a:r>
            <a:r>
              <a:rPr lang="en-US" sz="1800" u="sng" dirty="0">
                <a:hlinkClick r:id="rId2"/>
              </a:rPr>
              <a:t>https://teams.microsoft.com/l/channel/19%3ae5b118c00e8d4baa8c0b2b4be09bbcd5%40thread.tacv2/General?groupId=a272a438-e2fd-42e7-8c18-1a8166647940&amp;tenantId=5cdc5b43-d7be-4caa-8173-729e3b0a62d9</a:t>
            </a:r>
            <a:endParaRPr lang="en-US" sz="1800" u="sng" dirty="0"/>
          </a:p>
          <a:p>
            <a:pPr>
              <a:lnSpc>
                <a:spcPct val="90000"/>
              </a:lnSpc>
            </a:pPr>
            <a:r>
              <a:rPr lang="en-US" dirty="0">
                <a:latin typeface="Arial Narrow" charset="0"/>
                <a:ea typeface="ＭＳ Ｐゴシック" charset="0"/>
                <a:cs typeface="ＭＳ Ｐゴシック" charset="0"/>
              </a:rPr>
              <a:t>No class Labor Day coming Monday, Sept. 7</a:t>
            </a:r>
            <a:endParaRPr lang="en-US" sz="3600"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533400" y="76200"/>
            <a:ext cx="8001000" cy="762000"/>
          </a:xfrm>
        </p:spPr>
        <p:txBody>
          <a:bodyPr/>
          <a:lstStyle/>
          <a:p>
            <a:r>
              <a:rPr lang="en-US" sz="4000" dirty="0"/>
              <a:t>Reminder: 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SP1-LastName-FirstName-Fall20.pdf </a:t>
            </a:r>
          </a:p>
          <a:p>
            <a:r>
              <a:rPr lang="en-US" sz="2400" dirty="0"/>
              <a:t>Due at the beginning of the class Wednesday, Sept. 9</a:t>
            </a:r>
          </a:p>
        </p:txBody>
      </p:sp>
    </p:spTree>
    <p:extLst>
      <p:ext uri="{BB962C8B-B14F-4D97-AF65-F5344CB8AC3E}">
        <p14:creationId xmlns:p14="http://schemas.microsoft.com/office/powerpoint/2010/main" val="163918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2,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C815EA76-5565-2E44-A5A5-0AFB68126CAD}" type="slidenum">
              <a:rPr lang="en-US"/>
              <a:pPr/>
              <a:t>4</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through this object. </a:t>
            </a:r>
          </a:p>
          <a:p>
            <a:pPr lvl="2">
              <a:lnSpc>
                <a:spcPct val="90000"/>
              </a:lnSpc>
            </a:pPr>
            <a:r>
              <a:rPr lang="en-US" sz="2000" dirty="0"/>
              <a:t>These objects are called the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the </a:t>
            </a:r>
            <a:r>
              <a:rPr lang="en-US" sz="2000" b="1" u="sng" dirty="0">
                <a:solidFill>
                  <a:srgbClr val="C00000"/>
                </a:solidFill>
              </a:rPr>
              <a:t>nonconductors or insulators</a:t>
            </a:r>
            <a:r>
              <a:rPr lang="en-US" sz="2000" dirty="0"/>
              <a:t>.</a:t>
            </a:r>
          </a:p>
          <a:p>
            <a:pPr>
              <a:lnSpc>
                <a:spcPct val="90000"/>
              </a:lnSpc>
            </a:pPr>
            <a:r>
              <a:rPr lang="en-US" sz="2800" dirty="0"/>
              <a:t>Metals are generally a good conductor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71628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7162800" y="2743200"/>
            <a:ext cx="1447800" cy="1085850"/>
          </a:xfrm>
          <a:prstGeom prst="rect">
            <a:avLst/>
          </a:prstGeom>
          <a:noFill/>
        </p:spPr>
      </p:pic>
    </p:spTree>
    <p:extLst>
      <p:ext uri="{BB962C8B-B14F-4D97-AF65-F5344CB8AC3E}">
        <p14:creationId xmlns:p14="http://schemas.microsoft.com/office/powerpoint/2010/main" val="31130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left)">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2275">
                                            <p:txEl>
                                              <p:pRg st="1" end="1"/>
                                            </p:txEl>
                                          </p:spTgt>
                                        </p:tgtEl>
                                        <p:attrNameLst>
                                          <p:attrName>style.visibility</p:attrName>
                                        </p:attrNameLst>
                                      </p:cBhvr>
                                      <p:to>
                                        <p:strVal val="visible"/>
                                      </p:to>
                                    </p:set>
                                    <p:animEffect transition="in" filter="wipe(left)">
                                      <p:cBhvr>
                                        <p:cTn id="19" dur="500"/>
                                        <p:tgtEl>
                                          <p:spTgt spid="1822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2275">
                                            <p:txEl>
                                              <p:pRg st="2" end="2"/>
                                            </p:txEl>
                                          </p:spTgt>
                                        </p:tgtEl>
                                        <p:attrNameLst>
                                          <p:attrName>style.visibility</p:attrName>
                                        </p:attrNameLst>
                                      </p:cBhvr>
                                      <p:to>
                                        <p:strVal val="visible"/>
                                      </p:to>
                                    </p:set>
                                    <p:animEffect transition="in" filter="wipe(left)">
                                      <p:cBhvr>
                                        <p:cTn id="24" dur="500"/>
                                        <p:tgtEl>
                                          <p:spTgt spid="1822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2275">
                                            <p:txEl>
                                              <p:pRg st="3" end="3"/>
                                            </p:txEl>
                                          </p:spTgt>
                                        </p:tgtEl>
                                        <p:attrNameLst>
                                          <p:attrName>style.visibility</p:attrName>
                                        </p:attrNameLst>
                                      </p:cBhvr>
                                      <p:to>
                                        <p:strVal val="visible"/>
                                      </p:to>
                                    </p:set>
                                    <p:animEffect transition="in" filter="wipe(left)">
                                      <p:cBhvr>
                                        <p:cTn id="29" dur="500"/>
                                        <p:tgtEl>
                                          <p:spTgt spid="182275">
                                            <p:txEl>
                                              <p:pRg st="3" end="3"/>
                                            </p:txEl>
                                          </p:spTgt>
                                        </p:tgtEl>
                                      </p:cBhvr>
                                    </p:animEffect>
                                  </p:childTnLst>
                                </p:cTn>
                              </p:par>
                            </p:childTnLst>
                          </p:cTn>
                        </p:par>
                        <p:par>
                          <p:cTn id="30" fill="hold">
                            <p:stCondLst>
                              <p:cond delay="850"/>
                            </p:stCondLst>
                            <p:childTnLst>
                              <p:par>
                                <p:cTn id="31" presetID="53" presetClass="entr" presetSubtype="0" fill="hold" nodeType="afterEffect">
                                  <p:stCondLst>
                                    <p:cond delay="0"/>
                                  </p:stCondLst>
                                  <p:iterate type="wd">
                                    <p:tmPct val="10000"/>
                                  </p:iterate>
                                  <p:childTnLst>
                                    <p:set>
                                      <p:cBhvr>
                                        <p:cTn id="32" dur="1" fill="hold">
                                          <p:stCondLst>
                                            <p:cond delay="0"/>
                                          </p:stCondLst>
                                        </p:cTn>
                                        <p:tgtEl>
                                          <p:spTgt spid="182279"/>
                                        </p:tgtEl>
                                        <p:attrNameLst>
                                          <p:attrName>style.visibility</p:attrName>
                                        </p:attrNameLst>
                                      </p:cBhvr>
                                      <p:to>
                                        <p:strVal val="visible"/>
                                      </p:to>
                                    </p:set>
                                    <p:anim calcmode="lin" valueType="num">
                                      <p:cBhvr>
                                        <p:cTn id="33" dur="500" fill="hold"/>
                                        <p:tgtEl>
                                          <p:spTgt spid="182279"/>
                                        </p:tgtEl>
                                        <p:attrNameLst>
                                          <p:attrName>ppt_w</p:attrName>
                                        </p:attrNameLst>
                                      </p:cBhvr>
                                      <p:tavLst>
                                        <p:tav tm="0">
                                          <p:val>
                                            <p:fltVal val="0"/>
                                          </p:val>
                                        </p:tav>
                                        <p:tav tm="100000">
                                          <p:val>
                                            <p:strVal val="#ppt_w"/>
                                          </p:val>
                                        </p:tav>
                                      </p:tavLst>
                                    </p:anim>
                                    <p:anim calcmode="lin" valueType="num">
                                      <p:cBhvr>
                                        <p:cTn id="34" dur="500" fill="hold"/>
                                        <p:tgtEl>
                                          <p:spTgt spid="182279"/>
                                        </p:tgtEl>
                                        <p:attrNameLst>
                                          <p:attrName>ppt_h</p:attrName>
                                        </p:attrNameLst>
                                      </p:cBhvr>
                                      <p:tavLst>
                                        <p:tav tm="0">
                                          <p:val>
                                            <p:fltVal val="0"/>
                                          </p:val>
                                        </p:tav>
                                        <p:tav tm="100000">
                                          <p:val>
                                            <p:strVal val="#ppt_h"/>
                                          </p:val>
                                        </p:tav>
                                      </p:tavLst>
                                    </p:anim>
                                    <p:animEffect transition="in" filter="fade">
                                      <p:cBhvr>
                                        <p:cTn id="35" dur="500"/>
                                        <p:tgtEl>
                                          <p:spTgt spid="1822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82275">
                                            <p:txEl>
                                              <p:pRg st="4" end="4"/>
                                            </p:txEl>
                                          </p:spTgt>
                                        </p:tgtEl>
                                        <p:attrNameLst>
                                          <p:attrName>style.visibility</p:attrName>
                                        </p:attrNameLst>
                                      </p:cBhvr>
                                      <p:to>
                                        <p:strVal val="visible"/>
                                      </p:to>
                                    </p:set>
                                    <p:animEffect transition="in" filter="wipe(left)">
                                      <p:cBhvr>
                                        <p:cTn id="40" dur="500"/>
                                        <p:tgtEl>
                                          <p:spTgt spid="18227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2275">
                                            <p:txEl>
                                              <p:pRg st="5" end="5"/>
                                            </p:txEl>
                                          </p:spTgt>
                                        </p:tgtEl>
                                        <p:attrNameLst>
                                          <p:attrName>style.visibility</p:attrName>
                                        </p:attrNameLst>
                                      </p:cBhvr>
                                      <p:to>
                                        <p:strVal val="visible"/>
                                      </p:to>
                                    </p:set>
                                    <p:animEffect transition="in" filter="wipe(left)">
                                      <p:cBhvr>
                                        <p:cTn id="45" dur="500"/>
                                        <p:tgtEl>
                                          <p:spTgt spid="18227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2275">
                                            <p:txEl>
                                              <p:pRg st="6" end="6"/>
                                            </p:txEl>
                                          </p:spTgt>
                                        </p:tgtEl>
                                        <p:attrNameLst>
                                          <p:attrName>style.visibility</p:attrName>
                                        </p:attrNameLst>
                                      </p:cBhvr>
                                      <p:to>
                                        <p:strVal val="visible"/>
                                      </p:to>
                                    </p:set>
                                    <p:animEffect transition="in" filter="wipe(left)">
                                      <p:cBhvr>
                                        <p:cTn id="50" dur="500"/>
                                        <p:tgtEl>
                                          <p:spTgt spid="182275">
                                            <p:txEl>
                                              <p:pRg st="6" end="6"/>
                                            </p:txEl>
                                          </p:spTgt>
                                        </p:tgtEl>
                                      </p:cBhvr>
                                    </p:animEffect>
                                  </p:childTnLst>
                                </p:cTn>
                              </p:par>
                            </p:childTnLst>
                          </p:cTn>
                        </p:par>
                        <p:par>
                          <p:cTn id="51" fill="hold">
                            <p:stCondLst>
                              <p:cond delay="650"/>
                            </p:stCondLst>
                            <p:childTnLst>
                              <p:par>
                                <p:cTn id="52" presetID="53" presetClass="entr" presetSubtype="0" fill="hold" nodeType="afterEffect">
                                  <p:stCondLst>
                                    <p:cond delay="0"/>
                                  </p:stCondLst>
                                  <p:iterate type="wd">
                                    <p:tmPct val="10000"/>
                                  </p:iterate>
                                  <p:childTnLst>
                                    <p:set>
                                      <p:cBhvr>
                                        <p:cTn id="53" dur="1" fill="hold">
                                          <p:stCondLst>
                                            <p:cond delay="0"/>
                                          </p:stCondLst>
                                        </p:cTn>
                                        <p:tgtEl>
                                          <p:spTgt spid="182280"/>
                                        </p:tgtEl>
                                        <p:attrNameLst>
                                          <p:attrName>style.visibility</p:attrName>
                                        </p:attrNameLst>
                                      </p:cBhvr>
                                      <p:to>
                                        <p:strVal val="visible"/>
                                      </p:to>
                                    </p:set>
                                    <p:anim calcmode="lin" valueType="num">
                                      <p:cBhvr>
                                        <p:cTn id="54" dur="500" fill="hold"/>
                                        <p:tgtEl>
                                          <p:spTgt spid="182280"/>
                                        </p:tgtEl>
                                        <p:attrNameLst>
                                          <p:attrName>ppt_w</p:attrName>
                                        </p:attrNameLst>
                                      </p:cBhvr>
                                      <p:tavLst>
                                        <p:tav tm="0">
                                          <p:val>
                                            <p:fltVal val="0"/>
                                          </p:val>
                                        </p:tav>
                                        <p:tav tm="100000">
                                          <p:val>
                                            <p:strVal val="#ppt_w"/>
                                          </p:val>
                                        </p:tav>
                                      </p:tavLst>
                                    </p:anim>
                                    <p:anim calcmode="lin" valueType="num">
                                      <p:cBhvr>
                                        <p:cTn id="55" dur="500" fill="hold"/>
                                        <p:tgtEl>
                                          <p:spTgt spid="182280"/>
                                        </p:tgtEl>
                                        <p:attrNameLst>
                                          <p:attrName>ppt_h</p:attrName>
                                        </p:attrNameLst>
                                      </p:cBhvr>
                                      <p:tavLst>
                                        <p:tav tm="0">
                                          <p:val>
                                            <p:fltVal val="0"/>
                                          </p:val>
                                        </p:tav>
                                        <p:tav tm="100000">
                                          <p:val>
                                            <p:strVal val="#ppt_h"/>
                                          </p:val>
                                        </p:tav>
                                      </p:tavLst>
                                    </p:anim>
                                    <p:animEffect transition="in" filter="fade">
                                      <p:cBhvr>
                                        <p:cTn id="56" dur="500"/>
                                        <p:tgtEl>
                                          <p:spTgt spid="1822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82275">
                                            <p:txEl>
                                              <p:pRg st="7" end="7"/>
                                            </p:txEl>
                                          </p:spTgt>
                                        </p:tgtEl>
                                        <p:attrNameLst>
                                          <p:attrName>style.visibility</p:attrName>
                                        </p:attrNameLst>
                                      </p:cBhvr>
                                      <p:to>
                                        <p:strVal val="visible"/>
                                      </p:to>
                                    </p:set>
                                    <p:animEffect transition="in" filter="wipe(left)">
                                      <p:cBhvr>
                                        <p:cTn id="61" dur="500"/>
                                        <p:tgtEl>
                                          <p:spTgt spid="182275">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182275">
                                            <p:txEl>
                                              <p:pRg st="8" end="8"/>
                                            </p:txEl>
                                          </p:spTgt>
                                        </p:tgtEl>
                                        <p:attrNameLst>
                                          <p:attrName>style.visibility</p:attrName>
                                        </p:attrNameLst>
                                      </p:cBhvr>
                                      <p:to>
                                        <p:strVal val="visible"/>
                                      </p:to>
                                    </p:set>
                                    <p:animEffect transition="in" filter="wipe(left)">
                                      <p:cBhvr>
                                        <p:cTn id="66" dur="500"/>
                                        <p:tgtEl>
                                          <p:spTgt spid="182275">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2275">
                                            <p:txEl>
                                              <p:pRg st="9" end="9"/>
                                            </p:txEl>
                                          </p:spTgt>
                                        </p:tgtEl>
                                        <p:attrNameLst>
                                          <p:attrName>style.visibility</p:attrName>
                                        </p:attrNameLst>
                                      </p:cBhvr>
                                      <p:to>
                                        <p:strVal val="visible"/>
                                      </p:to>
                                    </p:set>
                                    <p:animEffect transition="in" filter="wipe(left)">
                                      <p:cBhvr>
                                        <p:cTn id="71" dur="500"/>
                                        <p:tgtEl>
                                          <p:spTgt spid="182275">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182275">
                                            <p:txEl>
                                              <p:pRg st="10" end="10"/>
                                            </p:txEl>
                                          </p:spTgt>
                                        </p:tgtEl>
                                        <p:attrNameLst>
                                          <p:attrName>style.visibility</p:attrName>
                                        </p:attrNameLst>
                                      </p:cBhvr>
                                      <p:to>
                                        <p:strVal val="visible"/>
                                      </p:to>
                                    </p:set>
                                    <p:animEffect transition="in" filter="wipe(left)">
                                      <p:cBhvr>
                                        <p:cTn id="76" dur="500"/>
                                        <p:tgtEl>
                                          <p:spTgt spid="1822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85FB0E94-5568-DE4B-B3AB-2391833D20FE}" type="slidenum">
              <a:rPr lang="en-US"/>
              <a:pPr/>
              <a:t>5</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sz="4000" b="1" dirty="0"/>
              <a:t>Induced Charge</a:t>
            </a:r>
          </a:p>
        </p:txBody>
      </p:sp>
      <p:sp>
        <p:nvSpPr>
          <p:cNvPr id="183299" name="Rectangle 3"/>
          <p:cNvSpPr>
            <a:spLocks noGrp="1" noChangeArrowheads="1"/>
          </p:cNvSpPr>
          <p:nvPr>
            <p:ph type="body" idx="1"/>
          </p:nvPr>
        </p:nvSpPr>
        <p:spPr>
          <a:xfrm>
            <a:off x="82952" y="457200"/>
            <a:ext cx="7079848" cy="5791200"/>
          </a:xfrm>
        </p:spPr>
        <p:txBody>
          <a:bodyPr/>
          <a:lstStyle/>
          <a:p>
            <a:r>
              <a:rPr lang="en-US" dirty="0"/>
              <a:t>When a positively charged metallic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26226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wipe(lef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183301"/>
                                        </p:tgtEl>
                                        <p:attrNameLst>
                                          <p:attrName>style.visibility</p:attrName>
                                        </p:attrNameLst>
                                      </p:cBhvr>
                                      <p:to>
                                        <p:strVal val="visible"/>
                                      </p:to>
                                    </p:set>
                                    <p:anim calcmode="lin" valueType="num">
                                      <p:cBhvr>
                                        <p:cTn id="17" dur="500" fill="hold"/>
                                        <p:tgtEl>
                                          <p:spTgt spid="183301"/>
                                        </p:tgtEl>
                                        <p:attrNameLst>
                                          <p:attrName>ppt_w</p:attrName>
                                        </p:attrNameLst>
                                      </p:cBhvr>
                                      <p:tavLst>
                                        <p:tav tm="0">
                                          <p:val>
                                            <p:fltVal val="0"/>
                                          </p:val>
                                        </p:tav>
                                        <p:tav tm="100000">
                                          <p:val>
                                            <p:strVal val="#ppt_w"/>
                                          </p:val>
                                        </p:tav>
                                      </p:tavLst>
                                    </p:anim>
                                    <p:anim calcmode="lin" valueType="num">
                                      <p:cBhvr>
                                        <p:cTn id="18" dur="500" fill="hold"/>
                                        <p:tgtEl>
                                          <p:spTgt spid="183301"/>
                                        </p:tgtEl>
                                        <p:attrNameLst>
                                          <p:attrName>ppt_h</p:attrName>
                                        </p:attrNameLst>
                                      </p:cBhvr>
                                      <p:tavLst>
                                        <p:tav tm="0">
                                          <p:val>
                                            <p:fltVal val="0"/>
                                          </p:val>
                                        </p:tav>
                                        <p:tav tm="100000">
                                          <p:val>
                                            <p:strVal val="#ppt_h"/>
                                          </p:val>
                                        </p:tav>
                                      </p:tavLst>
                                    </p:anim>
                                    <p:animEffect transition="in" filter="fade">
                                      <p:cBhvr>
                                        <p:cTn id="19" dur="500"/>
                                        <p:tgtEl>
                                          <p:spTgt spid="183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3299">
                                            <p:txEl>
                                              <p:pRg st="2" end="2"/>
                                            </p:txEl>
                                          </p:spTgt>
                                        </p:tgtEl>
                                        <p:attrNameLst>
                                          <p:attrName>style.visibility</p:attrName>
                                        </p:attrNameLst>
                                      </p:cBhvr>
                                      <p:to>
                                        <p:strVal val="visible"/>
                                      </p:to>
                                    </p:set>
                                    <p:animEffect transition="in" filter="wipe(left)">
                                      <p:cBhvr>
                                        <p:cTn id="24" dur="500"/>
                                        <p:tgtEl>
                                          <p:spTgt spid="18329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iterate type="wd">
                                    <p:tmPct val="10000"/>
                                  </p:iterate>
                                  <p:childTnLst>
                                    <p:set>
                                      <p:cBhvr>
                                        <p:cTn id="28" dur="1" fill="hold">
                                          <p:stCondLst>
                                            <p:cond delay="0"/>
                                          </p:stCondLst>
                                        </p:cTn>
                                        <p:tgtEl>
                                          <p:spTgt spid="183300"/>
                                        </p:tgtEl>
                                        <p:attrNameLst>
                                          <p:attrName>style.visibility</p:attrName>
                                        </p:attrNameLst>
                                      </p:cBhvr>
                                      <p:to>
                                        <p:strVal val="visible"/>
                                      </p:to>
                                    </p:set>
                                    <p:anim calcmode="lin" valueType="num">
                                      <p:cBhvr>
                                        <p:cTn id="29" dur="500" fill="hold"/>
                                        <p:tgtEl>
                                          <p:spTgt spid="183300"/>
                                        </p:tgtEl>
                                        <p:attrNameLst>
                                          <p:attrName>ppt_w</p:attrName>
                                        </p:attrNameLst>
                                      </p:cBhvr>
                                      <p:tavLst>
                                        <p:tav tm="0">
                                          <p:val>
                                            <p:fltVal val="0"/>
                                          </p:val>
                                        </p:tav>
                                        <p:tav tm="100000">
                                          <p:val>
                                            <p:strVal val="#ppt_w"/>
                                          </p:val>
                                        </p:tav>
                                      </p:tavLst>
                                    </p:anim>
                                    <p:anim calcmode="lin" valueType="num">
                                      <p:cBhvr>
                                        <p:cTn id="30" dur="500" fill="hold"/>
                                        <p:tgtEl>
                                          <p:spTgt spid="183300"/>
                                        </p:tgtEl>
                                        <p:attrNameLst>
                                          <p:attrName>ppt_h</p:attrName>
                                        </p:attrNameLst>
                                      </p:cBhvr>
                                      <p:tavLst>
                                        <p:tav tm="0">
                                          <p:val>
                                            <p:fltVal val="0"/>
                                          </p:val>
                                        </p:tav>
                                        <p:tav tm="100000">
                                          <p:val>
                                            <p:strVal val="#ppt_h"/>
                                          </p:val>
                                        </p:tav>
                                      </p:tavLst>
                                    </p:anim>
                                    <p:animEffect transition="in" filter="fade">
                                      <p:cBhvr>
                                        <p:cTn id="31" dur="500"/>
                                        <p:tgtEl>
                                          <p:spTgt spid="1833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83299">
                                            <p:txEl>
                                              <p:pRg st="3" end="3"/>
                                            </p:txEl>
                                          </p:spTgt>
                                        </p:tgtEl>
                                        <p:attrNameLst>
                                          <p:attrName>style.visibility</p:attrName>
                                        </p:attrNameLst>
                                      </p:cBhvr>
                                      <p:to>
                                        <p:strVal val="visible"/>
                                      </p:to>
                                    </p:set>
                                    <p:animEffect transition="in" filter="wipe(left)">
                                      <p:cBhvr>
                                        <p:cTn id="36"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2,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AAFBAD2F-6B50-AD48-AD5E-A2599AE5E798}" type="slidenum">
              <a:rPr lang="en-US"/>
              <a:pPr/>
              <a:t>6</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76200"/>
            <a:ext cx="8077200" cy="685800"/>
          </a:xfrm>
        </p:spPr>
        <p:txBody>
          <a:bodyPr/>
          <a:lstStyle/>
          <a:p>
            <a:r>
              <a:rPr lang="en-US" b="1" dirty="0"/>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109189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wipe(left)">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wipe(left)">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wipe(left)">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4325">
                                            <p:txEl>
                                              <p:pRg st="3" end="3"/>
                                            </p:txEl>
                                          </p:spTgt>
                                        </p:tgtEl>
                                        <p:attrNameLst>
                                          <p:attrName>style.visibility</p:attrName>
                                        </p:attrNameLst>
                                      </p:cBhvr>
                                      <p:to>
                                        <p:strVal val="visible"/>
                                      </p:to>
                                    </p:set>
                                    <p:animEffect transition="in" filter="wipe(left)">
                                      <p:cBhvr>
                                        <p:cTn id="22" dur="500"/>
                                        <p:tgtEl>
                                          <p:spTgt spid="184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84323"/>
                                        </p:tgtEl>
                                        <p:attrNameLst>
                                          <p:attrName>style.visibility</p:attrName>
                                        </p:attrNameLst>
                                      </p:cBhvr>
                                      <p:to>
                                        <p:strVal val="visible"/>
                                      </p:to>
                                    </p:set>
                                    <p:anim calcmode="lin" valueType="num">
                                      <p:cBhvr>
                                        <p:cTn id="27" dur="500" fill="hold"/>
                                        <p:tgtEl>
                                          <p:spTgt spid="184323"/>
                                        </p:tgtEl>
                                        <p:attrNameLst>
                                          <p:attrName>ppt_w</p:attrName>
                                        </p:attrNameLst>
                                      </p:cBhvr>
                                      <p:tavLst>
                                        <p:tav tm="0">
                                          <p:val>
                                            <p:fltVal val="0"/>
                                          </p:val>
                                        </p:tav>
                                        <p:tav tm="100000">
                                          <p:val>
                                            <p:strVal val="#ppt_w"/>
                                          </p:val>
                                        </p:tav>
                                      </p:tavLst>
                                    </p:anim>
                                    <p:anim calcmode="lin" valueType="num">
                                      <p:cBhvr>
                                        <p:cTn id="28" dur="500" fill="hold"/>
                                        <p:tgtEl>
                                          <p:spTgt spid="184323"/>
                                        </p:tgtEl>
                                        <p:attrNameLst>
                                          <p:attrName>ppt_h</p:attrName>
                                        </p:attrNameLst>
                                      </p:cBhvr>
                                      <p:tavLst>
                                        <p:tav tm="0">
                                          <p:val>
                                            <p:fltVal val="0"/>
                                          </p:val>
                                        </p:tav>
                                        <p:tav tm="100000">
                                          <p:val>
                                            <p:strVal val="#ppt_h"/>
                                          </p:val>
                                        </p:tav>
                                      </p:tavLst>
                                    </p:anim>
                                    <p:animEffect transition="in" filter="fade">
                                      <p:cBhvr>
                                        <p:cTn id="29" dur="500"/>
                                        <p:tgtEl>
                                          <p:spTgt spid="1843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4325">
                                            <p:txEl>
                                              <p:pRg st="4" end="4"/>
                                            </p:txEl>
                                          </p:spTgt>
                                        </p:tgtEl>
                                        <p:attrNameLst>
                                          <p:attrName>style.visibility</p:attrName>
                                        </p:attrNameLst>
                                      </p:cBhvr>
                                      <p:to>
                                        <p:strVal val="visible"/>
                                      </p:to>
                                    </p:set>
                                    <p:animEffect transition="in" filter="wipe(left)">
                                      <p:cBhvr>
                                        <p:cTn id="39" dur="500"/>
                                        <p:tgtEl>
                                          <p:spTgt spid="18432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4325">
                                            <p:txEl>
                                              <p:pRg st="5" end="5"/>
                                            </p:txEl>
                                          </p:spTgt>
                                        </p:tgtEl>
                                        <p:attrNameLst>
                                          <p:attrName>style.visibility</p:attrName>
                                        </p:attrNameLst>
                                      </p:cBhvr>
                                      <p:to>
                                        <p:strVal val="visible"/>
                                      </p:to>
                                    </p:set>
                                    <p:animEffect transition="in" filter="wipe(left)">
                                      <p:cBhvr>
                                        <p:cTn id="44" dur="500"/>
                                        <p:tgtEl>
                                          <p:spTgt spid="18432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4325">
                                            <p:txEl>
                                              <p:pRg st="6" end="6"/>
                                            </p:txEl>
                                          </p:spTgt>
                                        </p:tgtEl>
                                        <p:attrNameLst>
                                          <p:attrName>style.visibility</p:attrName>
                                        </p:attrNameLst>
                                      </p:cBhvr>
                                      <p:to>
                                        <p:strVal val="visible"/>
                                      </p:to>
                                    </p:set>
                                    <p:animEffect transition="in" filter="wipe(left)">
                                      <p:cBhvr>
                                        <p:cTn id="49" dur="500"/>
                                        <p:tgtEl>
                                          <p:spTgt spid="18432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4325">
                                            <p:txEl>
                                              <p:pRg st="7" end="7"/>
                                            </p:txEl>
                                          </p:spTgt>
                                        </p:tgtEl>
                                        <p:attrNameLst>
                                          <p:attrName>style.visibility</p:attrName>
                                        </p:attrNameLst>
                                      </p:cBhvr>
                                      <p:to>
                                        <p:strVal val="visible"/>
                                      </p:to>
                                    </p:set>
                                    <p:animEffect transition="in" filter="wipe(left)">
                                      <p:cBhvr>
                                        <p:cTn id="54" dur="500"/>
                                        <p:tgtEl>
                                          <p:spTgt spid="18432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4325">
                                            <p:txEl>
                                              <p:pRg st="8" end="8"/>
                                            </p:txEl>
                                          </p:spTgt>
                                        </p:tgtEl>
                                        <p:attrNameLst>
                                          <p:attrName>style.visibility</p:attrName>
                                        </p:attrNameLst>
                                      </p:cBhvr>
                                      <p:to>
                                        <p:strVal val="visible"/>
                                      </p:to>
                                    </p:set>
                                    <p:animEffect transition="in" filter="wipe(left)">
                                      <p:cBhvr>
                                        <p:cTn id="59" dur="500"/>
                                        <p:tgtEl>
                                          <p:spTgt spid="184325">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iterate type="wd">
                                    <p:tmPct val="10000"/>
                                  </p:iterate>
                                  <p:childTnLst>
                                    <p:set>
                                      <p:cBhvr>
                                        <p:cTn id="63" dur="1" fill="hold">
                                          <p:stCondLst>
                                            <p:cond delay="0"/>
                                          </p:stCondLst>
                                        </p:cTn>
                                        <p:tgtEl>
                                          <p:spTgt spid="184322"/>
                                        </p:tgtEl>
                                        <p:attrNameLst>
                                          <p:attrName>style.visibility</p:attrName>
                                        </p:attrNameLst>
                                      </p:cBhvr>
                                      <p:to>
                                        <p:strVal val="visible"/>
                                      </p:to>
                                    </p:set>
                                    <p:anim calcmode="lin" valueType="num">
                                      <p:cBhvr>
                                        <p:cTn id="64" dur="500" fill="hold"/>
                                        <p:tgtEl>
                                          <p:spTgt spid="184322"/>
                                        </p:tgtEl>
                                        <p:attrNameLst>
                                          <p:attrName>ppt_w</p:attrName>
                                        </p:attrNameLst>
                                      </p:cBhvr>
                                      <p:tavLst>
                                        <p:tav tm="0">
                                          <p:val>
                                            <p:fltVal val="0"/>
                                          </p:val>
                                        </p:tav>
                                        <p:tav tm="100000">
                                          <p:val>
                                            <p:strVal val="#ppt_w"/>
                                          </p:val>
                                        </p:tav>
                                      </p:tavLst>
                                    </p:anim>
                                    <p:anim calcmode="lin" valueType="num">
                                      <p:cBhvr>
                                        <p:cTn id="65" dur="500" fill="hold"/>
                                        <p:tgtEl>
                                          <p:spTgt spid="184322"/>
                                        </p:tgtEl>
                                        <p:attrNameLst>
                                          <p:attrName>ppt_h</p:attrName>
                                        </p:attrNameLst>
                                      </p:cBhvr>
                                      <p:tavLst>
                                        <p:tav tm="0">
                                          <p:val>
                                            <p:fltVal val="0"/>
                                          </p:val>
                                        </p:tav>
                                        <p:tav tm="100000">
                                          <p:val>
                                            <p:strVal val="#ppt_h"/>
                                          </p:val>
                                        </p:tav>
                                      </p:tavLst>
                                    </p:anim>
                                    <p:animEffect transition="in" filter="fade">
                                      <p:cBhvr>
                                        <p:cTn id="66" dur="500"/>
                                        <p:tgtEl>
                                          <p:spTgt spid="1843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184325">
                                            <p:txEl>
                                              <p:pRg st="9" end="9"/>
                                            </p:txEl>
                                          </p:spTgt>
                                        </p:tgtEl>
                                        <p:attrNameLst>
                                          <p:attrName>style.visibility</p:attrName>
                                        </p:attrNameLst>
                                      </p:cBhvr>
                                      <p:to>
                                        <p:strVal val="visible"/>
                                      </p:to>
                                    </p:set>
                                    <p:animEffect transition="in" filter="wipe(left)">
                                      <p:cBhvr>
                                        <p:cTn id="71" dur="500"/>
                                        <p:tgtEl>
                                          <p:spTgt spid="1843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730A5BC6-3A90-4F44-AACF-B7351EC92CF4}" type="slidenum">
              <a:rPr lang="en-US"/>
              <a:pPr/>
              <a:t>7</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190500" y="8001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 through an experiment using a torsion balance </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the fundamental property of matter, just like mass.</a:t>
            </a:r>
          </a:p>
          <a:p>
            <a:r>
              <a:rPr lang="en-US" sz="2800" dirty="0"/>
              <a:t>How would you put the above into a formula?</a:t>
            </a:r>
          </a:p>
        </p:txBody>
      </p:sp>
      <p:pic>
        <p:nvPicPr>
          <p:cNvPr id="2" name="Picture 1">
            <a:extLst>
              <a:ext uri="{FF2B5EF4-FFF2-40B4-BE49-F238E27FC236}">
                <a16:creationId xmlns:a16="http://schemas.microsoft.com/office/drawing/2014/main" id="{0DDA08D4-4FC7-CF48-8CE2-0D726C5E27A4}"/>
              </a:ext>
            </a:extLst>
          </p:cNvPr>
          <p:cNvPicPr>
            <a:picLocks noChangeAspect="1"/>
          </p:cNvPicPr>
          <p:nvPr/>
        </p:nvPicPr>
        <p:blipFill>
          <a:blip r:embed="rId2"/>
          <a:stretch>
            <a:fillRect/>
          </a:stretch>
        </p:blipFill>
        <p:spPr>
          <a:xfrm>
            <a:off x="6792699" y="2743200"/>
            <a:ext cx="2275101" cy="1973699"/>
          </a:xfrm>
          <a:prstGeom prst="rect">
            <a:avLst/>
          </a:prstGeom>
        </p:spPr>
      </p:pic>
    </p:spTree>
    <p:extLst>
      <p:ext uri="{BB962C8B-B14F-4D97-AF65-F5344CB8AC3E}">
        <p14:creationId xmlns:p14="http://schemas.microsoft.com/office/powerpoint/2010/main" val="16245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35171">
                                            <p:txEl>
                                              <p:pRg st="3" end="3"/>
                                            </p:txEl>
                                          </p:spTgt>
                                        </p:tgtEl>
                                        <p:attrNameLst>
                                          <p:attrName>style.visibility</p:attrName>
                                        </p:attrNameLst>
                                      </p:cBhvr>
                                      <p:to>
                                        <p:strVal val="visible"/>
                                      </p:to>
                                    </p:set>
                                    <p:animEffect transition="in" filter="wipe(left)">
                                      <p:cBhvr>
                                        <p:cTn id="29" dur="500"/>
                                        <p:tgtEl>
                                          <p:spTgt spid="1351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35171">
                                            <p:txEl>
                                              <p:pRg st="4" end="4"/>
                                            </p:txEl>
                                          </p:spTgt>
                                        </p:tgtEl>
                                        <p:attrNameLst>
                                          <p:attrName>style.visibility</p:attrName>
                                        </p:attrNameLst>
                                      </p:cBhvr>
                                      <p:to>
                                        <p:strVal val="visible"/>
                                      </p:to>
                                    </p:set>
                                    <p:animEffect transition="in" filter="wipe(left)">
                                      <p:cBhvr>
                                        <p:cTn id="34" dur="500"/>
                                        <p:tgtEl>
                                          <p:spTgt spid="13517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35171">
                                            <p:txEl>
                                              <p:pRg st="5" end="5"/>
                                            </p:txEl>
                                          </p:spTgt>
                                        </p:tgtEl>
                                        <p:attrNameLst>
                                          <p:attrName>style.visibility</p:attrName>
                                        </p:attrNameLst>
                                      </p:cBhvr>
                                      <p:to>
                                        <p:strVal val="visible"/>
                                      </p:to>
                                    </p:set>
                                    <p:animEffect transition="in" filter="wipe(left)">
                                      <p:cBhvr>
                                        <p:cTn id="39" dur="500"/>
                                        <p:tgtEl>
                                          <p:spTgt spid="13517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35171">
                                            <p:txEl>
                                              <p:pRg st="6" end="6"/>
                                            </p:txEl>
                                          </p:spTgt>
                                        </p:tgtEl>
                                        <p:attrNameLst>
                                          <p:attrName>style.visibility</p:attrName>
                                        </p:attrNameLst>
                                      </p:cBhvr>
                                      <p:to>
                                        <p:strVal val="visible"/>
                                      </p:to>
                                    </p:set>
                                    <p:animEffect transition="in" filter="wipe(left)">
                                      <p:cBhvr>
                                        <p:cTn id="44" dur="500"/>
                                        <p:tgtEl>
                                          <p:spTgt spid="13517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35171">
                                            <p:txEl>
                                              <p:pRg st="7" end="7"/>
                                            </p:txEl>
                                          </p:spTgt>
                                        </p:tgtEl>
                                        <p:attrNameLst>
                                          <p:attrName>style.visibility</p:attrName>
                                        </p:attrNameLst>
                                      </p:cBhvr>
                                      <p:to>
                                        <p:strVal val="visible"/>
                                      </p:to>
                                    </p:set>
                                    <p:animEffect transition="in" filter="wipe(left)">
                                      <p:cBhvr>
                                        <p:cTn id="49" dur="500"/>
                                        <p:tgtEl>
                                          <p:spTgt spid="13517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35171">
                                            <p:txEl>
                                              <p:pRg st="8" end="8"/>
                                            </p:txEl>
                                          </p:spTgt>
                                        </p:tgtEl>
                                        <p:attrNameLst>
                                          <p:attrName>style.visibility</p:attrName>
                                        </p:attrNameLst>
                                      </p:cBhvr>
                                      <p:to>
                                        <p:strVal val="visible"/>
                                      </p:to>
                                    </p:set>
                                    <p:animEffect transition="in" filter="wipe(left)">
                                      <p:cBhvr>
                                        <p:cTn id="54" dur="500"/>
                                        <p:tgtEl>
                                          <p:spTgt spid="13517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35171">
                                            <p:txEl>
                                              <p:pRg st="9" end="9"/>
                                            </p:txEl>
                                          </p:spTgt>
                                        </p:tgtEl>
                                        <p:attrNameLst>
                                          <p:attrName>style.visibility</p:attrName>
                                        </p:attrNameLst>
                                      </p:cBhvr>
                                      <p:to>
                                        <p:strVal val="visible"/>
                                      </p:to>
                                    </p:set>
                                    <p:animEffect transition="in" filter="wipe(left)">
                                      <p:cBhvr>
                                        <p:cTn id="59" dur="500"/>
                                        <p:tgtEl>
                                          <p:spTgt spid="135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1C15CDBB-5BBB-B44F-A893-1516E99BEC87}" type="slidenum">
              <a:rPr lang="en-US"/>
              <a:pPr/>
              <a:t>8</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2881"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straight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the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2882"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2883"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2884"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2885"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2886"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2887"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00200" y="5486400"/>
          <a:ext cx="3429000" cy="519112"/>
        </p:xfrm>
        <a:graphic>
          <a:graphicData uri="http://schemas.openxmlformats.org/presentationml/2006/ole">
            <mc:AlternateContent xmlns:mc="http://schemas.openxmlformats.org/markup-compatibility/2006">
              <mc:Choice xmlns:v="urn:schemas-microsoft-com:vml" Requires="v">
                <p:oleObj spid="_x0000_s2888"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5486400"/>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248400" y="4419600"/>
            <a:ext cx="2895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0345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40292">
                                            <p:txEl>
                                              <p:pRg st="4" end="4"/>
                                            </p:txEl>
                                          </p:spTgt>
                                        </p:tgtEl>
                                        <p:attrNameLst>
                                          <p:attrName>style.visibility</p:attrName>
                                        </p:attrNameLst>
                                      </p:cBhvr>
                                      <p:to>
                                        <p:strVal val="visible"/>
                                      </p:to>
                                    </p:set>
                                    <p:animEffect transition="in" filter="wipe(left)">
                                      <p:cBhvr>
                                        <p:cTn id="78" dur="500"/>
                                        <p:tgtEl>
                                          <p:spTgt spid="14029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xit" presetSubtype="32" fill="hold" grpId="0" nodeType="clickEffect">
                                  <p:stCondLst>
                                    <p:cond delay="0"/>
                                  </p:stCondLst>
                                  <p:childTnLst>
                                    <p:anim calcmode="lin" valueType="num">
                                      <p:cBhvr>
                                        <p:cTn id="82" dur="500"/>
                                        <p:tgtEl>
                                          <p:spTgt spid="20"/>
                                        </p:tgtEl>
                                        <p:attrNameLst>
                                          <p:attrName>ppt_w</p:attrName>
                                        </p:attrNameLst>
                                      </p:cBhvr>
                                      <p:tavLst>
                                        <p:tav tm="0">
                                          <p:val>
                                            <p:strVal val="ppt_w"/>
                                          </p:val>
                                        </p:tav>
                                        <p:tav tm="100000">
                                          <p:val>
                                            <p:fltVal val="0"/>
                                          </p:val>
                                        </p:tav>
                                      </p:tavLst>
                                    </p:anim>
                                    <p:anim calcmode="lin" valueType="num">
                                      <p:cBhvr>
                                        <p:cTn id="83" dur="500"/>
                                        <p:tgtEl>
                                          <p:spTgt spid="20"/>
                                        </p:tgtEl>
                                        <p:attrNameLst>
                                          <p:attrName>ppt_h</p:attrName>
                                        </p:attrNameLst>
                                      </p:cBhvr>
                                      <p:tavLst>
                                        <p:tav tm="0">
                                          <p:val>
                                            <p:strVal val="ppt_h"/>
                                          </p:val>
                                        </p:tav>
                                        <p:tav tm="100000">
                                          <p:val>
                                            <p:fltVal val="0"/>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build="p"/>
      <p:bldP spid="140306" grpId="0" animBg="1"/>
      <p:bldP spid="18" grpId="0" animBg="1"/>
      <p:bldP spid="19" grpId="0" animBg="1"/>
      <p:bldP spid="20"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15489</TotalTime>
  <Words>941</Words>
  <Application>Microsoft Macintosh PowerPoint</Application>
  <PresentationFormat>On-screen Show (4:3)</PresentationFormat>
  <Paragraphs>97</Paragraphs>
  <Slides>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 Narrow</vt:lpstr>
      <vt:lpstr>Courier New</vt:lpstr>
      <vt:lpstr>Monotype Corsiva</vt:lpstr>
      <vt:lpstr>Times New Roman</vt:lpstr>
      <vt:lpstr>phys1443-spring02</vt:lpstr>
      <vt:lpstr>Equation</vt:lpstr>
      <vt:lpstr>PHYS 1441 – Section 002 Lecture #3</vt:lpstr>
      <vt:lpstr>Announcements</vt:lpstr>
      <vt:lpstr>Reminder: Extra Credit Special Project #1 </vt:lpstr>
      <vt:lpstr>Insulators and Conductors</vt:lpstr>
      <vt:lpstr>Induced Charge</vt:lpstr>
      <vt:lpstr>Induced Charge</vt:lpstr>
      <vt:lpstr>Coulomb’s Law</vt:lpstr>
      <vt:lpstr>Coulomb’s Law – The Formula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652</cp:revision>
  <dcterms:created xsi:type="dcterms:W3CDTF">2012-01-19T04:21:20Z</dcterms:created>
  <dcterms:modified xsi:type="dcterms:W3CDTF">2020-09-02T19:45:02Z</dcterms:modified>
</cp:coreProperties>
</file>