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481" r:id="rId3"/>
    <p:sldId id="591" r:id="rId4"/>
    <p:sldId id="597" r:id="rId5"/>
    <p:sldId id="598" r:id="rId6"/>
    <p:sldId id="534" r:id="rId7"/>
    <p:sldId id="535" r:id="rId8"/>
    <p:sldId id="541" r:id="rId9"/>
    <p:sldId id="542" r:id="rId10"/>
    <p:sldId id="599" r:id="rId11"/>
    <p:sldId id="543" r:id="rId12"/>
    <p:sldId id="545" r:id="rId13"/>
    <p:sldId id="546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FFCC"/>
    <a:srgbClr val="CC6600"/>
    <a:srgbClr val="FF0066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2"/>
    <p:restoredTop sz="94660"/>
  </p:normalViewPr>
  <p:slideViewPr>
    <p:cSldViewPr>
      <p:cViewPr varScale="1">
        <p:scale>
          <a:sx n="131" d="100"/>
          <a:sy n="131" d="100"/>
        </p:scale>
        <p:origin x="3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w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8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3.jpeg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31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6.emf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4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channel/19%3ae5b118c00e8d4baa8c0b2b4be09bbcd5%40thread.tacv2/General?groupId=a272a438-e2fd-42e7-8c18-1a8166647940&amp;tenantId=5cdc5b43-d7be-4caa-8173-729e3b0a62d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rv-mvp.sos.texas.gov/MVP/mvp.do" TargetMode="External"/><Relationship Id="rId2" Type="http://schemas.openxmlformats.org/officeDocument/2006/relationships/hyperlink" Target="https://www.votetexas.gov/register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1.jpe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3" Type="http://schemas.openxmlformats.org/officeDocument/2006/relationships/image" Target="../media/image23.jpe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Sept. 9,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27864" y="1447800"/>
            <a:ext cx="2980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Sept. 9,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20466" y="2215886"/>
            <a:ext cx="66853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4000" dirty="0">
                <a:solidFill>
                  <a:schemeClr val="accent2"/>
                </a:solidFill>
                <a:latin typeface="Arial Narrow" pitchFamily="-84" charset="0"/>
              </a:rPr>
              <a:t>CH21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sz="3600" kern="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3300"/>
                </a:solidFill>
                <a:latin typeface="Arial Narrow" charset="0"/>
              </a:rPr>
              <a:t>Vector Refresh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C1CFD5A4-5AD7-D540-AEAF-FB9955096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99" y="5507163"/>
            <a:ext cx="7420301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#3, due 11pm, Friday, Sept. 18!!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10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on the Coulomb Force,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Orbital Speed of the electron in a hydrogen atom? </a:t>
            </a:r>
            <a:r>
              <a:rPr lang="en-US" sz="2400" dirty="0"/>
              <a:t>Assume the electron “orbits” the proton at its average distance of r=0.53x10</a:t>
            </a:r>
            <a:r>
              <a:rPr lang="en-US" sz="2400" baseline="30000" dirty="0"/>
              <a:t>-10</a:t>
            </a:r>
            <a:r>
              <a:rPr lang="en-US" sz="2400" dirty="0"/>
              <a:t>m.  What is the orbital speed of the electron (m</a:t>
            </a:r>
            <a:r>
              <a:rPr lang="en-US" sz="2400" baseline="-25000" dirty="0"/>
              <a:t>e</a:t>
            </a:r>
            <a:r>
              <a:rPr lang="en-US" sz="2400" dirty="0"/>
              <a:t>=9.12x10</a:t>
            </a:r>
            <a:r>
              <a:rPr lang="en-US" sz="2400" baseline="30000" dirty="0"/>
              <a:t>-31</a:t>
            </a:r>
            <a:r>
              <a:rPr lang="en-US" sz="2400" dirty="0"/>
              <a:t>kg)?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885854"/>
              </p:ext>
            </p:extLst>
          </p:nvPr>
        </p:nvGraphicFramePr>
        <p:xfrm>
          <a:off x="2325688" y="3533236"/>
          <a:ext cx="9461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5" name="Equation" r:id="rId4" imgW="469900" imgH="228600" progId="Equation.DSMT4">
                  <p:embed/>
                </p:oleObj>
              </mc:Choice>
              <mc:Fallback>
                <p:oleObj name="Equation" r:id="rId4" imgW="469900" imgH="2286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533236"/>
                        <a:ext cx="9461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14690"/>
              </p:ext>
            </p:extLst>
          </p:nvPr>
        </p:nvGraphicFramePr>
        <p:xfrm>
          <a:off x="1096963" y="2481263"/>
          <a:ext cx="31527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6" name="Equation" r:id="rId6" imgW="1435100" imgH="431800" progId="Equation.DSMT4">
                  <p:embed/>
                </p:oleObj>
              </mc:Choice>
              <mc:Fallback>
                <p:oleObj name="Equation" r:id="rId6" imgW="1435100" imgH="431800" progId="Equation.DSMT4">
                  <p:embed/>
                  <p:pic>
                    <p:nvPicPr>
                      <p:cNvPr id="14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2481263"/>
                        <a:ext cx="31527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61962" y="2128936"/>
            <a:ext cx="4294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Coulomb force acts as the centripetal force!!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09600" y="3478085"/>
            <a:ext cx="16321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 the set up is</a:t>
            </a:r>
          </a:p>
        </p:txBody>
      </p:sp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EDD99D09-3088-6940-A56F-16BD056CF6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60558"/>
              </p:ext>
            </p:extLst>
          </p:nvPr>
        </p:nvGraphicFramePr>
        <p:xfrm>
          <a:off x="4845050" y="2662238"/>
          <a:ext cx="641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7" name="Equation" r:id="rId8" imgW="292100" imgH="228600" progId="Equation.DSMT4">
                  <p:embed/>
                </p:oleObj>
              </mc:Choice>
              <mc:Fallback>
                <p:oleObj name="Equation" r:id="rId8" imgW="292100" imgH="228600" progId="Equation.DSMT4">
                  <p:embed/>
                  <p:pic>
                    <p:nvPicPr>
                      <p:cNvPr id="14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2662238"/>
                        <a:ext cx="6413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F5BEF810-AFD2-2F47-B798-3801C5F69D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682242"/>
              </p:ext>
            </p:extLst>
          </p:nvPr>
        </p:nvGraphicFramePr>
        <p:xfrm>
          <a:off x="6099175" y="2451100"/>
          <a:ext cx="10604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8" name="Equation" r:id="rId10" imgW="482600" imgH="444500" progId="Equation.DSMT4">
                  <p:embed/>
                </p:oleObj>
              </mc:Choice>
              <mc:Fallback>
                <p:oleObj name="Equation" r:id="rId10" imgW="482600" imgH="44450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EDD99D09-3088-6940-A56F-16BD056CF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2451100"/>
                        <a:ext cx="106045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D66A999C-522F-6E4C-8F22-DA2949706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235030"/>
              </p:ext>
            </p:extLst>
          </p:nvPr>
        </p:nvGraphicFramePr>
        <p:xfrm>
          <a:off x="5486400" y="2441575"/>
          <a:ext cx="6985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9" name="Equation" r:id="rId12" imgW="317500" imgH="406400" progId="Equation.DSMT4">
                  <p:embed/>
                </p:oleObj>
              </mc:Choice>
              <mc:Fallback>
                <p:oleObj name="Equation" r:id="rId12" imgW="317500" imgH="40640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EDD99D09-3088-6940-A56F-16BD056CF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41575"/>
                        <a:ext cx="6985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76A32D38-350B-BA4F-B00C-2706E2154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238785"/>
              </p:ext>
            </p:extLst>
          </p:nvPr>
        </p:nvGraphicFramePr>
        <p:xfrm>
          <a:off x="3377560" y="3288507"/>
          <a:ext cx="23002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0" name="Equation" r:id="rId14" imgW="1143000" imgH="457200" progId="Equation.DSMT4">
                  <p:embed/>
                </p:oleObj>
              </mc:Choice>
              <mc:Fallback>
                <p:oleObj name="Equation" r:id="rId14" imgW="1143000" imgH="4572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560" y="3288507"/>
                        <a:ext cx="2300287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A7211694-76DC-A546-98D7-80F623BB5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50413"/>
              </p:ext>
            </p:extLst>
          </p:nvPr>
        </p:nvGraphicFramePr>
        <p:xfrm>
          <a:off x="1096963" y="4736207"/>
          <a:ext cx="39116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1" name="Equation" r:id="rId16" imgW="1943100" imgH="482600" progId="Equation.DSMT4">
                  <p:embed/>
                </p:oleObj>
              </mc:Choice>
              <mc:Fallback>
                <p:oleObj name="Equation" r:id="rId16" imgW="1943100" imgH="4826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4736207"/>
                        <a:ext cx="39116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1">
            <a:extLst>
              <a:ext uri="{FF2B5EF4-FFF2-40B4-BE49-F238E27FC236}">
                <a16:creationId xmlns:a16="http://schemas.microsoft.com/office/drawing/2014/main" id="{7E6066D7-1CE5-5A43-A302-120044EE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23" y="4226121"/>
            <a:ext cx="2509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Solve the equation for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000" baseline="-25000" dirty="0" err="1">
                <a:solidFill>
                  <a:schemeClr val="accent2"/>
                </a:solidFill>
                <a:latin typeface="Arial Narrow" charset="0"/>
              </a:rPr>
              <a:t>e</a:t>
            </a:r>
            <a:endParaRPr lang="en-US" sz="2000" baseline="-250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AE843436-9C50-4449-986B-29FBA4C77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101201"/>
              </p:ext>
            </p:extLst>
          </p:nvPr>
        </p:nvGraphicFramePr>
        <p:xfrm>
          <a:off x="4953000" y="5010395"/>
          <a:ext cx="2095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2" name="Equation" r:id="rId18" imgW="1041400" imgH="266700" progId="Equation.DSMT4">
                  <p:embed/>
                </p:oleObj>
              </mc:Choice>
              <mc:Fallback>
                <p:oleObj name="Equation" r:id="rId18" imgW="1041400" imgH="26670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A7211694-76DC-A546-98D7-80F623BB5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010395"/>
                        <a:ext cx="20955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>
            <a:extLst>
              <a:ext uri="{FF2B5EF4-FFF2-40B4-BE49-F238E27FC236}">
                <a16:creationId xmlns:a16="http://schemas.microsoft.com/office/drawing/2014/main" id="{94013D1A-B68D-C049-8722-F33DAFE1C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844218"/>
              </p:ext>
            </p:extLst>
          </p:nvPr>
        </p:nvGraphicFramePr>
        <p:xfrm>
          <a:off x="7010400" y="4997578"/>
          <a:ext cx="1406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3" name="Equation" r:id="rId20" imgW="698500" imgH="215900" progId="Equation.DSMT4">
                  <p:embed/>
                </p:oleObj>
              </mc:Choice>
              <mc:Fallback>
                <p:oleObj name="Equation" r:id="rId20" imgW="698500" imgH="21590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A7211694-76DC-A546-98D7-80F623BB5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97578"/>
                        <a:ext cx="14065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76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11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1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=50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dirty="0"/>
              <a:t>C and Q</a:t>
            </a:r>
            <a:r>
              <a:rPr lang="en-US" sz="2400" baseline="-25000" dirty="0"/>
              <a:t>2</a:t>
            </a:r>
            <a:r>
              <a:rPr lang="en-US" sz="2400" dirty="0"/>
              <a:t>=1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dirty="0"/>
              <a:t>C, are separated by a distance L.  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9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143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1433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26534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990000"/>
                </a:solidFill>
                <a:latin typeface="Arial Narrow" charset="0"/>
              </a:rPr>
              <a:t>Since subtraction 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is equivalent </a:t>
            </a:r>
            <a:r>
              <a:rPr lang="en-US" sz="2000" dirty="0">
                <a:solidFill>
                  <a:srgbClr val="990000"/>
                </a:solidFill>
                <a:latin typeface="Arial Narrow" charset="0"/>
              </a:rPr>
              <a:t>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1987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7745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 dirty="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80003"/>
              </p:ext>
            </p:extLst>
          </p:nvPr>
        </p:nvGraphicFramePr>
        <p:xfrm>
          <a:off x="4273550" y="1954213"/>
          <a:ext cx="527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2" name="Equation" r:id="rId4" imgW="330200" imgH="330200" progId="Equation.DSMT4">
                  <p:embed/>
                </p:oleObj>
              </mc:Choice>
              <mc:Fallback>
                <p:oleObj name="Equation" r:id="rId4" imgW="330200" imgH="330200" progId="Equation.DSMT4">
                  <p:embed/>
                  <p:pic>
                    <p:nvPicPr>
                      <p:cNvPr id="19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954213"/>
                        <a:ext cx="527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" name="Equation" r:id="rId6" imgW="1638300" imgH="546100" progId="Equation.DSMT4">
                  <p:embed/>
                </p:oleObj>
              </mc:Choice>
              <mc:Fallback>
                <p:oleObj name="Equation" r:id="rId6" imgW="1638300" imgH="546100" progId="Equation.DSMT4">
                  <p:embed/>
                  <p:pic>
                    <p:nvPicPr>
                      <p:cNvPr id="199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4" name="Equation" r:id="rId8" imgW="2908300" imgH="317500" progId="Equation.DSMT4">
                  <p:embed/>
                </p:oleObj>
              </mc:Choice>
              <mc:Fallback>
                <p:oleObj name="Equation" r:id="rId8" imgW="2908300" imgH="317500" progId="Equation.DSMT4">
                  <p:embed/>
                  <p:pic>
                    <p:nvPicPr>
                      <p:cNvPr id="1997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5" name="Equation" r:id="rId10" imgW="1689100" imgH="279400" progId="Equation.DSMT4">
                  <p:embed/>
                </p:oleObj>
              </mc:Choice>
              <mc:Fallback>
                <p:oleObj name="Equation" r:id="rId10" imgW="1689100" imgH="279400" progId="Equation.DSMT4">
                  <p:embed/>
                  <p:pic>
                    <p:nvPicPr>
                      <p:cNvPr id="1997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6" name="Equation" r:id="rId12" imgW="2628720" imgH="291960" progId="Equation.3">
                  <p:embed/>
                </p:oleObj>
              </mc:Choice>
              <mc:Fallback>
                <p:oleObj name="Equation" r:id="rId12" imgW="2628720" imgH="291960" progId="Equation.3">
                  <p:embed/>
                  <p:pic>
                    <p:nvPicPr>
                      <p:cNvPr id="1997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7" name="Equation" r:id="rId14" imgW="1257300" imgH="241300" progId="Equation.DSMT4">
                  <p:embed/>
                </p:oleObj>
              </mc:Choice>
              <mc:Fallback>
                <p:oleObj name="Equation" r:id="rId14" imgW="1257300" imgH="241300" progId="Equation.DSMT4">
                  <p:embed/>
                  <p:pic>
                    <p:nvPicPr>
                      <p:cNvPr id="1997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8" name="Equation" r:id="rId16" imgW="1562040" imgH="393480" progId="Equation.3">
                  <p:embed/>
                </p:oleObj>
              </mc:Choice>
              <mc:Fallback>
                <p:oleObj name="Equation" r:id="rId16" imgW="1562040" imgH="393480" progId="Equation.3">
                  <p:embed/>
                  <p:pic>
                    <p:nvPicPr>
                      <p:cNvPr id="1997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" name="Equation" r:id="rId18" imgW="1968480" imgH="393480" progId="Equation.3">
                  <p:embed/>
                </p:oleObj>
              </mc:Choice>
              <mc:Fallback>
                <p:oleObj name="Equation" r:id="rId18" imgW="1968480" imgH="393480" progId="Equation.3">
                  <p:embed/>
                  <p:pic>
                    <p:nvPicPr>
                      <p:cNvPr id="1997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67630"/>
              </p:ext>
            </p:extLst>
          </p:nvPr>
        </p:nvGraphicFramePr>
        <p:xfrm>
          <a:off x="4773613" y="1908175"/>
          <a:ext cx="33797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" name="Equation" r:id="rId20" imgW="2120900" imgH="368300" progId="Equation.DSMT4">
                  <p:embed/>
                </p:oleObj>
              </mc:Choice>
              <mc:Fallback>
                <p:oleObj name="Equation" r:id="rId20" imgW="2120900" imgH="368300" progId="Equation.DSMT4">
                  <p:embed/>
                  <p:pic>
                    <p:nvPicPr>
                      <p:cNvPr id="1997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1908175"/>
                        <a:ext cx="33797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67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636351"/>
            <a:ext cx="8153400" cy="53834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hlinkClick r:id="rId3"/>
              </a:rPr>
              <a:t>Virtual physics clinic on MS Teams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600" dirty="0"/>
              <a:t>Monday: 9am-2:30; 4pm-5pm</a:t>
            </a:r>
          </a:p>
          <a:p>
            <a:pPr lvl="1"/>
            <a:r>
              <a:rPr lang="en-US" sz="1600" dirty="0"/>
              <a:t>Tuesday: 9am-5pm</a:t>
            </a:r>
          </a:p>
          <a:p>
            <a:pPr lvl="1"/>
            <a:r>
              <a:rPr lang="en-US" sz="1600" dirty="0"/>
              <a:t>Wednesday: 9am-1pm; 4pm-5pm</a:t>
            </a:r>
          </a:p>
          <a:p>
            <a:pPr lvl="1"/>
            <a:r>
              <a:rPr lang="en-US" sz="1600" dirty="0"/>
              <a:t>Thursday: 9am-3:30pm; 4:30-5pm</a:t>
            </a:r>
          </a:p>
          <a:p>
            <a:pPr lvl="1"/>
            <a:r>
              <a:rPr lang="en-US" sz="1600" dirty="0"/>
              <a:t>Friday: 9am-5pm</a:t>
            </a:r>
          </a:p>
          <a:p>
            <a:pPr lvl="1"/>
            <a:r>
              <a:rPr lang="en-US" sz="1600" dirty="0"/>
              <a:t>Direct link: </a:t>
            </a:r>
            <a:r>
              <a:rPr lang="en-US" sz="1600" u="sng" dirty="0">
                <a:hlinkClick r:id="rId3"/>
              </a:rPr>
              <a:t>https://teams.microsoft.com/l/channel/19%3ae5b118c00e8d4baa8c0b2b4be09bbcd5%40thread.tacv2/General?groupId=a272a438-e2fd-42e7-8c18-1a8166647940&amp;tenantId=5cdc5b43-d7be-4caa-8173-729e3b0a62d9</a:t>
            </a:r>
            <a:endParaRPr lang="en-US" sz="1400" dirty="0"/>
          </a:p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000" baseline="30000" dirty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 term exam in class Wed., Sept. 23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 Mark your calendar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Will cover CH21.1 through what we learn on Mon. Sept. 21 + A1 – A9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BYOF </a:t>
            </a:r>
            <a:endParaRPr lang="en-US" sz="1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Special project submission changed to CANVAS uploads</a:t>
            </a:r>
          </a:p>
          <a:p>
            <a:pPr eaLnBrk="1" hangingPunct="1">
              <a:spcBef>
                <a:spcPts val="200"/>
              </a:spcBef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Quiz 1 results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Class average: 56.7/70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Equivalent to 81/100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1800" dirty="0"/>
              <a:t>Stop score: 70/70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SP#2 – 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6388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 or DL#.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Einstein’s 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first two digits of your SS# or DL#.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world electricity usage (3.6GJ/</a:t>
            </a:r>
            <a:r>
              <a:rPr lang="en-US" sz="2400" dirty="0" err="1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class, 1pm, Wednesday, Sept. 23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Must be 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HANDWRITTEN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All pages must be in one PDF file with the name SP2-LastName-FirstName-fall20.pdf uploaded to CANVAS.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3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SP#3 – Civic Duty I: Voter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99556" cy="57150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Voter registration in Texas ends on Monday, Oct. 5, 2020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Registration can be done: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hlinkClick r:id="rId2"/>
              </a:rPr>
              <a:t>https://www.votetexas.gov/register/index.html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Check your registration: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  <a:hlinkClick r:id="rId3"/>
              </a:rPr>
              <a:t>https://teamrv-mvp.sos.texas.gov/MVP/mvp.do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For those who are legal to take part in the election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Your own registration to vote: 10 points</a:t>
            </a:r>
          </a:p>
          <a:p>
            <a:pPr lvl="2"/>
            <a:r>
              <a:rPr lang="en-US" sz="16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Include the screen shot your own voter registration check </a:t>
            </a:r>
            <a:endParaRPr lang="en-US" sz="1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You can have up to 3 more people who are not registered to register: 5 points each</a:t>
            </a:r>
          </a:p>
          <a:p>
            <a:pPr lvl="2"/>
            <a:r>
              <a:rPr lang="en-US" sz="1600" dirty="0">
                <a:latin typeface="Arial Narrow" charset="0"/>
                <a:ea typeface="ＭＳ Ｐゴシック" charset="0"/>
                <a:cs typeface="ＭＳ Ｐゴシック" charset="0"/>
              </a:rPr>
              <a:t>Must include before and after the registration screen shots of the same person next to each other to show these are newly registered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For those who are not legal to take part in the election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You can have up to 5 people who are not registered to register: 5 points each</a:t>
            </a:r>
          </a:p>
          <a:p>
            <a:pPr lvl="2"/>
            <a:r>
              <a:rPr lang="en-US" sz="1600" dirty="0">
                <a:latin typeface="Arial Narrow" charset="0"/>
                <a:ea typeface="ＭＳ Ｐゴシック" charset="0"/>
                <a:cs typeface="ＭＳ Ｐゴシック" charset="0"/>
              </a:rPr>
              <a:t>Must include before and after the registration screen shots of the same person next to each other to show these are newly registered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Deadline: 1pm Wednesday, Oct. 7, 2020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Put all screen shots in one pdf file following the naming convention – SP3-LastName-FirstName-Fall20.pdf and upload to the CANVAS assignment</a:t>
            </a:r>
          </a:p>
          <a:p>
            <a:pPr lvl="1"/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2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SP#3 – Civic Duty I: Voter Registration – 2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9,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5C6978-9B85-EA47-8211-B54EFFF42468}"/>
              </a:ext>
            </a:extLst>
          </p:cNvPr>
          <p:cNvGrpSpPr/>
          <p:nvPr/>
        </p:nvGrpSpPr>
        <p:grpSpPr>
          <a:xfrm>
            <a:off x="0" y="617534"/>
            <a:ext cx="9144000" cy="5622931"/>
            <a:chOff x="0" y="617534"/>
            <a:chExt cx="9144000" cy="5622931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040E2E4-979B-4C4C-B119-FE9932A06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7534"/>
              <a:ext cx="9144000" cy="562293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48FDAF-CCD7-314A-93F2-FE7BCF70B409}"/>
                </a:ext>
              </a:extLst>
            </p:cNvPr>
            <p:cNvSpPr/>
            <p:nvPr/>
          </p:nvSpPr>
          <p:spPr bwMode="auto">
            <a:xfrm>
              <a:off x="533400" y="3048000"/>
              <a:ext cx="2286000" cy="381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94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6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140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 </a:t>
            </a:r>
            <a:r>
              <a:rPr lang="en-US" sz="1800" dirty="0"/>
              <a:t>(</a:t>
            </a:r>
            <a:r>
              <a:rPr lang="en-US" sz="1800" dirty="0">
                <a:solidFill>
                  <a:srgbClr val="CC00CC"/>
                </a:solidFill>
              </a:rPr>
              <a:t>polls 1&amp;2</a:t>
            </a:r>
            <a:r>
              <a:rPr lang="en-US" sz="1800" dirty="0"/>
              <a:t>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 The unit is </a:t>
            </a:r>
            <a:r>
              <a:rPr lang="en-US" sz="2000" dirty="0" err="1"/>
              <a:t>Newtons</a:t>
            </a:r>
            <a:r>
              <a:rPr lang="en-US" sz="2000" dirty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direction of electric (Coulomb) force is always along the straight line joining the two objects. </a:t>
            </a:r>
            <a:r>
              <a:rPr lang="en-US" sz="2000" dirty="0">
                <a:solidFill>
                  <a:srgbClr val="CC00CC"/>
                </a:solidFill>
              </a:rPr>
              <a:t>(poll 7)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the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6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140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7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140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8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1403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9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1403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0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140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1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1403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00200" y="5486400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2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1403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248400" y="4419600"/>
            <a:ext cx="2895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9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7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4612"/>
            <a:ext cx="3124200" cy="685800"/>
          </a:xfrm>
        </p:spPr>
        <p:txBody>
          <a:bodyPr/>
          <a:lstStyle/>
          <a:p>
            <a:r>
              <a:rPr lang="en-US" dirty="0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 </a:t>
            </a:r>
            <a:r>
              <a:rPr lang="en-US" sz="2000" dirty="0">
                <a:solidFill>
                  <a:srgbClr val="CC00CC"/>
                </a:solidFill>
              </a:rPr>
              <a:t>(poll 4)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 Electric charges,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 </a:t>
            </a:r>
            <a:r>
              <a:rPr lang="en-US" sz="2000" dirty="0">
                <a:solidFill>
                  <a:srgbClr val="CC00CC"/>
                </a:solidFill>
              </a:rPr>
              <a:t>(poll 6)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signs of the two charges. (must pay good attention to the signs due to the sign of the charge and the vector force directions!!)</a:t>
            </a: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4" imgW="685800" imgH="380880" progId="Equation.DSMT4">
                  <p:embed/>
                </p:oleObj>
              </mc:Choice>
              <mc:Fallback>
                <p:oleObj name="Equation" r:id="rId4" imgW="685800" imgH="380880" progId="Equation.DSMT4">
                  <p:embed/>
                  <p:pic>
                    <p:nvPicPr>
                      <p:cNvPr id="1413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762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Equation" r:id="rId6" imgW="799920" imgH="380880" progId="Equation.DSMT4">
                  <p:embed/>
                </p:oleObj>
              </mc:Choice>
              <mc:Fallback>
                <p:oleObj name="Equation" r:id="rId6" imgW="799920" imgH="380880" progId="Equation.DSMT4">
                  <p:embed/>
                  <p:pic>
                    <p:nvPicPr>
                      <p:cNvPr id="1413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8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181600"/>
          </a:xfrm>
        </p:spPr>
        <p:txBody>
          <a:bodyPr/>
          <a:lstStyle/>
          <a:p>
            <a:r>
              <a:rPr lang="en-US" sz="2800" dirty="0"/>
              <a:t>The elementary charge, the smallest unit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Charge of an object changes always in an integer multiples of </a:t>
            </a:r>
            <a:r>
              <a:rPr lang="en-US" sz="2000" dirty="0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What kind of quantity is the electric charge? </a:t>
            </a:r>
            <a:r>
              <a:rPr lang="en-US" sz="2000" dirty="0">
                <a:solidFill>
                  <a:srgbClr val="CC00CC"/>
                </a:solidFill>
              </a:rPr>
              <a:t>(poll 2)</a:t>
            </a:r>
            <a:endParaRPr lang="en-US" sz="2000" dirty="0"/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0</a:t>
            </a:r>
            <a:r>
              <a:rPr lang="en-US" sz="2800" dirty="0"/>
              <a:t>, the permittivity* 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also be written as: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514600" y="91440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1423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4958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6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142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4958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7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142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6781800" y="48434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8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142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434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1031" y="3244334"/>
            <a:ext cx="880369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800000"/>
                </a:solidFill>
                <a:latin typeface="Arial Narrow"/>
                <a:cs typeface="Arial Narrow"/>
              </a:rPr>
              <a:t>Scalar!!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2024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Sept. 9,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9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on the Coulomb Force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Electric force on electron by proton</a:t>
            </a:r>
            <a:r>
              <a:rPr lang="en-US" sz="2400" dirty="0"/>
              <a:t>.  Determine the magnitude of the electric force on the electron of a hydrogen atom exerted by the single proton (Q</a:t>
            </a:r>
            <a:r>
              <a:rPr lang="en-US" sz="2400" baseline="-25000" dirty="0"/>
              <a:t>2</a:t>
            </a:r>
            <a:r>
              <a:rPr lang="en-US" sz="2400" dirty="0"/>
              <a:t>=+e) that is its nucleus.  Assume the electron “orbits” the proton at its average distance of r=0.53x10</a:t>
            </a:r>
            <a:r>
              <a:rPr lang="en-US" sz="2400" baseline="30000" dirty="0"/>
              <a:t>-10</a:t>
            </a:r>
            <a:r>
              <a:rPr lang="en-US" sz="2400" dirty="0"/>
              <a:t>m.  What is the orbital speed of the electron (m</a:t>
            </a:r>
            <a:r>
              <a:rPr lang="en-US" sz="2400" baseline="-25000" dirty="0"/>
              <a:t>e</a:t>
            </a:r>
            <a:r>
              <a:rPr lang="en-US" sz="2400" dirty="0"/>
              <a:t>=9.12x10</a:t>
            </a:r>
            <a:r>
              <a:rPr lang="en-US" sz="2400" baseline="30000" dirty="0"/>
              <a:t>-31</a:t>
            </a:r>
            <a:r>
              <a:rPr lang="en-US" sz="2400" dirty="0"/>
              <a:t>kg)?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7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8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14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9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144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0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144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1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144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2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1443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457201" y="5775325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Which direction? </a:t>
            </a:r>
            <a:r>
              <a:rPr lang="en-US" sz="2000" dirty="0">
                <a:solidFill>
                  <a:srgbClr val="CC00CC"/>
                </a:solidFill>
                <a:latin typeface="+mn-lt"/>
              </a:rPr>
              <a:t>(poll 7)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900733" y="5815042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021714" y="5775325"/>
            <a:ext cx="39773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What is the orbital speed of the election?</a:t>
            </a:r>
          </a:p>
        </p:txBody>
      </p:sp>
    </p:spTree>
    <p:extLst>
      <p:ext uri="{BB962C8B-B14F-4D97-AF65-F5344CB8AC3E}">
        <p14:creationId xmlns:p14="http://schemas.microsoft.com/office/powerpoint/2010/main" val="2018896431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21188</TotalTime>
  <Words>1685</Words>
  <Application>Microsoft Macintosh PowerPoint</Application>
  <PresentationFormat>On-screen Show (4:3)</PresentationFormat>
  <Paragraphs>193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Narrow</vt:lpstr>
      <vt:lpstr>Courier New</vt:lpstr>
      <vt:lpstr>Monotype Corsiva</vt:lpstr>
      <vt:lpstr>Symbol</vt:lpstr>
      <vt:lpstr>Times New Roman</vt:lpstr>
      <vt:lpstr>phys1443-spring02</vt:lpstr>
      <vt:lpstr>Equation</vt:lpstr>
      <vt:lpstr>PHYS 1441 – Section 002 Lecture #4</vt:lpstr>
      <vt:lpstr>Announcements</vt:lpstr>
      <vt:lpstr>SP#2 – Angels &amp; Demons</vt:lpstr>
      <vt:lpstr>SP#3 – Civic Duty I: Voter Registration</vt:lpstr>
      <vt:lpstr>SP#3 – Civic Duty I: Voter Registration – 2</vt:lpstr>
      <vt:lpstr>Coulomb’s Law – The Formula</vt:lpstr>
      <vt:lpstr>Electric Force</vt:lpstr>
      <vt:lpstr>The Elementary Charge and Permittivity</vt:lpstr>
      <vt:lpstr>Example on the Coulomb Force </vt:lpstr>
      <vt:lpstr>Example on the Coulomb Force, cnt’d </vt:lpstr>
      <vt:lpstr>Example 21 – 1 </vt:lpstr>
      <vt:lpstr>Vector Additions and Subtractions</vt:lpstr>
      <vt:lpstr>Example for Vector Addition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730</cp:revision>
  <dcterms:created xsi:type="dcterms:W3CDTF">2012-01-19T04:21:20Z</dcterms:created>
  <dcterms:modified xsi:type="dcterms:W3CDTF">2020-09-09T19:52:32Z</dcterms:modified>
</cp:coreProperties>
</file>