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591" r:id="rId4"/>
    <p:sldId id="597" r:id="rId5"/>
    <p:sldId id="598" r:id="rId6"/>
    <p:sldId id="547" r:id="rId7"/>
    <p:sldId id="548" r:id="rId8"/>
    <p:sldId id="549" r:id="rId9"/>
    <p:sldId id="599" r:id="rId10"/>
    <p:sldId id="603" r:id="rId11"/>
    <p:sldId id="550" r:id="rId12"/>
    <p:sldId id="592" r:id="rId13"/>
    <p:sldId id="600" r:id="rId14"/>
    <p:sldId id="551" r:id="rId15"/>
    <p:sldId id="552" r:id="rId16"/>
    <p:sldId id="555" r:id="rId17"/>
    <p:sldId id="596" r:id="rId18"/>
    <p:sldId id="602" r:id="rId19"/>
    <p:sldId id="556" r:id="rId20"/>
    <p:sldId id="557" r:id="rId21"/>
    <p:sldId id="558"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4"/>
    <p:restoredTop sz="94660"/>
  </p:normalViewPr>
  <p:slideViewPr>
    <p:cSldViewPr>
      <p:cViewPr varScale="1">
        <p:scale>
          <a:sx n="134" d="100"/>
          <a:sy n="134" d="100"/>
        </p:scale>
        <p:origin x="20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12" Type="http://schemas.openxmlformats.org/officeDocument/2006/relationships/image" Target="../media/image96.emf"/><Relationship Id="rId2" Type="http://schemas.openxmlformats.org/officeDocument/2006/relationships/image" Target="../media/image86.emf"/><Relationship Id="rId1" Type="http://schemas.openxmlformats.org/officeDocument/2006/relationships/image" Target="../media/image85.emf"/><Relationship Id="rId6" Type="http://schemas.openxmlformats.org/officeDocument/2006/relationships/image" Target="../media/image90.emf"/><Relationship Id="rId11" Type="http://schemas.openxmlformats.org/officeDocument/2006/relationships/image" Target="../media/image95.emf"/><Relationship Id="rId5" Type="http://schemas.openxmlformats.org/officeDocument/2006/relationships/image" Target="../media/image89.emf"/><Relationship Id="rId10" Type="http://schemas.openxmlformats.org/officeDocument/2006/relationships/image" Target="../media/image94.emf"/><Relationship Id="rId4" Type="http://schemas.openxmlformats.org/officeDocument/2006/relationships/image" Target="../media/image88.emf"/><Relationship Id="rId9" Type="http://schemas.openxmlformats.org/officeDocument/2006/relationships/image" Target="../media/image93.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image" Target="../media/image109.emf"/><Relationship Id="rId3" Type="http://schemas.openxmlformats.org/officeDocument/2006/relationships/image" Target="../media/image99.emf"/><Relationship Id="rId7" Type="http://schemas.openxmlformats.org/officeDocument/2006/relationships/image" Target="../media/image103.emf"/><Relationship Id="rId12" Type="http://schemas.openxmlformats.org/officeDocument/2006/relationships/image" Target="../media/image108.emf"/><Relationship Id="rId17" Type="http://schemas.openxmlformats.org/officeDocument/2006/relationships/image" Target="../media/image113.emf"/><Relationship Id="rId2" Type="http://schemas.openxmlformats.org/officeDocument/2006/relationships/image" Target="../media/image98.emf"/><Relationship Id="rId16" Type="http://schemas.openxmlformats.org/officeDocument/2006/relationships/image" Target="../media/image112.emf"/><Relationship Id="rId1" Type="http://schemas.openxmlformats.org/officeDocument/2006/relationships/image" Target="../media/image97.emf"/><Relationship Id="rId6" Type="http://schemas.openxmlformats.org/officeDocument/2006/relationships/image" Target="../media/image102.emf"/><Relationship Id="rId11" Type="http://schemas.openxmlformats.org/officeDocument/2006/relationships/image" Target="../media/image107.emf"/><Relationship Id="rId5" Type="http://schemas.openxmlformats.org/officeDocument/2006/relationships/image" Target="../media/image101.emf"/><Relationship Id="rId15" Type="http://schemas.openxmlformats.org/officeDocument/2006/relationships/image" Target="../media/image111.emf"/><Relationship Id="rId10" Type="http://schemas.openxmlformats.org/officeDocument/2006/relationships/image" Target="../media/image106.emf"/><Relationship Id="rId4" Type="http://schemas.openxmlformats.org/officeDocument/2006/relationships/image" Target="../media/image100.emf"/><Relationship Id="rId9" Type="http://schemas.openxmlformats.org/officeDocument/2006/relationships/image" Target="../media/image105.emf"/><Relationship Id="rId14"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6.emf"/><Relationship Id="rId5" Type="http://schemas.openxmlformats.org/officeDocument/2006/relationships/image" Target="../media/image11.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6.emf"/><Relationship Id="rId3" Type="http://schemas.openxmlformats.org/officeDocument/2006/relationships/image" Target="../media/image21.emf"/><Relationship Id="rId21" Type="http://schemas.openxmlformats.org/officeDocument/2006/relationships/image" Target="../media/image39.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5.emf"/><Relationship Id="rId25" Type="http://schemas.openxmlformats.org/officeDocument/2006/relationships/image" Target="../media/image43.emf"/><Relationship Id="rId2" Type="http://schemas.openxmlformats.org/officeDocument/2006/relationships/image" Target="../media/image20.emf"/><Relationship Id="rId16" Type="http://schemas.openxmlformats.org/officeDocument/2006/relationships/image" Target="../media/image34.emf"/><Relationship Id="rId20" Type="http://schemas.openxmlformats.org/officeDocument/2006/relationships/image" Target="../media/image38.emf"/><Relationship Id="rId1" Type="http://schemas.openxmlformats.org/officeDocument/2006/relationships/image" Target="../media/image19.emf"/><Relationship Id="rId6" Type="http://schemas.openxmlformats.org/officeDocument/2006/relationships/image" Target="../media/image24.emf"/><Relationship Id="rId11" Type="http://schemas.openxmlformats.org/officeDocument/2006/relationships/image" Target="../media/image29.emf"/><Relationship Id="rId24" Type="http://schemas.openxmlformats.org/officeDocument/2006/relationships/image" Target="../media/image42.emf"/><Relationship Id="rId5" Type="http://schemas.openxmlformats.org/officeDocument/2006/relationships/image" Target="../media/image23.wmf"/><Relationship Id="rId15" Type="http://schemas.openxmlformats.org/officeDocument/2006/relationships/image" Target="../media/image33.emf"/><Relationship Id="rId23" Type="http://schemas.openxmlformats.org/officeDocument/2006/relationships/image" Target="../media/image41.emf"/><Relationship Id="rId10" Type="http://schemas.openxmlformats.org/officeDocument/2006/relationships/image" Target="../media/image28.emf"/><Relationship Id="rId19" Type="http://schemas.openxmlformats.org/officeDocument/2006/relationships/image" Target="../media/image37.emf"/><Relationship Id="rId4" Type="http://schemas.openxmlformats.org/officeDocument/2006/relationships/image" Target="../media/image22.emf"/><Relationship Id="rId9" Type="http://schemas.openxmlformats.org/officeDocument/2006/relationships/image" Target="../media/image27.wmf"/><Relationship Id="rId14" Type="http://schemas.openxmlformats.org/officeDocument/2006/relationships/image" Target="../media/image32.emf"/><Relationship Id="rId22"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wmf"/><Relationship Id="rId5" Type="http://schemas.openxmlformats.org/officeDocument/2006/relationships/image" Target="../media/image48.emf"/><Relationship Id="rId4"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 Id="rId9"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emf"/><Relationship Id="rId5" Type="http://schemas.openxmlformats.org/officeDocument/2006/relationships/image" Target="../media/image66.wmf"/><Relationship Id="rId4"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17819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1241824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14,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Monday, Sept. 14, 2020</a:t>
            </a:r>
          </a:p>
        </p:txBody>
      </p:sp>
      <p:sp>
        <p:nvSpPr>
          <p:cNvPr id="7" name="Rectangle 5"/>
          <p:cNvSpPr>
            <a:spLocks noGrp="1" noChangeArrowheads="1"/>
          </p:cNvSpPr>
          <p:nvPr>
            <p:ph type="ftr" sz="quarter" idx="11"/>
          </p:nvPr>
        </p:nvSpPr>
        <p:spPr/>
        <p:txBody>
          <a:bodyPr/>
          <a:lstStyle>
            <a:lvl1pPr>
              <a:defRPr/>
            </a:lvl1pPr>
          </a:lstStyle>
          <a:p>
            <a:r>
              <a:rPr lang="de-DE"/>
              <a:t>PHYS 1444-002, Fall 2020                    Dr. Jaehoon Yu</a:t>
            </a:r>
            <a:endParaRPr lang="en-US"/>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303285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Monday, Sept. 14, 2020</a:t>
            </a:r>
          </a:p>
        </p:txBody>
      </p:sp>
      <p:sp>
        <p:nvSpPr>
          <p:cNvPr id="6" name="Footer Placeholder 5"/>
          <p:cNvSpPr>
            <a:spLocks noGrp="1"/>
          </p:cNvSpPr>
          <p:nvPr>
            <p:ph type="ftr" sz="quarter" idx="11"/>
          </p:nvPr>
        </p:nvSpPr>
        <p:spPr/>
        <p:txBody>
          <a:bodyPr/>
          <a:lstStyle>
            <a:lvl1pPr>
              <a:defRPr/>
            </a:lvl1pPr>
          </a:lstStyle>
          <a:p>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422100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14,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14,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14,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4.emf"/><Relationship Id="rId18" Type="http://schemas.openxmlformats.org/officeDocument/2006/relationships/oleObject" Target="../embeddings/oleObject58.bin"/><Relationship Id="rId3" Type="http://schemas.openxmlformats.org/officeDocument/2006/relationships/image" Target="../media/image59.jpeg"/><Relationship Id="rId21" Type="http://schemas.openxmlformats.org/officeDocument/2006/relationships/image" Target="../media/image58.emf"/><Relationship Id="rId7" Type="http://schemas.openxmlformats.org/officeDocument/2006/relationships/image" Target="../media/image51.emf"/><Relationship Id="rId12" Type="http://schemas.openxmlformats.org/officeDocument/2006/relationships/oleObject" Target="../embeddings/oleObject55.bin"/><Relationship Id="rId17" Type="http://schemas.openxmlformats.org/officeDocument/2006/relationships/image" Target="../media/image56.emf"/><Relationship Id="rId2" Type="http://schemas.openxmlformats.org/officeDocument/2006/relationships/slideLayout" Target="../slideLayouts/slideLayout2.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vmlDrawing" Target="../drawings/vmlDrawing5.vml"/><Relationship Id="rId6" Type="http://schemas.openxmlformats.org/officeDocument/2006/relationships/oleObject" Target="../embeddings/oleObject52.bin"/><Relationship Id="rId11" Type="http://schemas.openxmlformats.org/officeDocument/2006/relationships/image" Target="../media/image53.emf"/><Relationship Id="rId5" Type="http://schemas.openxmlformats.org/officeDocument/2006/relationships/image" Target="../media/image50.emf"/><Relationship Id="rId15" Type="http://schemas.openxmlformats.org/officeDocument/2006/relationships/image" Target="../media/image55.emf"/><Relationship Id="rId10" Type="http://schemas.openxmlformats.org/officeDocument/2006/relationships/oleObject" Target="../embeddings/oleObject54.bin"/><Relationship Id="rId19" Type="http://schemas.openxmlformats.org/officeDocument/2006/relationships/image" Target="../media/image57.emf"/><Relationship Id="rId4" Type="http://schemas.openxmlformats.org/officeDocument/2006/relationships/oleObject" Target="../embeddings/oleObject51.bin"/><Relationship Id="rId9" Type="http://schemas.openxmlformats.org/officeDocument/2006/relationships/image" Target="../media/image52.emf"/><Relationship Id="rId14" Type="http://schemas.openxmlformats.org/officeDocument/2006/relationships/oleObject" Target="../embeddings/oleObject56.bin"/></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7.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3.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65.wmf"/><Relationship Id="rId4" Type="http://schemas.openxmlformats.org/officeDocument/2006/relationships/image" Target="../media/image62.emf"/><Relationship Id="rId9" Type="http://schemas.openxmlformats.org/officeDocument/2006/relationships/oleObject" Target="../embeddings/oleObject6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2.wmf"/><Relationship Id="rId3" Type="http://schemas.openxmlformats.org/officeDocument/2006/relationships/image" Target="../media/image75.jpeg"/><Relationship Id="rId7" Type="http://schemas.openxmlformats.org/officeDocument/2006/relationships/image" Target="../media/image69.wmf"/><Relationship Id="rId12" Type="http://schemas.openxmlformats.org/officeDocument/2006/relationships/oleObject" Target="../embeddings/oleObject69.bin"/><Relationship Id="rId17"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71.bin"/><Relationship Id="rId1" Type="http://schemas.openxmlformats.org/officeDocument/2006/relationships/vmlDrawing" Target="../drawings/vmlDrawing7.vml"/><Relationship Id="rId6" Type="http://schemas.openxmlformats.org/officeDocument/2006/relationships/oleObject" Target="../embeddings/oleObject66.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0.wmf"/><Relationship Id="rId14" Type="http://schemas.openxmlformats.org/officeDocument/2006/relationships/oleObject" Target="../embeddings/oleObject7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7.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2.emf"/><Relationship Id="rId3" Type="http://schemas.openxmlformats.org/officeDocument/2006/relationships/oleObject" Target="../embeddings/oleObject74.bin"/><Relationship Id="rId7" Type="http://schemas.openxmlformats.org/officeDocument/2006/relationships/image" Target="../media/image79.e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75.bin"/><Relationship Id="rId11" Type="http://schemas.openxmlformats.org/officeDocument/2006/relationships/image" Target="../media/image81.emf"/><Relationship Id="rId5" Type="http://schemas.openxmlformats.org/officeDocument/2006/relationships/image" Target="../media/image84.jpeg"/><Relationship Id="rId15" Type="http://schemas.openxmlformats.org/officeDocument/2006/relationships/image" Target="../media/image83.emf"/><Relationship Id="rId10" Type="http://schemas.openxmlformats.org/officeDocument/2006/relationships/oleObject" Target="../embeddings/oleObject77.bin"/><Relationship Id="rId4" Type="http://schemas.openxmlformats.org/officeDocument/2006/relationships/image" Target="../media/image78.emf"/><Relationship Id="rId9" Type="http://schemas.openxmlformats.org/officeDocument/2006/relationships/image" Target="../media/image80.emf"/><Relationship Id="rId14" Type="http://schemas.openxmlformats.org/officeDocument/2006/relationships/oleObject" Target="../embeddings/oleObject7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89.emf"/><Relationship Id="rId18" Type="http://schemas.openxmlformats.org/officeDocument/2006/relationships/oleObject" Target="../embeddings/oleObject87.bin"/><Relationship Id="rId26" Type="http://schemas.openxmlformats.org/officeDocument/2006/relationships/oleObject" Target="../embeddings/oleObject91.bin"/><Relationship Id="rId3" Type="http://schemas.openxmlformats.org/officeDocument/2006/relationships/oleObject" Target="../embeddings/oleObject80.bin"/><Relationship Id="rId21" Type="http://schemas.openxmlformats.org/officeDocument/2006/relationships/image" Target="../media/image93.emf"/><Relationship Id="rId7" Type="http://schemas.openxmlformats.org/officeDocument/2006/relationships/image" Target="../media/image86.emf"/><Relationship Id="rId12" Type="http://schemas.openxmlformats.org/officeDocument/2006/relationships/oleObject" Target="../embeddings/oleObject84.bin"/><Relationship Id="rId17" Type="http://schemas.openxmlformats.org/officeDocument/2006/relationships/image" Target="../media/image91.emf"/><Relationship Id="rId25" Type="http://schemas.openxmlformats.org/officeDocument/2006/relationships/image" Target="../media/image95.emf"/><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1.vml"/><Relationship Id="rId6" Type="http://schemas.openxmlformats.org/officeDocument/2006/relationships/oleObject" Target="../embeddings/oleObject81.bin"/><Relationship Id="rId11" Type="http://schemas.openxmlformats.org/officeDocument/2006/relationships/image" Target="../media/image88.emf"/><Relationship Id="rId24" Type="http://schemas.openxmlformats.org/officeDocument/2006/relationships/oleObject" Target="../embeddings/oleObject90.bin"/><Relationship Id="rId5" Type="http://schemas.openxmlformats.org/officeDocument/2006/relationships/image" Target="../media/image84.jpeg"/><Relationship Id="rId15" Type="http://schemas.openxmlformats.org/officeDocument/2006/relationships/image" Target="../media/image90.emf"/><Relationship Id="rId23" Type="http://schemas.openxmlformats.org/officeDocument/2006/relationships/image" Target="../media/image94.emf"/><Relationship Id="rId10" Type="http://schemas.openxmlformats.org/officeDocument/2006/relationships/oleObject" Target="../embeddings/oleObject83.bin"/><Relationship Id="rId19" Type="http://schemas.openxmlformats.org/officeDocument/2006/relationships/image" Target="../media/image92.emf"/><Relationship Id="rId4" Type="http://schemas.openxmlformats.org/officeDocument/2006/relationships/image" Target="../media/image85.emf"/><Relationship Id="rId9" Type="http://schemas.openxmlformats.org/officeDocument/2006/relationships/image" Target="../media/image87.emf"/><Relationship Id="rId14" Type="http://schemas.openxmlformats.org/officeDocument/2006/relationships/oleObject" Target="../embeddings/oleObject85.bin"/><Relationship Id="rId22" Type="http://schemas.openxmlformats.org/officeDocument/2006/relationships/oleObject" Target="../embeddings/oleObject89.bin"/><Relationship Id="rId27" Type="http://schemas.openxmlformats.org/officeDocument/2006/relationships/image" Target="../media/image96.emf"/></Relationships>
</file>

<file path=ppt/slides/_rels/slide21.xml.rels><?xml version="1.0" encoding="UTF-8" standalone="yes"?>
<Relationships xmlns="http://schemas.openxmlformats.org/package/2006/relationships"><Relationship Id="rId13" Type="http://schemas.openxmlformats.org/officeDocument/2006/relationships/image" Target="../media/image101.emf"/><Relationship Id="rId18" Type="http://schemas.openxmlformats.org/officeDocument/2006/relationships/oleObject" Target="../embeddings/oleObject99.bin"/><Relationship Id="rId26" Type="http://schemas.openxmlformats.org/officeDocument/2006/relationships/oleObject" Target="../embeddings/oleObject103.bin"/><Relationship Id="rId21" Type="http://schemas.openxmlformats.org/officeDocument/2006/relationships/image" Target="../media/image105.emf"/><Relationship Id="rId34" Type="http://schemas.openxmlformats.org/officeDocument/2006/relationships/oleObject" Target="../embeddings/oleObject107.bin"/><Relationship Id="rId7" Type="http://schemas.openxmlformats.org/officeDocument/2006/relationships/image" Target="../media/image98.emf"/><Relationship Id="rId12" Type="http://schemas.openxmlformats.org/officeDocument/2006/relationships/oleObject" Target="../embeddings/oleObject96.bin"/><Relationship Id="rId17" Type="http://schemas.openxmlformats.org/officeDocument/2006/relationships/image" Target="../media/image103.emf"/><Relationship Id="rId25" Type="http://schemas.openxmlformats.org/officeDocument/2006/relationships/image" Target="../media/image107.emf"/><Relationship Id="rId33" Type="http://schemas.openxmlformats.org/officeDocument/2006/relationships/image" Target="../media/image111.emf"/><Relationship Id="rId2" Type="http://schemas.openxmlformats.org/officeDocument/2006/relationships/slideLayout" Target="../slideLayouts/slideLayout2.xml"/><Relationship Id="rId16" Type="http://schemas.openxmlformats.org/officeDocument/2006/relationships/oleObject" Target="../embeddings/oleObject98.bin"/><Relationship Id="rId20" Type="http://schemas.openxmlformats.org/officeDocument/2006/relationships/oleObject" Target="../embeddings/oleObject100.bin"/><Relationship Id="rId29" Type="http://schemas.openxmlformats.org/officeDocument/2006/relationships/image" Target="../media/image109.emf"/><Relationship Id="rId1" Type="http://schemas.openxmlformats.org/officeDocument/2006/relationships/vmlDrawing" Target="../drawings/vmlDrawing12.vml"/><Relationship Id="rId6" Type="http://schemas.openxmlformats.org/officeDocument/2006/relationships/oleObject" Target="../embeddings/oleObject93.bin"/><Relationship Id="rId11" Type="http://schemas.openxmlformats.org/officeDocument/2006/relationships/image" Target="../media/image100.emf"/><Relationship Id="rId24" Type="http://schemas.openxmlformats.org/officeDocument/2006/relationships/oleObject" Target="../embeddings/oleObject102.bin"/><Relationship Id="rId32" Type="http://schemas.openxmlformats.org/officeDocument/2006/relationships/oleObject" Target="../embeddings/oleObject106.bin"/><Relationship Id="rId37" Type="http://schemas.openxmlformats.org/officeDocument/2006/relationships/image" Target="../media/image113.emf"/><Relationship Id="rId5" Type="http://schemas.openxmlformats.org/officeDocument/2006/relationships/image" Target="../media/image84.jpeg"/><Relationship Id="rId15" Type="http://schemas.openxmlformats.org/officeDocument/2006/relationships/image" Target="../media/image102.emf"/><Relationship Id="rId23" Type="http://schemas.openxmlformats.org/officeDocument/2006/relationships/image" Target="../media/image106.emf"/><Relationship Id="rId28" Type="http://schemas.openxmlformats.org/officeDocument/2006/relationships/oleObject" Target="../embeddings/oleObject104.bin"/><Relationship Id="rId36" Type="http://schemas.openxmlformats.org/officeDocument/2006/relationships/oleObject" Target="../embeddings/oleObject108.bin"/><Relationship Id="rId10" Type="http://schemas.openxmlformats.org/officeDocument/2006/relationships/oleObject" Target="../embeddings/oleObject95.bin"/><Relationship Id="rId19" Type="http://schemas.openxmlformats.org/officeDocument/2006/relationships/image" Target="../media/image104.emf"/><Relationship Id="rId31" Type="http://schemas.openxmlformats.org/officeDocument/2006/relationships/image" Target="../media/image110.emf"/><Relationship Id="rId4" Type="http://schemas.openxmlformats.org/officeDocument/2006/relationships/image" Target="../media/image97.emf"/><Relationship Id="rId9" Type="http://schemas.openxmlformats.org/officeDocument/2006/relationships/image" Target="../media/image99.emf"/><Relationship Id="rId14" Type="http://schemas.openxmlformats.org/officeDocument/2006/relationships/oleObject" Target="../embeddings/oleObject97.bin"/><Relationship Id="rId22" Type="http://schemas.openxmlformats.org/officeDocument/2006/relationships/oleObject" Target="../embeddings/oleObject101.bin"/><Relationship Id="rId27" Type="http://schemas.openxmlformats.org/officeDocument/2006/relationships/image" Target="../media/image108.emf"/><Relationship Id="rId30" Type="http://schemas.openxmlformats.org/officeDocument/2006/relationships/oleObject" Target="../embeddings/oleObject105.bin"/><Relationship Id="rId35" Type="http://schemas.openxmlformats.org/officeDocument/2006/relationships/image" Target="../media/image112.emf"/><Relationship Id="rId8" Type="http://schemas.openxmlformats.org/officeDocument/2006/relationships/oleObject" Target="../embeddings/oleObject94.bin"/><Relationship Id="rId3" Type="http://schemas.openxmlformats.org/officeDocument/2006/relationships/oleObject" Target="../embeddings/oleObject9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6.bin"/><Relationship Id="rId1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emf"/><Relationship Id="rId17" Type="http://schemas.openxmlformats.org/officeDocument/2006/relationships/oleObject" Target="../embeddings/oleObject8.bin"/><Relationship Id="rId2" Type="http://schemas.openxmlformats.org/officeDocument/2006/relationships/slideLayout" Target="../slideLayouts/slideLayout1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emf"/><Relationship Id="rId19" Type="http://schemas.openxmlformats.org/officeDocument/2006/relationships/oleObject" Target="../embeddings/oleObject9.bin"/><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15.bin"/><Relationship Id="rId18" Type="http://schemas.openxmlformats.org/officeDocument/2006/relationships/oleObject" Target="../embeddings/oleObject18.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1.emf"/><Relationship Id="rId17" Type="http://schemas.openxmlformats.org/officeDocument/2006/relationships/oleObject" Target="../embeddings/oleObject17.bin"/><Relationship Id="rId2" Type="http://schemas.openxmlformats.org/officeDocument/2006/relationships/slideLayout" Target="../slideLayouts/slideLayout14.xml"/><Relationship Id="rId16" Type="http://schemas.openxmlformats.org/officeDocument/2006/relationships/image" Target="../media/image17.emf"/><Relationship Id="rId20" Type="http://schemas.openxmlformats.org/officeDocument/2006/relationships/oleObject" Target="../embeddings/oleObject19.bin"/><Relationship Id="rId1" Type="http://schemas.openxmlformats.org/officeDocument/2006/relationships/vmlDrawing" Target="../drawings/vmlDrawing2.vml"/><Relationship Id="rId6" Type="http://schemas.openxmlformats.org/officeDocument/2006/relationships/image" Target="../media/image13.e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5.emf"/><Relationship Id="rId19"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oleObject" Target="../embeddings/oleObject13.bin"/><Relationship Id="rId14" Type="http://schemas.openxmlformats.org/officeDocument/2006/relationships/image" Target="../media/image16.e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25.bin"/><Relationship Id="rId18" Type="http://schemas.openxmlformats.org/officeDocument/2006/relationships/image" Target="../media/image26.emf"/><Relationship Id="rId26" Type="http://schemas.openxmlformats.org/officeDocument/2006/relationships/image" Target="../media/image30.emf"/><Relationship Id="rId39" Type="http://schemas.openxmlformats.org/officeDocument/2006/relationships/oleObject" Target="../embeddings/oleObject38.bin"/><Relationship Id="rId21" Type="http://schemas.openxmlformats.org/officeDocument/2006/relationships/oleObject" Target="../embeddings/oleObject29.bin"/><Relationship Id="rId34" Type="http://schemas.openxmlformats.org/officeDocument/2006/relationships/image" Target="../media/image34.emf"/><Relationship Id="rId42" Type="http://schemas.openxmlformats.org/officeDocument/2006/relationships/image" Target="../media/image38.emf"/><Relationship Id="rId47" Type="http://schemas.openxmlformats.org/officeDocument/2006/relationships/oleObject" Target="../embeddings/oleObject42.bin"/><Relationship Id="rId50" Type="http://schemas.openxmlformats.org/officeDocument/2006/relationships/image" Target="../media/image42.emf"/><Relationship Id="rId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25.emf"/><Relationship Id="rId29" Type="http://schemas.openxmlformats.org/officeDocument/2006/relationships/oleObject" Target="../embeddings/oleObject33.bin"/><Relationship Id="rId11" Type="http://schemas.openxmlformats.org/officeDocument/2006/relationships/oleObject" Target="../embeddings/oleObject24.bin"/><Relationship Id="rId24" Type="http://schemas.openxmlformats.org/officeDocument/2006/relationships/image" Target="../media/image29.emf"/><Relationship Id="rId32" Type="http://schemas.openxmlformats.org/officeDocument/2006/relationships/image" Target="../media/image33.emf"/><Relationship Id="rId37" Type="http://schemas.openxmlformats.org/officeDocument/2006/relationships/oleObject" Target="../embeddings/oleObject37.bin"/><Relationship Id="rId40" Type="http://schemas.openxmlformats.org/officeDocument/2006/relationships/image" Target="../media/image37.emf"/><Relationship Id="rId45" Type="http://schemas.openxmlformats.org/officeDocument/2006/relationships/oleObject" Target="../embeddings/oleObject41.bin"/><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28" Type="http://schemas.openxmlformats.org/officeDocument/2006/relationships/image" Target="../media/image31.emf"/><Relationship Id="rId36" Type="http://schemas.openxmlformats.org/officeDocument/2006/relationships/image" Target="../media/image35.emf"/><Relationship Id="rId49" Type="http://schemas.openxmlformats.org/officeDocument/2006/relationships/oleObject" Target="../embeddings/oleObject43.bin"/><Relationship Id="rId10" Type="http://schemas.openxmlformats.org/officeDocument/2006/relationships/image" Target="../media/image22.emf"/><Relationship Id="rId19" Type="http://schemas.openxmlformats.org/officeDocument/2006/relationships/oleObject" Target="../embeddings/oleObject28.bin"/><Relationship Id="rId31" Type="http://schemas.openxmlformats.org/officeDocument/2006/relationships/oleObject" Target="../embeddings/oleObject34.bin"/><Relationship Id="rId44" Type="http://schemas.openxmlformats.org/officeDocument/2006/relationships/image" Target="../media/image39.emf"/><Relationship Id="rId52" Type="http://schemas.openxmlformats.org/officeDocument/2006/relationships/image" Target="../media/image43.emf"/><Relationship Id="rId4" Type="http://schemas.openxmlformats.org/officeDocument/2006/relationships/image" Target="../media/image19.emf"/><Relationship Id="rId9" Type="http://schemas.openxmlformats.org/officeDocument/2006/relationships/oleObject" Target="../embeddings/oleObject23.bin"/><Relationship Id="rId14" Type="http://schemas.openxmlformats.org/officeDocument/2006/relationships/image" Target="../media/image24.emf"/><Relationship Id="rId22" Type="http://schemas.openxmlformats.org/officeDocument/2006/relationships/image" Target="../media/image28.emf"/><Relationship Id="rId27" Type="http://schemas.openxmlformats.org/officeDocument/2006/relationships/oleObject" Target="../embeddings/oleObject32.bin"/><Relationship Id="rId30" Type="http://schemas.openxmlformats.org/officeDocument/2006/relationships/image" Target="../media/image32.emf"/><Relationship Id="rId35" Type="http://schemas.openxmlformats.org/officeDocument/2006/relationships/oleObject" Target="../embeddings/oleObject36.bin"/><Relationship Id="rId43" Type="http://schemas.openxmlformats.org/officeDocument/2006/relationships/oleObject" Target="../embeddings/oleObject40.bin"/><Relationship Id="rId48" Type="http://schemas.openxmlformats.org/officeDocument/2006/relationships/image" Target="../media/image41.emf"/><Relationship Id="rId8" Type="http://schemas.openxmlformats.org/officeDocument/2006/relationships/image" Target="../media/image21.emf"/><Relationship Id="rId51" Type="http://schemas.openxmlformats.org/officeDocument/2006/relationships/oleObject" Target="../embeddings/oleObject44.bin"/><Relationship Id="rId3" Type="http://schemas.openxmlformats.org/officeDocument/2006/relationships/oleObject" Target="../embeddings/oleObject20.bin"/><Relationship Id="rId12" Type="http://schemas.openxmlformats.org/officeDocument/2006/relationships/image" Target="../media/image23.wmf"/><Relationship Id="rId17" Type="http://schemas.openxmlformats.org/officeDocument/2006/relationships/oleObject" Target="../embeddings/oleObject27.bin"/><Relationship Id="rId25" Type="http://schemas.openxmlformats.org/officeDocument/2006/relationships/oleObject" Target="../embeddings/oleObject31.bin"/><Relationship Id="rId33" Type="http://schemas.openxmlformats.org/officeDocument/2006/relationships/oleObject" Target="../embeddings/oleObject35.bin"/><Relationship Id="rId38" Type="http://schemas.openxmlformats.org/officeDocument/2006/relationships/image" Target="../media/image36.emf"/><Relationship Id="rId46" Type="http://schemas.openxmlformats.org/officeDocument/2006/relationships/image" Target="../media/image40.emf"/><Relationship Id="rId20" Type="http://schemas.openxmlformats.org/officeDocument/2006/relationships/image" Target="../media/image27.wmf"/><Relationship Id="rId41" Type="http://schemas.openxmlformats.org/officeDocument/2006/relationships/oleObject" Target="../embeddings/oleObject39.bin"/><Relationship Id="rId1" Type="http://schemas.openxmlformats.org/officeDocument/2006/relationships/vmlDrawing" Target="../drawings/vmlDrawing3.vml"/><Relationship Id="rId6"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48.emf"/><Relationship Id="rId3" Type="http://schemas.openxmlformats.org/officeDocument/2006/relationships/notesSlide" Target="../notesSlides/notesSlide2.xml"/><Relationship Id="rId7" Type="http://schemas.openxmlformats.org/officeDocument/2006/relationships/image" Target="../media/image45.w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6.bin"/><Relationship Id="rId11" Type="http://schemas.openxmlformats.org/officeDocument/2006/relationships/image" Target="../media/image47.wmf"/><Relationship Id="rId5" Type="http://schemas.openxmlformats.org/officeDocument/2006/relationships/image" Target="../media/image44.emf"/><Relationship Id="rId15" Type="http://schemas.openxmlformats.org/officeDocument/2006/relationships/image" Target="../media/image4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46.wmf"/><Relationship Id="rId14" Type="http://schemas.openxmlformats.org/officeDocument/2006/relationships/oleObject" Target="../embeddings/oleObject5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14,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#5</a:t>
            </a:r>
          </a:p>
        </p:txBody>
      </p:sp>
      <p:sp>
        <p:nvSpPr>
          <p:cNvPr id="18438" name="Text Box 4"/>
          <p:cNvSpPr txBox="1">
            <a:spLocks noChangeArrowheads="1"/>
          </p:cNvSpPr>
          <p:nvPr/>
        </p:nvSpPr>
        <p:spPr bwMode="auto">
          <a:xfrm>
            <a:off x="3025647"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14,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295400" y="2278797"/>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CH21</a:t>
            </a:r>
          </a:p>
          <a:p>
            <a:pPr marL="990600" lvl="1" indent="-533400">
              <a:buFont typeface="Courier New" panose="02070309020205020404" pitchFamily="49" charset="0"/>
              <a:buChar char="o"/>
            </a:pPr>
            <a:r>
              <a:rPr lang="en-US" sz="2800" dirty="0">
                <a:solidFill>
                  <a:srgbClr val="003300"/>
                </a:solidFill>
                <a:latin typeface="Arial Narrow" charset="0"/>
              </a:rPr>
              <a:t>Vector component refresh</a:t>
            </a:r>
          </a:p>
          <a:p>
            <a:pPr marL="990600" lvl="1" indent="-533400">
              <a:buFont typeface="Courier New" panose="02070309020205020404" pitchFamily="49" charset="0"/>
              <a:buChar char="o"/>
            </a:pPr>
            <a:r>
              <a:rPr lang="en-US" sz="2800" dirty="0">
                <a:solidFill>
                  <a:srgbClr val="003300"/>
                </a:solidFill>
                <a:latin typeface="Arial Narrow" charset="0"/>
              </a:rPr>
              <a:t>The Electric Field</a:t>
            </a:r>
          </a:p>
          <a:p>
            <a:pPr marL="990600" lvl="1" indent="-533400">
              <a:buFont typeface="Courier New" panose="02070309020205020404" pitchFamily="49" charset="0"/>
              <a:buChar char="o"/>
            </a:pPr>
            <a:r>
              <a:rPr lang="en-US" sz="2800" dirty="0">
                <a:solidFill>
                  <a:srgbClr val="003300"/>
                </a:solidFill>
                <a:latin typeface="Arial Narrow" charset="0"/>
              </a:rPr>
              <a:t>The Directions of The Electric Field and the Electric Force</a:t>
            </a:r>
          </a:p>
          <a:p>
            <a:pPr marL="990600" lvl="1" indent="-533400">
              <a:buFont typeface="Courier New" panose="02070309020205020404" pitchFamily="49" charset="0"/>
              <a:buChar char="o"/>
            </a:pPr>
            <a:r>
              <a:rPr lang="en-US" sz="2800" dirty="0">
                <a:solidFill>
                  <a:srgbClr val="003300"/>
                </a:solidFill>
                <a:latin typeface="Arial Narrow" charset="0"/>
              </a:rPr>
              <a:t>Electric Fields and Conductors</a:t>
            </a:r>
          </a:p>
          <a:p>
            <a:pPr marL="990600" lvl="1" indent="-533400">
              <a:buFont typeface="Courier New" panose="02070309020205020404" pitchFamily="49" charset="0"/>
              <a:buChar char="o"/>
            </a:pPr>
            <a:r>
              <a:rPr lang="en-US" sz="2800" dirty="0">
                <a:solidFill>
                  <a:srgbClr val="003800"/>
                </a:solidFill>
                <a:latin typeface="Arial Narrow" charset="0"/>
              </a:rPr>
              <a:t>Motion of a Charged Particle in an Electric Field</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10</a:t>
            </a:fld>
            <a:endParaRPr lang="en-US"/>
          </a:p>
        </p:txBody>
      </p:sp>
      <p:sp>
        <p:nvSpPr>
          <p:cNvPr id="145410" name="Rectangle 2"/>
          <p:cNvSpPr>
            <a:spLocks noGrp="1" noChangeArrowheads="1"/>
          </p:cNvSpPr>
          <p:nvPr>
            <p:ph type="title"/>
          </p:nvPr>
        </p:nvSpPr>
        <p:spPr>
          <a:xfrm>
            <a:off x="304800" y="0"/>
            <a:ext cx="8458200" cy="685800"/>
          </a:xfrm>
        </p:spPr>
        <p:txBody>
          <a:bodyPr/>
          <a:lstStyle/>
          <a:p>
            <a:r>
              <a:rPr lang="en-US" dirty="0"/>
              <a:t>How to solve electric F problems?</a:t>
            </a:r>
          </a:p>
        </p:txBody>
      </p:sp>
      <p:sp>
        <p:nvSpPr>
          <p:cNvPr id="145411" name="Rectangle 3"/>
          <p:cNvSpPr>
            <a:spLocks noGrp="1" noChangeArrowheads="1"/>
          </p:cNvSpPr>
          <p:nvPr>
            <p:ph type="body" idx="1"/>
          </p:nvPr>
        </p:nvSpPr>
        <p:spPr>
          <a:xfrm>
            <a:off x="152400" y="685800"/>
            <a:ext cx="8839200" cy="5181600"/>
          </a:xfrm>
        </p:spPr>
        <p:txBody>
          <a:bodyPr/>
          <a:lstStyle/>
          <a:p>
            <a:pPr marL="0" indent="0">
              <a:buNone/>
            </a:pPr>
            <a:r>
              <a:rPr lang="en-US" sz="2800" dirty="0"/>
              <a:t>Typical problem: Find out the net force on a subject charge at the given position by some source charges</a:t>
            </a:r>
          </a:p>
          <a:p>
            <a:pPr marL="514350" indent="-514350">
              <a:buFont typeface="+mj-lt"/>
              <a:buAutoNum type="arabicPeriod"/>
            </a:pPr>
            <a:r>
              <a:rPr lang="en-US" sz="2800" dirty="0"/>
              <a:t>Compute the magnitude of the force by each source charge on the subject charge at the given position using Coulomb force formula</a:t>
            </a:r>
          </a:p>
          <a:p>
            <a:pPr marL="514350" indent="-514350">
              <a:buFont typeface="+mj-lt"/>
              <a:buAutoNum type="arabicPeriod"/>
            </a:pPr>
            <a:r>
              <a:rPr lang="en-US" sz="2800" dirty="0"/>
              <a:t>Compute the components of the force by the pair of the charges, taking into account the signs of the two charges – subject and source</a:t>
            </a:r>
          </a:p>
          <a:p>
            <a:pPr marL="514350" indent="-514350">
              <a:buFont typeface="+mj-lt"/>
              <a:buAutoNum type="arabicPeriod"/>
            </a:pPr>
            <a:r>
              <a:rPr lang="en-US" sz="2800" dirty="0"/>
              <a:t>Repeat 1 and 2 for all pairs of each of the source charges to the subject charge</a:t>
            </a:r>
          </a:p>
          <a:p>
            <a:pPr marL="514350" indent="-514350">
              <a:buFont typeface="+mj-lt"/>
              <a:buAutoNum type="arabicPeriod"/>
            </a:pPr>
            <a:r>
              <a:rPr lang="en-US" sz="2800" dirty="0"/>
              <a:t>Add all values on each component – x, y and z, </a:t>
            </a:r>
            <a:r>
              <a:rPr lang="en-US" sz="2800" dirty="0" err="1"/>
              <a:t>etc</a:t>
            </a:r>
            <a:endParaRPr lang="en-US" sz="2800" dirty="0"/>
          </a:p>
          <a:p>
            <a:pPr marL="514350" indent="-514350">
              <a:buFont typeface="+mj-lt"/>
              <a:buAutoNum type="arabicPeriod"/>
            </a:pPr>
            <a:r>
              <a:rPr lang="en-US" sz="2800" dirty="0"/>
              <a:t>Express F vector using the component and the unit vector</a:t>
            </a:r>
          </a:p>
        </p:txBody>
      </p:sp>
    </p:spTree>
    <p:extLst>
      <p:ext uri="{BB962C8B-B14F-4D97-AF65-F5344CB8AC3E}">
        <p14:creationId xmlns:p14="http://schemas.microsoft.com/office/powerpoint/2010/main" val="89506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80343"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80344"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80345"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80346"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80347"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80348"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80349"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80350"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80351"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664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369"/>
                                        </p:tgtEl>
                                        <p:attrNameLst>
                                          <p:attrName>style.visibility</p:attrName>
                                        </p:attrNameLst>
                                      </p:cBhvr>
                                      <p:to>
                                        <p:strVal val="visible"/>
                                      </p:to>
                                    </p:set>
                                    <p:animEffect transition="in" filter="wipe(left)">
                                      <p:cBhvr>
                                        <p:cTn id="17" dur="500"/>
                                        <p:tgtEl>
                                          <p:spTgt spid="143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wipe(left)">
                                      <p:cBhvr>
                                        <p:cTn id="22" dur="500"/>
                                        <p:tgtEl>
                                          <p:spTgt spid="143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81"/>
                                        </p:tgtEl>
                                        <p:attrNameLst>
                                          <p:attrName>style.visibility</p:attrName>
                                        </p:attrNameLst>
                                      </p:cBhvr>
                                      <p:to>
                                        <p:strVal val="visible"/>
                                      </p:to>
                                    </p:set>
                                    <p:animEffect transition="in" filter="wipe(left)">
                                      <p:cBhvr>
                                        <p:cTn id="37" dur="500"/>
                                        <p:tgtEl>
                                          <p:spTgt spid="1433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3382"/>
                                        </p:tgtEl>
                                        <p:attrNameLst>
                                          <p:attrName>style.visibility</p:attrName>
                                        </p:attrNameLst>
                                      </p:cBhvr>
                                      <p:to>
                                        <p:strVal val="visible"/>
                                      </p:to>
                                    </p:set>
                                    <p:animEffect transition="in" filter="wipe(left)">
                                      <p:cBhvr>
                                        <p:cTn id="42" dur="500"/>
                                        <p:tgtEl>
                                          <p:spTgt spid="143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378"/>
                                        </p:tgtEl>
                                        <p:attrNameLst>
                                          <p:attrName>style.visibility</p:attrName>
                                        </p:attrNameLst>
                                      </p:cBhvr>
                                      <p:to>
                                        <p:strVal val="visible"/>
                                      </p:to>
                                    </p:set>
                                    <p:animEffect transition="in" filter="wipe(left)">
                                      <p:cBhvr>
                                        <p:cTn id="57" dur="500"/>
                                        <p:tgtEl>
                                          <p:spTgt spid="1433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12</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6422570" y="3581400"/>
            <a:ext cx="2873829" cy="25146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609600"/>
            <a:ext cx="7010400" cy="5181600"/>
          </a:xfrm>
        </p:spPr>
        <p:txBody>
          <a:bodyPr/>
          <a:lstStyle/>
          <a:p>
            <a:r>
              <a:rPr lang="en-US" sz="2800" dirty="0"/>
              <a:t>Both gravitational and electric forces act over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the idea of the field.</a:t>
            </a:r>
          </a:p>
          <a:p>
            <a:pPr lvl="1"/>
            <a:r>
              <a:rPr lang="en-US" sz="2400" dirty="0"/>
              <a:t>Faraday (1791 – 1867) argued that the electric field extends outward/inward from every charge and permeates through all of space</a:t>
            </a:r>
          </a:p>
          <a:p>
            <a:r>
              <a:rPr lang="en-US" sz="2800" dirty="0"/>
              <a:t>Field by a charge or a group of charges can be inspected by placing a small </a:t>
            </a:r>
            <a:r>
              <a:rPr lang="en-US" sz="2800" b="1" u="sng" dirty="0">
                <a:solidFill>
                  <a:srgbClr val="FF0000"/>
                </a:solidFill>
              </a:rPr>
              <a:t>positive test charge </a:t>
            </a:r>
            <a:r>
              <a:rPr lang="en-US" sz="2800" dirty="0"/>
              <a:t>in the vicinity and measuring the force on it.</a:t>
            </a:r>
          </a:p>
          <a:p>
            <a:pPr lvl="1"/>
            <a:r>
              <a:rPr lang="en-US" sz="2400" dirty="0"/>
              <a:t>You imagine what would happen to the test charge!</a:t>
            </a:r>
          </a:p>
          <a:p>
            <a:pPr lvl="1"/>
            <a:r>
              <a:rPr lang="en-US" sz="2400" dirty="0"/>
              <a:t>E due to a charge is independent of the other charge</a:t>
            </a:r>
          </a:p>
        </p:txBody>
      </p:sp>
    </p:spTree>
    <p:extLst>
      <p:ext uri="{BB962C8B-B14F-4D97-AF65-F5344CB8AC3E}">
        <p14:creationId xmlns:p14="http://schemas.microsoft.com/office/powerpoint/2010/main" val="3258589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662492" y="0"/>
            <a:ext cx="7772400" cy="1143000"/>
          </a:xfrm>
        </p:spPr>
        <p:txBody>
          <a:bodyPr/>
          <a:lstStyle/>
          <a:p>
            <a:r>
              <a:rPr lang="en-US" dirty="0"/>
              <a:t>What are the directions of the field?</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Monday, Sept. 14,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1444-002, Fall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13</a:t>
            </a:fld>
            <a:endParaRPr lang="en-US"/>
          </a:p>
        </p:txBody>
      </p:sp>
      <p:sp>
        <p:nvSpPr>
          <p:cNvPr id="10" name="Oval 9">
            <a:extLst>
              <a:ext uri="{FF2B5EF4-FFF2-40B4-BE49-F238E27FC236}">
                <a16:creationId xmlns:a16="http://schemas.microsoft.com/office/drawing/2014/main" id="{A0FA63B3-51F7-7441-99B2-064A6BF93C0C}"/>
              </a:ext>
            </a:extLst>
          </p:cNvPr>
          <p:cNvSpPr/>
          <p:nvPr/>
        </p:nvSpPr>
        <p:spPr bwMode="auto">
          <a:xfrm>
            <a:off x="8077200" y="3624177"/>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cxnSp>
        <p:nvCxnSpPr>
          <p:cNvPr id="22" name="Straight Arrow Connector 21">
            <a:extLst>
              <a:ext uri="{FF2B5EF4-FFF2-40B4-BE49-F238E27FC236}">
                <a16:creationId xmlns:a16="http://schemas.microsoft.com/office/drawing/2014/main" id="{92237ECF-BB5C-CB43-9C6D-93A13817D3AC}"/>
              </a:ext>
            </a:extLst>
          </p:cNvPr>
          <p:cNvCxnSpPr>
            <a:cxnSpLocks/>
          </p:cNvCxnSpPr>
          <p:nvPr/>
        </p:nvCxnSpPr>
        <p:spPr bwMode="auto">
          <a:xfrm flipV="1">
            <a:off x="5400787" y="5105400"/>
            <a:ext cx="1056939" cy="498400"/>
          </a:xfrm>
          <a:prstGeom prst="straightConnector1">
            <a:avLst/>
          </a:prstGeom>
          <a:noFill/>
          <a:ln w="38100" cap="flat" cmpd="sng" algn="ctr">
            <a:solidFill>
              <a:srgbClr val="C00000"/>
            </a:solidFill>
            <a:prstDash val="solid"/>
            <a:round/>
            <a:headEnd type="none" w="med" len="med"/>
            <a:tailEnd type="triangle"/>
          </a:ln>
          <a:effectLst/>
        </p:spPr>
      </p:cxnSp>
      <p:sp>
        <p:nvSpPr>
          <p:cNvPr id="23" name="Oval 22">
            <a:extLst>
              <a:ext uri="{FF2B5EF4-FFF2-40B4-BE49-F238E27FC236}">
                <a16:creationId xmlns:a16="http://schemas.microsoft.com/office/drawing/2014/main" id="{CBC5129C-324A-E14D-9A87-D6940A6E95B2}"/>
              </a:ext>
            </a:extLst>
          </p:cNvPr>
          <p:cNvSpPr/>
          <p:nvPr/>
        </p:nvSpPr>
        <p:spPr bwMode="auto">
          <a:xfrm>
            <a:off x="5134087" y="5287614"/>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24" name="Oval 23">
            <a:extLst>
              <a:ext uri="{FF2B5EF4-FFF2-40B4-BE49-F238E27FC236}">
                <a16:creationId xmlns:a16="http://schemas.microsoft.com/office/drawing/2014/main" id="{4D9690C4-1ED2-C04F-9504-55E14AE26E10}"/>
              </a:ext>
            </a:extLst>
          </p:cNvPr>
          <p:cNvSpPr/>
          <p:nvPr/>
        </p:nvSpPr>
        <p:spPr bwMode="auto">
          <a:xfrm>
            <a:off x="5400787" y="5575596"/>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25" name="Straight Arrow Connector 24">
            <a:extLst>
              <a:ext uri="{FF2B5EF4-FFF2-40B4-BE49-F238E27FC236}">
                <a16:creationId xmlns:a16="http://schemas.microsoft.com/office/drawing/2014/main" id="{F9E3DF47-4DBF-B144-9AAB-D70068C67904}"/>
              </a:ext>
            </a:extLst>
          </p:cNvPr>
          <p:cNvCxnSpPr>
            <a:cxnSpLocks/>
          </p:cNvCxnSpPr>
          <p:nvPr/>
        </p:nvCxnSpPr>
        <p:spPr bwMode="auto">
          <a:xfrm>
            <a:off x="6419628" y="3082368"/>
            <a:ext cx="1638298" cy="649188"/>
          </a:xfrm>
          <a:prstGeom prst="straightConnector1">
            <a:avLst/>
          </a:prstGeom>
          <a:noFill/>
          <a:ln w="38100" cap="flat" cmpd="sng" algn="ctr">
            <a:solidFill>
              <a:srgbClr val="C00000"/>
            </a:solidFill>
            <a:prstDash val="solid"/>
            <a:round/>
            <a:headEnd type="none" w="med" len="med"/>
            <a:tailEnd type="triangle"/>
          </a:ln>
          <a:effectLst/>
        </p:spPr>
      </p:cxnSp>
      <p:sp>
        <p:nvSpPr>
          <p:cNvPr id="26" name="Oval 25">
            <a:extLst>
              <a:ext uri="{FF2B5EF4-FFF2-40B4-BE49-F238E27FC236}">
                <a16:creationId xmlns:a16="http://schemas.microsoft.com/office/drawing/2014/main" id="{B629FD38-09D8-A64E-8A48-71159EC7922F}"/>
              </a:ext>
            </a:extLst>
          </p:cNvPr>
          <p:cNvSpPr/>
          <p:nvPr/>
        </p:nvSpPr>
        <p:spPr bwMode="auto">
          <a:xfrm>
            <a:off x="6381526" y="3054165"/>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7" name="Oval 26">
            <a:extLst>
              <a:ext uri="{FF2B5EF4-FFF2-40B4-BE49-F238E27FC236}">
                <a16:creationId xmlns:a16="http://schemas.microsoft.com/office/drawing/2014/main" id="{F05ADB5D-1232-CA4C-B9F0-DD8F49BD2FC0}"/>
              </a:ext>
            </a:extLst>
          </p:cNvPr>
          <p:cNvSpPr/>
          <p:nvPr/>
        </p:nvSpPr>
        <p:spPr bwMode="auto">
          <a:xfrm>
            <a:off x="6076726" y="2725017"/>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 name="Rectangle 2">
            <a:extLst>
              <a:ext uri="{FF2B5EF4-FFF2-40B4-BE49-F238E27FC236}">
                <a16:creationId xmlns:a16="http://schemas.microsoft.com/office/drawing/2014/main" id="{BE6DD903-2B00-A14F-B002-D11D4A9A14CC}"/>
              </a:ext>
            </a:extLst>
          </p:cNvPr>
          <p:cNvSpPr/>
          <p:nvPr/>
        </p:nvSpPr>
        <p:spPr bwMode="auto">
          <a:xfrm>
            <a:off x="5257800" y="2584001"/>
            <a:ext cx="4038600" cy="3650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A72F7DC3-7EB8-3C44-A833-332ED0683018}"/>
              </a:ext>
            </a:extLst>
          </p:cNvPr>
          <p:cNvSpPr/>
          <p:nvPr/>
        </p:nvSpPr>
        <p:spPr bwMode="auto">
          <a:xfrm>
            <a:off x="4953000" y="2438400"/>
            <a:ext cx="3962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B5B5463B-61F9-044E-87AB-A3A7594FC87D}"/>
              </a:ext>
            </a:extLst>
          </p:cNvPr>
          <p:cNvSpPr/>
          <p:nvPr/>
        </p:nvSpPr>
        <p:spPr bwMode="auto">
          <a:xfrm>
            <a:off x="533400" y="2135178"/>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33" name="Straight Arrow Connector 32">
            <a:extLst>
              <a:ext uri="{FF2B5EF4-FFF2-40B4-BE49-F238E27FC236}">
                <a16:creationId xmlns:a16="http://schemas.microsoft.com/office/drawing/2014/main" id="{CE2D16A3-405C-A94F-ACE0-8E5A4B848F40}"/>
              </a:ext>
            </a:extLst>
          </p:cNvPr>
          <p:cNvCxnSpPr>
            <a:cxnSpLocks/>
          </p:cNvCxnSpPr>
          <p:nvPr/>
        </p:nvCxnSpPr>
        <p:spPr bwMode="auto">
          <a:xfrm flipV="1">
            <a:off x="2628900" y="1295400"/>
            <a:ext cx="1638300" cy="506777"/>
          </a:xfrm>
          <a:prstGeom prst="straightConnector1">
            <a:avLst/>
          </a:prstGeom>
          <a:noFill/>
          <a:ln w="38100" cap="flat" cmpd="sng" algn="ctr">
            <a:solidFill>
              <a:srgbClr val="C0000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D65E25D8-766B-C34C-ADC9-BB8F72F38EF4}"/>
              </a:ext>
            </a:extLst>
          </p:cNvPr>
          <p:cNvCxnSpPr>
            <a:cxnSpLocks/>
          </p:cNvCxnSpPr>
          <p:nvPr/>
        </p:nvCxnSpPr>
        <p:spPr bwMode="auto">
          <a:xfrm>
            <a:off x="1752602" y="2716575"/>
            <a:ext cx="2514598" cy="712425"/>
          </a:xfrm>
          <a:prstGeom prst="straightConnector1">
            <a:avLst/>
          </a:prstGeom>
          <a:noFill/>
          <a:ln w="38100" cap="flat" cmpd="sng" algn="ctr">
            <a:solidFill>
              <a:srgbClr val="C00000"/>
            </a:solidFill>
            <a:prstDash val="solid"/>
            <a:round/>
            <a:headEnd type="none" w="med" len="med"/>
            <a:tailEnd type="triangle"/>
          </a:ln>
          <a:effectLst/>
        </p:spPr>
      </p:cxnSp>
      <p:sp>
        <p:nvSpPr>
          <p:cNvPr id="35" name="Oval 34">
            <a:extLst>
              <a:ext uri="{FF2B5EF4-FFF2-40B4-BE49-F238E27FC236}">
                <a16:creationId xmlns:a16="http://schemas.microsoft.com/office/drawing/2014/main" id="{1BDF69CF-0015-9044-9154-F6E0887EC847}"/>
              </a:ext>
            </a:extLst>
          </p:cNvPr>
          <p:cNvSpPr/>
          <p:nvPr/>
        </p:nvSpPr>
        <p:spPr bwMode="auto">
          <a:xfrm>
            <a:off x="2362200" y="1485990"/>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6" name="Oval 35">
            <a:extLst>
              <a:ext uri="{FF2B5EF4-FFF2-40B4-BE49-F238E27FC236}">
                <a16:creationId xmlns:a16="http://schemas.microsoft.com/office/drawing/2014/main" id="{AF6B0090-F85D-A845-A94F-91F3AB77A802}"/>
              </a:ext>
            </a:extLst>
          </p:cNvPr>
          <p:cNvSpPr/>
          <p:nvPr/>
        </p:nvSpPr>
        <p:spPr bwMode="auto">
          <a:xfrm>
            <a:off x="2628900" y="17739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7" name="Oval 36">
            <a:extLst>
              <a:ext uri="{FF2B5EF4-FFF2-40B4-BE49-F238E27FC236}">
                <a16:creationId xmlns:a16="http://schemas.microsoft.com/office/drawing/2014/main" id="{8105811B-C5F6-8B4C-B4EA-1647A2C645C0}"/>
              </a:ext>
            </a:extLst>
          </p:cNvPr>
          <p:cNvSpPr/>
          <p:nvPr/>
        </p:nvSpPr>
        <p:spPr bwMode="auto">
          <a:xfrm>
            <a:off x="1714500" y="26883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8" name="Oval 37">
            <a:extLst>
              <a:ext uri="{FF2B5EF4-FFF2-40B4-BE49-F238E27FC236}">
                <a16:creationId xmlns:a16="http://schemas.microsoft.com/office/drawing/2014/main" id="{9388C2E3-2408-9D4F-96AD-DF4571EE60A3}"/>
              </a:ext>
            </a:extLst>
          </p:cNvPr>
          <p:cNvSpPr/>
          <p:nvPr/>
        </p:nvSpPr>
        <p:spPr bwMode="auto">
          <a:xfrm>
            <a:off x="1409700" y="2359224"/>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9" name="Rectangle 38">
            <a:extLst>
              <a:ext uri="{FF2B5EF4-FFF2-40B4-BE49-F238E27FC236}">
                <a16:creationId xmlns:a16="http://schemas.microsoft.com/office/drawing/2014/main" id="{4B09C8A4-F701-874F-9BF8-E7C7C46BD75A}"/>
              </a:ext>
            </a:extLst>
          </p:cNvPr>
          <p:cNvSpPr/>
          <p:nvPr/>
        </p:nvSpPr>
        <p:spPr bwMode="auto">
          <a:xfrm>
            <a:off x="304800" y="906414"/>
            <a:ext cx="4343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0" name="TextBox 39">
            <a:extLst>
              <a:ext uri="{FF2B5EF4-FFF2-40B4-BE49-F238E27FC236}">
                <a16:creationId xmlns:a16="http://schemas.microsoft.com/office/drawing/2014/main" id="{6119AFE8-D397-A141-9631-61ECBBF7A7A7}"/>
              </a:ext>
            </a:extLst>
          </p:cNvPr>
          <p:cNvSpPr txBox="1"/>
          <p:nvPr/>
        </p:nvSpPr>
        <p:spPr>
          <a:xfrm>
            <a:off x="3162300" y="1177423"/>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1" name="TextBox 30">
            <a:extLst>
              <a:ext uri="{FF2B5EF4-FFF2-40B4-BE49-F238E27FC236}">
                <a16:creationId xmlns:a16="http://schemas.microsoft.com/office/drawing/2014/main" id="{EC7F811F-2668-D449-A53D-7B065609D3AF}"/>
              </a:ext>
            </a:extLst>
          </p:cNvPr>
          <p:cNvSpPr txBox="1"/>
          <p:nvPr/>
        </p:nvSpPr>
        <p:spPr>
          <a:xfrm>
            <a:off x="2695019" y="2595828"/>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2" name="TextBox 31">
            <a:extLst>
              <a:ext uri="{FF2B5EF4-FFF2-40B4-BE49-F238E27FC236}">
                <a16:creationId xmlns:a16="http://schemas.microsoft.com/office/drawing/2014/main" id="{8C77045A-7651-F94E-8A5B-2E70C0984BE7}"/>
              </a:ext>
            </a:extLst>
          </p:cNvPr>
          <p:cNvSpPr txBox="1"/>
          <p:nvPr/>
        </p:nvSpPr>
        <p:spPr>
          <a:xfrm>
            <a:off x="7162506" y="2907515"/>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42" name="TextBox 41">
            <a:extLst>
              <a:ext uri="{FF2B5EF4-FFF2-40B4-BE49-F238E27FC236}">
                <a16:creationId xmlns:a16="http://schemas.microsoft.com/office/drawing/2014/main" id="{53A5D2A1-0C3C-C445-B9B8-84A54EBDCFCA}"/>
              </a:ext>
            </a:extLst>
          </p:cNvPr>
          <p:cNvSpPr txBox="1"/>
          <p:nvPr/>
        </p:nvSpPr>
        <p:spPr>
          <a:xfrm>
            <a:off x="5738577" y="4825949"/>
            <a:ext cx="352981" cy="461665"/>
          </a:xfrm>
          <a:prstGeom prst="rect">
            <a:avLst/>
          </a:prstGeom>
          <a:noFill/>
        </p:spPr>
        <p:txBody>
          <a:bodyPr wrap="none" rtlCol="0">
            <a:spAutoFit/>
          </a:bodyPr>
          <a:lstStyle/>
          <a:p>
            <a:pPr algn="ctr"/>
            <a:r>
              <a:rPr lang="en-US" b="1" dirty="0">
                <a:solidFill>
                  <a:srgbClr val="C00000"/>
                </a:solidFill>
                <a:latin typeface="+mj-lt"/>
              </a:rPr>
              <a:t>E</a:t>
            </a:r>
          </a:p>
        </p:txBody>
      </p:sp>
      <p:cxnSp>
        <p:nvCxnSpPr>
          <p:cNvPr id="16" name="Straight Connector 15">
            <a:extLst>
              <a:ext uri="{FF2B5EF4-FFF2-40B4-BE49-F238E27FC236}">
                <a16:creationId xmlns:a16="http://schemas.microsoft.com/office/drawing/2014/main" id="{CC8A7E45-90A3-2942-950A-E07997DEE5F7}"/>
              </a:ext>
            </a:extLst>
          </p:cNvPr>
          <p:cNvCxnSpPr/>
          <p:nvPr/>
        </p:nvCxnSpPr>
        <p:spPr bwMode="auto">
          <a:xfrm>
            <a:off x="709108" y="2438400"/>
            <a:ext cx="3862892" cy="1066800"/>
          </a:xfrm>
          <a:prstGeom prst="line">
            <a:avLst/>
          </a:prstGeom>
          <a:noFill/>
          <a:ln w="9525" cap="flat" cmpd="sng" algn="ctr">
            <a:solidFill>
              <a:schemeClr val="tx1"/>
            </a:solidFill>
            <a:prstDash val="dash"/>
            <a:round/>
            <a:headEnd type="none" w="med" len="med"/>
            <a:tailEnd type="none" w="med" len="med"/>
          </a:ln>
          <a:effectLst/>
        </p:spPr>
      </p:cxnSp>
      <p:cxnSp>
        <p:nvCxnSpPr>
          <p:cNvPr id="43" name="Straight Connector 42">
            <a:extLst>
              <a:ext uri="{FF2B5EF4-FFF2-40B4-BE49-F238E27FC236}">
                <a16:creationId xmlns:a16="http://schemas.microsoft.com/office/drawing/2014/main" id="{BE0A9876-D15F-4A4F-9292-4E7876FA5706}"/>
              </a:ext>
            </a:extLst>
          </p:cNvPr>
          <p:cNvCxnSpPr>
            <a:cxnSpLocks/>
          </p:cNvCxnSpPr>
          <p:nvPr/>
        </p:nvCxnSpPr>
        <p:spPr bwMode="auto">
          <a:xfrm flipV="1">
            <a:off x="838200" y="1143000"/>
            <a:ext cx="3810000" cy="1216224"/>
          </a:xfrm>
          <a:prstGeom prst="line">
            <a:avLst/>
          </a:prstGeom>
          <a:noFill/>
          <a:ln w="9525" cap="flat" cmpd="sng" algn="ctr">
            <a:solidFill>
              <a:schemeClr val="tx1"/>
            </a:solidFill>
            <a:prstDash val="dash"/>
            <a:round/>
            <a:headEnd type="none" w="med" len="med"/>
            <a:tailEnd type="none" w="med" len="med"/>
          </a:ln>
          <a:effectLst/>
        </p:spPr>
      </p:cxnSp>
      <p:sp>
        <p:nvSpPr>
          <p:cNvPr id="44" name="Text Box 28">
            <a:extLst>
              <a:ext uri="{FF2B5EF4-FFF2-40B4-BE49-F238E27FC236}">
                <a16:creationId xmlns:a16="http://schemas.microsoft.com/office/drawing/2014/main" id="{9A430F41-EFBE-3744-91ED-8468FD112C53}"/>
              </a:ext>
            </a:extLst>
          </p:cNvPr>
          <p:cNvSpPr txBox="1">
            <a:spLocks noChangeArrowheads="1"/>
          </p:cNvSpPr>
          <p:nvPr/>
        </p:nvSpPr>
        <p:spPr bwMode="auto">
          <a:xfrm>
            <a:off x="243432" y="4986472"/>
            <a:ext cx="43434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0000"/>
                </a:solidFill>
                <a:latin typeface="Arial Narrow" charset="0"/>
              </a:rPr>
              <a:t>Direction of the field depends only on the sign of the source charge </a:t>
            </a:r>
          </a:p>
        </p:txBody>
      </p:sp>
    </p:spTree>
    <p:extLst>
      <p:ext uri="{BB962C8B-B14F-4D97-AF65-F5344CB8AC3E}">
        <p14:creationId xmlns:p14="http://schemas.microsoft.com/office/powerpoint/2010/main" val="65622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14,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14</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 (</a:t>
            </a:r>
            <a:r>
              <a:rPr lang="en-US" sz="2800" dirty="0">
                <a:solidFill>
                  <a:srgbClr val="CC00CC"/>
                </a:solidFill>
              </a:rPr>
              <a:t>poll 2</a:t>
            </a:r>
            <a:r>
              <a:rPr lang="en-US" sz="2800" dirty="0"/>
              <a:t>)</a:t>
            </a:r>
          </a:p>
          <a:p>
            <a:pPr lvl="1">
              <a:lnSpc>
                <a:spcPct val="90000"/>
              </a:lnSpc>
            </a:pPr>
            <a:r>
              <a:rPr lang="en-US" sz="2400" dirty="0"/>
              <a:t>Vector quantity.   Why?</a:t>
            </a:r>
          </a:p>
          <a:p>
            <a:pPr>
              <a:lnSpc>
                <a:spcPct val="90000"/>
              </a:lnSpc>
            </a:pPr>
            <a:r>
              <a:rPr lang="en-US" sz="2800" dirty="0"/>
              <a:t>What is the unit of the electric field? (</a:t>
            </a:r>
            <a:r>
              <a:rPr lang="en-US" sz="2800" dirty="0">
                <a:solidFill>
                  <a:srgbClr val="CC00CC"/>
                </a:solidFill>
              </a:rPr>
              <a:t>poll 3</a:t>
            </a:r>
            <a:r>
              <a:rPr lang="en-US" sz="2800" dirty="0"/>
              <a:t>)</a:t>
            </a:r>
          </a:p>
          <a:p>
            <a:pPr lvl="1">
              <a:lnSpc>
                <a:spcPct val="90000"/>
              </a:lnSpc>
            </a:pPr>
            <a:r>
              <a:rPr lang="en-US" sz="2400" dirty="0"/>
              <a:t>N/C</a:t>
            </a:r>
          </a:p>
          <a:p>
            <a:pPr>
              <a:lnSpc>
                <a:spcPct val="90000"/>
              </a:lnSpc>
            </a:pPr>
            <a:r>
              <a:rPr lang="en-US" sz="2800" dirty="0"/>
              <a:t>What is the magnitude of the electric field at a distance r from a single point charge Q (source)?</a:t>
            </a:r>
          </a:p>
        </p:txBody>
      </p:sp>
      <p:graphicFrame>
        <p:nvGraphicFramePr>
          <p:cNvPr id="146440" name="Object 8"/>
          <p:cNvGraphicFramePr>
            <a:graphicFrameLocks noChangeAspect="1"/>
          </p:cNvGraphicFramePr>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5112"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5113"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5114"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5115"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5116"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000C44D3-A309-BA44-888D-D861BDBCE456}"/>
              </a:ext>
            </a:extLst>
          </p:cNvPr>
          <p:cNvPicPr>
            <a:picLocks noChangeAspect="1"/>
          </p:cNvPicPr>
          <p:nvPr/>
        </p:nvPicPr>
        <p:blipFill>
          <a:blip r:embed="rId13"/>
          <a:stretch>
            <a:fillRect/>
          </a:stretch>
        </p:blipFill>
        <p:spPr>
          <a:xfrm>
            <a:off x="6401912" y="1728788"/>
            <a:ext cx="1563597" cy="579110"/>
          </a:xfrm>
          <a:prstGeom prst="rect">
            <a:avLst/>
          </a:prstGeom>
        </p:spPr>
      </p:pic>
    </p:spTree>
    <p:extLst>
      <p:ext uri="{BB962C8B-B14F-4D97-AF65-F5344CB8AC3E}">
        <p14:creationId xmlns:p14="http://schemas.microsoft.com/office/powerpoint/2010/main" val="417585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15</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762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90174" name="Equation" r:id="rId4" imgW="291960" imgH="203040" progId="Equation.DSMT4">
                  <p:embed/>
                </p:oleObj>
              </mc:Choice>
              <mc:Fallback>
                <p:oleObj name="Equation" r:id="rId4" imgW="291960" imgH="203040" progId="Equation.DSMT4">
                  <p:embed/>
                  <p:pic>
                    <p:nvPicPr>
                      <p:cNvPr id="1474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90175" name="Equation" r:id="rId6" imgW="253800" imgH="152280" progId="Equation.DSMT4">
                  <p:embed/>
                </p:oleObj>
              </mc:Choice>
              <mc:Fallback>
                <p:oleObj name="Equation" r:id="rId6" imgW="253800" imgH="152280" progId="Equation.DSMT4">
                  <p:embed/>
                  <p:pic>
                    <p:nvPicPr>
                      <p:cNvPr id="14746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90176" name="Equation" r:id="rId8" imgW="2705040" imgH="533160" progId="Equation.DSMT4">
                  <p:embed/>
                </p:oleObj>
              </mc:Choice>
              <mc:Fallback>
                <p:oleObj name="Equation" r:id="rId8" imgW="2705040" imgH="533160" progId="Equation.DSMT4">
                  <p:embed/>
                  <p:pic>
                    <p:nvPicPr>
                      <p:cNvPr id="14747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90177" name="Equation" r:id="rId10" imgW="380880" imgH="228600" progId="Equation.DSMT4">
                  <p:embed/>
                </p:oleObj>
              </mc:Choice>
              <mc:Fallback>
                <p:oleObj name="Equation" r:id="rId10" imgW="380880" imgH="228600" progId="Equation.DSMT4">
                  <p:embed/>
                  <p:pic>
                    <p:nvPicPr>
                      <p:cNvPr id="14747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90178" name="Equation" r:id="rId12" imgW="304560" imgH="190440" progId="Equation.DSMT4">
                  <p:embed/>
                </p:oleObj>
              </mc:Choice>
              <mc:Fallback>
                <p:oleObj name="Equation" r:id="rId12" imgW="304560" imgH="190440" progId="Equation.DSMT4">
                  <p:embed/>
                  <p:pic>
                    <p:nvPicPr>
                      <p:cNvPr id="147476"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90179" name="Equation" r:id="rId14" imgW="317160" imgH="190440" progId="Equation.DSMT4">
                  <p:embed/>
                </p:oleObj>
              </mc:Choice>
              <mc:Fallback>
                <p:oleObj name="Equation" r:id="rId14" imgW="317160" imgH="190440" progId="Equation.DSMT4">
                  <p:embed/>
                  <p:pic>
                    <p:nvPicPr>
                      <p:cNvPr id="147477"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90180" name="Equation" r:id="rId16" imgW="330120" imgH="406080" progId="Equation.DSMT4">
                  <p:embed/>
                </p:oleObj>
              </mc:Choice>
              <mc:Fallback>
                <p:oleObj name="Equation" r:id="rId16" imgW="330120" imgH="406080" progId="Equation.DSMT4">
                  <p:embed/>
                  <p:pic>
                    <p:nvPicPr>
                      <p:cNvPr id="147478"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063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14,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16</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a:t>F and E </a:t>
            </a:r>
            <a:r>
              <a:rPr lang="en-US" sz="2400" dirty="0"/>
              <a:t>are in the same directions if q &gt; 0</a:t>
            </a:r>
          </a:p>
          <a:p>
            <a:pPr lvl="1">
              <a:lnSpc>
                <a:spcPct val="90000"/>
              </a:lnSpc>
            </a:pPr>
            <a:r>
              <a:rPr lang="en-US" sz="2400" dirty="0"/>
              <a:t>The </a:t>
            </a:r>
            <a:r>
              <a:rPr lang="en-US" sz="2400" b="1" dirty="0"/>
              <a:t>F and E </a:t>
            </a:r>
            <a:r>
              <a:rPr lang="en-US" sz="2400" dirty="0"/>
              <a:t>are in the opposite directions if q &lt; 0</a:t>
            </a:r>
          </a:p>
        </p:txBody>
      </p:sp>
      <p:graphicFrame>
        <p:nvGraphicFramePr>
          <p:cNvPr id="148484" name="Object 4"/>
          <p:cNvGraphicFramePr>
            <a:graphicFrameLocks noChangeAspect="1"/>
          </p:cNvGraphicFramePr>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6540"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0652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76200" y="-152400"/>
            <a:ext cx="8991600" cy="1143000"/>
          </a:xfrm>
        </p:spPr>
        <p:txBody>
          <a:bodyPr/>
          <a:lstStyle/>
          <a:p>
            <a:r>
              <a:rPr lang="en-US" dirty="0"/>
              <a:t>What are the directions of the field vs F?</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Monday, Sept. 14,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1444-002, Fall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17</a:t>
            </a:fld>
            <a:endParaRPr lang="en-US"/>
          </a:p>
        </p:txBody>
      </p:sp>
      <p:sp>
        <p:nvSpPr>
          <p:cNvPr id="9" name="Oval 8">
            <a:extLst>
              <a:ext uri="{FF2B5EF4-FFF2-40B4-BE49-F238E27FC236}">
                <a16:creationId xmlns:a16="http://schemas.microsoft.com/office/drawing/2014/main" id="{6FF9AD29-E229-E54C-A328-097770D1FF5A}"/>
              </a:ext>
            </a:extLst>
          </p:cNvPr>
          <p:cNvSpPr/>
          <p:nvPr/>
        </p:nvSpPr>
        <p:spPr bwMode="auto">
          <a:xfrm>
            <a:off x="3619500" y="1219200"/>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14" name="Straight Arrow Connector 13">
            <a:extLst>
              <a:ext uri="{FF2B5EF4-FFF2-40B4-BE49-F238E27FC236}">
                <a16:creationId xmlns:a16="http://schemas.microsoft.com/office/drawing/2014/main" id="{F54B64F5-5F07-EB4D-A1C6-3ECB451BB7D5}"/>
              </a:ext>
            </a:extLst>
          </p:cNvPr>
          <p:cNvCxnSpPr>
            <a:cxnSpLocks/>
          </p:cNvCxnSpPr>
          <p:nvPr/>
        </p:nvCxnSpPr>
        <p:spPr bwMode="auto">
          <a:xfrm>
            <a:off x="4838702" y="1800597"/>
            <a:ext cx="2400298" cy="941025"/>
          </a:xfrm>
          <a:prstGeom prst="straightConnector1">
            <a:avLst/>
          </a:prstGeom>
          <a:noFill/>
          <a:ln w="38100" cap="flat" cmpd="sng" algn="ctr">
            <a:solidFill>
              <a:srgbClr val="C00000"/>
            </a:solidFill>
            <a:prstDash val="solid"/>
            <a:round/>
            <a:headEnd type="none" w="med" len="med"/>
            <a:tailEnd type="triangle"/>
          </a:ln>
          <a:effectLst/>
        </p:spPr>
      </p:cxnSp>
      <p:sp>
        <p:nvSpPr>
          <p:cNvPr id="20" name="Oval 19">
            <a:extLst>
              <a:ext uri="{FF2B5EF4-FFF2-40B4-BE49-F238E27FC236}">
                <a16:creationId xmlns:a16="http://schemas.microsoft.com/office/drawing/2014/main" id="{27D4BFA9-5E84-C744-85EF-0AADCD3EE599}"/>
              </a:ext>
            </a:extLst>
          </p:cNvPr>
          <p:cNvSpPr/>
          <p:nvPr/>
        </p:nvSpPr>
        <p:spPr bwMode="auto">
          <a:xfrm>
            <a:off x="4800600" y="1772394"/>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5A357062-057F-C846-9C02-47727B7B46CB}"/>
              </a:ext>
            </a:extLst>
          </p:cNvPr>
          <p:cNvSpPr/>
          <p:nvPr/>
        </p:nvSpPr>
        <p:spPr bwMode="auto">
          <a:xfrm>
            <a:off x="4495800" y="1443246"/>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30" name="Straight Arrow Connector 29">
            <a:extLst>
              <a:ext uri="{FF2B5EF4-FFF2-40B4-BE49-F238E27FC236}">
                <a16:creationId xmlns:a16="http://schemas.microsoft.com/office/drawing/2014/main" id="{D6F22D54-ABE7-0C44-874E-CAA33DE9DA47}"/>
              </a:ext>
            </a:extLst>
          </p:cNvPr>
          <p:cNvCxnSpPr>
            <a:cxnSpLocks/>
          </p:cNvCxnSpPr>
          <p:nvPr/>
        </p:nvCxnSpPr>
        <p:spPr bwMode="auto">
          <a:xfrm>
            <a:off x="4876800" y="1932414"/>
            <a:ext cx="3367590" cy="134339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2762685-7915-9E4E-B8BC-09E25551AC3A}"/>
              </a:ext>
            </a:extLst>
          </p:cNvPr>
          <p:cNvCxnSpPr>
            <a:cxnSpLocks/>
          </p:cNvCxnSpPr>
          <p:nvPr/>
        </p:nvCxnSpPr>
        <p:spPr bwMode="auto">
          <a:xfrm flipH="1">
            <a:off x="2514600" y="3282866"/>
            <a:ext cx="533400" cy="1232728"/>
          </a:xfrm>
          <a:prstGeom prst="straightConnector1">
            <a:avLst/>
          </a:prstGeom>
          <a:noFill/>
          <a:ln w="38100" cap="flat" cmpd="sng" algn="ctr">
            <a:solidFill>
              <a:srgbClr val="C0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DBE4B8B3-F459-4542-AF36-C6C4AB507914}"/>
              </a:ext>
            </a:extLst>
          </p:cNvPr>
          <p:cNvCxnSpPr>
            <a:cxnSpLocks/>
          </p:cNvCxnSpPr>
          <p:nvPr/>
        </p:nvCxnSpPr>
        <p:spPr bwMode="auto">
          <a:xfrm flipV="1">
            <a:off x="3135856" y="1896591"/>
            <a:ext cx="597944" cy="135101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sp>
        <p:nvSpPr>
          <p:cNvPr id="32" name="Oval 31">
            <a:extLst>
              <a:ext uri="{FF2B5EF4-FFF2-40B4-BE49-F238E27FC236}">
                <a16:creationId xmlns:a16="http://schemas.microsoft.com/office/drawing/2014/main" id="{C74275D8-C669-C740-8A8F-00CC81806EB5}"/>
              </a:ext>
            </a:extLst>
          </p:cNvPr>
          <p:cNvSpPr/>
          <p:nvPr/>
        </p:nvSpPr>
        <p:spPr bwMode="auto">
          <a:xfrm>
            <a:off x="2835237" y="2876389"/>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sp>
        <p:nvSpPr>
          <p:cNvPr id="18" name="TextBox 17">
            <a:extLst>
              <a:ext uri="{FF2B5EF4-FFF2-40B4-BE49-F238E27FC236}">
                <a16:creationId xmlns:a16="http://schemas.microsoft.com/office/drawing/2014/main" id="{9B0E6443-4F97-344A-9EC1-376B48CA2D1E}"/>
              </a:ext>
            </a:extLst>
          </p:cNvPr>
          <p:cNvSpPr txBox="1"/>
          <p:nvPr/>
        </p:nvSpPr>
        <p:spPr>
          <a:xfrm>
            <a:off x="5789488" y="1701581"/>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2" name="TextBox 21">
            <a:extLst>
              <a:ext uri="{FF2B5EF4-FFF2-40B4-BE49-F238E27FC236}">
                <a16:creationId xmlns:a16="http://schemas.microsoft.com/office/drawing/2014/main" id="{D0D69E99-7652-D94A-9ED9-EC3B543DD1F0}"/>
              </a:ext>
            </a:extLst>
          </p:cNvPr>
          <p:cNvSpPr txBox="1"/>
          <p:nvPr/>
        </p:nvSpPr>
        <p:spPr>
          <a:xfrm>
            <a:off x="2695019" y="3899588"/>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4" name="TextBox 23">
            <a:extLst>
              <a:ext uri="{FF2B5EF4-FFF2-40B4-BE49-F238E27FC236}">
                <a16:creationId xmlns:a16="http://schemas.microsoft.com/office/drawing/2014/main" id="{64957016-D143-0244-9AC9-D50F4EC12FE2}"/>
              </a:ext>
            </a:extLst>
          </p:cNvPr>
          <p:cNvSpPr txBox="1"/>
          <p:nvPr/>
        </p:nvSpPr>
        <p:spPr>
          <a:xfrm>
            <a:off x="6560595" y="2811611"/>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sp>
        <p:nvSpPr>
          <p:cNvPr id="25" name="TextBox 24">
            <a:extLst>
              <a:ext uri="{FF2B5EF4-FFF2-40B4-BE49-F238E27FC236}">
                <a16:creationId xmlns:a16="http://schemas.microsoft.com/office/drawing/2014/main" id="{4B0A6193-FC98-EA42-9254-C4E1687D4283}"/>
              </a:ext>
            </a:extLst>
          </p:cNvPr>
          <p:cNvSpPr txBox="1"/>
          <p:nvPr/>
        </p:nvSpPr>
        <p:spPr>
          <a:xfrm>
            <a:off x="3434828" y="2377529"/>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cxnSp>
        <p:nvCxnSpPr>
          <p:cNvPr id="19" name="Straight Connector 18">
            <a:extLst>
              <a:ext uri="{FF2B5EF4-FFF2-40B4-BE49-F238E27FC236}">
                <a16:creationId xmlns:a16="http://schemas.microsoft.com/office/drawing/2014/main" id="{F2A1875B-094B-7E4A-ABE5-A95362865C75}"/>
              </a:ext>
            </a:extLst>
          </p:cNvPr>
          <p:cNvCxnSpPr>
            <a:cxnSpLocks/>
          </p:cNvCxnSpPr>
          <p:nvPr/>
        </p:nvCxnSpPr>
        <p:spPr bwMode="auto">
          <a:xfrm flipV="1">
            <a:off x="2362200" y="1619994"/>
            <a:ext cx="1524000" cy="3124200"/>
          </a:xfrm>
          <a:prstGeom prst="line">
            <a:avLst/>
          </a:prstGeom>
          <a:noFill/>
          <a:ln w="9525" cap="flat" cmpd="sng" algn="ctr">
            <a:solidFill>
              <a:schemeClr val="tx1"/>
            </a:solidFill>
            <a:prstDash val="dash"/>
            <a:round/>
            <a:headEnd type="none" w="med" len="med"/>
            <a:tailEnd type="none" w="med" len="med"/>
          </a:ln>
          <a:effectLst/>
        </p:spPr>
      </p:cxnSp>
      <p:cxnSp>
        <p:nvCxnSpPr>
          <p:cNvPr id="23" name="Straight Connector 22">
            <a:extLst>
              <a:ext uri="{FF2B5EF4-FFF2-40B4-BE49-F238E27FC236}">
                <a16:creationId xmlns:a16="http://schemas.microsoft.com/office/drawing/2014/main" id="{BA9EF72B-852B-A641-8DB5-246D762B15B2}"/>
              </a:ext>
            </a:extLst>
          </p:cNvPr>
          <p:cNvCxnSpPr>
            <a:cxnSpLocks/>
          </p:cNvCxnSpPr>
          <p:nvPr/>
        </p:nvCxnSpPr>
        <p:spPr bwMode="auto">
          <a:xfrm flipH="1" flipV="1">
            <a:off x="3962400" y="1467594"/>
            <a:ext cx="4419600" cy="1676400"/>
          </a:xfrm>
          <a:prstGeom prst="line">
            <a:avLst/>
          </a:prstGeom>
          <a:noFill/>
          <a:ln w="9525" cap="flat" cmpd="sng" algn="ctr">
            <a:solidFill>
              <a:schemeClr val="tx1"/>
            </a:solidFill>
            <a:prstDash val="dash"/>
            <a:round/>
            <a:headEnd type="none" w="med" len="med"/>
            <a:tailEnd type="none" w="med" len="med"/>
          </a:ln>
          <a:effectLst/>
        </p:spPr>
      </p:cxnSp>
      <p:sp>
        <p:nvSpPr>
          <p:cNvPr id="26" name="Text Box 28">
            <a:extLst>
              <a:ext uri="{FF2B5EF4-FFF2-40B4-BE49-F238E27FC236}">
                <a16:creationId xmlns:a16="http://schemas.microsoft.com/office/drawing/2014/main" id="{AF6FF892-129A-CF43-AD4E-A526B32C9042}"/>
              </a:ext>
            </a:extLst>
          </p:cNvPr>
          <p:cNvSpPr txBox="1">
            <a:spLocks noChangeArrowheads="1"/>
          </p:cNvSpPr>
          <p:nvPr/>
        </p:nvSpPr>
        <p:spPr bwMode="auto">
          <a:xfrm>
            <a:off x="1080190" y="4953000"/>
            <a:ext cx="692529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Direction of the field depends only on the sign of the source charge </a:t>
            </a:r>
          </a:p>
        </p:txBody>
      </p:sp>
      <p:sp>
        <p:nvSpPr>
          <p:cNvPr id="27" name="Text Box 28">
            <a:extLst>
              <a:ext uri="{FF2B5EF4-FFF2-40B4-BE49-F238E27FC236}">
                <a16:creationId xmlns:a16="http://schemas.microsoft.com/office/drawing/2014/main" id="{89D5C293-3459-894E-BDEC-41B6CBA36C6B}"/>
              </a:ext>
            </a:extLst>
          </p:cNvPr>
          <p:cNvSpPr txBox="1">
            <a:spLocks noChangeArrowheads="1"/>
          </p:cNvSpPr>
          <p:nvPr/>
        </p:nvSpPr>
        <p:spPr bwMode="auto">
          <a:xfrm>
            <a:off x="381000" y="5414839"/>
            <a:ext cx="854150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Direction of the force depends on both the signs of the source and subject charge </a:t>
            </a:r>
          </a:p>
        </p:txBody>
      </p:sp>
    </p:spTree>
    <p:extLst>
      <p:ext uri="{BB962C8B-B14F-4D97-AF65-F5344CB8AC3E}">
        <p14:creationId xmlns:p14="http://schemas.microsoft.com/office/powerpoint/2010/main" val="3898050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18</a:t>
            </a:fld>
            <a:endParaRPr lang="en-US"/>
          </a:p>
        </p:txBody>
      </p:sp>
      <p:sp>
        <p:nvSpPr>
          <p:cNvPr id="145410" name="Rectangle 2"/>
          <p:cNvSpPr>
            <a:spLocks noGrp="1" noChangeArrowheads="1"/>
          </p:cNvSpPr>
          <p:nvPr>
            <p:ph type="title"/>
          </p:nvPr>
        </p:nvSpPr>
        <p:spPr>
          <a:xfrm>
            <a:off x="304800" y="0"/>
            <a:ext cx="8458200" cy="685800"/>
          </a:xfrm>
        </p:spPr>
        <p:txBody>
          <a:bodyPr/>
          <a:lstStyle/>
          <a:p>
            <a:r>
              <a:rPr lang="en-US" dirty="0"/>
              <a:t>How to solve electric F and E problems?</a:t>
            </a:r>
          </a:p>
        </p:txBody>
      </p:sp>
      <p:sp>
        <p:nvSpPr>
          <p:cNvPr id="145411" name="Rectangle 3"/>
          <p:cNvSpPr>
            <a:spLocks noGrp="1" noChangeArrowheads="1"/>
          </p:cNvSpPr>
          <p:nvPr>
            <p:ph type="body" idx="1"/>
          </p:nvPr>
        </p:nvSpPr>
        <p:spPr>
          <a:xfrm>
            <a:off x="76200" y="609600"/>
            <a:ext cx="8839200" cy="5181600"/>
          </a:xfrm>
        </p:spPr>
        <p:txBody>
          <a:bodyPr/>
          <a:lstStyle/>
          <a:p>
            <a:pPr marL="0" indent="0">
              <a:buNone/>
            </a:pPr>
            <a:r>
              <a:rPr lang="en-US" sz="2400" dirty="0"/>
              <a:t>Typical problem: Find out the field by some charges at the given position and the net force on a charge at the position by these charges.</a:t>
            </a:r>
          </a:p>
          <a:p>
            <a:pPr marL="514350" indent="-514350">
              <a:buFont typeface="+mj-lt"/>
              <a:buAutoNum type="arabicPeriod"/>
            </a:pPr>
            <a:r>
              <a:rPr lang="en-US" sz="2400" dirty="0"/>
              <a:t>Compute the magnitude of the field by each charge at the position</a:t>
            </a:r>
          </a:p>
          <a:p>
            <a:pPr marL="514350" indent="-514350">
              <a:buFont typeface="+mj-lt"/>
              <a:buAutoNum type="arabicPeriod"/>
            </a:pPr>
            <a:r>
              <a:rPr lang="en-US" sz="2400" dirty="0"/>
              <a:t>Compute the components of the field by the charge, taking into account the sign of the charge</a:t>
            </a:r>
          </a:p>
          <a:p>
            <a:pPr marL="514350" indent="-514350">
              <a:buFont typeface="+mj-lt"/>
              <a:buAutoNum type="arabicPeriod"/>
            </a:pPr>
            <a:r>
              <a:rPr lang="en-US" sz="2400" dirty="0"/>
              <a:t>Repeat 1 and 2 for all charges that affects the field at the position</a:t>
            </a:r>
          </a:p>
          <a:p>
            <a:pPr marL="514350" indent="-514350">
              <a:buFont typeface="+mj-lt"/>
              <a:buAutoNum type="arabicPeriod"/>
            </a:pPr>
            <a:r>
              <a:rPr lang="en-US" sz="2400" dirty="0"/>
              <a:t>Add all values on each component – x, y and z, </a:t>
            </a:r>
            <a:r>
              <a:rPr lang="en-US" sz="2400" dirty="0" err="1"/>
              <a:t>etc</a:t>
            </a:r>
            <a:endParaRPr lang="en-US" sz="2400" dirty="0"/>
          </a:p>
          <a:p>
            <a:pPr marL="514350" indent="-514350">
              <a:buFont typeface="+mj-lt"/>
              <a:buAutoNum type="arabicPeriod"/>
            </a:pPr>
            <a:r>
              <a:rPr lang="en-US" sz="2400" dirty="0"/>
              <a:t>Express E field vector using the component and the unit vector</a:t>
            </a:r>
          </a:p>
          <a:p>
            <a:pPr marL="514350" indent="-514350">
              <a:buFont typeface="+mj-lt"/>
              <a:buAutoNum type="arabicPeriod"/>
            </a:pPr>
            <a:r>
              <a:rPr lang="en-US" sz="2400" dirty="0"/>
              <a:t>The net electric force on a subject charge q at the position is then simply using the formula                , taking into account the sign of the subject charge for the direction</a:t>
            </a:r>
          </a:p>
          <a:p>
            <a:pPr marL="514350" indent="-514350">
              <a:buFont typeface="+mj-lt"/>
              <a:buAutoNum type="arabicPeriod"/>
            </a:pPr>
            <a:endParaRPr lang="en-US" sz="2000" dirty="0"/>
          </a:p>
        </p:txBody>
      </p:sp>
      <p:graphicFrame>
        <p:nvGraphicFramePr>
          <p:cNvPr id="2" name="Object 1">
            <a:extLst>
              <a:ext uri="{FF2B5EF4-FFF2-40B4-BE49-F238E27FC236}">
                <a16:creationId xmlns:a16="http://schemas.microsoft.com/office/drawing/2014/main" id="{3D64D4DE-2577-7A4B-BA36-26DAF48162CF}"/>
              </a:ext>
            </a:extLst>
          </p:cNvPr>
          <p:cNvGraphicFramePr>
            <a:graphicFrameLocks noChangeAspect="1"/>
          </p:cNvGraphicFramePr>
          <p:nvPr>
            <p:extLst>
              <p:ext uri="{D42A27DB-BD31-4B8C-83A1-F6EECF244321}">
                <p14:modId xmlns:p14="http://schemas.microsoft.com/office/powerpoint/2010/main" val="3384548795"/>
              </p:ext>
            </p:extLst>
          </p:nvPr>
        </p:nvGraphicFramePr>
        <p:xfrm>
          <a:off x="2667000" y="4343400"/>
          <a:ext cx="1066800" cy="533400"/>
        </p:xfrm>
        <a:graphic>
          <a:graphicData uri="http://schemas.openxmlformats.org/presentationml/2006/ole">
            <mc:AlternateContent xmlns:mc="http://schemas.openxmlformats.org/markup-compatibility/2006">
              <mc:Choice xmlns:v="urn:schemas-microsoft-com:vml" Requires="v">
                <p:oleObj spid="_x0000_s88092" r:id="rId3" imgW="508000" imgH="254000" progId="Equation.DSMT4">
                  <p:embed/>
                </p:oleObj>
              </mc:Choice>
              <mc:Fallback>
                <p:oleObj r:id="rId3" imgW="508000" imgH="254000" progId="Equation.DSMT4">
                  <p:embed/>
                  <p:pic>
                    <p:nvPicPr>
                      <p:cNvPr id="0" name=""/>
                      <p:cNvPicPr/>
                      <p:nvPr/>
                    </p:nvPicPr>
                    <p:blipFill>
                      <a:blip r:embed="rId4"/>
                      <a:stretch>
                        <a:fillRect/>
                      </a:stretch>
                    </p:blipFill>
                    <p:spPr>
                      <a:xfrm>
                        <a:off x="2667000" y="4343400"/>
                        <a:ext cx="1066800" cy="533400"/>
                      </a:xfrm>
                      <a:prstGeom prst="rect">
                        <a:avLst/>
                      </a:prstGeom>
                    </p:spPr>
                  </p:pic>
                </p:oleObj>
              </mc:Fallback>
            </mc:AlternateContent>
          </a:graphicData>
        </a:graphic>
      </p:graphicFrame>
    </p:spTree>
    <p:extLst>
      <p:ext uri="{BB962C8B-B14F-4D97-AF65-F5344CB8AC3E}">
        <p14:creationId xmlns:p14="http://schemas.microsoft.com/office/powerpoint/2010/main" val="33426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8339"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8340"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41475" y="4394200"/>
          <a:ext cx="858838" cy="711200"/>
        </p:xfrm>
        <a:graphic>
          <a:graphicData uri="http://schemas.openxmlformats.org/presentationml/2006/ole">
            <mc:AlternateContent xmlns:mc="http://schemas.openxmlformats.org/markup-compatibility/2006">
              <mc:Choice xmlns:v="urn:schemas-microsoft-com:vml" Requires="v">
                <p:oleObj spid="_x0000_s18341" name="Equation" r:id="rId8" imgW="469900" imgH="444500" progId="Equation.DSMT4">
                  <p:embed/>
                </p:oleObj>
              </mc:Choice>
              <mc:Fallback>
                <p:oleObj name="Equation" r:id="rId8" imgW="469900" imgH="444500" progId="Equation.DSMT4">
                  <p:embed/>
                  <p:pic>
                    <p:nvPicPr>
                      <p:cNvPr id="213002" name="Object 10"/>
                      <p:cNvPicPr>
                        <a:picLocks noChangeAspect="1" noChangeArrowheads="1"/>
                      </p:cNvPicPr>
                      <p:nvPr/>
                    </p:nvPicPr>
                    <p:blipFill>
                      <a:blip r:embed="rId9"/>
                      <a:srcRect/>
                      <a:stretch>
                        <a:fillRect/>
                      </a:stretch>
                    </p:blipFill>
                    <p:spPr bwMode="auto">
                      <a:xfrm>
                        <a:off x="1641475" y="4394200"/>
                        <a:ext cx="85883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8342"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8343"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8344"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349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19459"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36351"/>
            <a:ext cx="8153400" cy="5383449"/>
          </a:xfrm>
        </p:spPr>
        <p:txBody>
          <a:bodyPr/>
          <a:lstStyle/>
          <a:p>
            <a:pPr eaLnBrk="1" hangingPunct="1">
              <a:spcBef>
                <a:spcPts val="200"/>
              </a:spcBef>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 in class Wed., Sept. 23</a:t>
            </a:r>
          </a:p>
          <a:p>
            <a:pPr lvl="1" eaLnBrk="1" hangingPunct="1">
              <a:spcBef>
                <a:spcPts val="200"/>
              </a:spcBef>
            </a:pPr>
            <a:r>
              <a:rPr lang="en-US" sz="2400" dirty="0">
                <a:latin typeface="Arial Narrow" charset="0"/>
                <a:ea typeface="ＭＳ Ｐゴシック" charset="0"/>
                <a:cs typeface="ＭＳ Ｐゴシック" charset="0"/>
              </a:rPr>
              <a:t>DO NOT MISS THE EXAM!  You will get an F!</a:t>
            </a:r>
          </a:p>
          <a:p>
            <a:pPr lvl="1">
              <a:lnSpc>
                <a:spcPct val="90000"/>
              </a:lnSpc>
            </a:pPr>
            <a:r>
              <a:rPr lang="en-US" sz="2400" dirty="0">
                <a:latin typeface="Arial Narrow" charset="0"/>
                <a:ea typeface="ＭＳ Ｐゴシック" charset="0"/>
                <a:cs typeface="ＭＳ Ｐゴシック" charset="0"/>
              </a:rPr>
              <a:t>Come to class by 12:40pm, roll call will start at that time </a:t>
            </a:r>
          </a:p>
          <a:p>
            <a:pPr lvl="1">
              <a:lnSpc>
                <a:spcPct val="90000"/>
              </a:lnSpc>
            </a:pPr>
            <a:r>
              <a:rPr lang="en-US" sz="2400" dirty="0">
                <a:latin typeface="Arial Narrow" charset="0"/>
                <a:ea typeface="ＭＳ Ｐゴシック" charset="0"/>
                <a:cs typeface="ＭＳ Ｐゴシック" charset="0"/>
              </a:rPr>
              <a:t>CH21.1 to what we’ve learned on next Monday, Sept. 21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A9, the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both front &amp; back of the formula sheet, including the blank, in a single file by 11:00am, Sept. 23</a:t>
            </a:r>
          </a:p>
          <a:p>
            <a:pPr lvl="2" eaLnBrk="1" hangingPunct="1">
              <a:spcBef>
                <a:spcPts val="200"/>
              </a:spcBef>
            </a:pPr>
            <a:r>
              <a:rPr lang="en-US" sz="1800" dirty="0"/>
              <a:t>File name must be FS-E1-LastName-FirstName-fall20.pdf</a:t>
            </a:r>
          </a:p>
          <a:p>
            <a:pPr lvl="1" eaLnBrk="1" hangingPunct="1">
              <a:spcBef>
                <a:spcPts val="200"/>
              </a:spcBef>
            </a:pPr>
            <a:r>
              <a:rPr lang="en-US" sz="2400" dirty="0"/>
              <a:t>Once submitted, no changes allowed</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20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61253"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61254"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61255"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61256"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61257"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61258"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61259"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61260"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61261"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61262"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61263"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61264"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1939886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21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84556"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84557"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84558"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84559"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84560"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84561"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84562"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84563"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84564"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84565"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84566"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84567"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84568"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84569"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84570"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84571"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84572"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456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685800" y="5334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1pm, Wednesday, Sept. 23</a:t>
            </a:r>
          </a:p>
          <a:p>
            <a:pPr lvl="1"/>
            <a:r>
              <a:rPr lang="en-US" sz="2000" dirty="0">
                <a:latin typeface="Arial Narrow" charset="0"/>
                <a:ea typeface="ＭＳ Ｐゴシック" charset="0"/>
                <a:cs typeface="ＭＳ Ｐゴシック" charset="0"/>
              </a:rPr>
              <a:t>Must be </a:t>
            </a:r>
            <a:r>
              <a:rPr lang="en-US" sz="2000" b="1" u="sng" dirty="0">
                <a:solidFill>
                  <a:srgbClr val="FF0000"/>
                </a:solidFill>
                <a:latin typeface="Arial Narrow" charset="0"/>
                <a:ea typeface="ＭＳ Ｐゴシック" charset="0"/>
                <a:cs typeface="ＭＳ Ｐゴシック" charset="0"/>
              </a:rPr>
              <a:t>HANDWRITTEN</a:t>
            </a:r>
          </a:p>
          <a:p>
            <a:pPr lvl="1"/>
            <a:r>
              <a:rPr lang="en-US" sz="2000" dirty="0">
                <a:latin typeface="Arial Narrow" charset="0"/>
                <a:ea typeface="ＭＳ Ｐゴシック" charset="0"/>
                <a:cs typeface="ＭＳ Ｐゴシック" charset="0"/>
              </a:rPr>
              <a:t>All pages must be in one PDF file with the name SP2-LastName-FirstName-fall20.pdf uploaded to CANVAS.</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79923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31756" name="Footer Placeholder 6"/>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6</a:t>
            </a:fld>
            <a:endParaRPr lang="en-US" sz="1400" dirty="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79319"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79320"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79321"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853392" cy="1107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dirty="0">
                <a:solidFill>
                  <a:schemeClr val="accent2"/>
                </a:solidFill>
                <a:latin typeface="Arial Narrow" charset="0"/>
              </a:rPr>
              <a:t>}</a:t>
            </a:r>
            <a:r>
              <a:rPr lang="en-US" dirty="0">
                <a:solidFill>
                  <a:schemeClr val="accent2"/>
                </a:solidFill>
                <a:latin typeface="Arial Narrow" charset="0"/>
              </a:rPr>
              <a:t>Components</a:t>
            </a:r>
            <a:endParaRPr lang="en-US" sz="6600" dirty="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79322"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79323"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79324"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79325"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79326"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79327"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56706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32781" name="Footer Placeholder 5"/>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152400"/>
            <a:ext cx="7772400" cy="609600"/>
          </a:xfrm>
        </p:spPr>
        <p:txBody>
          <a:bodyPr/>
          <a:lstStyle/>
          <a:p>
            <a:r>
              <a:rPr lang="en-US" b="1" dirty="0">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dirty="0">
                <a:latin typeface="Arial Narrow" charset="0"/>
                <a:ea typeface="ＭＳ Ｐゴシック" charset="0"/>
                <a:cs typeface="ＭＳ Ｐゴシック" charset="0"/>
              </a:rPr>
              <a:t>A unit vector is the vector that indicates only the directions of the components</a:t>
            </a:r>
          </a:p>
          <a:p>
            <a:r>
              <a:rPr lang="en-US" sz="3600" b="1" u="sng" dirty="0">
                <a:solidFill>
                  <a:srgbClr val="990000"/>
                </a:solidFill>
                <a:latin typeface="Arial Narrow" charset="0"/>
                <a:ea typeface="ＭＳ Ｐゴシック" charset="0"/>
                <a:cs typeface="ＭＳ Ｐゴシック" charset="0"/>
              </a:rPr>
              <a:t>Dimensionless</a:t>
            </a:r>
            <a:r>
              <a:rPr lang="en-US" sz="3600" dirty="0">
                <a:latin typeface="Arial Narrow" charset="0"/>
                <a:ea typeface="ＭＳ Ｐゴシック" charset="0"/>
                <a:cs typeface="ＭＳ Ｐゴシック" charset="0"/>
              </a:rPr>
              <a:t> </a:t>
            </a:r>
          </a:p>
          <a:p>
            <a:r>
              <a:rPr lang="en-US" sz="3600" b="1" u="sng" dirty="0">
                <a:solidFill>
                  <a:srgbClr val="990000"/>
                </a:solidFill>
                <a:latin typeface="Arial Narrow" charset="0"/>
                <a:ea typeface="ＭＳ Ｐゴシック" charset="0"/>
                <a:cs typeface="ＭＳ Ｐゴシック" charset="0"/>
              </a:rPr>
              <a:t>Magnitudes are exactly 1</a:t>
            </a:r>
          </a:p>
          <a:p>
            <a:r>
              <a:rPr lang="en-US" sz="3600" dirty="0">
                <a:solidFill>
                  <a:srgbClr val="003300"/>
                </a:solidFill>
                <a:latin typeface="Arial Narrow" charset="0"/>
                <a:ea typeface="ＭＳ Ｐゴシック" charset="0"/>
                <a:cs typeface="ＭＳ Ｐゴシック" charset="0"/>
              </a:rPr>
              <a:t>Unit vectors are usually expressed in </a:t>
            </a:r>
            <a:r>
              <a:rPr lang="en-US" sz="3600" b="1" dirty="0" err="1">
                <a:solidFill>
                  <a:srgbClr val="003300"/>
                </a:solidFill>
                <a:latin typeface="Arial Narrow" charset="0"/>
                <a:ea typeface="ＭＳ Ｐゴシック" charset="0"/>
                <a:cs typeface="ＭＳ Ｐゴシック" charset="0"/>
              </a:rPr>
              <a:t>i</a:t>
            </a:r>
            <a:r>
              <a:rPr lang="en-US" sz="3600" b="1" dirty="0">
                <a:solidFill>
                  <a:srgbClr val="003300"/>
                </a:solidFill>
                <a:latin typeface="Arial Narrow" charset="0"/>
                <a:ea typeface="ＭＳ Ｐゴシック" charset="0"/>
                <a:cs typeface="ＭＳ Ｐゴシック" charset="0"/>
              </a:rPr>
              <a:t>, j, k </a:t>
            </a:r>
            <a:r>
              <a:rPr lang="en-US" sz="3600" dirty="0">
                <a:solidFill>
                  <a:srgbClr val="003300"/>
                </a:solidFill>
                <a:latin typeface="Arial Narrow" charset="0"/>
                <a:ea typeface="ＭＳ Ｐゴシック" charset="0"/>
                <a:cs typeface="ＭＳ Ｐゴシック" charset="0"/>
              </a:rPr>
              <a:t>or                  	      (</a:t>
            </a:r>
            <a:r>
              <a:rPr lang="en-US" sz="3600" dirty="0">
                <a:solidFill>
                  <a:srgbClr val="003300"/>
                </a:solidFill>
                <a:latin typeface="Arial Narrow" charset="0"/>
                <a:ea typeface="ＭＳ Ｐゴシック" charset="0"/>
                <a:cs typeface="ＭＳ Ｐゴシック" charset="0"/>
                <a:sym typeface="Wingdings" pitchFamily="2" charset="2"/>
              </a:rPr>
              <a:t></a:t>
            </a:r>
            <a:r>
              <a:rPr lang="en-US" sz="3600" dirty="0">
                <a:solidFill>
                  <a:srgbClr val="003300"/>
                </a:solidFill>
                <a:latin typeface="Arial Narrow" charset="0"/>
                <a:ea typeface="ＭＳ Ｐゴシック" charset="0"/>
                <a:cs typeface="ＭＳ Ｐゴシック" charset="0"/>
              </a:rPr>
              <a:t>preferred method in this class!)</a:t>
            </a:r>
          </a:p>
        </p:txBody>
      </p:sp>
      <p:graphicFrame>
        <p:nvGraphicFramePr>
          <p:cNvPr id="201733" name="Object 2"/>
          <p:cNvGraphicFramePr>
            <a:graphicFrameLocks noGrp="1" noChangeAspect="1"/>
          </p:cNvGraphicFramePr>
          <p:nvPr>
            <p:ph sz="half" idx="2"/>
          </p:nvPr>
        </p:nvGraphicFramePr>
        <p:xfrm>
          <a:off x="965200" y="3810000"/>
          <a:ext cx="965200" cy="614363"/>
        </p:xfrm>
        <a:graphic>
          <a:graphicData uri="http://schemas.openxmlformats.org/presentationml/2006/ole">
            <mc:AlternateContent xmlns:mc="http://schemas.openxmlformats.org/markup-compatibility/2006">
              <mc:Choice xmlns:v="urn:schemas-microsoft-com:vml" Requires="v">
                <p:oleObj spid="_x0000_s7846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810000"/>
                        <a:ext cx="965200" cy="6143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7846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7846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7846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7846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7846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7846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7846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7846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7847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4842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3382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105527"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105528"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105529"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105530"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105531"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105532"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105533"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105534"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105535"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105536"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105537"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105538"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105539"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105540"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105541"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105542"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105543"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105544"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105545"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105546"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105547"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105548"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105549"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105550"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105551"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4083727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Sept. 14,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75FFAE9E-AEEB-8049-A2ED-76ED55C7DBD3}" type="slidenum">
              <a:rPr lang="en-US"/>
              <a:pPr/>
              <a:t>9</a:t>
            </a:fld>
            <a:endParaRPr lang="en-US"/>
          </a:p>
        </p:txBody>
      </p:sp>
      <p:sp>
        <p:nvSpPr>
          <p:cNvPr id="141315" name="Rectangle 3"/>
          <p:cNvSpPr>
            <a:spLocks noGrp="1" noChangeArrowheads="1"/>
          </p:cNvSpPr>
          <p:nvPr>
            <p:ph type="title"/>
          </p:nvPr>
        </p:nvSpPr>
        <p:spPr>
          <a:xfrm>
            <a:off x="609600" y="74612"/>
            <a:ext cx="7772400" cy="685800"/>
          </a:xfrm>
        </p:spPr>
        <p:txBody>
          <a:bodyPr/>
          <a:lstStyle/>
          <a:p>
            <a:r>
              <a:rPr lang="en-US" b="1" dirty="0"/>
              <a:t>Coulomb Force, The Formula</a:t>
            </a:r>
          </a:p>
        </p:txBody>
      </p:sp>
      <p:graphicFrame>
        <p:nvGraphicFramePr>
          <p:cNvPr id="141319" name="Object 7"/>
          <p:cNvGraphicFramePr>
            <a:graphicFrameLocks noChangeAspect="1"/>
          </p:cNvGraphicFramePr>
          <p:nvPr>
            <p:extLst>
              <p:ext uri="{D42A27DB-BD31-4B8C-83A1-F6EECF244321}">
                <p14:modId xmlns:p14="http://schemas.microsoft.com/office/powerpoint/2010/main" val="1329409407"/>
              </p:ext>
            </p:extLst>
          </p:nvPr>
        </p:nvGraphicFramePr>
        <p:xfrm>
          <a:off x="2142331" y="1330750"/>
          <a:ext cx="1963738" cy="901700"/>
        </p:xfrm>
        <a:graphic>
          <a:graphicData uri="http://schemas.openxmlformats.org/presentationml/2006/ole">
            <mc:AlternateContent xmlns:mc="http://schemas.openxmlformats.org/markup-compatibility/2006">
              <mc:Choice xmlns:v="urn:schemas-microsoft-com:vml" Requires="v">
                <p:oleObj spid="_x0000_s77178" name="Equation" r:id="rId4" imgW="266700" imgH="152400" progId="Equation.DSMT4">
                  <p:embed/>
                </p:oleObj>
              </mc:Choice>
              <mc:Fallback>
                <p:oleObj name="Equation" r:id="rId4" imgW="266700" imgH="152400" progId="Equation.DSMT4">
                  <p:embed/>
                  <p:pic>
                    <p:nvPicPr>
                      <p:cNvPr id="141319" name="Object 7"/>
                      <p:cNvPicPr>
                        <a:picLocks noChangeAspect="1" noChangeArrowheads="1"/>
                      </p:cNvPicPr>
                      <p:nvPr/>
                    </p:nvPicPr>
                    <p:blipFill>
                      <a:blip r:embed="rId5"/>
                      <a:srcRect/>
                      <a:stretch>
                        <a:fillRect/>
                      </a:stretch>
                    </p:blipFill>
                    <p:spPr bwMode="auto">
                      <a:xfrm>
                        <a:off x="2142331" y="1330750"/>
                        <a:ext cx="1963738" cy="901700"/>
                      </a:xfrm>
                      <a:prstGeom prst="rect">
                        <a:avLst/>
                      </a:prstGeom>
                      <a:noFill/>
                    </p:spPr>
                  </p:pic>
                </p:oleObj>
              </mc:Fallback>
            </mc:AlternateContent>
          </a:graphicData>
        </a:graphic>
      </p:graphicFrame>
      <p:graphicFrame>
        <p:nvGraphicFramePr>
          <p:cNvPr id="17" name="Object 20">
            <a:extLst>
              <a:ext uri="{FF2B5EF4-FFF2-40B4-BE49-F238E27FC236}">
                <a16:creationId xmlns:a16="http://schemas.microsoft.com/office/drawing/2014/main" id="{B9B5C7DE-73B4-E449-9F37-2D40F91D2383}"/>
              </a:ext>
            </a:extLst>
          </p:cNvPr>
          <p:cNvGraphicFramePr>
            <a:graphicFrameLocks noChangeAspect="1"/>
          </p:cNvGraphicFramePr>
          <p:nvPr>
            <p:extLst>
              <p:ext uri="{D42A27DB-BD31-4B8C-83A1-F6EECF244321}">
                <p14:modId xmlns:p14="http://schemas.microsoft.com/office/powerpoint/2010/main" val="3754966769"/>
              </p:ext>
            </p:extLst>
          </p:nvPr>
        </p:nvGraphicFramePr>
        <p:xfrm>
          <a:off x="1599067" y="2819400"/>
          <a:ext cx="5163770" cy="781737"/>
        </p:xfrm>
        <a:graphic>
          <a:graphicData uri="http://schemas.openxmlformats.org/presentationml/2006/ole">
            <mc:AlternateContent xmlns:mc="http://schemas.openxmlformats.org/markup-compatibility/2006">
              <mc:Choice xmlns:v="urn:schemas-microsoft-com:vml" Requires="v">
                <p:oleObj spid="_x0000_s77179" name="Equation" r:id="rId6" imgW="1511280" imgH="228600" progId="Equation.DSMT4">
                  <p:embed/>
                </p:oleObj>
              </mc:Choice>
              <mc:Fallback>
                <p:oleObj name="Equation" r:id="rId6" imgW="1511280" imgH="228600" progId="Equation.DSMT4">
                  <p:embed/>
                  <p:pic>
                    <p:nvPicPr>
                      <p:cNvPr id="140308"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067" y="2819400"/>
                        <a:ext cx="5163770" cy="7817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 name="Object 9">
            <a:extLst>
              <a:ext uri="{FF2B5EF4-FFF2-40B4-BE49-F238E27FC236}">
                <a16:creationId xmlns:a16="http://schemas.microsoft.com/office/drawing/2014/main" id="{006627E3-DEE1-7E4E-99EE-C4DEEF6C9F8C}"/>
              </a:ext>
            </a:extLst>
          </p:cNvPr>
          <p:cNvGraphicFramePr>
            <a:graphicFrameLocks noChangeAspect="1"/>
          </p:cNvGraphicFramePr>
          <p:nvPr>
            <p:extLst>
              <p:ext uri="{D42A27DB-BD31-4B8C-83A1-F6EECF244321}">
                <p14:modId xmlns:p14="http://schemas.microsoft.com/office/powerpoint/2010/main" val="1090860544"/>
              </p:ext>
            </p:extLst>
          </p:nvPr>
        </p:nvGraphicFramePr>
        <p:xfrm>
          <a:off x="1599067" y="3714559"/>
          <a:ext cx="2115117" cy="690351"/>
        </p:xfrm>
        <a:graphic>
          <a:graphicData uri="http://schemas.openxmlformats.org/presentationml/2006/ole">
            <mc:AlternateContent xmlns:mc="http://schemas.openxmlformats.org/markup-compatibility/2006">
              <mc:Choice xmlns:v="urn:schemas-microsoft-com:vml" Requires="v">
                <p:oleObj spid="_x0000_s77180" name="Equation" r:id="rId8" imgW="622080" imgH="203040" progId="Equation.DSMT4">
                  <p:embed/>
                </p:oleObj>
              </mc:Choice>
              <mc:Fallback>
                <p:oleObj name="Equation" r:id="rId8" imgW="622080" imgH="203040" progId="Equation.DSMT4">
                  <p:embed/>
                  <p:pic>
                    <p:nvPicPr>
                      <p:cNvPr id="14234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9067" y="3714559"/>
                        <a:ext cx="2115117" cy="69035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 name="Object 10">
            <a:extLst>
              <a:ext uri="{FF2B5EF4-FFF2-40B4-BE49-F238E27FC236}">
                <a16:creationId xmlns:a16="http://schemas.microsoft.com/office/drawing/2014/main" id="{07EB25F9-DA52-7D40-8132-AAC808BC0243}"/>
              </a:ext>
            </a:extLst>
          </p:cNvPr>
          <p:cNvGraphicFramePr>
            <a:graphicFrameLocks noChangeAspect="1"/>
          </p:cNvGraphicFramePr>
          <p:nvPr>
            <p:extLst>
              <p:ext uri="{D42A27DB-BD31-4B8C-83A1-F6EECF244321}">
                <p14:modId xmlns:p14="http://schemas.microsoft.com/office/powerpoint/2010/main" val="294586048"/>
              </p:ext>
            </p:extLst>
          </p:nvPr>
        </p:nvGraphicFramePr>
        <p:xfrm>
          <a:off x="1599067" y="4518332"/>
          <a:ext cx="7029223" cy="798525"/>
        </p:xfrm>
        <a:graphic>
          <a:graphicData uri="http://schemas.openxmlformats.org/presentationml/2006/ole">
            <mc:AlternateContent xmlns:mc="http://schemas.openxmlformats.org/markup-compatibility/2006">
              <mc:Choice xmlns:v="urn:schemas-microsoft-com:vml" Requires="v">
                <p:oleObj spid="_x0000_s77181" name="Equation" r:id="rId10" imgW="2006280" imgH="228600" progId="Equation.DSMT4">
                  <p:embed/>
                </p:oleObj>
              </mc:Choice>
              <mc:Fallback>
                <p:oleObj name="Equation" r:id="rId10" imgW="2006280" imgH="228600" progId="Equation.DSMT4">
                  <p:embed/>
                  <p:pic>
                    <p:nvPicPr>
                      <p:cNvPr id="14234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9067" y="4518332"/>
                        <a:ext cx="7029223" cy="798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 name="Object 7">
            <a:extLst>
              <a:ext uri="{FF2B5EF4-FFF2-40B4-BE49-F238E27FC236}">
                <a16:creationId xmlns:a16="http://schemas.microsoft.com/office/drawing/2014/main" id="{CB02DEAB-B505-034F-B44B-1349CDF8967E}"/>
              </a:ext>
            </a:extLst>
          </p:cNvPr>
          <p:cNvGraphicFramePr>
            <a:graphicFrameLocks noChangeAspect="1"/>
          </p:cNvGraphicFramePr>
          <p:nvPr>
            <p:extLst>
              <p:ext uri="{D42A27DB-BD31-4B8C-83A1-F6EECF244321}">
                <p14:modId xmlns:p14="http://schemas.microsoft.com/office/powerpoint/2010/main" val="1437592707"/>
              </p:ext>
            </p:extLst>
          </p:nvPr>
        </p:nvGraphicFramePr>
        <p:xfrm>
          <a:off x="3745562" y="603370"/>
          <a:ext cx="3273425" cy="2405062"/>
        </p:xfrm>
        <a:graphic>
          <a:graphicData uri="http://schemas.openxmlformats.org/presentationml/2006/ole">
            <mc:AlternateContent xmlns:mc="http://schemas.openxmlformats.org/markup-compatibility/2006">
              <mc:Choice xmlns:v="urn:schemas-microsoft-com:vml" Requires="v">
                <p:oleObj spid="_x0000_s77182" name="Equation" r:id="rId12" imgW="444500" imgH="406400" progId="Equation.DSMT4">
                  <p:embed/>
                </p:oleObj>
              </mc:Choice>
              <mc:Fallback>
                <p:oleObj name="Equation" r:id="rId12" imgW="444500" imgH="406400" progId="Equation.DSMT4">
                  <p:embed/>
                  <p:pic>
                    <p:nvPicPr>
                      <p:cNvPr id="141319" name="Object 7"/>
                      <p:cNvPicPr>
                        <a:picLocks noChangeAspect="1" noChangeArrowheads="1"/>
                      </p:cNvPicPr>
                      <p:nvPr/>
                    </p:nvPicPr>
                    <p:blipFill>
                      <a:blip r:embed="rId13"/>
                      <a:srcRect/>
                      <a:stretch>
                        <a:fillRect/>
                      </a:stretch>
                    </p:blipFill>
                    <p:spPr bwMode="auto">
                      <a:xfrm>
                        <a:off x="3745562" y="603370"/>
                        <a:ext cx="3273425" cy="2405062"/>
                      </a:xfrm>
                      <a:prstGeom prst="rect">
                        <a:avLst/>
                      </a:prstGeom>
                      <a:noFill/>
                    </p:spPr>
                  </p:pic>
                </p:oleObj>
              </mc:Fallback>
            </mc:AlternateContent>
          </a:graphicData>
        </a:graphic>
      </p:graphicFrame>
      <p:graphicFrame>
        <p:nvGraphicFramePr>
          <p:cNvPr id="21" name="Object 8">
            <a:extLst>
              <a:ext uri="{FF2B5EF4-FFF2-40B4-BE49-F238E27FC236}">
                <a16:creationId xmlns:a16="http://schemas.microsoft.com/office/drawing/2014/main" id="{96AF1263-8531-4944-BEDD-9D22C7E9240C}"/>
              </a:ext>
            </a:extLst>
          </p:cNvPr>
          <p:cNvGraphicFramePr>
            <a:graphicFrameLocks noChangeAspect="1"/>
          </p:cNvGraphicFramePr>
          <p:nvPr>
            <p:extLst>
              <p:ext uri="{D42A27DB-BD31-4B8C-83A1-F6EECF244321}">
                <p14:modId xmlns:p14="http://schemas.microsoft.com/office/powerpoint/2010/main" val="1754454387"/>
              </p:ext>
            </p:extLst>
          </p:nvPr>
        </p:nvGraphicFramePr>
        <p:xfrm>
          <a:off x="1599067" y="5379157"/>
          <a:ext cx="3129413" cy="611213"/>
        </p:xfrm>
        <a:graphic>
          <a:graphicData uri="http://schemas.openxmlformats.org/presentationml/2006/ole">
            <mc:AlternateContent xmlns:mc="http://schemas.openxmlformats.org/markup-compatibility/2006">
              <mc:Choice xmlns:v="urn:schemas-microsoft-com:vml" Requires="v">
                <p:oleObj spid="_x0000_s77183" name="Equation" r:id="rId14" imgW="1041120" imgH="203040" progId="Equation.DSMT4">
                  <p:embed/>
                </p:oleObj>
              </mc:Choice>
              <mc:Fallback>
                <p:oleObj name="Equation" r:id="rId14" imgW="1041120" imgH="203040" progId="Equation.DSMT4">
                  <p:embed/>
                  <p:pic>
                    <p:nvPicPr>
                      <p:cNvPr id="142344"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9067" y="5379157"/>
                        <a:ext cx="3129413" cy="6112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2" name="Text Box 28">
            <a:extLst>
              <a:ext uri="{FF2B5EF4-FFF2-40B4-BE49-F238E27FC236}">
                <a16:creationId xmlns:a16="http://schemas.microsoft.com/office/drawing/2014/main" id="{EBB29DEF-4AFE-BD4E-8E7C-DE2641E661D2}"/>
              </a:ext>
            </a:extLst>
          </p:cNvPr>
          <p:cNvSpPr txBox="1">
            <a:spLocks noChangeArrowheads="1"/>
          </p:cNvSpPr>
          <p:nvPr/>
        </p:nvSpPr>
        <p:spPr bwMode="auto">
          <a:xfrm>
            <a:off x="5073308" y="5517024"/>
            <a:ext cx="2036135"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Narrow" charset="0"/>
              </a:rPr>
              <a:t>Unit charge</a:t>
            </a:r>
          </a:p>
        </p:txBody>
      </p:sp>
    </p:spTree>
    <p:extLst>
      <p:ext uri="{BB962C8B-B14F-4D97-AF65-F5344CB8AC3E}">
        <p14:creationId xmlns:p14="http://schemas.microsoft.com/office/powerpoint/2010/main" val="286601210"/>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22741</TotalTime>
  <Words>2215</Words>
  <Application>Microsoft Macintosh PowerPoint</Application>
  <PresentationFormat>On-screen Show (4:3)</PresentationFormat>
  <Paragraphs>227</Paragraphs>
  <Slides>21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Arial Narrow</vt:lpstr>
      <vt:lpstr>Courier New</vt:lpstr>
      <vt:lpstr>Monotype Corsiva</vt:lpstr>
      <vt:lpstr>Symbol</vt:lpstr>
      <vt:lpstr>Times New Roman</vt:lpstr>
      <vt:lpstr>phys1443-spring02</vt:lpstr>
      <vt:lpstr>Equation</vt:lpstr>
      <vt:lpstr>Equation.DSMT4</vt:lpstr>
      <vt:lpstr>PHYS 1441 – Section 002 Lecture #5</vt:lpstr>
      <vt:lpstr>Announcements</vt:lpstr>
      <vt:lpstr>Reminder: SP#2 – Angels &amp; Demons</vt:lpstr>
      <vt:lpstr>Reminder: SP#3 – Civic Duty I: Voter Registration</vt:lpstr>
      <vt:lpstr>SP#3 – Civic Duty I: Voter Registration – 2</vt:lpstr>
      <vt:lpstr>Components and Unit Vectors</vt:lpstr>
      <vt:lpstr>Unit Vectors</vt:lpstr>
      <vt:lpstr>Examples of Vector Operations</vt:lpstr>
      <vt:lpstr>Coulomb Force, The Formula</vt:lpstr>
      <vt:lpstr>How to solve electric F problems?</vt:lpstr>
      <vt:lpstr>Example 21.2 </vt:lpstr>
      <vt:lpstr>The Electric Field</vt:lpstr>
      <vt:lpstr>What are the directions of the field?</vt:lpstr>
      <vt:lpstr>The Electric Field</vt:lpstr>
      <vt:lpstr>Example 21 – 5 </vt:lpstr>
      <vt:lpstr>Direction of the Electric Field</vt:lpstr>
      <vt:lpstr>What are the directions of the field vs F?</vt:lpstr>
      <vt:lpstr>How to solve electric F and E problems?</vt:lpstr>
      <vt:lpstr>Example 21 – 8 </vt:lpstr>
      <vt:lpstr>Example 21 – 8, cnt’d</vt:lpstr>
      <vt:lpstr>Example 21 – 8, cnt’d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789</cp:revision>
  <dcterms:created xsi:type="dcterms:W3CDTF">2012-01-19T04:21:20Z</dcterms:created>
  <dcterms:modified xsi:type="dcterms:W3CDTF">2020-09-14T19:42:51Z</dcterms:modified>
</cp:coreProperties>
</file>