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391" r:id="rId2"/>
    <p:sldId id="481" r:id="rId3"/>
    <p:sldId id="591" r:id="rId4"/>
    <p:sldId id="597" r:id="rId5"/>
    <p:sldId id="598" r:id="rId6"/>
    <p:sldId id="547" r:id="rId7"/>
    <p:sldId id="548" r:id="rId8"/>
    <p:sldId id="549" r:id="rId9"/>
    <p:sldId id="599" r:id="rId10"/>
    <p:sldId id="603" r:id="rId11"/>
    <p:sldId id="550" r:id="rId12"/>
    <p:sldId id="592" r:id="rId13"/>
    <p:sldId id="600" r:id="rId14"/>
    <p:sldId id="551" r:id="rId15"/>
    <p:sldId id="552" r:id="rId16"/>
    <p:sldId id="555" r:id="rId17"/>
    <p:sldId id="596" r:id="rId18"/>
    <p:sldId id="602" r:id="rId19"/>
    <p:sldId id="556" r:id="rId20"/>
    <p:sldId id="557" r:id="rId21"/>
    <p:sldId id="558"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74"/>
    <p:restoredTop sz="94660"/>
  </p:normalViewPr>
  <p:slideViewPr>
    <p:cSldViewPr>
      <p:cViewPr varScale="1">
        <p:scale>
          <a:sx n="141" d="100"/>
          <a:sy n="141" d="100"/>
        </p:scale>
        <p:origin x="54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emf"/><Relationship Id="rId1" Type="http://schemas.openxmlformats.org/officeDocument/2006/relationships/image" Target="../media/image78.emf"/><Relationship Id="rId6" Type="http://schemas.openxmlformats.org/officeDocument/2006/relationships/image" Target="../media/image83.emf"/><Relationship Id="rId5" Type="http://schemas.openxmlformats.org/officeDocument/2006/relationships/image" Target="../media/image82.emf"/><Relationship Id="rId4" Type="http://schemas.openxmlformats.org/officeDocument/2006/relationships/image" Target="../media/image81.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7.emf"/><Relationship Id="rId7" Type="http://schemas.openxmlformats.org/officeDocument/2006/relationships/image" Target="../media/image91.emf"/><Relationship Id="rId12" Type="http://schemas.openxmlformats.org/officeDocument/2006/relationships/image" Target="../media/image96.emf"/><Relationship Id="rId2" Type="http://schemas.openxmlformats.org/officeDocument/2006/relationships/image" Target="../media/image86.emf"/><Relationship Id="rId1" Type="http://schemas.openxmlformats.org/officeDocument/2006/relationships/image" Target="../media/image85.emf"/><Relationship Id="rId6" Type="http://schemas.openxmlformats.org/officeDocument/2006/relationships/image" Target="../media/image90.emf"/><Relationship Id="rId11" Type="http://schemas.openxmlformats.org/officeDocument/2006/relationships/image" Target="../media/image95.emf"/><Relationship Id="rId5" Type="http://schemas.openxmlformats.org/officeDocument/2006/relationships/image" Target="../media/image89.emf"/><Relationship Id="rId10" Type="http://schemas.openxmlformats.org/officeDocument/2006/relationships/image" Target="../media/image94.emf"/><Relationship Id="rId4" Type="http://schemas.openxmlformats.org/officeDocument/2006/relationships/image" Target="../media/image88.emf"/><Relationship Id="rId9" Type="http://schemas.openxmlformats.org/officeDocument/2006/relationships/image" Target="../media/image93.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04.emf"/><Relationship Id="rId13" Type="http://schemas.openxmlformats.org/officeDocument/2006/relationships/image" Target="../media/image109.emf"/><Relationship Id="rId3" Type="http://schemas.openxmlformats.org/officeDocument/2006/relationships/image" Target="../media/image99.emf"/><Relationship Id="rId7" Type="http://schemas.openxmlformats.org/officeDocument/2006/relationships/image" Target="../media/image103.emf"/><Relationship Id="rId12" Type="http://schemas.openxmlformats.org/officeDocument/2006/relationships/image" Target="../media/image108.emf"/><Relationship Id="rId17" Type="http://schemas.openxmlformats.org/officeDocument/2006/relationships/image" Target="../media/image113.emf"/><Relationship Id="rId2" Type="http://schemas.openxmlformats.org/officeDocument/2006/relationships/image" Target="../media/image98.emf"/><Relationship Id="rId16" Type="http://schemas.openxmlformats.org/officeDocument/2006/relationships/image" Target="../media/image112.emf"/><Relationship Id="rId1" Type="http://schemas.openxmlformats.org/officeDocument/2006/relationships/image" Target="../media/image97.emf"/><Relationship Id="rId6" Type="http://schemas.openxmlformats.org/officeDocument/2006/relationships/image" Target="../media/image102.emf"/><Relationship Id="rId11" Type="http://schemas.openxmlformats.org/officeDocument/2006/relationships/image" Target="../media/image107.emf"/><Relationship Id="rId5" Type="http://schemas.openxmlformats.org/officeDocument/2006/relationships/image" Target="../media/image101.emf"/><Relationship Id="rId15" Type="http://schemas.openxmlformats.org/officeDocument/2006/relationships/image" Target="../media/image111.emf"/><Relationship Id="rId10" Type="http://schemas.openxmlformats.org/officeDocument/2006/relationships/image" Target="../media/image106.emf"/><Relationship Id="rId4" Type="http://schemas.openxmlformats.org/officeDocument/2006/relationships/image" Target="../media/image100.emf"/><Relationship Id="rId9" Type="http://schemas.openxmlformats.org/officeDocument/2006/relationships/image" Target="../media/image105.emf"/><Relationship Id="rId14" Type="http://schemas.openxmlformats.org/officeDocument/2006/relationships/image" Target="../media/image110.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emf"/><Relationship Id="rId7" Type="http://schemas.openxmlformats.org/officeDocument/2006/relationships/image" Target="../media/image17.emf"/><Relationship Id="rId2" Type="http://schemas.openxmlformats.org/officeDocument/2006/relationships/image" Target="../media/image13.emf"/><Relationship Id="rId1" Type="http://schemas.openxmlformats.org/officeDocument/2006/relationships/image" Target="../media/image12.emf"/><Relationship Id="rId6" Type="http://schemas.openxmlformats.org/officeDocument/2006/relationships/image" Target="../media/image16.emf"/><Relationship Id="rId5" Type="http://schemas.openxmlformats.org/officeDocument/2006/relationships/image" Target="../media/image11.emf"/><Relationship Id="rId4"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31.emf"/><Relationship Id="rId18" Type="http://schemas.openxmlformats.org/officeDocument/2006/relationships/image" Target="../media/image36.emf"/><Relationship Id="rId3" Type="http://schemas.openxmlformats.org/officeDocument/2006/relationships/image" Target="../media/image21.emf"/><Relationship Id="rId21" Type="http://schemas.openxmlformats.org/officeDocument/2006/relationships/image" Target="../media/image39.emf"/><Relationship Id="rId7" Type="http://schemas.openxmlformats.org/officeDocument/2006/relationships/image" Target="../media/image25.emf"/><Relationship Id="rId12" Type="http://schemas.openxmlformats.org/officeDocument/2006/relationships/image" Target="../media/image30.emf"/><Relationship Id="rId17" Type="http://schemas.openxmlformats.org/officeDocument/2006/relationships/image" Target="../media/image35.emf"/><Relationship Id="rId25" Type="http://schemas.openxmlformats.org/officeDocument/2006/relationships/image" Target="../media/image43.emf"/><Relationship Id="rId2" Type="http://schemas.openxmlformats.org/officeDocument/2006/relationships/image" Target="../media/image20.emf"/><Relationship Id="rId16" Type="http://schemas.openxmlformats.org/officeDocument/2006/relationships/image" Target="../media/image34.emf"/><Relationship Id="rId20" Type="http://schemas.openxmlformats.org/officeDocument/2006/relationships/image" Target="../media/image38.emf"/><Relationship Id="rId1" Type="http://schemas.openxmlformats.org/officeDocument/2006/relationships/image" Target="../media/image19.emf"/><Relationship Id="rId6" Type="http://schemas.openxmlformats.org/officeDocument/2006/relationships/image" Target="../media/image24.emf"/><Relationship Id="rId11" Type="http://schemas.openxmlformats.org/officeDocument/2006/relationships/image" Target="../media/image29.emf"/><Relationship Id="rId24" Type="http://schemas.openxmlformats.org/officeDocument/2006/relationships/image" Target="../media/image42.emf"/><Relationship Id="rId5" Type="http://schemas.openxmlformats.org/officeDocument/2006/relationships/image" Target="../media/image23.wmf"/><Relationship Id="rId15" Type="http://schemas.openxmlformats.org/officeDocument/2006/relationships/image" Target="../media/image33.emf"/><Relationship Id="rId23" Type="http://schemas.openxmlformats.org/officeDocument/2006/relationships/image" Target="../media/image41.emf"/><Relationship Id="rId10" Type="http://schemas.openxmlformats.org/officeDocument/2006/relationships/image" Target="../media/image28.emf"/><Relationship Id="rId19" Type="http://schemas.openxmlformats.org/officeDocument/2006/relationships/image" Target="../media/image37.emf"/><Relationship Id="rId4" Type="http://schemas.openxmlformats.org/officeDocument/2006/relationships/image" Target="../media/image22.emf"/><Relationship Id="rId9" Type="http://schemas.openxmlformats.org/officeDocument/2006/relationships/image" Target="../media/image27.wmf"/><Relationship Id="rId14" Type="http://schemas.openxmlformats.org/officeDocument/2006/relationships/image" Target="../media/image32.emf"/><Relationship Id="rId22" Type="http://schemas.openxmlformats.org/officeDocument/2006/relationships/image" Target="../media/image40.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emf"/><Relationship Id="rId6" Type="http://schemas.openxmlformats.org/officeDocument/2006/relationships/image" Target="../media/image49.wmf"/><Relationship Id="rId5" Type="http://schemas.openxmlformats.org/officeDocument/2006/relationships/image" Target="../media/image48.emf"/><Relationship Id="rId4" Type="http://schemas.openxmlformats.org/officeDocument/2006/relationships/image" Target="../media/image4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57.emf"/><Relationship Id="rId3" Type="http://schemas.openxmlformats.org/officeDocument/2006/relationships/image" Target="../media/image52.emf"/><Relationship Id="rId7" Type="http://schemas.openxmlformats.org/officeDocument/2006/relationships/image" Target="../media/image56.emf"/><Relationship Id="rId2" Type="http://schemas.openxmlformats.org/officeDocument/2006/relationships/image" Target="../media/image51.emf"/><Relationship Id="rId1" Type="http://schemas.openxmlformats.org/officeDocument/2006/relationships/image" Target="../media/image50.emf"/><Relationship Id="rId6" Type="http://schemas.openxmlformats.org/officeDocument/2006/relationships/image" Target="../media/image55.emf"/><Relationship Id="rId5" Type="http://schemas.openxmlformats.org/officeDocument/2006/relationships/image" Target="../media/image54.emf"/><Relationship Id="rId4" Type="http://schemas.openxmlformats.org/officeDocument/2006/relationships/image" Target="../media/image53.emf"/><Relationship Id="rId9"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emf"/><Relationship Id="rId5" Type="http://schemas.openxmlformats.org/officeDocument/2006/relationships/image" Target="../media/image66.wmf"/><Relationship Id="rId4" Type="http://schemas.openxmlformats.org/officeDocument/2006/relationships/image" Target="../media/image6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9</a:t>
            </a:fld>
            <a:endParaRPr lang="en-US"/>
          </a:p>
        </p:txBody>
      </p:sp>
    </p:spTree>
    <p:extLst>
      <p:ext uri="{BB962C8B-B14F-4D97-AF65-F5344CB8AC3E}">
        <p14:creationId xmlns:p14="http://schemas.microsoft.com/office/powerpoint/2010/main" val="17819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13</a:t>
            </a:fld>
            <a:endParaRPr lang="en-US"/>
          </a:p>
        </p:txBody>
      </p:sp>
    </p:spTree>
    <p:extLst>
      <p:ext uri="{BB962C8B-B14F-4D97-AF65-F5344CB8AC3E}">
        <p14:creationId xmlns:p14="http://schemas.microsoft.com/office/powerpoint/2010/main" val="12418245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Sept. 14,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14,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r>
              <a:rPr lang="en-US"/>
              <a:t>Monday, Sept. 14, 2020</a:t>
            </a:r>
          </a:p>
        </p:txBody>
      </p:sp>
      <p:sp>
        <p:nvSpPr>
          <p:cNvPr id="7" name="Rectangle 5"/>
          <p:cNvSpPr>
            <a:spLocks noGrp="1" noChangeArrowheads="1"/>
          </p:cNvSpPr>
          <p:nvPr>
            <p:ph type="ftr" sz="quarter" idx="11"/>
          </p:nvPr>
        </p:nvSpPr>
        <p:spPr/>
        <p:txBody>
          <a:bodyPr/>
          <a:lstStyle>
            <a:lvl1pPr>
              <a:defRPr/>
            </a:lvl1pPr>
          </a:lstStyle>
          <a:p>
            <a:r>
              <a:rPr lang="de-DE"/>
              <a:t>PHYS 1444-002, Fall 2020                    Dr. Jaehoon Yu</a:t>
            </a:r>
            <a:endParaRPr lang="en-US"/>
          </a:p>
        </p:txBody>
      </p:sp>
      <p:sp>
        <p:nvSpPr>
          <p:cNvPr id="8" name="Rectangle 6"/>
          <p:cNvSpPr>
            <a:spLocks noGrp="1" noChangeArrowheads="1"/>
          </p:cNvSpPr>
          <p:nvPr>
            <p:ph type="sldNum" sz="quarter" idx="12"/>
          </p:nvPr>
        </p:nvSpPr>
        <p:spPr/>
        <p:txBody>
          <a:bodyPr/>
          <a:lstStyle>
            <a:lvl1pPr>
              <a:defRPr/>
            </a:lvl1pPr>
          </a:lstStyle>
          <a:p>
            <a:fld id="{1FC3919E-85B3-5641-AC26-32B247D11AB5}" type="slidenum">
              <a:rPr lang="en-US"/>
              <a:pPr/>
              <a:t>‹#›</a:t>
            </a:fld>
            <a:endParaRPr lang="en-US"/>
          </a:p>
        </p:txBody>
      </p:sp>
    </p:spTree>
    <p:extLst>
      <p:ext uri="{BB962C8B-B14F-4D97-AF65-F5344CB8AC3E}">
        <p14:creationId xmlns:p14="http://schemas.microsoft.com/office/powerpoint/2010/main" val="3032858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2133600" cy="457200"/>
          </a:xfrm>
        </p:spPr>
        <p:txBody>
          <a:bodyPr/>
          <a:lstStyle>
            <a:lvl1pPr>
              <a:defRPr/>
            </a:lvl1pPr>
          </a:lstStyle>
          <a:p>
            <a:r>
              <a:rPr lang="en-US"/>
              <a:t>Monday, Sept. 14, 2020</a:t>
            </a:r>
          </a:p>
        </p:txBody>
      </p:sp>
      <p:sp>
        <p:nvSpPr>
          <p:cNvPr id="6" name="Footer Placeholder 5"/>
          <p:cNvSpPr>
            <a:spLocks noGrp="1"/>
          </p:cNvSpPr>
          <p:nvPr>
            <p:ph type="ftr" sz="quarter" idx="11"/>
          </p:nvPr>
        </p:nvSpPr>
        <p:spPr/>
        <p:txBody>
          <a:bodyPr/>
          <a:lstStyle>
            <a:lvl1pPr>
              <a:defRPr/>
            </a:lvl1pPr>
          </a:lstStyle>
          <a:p>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a:lvl1pPr>
          </a:lstStyle>
          <a:p>
            <a:fld id="{468EBD15-4A3E-7D40-944A-9EC5B83016F1}" type="slidenum">
              <a:rPr lang="en-US"/>
              <a:pPr/>
              <a:t>‹#›</a:t>
            </a:fld>
            <a:endParaRPr lang="en-US"/>
          </a:p>
        </p:txBody>
      </p:sp>
    </p:spTree>
    <p:extLst>
      <p:ext uri="{BB962C8B-B14F-4D97-AF65-F5344CB8AC3E}">
        <p14:creationId xmlns:p14="http://schemas.microsoft.com/office/powerpoint/2010/main" val="4221009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Sept. 14,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Sept.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14,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Sept. 14,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Sept. 14,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14,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Sept. 14,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4.emf"/><Relationship Id="rId18" Type="http://schemas.openxmlformats.org/officeDocument/2006/relationships/oleObject" Target="../embeddings/oleObject58.bin"/><Relationship Id="rId3" Type="http://schemas.openxmlformats.org/officeDocument/2006/relationships/image" Target="../media/image59.jpeg"/><Relationship Id="rId21" Type="http://schemas.openxmlformats.org/officeDocument/2006/relationships/image" Target="../media/image58.emf"/><Relationship Id="rId7" Type="http://schemas.openxmlformats.org/officeDocument/2006/relationships/image" Target="../media/image51.emf"/><Relationship Id="rId12" Type="http://schemas.openxmlformats.org/officeDocument/2006/relationships/oleObject" Target="../embeddings/oleObject55.bin"/><Relationship Id="rId17" Type="http://schemas.openxmlformats.org/officeDocument/2006/relationships/image" Target="../media/image56.emf"/><Relationship Id="rId2" Type="http://schemas.openxmlformats.org/officeDocument/2006/relationships/slideLayout" Target="../slideLayouts/slideLayout2.xml"/><Relationship Id="rId16" Type="http://schemas.openxmlformats.org/officeDocument/2006/relationships/oleObject" Target="../embeddings/oleObject57.bin"/><Relationship Id="rId20" Type="http://schemas.openxmlformats.org/officeDocument/2006/relationships/oleObject" Target="../embeddings/oleObject59.bin"/><Relationship Id="rId1" Type="http://schemas.openxmlformats.org/officeDocument/2006/relationships/vmlDrawing" Target="../drawings/vmlDrawing5.vml"/><Relationship Id="rId6" Type="http://schemas.openxmlformats.org/officeDocument/2006/relationships/oleObject" Target="../embeddings/oleObject52.bin"/><Relationship Id="rId11" Type="http://schemas.openxmlformats.org/officeDocument/2006/relationships/image" Target="../media/image53.emf"/><Relationship Id="rId5" Type="http://schemas.openxmlformats.org/officeDocument/2006/relationships/image" Target="../media/image50.emf"/><Relationship Id="rId15" Type="http://schemas.openxmlformats.org/officeDocument/2006/relationships/image" Target="../media/image55.emf"/><Relationship Id="rId10" Type="http://schemas.openxmlformats.org/officeDocument/2006/relationships/oleObject" Target="../embeddings/oleObject54.bin"/><Relationship Id="rId19" Type="http://schemas.openxmlformats.org/officeDocument/2006/relationships/image" Target="../media/image57.emf"/><Relationship Id="rId4" Type="http://schemas.openxmlformats.org/officeDocument/2006/relationships/oleObject" Target="../embeddings/oleObject51.bin"/><Relationship Id="rId9" Type="http://schemas.openxmlformats.org/officeDocument/2006/relationships/image" Target="../media/image52.emf"/><Relationship Id="rId14" Type="http://schemas.openxmlformats.org/officeDocument/2006/relationships/oleObject" Target="../embeddings/oleObject56.bin"/></Relationships>
</file>

<file path=ppt/slides/_rels/slide1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67.emf"/><Relationship Id="rId3" Type="http://schemas.openxmlformats.org/officeDocument/2006/relationships/oleObject" Target="../embeddings/oleObject60.bin"/><Relationship Id="rId7" Type="http://schemas.openxmlformats.org/officeDocument/2006/relationships/oleObject" Target="../embeddings/oleObject62.bin"/><Relationship Id="rId12" Type="http://schemas.openxmlformats.org/officeDocument/2006/relationships/image" Target="../media/image6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3.wmf"/><Relationship Id="rId11" Type="http://schemas.openxmlformats.org/officeDocument/2006/relationships/oleObject" Target="../embeddings/oleObject64.bin"/><Relationship Id="rId5" Type="http://schemas.openxmlformats.org/officeDocument/2006/relationships/oleObject" Target="../embeddings/oleObject61.bin"/><Relationship Id="rId10" Type="http://schemas.openxmlformats.org/officeDocument/2006/relationships/image" Target="../media/image65.wmf"/><Relationship Id="rId4" Type="http://schemas.openxmlformats.org/officeDocument/2006/relationships/image" Target="../media/image62.emf"/><Relationship Id="rId9" Type="http://schemas.openxmlformats.org/officeDocument/2006/relationships/oleObject" Target="../embeddings/oleObject63.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72.wmf"/><Relationship Id="rId3" Type="http://schemas.openxmlformats.org/officeDocument/2006/relationships/image" Target="../media/image75.jpeg"/><Relationship Id="rId7" Type="http://schemas.openxmlformats.org/officeDocument/2006/relationships/image" Target="../media/image69.wmf"/><Relationship Id="rId12" Type="http://schemas.openxmlformats.org/officeDocument/2006/relationships/oleObject" Target="../embeddings/oleObject69.bin"/><Relationship Id="rId17" Type="http://schemas.openxmlformats.org/officeDocument/2006/relationships/image" Target="../media/image74.wmf"/><Relationship Id="rId2" Type="http://schemas.openxmlformats.org/officeDocument/2006/relationships/slideLayout" Target="../slideLayouts/slideLayout2.xml"/><Relationship Id="rId16" Type="http://schemas.openxmlformats.org/officeDocument/2006/relationships/oleObject" Target="../embeddings/oleObject71.bin"/><Relationship Id="rId1" Type="http://schemas.openxmlformats.org/officeDocument/2006/relationships/vmlDrawing" Target="../drawings/vmlDrawing7.vml"/><Relationship Id="rId6" Type="http://schemas.openxmlformats.org/officeDocument/2006/relationships/oleObject" Target="../embeddings/oleObject66.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3.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70.wmf"/><Relationship Id="rId14" Type="http://schemas.openxmlformats.org/officeDocument/2006/relationships/oleObject" Target="../embeddings/oleObject7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7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77.e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76.bin"/><Relationship Id="rId13" Type="http://schemas.openxmlformats.org/officeDocument/2006/relationships/image" Target="../media/image82.emf"/><Relationship Id="rId3" Type="http://schemas.openxmlformats.org/officeDocument/2006/relationships/oleObject" Target="../embeddings/oleObject74.bin"/><Relationship Id="rId7" Type="http://schemas.openxmlformats.org/officeDocument/2006/relationships/image" Target="../media/image79.emf"/><Relationship Id="rId12"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75.bin"/><Relationship Id="rId11" Type="http://schemas.openxmlformats.org/officeDocument/2006/relationships/image" Target="../media/image81.emf"/><Relationship Id="rId5" Type="http://schemas.openxmlformats.org/officeDocument/2006/relationships/image" Target="../media/image84.jpeg"/><Relationship Id="rId15" Type="http://schemas.openxmlformats.org/officeDocument/2006/relationships/image" Target="../media/image83.emf"/><Relationship Id="rId10" Type="http://schemas.openxmlformats.org/officeDocument/2006/relationships/oleObject" Target="../embeddings/oleObject77.bin"/><Relationship Id="rId4" Type="http://schemas.openxmlformats.org/officeDocument/2006/relationships/image" Target="../media/image78.emf"/><Relationship Id="rId9" Type="http://schemas.openxmlformats.org/officeDocument/2006/relationships/image" Target="../media/image80.emf"/><Relationship Id="rId14" Type="http://schemas.openxmlformats.org/officeDocument/2006/relationships/oleObject" Target="../embeddings/oleObject7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89.emf"/><Relationship Id="rId18" Type="http://schemas.openxmlformats.org/officeDocument/2006/relationships/oleObject" Target="../embeddings/oleObject87.bin"/><Relationship Id="rId26" Type="http://schemas.openxmlformats.org/officeDocument/2006/relationships/oleObject" Target="../embeddings/oleObject91.bin"/><Relationship Id="rId3" Type="http://schemas.openxmlformats.org/officeDocument/2006/relationships/oleObject" Target="../embeddings/oleObject80.bin"/><Relationship Id="rId21" Type="http://schemas.openxmlformats.org/officeDocument/2006/relationships/image" Target="../media/image93.emf"/><Relationship Id="rId7" Type="http://schemas.openxmlformats.org/officeDocument/2006/relationships/image" Target="../media/image86.emf"/><Relationship Id="rId12" Type="http://schemas.openxmlformats.org/officeDocument/2006/relationships/oleObject" Target="../embeddings/oleObject84.bin"/><Relationship Id="rId17" Type="http://schemas.openxmlformats.org/officeDocument/2006/relationships/image" Target="../media/image91.emf"/><Relationship Id="rId25" Type="http://schemas.openxmlformats.org/officeDocument/2006/relationships/image" Target="../media/image95.emf"/><Relationship Id="rId2" Type="http://schemas.openxmlformats.org/officeDocument/2006/relationships/slideLayout" Target="../slideLayouts/slideLayout2.xml"/><Relationship Id="rId16" Type="http://schemas.openxmlformats.org/officeDocument/2006/relationships/oleObject" Target="../embeddings/oleObject86.bin"/><Relationship Id="rId20" Type="http://schemas.openxmlformats.org/officeDocument/2006/relationships/oleObject" Target="../embeddings/oleObject88.bin"/><Relationship Id="rId1" Type="http://schemas.openxmlformats.org/officeDocument/2006/relationships/vmlDrawing" Target="../drawings/vmlDrawing11.vml"/><Relationship Id="rId6" Type="http://schemas.openxmlformats.org/officeDocument/2006/relationships/oleObject" Target="../embeddings/oleObject81.bin"/><Relationship Id="rId11" Type="http://schemas.openxmlformats.org/officeDocument/2006/relationships/image" Target="../media/image88.emf"/><Relationship Id="rId24" Type="http://schemas.openxmlformats.org/officeDocument/2006/relationships/oleObject" Target="../embeddings/oleObject90.bin"/><Relationship Id="rId5" Type="http://schemas.openxmlformats.org/officeDocument/2006/relationships/image" Target="../media/image84.jpeg"/><Relationship Id="rId15" Type="http://schemas.openxmlformats.org/officeDocument/2006/relationships/image" Target="../media/image90.emf"/><Relationship Id="rId23" Type="http://schemas.openxmlformats.org/officeDocument/2006/relationships/image" Target="../media/image94.emf"/><Relationship Id="rId10" Type="http://schemas.openxmlformats.org/officeDocument/2006/relationships/oleObject" Target="../embeddings/oleObject83.bin"/><Relationship Id="rId19" Type="http://schemas.openxmlformats.org/officeDocument/2006/relationships/image" Target="../media/image92.emf"/><Relationship Id="rId4" Type="http://schemas.openxmlformats.org/officeDocument/2006/relationships/image" Target="../media/image85.emf"/><Relationship Id="rId9" Type="http://schemas.openxmlformats.org/officeDocument/2006/relationships/image" Target="../media/image87.emf"/><Relationship Id="rId14" Type="http://schemas.openxmlformats.org/officeDocument/2006/relationships/oleObject" Target="../embeddings/oleObject85.bin"/><Relationship Id="rId22" Type="http://schemas.openxmlformats.org/officeDocument/2006/relationships/oleObject" Target="../embeddings/oleObject89.bin"/><Relationship Id="rId27" Type="http://schemas.openxmlformats.org/officeDocument/2006/relationships/image" Target="../media/image96.emf"/></Relationships>
</file>

<file path=ppt/slides/_rels/slide21.xml.rels><?xml version="1.0" encoding="UTF-8" standalone="yes"?>
<Relationships xmlns="http://schemas.openxmlformats.org/package/2006/relationships"><Relationship Id="rId13" Type="http://schemas.openxmlformats.org/officeDocument/2006/relationships/image" Target="../media/image101.emf"/><Relationship Id="rId18" Type="http://schemas.openxmlformats.org/officeDocument/2006/relationships/oleObject" Target="../embeddings/oleObject99.bin"/><Relationship Id="rId26" Type="http://schemas.openxmlformats.org/officeDocument/2006/relationships/oleObject" Target="../embeddings/oleObject103.bin"/><Relationship Id="rId21" Type="http://schemas.openxmlformats.org/officeDocument/2006/relationships/image" Target="../media/image105.emf"/><Relationship Id="rId34" Type="http://schemas.openxmlformats.org/officeDocument/2006/relationships/oleObject" Target="../embeddings/oleObject107.bin"/><Relationship Id="rId7" Type="http://schemas.openxmlformats.org/officeDocument/2006/relationships/image" Target="../media/image98.emf"/><Relationship Id="rId12" Type="http://schemas.openxmlformats.org/officeDocument/2006/relationships/oleObject" Target="../embeddings/oleObject96.bin"/><Relationship Id="rId17" Type="http://schemas.openxmlformats.org/officeDocument/2006/relationships/image" Target="../media/image103.emf"/><Relationship Id="rId25" Type="http://schemas.openxmlformats.org/officeDocument/2006/relationships/image" Target="../media/image107.emf"/><Relationship Id="rId33" Type="http://schemas.openxmlformats.org/officeDocument/2006/relationships/image" Target="../media/image111.emf"/><Relationship Id="rId2" Type="http://schemas.openxmlformats.org/officeDocument/2006/relationships/slideLayout" Target="../slideLayouts/slideLayout2.xml"/><Relationship Id="rId16" Type="http://schemas.openxmlformats.org/officeDocument/2006/relationships/oleObject" Target="../embeddings/oleObject98.bin"/><Relationship Id="rId20" Type="http://schemas.openxmlformats.org/officeDocument/2006/relationships/oleObject" Target="../embeddings/oleObject100.bin"/><Relationship Id="rId29" Type="http://schemas.openxmlformats.org/officeDocument/2006/relationships/image" Target="../media/image109.emf"/><Relationship Id="rId1" Type="http://schemas.openxmlformats.org/officeDocument/2006/relationships/vmlDrawing" Target="../drawings/vmlDrawing12.vml"/><Relationship Id="rId6" Type="http://schemas.openxmlformats.org/officeDocument/2006/relationships/oleObject" Target="../embeddings/oleObject93.bin"/><Relationship Id="rId11" Type="http://schemas.openxmlformats.org/officeDocument/2006/relationships/image" Target="../media/image100.emf"/><Relationship Id="rId24" Type="http://schemas.openxmlformats.org/officeDocument/2006/relationships/oleObject" Target="../embeddings/oleObject102.bin"/><Relationship Id="rId32" Type="http://schemas.openxmlformats.org/officeDocument/2006/relationships/oleObject" Target="../embeddings/oleObject106.bin"/><Relationship Id="rId37" Type="http://schemas.openxmlformats.org/officeDocument/2006/relationships/image" Target="../media/image113.emf"/><Relationship Id="rId5" Type="http://schemas.openxmlformats.org/officeDocument/2006/relationships/image" Target="../media/image84.jpeg"/><Relationship Id="rId15" Type="http://schemas.openxmlformats.org/officeDocument/2006/relationships/image" Target="../media/image102.emf"/><Relationship Id="rId23" Type="http://schemas.openxmlformats.org/officeDocument/2006/relationships/image" Target="../media/image106.emf"/><Relationship Id="rId28" Type="http://schemas.openxmlformats.org/officeDocument/2006/relationships/oleObject" Target="../embeddings/oleObject104.bin"/><Relationship Id="rId36" Type="http://schemas.openxmlformats.org/officeDocument/2006/relationships/oleObject" Target="../embeddings/oleObject108.bin"/><Relationship Id="rId10" Type="http://schemas.openxmlformats.org/officeDocument/2006/relationships/oleObject" Target="../embeddings/oleObject95.bin"/><Relationship Id="rId19" Type="http://schemas.openxmlformats.org/officeDocument/2006/relationships/image" Target="../media/image104.emf"/><Relationship Id="rId31" Type="http://schemas.openxmlformats.org/officeDocument/2006/relationships/image" Target="../media/image110.emf"/><Relationship Id="rId4" Type="http://schemas.openxmlformats.org/officeDocument/2006/relationships/image" Target="../media/image97.emf"/><Relationship Id="rId9" Type="http://schemas.openxmlformats.org/officeDocument/2006/relationships/image" Target="../media/image99.emf"/><Relationship Id="rId14" Type="http://schemas.openxmlformats.org/officeDocument/2006/relationships/oleObject" Target="../embeddings/oleObject97.bin"/><Relationship Id="rId22" Type="http://schemas.openxmlformats.org/officeDocument/2006/relationships/oleObject" Target="../embeddings/oleObject101.bin"/><Relationship Id="rId27" Type="http://schemas.openxmlformats.org/officeDocument/2006/relationships/image" Target="../media/image108.emf"/><Relationship Id="rId30" Type="http://schemas.openxmlformats.org/officeDocument/2006/relationships/oleObject" Target="../embeddings/oleObject105.bin"/><Relationship Id="rId35" Type="http://schemas.openxmlformats.org/officeDocument/2006/relationships/image" Target="../media/image112.emf"/><Relationship Id="rId8" Type="http://schemas.openxmlformats.org/officeDocument/2006/relationships/oleObject" Target="../embeddings/oleObject94.bin"/><Relationship Id="rId3" Type="http://schemas.openxmlformats.org/officeDocument/2006/relationships/oleObject" Target="../embeddings/oleObject92.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eamrv-mvp.sos.texas.gov/MVP/mvp.do" TargetMode="External"/><Relationship Id="rId2" Type="http://schemas.openxmlformats.org/officeDocument/2006/relationships/hyperlink" Target="https://www.votetexas.gov/register/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oleObject" Target="../embeddings/oleObject6.bin"/><Relationship Id="rId18" Type="http://schemas.openxmlformats.org/officeDocument/2006/relationships/image" Target="../media/image10.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emf"/><Relationship Id="rId17" Type="http://schemas.openxmlformats.org/officeDocument/2006/relationships/oleObject" Target="../embeddings/oleObject8.bin"/><Relationship Id="rId2" Type="http://schemas.openxmlformats.org/officeDocument/2006/relationships/slideLayout" Target="../slideLayouts/slideLayout13.xml"/><Relationship Id="rId16" Type="http://schemas.openxmlformats.org/officeDocument/2006/relationships/image" Target="../media/image9.emf"/><Relationship Id="rId20" Type="http://schemas.openxmlformats.org/officeDocument/2006/relationships/image" Target="../media/image11.emf"/><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6.emf"/><Relationship Id="rId19" Type="http://schemas.openxmlformats.org/officeDocument/2006/relationships/oleObject" Target="../embeddings/oleObject9.bin"/><Relationship Id="rId4" Type="http://schemas.openxmlformats.org/officeDocument/2006/relationships/image" Target="../media/image3.emf"/><Relationship Id="rId9" Type="http://schemas.openxmlformats.org/officeDocument/2006/relationships/oleObject" Target="../embeddings/oleObject4.bin"/><Relationship Id="rId1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oleObject" Target="../embeddings/oleObject15.bin"/><Relationship Id="rId18" Type="http://schemas.openxmlformats.org/officeDocument/2006/relationships/oleObject" Target="../embeddings/oleObject18.bin"/><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1.emf"/><Relationship Id="rId17" Type="http://schemas.openxmlformats.org/officeDocument/2006/relationships/oleObject" Target="../embeddings/oleObject17.bin"/><Relationship Id="rId2" Type="http://schemas.openxmlformats.org/officeDocument/2006/relationships/slideLayout" Target="../slideLayouts/slideLayout14.xml"/><Relationship Id="rId16" Type="http://schemas.openxmlformats.org/officeDocument/2006/relationships/image" Target="../media/image17.emf"/><Relationship Id="rId20" Type="http://schemas.openxmlformats.org/officeDocument/2006/relationships/oleObject" Target="../embeddings/oleObject19.bin"/><Relationship Id="rId1" Type="http://schemas.openxmlformats.org/officeDocument/2006/relationships/vmlDrawing" Target="../drawings/vmlDrawing2.vml"/><Relationship Id="rId6" Type="http://schemas.openxmlformats.org/officeDocument/2006/relationships/image" Target="../media/image13.e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15.emf"/><Relationship Id="rId19"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oleObject" Target="../embeddings/oleObject13.bin"/><Relationship Id="rId14" Type="http://schemas.openxmlformats.org/officeDocument/2006/relationships/image" Target="../media/image16.emf"/></Relationships>
</file>

<file path=ppt/slides/_rels/slide8.xml.rels><?xml version="1.0" encoding="UTF-8" standalone="yes"?>
<Relationships xmlns="http://schemas.openxmlformats.org/package/2006/relationships"><Relationship Id="rId13" Type="http://schemas.openxmlformats.org/officeDocument/2006/relationships/oleObject" Target="../embeddings/oleObject25.bin"/><Relationship Id="rId18" Type="http://schemas.openxmlformats.org/officeDocument/2006/relationships/image" Target="../media/image26.emf"/><Relationship Id="rId26" Type="http://schemas.openxmlformats.org/officeDocument/2006/relationships/image" Target="../media/image30.emf"/><Relationship Id="rId39" Type="http://schemas.openxmlformats.org/officeDocument/2006/relationships/oleObject" Target="../embeddings/oleObject38.bin"/><Relationship Id="rId21" Type="http://schemas.openxmlformats.org/officeDocument/2006/relationships/oleObject" Target="../embeddings/oleObject29.bin"/><Relationship Id="rId34" Type="http://schemas.openxmlformats.org/officeDocument/2006/relationships/image" Target="../media/image34.emf"/><Relationship Id="rId42" Type="http://schemas.openxmlformats.org/officeDocument/2006/relationships/image" Target="../media/image38.emf"/><Relationship Id="rId47" Type="http://schemas.openxmlformats.org/officeDocument/2006/relationships/oleObject" Target="../embeddings/oleObject42.bin"/><Relationship Id="rId50" Type="http://schemas.openxmlformats.org/officeDocument/2006/relationships/image" Target="../media/image42.emf"/><Relationship Id="rId7"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25.emf"/><Relationship Id="rId29" Type="http://schemas.openxmlformats.org/officeDocument/2006/relationships/oleObject" Target="../embeddings/oleObject33.bin"/><Relationship Id="rId11" Type="http://schemas.openxmlformats.org/officeDocument/2006/relationships/oleObject" Target="../embeddings/oleObject24.bin"/><Relationship Id="rId24" Type="http://schemas.openxmlformats.org/officeDocument/2006/relationships/image" Target="../media/image29.emf"/><Relationship Id="rId32" Type="http://schemas.openxmlformats.org/officeDocument/2006/relationships/image" Target="../media/image33.emf"/><Relationship Id="rId37" Type="http://schemas.openxmlformats.org/officeDocument/2006/relationships/oleObject" Target="../embeddings/oleObject37.bin"/><Relationship Id="rId40" Type="http://schemas.openxmlformats.org/officeDocument/2006/relationships/image" Target="../media/image37.emf"/><Relationship Id="rId45" Type="http://schemas.openxmlformats.org/officeDocument/2006/relationships/oleObject" Target="../embeddings/oleObject41.bin"/><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28" Type="http://schemas.openxmlformats.org/officeDocument/2006/relationships/image" Target="../media/image31.emf"/><Relationship Id="rId36" Type="http://schemas.openxmlformats.org/officeDocument/2006/relationships/image" Target="../media/image35.emf"/><Relationship Id="rId49" Type="http://schemas.openxmlformats.org/officeDocument/2006/relationships/oleObject" Target="../embeddings/oleObject43.bin"/><Relationship Id="rId10" Type="http://schemas.openxmlformats.org/officeDocument/2006/relationships/image" Target="../media/image22.emf"/><Relationship Id="rId19" Type="http://schemas.openxmlformats.org/officeDocument/2006/relationships/oleObject" Target="../embeddings/oleObject28.bin"/><Relationship Id="rId31" Type="http://schemas.openxmlformats.org/officeDocument/2006/relationships/oleObject" Target="../embeddings/oleObject34.bin"/><Relationship Id="rId44" Type="http://schemas.openxmlformats.org/officeDocument/2006/relationships/image" Target="../media/image39.emf"/><Relationship Id="rId52" Type="http://schemas.openxmlformats.org/officeDocument/2006/relationships/image" Target="../media/image43.emf"/><Relationship Id="rId4" Type="http://schemas.openxmlformats.org/officeDocument/2006/relationships/image" Target="../media/image19.emf"/><Relationship Id="rId9" Type="http://schemas.openxmlformats.org/officeDocument/2006/relationships/oleObject" Target="../embeddings/oleObject23.bin"/><Relationship Id="rId14" Type="http://schemas.openxmlformats.org/officeDocument/2006/relationships/image" Target="../media/image24.emf"/><Relationship Id="rId22" Type="http://schemas.openxmlformats.org/officeDocument/2006/relationships/image" Target="../media/image28.emf"/><Relationship Id="rId27" Type="http://schemas.openxmlformats.org/officeDocument/2006/relationships/oleObject" Target="../embeddings/oleObject32.bin"/><Relationship Id="rId30" Type="http://schemas.openxmlformats.org/officeDocument/2006/relationships/image" Target="../media/image32.emf"/><Relationship Id="rId35" Type="http://schemas.openxmlformats.org/officeDocument/2006/relationships/oleObject" Target="../embeddings/oleObject36.bin"/><Relationship Id="rId43" Type="http://schemas.openxmlformats.org/officeDocument/2006/relationships/oleObject" Target="../embeddings/oleObject40.bin"/><Relationship Id="rId48" Type="http://schemas.openxmlformats.org/officeDocument/2006/relationships/image" Target="../media/image41.emf"/><Relationship Id="rId8" Type="http://schemas.openxmlformats.org/officeDocument/2006/relationships/image" Target="../media/image21.emf"/><Relationship Id="rId51" Type="http://schemas.openxmlformats.org/officeDocument/2006/relationships/oleObject" Target="../embeddings/oleObject44.bin"/><Relationship Id="rId3" Type="http://schemas.openxmlformats.org/officeDocument/2006/relationships/oleObject" Target="../embeddings/oleObject20.bin"/><Relationship Id="rId12" Type="http://schemas.openxmlformats.org/officeDocument/2006/relationships/image" Target="../media/image23.wmf"/><Relationship Id="rId17" Type="http://schemas.openxmlformats.org/officeDocument/2006/relationships/oleObject" Target="../embeddings/oleObject27.bin"/><Relationship Id="rId25" Type="http://schemas.openxmlformats.org/officeDocument/2006/relationships/oleObject" Target="../embeddings/oleObject31.bin"/><Relationship Id="rId33" Type="http://schemas.openxmlformats.org/officeDocument/2006/relationships/oleObject" Target="../embeddings/oleObject35.bin"/><Relationship Id="rId38" Type="http://schemas.openxmlformats.org/officeDocument/2006/relationships/image" Target="../media/image36.emf"/><Relationship Id="rId46" Type="http://schemas.openxmlformats.org/officeDocument/2006/relationships/image" Target="../media/image40.emf"/><Relationship Id="rId20" Type="http://schemas.openxmlformats.org/officeDocument/2006/relationships/image" Target="../media/image27.wmf"/><Relationship Id="rId41" Type="http://schemas.openxmlformats.org/officeDocument/2006/relationships/oleObject" Target="../embeddings/oleObject39.bin"/><Relationship Id="rId1" Type="http://schemas.openxmlformats.org/officeDocument/2006/relationships/vmlDrawing" Target="../drawings/vmlDrawing3.vml"/><Relationship Id="rId6"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48.emf"/><Relationship Id="rId3" Type="http://schemas.openxmlformats.org/officeDocument/2006/relationships/notesSlide" Target="../notesSlides/notesSlide2.xml"/><Relationship Id="rId7" Type="http://schemas.openxmlformats.org/officeDocument/2006/relationships/image" Target="../media/image45.wmf"/><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46.bin"/><Relationship Id="rId11" Type="http://schemas.openxmlformats.org/officeDocument/2006/relationships/image" Target="../media/image47.wmf"/><Relationship Id="rId5" Type="http://schemas.openxmlformats.org/officeDocument/2006/relationships/image" Target="../media/image44.emf"/><Relationship Id="rId15" Type="http://schemas.openxmlformats.org/officeDocument/2006/relationships/image" Target="../media/image49.wmf"/><Relationship Id="rId10" Type="http://schemas.openxmlformats.org/officeDocument/2006/relationships/oleObject" Target="../embeddings/oleObject48.bin"/><Relationship Id="rId4" Type="http://schemas.openxmlformats.org/officeDocument/2006/relationships/oleObject" Target="../embeddings/oleObject45.bin"/><Relationship Id="rId9" Type="http://schemas.openxmlformats.org/officeDocument/2006/relationships/image" Target="../media/image46.wmf"/><Relationship Id="rId14" Type="http://schemas.openxmlformats.org/officeDocument/2006/relationships/oleObject" Target="../embeddings/oleObject50.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Sept. 14,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#5</a:t>
            </a:r>
          </a:p>
        </p:txBody>
      </p:sp>
      <p:sp>
        <p:nvSpPr>
          <p:cNvPr id="18438" name="Text Box 4"/>
          <p:cNvSpPr txBox="1">
            <a:spLocks noChangeArrowheads="1"/>
          </p:cNvSpPr>
          <p:nvPr/>
        </p:nvSpPr>
        <p:spPr bwMode="auto">
          <a:xfrm>
            <a:off x="3025647" y="1531203"/>
            <a:ext cx="278473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Sept. 14,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295400" y="2278797"/>
            <a:ext cx="7086600" cy="32766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CH21</a:t>
            </a:r>
          </a:p>
          <a:p>
            <a:pPr marL="990600" lvl="1" indent="-533400">
              <a:buFont typeface="Courier New" panose="02070309020205020404" pitchFamily="49" charset="0"/>
              <a:buChar char="o"/>
            </a:pPr>
            <a:r>
              <a:rPr lang="en-US" sz="2800" dirty="0">
                <a:solidFill>
                  <a:srgbClr val="003300"/>
                </a:solidFill>
                <a:latin typeface="Arial Narrow" charset="0"/>
              </a:rPr>
              <a:t>Vector component refresh</a:t>
            </a:r>
          </a:p>
          <a:p>
            <a:pPr marL="990600" lvl="1" indent="-533400">
              <a:buFont typeface="Courier New" panose="02070309020205020404" pitchFamily="49" charset="0"/>
              <a:buChar char="o"/>
            </a:pPr>
            <a:r>
              <a:rPr lang="en-US" sz="2800" dirty="0">
                <a:solidFill>
                  <a:srgbClr val="003300"/>
                </a:solidFill>
                <a:latin typeface="Arial Narrow" charset="0"/>
              </a:rPr>
              <a:t>The Electric Field</a:t>
            </a:r>
          </a:p>
          <a:p>
            <a:pPr marL="990600" lvl="1" indent="-533400">
              <a:buFont typeface="Courier New" panose="02070309020205020404" pitchFamily="49" charset="0"/>
              <a:buChar char="o"/>
            </a:pPr>
            <a:r>
              <a:rPr lang="en-US" sz="2800" dirty="0">
                <a:solidFill>
                  <a:srgbClr val="003300"/>
                </a:solidFill>
                <a:latin typeface="Arial Narrow" charset="0"/>
              </a:rPr>
              <a:t>The Directions of The Electric Field and the Electric Force</a:t>
            </a:r>
          </a:p>
          <a:p>
            <a:pPr marL="990600" lvl="1" indent="-533400">
              <a:buFont typeface="Courier New" panose="02070309020205020404" pitchFamily="49" charset="0"/>
              <a:buChar char="o"/>
            </a:pPr>
            <a:r>
              <a:rPr lang="en-US" sz="2800" dirty="0">
                <a:solidFill>
                  <a:srgbClr val="003300"/>
                </a:solidFill>
                <a:latin typeface="Arial Narrow" charset="0"/>
              </a:rPr>
              <a:t>Electric Fields and Conductors</a:t>
            </a:r>
          </a:p>
          <a:p>
            <a:pPr marL="990600" lvl="1" indent="-533400">
              <a:buFont typeface="Courier New" panose="02070309020205020404" pitchFamily="49" charset="0"/>
              <a:buChar char="o"/>
            </a:pPr>
            <a:r>
              <a:rPr lang="en-US" sz="2800" dirty="0">
                <a:solidFill>
                  <a:srgbClr val="003800"/>
                </a:solidFill>
                <a:latin typeface="Arial Narrow" charset="0"/>
              </a:rPr>
              <a:t>Motion of a Charged Particle in an Electric Field</a:t>
            </a: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5" end="5"/>
                                            </p:txEl>
                                          </p:spTgt>
                                        </p:tgtEl>
                                        <p:attrNameLst>
                                          <p:attrName>style.visibility</p:attrName>
                                        </p:attrNameLst>
                                      </p:cBhvr>
                                      <p:to>
                                        <p:strVal val="visible"/>
                                      </p:to>
                                    </p:set>
                                    <p:animEffect transition="in" filter="wipe(left)">
                                      <p:cBhvr>
                                        <p:cTn id="27"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14,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10</a:t>
            </a:fld>
            <a:endParaRPr lang="en-US"/>
          </a:p>
        </p:txBody>
      </p:sp>
      <p:sp>
        <p:nvSpPr>
          <p:cNvPr id="145410" name="Rectangle 2"/>
          <p:cNvSpPr>
            <a:spLocks noGrp="1" noChangeArrowheads="1"/>
          </p:cNvSpPr>
          <p:nvPr>
            <p:ph type="title"/>
          </p:nvPr>
        </p:nvSpPr>
        <p:spPr>
          <a:xfrm>
            <a:off x="304800" y="0"/>
            <a:ext cx="8458200" cy="685800"/>
          </a:xfrm>
        </p:spPr>
        <p:txBody>
          <a:bodyPr/>
          <a:lstStyle/>
          <a:p>
            <a:r>
              <a:rPr lang="en-US" dirty="0"/>
              <a:t>How to solve electric F problems?</a:t>
            </a:r>
          </a:p>
        </p:txBody>
      </p:sp>
      <p:sp>
        <p:nvSpPr>
          <p:cNvPr id="145411" name="Rectangle 3"/>
          <p:cNvSpPr>
            <a:spLocks noGrp="1" noChangeArrowheads="1"/>
          </p:cNvSpPr>
          <p:nvPr>
            <p:ph type="body" idx="1"/>
          </p:nvPr>
        </p:nvSpPr>
        <p:spPr>
          <a:xfrm>
            <a:off x="152400" y="685800"/>
            <a:ext cx="8839200" cy="5181600"/>
          </a:xfrm>
        </p:spPr>
        <p:txBody>
          <a:bodyPr/>
          <a:lstStyle/>
          <a:p>
            <a:pPr marL="0" indent="0">
              <a:buNone/>
            </a:pPr>
            <a:r>
              <a:rPr lang="en-US" sz="2800" dirty="0"/>
              <a:t>Typical problem: Find out the net force on a subject charge at the given position by some source charges</a:t>
            </a:r>
          </a:p>
          <a:p>
            <a:pPr marL="514350" indent="-514350">
              <a:buFont typeface="+mj-lt"/>
              <a:buAutoNum type="arabicPeriod"/>
            </a:pPr>
            <a:r>
              <a:rPr lang="en-US" sz="2800" dirty="0"/>
              <a:t>Compute the magnitude of the force by each source charge on the subject charge at the given position using Coulomb force formula</a:t>
            </a:r>
          </a:p>
          <a:p>
            <a:pPr marL="514350" indent="-514350">
              <a:buFont typeface="+mj-lt"/>
              <a:buAutoNum type="arabicPeriod"/>
            </a:pPr>
            <a:r>
              <a:rPr lang="en-US" sz="2800" dirty="0"/>
              <a:t>Compute the components of the force by the pair of the charges, taking into account the signs of the two charges – subject and source</a:t>
            </a:r>
          </a:p>
          <a:p>
            <a:pPr marL="514350" indent="-514350">
              <a:buFont typeface="+mj-lt"/>
              <a:buAutoNum type="arabicPeriod"/>
            </a:pPr>
            <a:r>
              <a:rPr lang="en-US" sz="2800" dirty="0"/>
              <a:t>Repeat 1 and 2 for all pairs of each of the source charges to the subject charge</a:t>
            </a:r>
          </a:p>
          <a:p>
            <a:pPr marL="514350" indent="-514350">
              <a:buFont typeface="+mj-lt"/>
              <a:buAutoNum type="arabicPeriod"/>
            </a:pPr>
            <a:r>
              <a:rPr lang="en-US" sz="2800" dirty="0"/>
              <a:t>Add all values on each component – x, y and z, </a:t>
            </a:r>
            <a:r>
              <a:rPr lang="en-US" sz="2800" dirty="0" err="1"/>
              <a:t>etc</a:t>
            </a:r>
            <a:endParaRPr lang="en-US" sz="2800" dirty="0"/>
          </a:p>
          <a:p>
            <a:pPr marL="514350" indent="-514350">
              <a:buFont typeface="+mj-lt"/>
              <a:buAutoNum type="arabicPeriod"/>
            </a:pPr>
            <a:r>
              <a:rPr lang="en-US" sz="2800" dirty="0"/>
              <a:t>Express F vector using the component and the unit vector</a:t>
            </a:r>
          </a:p>
        </p:txBody>
      </p:sp>
    </p:spTree>
    <p:extLst>
      <p:ext uri="{BB962C8B-B14F-4D97-AF65-F5344CB8AC3E}">
        <p14:creationId xmlns:p14="http://schemas.microsoft.com/office/powerpoint/2010/main" val="8950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5411">
                                            <p:txEl>
                                              <p:pRg st="4" end="4"/>
                                            </p:txEl>
                                          </p:spTgt>
                                        </p:tgtEl>
                                        <p:attrNameLst>
                                          <p:attrName>style.visibility</p:attrName>
                                        </p:attrNameLst>
                                      </p:cBhvr>
                                      <p:to>
                                        <p:strVal val="visible"/>
                                      </p:to>
                                    </p:set>
                                    <p:animEffect transition="in" filter="wipe(left)">
                                      <p:cBhvr>
                                        <p:cTn id="27" dur="500"/>
                                        <p:tgtEl>
                                          <p:spTgt spid="145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5411">
                                            <p:txEl>
                                              <p:pRg st="5" end="5"/>
                                            </p:txEl>
                                          </p:spTgt>
                                        </p:tgtEl>
                                        <p:attrNameLst>
                                          <p:attrName>style.visibility</p:attrName>
                                        </p:attrNameLst>
                                      </p:cBhvr>
                                      <p:to>
                                        <p:strVal val="visible"/>
                                      </p:to>
                                    </p:set>
                                    <p:animEffect transition="in" filter="wipe(left)">
                                      <p:cBhvr>
                                        <p:cTn id="32" dur="500"/>
                                        <p:tgtEl>
                                          <p:spTgt spid="145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FG21_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609600"/>
            <a:ext cx="2794000" cy="209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17" name="Footer Placeholder 4"/>
          <p:cNvSpPr>
            <a:spLocks noGrp="1"/>
          </p:cNvSpPr>
          <p:nvPr>
            <p:ph type="ftr" sz="quarter" idx="11"/>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1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5AD62CD-B155-B442-B3E6-360DB30E6DBC}"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34831" name="Rectangle 2"/>
          <p:cNvSpPr>
            <a:spLocks noGrp="1" noChangeArrowheads="1"/>
          </p:cNvSpPr>
          <p:nvPr>
            <p:ph type="title"/>
          </p:nvPr>
        </p:nvSpPr>
        <p:spPr>
          <a:xfrm>
            <a:off x="0" y="76200"/>
            <a:ext cx="6629400" cy="685800"/>
          </a:xfrm>
        </p:spPr>
        <p:txBody>
          <a:bodyPr/>
          <a:lstStyle/>
          <a:p>
            <a:pPr eaLnBrk="1" hangingPunct="1"/>
            <a:r>
              <a:rPr lang="en-US" dirty="0">
                <a:latin typeface="Arial Narrow" charset="0"/>
                <a:ea typeface="ＭＳ Ｐゴシック" charset="0"/>
                <a:cs typeface="ＭＳ Ｐゴシック" charset="0"/>
              </a:rPr>
              <a:t>Example 21.2 </a:t>
            </a:r>
          </a:p>
        </p:txBody>
      </p:sp>
      <p:sp>
        <p:nvSpPr>
          <p:cNvPr id="143363" name="Rectangle 3"/>
          <p:cNvSpPr>
            <a:spLocks noGrp="1" noChangeArrowheads="1"/>
          </p:cNvSpPr>
          <p:nvPr>
            <p:ph type="body" idx="1"/>
          </p:nvPr>
        </p:nvSpPr>
        <p:spPr>
          <a:xfrm>
            <a:off x="76200" y="762000"/>
            <a:ext cx="6172200" cy="1524000"/>
          </a:xfrm>
        </p:spPr>
        <p:txBody>
          <a:bodyPr/>
          <a:lstStyle/>
          <a:p>
            <a:pPr eaLnBrk="1" hangingPunct="1">
              <a:lnSpc>
                <a:spcPct val="90000"/>
              </a:lnSpc>
            </a:pPr>
            <a:r>
              <a:rPr lang="en-US" sz="2400" b="1">
                <a:latin typeface="Arial Narrow" charset="0"/>
                <a:ea typeface="ＭＳ Ｐゴシック" charset="0"/>
                <a:cs typeface="ＭＳ Ｐゴシック" charset="0"/>
              </a:rPr>
              <a:t>Three charges on a line.  </a:t>
            </a:r>
            <a:r>
              <a:rPr lang="en-US" sz="2400" dirty="0">
                <a:latin typeface="Arial Narrow" charset="0"/>
                <a:ea typeface="ＭＳ Ｐゴシック" charset="0"/>
                <a:cs typeface="ＭＳ Ｐゴシック" charset="0"/>
              </a:rPr>
              <a:t>Three charged particles are arranged in a line as shown in the figure.  Calculate the net electrostatic force on particle 3 (the -4μC on the right) due to other two charges.</a:t>
            </a:r>
          </a:p>
        </p:txBody>
      </p:sp>
      <p:graphicFrame>
        <p:nvGraphicFramePr>
          <p:cNvPr id="143367" name="Object 2"/>
          <p:cNvGraphicFramePr>
            <a:graphicFrameLocks noChangeAspect="1"/>
          </p:cNvGraphicFramePr>
          <p:nvPr/>
        </p:nvGraphicFramePr>
        <p:xfrm>
          <a:off x="409575" y="2681288"/>
          <a:ext cx="646113" cy="519112"/>
        </p:xfrm>
        <a:graphic>
          <a:graphicData uri="http://schemas.openxmlformats.org/presentationml/2006/ole">
            <mc:AlternateContent xmlns:mc="http://schemas.openxmlformats.org/markup-compatibility/2006">
              <mc:Choice xmlns:v="urn:schemas-microsoft-com:vml" Requires="v">
                <p:oleObj spid="_x0000_s80325" name="Equation" r:id="rId4" imgW="254000" imgH="228600" progId="Equation.DSMT4">
                  <p:embed/>
                </p:oleObj>
              </mc:Choice>
              <mc:Fallback>
                <p:oleObj name="Equation" r:id="rId4" imgW="254000" imgH="228600" progId="Equation.DSMT4">
                  <p:embed/>
                  <p:pic>
                    <p:nvPicPr>
                      <p:cNvPr id="14336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2681288"/>
                        <a:ext cx="646113" cy="5191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3369" name="Text Box 9"/>
          <p:cNvSpPr txBox="1">
            <a:spLocks noChangeArrowheads="1"/>
          </p:cNvSpPr>
          <p:nvPr/>
        </p:nvSpPr>
        <p:spPr bwMode="auto">
          <a:xfrm>
            <a:off x="609600" y="2209800"/>
            <a:ext cx="389096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1</a:t>
            </a:r>
            <a:r>
              <a:rPr lang="en-US" sz="2000">
                <a:solidFill>
                  <a:schemeClr val="accent2"/>
                </a:solidFill>
                <a:latin typeface="Arial Narrow" charset="0"/>
              </a:rPr>
              <a:t> 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sp>
        <p:nvSpPr>
          <p:cNvPr id="143378" name="Text Box 18"/>
          <p:cNvSpPr txBox="1">
            <a:spLocks noChangeArrowheads="1"/>
          </p:cNvSpPr>
          <p:nvPr/>
        </p:nvSpPr>
        <p:spPr bwMode="auto">
          <a:xfrm>
            <a:off x="609600" y="4648200"/>
            <a:ext cx="37623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Using the vector sum of the two forces</a:t>
            </a:r>
          </a:p>
        </p:txBody>
      </p:sp>
      <p:sp>
        <p:nvSpPr>
          <p:cNvPr id="143381" name="Text Box 21"/>
          <p:cNvSpPr txBox="1">
            <a:spLocks noChangeArrowheads="1"/>
          </p:cNvSpPr>
          <p:nvPr/>
        </p:nvSpPr>
        <p:spPr bwMode="auto">
          <a:xfrm>
            <a:off x="685800" y="3276600"/>
            <a:ext cx="38719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What is the force that Q</a:t>
            </a:r>
            <a:r>
              <a:rPr lang="en-US" sz="2000" baseline="-25000">
                <a:solidFill>
                  <a:schemeClr val="accent2"/>
                </a:solidFill>
                <a:latin typeface="Arial Narrow" charset="0"/>
              </a:rPr>
              <a:t>2 </a:t>
            </a:r>
            <a:r>
              <a:rPr lang="en-US" sz="2000">
                <a:solidFill>
                  <a:schemeClr val="accent2"/>
                </a:solidFill>
                <a:latin typeface="Arial Narrow" charset="0"/>
              </a:rPr>
              <a:t>exerts on Q</a:t>
            </a:r>
            <a:r>
              <a:rPr lang="en-US" sz="2000" baseline="-25000">
                <a:solidFill>
                  <a:schemeClr val="accent2"/>
                </a:solidFill>
                <a:latin typeface="Arial Narrow" charset="0"/>
              </a:rPr>
              <a:t>3</a:t>
            </a:r>
            <a:r>
              <a:rPr lang="en-US" sz="2000">
                <a:solidFill>
                  <a:schemeClr val="accent2"/>
                </a:solidFill>
                <a:latin typeface="Arial Narrow" charset="0"/>
              </a:rPr>
              <a:t>?</a:t>
            </a:r>
            <a:endParaRPr lang="en-US">
              <a:solidFill>
                <a:schemeClr val="accent2"/>
              </a:solidFill>
            </a:endParaRPr>
          </a:p>
        </p:txBody>
      </p:sp>
      <p:graphicFrame>
        <p:nvGraphicFramePr>
          <p:cNvPr id="143382" name="Object 3"/>
          <p:cNvGraphicFramePr>
            <a:graphicFrameLocks noChangeAspect="1"/>
          </p:cNvGraphicFramePr>
          <p:nvPr/>
        </p:nvGraphicFramePr>
        <p:xfrm>
          <a:off x="393700" y="3810000"/>
          <a:ext cx="677863" cy="517525"/>
        </p:xfrm>
        <a:graphic>
          <a:graphicData uri="http://schemas.openxmlformats.org/presentationml/2006/ole">
            <mc:AlternateContent xmlns:mc="http://schemas.openxmlformats.org/markup-compatibility/2006">
              <mc:Choice xmlns:v="urn:schemas-microsoft-com:vml" Requires="v">
                <p:oleObj spid="_x0000_s80326" name="Equation" r:id="rId6" imgW="266700" imgH="228600" progId="Equation.DSMT4">
                  <p:embed/>
                </p:oleObj>
              </mc:Choice>
              <mc:Fallback>
                <p:oleObj name="Equation" r:id="rId6" imgW="266700" imgH="228600" progId="Equation.DSMT4">
                  <p:embed/>
                  <p:pic>
                    <p:nvPicPr>
                      <p:cNvPr id="14338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3700" y="3810000"/>
                        <a:ext cx="677863"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 name="Object 4"/>
          <p:cNvGraphicFramePr>
            <a:graphicFrameLocks noChangeAspect="1"/>
          </p:cNvGraphicFramePr>
          <p:nvPr/>
        </p:nvGraphicFramePr>
        <p:xfrm>
          <a:off x="1143000" y="2590800"/>
          <a:ext cx="1041400" cy="692150"/>
        </p:xfrm>
        <a:graphic>
          <a:graphicData uri="http://schemas.openxmlformats.org/presentationml/2006/ole">
            <mc:AlternateContent xmlns:mc="http://schemas.openxmlformats.org/markup-compatibility/2006">
              <mc:Choice xmlns:v="urn:schemas-microsoft-com:vml" Requires="v">
                <p:oleObj spid="_x0000_s80327" name="Equation" r:id="rId8" imgW="546100" imgH="406400" progId="Equation.DSMT4">
                  <p:embed/>
                </p:oleObj>
              </mc:Choice>
              <mc:Fallback>
                <p:oleObj name="Equation" r:id="rId8" imgW="546100" imgH="406400" progId="Equation.DSMT4">
                  <p:embed/>
                  <p:pic>
                    <p:nvPicPr>
                      <p:cNvPr id="2"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2590800"/>
                        <a:ext cx="1041400"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 name="Object 5"/>
          <p:cNvGraphicFramePr>
            <a:graphicFrameLocks noChangeAspect="1"/>
          </p:cNvGraphicFramePr>
          <p:nvPr/>
        </p:nvGraphicFramePr>
        <p:xfrm>
          <a:off x="1143000" y="3810000"/>
          <a:ext cx="1090613" cy="692150"/>
        </p:xfrm>
        <a:graphic>
          <a:graphicData uri="http://schemas.openxmlformats.org/presentationml/2006/ole">
            <mc:AlternateContent xmlns:mc="http://schemas.openxmlformats.org/markup-compatibility/2006">
              <mc:Choice xmlns:v="urn:schemas-microsoft-com:vml" Requires="v">
                <p:oleObj spid="_x0000_s80328" name="Equation" r:id="rId10" imgW="571500" imgH="406400" progId="Equation.DSMT4">
                  <p:embed/>
                </p:oleObj>
              </mc:Choice>
              <mc:Fallback>
                <p:oleObj name="Equation" r:id="rId10" imgW="571500" imgH="406400" progId="Equation.DSMT4">
                  <p:embed/>
                  <p:pic>
                    <p:nvPicPr>
                      <p:cNvPr id="4"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3810000"/>
                        <a:ext cx="1090613" cy="692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 name="Object 6"/>
          <p:cNvGraphicFramePr>
            <a:graphicFrameLocks noChangeAspect="1"/>
          </p:cNvGraphicFramePr>
          <p:nvPr/>
        </p:nvGraphicFramePr>
        <p:xfrm>
          <a:off x="741363" y="5060950"/>
          <a:ext cx="5888037" cy="577850"/>
        </p:xfrm>
        <a:graphic>
          <a:graphicData uri="http://schemas.openxmlformats.org/presentationml/2006/ole">
            <mc:AlternateContent xmlns:mc="http://schemas.openxmlformats.org/markup-compatibility/2006">
              <mc:Choice xmlns:v="urn:schemas-microsoft-com:vml" Requires="v">
                <p:oleObj spid="_x0000_s80329" name="Equation" r:id="rId12" imgW="2311400" imgH="254000" progId="Equation.DSMT4">
                  <p:embed/>
                </p:oleObj>
              </mc:Choice>
              <mc:Fallback>
                <p:oleObj name="Equation" r:id="rId12" imgW="2311400" imgH="254000" progId="Equation.DSMT4">
                  <p:embed/>
                  <p:pic>
                    <p:nvPicPr>
                      <p:cNvPr id="5"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1363" y="5060950"/>
                        <a:ext cx="5888037" cy="5778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762000" y="5681663"/>
          <a:ext cx="2101850" cy="490537"/>
        </p:xfrm>
        <a:graphic>
          <a:graphicData uri="http://schemas.openxmlformats.org/presentationml/2006/ole">
            <mc:AlternateContent xmlns:mc="http://schemas.openxmlformats.org/markup-compatibility/2006">
              <mc:Choice xmlns:v="urn:schemas-microsoft-com:vml" Requires="v">
                <p:oleObj spid="_x0000_s80330" name="Equation" r:id="rId14" imgW="825500" imgH="215900" progId="Equation.DSMT4">
                  <p:embed/>
                </p:oleObj>
              </mc:Choice>
              <mc:Fallback>
                <p:oleObj name="Equation" r:id="rId14" imgW="825500" imgH="215900" progId="Equation.DSMT4">
                  <p:embed/>
                  <p:pic>
                    <p:nvPicPr>
                      <p:cNvPr id="6" name="Object 7"/>
                      <p:cNvPicPr>
                        <a:picLocks noChangeAspect="1" noChangeArrowheads="1"/>
                      </p:cNvPicPr>
                      <p:nvPr/>
                    </p:nvPicPr>
                    <p:blipFill>
                      <a:blip r:embed="rId15"/>
                      <a:srcRect/>
                      <a:stretch>
                        <a:fillRect/>
                      </a:stretch>
                    </p:blipFill>
                    <p:spPr bwMode="auto">
                      <a:xfrm>
                        <a:off x="762000" y="5681663"/>
                        <a:ext cx="2101850" cy="4905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916738" y="5029200"/>
          <a:ext cx="1617662" cy="606425"/>
        </p:xfrm>
        <a:graphic>
          <a:graphicData uri="http://schemas.openxmlformats.org/presentationml/2006/ole">
            <mc:AlternateContent xmlns:mc="http://schemas.openxmlformats.org/markup-compatibility/2006">
              <mc:Choice xmlns:v="urn:schemas-microsoft-com:vml" Requires="v">
                <p:oleObj spid="_x0000_s80331" name="Equation" r:id="rId16" imgW="635000" imgH="266700" progId="Equation.DSMT4">
                  <p:embed/>
                </p:oleObj>
              </mc:Choice>
              <mc:Fallback>
                <p:oleObj name="Equation" r:id="rId16" imgW="635000" imgH="266700" progId="Equation.DSMT4">
                  <p:embed/>
                  <p:pic>
                    <p:nvPicPr>
                      <p:cNvPr id="7"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16738" y="5029200"/>
                        <a:ext cx="1617662" cy="6064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2209800" y="2514600"/>
          <a:ext cx="6588125" cy="971550"/>
        </p:xfrm>
        <a:graphic>
          <a:graphicData uri="http://schemas.openxmlformats.org/presentationml/2006/ole">
            <mc:AlternateContent xmlns:mc="http://schemas.openxmlformats.org/markup-compatibility/2006">
              <mc:Choice xmlns:v="urn:schemas-microsoft-com:vml" Requires="v">
                <p:oleObj spid="_x0000_s80332" name="Equation" r:id="rId18" imgW="3454400" imgH="571500" progId="Equation.DSMT4">
                  <p:embed/>
                </p:oleObj>
              </mc:Choice>
              <mc:Fallback>
                <p:oleObj name="Equation" r:id="rId18" imgW="3454400" imgH="571500" progId="Equation.DSMT4">
                  <p:embed/>
                  <p:pic>
                    <p:nvPicPr>
                      <p:cNvPr id="8"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9800" y="2514600"/>
                        <a:ext cx="6588125"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9" name="Object 10"/>
          <p:cNvGraphicFramePr>
            <a:graphicFrameLocks noChangeAspect="1"/>
          </p:cNvGraphicFramePr>
          <p:nvPr/>
        </p:nvGraphicFramePr>
        <p:xfrm>
          <a:off x="2303463" y="3657600"/>
          <a:ext cx="6611937" cy="971550"/>
        </p:xfrm>
        <a:graphic>
          <a:graphicData uri="http://schemas.openxmlformats.org/presentationml/2006/ole">
            <mc:AlternateContent xmlns:mc="http://schemas.openxmlformats.org/markup-compatibility/2006">
              <mc:Choice xmlns:v="urn:schemas-microsoft-com:vml" Requires="v">
                <p:oleObj spid="_x0000_s80333" name="Equation" r:id="rId20" imgW="3467100" imgH="571500" progId="Equation.DSMT4">
                  <p:embed/>
                </p:oleObj>
              </mc:Choice>
              <mc:Fallback>
                <p:oleObj name="Equation" r:id="rId20" imgW="3467100" imgH="571500" progId="Equation.DSMT4">
                  <p:embed/>
                  <p:pic>
                    <p:nvPicPr>
                      <p:cNvPr id="9"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03463" y="3657600"/>
                        <a:ext cx="6611937" cy="9715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876644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3363">
                                            <p:txEl>
                                              <p:pRg st="0" end="0"/>
                                            </p:txEl>
                                          </p:spTgt>
                                        </p:tgtEl>
                                        <p:attrNameLst>
                                          <p:attrName>style.visibility</p:attrName>
                                        </p:attrNameLst>
                                      </p:cBhvr>
                                      <p:to>
                                        <p:strVal val="visible"/>
                                      </p:to>
                                    </p:set>
                                    <p:animEffect transition="in" filter="wipe(left)">
                                      <p:cBhvr>
                                        <p:cTn id="7" dur="500"/>
                                        <p:tgtEl>
                                          <p:spTgt spid="143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43369"/>
                                        </p:tgtEl>
                                        <p:attrNameLst>
                                          <p:attrName>style.visibility</p:attrName>
                                        </p:attrNameLst>
                                      </p:cBhvr>
                                      <p:to>
                                        <p:strVal val="visible"/>
                                      </p:to>
                                    </p:set>
                                    <p:animEffect transition="in" filter="wipe(left)">
                                      <p:cBhvr>
                                        <p:cTn id="17" dur="500"/>
                                        <p:tgtEl>
                                          <p:spTgt spid="143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43367"/>
                                        </p:tgtEl>
                                        <p:attrNameLst>
                                          <p:attrName>style.visibility</p:attrName>
                                        </p:attrNameLst>
                                      </p:cBhvr>
                                      <p:to>
                                        <p:strVal val="visible"/>
                                      </p:to>
                                    </p:set>
                                    <p:animEffect transition="in" filter="wipe(left)">
                                      <p:cBhvr>
                                        <p:cTn id="22" dur="500"/>
                                        <p:tgtEl>
                                          <p:spTgt spid="14336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3381"/>
                                        </p:tgtEl>
                                        <p:attrNameLst>
                                          <p:attrName>style.visibility</p:attrName>
                                        </p:attrNameLst>
                                      </p:cBhvr>
                                      <p:to>
                                        <p:strVal val="visible"/>
                                      </p:to>
                                    </p:set>
                                    <p:animEffect transition="in" filter="wipe(left)">
                                      <p:cBhvr>
                                        <p:cTn id="37" dur="500"/>
                                        <p:tgtEl>
                                          <p:spTgt spid="14338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43382"/>
                                        </p:tgtEl>
                                        <p:attrNameLst>
                                          <p:attrName>style.visibility</p:attrName>
                                        </p:attrNameLst>
                                      </p:cBhvr>
                                      <p:to>
                                        <p:strVal val="visible"/>
                                      </p:to>
                                    </p:set>
                                    <p:animEffect transition="in" filter="wipe(left)">
                                      <p:cBhvr>
                                        <p:cTn id="42" dur="500"/>
                                        <p:tgtEl>
                                          <p:spTgt spid="14338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left)">
                                      <p:cBhvr>
                                        <p:cTn id="47" dur="500"/>
                                        <p:tgtEl>
                                          <p:spTgt spid="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43378"/>
                                        </p:tgtEl>
                                        <p:attrNameLst>
                                          <p:attrName>style.visibility</p:attrName>
                                        </p:attrNameLst>
                                      </p:cBhvr>
                                      <p:to>
                                        <p:strVal val="visible"/>
                                      </p:to>
                                    </p:set>
                                    <p:animEffect transition="in" filter="wipe(left)">
                                      <p:cBhvr>
                                        <p:cTn id="57" dur="500"/>
                                        <p:tgtEl>
                                          <p:spTgt spid="14337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left)">
                                      <p:cBhvr>
                                        <p:cTn id="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3" grpId="0" build="p"/>
      <p:bldP spid="143378" grpId="0"/>
      <p:bldP spid="14338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14,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12</a:t>
            </a:fld>
            <a:endParaRPr lang="en-US"/>
          </a:p>
        </p:txBody>
      </p:sp>
      <p:pic>
        <p:nvPicPr>
          <p:cNvPr id="145413" name="Picture 5" descr="FG21_021"/>
          <p:cNvPicPr>
            <a:picLocks noChangeAspect="1" noChangeArrowheads="1"/>
          </p:cNvPicPr>
          <p:nvPr/>
        </p:nvPicPr>
        <p:blipFill>
          <a:blip r:embed="rId2"/>
          <a:srcRect/>
          <a:stretch>
            <a:fillRect/>
          </a:stretch>
        </p:blipFill>
        <p:spPr bwMode="auto">
          <a:xfrm>
            <a:off x="6422570" y="3581400"/>
            <a:ext cx="2873829" cy="2514600"/>
          </a:xfrm>
          <a:prstGeom prst="rect">
            <a:avLst/>
          </a:prstGeom>
          <a:noFill/>
        </p:spPr>
      </p:pic>
      <p:pic>
        <p:nvPicPr>
          <p:cNvPr id="145412" name="Picture 4" descr="FG21_020"/>
          <p:cNvPicPr>
            <a:picLocks noChangeAspect="1" noChangeArrowheads="1"/>
          </p:cNvPicPr>
          <p:nvPr/>
        </p:nvPicPr>
        <p:blipFill>
          <a:blip r:embed="rId3"/>
          <a:srcRect/>
          <a:stretch>
            <a:fillRect/>
          </a:stretch>
        </p:blipFill>
        <p:spPr bwMode="auto">
          <a:xfrm>
            <a:off x="6477000" y="990600"/>
            <a:ext cx="2667000" cy="2000250"/>
          </a:xfrm>
          <a:prstGeom prst="rect">
            <a:avLst/>
          </a:prstGeom>
          <a:noFill/>
        </p:spPr>
      </p:pic>
      <p:sp>
        <p:nvSpPr>
          <p:cNvPr id="145410" name="Rectangle 2"/>
          <p:cNvSpPr>
            <a:spLocks noGrp="1" noChangeArrowheads="1"/>
          </p:cNvSpPr>
          <p:nvPr>
            <p:ph type="title"/>
          </p:nvPr>
        </p:nvSpPr>
        <p:spPr>
          <a:xfrm>
            <a:off x="457200" y="0"/>
            <a:ext cx="8077200" cy="685800"/>
          </a:xfrm>
        </p:spPr>
        <p:txBody>
          <a:bodyPr/>
          <a:lstStyle/>
          <a:p>
            <a:r>
              <a:rPr lang="en-US" dirty="0"/>
              <a:t>The Electric Field</a:t>
            </a:r>
          </a:p>
        </p:txBody>
      </p:sp>
      <p:sp>
        <p:nvSpPr>
          <p:cNvPr id="145411" name="Rectangle 3"/>
          <p:cNvSpPr>
            <a:spLocks noGrp="1" noChangeArrowheads="1"/>
          </p:cNvSpPr>
          <p:nvPr>
            <p:ph type="body" idx="1"/>
          </p:nvPr>
        </p:nvSpPr>
        <p:spPr>
          <a:xfrm>
            <a:off x="76200" y="609600"/>
            <a:ext cx="7010400" cy="5181600"/>
          </a:xfrm>
        </p:spPr>
        <p:txBody>
          <a:bodyPr/>
          <a:lstStyle/>
          <a:p>
            <a:r>
              <a:rPr lang="en-US" sz="2800" dirty="0"/>
              <a:t>Both gravitational and electric forces act over distance without contacting objects </a:t>
            </a:r>
            <a:r>
              <a:rPr lang="en-US" sz="2800" dirty="0">
                <a:sym typeface="Wingdings" charset="2"/>
              </a:rPr>
              <a:t> What kind of forces are these?</a:t>
            </a:r>
          </a:p>
          <a:p>
            <a:pPr lvl="1"/>
            <a:r>
              <a:rPr lang="en-US" sz="2400" dirty="0"/>
              <a:t>Field forces</a:t>
            </a:r>
          </a:p>
          <a:p>
            <a:r>
              <a:rPr lang="en-US" sz="2800" dirty="0"/>
              <a:t>Michael Faraday developed the idea of the field.</a:t>
            </a:r>
          </a:p>
          <a:p>
            <a:pPr lvl="1"/>
            <a:r>
              <a:rPr lang="en-US" sz="2400" dirty="0"/>
              <a:t>Faraday (1791 – 1867) argued that the electric field extends outward/inward from every charge and permeates through all of space</a:t>
            </a:r>
          </a:p>
          <a:p>
            <a:r>
              <a:rPr lang="en-US" sz="2800" dirty="0"/>
              <a:t>Field by a charge or a group of charges can be inspected by placing a small </a:t>
            </a:r>
            <a:r>
              <a:rPr lang="en-US" sz="2800" b="1" u="sng" dirty="0">
                <a:solidFill>
                  <a:srgbClr val="FF0000"/>
                </a:solidFill>
              </a:rPr>
              <a:t>positive test charge </a:t>
            </a:r>
            <a:r>
              <a:rPr lang="en-US" sz="2800" dirty="0"/>
              <a:t>in the vicinity and measuring the force on it.</a:t>
            </a:r>
          </a:p>
          <a:p>
            <a:pPr lvl="1"/>
            <a:r>
              <a:rPr lang="en-US" sz="2400" dirty="0"/>
              <a:t>You imagine what would happen to the test charge!</a:t>
            </a:r>
          </a:p>
          <a:p>
            <a:pPr lvl="1"/>
            <a:r>
              <a:rPr lang="en-US" sz="2400" dirty="0"/>
              <a:t>E due to a charge is independent of the other charge</a:t>
            </a:r>
          </a:p>
        </p:txBody>
      </p:sp>
    </p:spTree>
    <p:extLst>
      <p:ext uri="{BB962C8B-B14F-4D97-AF65-F5344CB8AC3E}">
        <p14:creationId xmlns:p14="http://schemas.microsoft.com/office/powerpoint/2010/main" val="325858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iterate type="wd">
                                    <p:tmPct val="10000"/>
                                  </p:iterate>
                                  <p:childTnLst>
                                    <p:set>
                                      <p:cBhvr>
                                        <p:cTn id="26" dur="1" fill="hold">
                                          <p:stCondLst>
                                            <p:cond delay="0"/>
                                          </p:stCondLst>
                                        </p:cTn>
                                        <p:tgtEl>
                                          <p:spTgt spid="145412"/>
                                        </p:tgtEl>
                                        <p:attrNameLst>
                                          <p:attrName>style.visibility</p:attrName>
                                        </p:attrNameLst>
                                      </p:cBhvr>
                                      <p:to>
                                        <p:strVal val="visible"/>
                                      </p:to>
                                    </p:set>
                                    <p:anim calcmode="lin" valueType="num">
                                      <p:cBhvr>
                                        <p:cTn id="27" dur="500" fill="hold"/>
                                        <p:tgtEl>
                                          <p:spTgt spid="145412"/>
                                        </p:tgtEl>
                                        <p:attrNameLst>
                                          <p:attrName>ppt_w</p:attrName>
                                        </p:attrNameLst>
                                      </p:cBhvr>
                                      <p:tavLst>
                                        <p:tav tm="0">
                                          <p:val>
                                            <p:fltVal val="0"/>
                                          </p:val>
                                        </p:tav>
                                        <p:tav tm="100000">
                                          <p:val>
                                            <p:strVal val="#ppt_w"/>
                                          </p:val>
                                        </p:tav>
                                      </p:tavLst>
                                    </p:anim>
                                    <p:anim calcmode="lin" valueType="num">
                                      <p:cBhvr>
                                        <p:cTn id="28" dur="500" fill="hold"/>
                                        <p:tgtEl>
                                          <p:spTgt spid="145412"/>
                                        </p:tgtEl>
                                        <p:attrNameLst>
                                          <p:attrName>ppt_h</p:attrName>
                                        </p:attrNameLst>
                                      </p:cBhvr>
                                      <p:tavLst>
                                        <p:tav tm="0">
                                          <p:val>
                                            <p:fltVal val="0"/>
                                          </p:val>
                                        </p:tav>
                                        <p:tav tm="100000">
                                          <p:val>
                                            <p:strVal val="#ppt_h"/>
                                          </p:val>
                                        </p:tav>
                                      </p:tavLst>
                                    </p:anim>
                                    <p:animEffect transition="in" filter="fade">
                                      <p:cBhvr>
                                        <p:cTn id="29" dur="500"/>
                                        <p:tgtEl>
                                          <p:spTgt spid="1454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5411">
                                            <p:txEl>
                                              <p:pRg st="4" end="4"/>
                                            </p:txEl>
                                          </p:spTgt>
                                        </p:tgtEl>
                                        <p:attrNameLst>
                                          <p:attrName>style.visibility</p:attrName>
                                        </p:attrNameLst>
                                      </p:cBhvr>
                                      <p:to>
                                        <p:strVal val="visible"/>
                                      </p:to>
                                    </p:set>
                                    <p:animEffect transition="in" filter="wipe(left)">
                                      <p:cBhvr>
                                        <p:cTn id="34" dur="500"/>
                                        <p:tgtEl>
                                          <p:spTgt spid="14541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5411">
                                            <p:txEl>
                                              <p:pRg st="5" end="5"/>
                                            </p:txEl>
                                          </p:spTgt>
                                        </p:tgtEl>
                                        <p:attrNameLst>
                                          <p:attrName>style.visibility</p:attrName>
                                        </p:attrNameLst>
                                      </p:cBhvr>
                                      <p:to>
                                        <p:strVal val="visible"/>
                                      </p:to>
                                    </p:set>
                                    <p:animEffect transition="in" filter="wipe(left)">
                                      <p:cBhvr>
                                        <p:cTn id="39" dur="500"/>
                                        <p:tgtEl>
                                          <p:spTgt spid="14541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45411">
                                            <p:txEl>
                                              <p:pRg st="6" end="6"/>
                                            </p:txEl>
                                          </p:spTgt>
                                        </p:tgtEl>
                                        <p:attrNameLst>
                                          <p:attrName>style.visibility</p:attrName>
                                        </p:attrNameLst>
                                      </p:cBhvr>
                                      <p:to>
                                        <p:strVal val="visible"/>
                                      </p:to>
                                    </p:set>
                                    <p:animEffect transition="in" filter="wipe(left)">
                                      <p:cBhvr>
                                        <p:cTn id="44" dur="500"/>
                                        <p:tgtEl>
                                          <p:spTgt spid="145411">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45413"/>
                                        </p:tgtEl>
                                        <p:attrNameLst>
                                          <p:attrName>style.visibility</p:attrName>
                                        </p:attrNameLst>
                                      </p:cBhvr>
                                      <p:to>
                                        <p:strVal val="visible"/>
                                      </p:to>
                                    </p:set>
                                    <p:anim calcmode="lin" valueType="num">
                                      <p:cBhvr>
                                        <p:cTn id="49" dur="500" fill="hold"/>
                                        <p:tgtEl>
                                          <p:spTgt spid="145413"/>
                                        </p:tgtEl>
                                        <p:attrNameLst>
                                          <p:attrName>ppt_w</p:attrName>
                                        </p:attrNameLst>
                                      </p:cBhvr>
                                      <p:tavLst>
                                        <p:tav tm="0">
                                          <p:val>
                                            <p:fltVal val="0"/>
                                          </p:val>
                                        </p:tav>
                                        <p:tav tm="100000">
                                          <p:val>
                                            <p:strVal val="#ppt_w"/>
                                          </p:val>
                                        </p:tav>
                                      </p:tavLst>
                                    </p:anim>
                                    <p:anim calcmode="lin" valueType="num">
                                      <p:cBhvr>
                                        <p:cTn id="50" dur="500" fill="hold"/>
                                        <p:tgtEl>
                                          <p:spTgt spid="145413"/>
                                        </p:tgtEl>
                                        <p:attrNameLst>
                                          <p:attrName>ppt_h</p:attrName>
                                        </p:attrNameLst>
                                      </p:cBhvr>
                                      <p:tavLst>
                                        <p:tav tm="0">
                                          <p:val>
                                            <p:fltVal val="0"/>
                                          </p:val>
                                        </p:tav>
                                        <p:tav tm="100000">
                                          <p:val>
                                            <p:strVal val="#ppt_h"/>
                                          </p:val>
                                        </p:tav>
                                      </p:tavLst>
                                    </p:anim>
                                    <p:animEffect transition="in" filter="fade">
                                      <p:cBhvr>
                                        <p:cTn id="51" dur="500"/>
                                        <p:tgtEl>
                                          <p:spTgt spid="145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2886-F2CC-164D-8CE2-EE9BEED7F626}"/>
              </a:ext>
            </a:extLst>
          </p:cNvPr>
          <p:cNvSpPr>
            <a:spLocks noGrp="1"/>
          </p:cNvSpPr>
          <p:nvPr>
            <p:ph type="title"/>
          </p:nvPr>
        </p:nvSpPr>
        <p:spPr>
          <a:xfrm>
            <a:off x="662492" y="0"/>
            <a:ext cx="7772400" cy="1143000"/>
          </a:xfrm>
        </p:spPr>
        <p:txBody>
          <a:bodyPr/>
          <a:lstStyle/>
          <a:p>
            <a:r>
              <a:rPr lang="en-US" dirty="0"/>
              <a:t>What are the directions of the field?</a:t>
            </a:r>
          </a:p>
        </p:txBody>
      </p:sp>
      <p:sp>
        <p:nvSpPr>
          <p:cNvPr id="4" name="Date Placeholder 3">
            <a:extLst>
              <a:ext uri="{FF2B5EF4-FFF2-40B4-BE49-F238E27FC236}">
                <a16:creationId xmlns:a16="http://schemas.microsoft.com/office/drawing/2014/main" id="{93DDE19F-0384-184A-A0BA-2DE3FA4D8068}"/>
              </a:ext>
            </a:extLst>
          </p:cNvPr>
          <p:cNvSpPr>
            <a:spLocks noGrp="1"/>
          </p:cNvSpPr>
          <p:nvPr>
            <p:ph type="dt" sz="half" idx="10"/>
          </p:nvPr>
        </p:nvSpPr>
        <p:spPr/>
        <p:txBody>
          <a:bodyPr/>
          <a:lstStyle/>
          <a:p>
            <a:pPr>
              <a:defRPr/>
            </a:pPr>
            <a:r>
              <a:rPr lang="en-US"/>
              <a:t>Monday, Sept. 14, 2020</a:t>
            </a:r>
          </a:p>
        </p:txBody>
      </p:sp>
      <p:sp>
        <p:nvSpPr>
          <p:cNvPr id="5" name="Footer Placeholder 4">
            <a:extLst>
              <a:ext uri="{FF2B5EF4-FFF2-40B4-BE49-F238E27FC236}">
                <a16:creationId xmlns:a16="http://schemas.microsoft.com/office/drawing/2014/main" id="{C929889E-753B-3146-AC57-0B4C0CAB4E2D}"/>
              </a:ext>
            </a:extLst>
          </p:cNvPr>
          <p:cNvSpPr>
            <a:spLocks noGrp="1"/>
          </p:cNvSpPr>
          <p:nvPr>
            <p:ph type="ftr" sz="quarter" idx="11"/>
          </p:nvPr>
        </p:nvSpPr>
        <p:spPr/>
        <p:txBody>
          <a:bodyPr/>
          <a:lstStyle/>
          <a:p>
            <a:pPr>
              <a:defRPr/>
            </a:pPr>
            <a:r>
              <a:rPr lang="de-DE"/>
              <a:t>PHYS 1444-002, Fall 2020                    Dr. Jaehoon Yu</a:t>
            </a:r>
            <a:endParaRPr lang="en-US"/>
          </a:p>
        </p:txBody>
      </p:sp>
      <p:sp>
        <p:nvSpPr>
          <p:cNvPr id="6" name="Slide Number Placeholder 5">
            <a:extLst>
              <a:ext uri="{FF2B5EF4-FFF2-40B4-BE49-F238E27FC236}">
                <a16:creationId xmlns:a16="http://schemas.microsoft.com/office/drawing/2014/main" id="{9DB89027-E0DA-934A-A63F-7BB2630233F0}"/>
              </a:ext>
            </a:extLst>
          </p:cNvPr>
          <p:cNvSpPr>
            <a:spLocks noGrp="1"/>
          </p:cNvSpPr>
          <p:nvPr>
            <p:ph type="sldNum" sz="quarter" idx="12"/>
          </p:nvPr>
        </p:nvSpPr>
        <p:spPr/>
        <p:txBody>
          <a:bodyPr/>
          <a:lstStyle/>
          <a:p>
            <a:pPr>
              <a:defRPr/>
            </a:pPr>
            <a:fld id="{BEF3D8A4-74EF-534D-976E-1FB9C4B72804}" type="slidenum">
              <a:rPr lang="en-US" smtClean="0"/>
              <a:pPr>
                <a:defRPr/>
              </a:pPr>
              <a:t>13</a:t>
            </a:fld>
            <a:endParaRPr lang="en-US"/>
          </a:p>
        </p:txBody>
      </p:sp>
      <p:sp>
        <p:nvSpPr>
          <p:cNvPr id="10" name="Oval 9">
            <a:extLst>
              <a:ext uri="{FF2B5EF4-FFF2-40B4-BE49-F238E27FC236}">
                <a16:creationId xmlns:a16="http://schemas.microsoft.com/office/drawing/2014/main" id="{A0FA63B3-51F7-7441-99B2-064A6BF93C0C}"/>
              </a:ext>
            </a:extLst>
          </p:cNvPr>
          <p:cNvSpPr/>
          <p:nvPr/>
        </p:nvSpPr>
        <p:spPr bwMode="auto">
          <a:xfrm>
            <a:off x="8077200" y="3624177"/>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chemeClr val="bg1"/>
                </a:solidFill>
              </a:rPr>
              <a:t>-</a:t>
            </a:r>
            <a:endParaRPr kumimoji="0" lang="en-US" sz="2400" b="1" i="0" u="none" strike="noStrike" cap="none" normalizeH="0" baseline="0" dirty="0">
              <a:ln>
                <a:noFill/>
              </a:ln>
              <a:solidFill>
                <a:schemeClr val="bg1"/>
              </a:solidFill>
              <a:effectLst/>
              <a:latin typeface="Times New Roman" charset="0"/>
            </a:endParaRPr>
          </a:p>
        </p:txBody>
      </p:sp>
      <p:cxnSp>
        <p:nvCxnSpPr>
          <p:cNvPr id="22" name="Straight Arrow Connector 21">
            <a:extLst>
              <a:ext uri="{FF2B5EF4-FFF2-40B4-BE49-F238E27FC236}">
                <a16:creationId xmlns:a16="http://schemas.microsoft.com/office/drawing/2014/main" id="{92237ECF-BB5C-CB43-9C6D-93A13817D3AC}"/>
              </a:ext>
            </a:extLst>
          </p:cNvPr>
          <p:cNvCxnSpPr>
            <a:cxnSpLocks/>
          </p:cNvCxnSpPr>
          <p:nvPr/>
        </p:nvCxnSpPr>
        <p:spPr bwMode="auto">
          <a:xfrm flipV="1">
            <a:off x="5400787" y="5105400"/>
            <a:ext cx="1056939" cy="498400"/>
          </a:xfrm>
          <a:prstGeom prst="straightConnector1">
            <a:avLst/>
          </a:prstGeom>
          <a:noFill/>
          <a:ln w="38100" cap="flat" cmpd="sng" algn="ctr">
            <a:solidFill>
              <a:srgbClr val="C00000"/>
            </a:solidFill>
            <a:prstDash val="solid"/>
            <a:round/>
            <a:headEnd type="none" w="med" len="med"/>
            <a:tailEnd type="triangle"/>
          </a:ln>
          <a:effectLst/>
        </p:spPr>
      </p:cxnSp>
      <p:sp>
        <p:nvSpPr>
          <p:cNvPr id="23" name="Oval 22">
            <a:extLst>
              <a:ext uri="{FF2B5EF4-FFF2-40B4-BE49-F238E27FC236}">
                <a16:creationId xmlns:a16="http://schemas.microsoft.com/office/drawing/2014/main" id="{CBC5129C-324A-E14D-9A87-D6940A6E95B2}"/>
              </a:ext>
            </a:extLst>
          </p:cNvPr>
          <p:cNvSpPr/>
          <p:nvPr/>
        </p:nvSpPr>
        <p:spPr bwMode="auto">
          <a:xfrm>
            <a:off x="5134087" y="5287614"/>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24" name="Oval 23">
            <a:extLst>
              <a:ext uri="{FF2B5EF4-FFF2-40B4-BE49-F238E27FC236}">
                <a16:creationId xmlns:a16="http://schemas.microsoft.com/office/drawing/2014/main" id="{4D9690C4-1ED2-C04F-9504-55E14AE26E10}"/>
              </a:ext>
            </a:extLst>
          </p:cNvPr>
          <p:cNvSpPr/>
          <p:nvPr/>
        </p:nvSpPr>
        <p:spPr bwMode="auto">
          <a:xfrm>
            <a:off x="5400787" y="5575596"/>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cxnSp>
        <p:nvCxnSpPr>
          <p:cNvPr id="25" name="Straight Arrow Connector 24">
            <a:extLst>
              <a:ext uri="{FF2B5EF4-FFF2-40B4-BE49-F238E27FC236}">
                <a16:creationId xmlns:a16="http://schemas.microsoft.com/office/drawing/2014/main" id="{F9E3DF47-4DBF-B144-9AAB-D70068C67904}"/>
              </a:ext>
            </a:extLst>
          </p:cNvPr>
          <p:cNvCxnSpPr>
            <a:cxnSpLocks/>
          </p:cNvCxnSpPr>
          <p:nvPr/>
        </p:nvCxnSpPr>
        <p:spPr bwMode="auto">
          <a:xfrm>
            <a:off x="6419628" y="3082368"/>
            <a:ext cx="1638298" cy="649188"/>
          </a:xfrm>
          <a:prstGeom prst="straightConnector1">
            <a:avLst/>
          </a:prstGeom>
          <a:noFill/>
          <a:ln w="38100" cap="flat" cmpd="sng" algn="ctr">
            <a:solidFill>
              <a:srgbClr val="C00000"/>
            </a:solidFill>
            <a:prstDash val="solid"/>
            <a:round/>
            <a:headEnd type="none" w="med" len="med"/>
            <a:tailEnd type="triangle"/>
          </a:ln>
          <a:effectLst/>
        </p:spPr>
      </p:cxnSp>
      <p:sp>
        <p:nvSpPr>
          <p:cNvPr id="26" name="Oval 25">
            <a:extLst>
              <a:ext uri="{FF2B5EF4-FFF2-40B4-BE49-F238E27FC236}">
                <a16:creationId xmlns:a16="http://schemas.microsoft.com/office/drawing/2014/main" id="{B629FD38-09D8-A64E-8A48-71159EC7922F}"/>
              </a:ext>
            </a:extLst>
          </p:cNvPr>
          <p:cNvSpPr/>
          <p:nvPr/>
        </p:nvSpPr>
        <p:spPr bwMode="auto">
          <a:xfrm>
            <a:off x="6381526" y="3054165"/>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7" name="Oval 26">
            <a:extLst>
              <a:ext uri="{FF2B5EF4-FFF2-40B4-BE49-F238E27FC236}">
                <a16:creationId xmlns:a16="http://schemas.microsoft.com/office/drawing/2014/main" id="{F05ADB5D-1232-CA4C-B9F0-DD8F49BD2FC0}"/>
              </a:ext>
            </a:extLst>
          </p:cNvPr>
          <p:cNvSpPr/>
          <p:nvPr/>
        </p:nvSpPr>
        <p:spPr bwMode="auto">
          <a:xfrm>
            <a:off x="6076726" y="2725017"/>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3" name="Rectangle 2">
            <a:extLst>
              <a:ext uri="{FF2B5EF4-FFF2-40B4-BE49-F238E27FC236}">
                <a16:creationId xmlns:a16="http://schemas.microsoft.com/office/drawing/2014/main" id="{BE6DD903-2B00-A14F-B002-D11D4A9A14CC}"/>
              </a:ext>
            </a:extLst>
          </p:cNvPr>
          <p:cNvSpPr/>
          <p:nvPr/>
        </p:nvSpPr>
        <p:spPr bwMode="auto">
          <a:xfrm>
            <a:off x="5257800" y="2584001"/>
            <a:ext cx="4038600" cy="3650801"/>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7" name="Rectangle 6">
            <a:extLst>
              <a:ext uri="{FF2B5EF4-FFF2-40B4-BE49-F238E27FC236}">
                <a16:creationId xmlns:a16="http://schemas.microsoft.com/office/drawing/2014/main" id="{A72F7DC3-7EB8-3C44-A833-332ED0683018}"/>
              </a:ext>
            </a:extLst>
          </p:cNvPr>
          <p:cNvSpPr/>
          <p:nvPr/>
        </p:nvSpPr>
        <p:spPr bwMode="auto">
          <a:xfrm>
            <a:off x="4953000" y="2438400"/>
            <a:ext cx="3962400" cy="3650801"/>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0" name="Oval 29">
            <a:extLst>
              <a:ext uri="{FF2B5EF4-FFF2-40B4-BE49-F238E27FC236}">
                <a16:creationId xmlns:a16="http://schemas.microsoft.com/office/drawing/2014/main" id="{B5B5463B-61F9-044E-87AB-A3A7594FC87D}"/>
              </a:ext>
            </a:extLst>
          </p:cNvPr>
          <p:cNvSpPr/>
          <p:nvPr/>
        </p:nvSpPr>
        <p:spPr bwMode="auto">
          <a:xfrm>
            <a:off x="533400" y="2135178"/>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33" name="Straight Arrow Connector 32">
            <a:extLst>
              <a:ext uri="{FF2B5EF4-FFF2-40B4-BE49-F238E27FC236}">
                <a16:creationId xmlns:a16="http://schemas.microsoft.com/office/drawing/2014/main" id="{CE2D16A3-405C-A94F-ACE0-8E5A4B848F40}"/>
              </a:ext>
            </a:extLst>
          </p:cNvPr>
          <p:cNvCxnSpPr>
            <a:cxnSpLocks/>
          </p:cNvCxnSpPr>
          <p:nvPr/>
        </p:nvCxnSpPr>
        <p:spPr bwMode="auto">
          <a:xfrm flipV="1">
            <a:off x="2628900" y="1295400"/>
            <a:ext cx="1638300" cy="506777"/>
          </a:xfrm>
          <a:prstGeom prst="straightConnector1">
            <a:avLst/>
          </a:prstGeom>
          <a:noFill/>
          <a:ln w="38100" cap="flat" cmpd="sng" algn="ctr">
            <a:solidFill>
              <a:srgbClr val="C00000"/>
            </a:solidFill>
            <a:prstDash val="solid"/>
            <a:round/>
            <a:headEnd type="none" w="med" len="med"/>
            <a:tailEnd type="triangle"/>
          </a:ln>
          <a:effectLst/>
        </p:spPr>
      </p:cxnSp>
      <p:cxnSp>
        <p:nvCxnSpPr>
          <p:cNvPr id="34" name="Straight Arrow Connector 33">
            <a:extLst>
              <a:ext uri="{FF2B5EF4-FFF2-40B4-BE49-F238E27FC236}">
                <a16:creationId xmlns:a16="http://schemas.microsoft.com/office/drawing/2014/main" id="{D65E25D8-766B-C34C-ADC9-BB8F72F38EF4}"/>
              </a:ext>
            </a:extLst>
          </p:cNvPr>
          <p:cNvCxnSpPr>
            <a:cxnSpLocks/>
          </p:cNvCxnSpPr>
          <p:nvPr/>
        </p:nvCxnSpPr>
        <p:spPr bwMode="auto">
          <a:xfrm>
            <a:off x="1752602" y="2716575"/>
            <a:ext cx="2514598" cy="712425"/>
          </a:xfrm>
          <a:prstGeom prst="straightConnector1">
            <a:avLst/>
          </a:prstGeom>
          <a:noFill/>
          <a:ln w="38100" cap="flat" cmpd="sng" algn="ctr">
            <a:solidFill>
              <a:srgbClr val="C00000"/>
            </a:solidFill>
            <a:prstDash val="solid"/>
            <a:round/>
            <a:headEnd type="none" w="med" len="med"/>
            <a:tailEnd type="triangle"/>
          </a:ln>
          <a:effectLst/>
        </p:spPr>
      </p:cxnSp>
      <p:sp>
        <p:nvSpPr>
          <p:cNvPr id="35" name="Oval 34">
            <a:extLst>
              <a:ext uri="{FF2B5EF4-FFF2-40B4-BE49-F238E27FC236}">
                <a16:creationId xmlns:a16="http://schemas.microsoft.com/office/drawing/2014/main" id="{1BDF69CF-0015-9044-9154-F6E0887EC847}"/>
              </a:ext>
            </a:extLst>
          </p:cNvPr>
          <p:cNvSpPr/>
          <p:nvPr/>
        </p:nvSpPr>
        <p:spPr bwMode="auto">
          <a:xfrm>
            <a:off x="2362200" y="1485990"/>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36" name="Oval 35">
            <a:extLst>
              <a:ext uri="{FF2B5EF4-FFF2-40B4-BE49-F238E27FC236}">
                <a16:creationId xmlns:a16="http://schemas.microsoft.com/office/drawing/2014/main" id="{AF6B0090-F85D-A845-A94F-91F3AB77A802}"/>
              </a:ext>
            </a:extLst>
          </p:cNvPr>
          <p:cNvSpPr/>
          <p:nvPr/>
        </p:nvSpPr>
        <p:spPr bwMode="auto">
          <a:xfrm>
            <a:off x="2628900" y="1773972"/>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7" name="Oval 36">
            <a:extLst>
              <a:ext uri="{FF2B5EF4-FFF2-40B4-BE49-F238E27FC236}">
                <a16:creationId xmlns:a16="http://schemas.microsoft.com/office/drawing/2014/main" id="{8105811B-C5F6-8B4C-B4EA-1647A2C645C0}"/>
              </a:ext>
            </a:extLst>
          </p:cNvPr>
          <p:cNvSpPr/>
          <p:nvPr/>
        </p:nvSpPr>
        <p:spPr bwMode="auto">
          <a:xfrm>
            <a:off x="1714500" y="2688372"/>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38" name="Oval 37">
            <a:extLst>
              <a:ext uri="{FF2B5EF4-FFF2-40B4-BE49-F238E27FC236}">
                <a16:creationId xmlns:a16="http://schemas.microsoft.com/office/drawing/2014/main" id="{9388C2E3-2408-9D4F-96AD-DF4571EE60A3}"/>
              </a:ext>
            </a:extLst>
          </p:cNvPr>
          <p:cNvSpPr/>
          <p:nvPr/>
        </p:nvSpPr>
        <p:spPr bwMode="auto">
          <a:xfrm>
            <a:off x="1409700" y="2359224"/>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sp>
        <p:nvSpPr>
          <p:cNvPr id="39" name="Rectangle 38">
            <a:extLst>
              <a:ext uri="{FF2B5EF4-FFF2-40B4-BE49-F238E27FC236}">
                <a16:creationId xmlns:a16="http://schemas.microsoft.com/office/drawing/2014/main" id="{4B09C8A4-F701-874F-9BF8-E7C7C46BD75A}"/>
              </a:ext>
            </a:extLst>
          </p:cNvPr>
          <p:cNvSpPr/>
          <p:nvPr/>
        </p:nvSpPr>
        <p:spPr bwMode="auto">
          <a:xfrm>
            <a:off x="304800" y="906414"/>
            <a:ext cx="4343400" cy="3650801"/>
          </a:xfrm>
          <a:prstGeom prst="rect">
            <a:avLst/>
          </a:prstGeom>
          <a:noFill/>
          <a:ln w="3810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40" name="TextBox 39">
            <a:extLst>
              <a:ext uri="{FF2B5EF4-FFF2-40B4-BE49-F238E27FC236}">
                <a16:creationId xmlns:a16="http://schemas.microsoft.com/office/drawing/2014/main" id="{6119AFE8-D397-A141-9631-61ECBBF7A7A7}"/>
              </a:ext>
            </a:extLst>
          </p:cNvPr>
          <p:cNvSpPr txBox="1"/>
          <p:nvPr/>
        </p:nvSpPr>
        <p:spPr>
          <a:xfrm>
            <a:off x="3162300" y="1177423"/>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31" name="TextBox 30">
            <a:extLst>
              <a:ext uri="{FF2B5EF4-FFF2-40B4-BE49-F238E27FC236}">
                <a16:creationId xmlns:a16="http://schemas.microsoft.com/office/drawing/2014/main" id="{EC7F811F-2668-D449-A53D-7B065609D3AF}"/>
              </a:ext>
            </a:extLst>
          </p:cNvPr>
          <p:cNvSpPr txBox="1"/>
          <p:nvPr/>
        </p:nvSpPr>
        <p:spPr>
          <a:xfrm>
            <a:off x="2695019" y="2595828"/>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32" name="TextBox 31">
            <a:extLst>
              <a:ext uri="{FF2B5EF4-FFF2-40B4-BE49-F238E27FC236}">
                <a16:creationId xmlns:a16="http://schemas.microsoft.com/office/drawing/2014/main" id="{8C77045A-7651-F94E-8A5B-2E70C0984BE7}"/>
              </a:ext>
            </a:extLst>
          </p:cNvPr>
          <p:cNvSpPr txBox="1"/>
          <p:nvPr/>
        </p:nvSpPr>
        <p:spPr>
          <a:xfrm>
            <a:off x="7162506" y="2907515"/>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42" name="TextBox 41">
            <a:extLst>
              <a:ext uri="{FF2B5EF4-FFF2-40B4-BE49-F238E27FC236}">
                <a16:creationId xmlns:a16="http://schemas.microsoft.com/office/drawing/2014/main" id="{53A5D2A1-0C3C-C445-B9B8-84A54EBDCFCA}"/>
              </a:ext>
            </a:extLst>
          </p:cNvPr>
          <p:cNvSpPr txBox="1"/>
          <p:nvPr/>
        </p:nvSpPr>
        <p:spPr>
          <a:xfrm>
            <a:off x="5738577" y="4825949"/>
            <a:ext cx="352981" cy="461665"/>
          </a:xfrm>
          <a:prstGeom prst="rect">
            <a:avLst/>
          </a:prstGeom>
          <a:noFill/>
        </p:spPr>
        <p:txBody>
          <a:bodyPr wrap="none" rtlCol="0">
            <a:spAutoFit/>
          </a:bodyPr>
          <a:lstStyle/>
          <a:p>
            <a:pPr algn="ctr"/>
            <a:r>
              <a:rPr lang="en-US" b="1" dirty="0">
                <a:solidFill>
                  <a:srgbClr val="C00000"/>
                </a:solidFill>
                <a:latin typeface="+mj-lt"/>
              </a:rPr>
              <a:t>E</a:t>
            </a:r>
          </a:p>
        </p:txBody>
      </p:sp>
      <p:cxnSp>
        <p:nvCxnSpPr>
          <p:cNvPr id="16" name="Straight Connector 15">
            <a:extLst>
              <a:ext uri="{FF2B5EF4-FFF2-40B4-BE49-F238E27FC236}">
                <a16:creationId xmlns:a16="http://schemas.microsoft.com/office/drawing/2014/main" id="{CC8A7E45-90A3-2942-950A-E07997DEE5F7}"/>
              </a:ext>
            </a:extLst>
          </p:cNvPr>
          <p:cNvCxnSpPr/>
          <p:nvPr/>
        </p:nvCxnSpPr>
        <p:spPr bwMode="auto">
          <a:xfrm>
            <a:off x="709108" y="2438400"/>
            <a:ext cx="3862892" cy="1066800"/>
          </a:xfrm>
          <a:prstGeom prst="line">
            <a:avLst/>
          </a:prstGeom>
          <a:noFill/>
          <a:ln w="9525" cap="flat" cmpd="sng" algn="ctr">
            <a:solidFill>
              <a:schemeClr val="tx1"/>
            </a:solidFill>
            <a:prstDash val="dash"/>
            <a:round/>
            <a:headEnd type="none" w="med" len="med"/>
            <a:tailEnd type="none" w="med" len="med"/>
          </a:ln>
          <a:effectLst/>
        </p:spPr>
      </p:cxnSp>
      <p:cxnSp>
        <p:nvCxnSpPr>
          <p:cNvPr id="43" name="Straight Connector 42">
            <a:extLst>
              <a:ext uri="{FF2B5EF4-FFF2-40B4-BE49-F238E27FC236}">
                <a16:creationId xmlns:a16="http://schemas.microsoft.com/office/drawing/2014/main" id="{BE0A9876-D15F-4A4F-9292-4E7876FA5706}"/>
              </a:ext>
            </a:extLst>
          </p:cNvPr>
          <p:cNvCxnSpPr>
            <a:cxnSpLocks/>
          </p:cNvCxnSpPr>
          <p:nvPr/>
        </p:nvCxnSpPr>
        <p:spPr bwMode="auto">
          <a:xfrm flipV="1">
            <a:off x="838200" y="1143000"/>
            <a:ext cx="3810000" cy="1216224"/>
          </a:xfrm>
          <a:prstGeom prst="line">
            <a:avLst/>
          </a:prstGeom>
          <a:noFill/>
          <a:ln w="9525" cap="flat" cmpd="sng" algn="ctr">
            <a:solidFill>
              <a:schemeClr val="tx1"/>
            </a:solidFill>
            <a:prstDash val="dash"/>
            <a:round/>
            <a:headEnd type="none" w="med" len="med"/>
            <a:tailEnd type="none" w="med" len="med"/>
          </a:ln>
          <a:effectLst/>
        </p:spPr>
      </p:cxnSp>
      <p:sp>
        <p:nvSpPr>
          <p:cNvPr id="44" name="Text Box 28">
            <a:extLst>
              <a:ext uri="{FF2B5EF4-FFF2-40B4-BE49-F238E27FC236}">
                <a16:creationId xmlns:a16="http://schemas.microsoft.com/office/drawing/2014/main" id="{9A430F41-EFBE-3744-91ED-8468FD112C53}"/>
              </a:ext>
            </a:extLst>
          </p:cNvPr>
          <p:cNvSpPr txBox="1">
            <a:spLocks noChangeArrowheads="1"/>
          </p:cNvSpPr>
          <p:nvPr/>
        </p:nvSpPr>
        <p:spPr bwMode="auto">
          <a:xfrm>
            <a:off x="243432" y="4986472"/>
            <a:ext cx="4343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dirty="0">
                <a:solidFill>
                  <a:srgbClr val="FF0000"/>
                </a:solidFill>
                <a:latin typeface="Arial Narrow" charset="0"/>
              </a:rPr>
              <a:t>Direction of the field depends only on the sign of the source charge </a:t>
            </a:r>
          </a:p>
        </p:txBody>
      </p:sp>
    </p:spTree>
    <p:extLst>
      <p:ext uri="{BB962C8B-B14F-4D97-AF65-F5344CB8AC3E}">
        <p14:creationId xmlns:p14="http://schemas.microsoft.com/office/powerpoint/2010/main" val="65622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animEffect transition="in" filter="fade">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6"/>
                                        </p:tgtEl>
                                        <p:attrNameLst>
                                          <p:attrName>style.visibility</p:attrName>
                                        </p:attrNameLst>
                                      </p:cBhvr>
                                      <p:to>
                                        <p:strVal val="hidden"/>
                                      </p:to>
                                    </p:set>
                                  </p:childTnLst>
                                </p:cTn>
                              </p:par>
                            </p:childTnLst>
                          </p:cTn>
                        </p:par>
                        <p:par>
                          <p:cTn id="21" fill="hold">
                            <p:stCondLst>
                              <p:cond delay="0"/>
                            </p:stCondLst>
                            <p:childTnLst>
                              <p:par>
                                <p:cTn id="22" presetID="53" presetClass="entr" presetSubtype="16"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down)">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down)">
                                      <p:cBhvr>
                                        <p:cTn id="36" dur="500"/>
                                        <p:tgtEl>
                                          <p:spTgt spid="3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37"/>
                                        </p:tgtEl>
                                        <p:attrNameLst>
                                          <p:attrName>style.visibility</p:attrName>
                                        </p:attrNameLst>
                                      </p:cBhvr>
                                      <p:to>
                                        <p:strVal val="hidden"/>
                                      </p:to>
                                    </p:set>
                                  </p:childTnLst>
                                </p:cTn>
                              </p:par>
                            </p:childTnLst>
                          </p:cTn>
                        </p:par>
                        <p:par>
                          <p:cTn id="52" fill="hold">
                            <p:stCondLst>
                              <p:cond delay="0"/>
                            </p:stCondLst>
                            <p:childTnLst>
                              <p:par>
                                <p:cTn id="53" presetID="53" presetClass="entr" presetSubtype="16"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down)">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down)">
                                      <p:cBhvr>
                                        <p:cTn id="67" dur="500"/>
                                        <p:tgtEl>
                                          <p:spTgt spid="34"/>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wipe(left)">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 calcmode="lin" valueType="num">
                                      <p:cBhvr>
                                        <p:cTn id="76" dur="500" fill="hold"/>
                                        <p:tgtEl>
                                          <p:spTgt spid="39"/>
                                        </p:tgtEl>
                                        <p:attrNameLst>
                                          <p:attrName>ppt_w</p:attrName>
                                        </p:attrNameLst>
                                      </p:cBhvr>
                                      <p:tavLst>
                                        <p:tav tm="0">
                                          <p:val>
                                            <p:fltVal val="0"/>
                                          </p:val>
                                        </p:tav>
                                        <p:tav tm="100000">
                                          <p:val>
                                            <p:strVal val="#ppt_w"/>
                                          </p:val>
                                        </p:tav>
                                      </p:tavLst>
                                    </p:anim>
                                    <p:anim calcmode="lin" valueType="num">
                                      <p:cBhvr>
                                        <p:cTn id="77" dur="500" fill="hold"/>
                                        <p:tgtEl>
                                          <p:spTgt spid="39"/>
                                        </p:tgtEl>
                                        <p:attrNameLst>
                                          <p:attrName>ppt_h</p:attrName>
                                        </p:attrNameLst>
                                      </p:cBhvr>
                                      <p:tavLst>
                                        <p:tav tm="0">
                                          <p:val>
                                            <p:fltVal val="0"/>
                                          </p:val>
                                        </p:tav>
                                        <p:tav tm="100000">
                                          <p:val>
                                            <p:strVal val="#ppt_h"/>
                                          </p:val>
                                        </p:tav>
                                      </p:tavLst>
                                    </p:anim>
                                    <p:animEffect transition="in" filter="fade">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fltVal val="0"/>
                                          </p:val>
                                        </p:tav>
                                        <p:tav tm="100000">
                                          <p:val>
                                            <p:strVal val="#ppt_h"/>
                                          </p:val>
                                        </p:tav>
                                      </p:tavLst>
                                    </p:anim>
                                    <p:animEffect transition="in" filter="fade">
                                      <p:cBhvr>
                                        <p:cTn id="85" dur="500"/>
                                        <p:tgtEl>
                                          <p:spTgt spid="10"/>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24"/>
                                        </p:tgtEl>
                                        <p:attrNameLst>
                                          <p:attrName>style.visibility</p:attrName>
                                        </p:attrNameLst>
                                      </p:cBhvr>
                                      <p:to>
                                        <p:strVal val="hidden"/>
                                      </p:to>
                                    </p:set>
                                  </p:childTnLst>
                                </p:cTn>
                              </p:par>
                            </p:childTnLst>
                          </p:cTn>
                        </p:par>
                        <p:par>
                          <p:cTn id="97" fill="hold">
                            <p:stCondLst>
                              <p:cond delay="0"/>
                            </p:stCondLst>
                            <p:childTnLst>
                              <p:par>
                                <p:cTn id="98" presetID="53" presetClass="entr" presetSubtype="16"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 calcmode="lin" valueType="num">
                                      <p:cBhvr>
                                        <p:cTn id="100" dur="500" fill="hold"/>
                                        <p:tgtEl>
                                          <p:spTgt spid="23"/>
                                        </p:tgtEl>
                                        <p:attrNameLst>
                                          <p:attrName>ppt_w</p:attrName>
                                        </p:attrNameLst>
                                      </p:cBhvr>
                                      <p:tavLst>
                                        <p:tav tm="0">
                                          <p:val>
                                            <p:fltVal val="0"/>
                                          </p:val>
                                        </p:tav>
                                        <p:tav tm="100000">
                                          <p:val>
                                            <p:strVal val="#ppt_w"/>
                                          </p:val>
                                        </p:tav>
                                      </p:tavLst>
                                    </p:anim>
                                    <p:anim calcmode="lin" valueType="num">
                                      <p:cBhvr>
                                        <p:cTn id="101" dur="500" fill="hold"/>
                                        <p:tgtEl>
                                          <p:spTgt spid="23"/>
                                        </p:tgtEl>
                                        <p:attrNameLst>
                                          <p:attrName>ppt_h</p:attrName>
                                        </p:attrNameLst>
                                      </p:cBhvr>
                                      <p:tavLst>
                                        <p:tav tm="0">
                                          <p:val>
                                            <p:fltVal val="0"/>
                                          </p:val>
                                        </p:tav>
                                        <p:tav tm="100000">
                                          <p:val>
                                            <p:strVal val="#ppt_h"/>
                                          </p:val>
                                        </p:tav>
                                      </p:tavLst>
                                    </p:anim>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nodeType="click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down)">
                                      <p:cBhvr>
                                        <p:cTn id="107" dur="500"/>
                                        <p:tgtEl>
                                          <p:spTgt spid="22"/>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left)">
                                      <p:cBhvr>
                                        <p:cTn id="111" dur="500"/>
                                        <p:tgtEl>
                                          <p:spTgt spid="42"/>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6"/>
                                        </p:tgtEl>
                                        <p:attrNameLst>
                                          <p:attrName>style.visibility</p:attrName>
                                        </p:attrNameLst>
                                      </p:cBhvr>
                                      <p:to>
                                        <p:strVal val="visible"/>
                                      </p:to>
                                    </p:set>
                                    <p:anim calcmode="lin" valueType="num">
                                      <p:cBhvr>
                                        <p:cTn id="116" dur="500" fill="hold"/>
                                        <p:tgtEl>
                                          <p:spTgt spid="26"/>
                                        </p:tgtEl>
                                        <p:attrNameLst>
                                          <p:attrName>ppt_w</p:attrName>
                                        </p:attrNameLst>
                                      </p:cBhvr>
                                      <p:tavLst>
                                        <p:tav tm="0">
                                          <p:val>
                                            <p:fltVal val="0"/>
                                          </p:val>
                                        </p:tav>
                                        <p:tav tm="100000">
                                          <p:val>
                                            <p:strVal val="#ppt_w"/>
                                          </p:val>
                                        </p:tav>
                                      </p:tavLst>
                                    </p:anim>
                                    <p:anim calcmode="lin" valueType="num">
                                      <p:cBhvr>
                                        <p:cTn id="117" dur="500" fill="hold"/>
                                        <p:tgtEl>
                                          <p:spTgt spid="26"/>
                                        </p:tgtEl>
                                        <p:attrNameLst>
                                          <p:attrName>ppt_h</p:attrName>
                                        </p:attrNameLst>
                                      </p:cBhvr>
                                      <p:tavLst>
                                        <p:tav tm="0">
                                          <p:val>
                                            <p:fltVal val="0"/>
                                          </p:val>
                                        </p:tav>
                                        <p:tav tm="100000">
                                          <p:val>
                                            <p:strVal val="#ppt_h"/>
                                          </p:val>
                                        </p:tav>
                                      </p:tavLst>
                                    </p:anim>
                                    <p:animEffect transition="in" filter="fade">
                                      <p:cBhvr>
                                        <p:cTn id="118" dur="500"/>
                                        <p:tgtEl>
                                          <p:spTgt spid="26"/>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26"/>
                                        </p:tgtEl>
                                        <p:attrNameLst>
                                          <p:attrName>style.visibility</p:attrName>
                                        </p:attrNameLst>
                                      </p:cBhvr>
                                      <p:to>
                                        <p:strVal val="hidden"/>
                                      </p:to>
                                    </p:set>
                                  </p:childTnLst>
                                </p:cTn>
                              </p:par>
                            </p:childTnLst>
                          </p:cTn>
                        </p:par>
                        <p:par>
                          <p:cTn id="123" fill="hold">
                            <p:stCondLst>
                              <p:cond delay="0"/>
                            </p:stCondLst>
                            <p:childTnLst>
                              <p:par>
                                <p:cTn id="124" presetID="53" presetClass="entr" presetSubtype="16" fill="hold" grpId="0" nodeType="afterEffect">
                                  <p:stCondLst>
                                    <p:cond delay="0"/>
                                  </p:stCondLst>
                                  <p:childTnLst>
                                    <p:set>
                                      <p:cBhvr>
                                        <p:cTn id="125" dur="1" fill="hold">
                                          <p:stCondLst>
                                            <p:cond delay="0"/>
                                          </p:stCondLst>
                                        </p:cTn>
                                        <p:tgtEl>
                                          <p:spTgt spid="27"/>
                                        </p:tgtEl>
                                        <p:attrNameLst>
                                          <p:attrName>style.visibility</p:attrName>
                                        </p:attrNameLst>
                                      </p:cBhvr>
                                      <p:to>
                                        <p:strVal val="visible"/>
                                      </p:to>
                                    </p:set>
                                    <p:anim calcmode="lin" valueType="num">
                                      <p:cBhvr>
                                        <p:cTn id="126" dur="500" fill="hold"/>
                                        <p:tgtEl>
                                          <p:spTgt spid="27"/>
                                        </p:tgtEl>
                                        <p:attrNameLst>
                                          <p:attrName>ppt_w</p:attrName>
                                        </p:attrNameLst>
                                      </p:cBhvr>
                                      <p:tavLst>
                                        <p:tav tm="0">
                                          <p:val>
                                            <p:fltVal val="0"/>
                                          </p:val>
                                        </p:tav>
                                        <p:tav tm="100000">
                                          <p:val>
                                            <p:strVal val="#ppt_w"/>
                                          </p:val>
                                        </p:tav>
                                      </p:tavLst>
                                    </p:anim>
                                    <p:anim calcmode="lin" valueType="num">
                                      <p:cBhvr>
                                        <p:cTn id="127" dur="500" fill="hold"/>
                                        <p:tgtEl>
                                          <p:spTgt spid="27"/>
                                        </p:tgtEl>
                                        <p:attrNameLst>
                                          <p:attrName>ppt_h</p:attrName>
                                        </p:attrNameLst>
                                      </p:cBhvr>
                                      <p:tavLst>
                                        <p:tav tm="0">
                                          <p:val>
                                            <p:fltVal val="0"/>
                                          </p:val>
                                        </p:tav>
                                        <p:tav tm="100000">
                                          <p:val>
                                            <p:strVal val="#ppt_h"/>
                                          </p:val>
                                        </p:tav>
                                      </p:tavLst>
                                    </p:anim>
                                    <p:animEffect transition="in" filter="fade">
                                      <p:cBhvr>
                                        <p:cTn id="128" dur="500"/>
                                        <p:tgtEl>
                                          <p:spTgt spid="27"/>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4" fill="hold" nodeType="click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wipe(down)">
                                      <p:cBhvr>
                                        <p:cTn id="133" dur="500"/>
                                        <p:tgtEl>
                                          <p:spTgt spid="25"/>
                                        </p:tgtEl>
                                      </p:cBhvr>
                                    </p:animEffect>
                                  </p:childTnLst>
                                </p:cTn>
                              </p:par>
                            </p:childTnLst>
                          </p:cTn>
                        </p:par>
                        <p:par>
                          <p:cTn id="134" fill="hold">
                            <p:stCondLst>
                              <p:cond delay="500"/>
                            </p:stCondLst>
                            <p:childTnLst>
                              <p:par>
                                <p:cTn id="135" presetID="22" presetClass="entr" presetSubtype="8" fill="hold" grpId="0" nodeType="after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wipe(left)">
                                      <p:cBhvr>
                                        <p:cTn id="137" dur="500"/>
                                        <p:tgtEl>
                                          <p:spTgt spid="32"/>
                                        </p:tgtEl>
                                      </p:cBhvr>
                                    </p:animEffect>
                                  </p:childTnLst>
                                </p:cTn>
                              </p:par>
                            </p:childTnLst>
                          </p:cTn>
                        </p:par>
                      </p:childTnLst>
                    </p:cTn>
                  </p:par>
                  <p:par>
                    <p:cTn id="138" fill="hold">
                      <p:stCondLst>
                        <p:cond delay="indefinite"/>
                      </p:stCondLst>
                      <p:childTnLst>
                        <p:par>
                          <p:cTn id="139" fill="hold">
                            <p:stCondLst>
                              <p:cond delay="0"/>
                            </p:stCondLst>
                            <p:childTnLst>
                              <p:par>
                                <p:cTn id="140" presetID="53" presetClass="entr" presetSubtype="16" fill="hold" grpId="0" nodeType="clickEffect">
                                  <p:stCondLst>
                                    <p:cond delay="0"/>
                                  </p:stCondLst>
                                  <p:childTnLst>
                                    <p:set>
                                      <p:cBhvr>
                                        <p:cTn id="141" dur="1" fill="hold">
                                          <p:stCondLst>
                                            <p:cond delay="0"/>
                                          </p:stCondLst>
                                        </p:cTn>
                                        <p:tgtEl>
                                          <p:spTgt spid="7"/>
                                        </p:tgtEl>
                                        <p:attrNameLst>
                                          <p:attrName>style.visibility</p:attrName>
                                        </p:attrNameLst>
                                      </p:cBhvr>
                                      <p:to>
                                        <p:strVal val="visible"/>
                                      </p:to>
                                    </p:set>
                                    <p:anim calcmode="lin" valueType="num">
                                      <p:cBhvr>
                                        <p:cTn id="142" dur="500" fill="hold"/>
                                        <p:tgtEl>
                                          <p:spTgt spid="7"/>
                                        </p:tgtEl>
                                        <p:attrNameLst>
                                          <p:attrName>ppt_w</p:attrName>
                                        </p:attrNameLst>
                                      </p:cBhvr>
                                      <p:tavLst>
                                        <p:tav tm="0">
                                          <p:val>
                                            <p:fltVal val="0"/>
                                          </p:val>
                                        </p:tav>
                                        <p:tav tm="100000">
                                          <p:val>
                                            <p:strVal val="#ppt_w"/>
                                          </p:val>
                                        </p:tav>
                                      </p:tavLst>
                                    </p:anim>
                                    <p:anim calcmode="lin" valueType="num">
                                      <p:cBhvr>
                                        <p:cTn id="143" dur="500" fill="hold"/>
                                        <p:tgtEl>
                                          <p:spTgt spid="7"/>
                                        </p:tgtEl>
                                        <p:attrNameLst>
                                          <p:attrName>ppt_h</p:attrName>
                                        </p:attrNameLst>
                                      </p:cBhvr>
                                      <p:tavLst>
                                        <p:tav tm="0">
                                          <p:val>
                                            <p:fltVal val="0"/>
                                          </p:val>
                                        </p:tav>
                                        <p:tav tm="100000">
                                          <p:val>
                                            <p:strVal val="#ppt_h"/>
                                          </p:val>
                                        </p:tav>
                                      </p:tavLst>
                                    </p:anim>
                                    <p:animEffect transition="in" filter="fade">
                                      <p:cBhvr>
                                        <p:cTn id="144" dur="500"/>
                                        <p:tgtEl>
                                          <p:spTgt spid="7"/>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0" nodeType="clickEffect">
                                  <p:stCondLst>
                                    <p:cond delay="0"/>
                                  </p:stCondLst>
                                  <p:childTnLst>
                                    <p:set>
                                      <p:cBhvr>
                                        <p:cTn id="148" dur="1" fill="hold">
                                          <p:stCondLst>
                                            <p:cond delay="0"/>
                                          </p:stCondLst>
                                        </p:cTn>
                                        <p:tgtEl>
                                          <p:spTgt spid="44">
                                            <p:txEl>
                                              <p:pRg st="0" end="0"/>
                                            </p:txEl>
                                          </p:spTgt>
                                        </p:tgtEl>
                                        <p:attrNameLst>
                                          <p:attrName>style.visibility</p:attrName>
                                        </p:attrNameLst>
                                      </p:cBhvr>
                                      <p:to>
                                        <p:strVal val="visible"/>
                                      </p:to>
                                    </p:set>
                                    <p:animEffect transition="in" filter="wipe(left)">
                                      <p:cBhvr>
                                        <p:cTn id="149"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 grpId="0" animBg="1"/>
      <p:bldP spid="24" grpId="0" animBg="1"/>
      <p:bldP spid="24" grpId="1" animBg="1"/>
      <p:bldP spid="26" grpId="0" animBg="1"/>
      <p:bldP spid="26" grpId="1" animBg="1"/>
      <p:bldP spid="27" grpId="0" animBg="1"/>
      <p:bldP spid="7" grpId="0" animBg="1"/>
      <p:bldP spid="30" grpId="0" animBg="1"/>
      <p:bldP spid="35" grpId="0" animBg="1"/>
      <p:bldP spid="36" grpId="0" animBg="1"/>
      <p:bldP spid="36" grpId="1" animBg="1"/>
      <p:bldP spid="37" grpId="0" animBg="1"/>
      <p:bldP spid="37" grpId="1" animBg="1"/>
      <p:bldP spid="38" grpId="0" animBg="1"/>
      <p:bldP spid="39" grpId="0" animBg="1"/>
      <p:bldP spid="40" grpId="0"/>
      <p:bldP spid="31" grpId="0"/>
      <p:bldP spid="32" grpId="0"/>
      <p:bldP spid="42" grpId="0"/>
      <p:bldP spid="4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Sept. 14,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D0CDF389-146E-1C42-A75B-0E76D2EE0D2D}" type="slidenum">
              <a:rPr lang="en-US"/>
              <a:pPr/>
              <a:t>14</a:t>
            </a:fld>
            <a:endParaRPr lang="en-US"/>
          </a:p>
        </p:txBody>
      </p:sp>
      <p:sp>
        <p:nvSpPr>
          <p:cNvPr id="146436" name="Rectangle 4"/>
          <p:cNvSpPr>
            <a:spLocks noGrp="1" noChangeArrowheads="1"/>
          </p:cNvSpPr>
          <p:nvPr>
            <p:ph type="title"/>
          </p:nvPr>
        </p:nvSpPr>
        <p:spPr>
          <a:xfrm>
            <a:off x="457200" y="128588"/>
            <a:ext cx="8077200" cy="685800"/>
          </a:xfrm>
        </p:spPr>
        <p:txBody>
          <a:bodyPr/>
          <a:lstStyle/>
          <a:p>
            <a:r>
              <a:rPr lang="en-US"/>
              <a:t>The Electric Field</a:t>
            </a:r>
          </a:p>
        </p:txBody>
      </p:sp>
      <p:sp>
        <p:nvSpPr>
          <p:cNvPr id="146437" name="Rectangle 5"/>
          <p:cNvSpPr>
            <a:spLocks noGrp="1" noChangeArrowheads="1"/>
          </p:cNvSpPr>
          <p:nvPr>
            <p:ph type="body" idx="1"/>
          </p:nvPr>
        </p:nvSpPr>
        <p:spPr>
          <a:xfrm>
            <a:off x="381000" y="838200"/>
            <a:ext cx="8001000" cy="4572000"/>
          </a:xfrm>
        </p:spPr>
        <p:txBody>
          <a:bodyPr/>
          <a:lstStyle/>
          <a:p>
            <a:pPr>
              <a:lnSpc>
                <a:spcPct val="90000"/>
              </a:lnSpc>
            </a:pPr>
            <a:r>
              <a:rPr lang="en-US" sz="2800" dirty="0"/>
              <a:t>The electric field at any point in space is defined as the force exerted on a tiny positive test charge divide by magnitude of the test charge</a:t>
            </a:r>
          </a:p>
          <a:p>
            <a:pPr lvl="1">
              <a:lnSpc>
                <a:spcPct val="90000"/>
              </a:lnSpc>
            </a:pPr>
            <a:r>
              <a:rPr lang="en-US" sz="2400" dirty="0"/>
              <a:t>Electric force per unit charge</a:t>
            </a:r>
          </a:p>
          <a:p>
            <a:pPr>
              <a:lnSpc>
                <a:spcPct val="90000"/>
              </a:lnSpc>
            </a:pPr>
            <a:r>
              <a:rPr lang="en-US" sz="2800" dirty="0"/>
              <a:t>What kind of quantity is the electric field? (</a:t>
            </a:r>
            <a:r>
              <a:rPr lang="en-US" sz="2800" dirty="0">
                <a:solidFill>
                  <a:srgbClr val="CC00CC"/>
                </a:solidFill>
              </a:rPr>
              <a:t>poll 2</a:t>
            </a:r>
            <a:r>
              <a:rPr lang="en-US" sz="2800" dirty="0"/>
              <a:t>)</a:t>
            </a:r>
          </a:p>
          <a:p>
            <a:pPr lvl="1">
              <a:lnSpc>
                <a:spcPct val="90000"/>
              </a:lnSpc>
            </a:pPr>
            <a:r>
              <a:rPr lang="en-US" sz="2400" dirty="0"/>
              <a:t>Vector quantity.   Why?</a:t>
            </a:r>
          </a:p>
          <a:p>
            <a:pPr>
              <a:lnSpc>
                <a:spcPct val="90000"/>
              </a:lnSpc>
            </a:pPr>
            <a:r>
              <a:rPr lang="en-US" sz="2800" dirty="0"/>
              <a:t>What is the unit of the electric field? (</a:t>
            </a:r>
            <a:r>
              <a:rPr lang="en-US" sz="2800" dirty="0">
                <a:solidFill>
                  <a:srgbClr val="CC00CC"/>
                </a:solidFill>
              </a:rPr>
              <a:t>poll 3</a:t>
            </a:r>
            <a:r>
              <a:rPr lang="en-US" sz="2800" dirty="0"/>
              <a:t>)</a:t>
            </a:r>
          </a:p>
          <a:p>
            <a:pPr lvl="1">
              <a:lnSpc>
                <a:spcPct val="90000"/>
              </a:lnSpc>
            </a:pPr>
            <a:r>
              <a:rPr lang="en-US" sz="2400" dirty="0"/>
              <a:t>N/C</a:t>
            </a:r>
          </a:p>
          <a:p>
            <a:pPr>
              <a:lnSpc>
                <a:spcPct val="90000"/>
              </a:lnSpc>
            </a:pPr>
            <a:r>
              <a:rPr lang="en-US" sz="2800" dirty="0"/>
              <a:t>What is the magnitude of the electric field at a distance r from a single point charge Q (source)?</a:t>
            </a:r>
          </a:p>
        </p:txBody>
      </p:sp>
      <p:graphicFrame>
        <p:nvGraphicFramePr>
          <p:cNvPr id="146440" name="Object 8"/>
          <p:cNvGraphicFramePr>
            <a:graphicFrameLocks noChangeAspect="1"/>
          </p:cNvGraphicFramePr>
          <p:nvPr/>
        </p:nvGraphicFramePr>
        <p:xfrm>
          <a:off x="4953000" y="1617663"/>
          <a:ext cx="1219200" cy="950912"/>
        </p:xfrm>
        <a:graphic>
          <a:graphicData uri="http://schemas.openxmlformats.org/presentationml/2006/ole">
            <mc:AlternateContent xmlns:mc="http://schemas.openxmlformats.org/markup-compatibility/2006">
              <mc:Choice xmlns:v="urn:schemas-microsoft-com:vml" Requires="v">
                <p:oleObj spid="_x0000_s15102" name="Equation" r:id="rId3" imgW="419100" imgH="406400" progId="Equation.DSMT4">
                  <p:embed/>
                </p:oleObj>
              </mc:Choice>
              <mc:Fallback>
                <p:oleObj name="Equation" r:id="rId3" imgW="419100" imgH="406400" progId="Equation.DSMT4">
                  <p:embed/>
                  <p:pic>
                    <p:nvPicPr>
                      <p:cNvPr id="146440" name="Object 8"/>
                      <p:cNvPicPr>
                        <a:picLocks noChangeAspect="1" noChangeArrowheads="1"/>
                      </p:cNvPicPr>
                      <p:nvPr/>
                    </p:nvPicPr>
                    <p:blipFill>
                      <a:blip r:embed="rId4"/>
                      <a:srcRect/>
                      <a:stretch>
                        <a:fillRect/>
                      </a:stretch>
                    </p:blipFill>
                    <p:spPr bwMode="auto">
                      <a:xfrm>
                        <a:off x="4953000" y="1617663"/>
                        <a:ext cx="1219200" cy="9509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7" name="Object 15"/>
          <p:cNvGraphicFramePr>
            <a:graphicFrameLocks noChangeAspect="1"/>
          </p:cNvGraphicFramePr>
          <p:nvPr/>
        </p:nvGraphicFramePr>
        <p:xfrm>
          <a:off x="1219200" y="5130800"/>
          <a:ext cx="1298575" cy="1011237"/>
        </p:xfrm>
        <a:graphic>
          <a:graphicData uri="http://schemas.openxmlformats.org/presentationml/2006/ole">
            <mc:AlternateContent xmlns:mc="http://schemas.openxmlformats.org/markup-compatibility/2006">
              <mc:Choice xmlns:v="urn:schemas-microsoft-com:vml" Requires="v">
                <p:oleObj spid="_x0000_s15103" name="Equation" r:id="rId5" imgW="419040" imgH="406080" progId="Equation.DSMT4">
                  <p:embed/>
                </p:oleObj>
              </mc:Choice>
              <mc:Fallback>
                <p:oleObj name="Equation" r:id="rId5" imgW="419040" imgH="406080" progId="Equation.DSMT4">
                  <p:embed/>
                  <p:pic>
                    <p:nvPicPr>
                      <p:cNvPr id="146447"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130800"/>
                        <a:ext cx="1298575" cy="10112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8" name="Object 16"/>
          <p:cNvGraphicFramePr>
            <a:graphicFrameLocks noChangeAspect="1"/>
          </p:cNvGraphicFramePr>
          <p:nvPr/>
        </p:nvGraphicFramePr>
        <p:xfrm>
          <a:off x="2486025" y="5097462"/>
          <a:ext cx="1928813" cy="1074738"/>
        </p:xfrm>
        <a:graphic>
          <a:graphicData uri="http://schemas.openxmlformats.org/presentationml/2006/ole">
            <mc:AlternateContent xmlns:mc="http://schemas.openxmlformats.org/markup-compatibility/2006">
              <mc:Choice xmlns:v="urn:schemas-microsoft-com:vml" Requires="v">
                <p:oleObj spid="_x0000_s15104" name="Equation" r:id="rId7" imgW="622080" imgH="431640" progId="Equation.DSMT4">
                  <p:embed/>
                </p:oleObj>
              </mc:Choice>
              <mc:Fallback>
                <p:oleObj name="Equation" r:id="rId7" imgW="622080" imgH="431640" progId="Equation.DSMT4">
                  <p:embed/>
                  <p:pic>
                    <p:nvPicPr>
                      <p:cNvPr id="146448"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86025" y="5097462"/>
                        <a:ext cx="1928813" cy="1074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49" name="Object 17"/>
          <p:cNvGraphicFramePr>
            <a:graphicFrameLocks noChangeAspect="1"/>
          </p:cNvGraphicFramePr>
          <p:nvPr/>
        </p:nvGraphicFramePr>
        <p:xfrm>
          <a:off x="4381500" y="5162550"/>
          <a:ext cx="1062038" cy="947737"/>
        </p:xfrm>
        <a:graphic>
          <a:graphicData uri="http://schemas.openxmlformats.org/presentationml/2006/ole">
            <mc:AlternateContent xmlns:mc="http://schemas.openxmlformats.org/markup-compatibility/2006">
              <mc:Choice xmlns:v="urn:schemas-microsoft-com:vml" Requires="v">
                <p:oleObj spid="_x0000_s15105" name="Equation" r:id="rId9" imgW="342720" imgH="380880" progId="Equation.DSMT4">
                  <p:embed/>
                </p:oleObj>
              </mc:Choice>
              <mc:Fallback>
                <p:oleObj name="Equation" r:id="rId9" imgW="342720" imgH="380880" progId="Equation.DSMT4">
                  <p:embed/>
                  <p:pic>
                    <p:nvPicPr>
                      <p:cNvPr id="146449" name="Object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81500" y="5162550"/>
                        <a:ext cx="1062038" cy="947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6450" name="Object 18"/>
          <p:cNvGraphicFramePr>
            <a:graphicFrameLocks noChangeAspect="1"/>
          </p:cNvGraphicFramePr>
          <p:nvPr/>
        </p:nvGraphicFramePr>
        <p:xfrm>
          <a:off x="5410200" y="5129212"/>
          <a:ext cx="1968500" cy="1012825"/>
        </p:xfrm>
        <a:graphic>
          <a:graphicData uri="http://schemas.openxmlformats.org/presentationml/2006/ole">
            <mc:AlternateContent xmlns:mc="http://schemas.openxmlformats.org/markup-compatibility/2006">
              <mc:Choice xmlns:v="urn:schemas-microsoft-com:vml" Requires="v">
                <p:oleObj spid="_x0000_s15106" name="Equation" r:id="rId11" imgW="634680" imgH="406080" progId="Equation.DSMT4">
                  <p:embed/>
                </p:oleObj>
              </mc:Choice>
              <mc:Fallback>
                <p:oleObj name="Equation" r:id="rId11" imgW="634680" imgH="406080" progId="Equation.DSMT4">
                  <p:embed/>
                  <p:pic>
                    <p:nvPicPr>
                      <p:cNvPr id="146450" name="Object 1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0200" y="5129212"/>
                        <a:ext cx="1968500" cy="10128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4" name="Picture 3">
            <a:extLst>
              <a:ext uri="{FF2B5EF4-FFF2-40B4-BE49-F238E27FC236}">
                <a16:creationId xmlns:a16="http://schemas.microsoft.com/office/drawing/2014/main" id="{000C44D3-A309-BA44-888D-D861BDBCE456}"/>
              </a:ext>
            </a:extLst>
          </p:cNvPr>
          <p:cNvPicPr>
            <a:picLocks noChangeAspect="1"/>
          </p:cNvPicPr>
          <p:nvPr/>
        </p:nvPicPr>
        <p:blipFill>
          <a:blip r:embed="rId13"/>
          <a:stretch>
            <a:fillRect/>
          </a:stretch>
        </p:blipFill>
        <p:spPr>
          <a:xfrm>
            <a:off x="6401912" y="1728788"/>
            <a:ext cx="1563597" cy="579110"/>
          </a:xfrm>
          <a:prstGeom prst="rect">
            <a:avLst/>
          </a:prstGeom>
        </p:spPr>
      </p:pic>
    </p:spTree>
    <p:extLst>
      <p:ext uri="{BB962C8B-B14F-4D97-AF65-F5344CB8AC3E}">
        <p14:creationId xmlns:p14="http://schemas.microsoft.com/office/powerpoint/2010/main" val="417585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6437">
                                            <p:txEl>
                                              <p:pRg st="0" end="0"/>
                                            </p:txEl>
                                          </p:spTgt>
                                        </p:tgtEl>
                                        <p:attrNameLst>
                                          <p:attrName>style.visibility</p:attrName>
                                        </p:attrNameLst>
                                      </p:cBhvr>
                                      <p:to>
                                        <p:strVal val="visible"/>
                                      </p:to>
                                    </p:set>
                                    <p:animEffect transition="in" filter="wipe(left)">
                                      <p:cBhvr>
                                        <p:cTn id="7" dur="500"/>
                                        <p:tgtEl>
                                          <p:spTgt spid="1464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6437">
                                            <p:txEl>
                                              <p:pRg st="1" end="1"/>
                                            </p:txEl>
                                          </p:spTgt>
                                        </p:tgtEl>
                                        <p:attrNameLst>
                                          <p:attrName>style.visibility</p:attrName>
                                        </p:attrNameLst>
                                      </p:cBhvr>
                                      <p:to>
                                        <p:strVal val="visible"/>
                                      </p:to>
                                    </p:set>
                                    <p:animEffect transition="in" filter="wipe(left)">
                                      <p:cBhvr>
                                        <p:cTn id="12" dur="500"/>
                                        <p:tgtEl>
                                          <p:spTgt spid="1464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46440"/>
                                        </p:tgtEl>
                                        <p:attrNameLst>
                                          <p:attrName>style.visibility</p:attrName>
                                        </p:attrNameLst>
                                      </p:cBhvr>
                                      <p:to>
                                        <p:strVal val="visible"/>
                                      </p:to>
                                    </p:set>
                                    <p:animEffect transition="in" filter="wipe(left)">
                                      <p:cBhvr>
                                        <p:cTn id="17" dur="500"/>
                                        <p:tgtEl>
                                          <p:spTgt spid="1464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6437">
                                            <p:txEl>
                                              <p:pRg st="2" end="2"/>
                                            </p:txEl>
                                          </p:spTgt>
                                        </p:tgtEl>
                                        <p:attrNameLst>
                                          <p:attrName>style.visibility</p:attrName>
                                        </p:attrNameLst>
                                      </p:cBhvr>
                                      <p:to>
                                        <p:strVal val="visible"/>
                                      </p:to>
                                    </p:set>
                                    <p:animEffect transition="in" filter="wipe(left)">
                                      <p:cBhvr>
                                        <p:cTn id="27" dur="500"/>
                                        <p:tgtEl>
                                          <p:spTgt spid="14643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6437">
                                            <p:txEl>
                                              <p:pRg st="3" end="3"/>
                                            </p:txEl>
                                          </p:spTgt>
                                        </p:tgtEl>
                                        <p:attrNameLst>
                                          <p:attrName>style.visibility</p:attrName>
                                        </p:attrNameLst>
                                      </p:cBhvr>
                                      <p:to>
                                        <p:strVal val="visible"/>
                                      </p:to>
                                    </p:set>
                                    <p:animEffect transition="in" filter="wipe(left)">
                                      <p:cBhvr>
                                        <p:cTn id="32" dur="500"/>
                                        <p:tgtEl>
                                          <p:spTgt spid="14643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6437">
                                            <p:txEl>
                                              <p:pRg st="4" end="4"/>
                                            </p:txEl>
                                          </p:spTgt>
                                        </p:tgtEl>
                                        <p:attrNameLst>
                                          <p:attrName>style.visibility</p:attrName>
                                        </p:attrNameLst>
                                      </p:cBhvr>
                                      <p:to>
                                        <p:strVal val="visible"/>
                                      </p:to>
                                    </p:set>
                                    <p:animEffect transition="in" filter="wipe(left)">
                                      <p:cBhvr>
                                        <p:cTn id="37" dur="500"/>
                                        <p:tgtEl>
                                          <p:spTgt spid="14643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46437">
                                            <p:txEl>
                                              <p:pRg st="5" end="5"/>
                                            </p:txEl>
                                          </p:spTgt>
                                        </p:tgtEl>
                                        <p:attrNameLst>
                                          <p:attrName>style.visibility</p:attrName>
                                        </p:attrNameLst>
                                      </p:cBhvr>
                                      <p:to>
                                        <p:strVal val="visible"/>
                                      </p:to>
                                    </p:set>
                                    <p:animEffect transition="in" filter="wipe(left)">
                                      <p:cBhvr>
                                        <p:cTn id="42" dur="500"/>
                                        <p:tgtEl>
                                          <p:spTgt spid="14643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46437">
                                            <p:txEl>
                                              <p:pRg st="6" end="6"/>
                                            </p:txEl>
                                          </p:spTgt>
                                        </p:tgtEl>
                                        <p:attrNameLst>
                                          <p:attrName>style.visibility</p:attrName>
                                        </p:attrNameLst>
                                      </p:cBhvr>
                                      <p:to>
                                        <p:strVal val="visible"/>
                                      </p:to>
                                    </p:set>
                                    <p:animEffect transition="in" filter="wipe(left)">
                                      <p:cBhvr>
                                        <p:cTn id="47" dur="500"/>
                                        <p:tgtEl>
                                          <p:spTgt spid="146437">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6447"/>
                                        </p:tgtEl>
                                        <p:attrNameLst>
                                          <p:attrName>style.visibility</p:attrName>
                                        </p:attrNameLst>
                                      </p:cBhvr>
                                      <p:to>
                                        <p:strVal val="visible"/>
                                      </p:to>
                                    </p:set>
                                    <p:animEffect transition="in" filter="wipe(left)">
                                      <p:cBhvr>
                                        <p:cTn id="52" dur="500"/>
                                        <p:tgtEl>
                                          <p:spTgt spid="14644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46448"/>
                                        </p:tgtEl>
                                        <p:attrNameLst>
                                          <p:attrName>style.visibility</p:attrName>
                                        </p:attrNameLst>
                                      </p:cBhvr>
                                      <p:to>
                                        <p:strVal val="visible"/>
                                      </p:to>
                                    </p:set>
                                    <p:animEffect transition="in" filter="wipe(left)">
                                      <p:cBhvr>
                                        <p:cTn id="57" dur="500"/>
                                        <p:tgtEl>
                                          <p:spTgt spid="14644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46449"/>
                                        </p:tgtEl>
                                        <p:attrNameLst>
                                          <p:attrName>style.visibility</p:attrName>
                                        </p:attrNameLst>
                                      </p:cBhvr>
                                      <p:to>
                                        <p:strVal val="visible"/>
                                      </p:to>
                                    </p:set>
                                    <p:animEffect transition="in" filter="wipe(left)">
                                      <p:cBhvr>
                                        <p:cTn id="62" dur="500"/>
                                        <p:tgtEl>
                                          <p:spTgt spid="14644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46450"/>
                                        </p:tgtEl>
                                        <p:attrNameLst>
                                          <p:attrName>style.visibility</p:attrName>
                                        </p:attrNameLst>
                                      </p:cBhvr>
                                      <p:to>
                                        <p:strVal val="visible"/>
                                      </p:to>
                                    </p:set>
                                    <p:animEffect transition="in" filter="wipe(left)">
                                      <p:cBhvr>
                                        <p:cTn id="67" dur="500"/>
                                        <p:tgtEl>
                                          <p:spTgt spid="146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14,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15</a:t>
            </a:fld>
            <a:endParaRPr lang="en-US"/>
          </a:p>
        </p:txBody>
      </p:sp>
      <p:pic>
        <p:nvPicPr>
          <p:cNvPr id="147473" name="Picture 17" descr="FG21_022"/>
          <p:cNvPicPr>
            <a:picLocks noChangeAspect="1" noChangeArrowheads="1"/>
          </p:cNvPicPr>
          <p:nvPr/>
        </p:nvPicPr>
        <p:blipFill>
          <a:blip r:embed="rId3"/>
          <a:srcRect/>
          <a:stretch>
            <a:fillRect/>
          </a:stretch>
        </p:blipFill>
        <p:spPr bwMode="auto">
          <a:xfrm>
            <a:off x="5867400" y="0"/>
            <a:ext cx="3810000" cy="3162300"/>
          </a:xfrm>
          <a:prstGeom prst="rect">
            <a:avLst/>
          </a:prstGeom>
          <a:noFill/>
        </p:spPr>
      </p:pic>
      <p:sp>
        <p:nvSpPr>
          <p:cNvPr id="147459" name="Rectangle 3"/>
          <p:cNvSpPr>
            <a:spLocks noGrp="1" noChangeArrowheads="1"/>
          </p:cNvSpPr>
          <p:nvPr>
            <p:ph type="title"/>
          </p:nvPr>
        </p:nvSpPr>
        <p:spPr>
          <a:xfrm>
            <a:off x="304800" y="76200"/>
            <a:ext cx="8382000" cy="685800"/>
          </a:xfrm>
        </p:spPr>
        <p:txBody>
          <a:bodyPr/>
          <a:lstStyle/>
          <a:p>
            <a:r>
              <a:rPr lang="en-US" dirty="0"/>
              <a:t>Example 21 – 5 </a:t>
            </a:r>
          </a:p>
        </p:txBody>
      </p:sp>
      <p:sp>
        <p:nvSpPr>
          <p:cNvPr id="147460" name="Rectangle 4"/>
          <p:cNvSpPr>
            <a:spLocks noGrp="1" noChangeArrowheads="1"/>
          </p:cNvSpPr>
          <p:nvPr>
            <p:ph type="body" idx="1"/>
          </p:nvPr>
        </p:nvSpPr>
        <p:spPr>
          <a:xfrm>
            <a:off x="76200" y="762000"/>
            <a:ext cx="6705600" cy="2895600"/>
          </a:xfrm>
        </p:spPr>
        <p:txBody>
          <a:bodyPr/>
          <a:lstStyle/>
          <a:p>
            <a:pPr>
              <a:lnSpc>
                <a:spcPct val="80000"/>
              </a:lnSpc>
            </a:pPr>
            <a:r>
              <a:rPr lang="en-US" sz="2000" b="1" dirty="0"/>
              <a:t>Electrostatic copier</a:t>
            </a:r>
            <a:r>
              <a:rPr lang="en-US" sz="2000" dirty="0"/>
              <a:t>.  An electrostatic copier works by selectively arranging positive charges (in a pattern to be copied) on the surface of a non-conducting drum, then gently sprinkling negatively charged dry toner (ink) onto the drum.  The toner particles temporarily stick to the pattern on the drum and are later transferred to paper and “melted” to produce the copy. Suppose each toner particle has a mass of 9.0x10</a:t>
            </a:r>
            <a:r>
              <a:rPr lang="en-US" sz="2000" baseline="30000" dirty="0"/>
              <a:t>-16</a:t>
            </a:r>
            <a:r>
              <a:rPr lang="en-US" sz="2000" dirty="0"/>
              <a:t>kg and carries the average of 20 extra electrons to provide an electric charge.  Assuming that the electric force on a toner particle must exceed twice its weight in order to ensure sufficient attraction, compute the required electric field strength near the surface of the drum.</a:t>
            </a:r>
          </a:p>
        </p:txBody>
      </p:sp>
      <p:graphicFrame>
        <p:nvGraphicFramePr>
          <p:cNvPr id="147462" name="Object 6"/>
          <p:cNvGraphicFramePr>
            <a:graphicFrameLocks noChangeAspect="1"/>
          </p:cNvGraphicFramePr>
          <p:nvPr/>
        </p:nvGraphicFramePr>
        <p:xfrm>
          <a:off x="2092325" y="4138613"/>
          <a:ext cx="641350" cy="398462"/>
        </p:xfrm>
        <a:graphic>
          <a:graphicData uri="http://schemas.openxmlformats.org/presentationml/2006/ole">
            <mc:AlternateContent xmlns:mc="http://schemas.openxmlformats.org/markup-compatibility/2006">
              <mc:Choice xmlns:v="urn:schemas-microsoft-com:vml" Requires="v">
                <p:oleObj spid="_x0000_s90160" name="Equation" r:id="rId4" imgW="291960" imgH="203040" progId="Equation.DSMT4">
                  <p:embed/>
                </p:oleObj>
              </mc:Choice>
              <mc:Fallback>
                <p:oleObj name="Equation" r:id="rId4" imgW="291960" imgH="203040" progId="Equation.DSMT4">
                  <p:embed/>
                  <p:pic>
                    <p:nvPicPr>
                      <p:cNvPr id="14746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2325" y="4138613"/>
                        <a:ext cx="641350" cy="3984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3" name="Text Box 7"/>
          <p:cNvSpPr txBox="1">
            <a:spLocks noChangeArrowheads="1"/>
          </p:cNvSpPr>
          <p:nvPr/>
        </p:nvSpPr>
        <p:spPr bwMode="auto">
          <a:xfrm>
            <a:off x="457200" y="3638550"/>
            <a:ext cx="82994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The electric force must be the same as twice the gravitational force on the toner particle.</a:t>
            </a:r>
          </a:p>
        </p:txBody>
      </p:sp>
      <p:sp>
        <p:nvSpPr>
          <p:cNvPr id="147464" name="Text Box 8"/>
          <p:cNvSpPr txBox="1">
            <a:spLocks noChangeArrowheads="1"/>
          </p:cNvSpPr>
          <p:nvPr/>
        </p:nvSpPr>
        <p:spPr bwMode="auto">
          <a:xfrm>
            <a:off x="457200" y="4138613"/>
            <a:ext cx="1654175"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So we can write</a:t>
            </a:r>
          </a:p>
        </p:txBody>
      </p:sp>
      <p:sp>
        <p:nvSpPr>
          <p:cNvPr id="147467" name="Text Box 11"/>
          <p:cNvSpPr txBox="1">
            <a:spLocks noChangeArrowheads="1"/>
          </p:cNvSpPr>
          <p:nvPr/>
        </p:nvSpPr>
        <p:spPr bwMode="auto">
          <a:xfrm>
            <a:off x="461963" y="4648200"/>
            <a:ext cx="4019550" cy="396875"/>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Thus, the magnitude of the electric field is</a:t>
            </a:r>
          </a:p>
        </p:txBody>
      </p:sp>
      <p:graphicFrame>
        <p:nvGraphicFramePr>
          <p:cNvPr id="147468" name="Object 12"/>
          <p:cNvGraphicFramePr>
            <a:graphicFrameLocks noChangeAspect="1"/>
          </p:cNvGraphicFramePr>
          <p:nvPr/>
        </p:nvGraphicFramePr>
        <p:xfrm>
          <a:off x="889000" y="5410200"/>
          <a:ext cx="558800" cy="300038"/>
        </p:xfrm>
        <a:graphic>
          <a:graphicData uri="http://schemas.openxmlformats.org/presentationml/2006/ole">
            <mc:AlternateContent xmlns:mc="http://schemas.openxmlformats.org/markup-compatibility/2006">
              <mc:Choice xmlns:v="urn:schemas-microsoft-com:vml" Requires="v">
                <p:oleObj spid="_x0000_s90161" name="Equation" r:id="rId6" imgW="253800" imgH="152280" progId="Equation.DSMT4">
                  <p:embed/>
                </p:oleObj>
              </mc:Choice>
              <mc:Fallback>
                <p:oleObj name="Equation" r:id="rId6" imgW="253800" imgH="152280" progId="Equation.DSMT4">
                  <p:embed/>
                  <p:pic>
                    <p:nvPicPr>
                      <p:cNvPr id="147468"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000" y="5410200"/>
                        <a:ext cx="558800" cy="3000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4" name="Object 18"/>
          <p:cNvGraphicFramePr>
            <a:graphicFrameLocks noChangeAspect="1"/>
          </p:cNvGraphicFramePr>
          <p:nvPr/>
        </p:nvGraphicFramePr>
        <p:xfrm>
          <a:off x="2128838" y="5105400"/>
          <a:ext cx="5948362" cy="1046163"/>
        </p:xfrm>
        <a:graphic>
          <a:graphicData uri="http://schemas.openxmlformats.org/presentationml/2006/ole">
            <mc:AlternateContent xmlns:mc="http://schemas.openxmlformats.org/markup-compatibility/2006">
              <mc:Choice xmlns:v="urn:schemas-microsoft-com:vml" Requires="v">
                <p:oleObj spid="_x0000_s90162" name="Equation" r:id="rId8" imgW="2705040" imgH="533160" progId="Equation.DSMT4">
                  <p:embed/>
                </p:oleObj>
              </mc:Choice>
              <mc:Fallback>
                <p:oleObj name="Equation" r:id="rId8" imgW="2705040" imgH="533160" progId="Equation.DSMT4">
                  <p:embed/>
                  <p:pic>
                    <p:nvPicPr>
                      <p:cNvPr id="147474" name="Object 1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8838" y="5105400"/>
                        <a:ext cx="5948362" cy="10461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5" name="Object 19"/>
          <p:cNvGraphicFramePr>
            <a:graphicFrameLocks noChangeAspect="1"/>
          </p:cNvGraphicFramePr>
          <p:nvPr/>
        </p:nvGraphicFramePr>
        <p:xfrm>
          <a:off x="3389313" y="4113213"/>
          <a:ext cx="838200" cy="447675"/>
        </p:xfrm>
        <a:graphic>
          <a:graphicData uri="http://schemas.openxmlformats.org/presentationml/2006/ole">
            <mc:AlternateContent xmlns:mc="http://schemas.openxmlformats.org/markup-compatibility/2006">
              <mc:Choice xmlns:v="urn:schemas-microsoft-com:vml" Requires="v">
                <p:oleObj spid="_x0000_s90163" name="Equation" r:id="rId10" imgW="380880" imgH="228600" progId="Equation.DSMT4">
                  <p:embed/>
                </p:oleObj>
              </mc:Choice>
              <mc:Fallback>
                <p:oleObj name="Equation" r:id="rId10" imgW="380880" imgH="228600" progId="Equation.DSMT4">
                  <p:embed/>
                  <p:pic>
                    <p:nvPicPr>
                      <p:cNvPr id="147475" name="Object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89313" y="4113213"/>
                        <a:ext cx="8382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6" name="Object 20"/>
          <p:cNvGraphicFramePr>
            <a:graphicFrameLocks noChangeAspect="1"/>
          </p:cNvGraphicFramePr>
          <p:nvPr/>
        </p:nvGraphicFramePr>
        <p:xfrm>
          <a:off x="4206875" y="4149725"/>
          <a:ext cx="669925" cy="373063"/>
        </p:xfrm>
        <a:graphic>
          <a:graphicData uri="http://schemas.openxmlformats.org/presentationml/2006/ole">
            <mc:AlternateContent xmlns:mc="http://schemas.openxmlformats.org/markup-compatibility/2006">
              <mc:Choice xmlns:v="urn:schemas-microsoft-com:vml" Requires="v">
                <p:oleObj spid="_x0000_s90164" name="Equation" r:id="rId12" imgW="304560" imgH="190440" progId="Equation.DSMT4">
                  <p:embed/>
                </p:oleObj>
              </mc:Choice>
              <mc:Fallback>
                <p:oleObj name="Equation" r:id="rId12" imgW="304560" imgH="190440" progId="Equation.DSMT4">
                  <p:embed/>
                  <p:pic>
                    <p:nvPicPr>
                      <p:cNvPr id="147476" name="Object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06875" y="4149725"/>
                        <a:ext cx="669925"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7" name="Object 21"/>
          <p:cNvGraphicFramePr>
            <a:graphicFrameLocks noChangeAspect="1"/>
          </p:cNvGraphicFramePr>
          <p:nvPr/>
        </p:nvGraphicFramePr>
        <p:xfrm>
          <a:off x="2713038" y="4149725"/>
          <a:ext cx="696912" cy="373063"/>
        </p:xfrm>
        <a:graphic>
          <a:graphicData uri="http://schemas.openxmlformats.org/presentationml/2006/ole">
            <mc:AlternateContent xmlns:mc="http://schemas.openxmlformats.org/markup-compatibility/2006">
              <mc:Choice xmlns:v="urn:schemas-microsoft-com:vml" Requires="v">
                <p:oleObj spid="_x0000_s90165" name="Equation" r:id="rId14" imgW="317160" imgH="190440" progId="Equation.DSMT4">
                  <p:embed/>
                </p:oleObj>
              </mc:Choice>
              <mc:Fallback>
                <p:oleObj name="Equation" r:id="rId14" imgW="317160" imgH="190440" progId="Equation.DSMT4">
                  <p:embed/>
                  <p:pic>
                    <p:nvPicPr>
                      <p:cNvPr id="147477" name="Object 2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13038" y="4149725"/>
                        <a:ext cx="696912" cy="3730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47478" name="Object 22"/>
          <p:cNvGraphicFramePr>
            <a:graphicFrameLocks noChangeAspect="1"/>
          </p:cNvGraphicFramePr>
          <p:nvPr/>
        </p:nvGraphicFramePr>
        <p:xfrm>
          <a:off x="1408113" y="5222875"/>
          <a:ext cx="725487" cy="796925"/>
        </p:xfrm>
        <a:graphic>
          <a:graphicData uri="http://schemas.openxmlformats.org/presentationml/2006/ole">
            <mc:AlternateContent xmlns:mc="http://schemas.openxmlformats.org/markup-compatibility/2006">
              <mc:Choice xmlns:v="urn:schemas-microsoft-com:vml" Requires="v">
                <p:oleObj spid="_x0000_s90166" name="Equation" r:id="rId16" imgW="330120" imgH="406080" progId="Equation.DSMT4">
                  <p:embed/>
                </p:oleObj>
              </mc:Choice>
              <mc:Fallback>
                <p:oleObj name="Equation" r:id="rId16" imgW="330120" imgH="406080" progId="Equation.DSMT4">
                  <p:embed/>
                  <p:pic>
                    <p:nvPicPr>
                      <p:cNvPr id="147478"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08113" y="5222875"/>
                        <a:ext cx="725487"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2063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7473"/>
                                        </p:tgtEl>
                                        <p:attrNameLst>
                                          <p:attrName>style.visibility</p:attrName>
                                        </p:attrNameLst>
                                      </p:cBhvr>
                                      <p:to>
                                        <p:strVal val="visible"/>
                                      </p:to>
                                    </p:set>
                                    <p:anim calcmode="lin" valueType="num">
                                      <p:cBhvr>
                                        <p:cTn id="12" dur="500" fill="hold"/>
                                        <p:tgtEl>
                                          <p:spTgt spid="147473"/>
                                        </p:tgtEl>
                                        <p:attrNameLst>
                                          <p:attrName>ppt_w</p:attrName>
                                        </p:attrNameLst>
                                      </p:cBhvr>
                                      <p:tavLst>
                                        <p:tav tm="0">
                                          <p:val>
                                            <p:fltVal val="0"/>
                                          </p:val>
                                        </p:tav>
                                        <p:tav tm="100000">
                                          <p:val>
                                            <p:strVal val="#ppt_w"/>
                                          </p:val>
                                        </p:tav>
                                      </p:tavLst>
                                    </p:anim>
                                    <p:anim calcmode="lin" valueType="num">
                                      <p:cBhvr>
                                        <p:cTn id="13" dur="500" fill="hold"/>
                                        <p:tgtEl>
                                          <p:spTgt spid="147473"/>
                                        </p:tgtEl>
                                        <p:attrNameLst>
                                          <p:attrName>ppt_h</p:attrName>
                                        </p:attrNameLst>
                                      </p:cBhvr>
                                      <p:tavLst>
                                        <p:tav tm="0">
                                          <p:val>
                                            <p:fltVal val="0"/>
                                          </p:val>
                                        </p:tav>
                                        <p:tav tm="100000">
                                          <p:val>
                                            <p:strVal val="#ppt_h"/>
                                          </p:val>
                                        </p:tav>
                                      </p:tavLst>
                                    </p:anim>
                                    <p:animEffect transition="in" filter="fade">
                                      <p:cBhvr>
                                        <p:cTn id="14" dur="500"/>
                                        <p:tgtEl>
                                          <p:spTgt spid="14747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47463"/>
                                        </p:tgtEl>
                                        <p:attrNameLst>
                                          <p:attrName>style.visibility</p:attrName>
                                        </p:attrNameLst>
                                      </p:cBhvr>
                                      <p:to>
                                        <p:strVal val="visible"/>
                                      </p:to>
                                    </p:set>
                                    <p:animEffect transition="in" filter="wipe(left)">
                                      <p:cBhvr>
                                        <p:cTn id="19" dur="500"/>
                                        <p:tgtEl>
                                          <p:spTgt spid="14746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47464"/>
                                        </p:tgtEl>
                                        <p:attrNameLst>
                                          <p:attrName>style.visibility</p:attrName>
                                        </p:attrNameLst>
                                      </p:cBhvr>
                                      <p:to>
                                        <p:strVal val="visible"/>
                                      </p:to>
                                    </p:set>
                                    <p:animEffect transition="in" filter="wipe(left)">
                                      <p:cBhvr>
                                        <p:cTn id="24" dur="500"/>
                                        <p:tgtEl>
                                          <p:spTgt spid="14746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47462"/>
                                        </p:tgtEl>
                                        <p:attrNameLst>
                                          <p:attrName>style.visibility</p:attrName>
                                        </p:attrNameLst>
                                      </p:cBhvr>
                                      <p:to>
                                        <p:strVal val="visible"/>
                                      </p:to>
                                    </p:set>
                                    <p:animEffect transition="in" filter="wipe(left)">
                                      <p:cBhvr>
                                        <p:cTn id="29" dur="500"/>
                                        <p:tgtEl>
                                          <p:spTgt spid="14746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47477"/>
                                        </p:tgtEl>
                                        <p:attrNameLst>
                                          <p:attrName>style.visibility</p:attrName>
                                        </p:attrNameLst>
                                      </p:cBhvr>
                                      <p:to>
                                        <p:strVal val="visible"/>
                                      </p:to>
                                    </p:set>
                                    <p:animEffect transition="in" filter="wipe(left)">
                                      <p:cBhvr>
                                        <p:cTn id="34" dur="500"/>
                                        <p:tgtEl>
                                          <p:spTgt spid="14747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75"/>
                                        </p:tgtEl>
                                        <p:attrNameLst>
                                          <p:attrName>style.visibility</p:attrName>
                                        </p:attrNameLst>
                                      </p:cBhvr>
                                      <p:to>
                                        <p:strVal val="visible"/>
                                      </p:to>
                                    </p:set>
                                    <p:animEffect transition="in" filter="wipe(left)">
                                      <p:cBhvr>
                                        <p:cTn id="39" dur="500"/>
                                        <p:tgtEl>
                                          <p:spTgt spid="14747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47476"/>
                                        </p:tgtEl>
                                        <p:attrNameLst>
                                          <p:attrName>style.visibility</p:attrName>
                                        </p:attrNameLst>
                                      </p:cBhvr>
                                      <p:to>
                                        <p:strVal val="visible"/>
                                      </p:to>
                                    </p:set>
                                    <p:animEffect transition="in" filter="wipe(left)">
                                      <p:cBhvr>
                                        <p:cTn id="44" dur="500"/>
                                        <p:tgtEl>
                                          <p:spTgt spid="1474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47467"/>
                                        </p:tgtEl>
                                        <p:attrNameLst>
                                          <p:attrName>style.visibility</p:attrName>
                                        </p:attrNameLst>
                                      </p:cBhvr>
                                      <p:to>
                                        <p:strVal val="visible"/>
                                      </p:to>
                                    </p:set>
                                    <p:animEffect transition="in" filter="wipe(left)">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47468"/>
                                        </p:tgtEl>
                                        <p:attrNameLst>
                                          <p:attrName>style.visibility</p:attrName>
                                        </p:attrNameLst>
                                      </p:cBhvr>
                                      <p:to>
                                        <p:strVal val="visible"/>
                                      </p:to>
                                    </p:set>
                                    <p:animEffect transition="in" filter="wipe(left)">
                                      <p:cBhvr>
                                        <p:cTn id="54" dur="500"/>
                                        <p:tgtEl>
                                          <p:spTgt spid="14746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7478"/>
                                        </p:tgtEl>
                                        <p:attrNameLst>
                                          <p:attrName>style.visibility</p:attrName>
                                        </p:attrNameLst>
                                      </p:cBhvr>
                                      <p:to>
                                        <p:strVal val="visible"/>
                                      </p:to>
                                    </p:set>
                                    <p:animEffect transition="in" filter="wipe(left)">
                                      <p:cBhvr>
                                        <p:cTn id="59" dur="500"/>
                                        <p:tgtEl>
                                          <p:spTgt spid="14747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47474"/>
                                        </p:tgtEl>
                                        <p:attrNameLst>
                                          <p:attrName>style.visibility</p:attrName>
                                        </p:attrNameLst>
                                      </p:cBhvr>
                                      <p:to>
                                        <p:strVal val="visible"/>
                                      </p:to>
                                    </p:set>
                                    <p:animEffect transition="in" filter="wipe(left)">
                                      <p:cBhvr>
                                        <p:cTn id="64" dur="500"/>
                                        <p:tgtEl>
                                          <p:spTgt spid="147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3" grpId="0"/>
      <p:bldP spid="147464" grpId="0"/>
      <p:bldP spid="1474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14,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F9EC9387-AE02-FF40-8DC3-FBC6431E85BA}" type="slidenum">
              <a:rPr lang="en-US"/>
              <a:pPr/>
              <a:t>16</a:t>
            </a:fld>
            <a:endParaRPr lang="en-US"/>
          </a:p>
        </p:txBody>
      </p:sp>
      <p:sp>
        <p:nvSpPr>
          <p:cNvPr id="148482" name="Rectangle 2"/>
          <p:cNvSpPr>
            <a:spLocks noGrp="1" noChangeArrowheads="1"/>
          </p:cNvSpPr>
          <p:nvPr>
            <p:ph type="title"/>
          </p:nvPr>
        </p:nvSpPr>
        <p:spPr>
          <a:xfrm>
            <a:off x="457200" y="128588"/>
            <a:ext cx="8077200" cy="685800"/>
          </a:xfrm>
        </p:spPr>
        <p:txBody>
          <a:bodyPr/>
          <a:lstStyle/>
          <a:p>
            <a:r>
              <a:rPr lang="en-US"/>
              <a:t>Direction of the Electric Field</a:t>
            </a:r>
          </a:p>
        </p:txBody>
      </p:sp>
      <p:sp>
        <p:nvSpPr>
          <p:cNvPr id="148483" name="Rectangle 3"/>
          <p:cNvSpPr>
            <a:spLocks noGrp="1" noChangeArrowheads="1"/>
          </p:cNvSpPr>
          <p:nvPr>
            <p:ph type="body" idx="1"/>
          </p:nvPr>
        </p:nvSpPr>
        <p:spPr>
          <a:xfrm>
            <a:off x="381000" y="990600"/>
            <a:ext cx="8305800" cy="5334000"/>
          </a:xfrm>
        </p:spPr>
        <p:txBody>
          <a:bodyPr/>
          <a:lstStyle/>
          <a:p>
            <a:pPr>
              <a:lnSpc>
                <a:spcPct val="90000"/>
              </a:lnSpc>
            </a:pPr>
            <a:r>
              <a:rPr lang="en-US" sz="2800" dirty="0"/>
              <a:t>If there are more than one charge present, the individual fields due to each charge are added </a:t>
            </a:r>
            <a:r>
              <a:rPr lang="en-US" sz="2800" dirty="0" err="1"/>
              <a:t>vectorially</a:t>
            </a:r>
            <a:r>
              <a:rPr lang="en-US" sz="2800" dirty="0"/>
              <a:t> to obtain the total field at any point.</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happens to the direction of the force and the field depending on the sign of the charge q?</a:t>
            </a:r>
          </a:p>
          <a:p>
            <a:pPr lvl="1">
              <a:lnSpc>
                <a:spcPct val="90000"/>
              </a:lnSpc>
            </a:pPr>
            <a:r>
              <a:rPr lang="en-US" sz="2400" dirty="0"/>
              <a:t>The </a:t>
            </a:r>
            <a:r>
              <a:rPr lang="en-US" sz="2400" b="1" dirty="0"/>
              <a:t>F and E </a:t>
            </a:r>
            <a:r>
              <a:rPr lang="en-US" sz="2400" dirty="0"/>
              <a:t>are in the same directions if q &gt; 0</a:t>
            </a:r>
          </a:p>
          <a:p>
            <a:pPr lvl="1">
              <a:lnSpc>
                <a:spcPct val="90000"/>
              </a:lnSpc>
            </a:pPr>
            <a:r>
              <a:rPr lang="en-US" sz="2400" dirty="0"/>
              <a:t>The </a:t>
            </a:r>
            <a:r>
              <a:rPr lang="en-US" sz="2400" b="1" dirty="0"/>
              <a:t>F and E </a:t>
            </a:r>
            <a:r>
              <a:rPr lang="en-US" sz="2400" dirty="0"/>
              <a:t>are in the opposite directions if q &lt; 0</a:t>
            </a:r>
          </a:p>
        </p:txBody>
      </p:sp>
      <p:graphicFrame>
        <p:nvGraphicFramePr>
          <p:cNvPr id="148484" name="Object 4"/>
          <p:cNvGraphicFramePr>
            <a:graphicFrameLocks noChangeAspect="1"/>
          </p:cNvGraphicFramePr>
          <p:nvPr/>
        </p:nvGraphicFramePr>
        <p:xfrm>
          <a:off x="3805238" y="1905000"/>
          <a:ext cx="4729162" cy="671513"/>
        </p:xfrm>
        <a:graphic>
          <a:graphicData uri="http://schemas.openxmlformats.org/presentationml/2006/ole">
            <mc:AlternateContent xmlns:mc="http://schemas.openxmlformats.org/markup-compatibility/2006">
              <mc:Choice xmlns:v="urn:schemas-microsoft-com:vml" Requires="v">
                <p:oleObj spid="_x0000_s16538" name="Equation" r:id="rId3" imgW="1625600" imgH="228600" progId="Equation.DSMT4">
                  <p:embed/>
                </p:oleObj>
              </mc:Choice>
              <mc:Fallback>
                <p:oleObj name="Equation" r:id="rId3" imgW="1625600" imgH="228600" progId="Equation.DSMT4">
                  <p:embed/>
                  <p:pic>
                    <p:nvPicPr>
                      <p:cNvPr id="148484" name="Object 4"/>
                      <p:cNvPicPr>
                        <a:picLocks noChangeAspect="1" noChangeArrowheads="1"/>
                      </p:cNvPicPr>
                      <p:nvPr/>
                    </p:nvPicPr>
                    <p:blipFill>
                      <a:blip r:embed="rId4"/>
                      <a:srcRect/>
                      <a:stretch>
                        <a:fillRect/>
                      </a:stretch>
                    </p:blipFill>
                    <p:spPr bwMode="auto">
                      <a:xfrm>
                        <a:off x="3805238" y="1905000"/>
                        <a:ext cx="4729162"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2065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8483">
                                            <p:txEl>
                                              <p:pRg st="5" end="5"/>
                                            </p:txEl>
                                          </p:spTgt>
                                        </p:tgtEl>
                                        <p:attrNameLst>
                                          <p:attrName>style.visibility</p:attrName>
                                        </p:attrNameLst>
                                      </p:cBhvr>
                                      <p:to>
                                        <p:strVal val="visible"/>
                                      </p:to>
                                    </p:set>
                                    <p:animEffect transition="in" filter="wipe(left)">
                                      <p:cBhvr>
                                        <p:cTn id="32" dur="500"/>
                                        <p:tgtEl>
                                          <p:spTgt spid="148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8483">
                                            <p:txEl>
                                              <p:pRg st="6" end="6"/>
                                            </p:txEl>
                                          </p:spTgt>
                                        </p:tgtEl>
                                        <p:attrNameLst>
                                          <p:attrName>style.visibility</p:attrName>
                                        </p:attrNameLst>
                                      </p:cBhvr>
                                      <p:to>
                                        <p:strVal val="visible"/>
                                      </p:to>
                                    </p:set>
                                    <p:animEffect transition="in" filter="wipe(left)">
                                      <p:cBhvr>
                                        <p:cTn id="37"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12886-F2CC-164D-8CE2-EE9BEED7F626}"/>
              </a:ext>
            </a:extLst>
          </p:cNvPr>
          <p:cNvSpPr>
            <a:spLocks noGrp="1"/>
          </p:cNvSpPr>
          <p:nvPr>
            <p:ph type="title"/>
          </p:nvPr>
        </p:nvSpPr>
        <p:spPr>
          <a:xfrm>
            <a:off x="76200" y="-152400"/>
            <a:ext cx="8991600" cy="1143000"/>
          </a:xfrm>
        </p:spPr>
        <p:txBody>
          <a:bodyPr/>
          <a:lstStyle/>
          <a:p>
            <a:r>
              <a:rPr lang="en-US" dirty="0"/>
              <a:t>What are the directions of the field vs F?</a:t>
            </a:r>
          </a:p>
        </p:txBody>
      </p:sp>
      <p:sp>
        <p:nvSpPr>
          <p:cNvPr id="4" name="Date Placeholder 3">
            <a:extLst>
              <a:ext uri="{FF2B5EF4-FFF2-40B4-BE49-F238E27FC236}">
                <a16:creationId xmlns:a16="http://schemas.microsoft.com/office/drawing/2014/main" id="{93DDE19F-0384-184A-A0BA-2DE3FA4D8068}"/>
              </a:ext>
            </a:extLst>
          </p:cNvPr>
          <p:cNvSpPr>
            <a:spLocks noGrp="1"/>
          </p:cNvSpPr>
          <p:nvPr>
            <p:ph type="dt" sz="half" idx="10"/>
          </p:nvPr>
        </p:nvSpPr>
        <p:spPr/>
        <p:txBody>
          <a:bodyPr/>
          <a:lstStyle/>
          <a:p>
            <a:pPr>
              <a:defRPr/>
            </a:pPr>
            <a:r>
              <a:rPr lang="en-US"/>
              <a:t>Monday, Sept. 14, 2020</a:t>
            </a:r>
          </a:p>
        </p:txBody>
      </p:sp>
      <p:sp>
        <p:nvSpPr>
          <p:cNvPr id="5" name="Footer Placeholder 4">
            <a:extLst>
              <a:ext uri="{FF2B5EF4-FFF2-40B4-BE49-F238E27FC236}">
                <a16:creationId xmlns:a16="http://schemas.microsoft.com/office/drawing/2014/main" id="{C929889E-753B-3146-AC57-0B4C0CAB4E2D}"/>
              </a:ext>
            </a:extLst>
          </p:cNvPr>
          <p:cNvSpPr>
            <a:spLocks noGrp="1"/>
          </p:cNvSpPr>
          <p:nvPr>
            <p:ph type="ftr" sz="quarter" idx="11"/>
          </p:nvPr>
        </p:nvSpPr>
        <p:spPr/>
        <p:txBody>
          <a:bodyPr/>
          <a:lstStyle/>
          <a:p>
            <a:pPr>
              <a:defRPr/>
            </a:pPr>
            <a:r>
              <a:rPr lang="de-DE"/>
              <a:t>PHYS 1444-002, Fall 2020                    Dr. Jaehoon Yu</a:t>
            </a:r>
            <a:endParaRPr lang="en-US"/>
          </a:p>
        </p:txBody>
      </p:sp>
      <p:sp>
        <p:nvSpPr>
          <p:cNvPr id="6" name="Slide Number Placeholder 5">
            <a:extLst>
              <a:ext uri="{FF2B5EF4-FFF2-40B4-BE49-F238E27FC236}">
                <a16:creationId xmlns:a16="http://schemas.microsoft.com/office/drawing/2014/main" id="{9DB89027-E0DA-934A-A63F-7BB2630233F0}"/>
              </a:ext>
            </a:extLst>
          </p:cNvPr>
          <p:cNvSpPr>
            <a:spLocks noGrp="1"/>
          </p:cNvSpPr>
          <p:nvPr>
            <p:ph type="sldNum" sz="quarter" idx="12"/>
          </p:nvPr>
        </p:nvSpPr>
        <p:spPr/>
        <p:txBody>
          <a:bodyPr/>
          <a:lstStyle/>
          <a:p>
            <a:pPr>
              <a:defRPr/>
            </a:pPr>
            <a:fld id="{BEF3D8A4-74EF-534D-976E-1FB9C4B72804}" type="slidenum">
              <a:rPr lang="en-US" smtClean="0"/>
              <a:pPr>
                <a:defRPr/>
              </a:pPr>
              <a:t>17</a:t>
            </a:fld>
            <a:endParaRPr lang="en-US"/>
          </a:p>
        </p:txBody>
      </p:sp>
      <p:sp>
        <p:nvSpPr>
          <p:cNvPr id="9" name="Oval 8">
            <a:extLst>
              <a:ext uri="{FF2B5EF4-FFF2-40B4-BE49-F238E27FC236}">
                <a16:creationId xmlns:a16="http://schemas.microsoft.com/office/drawing/2014/main" id="{6FF9AD29-E229-E54C-A328-097770D1FF5A}"/>
              </a:ext>
            </a:extLst>
          </p:cNvPr>
          <p:cNvSpPr/>
          <p:nvPr/>
        </p:nvSpPr>
        <p:spPr bwMode="auto">
          <a:xfrm>
            <a:off x="3619500" y="1219200"/>
            <a:ext cx="533400" cy="649188"/>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14" name="Straight Arrow Connector 13">
            <a:extLst>
              <a:ext uri="{FF2B5EF4-FFF2-40B4-BE49-F238E27FC236}">
                <a16:creationId xmlns:a16="http://schemas.microsoft.com/office/drawing/2014/main" id="{F54B64F5-5F07-EB4D-A1C6-3ECB451BB7D5}"/>
              </a:ext>
            </a:extLst>
          </p:cNvPr>
          <p:cNvCxnSpPr>
            <a:cxnSpLocks/>
          </p:cNvCxnSpPr>
          <p:nvPr/>
        </p:nvCxnSpPr>
        <p:spPr bwMode="auto">
          <a:xfrm>
            <a:off x="4838702" y="1800597"/>
            <a:ext cx="2400298" cy="941025"/>
          </a:xfrm>
          <a:prstGeom prst="straightConnector1">
            <a:avLst/>
          </a:prstGeom>
          <a:noFill/>
          <a:ln w="38100" cap="flat" cmpd="sng" algn="ctr">
            <a:solidFill>
              <a:srgbClr val="C00000"/>
            </a:solidFill>
            <a:prstDash val="solid"/>
            <a:round/>
            <a:headEnd type="none" w="med" len="med"/>
            <a:tailEnd type="triangle"/>
          </a:ln>
          <a:effectLst/>
        </p:spPr>
      </p:cxnSp>
      <p:sp>
        <p:nvSpPr>
          <p:cNvPr id="20" name="Oval 19">
            <a:extLst>
              <a:ext uri="{FF2B5EF4-FFF2-40B4-BE49-F238E27FC236}">
                <a16:creationId xmlns:a16="http://schemas.microsoft.com/office/drawing/2014/main" id="{27D4BFA9-5E84-C744-85EF-0AADCD3EE599}"/>
              </a:ext>
            </a:extLst>
          </p:cNvPr>
          <p:cNvSpPr/>
          <p:nvPr/>
        </p:nvSpPr>
        <p:spPr bwMode="auto">
          <a:xfrm>
            <a:off x="4800600" y="1772394"/>
            <a:ext cx="76200" cy="45719"/>
          </a:xfrm>
          <a:prstGeom prst="ellipse">
            <a:avLst/>
          </a:prstGeom>
          <a:solidFill>
            <a:srgbClr val="7030A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1" name="Oval 20">
            <a:extLst>
              <a:ext uri="{FF2B5EF4-FFF2-40B4-BE49-F238E27FC236}">
                <a16:creationId xmlns:a16="http://schemas.microsoft.com/office/drawing/2014/main" id="{5A357062-057F-C846-9C02-47727B7B46CB}"/>
              </a:ext>
            </a:extLst>
          </p:cNvPr>
          <p:cNvSpPr/>
          <p:nvPr/>
        </p:nvSpPr>
        <p:spPr bwMode="auto">
          <a:xfrm>
            <a:off x="4495800" y="1443246"/>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Times New Roman" charset="0"/>
              </a:rPr>
              <a:t>+</a:t>
            </a:r>
          </a:p>
        </p:txBody>
      </p:sp>
      <p:cxnSp>
        <p:nvCxnSpPr>
          <p:cNvPr id="30" name="Straight Arrow Connector 29">
            <a:extLst>
              <a:ext uri="{FF2B5EF4-FFF2-40B4-BE49-F238E27FC236}">
                <a16:creationId xmlns:a16="http://schemas.microsoft.com/office/drawing/2014/main" id="{D6F22D54-ABE7-0C44-874E-CAA33DE9DA47}"/>
              </a:ext>
            </a:extLst>
          </p:cNvPr>
          <p:cNvCxnSpPr>
            <a:cxnSpLocks/>
          </p:cNvCxnSpPr>
          <p:nvPr/>
        </p:nvCxnSpPr>
        <p:spPr bwMode="auto">
          <a:xfrm>
            <a:off x="4876800" y="1932414"/>
            <a:ext cx="3367590" cy="1343397"/>
          </a:xfrm>
          <a:prstGeom prst="straightConnector1">
            <a:avLst/>
          </a:prstGeom>
          <a:noFill/>
          <a:ln w="38100" cap="flat" cmpd="sng" algn="ctr">
            <a:solidFill>
              <a:schemeClr val="accent2">
                <a:lumMod val="75000"/>
              </a:schemeClr>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92762685-7915-9E4E-B8BC-09E25551AC3A}"/>
              </a:ext>
            </a:extLst>
          </p:cNvPr>
          <p:cNvCxnSpPr>
            <a:cxnSpLocks/>
          </p:cNvCxnSpPr>
          <p:nvPr/>
        </p:nvCxnSpPr>
        <p:spPr bwMode="auto">
          <a:xfrm flipH="1">
            <a:off x="2514600" y="3282866"/>
            <a:ext cx="533400" cy="1232728"/>
          </a:xfrm>
          <a:prstGeom prst="straightConnector1">
            <a:avLst/>
          </a:prstGeom>
          <a:noFill/>
          <a:ln w="38100" cap="flat" cmpd="sng" algn="ctr">
            <a:solidFill>
              <a:srgbClr val="C00000"/>
            </a:solidFill>
            <a:prstDash val="solid"/>
            <a:round/>
            <a:headEnd type="none" w="med" len="med"/>
            <a:tailEnd type="triangle"/>
          </a:ln>
          <a:effectLst/>
        </p:spPr>
      </p:cxnSp>
      <p:cxnSp>
        <p:nvCxnSpPr>
          <p:cNvPr id="29" name="Straight Arrow Connector 28">
            <a:extLst>
              <a:ext uri="{FF2B5EF4-FFF2-40B4-BE49-F238E27FC236}">
                <a16:creationId xmlns:a16="http://schemas.microsoft.com/office/drawing/2014/main" id="{DBE4B8B3-F459-4542-AF36-C6C4AB507914}"/>
              </a:ext>
            </a:extLst>
          </p:cNvPr>
          <p:cNvCxnSpPr>
            <a:cxnSpLocks/>
          </p:cNvCxnSpPr>
          <p:nvPr/>
        </p:nvCxnSpPr>
        <p:spPr bwMode="auto">
          <a:xfrm flipV="1">
            <a:off x="3135856" y="1896591"/>
            <a:ext cx="597944" cy="1351017"/>
          </a:xfrm>
          <a:prstGeom prst="straightConnector1">
            <a:avLst/>
          </a:prstGeom>
          <a:noFill/>
          <a:ln w="38100" cap="flat" cmpd="sng" algn="ctr">
            <a:solidFill>
              <a:schemeClr val="accent2">
                <a:lumMod val="75000"/>
              </a:schemeClr>
            </a:solidFill>
            <a:prstDash val="solid"/>
            <a:round/>
            <a:headEnd type="none" w="med" len="med"/>
            <a:tailEnd type="triangle"/>
          </a:ln>
          <a:effectLst/>
        </p:spPr>
      </p:cxnSp>
      <p:sp>
        <p:nvSpPr>
          <p:cNvPr id="32" name="Oval 31">
            <a:extLst>
              <a:ext uri="{FF2B5EF4-FFF2-40B4-BE49-F238E27FC236}">
                <a16:creationId xmlns:a16="http://schemas.microsoft.com/office/drawing/2014/main" id="{C74275D8-C669-C740-8A8F-00CC81806EB5}"/>
              </a:ext>
            </a:extLst>
          </p:cNvPr>
          <p:cNvSpPr/>
          <p:nvPr/>
        </p:nvSpPr>
        <p:spPr bwMode="auto">
          <a:xfrm>
            <a:off x="2835237" y="2876389"/>
            <a:ext cx="533400" cy="649188"/>
          </a:xfrm>
          <a:prstGeom prst="ellipse">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b="1" dirty="0">
                <a:solidFill>
                  <a:schemeClr val="bg1"/>
                </a:solidFill>
              </a:rPr>
              <a:t>-</a:t>
            </a:r>
            <a:endParaRPr kumimoji="0" lang="en-US" sz="2400" b="1" i="0" u="none" strike="noStrike" cap="none" normalizeH="0" baseline="0" dirty="0">
              <a:ln>
                <a:noFill/>
              </a:ln>
              <a:solidFill>
                <a:schemeClr val="bg1"/>
              </a:solidFill>
              <a:effectLst/>
              <a:latin typeface="Times New Roman" charset="0"/>
            </a:endParaRPr>
          </a:p>
        </p:txBody>
      </p:sp>
      <p:sp>
        <p:nvSpPr>
          <p:cNvPr id="18" name="TextBox 17">
            <a:extLst>
              <a:ext uri="{FF2B5EF4-FFF2-40B4-BE49-F238E27FC236}">
                <a16:creationId xmlns:a16="http://schemas.microsoft.com/office/drawing/2014/main" id="{9B0E6443-4F97-344A-9EC1-376B48CA2D1E}"/>
              </a:ext>
            </a:extLst>
          </p:cNvPr>
          <p:cNvSpPr txBox="1"/>
          <p:nvPr/>
        </p:nvSpPr>
        <p:spPr>
          <a:xfrm>
            <a:off x="5789488" y="1701581"/>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22" name="TextBox 21">
            <a:extLst>
              <a:ext uri="{FF2B5EF4-FFF2-40B4-BE49-F238E27FC236}">
                <a16:creationId xmlns:a16="http://schemas.microsoft.com/office/drawing/2014/main" id="{D0D69E99-7652-D94A-9ED9-EC3B543DD1F0}"/>
              </a:ext>
            </a:extLst>
          </p:cNvPr>
          <p:cNvSpPr txBox="1"/>
          <p:nvPr/>
        </p:nvSpPr>
        <p:spPr>
          <a:xfrm>
            <a:off x="2695019" y="3899588"/>
            <a:ext cx="352981" cy="461665"/>
          </a:xfrm>
          <a:prstGeom prst="rect">
            <a:avLst/>
          </a:prstGeom>
          <a:noFill/>
        </p:spPr>
        <p:txBody>
          <a:bodyPr wrap="none" rtlCol="0">
            <a:spAutoFit/>
          </a:bodyPr>
          <a:lstStyle/>
          <a:p>
            <a:pPr algn="ctr"/>
            <a:r>
              <a:rPr lang="en-US" b="1" dirty="0">
                <a:solidFill>
                  <a:srgbClr val="C00000"/>
                </a:solidFill>
                <a:latin typeface="+mj-lt"/>
              </a:rPr>
              <a:t>E</a:t>
            </a:r>
          </a:p>
        </p:txBody>
      </p:sp>
      <p:sp>
        <p:nvSpPr>
          <p:cNvPr id="24" name="TextBox 23">
            <a:extLst>
              <a:ext uri="{FF2B5EF4-FFF2-40B4-BE49-F238E27FC236}">
                <a16:creationId xmlns:a16="http://schemas.microsoft.com/office/drawing/2014/main" id="{64957016-D143-0244-9AC9-D50F4EC12FE2}"/>
              </a:ext>
            </a:extLst>
          </p:cNvPr>
          <p:cNvSpPr txBox="1"/>
          <p:nvPr/>
        </p:nvSpPr>
        <p:spPr>
          <a:xfrm>
            <a:off x="6560595" y="2811611"/>
            <a:ext cx="338554" cy="461665"/>
          </a:xfrm>
          <a:prstGeom prst="rect">
            <a:avLst/>
          </a:prstGeom>
          <a:noFill/>
        </p:spPr>
        <p:txBody>
          <a:bodyPr wrap="none" rtlCol="0">
            <a:spAutoFit/>
          </a:bodyPr>
          <a:lstStyle/>
          <a:p>
            <a:pPr algn="ctr"/>
            <a:r>
              <a:rPr lang="en-US" b="1" dirty="0">
                <a:solidFill>
                  <a:schemeClr val="accent2">
                    <a:lumMod val="75000"/>
                  </a:schemeClr>
                </a:solidFill>
                <a:latin typeface="+mj-lt"/>
              </a:rPr>
              <a:t>F</a:t>
            </a:r>
          </a:p>
        </p:txBody>
      </p:sp>
      <p:sp>
        <p:nvSpPr>
          <p:cNvPr id="25" name="TextBox 24">
            <a:extLst>
              <a:ext uri="{FF2B5EF4-FFF2-40B4-BE49-F238E27FC236}">
                <a16:creationId xmlns:a16="http://schemas.microsoft.com/office/drawing/2014/main" id="{4B0A6193-FC98-EA42-9254-C4E1687D4283}"/>
              </a:ext>
            </a:extLst>
          </p:cNvPr>
          <p:cNvSpPr txBox="1"/>
          <p:nvPr/>
        </p:nvSpPr>
        <p:spPr>
          <a:xfrm>
            <a:off x="3434828" y="2377529"/>
            <a:ext cx="338554" cy="461665"/>
          </a:xfrm>
          <a:prstGeom prst="rect">
            <a:avLst/>
          </a:prstGeom>
          <a:noFill/>
        </p:spPr>
        <p:txBody>
          <a:bodyPr wrap="none" rtlCol="0">
            <a:spAutoFit/>
          </a:bodyPr>
          <a:lstStyle/>
          <a:p>
            <a:pPr algn="ctr"/>
            <a:r>
              <a:rPr lang="en-US" b="1" dirty="0">
                <a:solidFill>
                  <a:schemeClr val="accent2">
                    <a:lumMod val="75000"/>
                  </a:schemeClr>
                </a:solidFill>
                <a:latin typeface="+mj-lt"/>
              </a:rPr>
              <a:t>F</a:t>
            </a:r>
          </a:p>
        </p:txBody>
      </p:sp>
      <p:cxnSp>
        <p:nvCxnSpPr>
          <p:cNvPr id="19" name="Straight Connector 18">
            <a:extLst>
              <a:ext uri="{FF2B5EF4-FFF2-40B4-BE49-F238E27FC236}">
                <a16:creationId xmlns:a16="http://schemas.microsoft.com/office/drawing/2014/main" id="{F2A1875B-094B-7E4A-ABE5-A95362865C75}"/>
              </a:ext>
            </a:extLst>
          </p:cNvPr>
          <p:cNvCxnSpPr>
            <a:cxnSpLocks/>
          </p:cNvCxnSpPr>
          <p:nvPr/>
        </p:nvCxnSpPr>
        <p:spPr bwMode="auto">
          <a:xfrm flipV="1">
            <a:off x="2362200" y="1619994"/>
            <a:ext cx="1524000" cy="3124200"/>
          </a:xfrm>
          <a:prstGeom prst="line">
            <a:avLst/>
          </a:prstGeom>
          <a:noFill/>
          <a:ln w="9525" cap="flat" cmpd="sng" algn="ctr">
            <a:solidFill>
              <a:schemeClr val="tx1"/>
            </a:solidFill>
            <a:prstDash val="dash"/>
            <a:round/>
            <a:headEnd type="none" w="med" len="med"/>
            <a:tailEnd type="none" w="med" len="med"/>
          </a:ln>
          <a:effectLst/>
        </p:spPr>
      </p:cxnSp>
      <p:cxnSp>
        <p:nvCxnSpPr>
          <p:cNvPr id="23" name="Straight Connector 22">
            <a:extLst>
              <a:ext uri="{FF2B5EF4-FFF2-40B4-BE49-F238E27FC236}">
                <a16:creationId xmlns:a16="http://schemas.microsoft.com/office/drawing/2014/main" id="{BA9EF72B-852B-A641-8DB5-246D762B15B2}"/>
              </a:ext>
            </a:extLst>
          </p:cNvPr>
          <p:cNvCxnSpPr>
            <a:cxnSpLocks/>
          </p:cNvCxnSpPr>
          <p:nvPr/>
        </p:nvCxnSpPr>
        <p:spPr bwMode="auto">
          <a:xfrm flipH="1" flipV="1">
            <a:off x="3962400" y="1467594"/>
            <a:ext cx="4419600" cy="1676400"/>
          </a:xfrm>
          <a:prstGeom prst="line">
            <a:avLst/>
          </a:prstGeom>
          <a:noFill/>
          <a:ln w="9525" cap="flat" cmpd="sng" algn="ctr">
            <a:solidFill>
              <a:schemeClr val="tx1"/>
            </a:solidFill>
            <a:prstDash val="dash"/>
            <a:round/>
            <a:headEnd type="none" w="med" len="med"/>
            <a:tailEnd type="none" w="med" len="med"/>
          </a:ln>
          <a:effectLst/>
        </p:spPr>
      </p:cxnSp>
      <p:sp>
        <p:nvSpPr>
          <p:cNvPr id="26" name="Text Box 28">
            <a:extLst>
              <a:ext uri="{FF2B5EF4-FFF2-40B4-BE49-F238E27FC236}">
                <a16:creationId xmlns:a16="http://schemas.microsoft.com/office/drawing/2014/main" id="{AF6FF892-129A-CF43-AD4E-A526B32C9042}"/>
              </a:ext>
            </a:extLst>
          </p:cNvPr>
          <p:cNvSpPr txBox="1">
            <a:spLocks noChangeArrowheads="1"/>
          </p:cNvSpPr>
          <p:nvPr/>
        </p:nvSpPr>
        <p:spPr bwMode="auto">
          <a:xfrm>
            <a:off x="1080190" y="4953000"/>
            <a:ext cx="692529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latin typeface="Arial Narrow" charset="0"/>
              </a:rPr>
              <a:t>Direction of the field depends only on the sign of the source charge </a:t>
            </a:r>
          </a:p>
        </p:txBody>
      </p:sp>
      <p:sp>
        <p:nvSpPr>
          <p:cNvPr id="27" name="Text Box 28">
            <a:extLst>
              <a:ext uri="{FF2B5EF4-FFF2-40B4-BE49-F238E27FC236}">
                <a16:creationId xmlns:a16="http://schemas.microsoft.com/office/drawing/2014/main" id="{89D5C293-3459-894E-BDEC-41B6CBA36C6B}"/>
              </a:ext>
            </a:extLst>
          </p:cNvPr>
          <p:cNvSpPr txBox="1">
            <a:spLocks noChangeArrowheads="1"/>
          </p:cNvSpPr>
          <p:nvPr/>
        </p:nvSpPr>
        <p:spPr bwMode="auto">
          <a:xfrm>
            <a:off x="381000" y="5414839"/>
            <a:ext cx="8541505"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a:solidFill>
                  <a:srgbClr val="FF0000"/>
                </a:solidFill>
                <a:latin typeface="Arial Narrow" charset="0"/>
              </a:rPr>
              <a:t>Direction of the force depends on both the signs of the source and subject charge </a:t>
            </a:r>
          </a:p>
        </p:txBody>
      </p:sp>
    </p:spTree>
    <p:extLst>
      <p:ext uri="{BB962C8B-B14F-4D97-AF65-F5344CB8AC3E}">
        <p14:creationId xmlns:p14="http://schemas.microsoft.com/office/powerpoint/2010/main" val="389805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par>
                          <p:cTn id="21" fill="hold">
                            <p:stCondLst>
                              <p:cond delay="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childTnLst>
                          </p:cTn>
                        </p:par>
                        <p:par>
                          <p:cTn id="37" fill="hold">
                            <p:stCondLst>
                              <p:cond delay="500"/>
                            </p:stCondLst>
                            <p:childTnLst>
                              <p:par>
                                <p:cTn id="38" presetID="53" presetClass="entr" presetSubtype="16"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childTnLst>
                          </p:cTn>
                        </p:par>
                        <p:par>
                          <p:cTn id="48" fill="hold">
                            <p:stCondLst>
                              <p:cond delay="5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500" fill="hold"/>
                                        <p:tgtEl>
                                          <p:spTgt spid="32"/>
                                        </p:tgtEl>
                                        <p:attrNameLst>
                                          <p:attrName>ppt_w</p:attrName>
                                        </p:attrNameLst>
                                      </p:cBhvr>
                                      <p:tavLst>
                                        <p:tav tm="0">
                                          <p:val>
                                            <p:fltVal val="0"/>
                                          </p:val>
                                        </p:tav>
                                        <p:tav tm="100000">
                                          <p:val>
                                            <p:strVal val="#ppt_w"/>
                                          </p:val>
                                        </p:tav>
                                      </p:tavLst>
                                    </p:anim>
                                    <p:anim calcmode="lin" valueType="num">
                                      <p:cBhvr>
                                        <p:cTn id="59" dur="500" fill="hold"/>
                                        <p:tgtEl>
                                          <p:spTgt spid="32"/>
                                        </p:tgtEl>
                                        <p:attrNameLst>
                                          <p:attrName>ppt_h</p:attrName>
                                        </p:attrNameLst>
                                      </p:cBhvr>
                                      <p:tavLst>
                                        <p:tav tm="0">
                                          <p:val>
                                            <p:fltVal val="0"/>
                                          </p:val>
                                        </p:tav>
                                        <p:tav tm="100000">
                                          <p:val>
                                            <p:strVal val="#ppt_h"/>
                                          </p:val>
                                        </p:tav>
                                      </p:tavLst>
                                    </p:anim>
                                    <p:animEffect transition="in" filter="fade">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down)">
                                      <p:cBhvr>
                                        <p:cTn id="70" dur="500"/>
                                        <p:tgtEl>
                                          <p:spTgt spid="28"/>
                                        </p:tgtEl>
                                      </p:cBhvr>
                                    </p:animEffect>
                                  </p:childTnLst>
                                </p:cTn>
                              </p:par>
                            </p:childTnLst>
                          </p:cTn>
                        </p:par>
                        <p:par>
                          <p:cTn id="71" fill="hold">
                            <p:stCondLst>
                              <p:cond delay="500"/>
                            </p:stCondLst>
                            <p:childTnLst>
                              <p:par>
                                <p:cTn id="72" presetID="53" presetClass="entr" presetSubtype="16"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p:cTn id="74" dur="500" fill="hold"/>
                                        <p:tgtEl>
                                          <p:spTgt spid="22"/>
                                        </p:tgtEl>
                                        <p:attrNameLst>
                                          <p:attrName>ppt_w</p:attrName>
                                        </p:attrNameLst>
                                      </p:cBhvr>
                                      <p:tavLst>
                                        <p:tav tm="0">
                                          <p:val>
                                            <p:fltVal val="0"/>
                                          </p:val>
                                        </p:tav>
                                        <p:tav tm="100000">
                                          <p:val>
                                            <p:strVal val="#ppt_w"/>
                                          </p:val>
                                        </p:tav>
                                      </p:tavLst>
                                    </p:anim>
                                    <p:anim calcmode="lin" valueType="num">
                                      <p:cBhvr>
                                        <p:cTn id="75" dur="500" fill="hold"/>
                                        <p:tgtEl>
                                          <p:spTgt spid="22"/>
                                        </p:tgtEl>
                                        <p:attrNameLst>
                                          <p:attrName>ppt_h</p:attrName>
                                        </p:attrNameLst>
                                      </p:cBhvr>
                                      <p:tavLst>
                                        <p:tav tm="0">
                                          <p:val>
                                            <p:fltVal val="0"/>
                                          </p:val>
                                        </p:tav>
                                        <p:tav tm="100000">
                                          <p:val>
                                            <p:strVal val="#ppt_h"/>
                                          </p:val>
                                        </p:tav>
                                      </p:tavLst>
                                    </p:anim>
                                    <p:animEffect transition="in" filter="fade">
                                      <p:cBhvr>
                                        <p:cTn id="76" dur="500"/>
                                        <p:tgtEl>
                                          <p:spTgt spid="2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down)">
                                      <p:cBhvr>
                                        <p:cTn id="81" dur="500"/>
                                        <p:tgtEl>
                                          <p:spTgt spid="29"/>
                                        </p:tgtEl>
                                      </p:cBhvr>
                                    </p:animEffect>
                                  </p:childTnLst>
                                </p:cTn>
                              </p:par>
                            </p:childTnLst>
                          </p:cTn>
                        </p:par>
                        <p:par>
                          <p:cTn id="82" fill="hold">
                            <p:stCondLst>
                              <p:cond delay="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6">
                                            <p:txEl>
                                              <p:pRg st="0" end="0"/>
                                            </p:txEl>
                                          </p:spTgt>
                                        </p:tgtEl>
                                        <p:attrNameLst>
                                          <p:attrName>style.visibility</p:attrName>
                                        </p:attrNameLst>
                                      </p:cBhvr>
                                      <p:to>
                                        <p:strVal val="visible"/>
                                      </p:to>
                                    </p:set>
                                    <p:animEffect transition="in" filter="wipe(left)">
                                      <p:cBhvr>
                                        <p:cTn id="92" dur="500"/>
                                        <p:tgtEl>
                                          <p:spTgt spid="26">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27">
                                            <p:txEl>
                                              <p:pRg st="0" end="0"/>
                                            </p:txEl>
                                          </p:spTgt>
                                        </p:tgtEl>
                                        <p:attrNameLst>
                                          <p:attrName>style.visibility</p:attrName>
                                        </p:attrNameLst>
                                      </p:cBhvr>
                                      <p:to>
                                        <p:strVal val="visible"/>
                                      </p:to>
                                    </p:set>
                                    <p:animEffect transition="in" filter="wipe(left)">
                                      <p:cBhvr>
                                        <p:cTn id="9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0" grpId="1" animBg="1"/>
      <p:bldP spid="21" grpId="0" animBg="1"/>
      <p:bldP spid="32" grpId="0" animBg="1"/>
      <p:bldP spid="18" grpId="0"/>
      <p:bldP spid="22" grpId="0"/>
      <p:bldP spid="24" grpId="0"/>
      <p:bldP spid="25" grpId="0"/>
      <p:bldP spid="26" grpId="0" build="p" autoUpdateAnimBg="0"/>
      <p:bldP spid="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14,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DBA64447-22C9-354A-965E-2B549BF08EC5}" type="slidenum">
              <a:rPr lang="en-US"/>
              <a:pPr/>
              <a:t>18</a:t>
            </a:fld>
            <a:endParaRPr lang="en-US"/>
          </a:p>
        </p:txBody>
      </p:sp>
      <p:sp>
        <p:nvSpPr>
          <p:cNvPr id="145410" name="Rectangle 2"/>
          <p:cNvSpPr>
            <a:spLocks noGrp="1" noChangeArrowheads="1"/>
          </p:cNvSpPr>
          <p:nvPr>
            <p:ph type="title"/>
          </p:nvPr>
        </p:nvSpPr>
        <p:spPr>
          <a:xfrm>
            <a:off x="304800" y="0"/>
            <a:ext cx="8458200" cy="685800"/>
          </a:xfrm>
        </p:spPr>
        <p:txBody>
          <a:bodyPr/>
          <a:lstStyle/>
          <a:p>
            <a:r>
              <a:rPr lang="en-US" dirty="0"/>
              <a:t>How to solve electric F and E problems?</a:t>
            </a:r>
          </a:p>
        </p:txBody>
      </p:sp>
      <p:sp>
        <p:nvSpPr>
          <p:cNvPr id="145411" name="Rectangle 3"/>
          <p:cNvSpPr>
            <a:spLocks noGrp="1" noChangeArrowheads="1"/>
          </p:cNvSpPr>
          <p:nvPr>
            <p:ph type="body" idx="1"/>
          </p:nvPr>
        </p:nvSpPr>
        <p:spPr>
          <a:xfrm>
            <a:off x="76200" y="609600"/>
            <a:ext cx="8839200" cy="5181600"/>
          </a:xfrm>
        </p:spPr>
        <p:txBody>
          <a:bodyPr/>
          <a:lstStyle/>
          <a:p>
            <a:pPr marL="0" indent="0">
              <a:buNone/>
            </a:pPr>
            <a:r>
              <a:rPr lang="en-US" sz="2400" dirty="0"/>
              <a:t>Typical problem: Find out the field by some charges at the given position and the net force on a charge at the position by these charges.</a:t>
            </a:r>
          </a:p>
          <a:p>
            <a:pPr marL="514350" indent="-514350">
              <a:buFont typeface="+mj-lt"/>
              <a:buAutoNum type="arabicPeriod"/>
            </a:pPr>
            <a:r>
              <a:rPr lang="en-US" sz="2400" dirty="0"/>
              <a:t>Compute the magnitude of the field by each charge at the position</a:t>
            </a:r>
          </a:p>
          <a:p>
            <a:pPr marL="514350" indent="-514350">
              <a:buFont typeface="+mj-lt"/>
              <a:buAutoNum type="arabicPeriod"/>
            </a:pPr>
            <a:r>
              <a:rPr lang="en-US" sz="2400" dirty="0"/>
              <a:t>Compute the components of the field by the charge, taking into account the sign of the charge</a:t>
            </a:r>
          </a:p>
          <a:p>
            <a:pPr marL="514350" indent="-514350">
              <a:buFont typeface="+mj-lt"/>
              <a:buAutoNum type="arabicPeriod"/>
            </a:pPr>
            <a:r>
              <a:rPr lang="en-US" sz="2400" dirty="0"/>
              <a:t>Repeat 1 and 2 for all charges that affects the field at the position</a:t>
            </a:r>
          </a:p>
          <a:p>
            <a:pPr marL="514350" indent="-514350">
              <a:buFont typeface="+mj-lt"/>
              <a:buAutoNum type="arabicPeriod"/>
            </a:pPr>
            <a:r>
              <a:rPr lang="en-US" sz="2400" dirty="0"/>
              <a:t>Add all values on each component – x, y and z, </a:t>
            </a:r>
            <a:r>
              <a:rPr lang="en-US" sz="2400" dirty="0" err="1"/>
              <a:t>etc</a:t>
            </a:r>
            <a:endParaRPr lang="en-US" sz="2400" dirty="0"/>
          </a:p>
          <a:p>
            <a:pPr marL="514350" indent="-514350">
              <a:buFont typeface="+mj-lt"/>
              <a:buAutoNum type="arabicPeriod"/>
            </a:pPr>
            <a:r>
              <a:rPr lang="en-US" sz="2400" dirty="0"/>
              <a:t>Express E field vector using the component and the unit vector</a:t>
            </a:r>
          </a:p>
          <a:p>
            <a:pPr marL="514350" indent="-514350">
              <a:buFont typeface="+mj-lt"/>
              <a:buAutoNum type="arabicPeriod"/>
            </a:pPr>
            <a:r>
              <a:rPr lang="en-US" sz="2400" dirty="0"/>
              <a:t>The net electric force on a subject charge q at the position is then simply using the formula                , taking into account the sign of the subject charge for the direction</a:t>
            </a:r>
          </a:p>
          <a:p>
            <a:pPr marL="514350" indent="-514350">
              <a:buFont typeface="+mj-lt"/>
              <a:buAutoNum type="arabicPeriod"/>
            </a:pPr>
            <a:endParaRPr lang="en-US" sz="2000" dirty="0"/>
          </a:p>
        </p:txBody>
      </p:sp>
      <p:graphicFrame>
        <p:nvGraphicFramePr>
          <p:cNvPr id="2" name="Object 1">
            <a:extLst>
              <a:ext uri="{FF2B5EF4-FFF2-40B4-BE49-F238E27FC236}">
                <a16:creationId xmlns:a16="http://schemas.microsoft.com/office/drawing/2014/main" id="{3D64D4DE-2577-7A4B-BA36-26DAF48162CF}"/>
              </a:ext>
            </a:extLst>
          </p:cNvPr>
          <p:cNvGraphicFramePr>
            <a:graphicFrameLocks noChangeAspect="1"/>
          </p:cNvGraphicFramePr>
          <p:nvPr>
            <p:extLst>
              <p:ext uri="{D42A27DB-BD31-4B8C-83A1-F6EECF244321}">
                <p14:modId xmlns:p14="http://schemas.microsoft.com/office/powerpoint/2010/main" val="3384548795"/>
              </p:ext>
            </p:extLst>
          </p:nvPr>
        </p:nvGraphicFramePr>
        <p:xfrm>
          <a:off x="2667000" y="4343400"/>
          <a:ext cx="1066800" cy="533400"/>
        </p:xfrm>
        <a:graphic>
          <a:graphicData uri="http://schemas.openxmlformats.org/presentationml/2006/ole">
            <mc:AlternateContent xmlns:mc="http://schemas.openxmlformats.org/markup-compatibility/2006">
              <mc:Choice xmlns:v="urn:schemas-microsoft-com:vml" Requires="v">
                <p:oleObj spid="_x0000_s88090" r:id="rId3" imgW="508000" imgH="254000" progId="Equation.DSMT4">
                  <p:embed/>
                </p:oleObj>
              </mc:Choice>
              <mc:Fallback>
                <p:oleObj r:id="rId3" imgW="508000" imgH="254000" progId="Equation.DSMT4">
                  <p:embed/>
                  <p:pic>
                    <p:nvPicPr>
                      <p:cNvPr id="0" name=""/>
                      <p:cNvPicPr/>
                      <p:nvPr/>
                    </p:nvPicPr>
                    <p:blipFill>
                      <a:blip r:embed="rId4"/>
                      <a:stretch>
                        <a:fillRect/>
                      </a:stretch>
                    </p:blipFill>
                    <p:spPr>
                      <a:xfrm>
                        <a:off x="2667000" y="4343400"/>
                        <a:ext cx="1066800" cy="533400"/>
                      </a:xfrm>
                      <a:prstGeom prst="rect">
                        <a:avLst/>
                      </a:prstGeom>
                    </p:spPr>
                  </p:pic>
                </p:oleObj>
              </mc:Fallback>
            </mc:AlternateContent>
          </a:graphicData>
        </a:graphic>
      </p:graphicFrame>
    </p:spTree>
    <p:extLst>
      <p:ext uri="{BB962C8B-B14F-4D97-AF65-F5344CB8AC3E}">
        <p14:creationId xmlns:p14="http://schemas.microsoft.com/office/powerpoint/2010/main" val="33426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5411">
                                            <p:txEl>
                                              <p:pRg st="0" end="0"/>
                                            </p:txEl>
                                          </p:spTgt>
                                        </p:tgtEl>
                                        <p:attrNameLst>
                                          <p:attrName>style.visibility</p:attrName>
                                        </p:attrNameLst>
                                      </p:cBhvr>
                                      <p:to>
                                        <p:strVal val="visible"/>
                                      </p:to>
                                    </p:set>
                                    <p:animEffect transition="in" filter="wipe(left)">
                                      <p:cBhvr>
                                        <p:cTn id="7" dur="500"/>
                                        <p:tgtEl>
                                          <p:spTgt spid="145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45411">
                                            <p:txEl>
                                              <p:pRg st="1" end="1"/>
                                            </p:txEl>
                                          </p:spTgt>
                                        </p:tgtEl>
                                        <p:attrNameLst>
                                          <p:attrName>style.visibility</p:attrName>
                                        </p:attrNameLst>
                                      </p:cBhvr>
                                      <p:to>
                                        <p:strVal val="visible"/>
                                      </p:to>
                                    </p:set>
                                    <p:animEffect transition="in" filter="wipe(left)">
                                      <p:cBhvr>
                                        <p:cTn id="12" dur="500"/>
                                        <p:tgtEl>
                                          <p:spTgt spid="145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5411">
                                            <p:txEl>
                                              <p:pRg st="2" end="2"/>
                                            </p:txEl>
                                          </p:spTgt>
                                        </p:tgtEl>
                                        <p:attrNameLst>
                                          <p:attrName>style.visibility</p:attrName>
                                        </p:attrNameLst>
                                      </p:cBhvr>
                                      <p:to>
                                        <p:strVal val="visible"/>
                                      </p:to>
                                    </p:set>
                                    <p:animEffect transition="in" filter="wipe(left)">
                                      <p:cBhvr>
                                        <p:cTn id="17" dur="500"/>
                                        <p:tgtEl>
                                          <p:spTgt spid="145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5411">
                                            <p:txEl>
                                              <p:pRg st="3" end="3"/>
                                            </p:txEl>
                                          </p:spTgt>
                                        </p:tgtEl>
                                        <p:attrNameLst>
                                          <p:attrName>style.visibility</p:attrName>
                                        </p:attrNameLst>
                                      </p:cBhvr>
                                      <p:to>
                                        <p:strVal val="visible"/>
                                      </p:to>
                                    </p:set>
                                    <p:animEffect transition="in" filter="wipe(left)">
                                      <p:cBhvr>
                                        <p:cTn id="22" dur="500"/>
                                        <p:tgtEl>
                                          <p:spTgt spid="145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5411">
                                            <p:txEl>
                                              <p:pRg st="4" end="4"/>
                                            </p:txEl>
                                          </p:spTgt>
                                        </p:tgtEl>
                                        <p:attrNameLst>
                                          <p:attrName>style.visibility</p:attrName>
                                        </p:attrNameLst>
                                      </p:cBhvr>
                                      <p:to>
                                        <p:strVal val="visible"/>
                                      </p:to>
                                    </p:set>
                                    <p:animEffect transition="in" filter="wipe(left)">
                                      <p:cBhvr>
                                        <p:cTn id="27" dur="500"/>
                                        <p:tgtEl>
                                          <p:spTgt spid="145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5411">
                                            <p:txEl>
                                              <p:pRg st="5" end="5"/>
                                            </p:txEl>
                                          </p:spTgt>
                                        </p:tgtEl>
                                        <p:attrNameLst>
                                          <p:attrName>style.visibility</p:attrName>
                                        </p:attrNameLst>
                                      </p:cBhvr>
                                      <p:to>
                                        <p:strVal val="visible"/>
                                      </p:to>
                                    </p:set>
                                    <p:animEffect transition="in" filter="wipe(left)">
                                      <p:cBhvr>
                                        <p:cTn id="32" dur="500"/>
                                        <p:tgtEl>
                                          <p:spTgt spid="1454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5411">
                                            <p:txEl>
                                              <p:pRg st="6" end="6"/>
                                            </p:txEl>
                                          </p:spTgt>
                                        </p:tgtEl>
                                        <p:attrNameLst>
                                          <p:attrName>style.visibility</p:attrName>
                                        </p:attrNameLst>
                                      </p:cBhvr>
                                      <p:to>
                                        <p:strVal val="visible"/>
                                      </p:to>
                                    </p:set>
                                    <p:animEffect transition="in" filter="wipe(left)">
                                      <p:cBhvr>
                                        <p:cTn id="37" dur="500"/>
                                        <p:tgtEl>
                                          <p:spTgt spid="145411">
                                            <p:txEl>
                                              <p:pRg st="6" end="6"/>
                                            </p:txEl>
                                          </p:spTgt>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14,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19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a:t>E above two point charges</a:t>
            </a:r>
            <a:r>
              <a:rPr lang="en-US" sz="2000" dirty="0"/>
              <a:t>:  Calculate the total electric field (a) at point A and (b) at point B in the figure on the right due to both the charges Q</a:t>
            </a:r>
            <a:r>
              <a:rPr lang="en-US" sz="2000" baseline="-25000" dirty="0"/>
              <a:t>1 </a:t>
            </a:r>
            <a:r>
              <a:rPr lang="en-US" sz="2000" dirty="0"/>
              <a:t>and Q</a:t>
            </a:r>
            <a:r>
              <a:rPr lang="en-US" sz="2000" baseline="-25000" dirty="0"/>
              <a:t>2</a:t>
            </a:r>
            <a:r>
              <a:rPr lang="en-US" sz="2000" dirty="0"/>
              <a:t>. </a:t>
            </a:r>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8327" name="Equation" r:id="rId3" imgW="406400" imgH="254000" progId="Equation.DSMT4">
                  <p:embed/>
                </p:oleObj>
              </mc:Choice>
              <mc:Fallback>
                <p:oleObj name="Equation" r:id="rId3" imgW="406400" imgH="2540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Arial Narrow" charset="0"/>
              </a:rPr>
              <a:t>First, the electric field at point A by Q</a:t>
            </a:r>
            <a:r>
              <a:rPr lang="en-US" sz="2000" baseline="-25000" dirty="0">
                <a:solidFill>
                  <a:schemeClr val="accent2"/>
                </a:solidFill>
                <a:latin typeface="Arial Narrow" charset="0"/>
              </a:rPr>
              <a:t>1</a:t>
            </a:r>
            <a:r>
              <a:rPr lang="en-US" sz="2000" dirty="0">
                <a:solidFill>
                  <a:schemeClr val="accent2"/>
                </a:solidFill>
                <a:latin typeface="Arial Narrow" charset="0"/>
              </a:rPr>
              <a:t> and then Q</a:t>
            </a:r>
            <a:r>
              <a:rPr lang="en-US" sz="2000" baseline="-25000" dirty="0">
                <a:solidFill>
                  <a:schemeClr val="accent2"/>
                </a:solidFill>
                <a:latin typeface="Arial Narrow" charset="0"/>
              </a:rPr>
              <a:t>2</a:t>
            </a:r>
            <a:r>
              <a:rPr lang="en-US" sz="2000" dirty="0">
                <a:solidFill>
                  <a:schemeClr val="accent2"/>
                </a:solidFill>
                <a:latin typeface="Arial Narrow" charset="0"/>
              </a:rPr>
              <a:t>.  </a:t>
            </a:r>
          </a:p>
        </p:txBody>
      </p:sp>
      <p:pic>
        <p:nvPicPr>
          <p:cNvPr id="18" name="Picture 17" descr="FG21_026.JPG"/>
          <p:cNvPicPr>
            <a:picLocks noChangeAspect="1"/>
          </p:cNvPicPr>
          <p:nvPr/>
        </p:nvPicPr>
        <p:blipFill>
          <a:blip r:embed="rId5"/>
          <a:stretch>
            <a:fillRect/>
          </a:stretch>
        </p:blipFill>
        <p:spPr>
          <a:xfrm>
            <a:off x="4953000" y="838200"/>
            <a:ext cx="4114800" cy="2743200"/>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Then add them at each point </a:t>
            </a:r>
            <a:r>
              <a:rPr lang="en-US" sz="2000" dirty="0" err="1">
                <a:solidFill>
                  <a:schemeClr val="accent2"/>
                </a:solidFill>
                <a:latin typeface="Arial Narrow" charset="0"/>
              </a:rPr>
              <a:t>vectorially</a:t>
            </a:r>
            <a:r>
              <a:rPr lang="en-US" sz="2000" dirty="0">
                <a:solidFill>
                  <a:schemeClr val="accent2"/>
                </a:solidFill>
                <a:latin typeface="Arial Narrow" charset="0"/>
              </a:rPr>
              <a:t>!</a:t>
            </a: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fields at each point due to each of the two charges.</a:t>
            </a: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8328" name="Equation" r:id="rId6" imgW="419100" imgH="254000" progId="Equation.DSMT4">
                  <p:embed/>
                </p:oleObj>
              </mc:Choice>
              <mc:Fallback>
                <p:oleObj name="Equation" r:id="rId6" imgW="419100" imgH="254000" progId="Equation.DSMT4">
                  <p:embed/>
                  <p:pic>
                    <p:nvPicPr>
                      <p:cNvPr id="2130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41475" y="4394200"/>
          <a:ext cx="858838" cy="711200"/>
        </p:xfrm>
        <a:graphic>
          <a:graphicData uri="http://schemas.openxmlformats.org/presentationml/2006/ole">
            <mc:AlternateContent xmlns:mc="http://schemas.openxmlformats.org/markup-compatibility/2006">
              <mc:Choice xmlns:v="urn:schemas-microsoft-com:vml" Requires="v">
                <p:oleObj spid="_x0000_s18329" name="Equation" r:id="rId8" imgW="469900" imgH="444500" progId="Equation.DSMT4">
                  <p:embed/>
                </p:oleObj>
              </mc:Choice>
              <mc:Fallback>
                <p:oleObj name="Equation" r:id="rId8" imgW="469900" imgH="444500" progId="Equation.DSMT4">
                  <p:embed/>
                  <p:pic>
                    <p:nvPicPr>
                      <p:cNvPr id="213002" name="Object 10"/>
                      <p:cNvPicPr>
                        <a:picLocks noChangeAspect="1" noChangeArrowheads="1"/>
                      </p:cNvPicPr>
                      <p:nvPr/>
                    </p:nvPicPr>
                    <p:blipFill>
                      <a:blip r:embed="rId9"/>
                      <a:srcRect/>
                      <a:stretch>
                        <a:fillRect/>
                      </a:stretch>
                    </p:blipFill>
                    <p:spPr bwMode="auto">
                      <a:xfrm>
                        <a:off x="1641475" y="4394200"/>
                        <a:ext cx="858838"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8330" name="Equation" r:id="rId10" imgW="2997200" imgH="571500" progId="Equation.DSMT4">
                  <p:embed/>
                </p:oleObj>
              </mc:Choice>
              <mc:Fallback>
                <p:oleObj name="Equation" r:id="rId10" imgW="2997200" imgH="571500" progId="Equation.DSMT4">
                  <p:embed/>
                  <p:pic>
                    <p:nvPicPr>
                      <p:cNvPr id="2130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8331" name="Equation" r:id="rId12" imgW="444500" imgH="444500" progId="Equation.DSMT4">
                  <p:embed/>
                </p:oleObj>
              </mc:Choice>
              <mc:Fallback>
                <p:oleObj name="Equation" r:id="rId12" imgW="444500" imgH="444500" progId="Equation.DSMT4">
                  <p:embed/>
                  <p:pic>
                    <p:nvPicPr>
                      <p:cNvPr id="2130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8332" name="Equation" r:id="rId14" imgW="2946400" imgH="571500" progId="Equation.DSMT4">
                  <p:embed/>
                </p:oleObj>
              </mc:Choice>
              <mc:Fallback>
                <p:oleObj name="Equation" r:id="rId14" imgW="2946400" imgH="571500" progId="Equation.DSMT4">
                  <p:embed/>
                  <p:pic>
                    <p:nvPicPr>
                      <p:cNvPr id="21300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2334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par>
                          <p:cTn id="8" fill="hold">
                            <p:stCondLst>
                              <p:cond delay="2400"/>
                            </p:stCondLst>
                            <p:childTnLst>
                              <p:par>
                                <p:cTn id="9" presetID="53"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iterate type="wd">
                                    <p:tmPct val="10000"/>
                                  </p:iterate>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21"/>
                                        </p:tgtEl>
                                        <p:attrNameLst>
                                          <p:attrName>style.visibility</p:attrName>
                                        </p:attrNameLst>
                                      </p:cBhvr>
                                      <p:to>
                                        <p:strVal val="visible"/>
                                      </p:to>
                                    </p:set>
                                    <p:animEffect transition="in" filter="wipe(left)">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147467"/>
                                        </p:tgtEl>
                                        <p:attrNameLst>
                                          <p:attrName>style.visibility</p:attrName>
                                        </p:attrNameLst>
                                      </p:cBhvr>
                                      <p:to>
                                        <p:strVal val="visible"/>
                                      </p:to>
                                    </p:set>
                                    <p:animEffect transition="in" filter="wipe(left)">
                                      <p:cBhvr>
                                        <p:cTn id="33" dur="500"/>
                                        <p:tgtEl>
                                          <p:spTgt spid="14746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7462"/>
                                        </p:tgtEl>
                                        <p:attrNameLst>
                                          <p:attrName>style.visibility</p:attrName>
                                        </p:attrNameLst>
                                      </p:cBhvr>
                                      <p:to>
                                        <p:strVal val="visible"/>
                                      </p:to>
                                    </p:set>
                                    <p:animEffect transition="in" filter="wipe(left)">
                                      <p:cBhvr>
                                        <p:cTn id="38" dur="500"/>
                                        <p:tgtEl>
                                          <p:spTgt spid="14746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3002"/>
                                        </p:tgtEl>
                                        <p:attrNameLst>
                                          <p:attrName>style.visibility</p:attrName>
                                        </p:attrNameLst>
                                      </p:cBhvr>
                                      <p:to>
                                        <p:strVal val="visible"/>
                                      </p:to>
                                    </p:set>
                                    <p:animEffect transition="in" filter="wipe(left)">
                                      <p:cBhvr>
                                        <p:cTn id="43" dur="500"/>
                                        <p:tgtEl>
                                          <p:spTgt spid="21300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3003"/>
                                        </p:tgtEl>
                                        <p:attrNameLst>
                                          <p:attrName>style.visibility</p:attrName>
                                        </p:attrNameLst>
                                      </p:cBhvr>
                                      <p:to>
                                        <p:strVal val="visible"/>
                                      </p:to>
                                    </p:set>
                                    <p:animEffect transition="in" filter="wipe(left)">
                                      <p:cBhvr>
                                        <p:cTn id="48" dur="500"/>
                                        <p:tgtEl>
                                          <p:spTgt spid="21300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213001"/>
                                        </p:tgtEl>
                                        <p:attrNameLst>
                                          <p:attrName>style.visibility</p:attrName>
                                        </p:attrNameLst>
                                      </p:cBhvr>
                                      <p:to>
                                        <p:strVal val="visible"/>
                                      </p:to>
                                    </p:set>
                                    <p:animEffect transition="in" filter="wipe(left)">
                                      <p:cBhvr>
                                        <p:cTn id="53" dur="500"/>
                                        <p:tgtEl>
                                          <p:spTgt spid="21300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213004"/>
                                        </p:tgtEl>
                                        <p:attrNameLst>
                                          <p:attrName>style.visibility</p:attrName>
                                        </p:attrNameLst>
                                      </p:cBhvr>
                                      <p:to>
                                        <p:strVal val="visible"/>
                                      </p:to>
                                    </p:set>
                                    <p:animEffect transition="in" filter="wipe(left)">
                                      <p:cBhvr>
                                        <p:cTn id="58" dur="500"/>
                                        <p:tgtEl>
                                          <p:spTgt spid="21300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213005"/>
                                        </p:tgtEl>
                                        <p:attrNameLst>
                                          <p:attrName>style.visibility</p:attrName>
                                        </p:attrNameLst>
                                      </p:cBhvr>
                                      <p:to>
                                        <p:strVal val="visible"/>
                                      </p:to>
                                    </p:set>
                                    <p:animEffect transition="in" filter="wipe(left)">
                                      <p:cBhvr>
                                        <p:cTn id="63"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76200"/>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495300" y="636351"/>
            <a:ext cx="8153400" cy="5383449"/>
          </a:xfrm>
        </p:spPr>
        <p:txBody>
          <a:bodyPr/>
          <a:lstStyle/>
          <a:p>
            <a:pPr eaLnBrk="1" hangingPunct="1">
              <a:spcBef>
                <a:spcPts val="200"/>
              </a:spcBef>
            </a:pPr>
            <a:r>
              <a:rPr lang="en-US" sz="2800" dirty="0">
                <a:latin typeface="Arial Narrow" charset="0"/>
                <a:ea typeface="ＭＳ Ｐゴシック" charset="0"/>
                <a:cs typeface="ＭＳ Ｐゴシック" charset="0"/>
              </a:rPr>
              <a:t>1</a:t>
            </a:r>
            <a:r>
              <a:rPr lang="en-US" sz="2800" baseline="30000" dirty="0">
                <a:latin typeface="Arial Narrow" charset="0"/>
                <a:ea typeface="ＭＳ Ｐゴシック" charset="0"/>
                <a:cs typeface="ＭＳ Ｐゴシック" charset="0"/>
              </a:rPr>
              <a:t>st</a:t>
            </a:r>
            <a:r>
              <a:rPr lang="en-US" sz="2800" dirty="0">
                <a:latin typeface="Arial Narrow" charset="0"/>
                <a:ea typeface="ＭＳ Ｐゴシック" charset="0"/>
                <a:cs typeface="ＭＳ Ｐゴシック" charset="0"/>
              </a:rPr>
              <a:t> term exam in class Wed., Sept. 23</a:t>
            </a:r>
          </a:p>
          <a:p>
            <a:pPr lvl="1" eaLnBrk="1" hangingPunct="1">
              <a:spcBef>
                <a:spcPts val="200"/>
              </a:spcBef>
            </a:pPr>
            <a:r>
              <a:rPr lang="en-US" sz="2400" dirty="0">
                <a:latin typeface="Arial Narrow" charset="0"/>
                <a:ea typeface="ＭＳ Ｐゴシック" charset="0"/>
                <a:cs typeface="ＭＳ Ｐゴシック" charset="0"/>
              </a:rPr>
              <a:t>DO NOT MISS THE EXAM!  You will get an F!</a:t>
            </a:r>
          </a:p>
          <a:p>
            <a:pPr lvl="1">
              <a:lnSpc>
                <a:spcPct val="90000"/>
              </a:lnSpc>
            </a:pPr>
            <a:r>
              <a:rPr lang="en-US" sz="2400" dirty="0">
                <a:latin typeface="Arial Narrow" charset="0"/>
                <a:ea typeface="ＭＳ Ｐゴシック" charset="0"/>
                <a:cs typeface="ＭＳ Ｐゴシック" charset="0"/>
              </a:rPr>
              <a:t>Come to class by 12:40pm, roll call will start at that time </a:t>
            </a:r>
          </a:p>
          <a:p>
            <a:pPr lvl="1">
              <a:lnSpc>
                <a:spcPct val="90000"/>
              </a:lnSpc>
            </a:pPr>
            <a:r>
              <a:rPr lang="en-US" sz="2400" dirty="0">
                <a:latin typeface="Arial Narrow" charset="0"/>
                <a:ea typeface="ＭＳ Ｐゴシック" charset="0"/>
                <a:cs typeface="ＭＳ Ｐゴシック" charset="0"/>
              </a:rPr>
              <a:t>CH21.1 to what we’ve learned on next Monday, Sept. 21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A9, the math refresher</a:t>
            </a:r>
          </a:p>
          <a:p>
            <a:pPr lvl="1" eaLnBrk="1" hangingPunct="1">
              <a:spcBef>
                <a:spcPts val="200"/>
              </a:spcBef>
            </a:pPr>
            <a:r>
              <a:rPr lang="en-US" sz="2400" dirty="0"/>
              <a:t>BYOF: You may bring a one 8.5x11.5 sheet (front and back) of </a:t>
            </a:r>
            <a:r>
              <a:rPr lang="en-US" sz="2400" b="1" u="sng" dirty="0">
                <a:solidFill>
                  <a:srgbClr val="FF0000"/>
                </a:solidFill>
              </a:rPr>
              <a:t>handwritten</a:t>
            </a:r>
            <a:r>
              <a:rPr lang="en-US" sz="2400" dirty="0"/>
              <a:t> formulae and values of constants for the exam</a:t>
            </a:r>
          </a:p>
          <a:p>
            <a:pPr lvl="1" eaLnBrk="1" hangingPunct="1">
              <a:spcBef>
                <a:spcPts val="200"/>
              </a:spcBef>
            </a:pPr>
            <a:r>
              <a:rPr lang="en-US" sz="2400" dirty="0"/>
              <a:t>No derivations, word definitions, figures, pictures, setups or solutions of any problems!</a:t>
            </a:r>
          </a:p>
          <a:p>
            <a:pPr lvl="1" eaLnBrk="1" hangingPunct="1">
              <a:spcBef>
                <a:spcPts val="200"/>
              </a:spcBef>
            </a:pPr>
            <a:r>
              <a:rPr lang="en-US" sz="2400" dirty="0"/>
              <a:t>No additional formulae or values of constants will be provided!</a:t>
            </a:r>
          </a:p>
          <a:p>
            <a:pPr lvl="1" eaLnBrk="1" hangingPunct="1">
              <a:spcBef>
                <a:spcPts val="200"/>
              </a:spcBef>
            </a:pPr>
            <a:r>
              <a:rPr lang="en-US" sz="2400" dirty="0"/>
              <a:t>Must send me the photos of both front &amp; back of the formula sheet, including the blank, in a single file by 11:00am, Sept. 23</a:t>
            </a:r>
          </a:p>
          <a:p>
            <a:pPr lvl="2" eaLnBrk="1" hangingPunct="1">
              <a:spcBef>
                <a:spcPts val="200"/>
              </a:spcBef>
            </a:pPr>
            <a:r>
              <a:rPr lang="en-US" sz="1800" dirty="0"/>
              <a:t>File name must be FS-E1-LastName-FirstName-fall20.pdf</a:t>
            </a:r>
          </a:p>
          <a:p>
            <a:pPr lvl="1" eaLnBrk="1" hangingPunct="1">
              <a:spcBef>
                <a:spcPts val="200"/>
              </a:spcBef>
            </a:pPr>
            <a:r>
              <a:rPr lang="en-US" sz="2400" dirty="0"/>
              <a:t>Once submitted, no changes allowed</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14,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20</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61229" name="Equation" r:id="rId3" imgW="368300" imgH="228600" progId="Equation.DSMT4">
                  <p:embed/>
                </p:oleObj>
              </mc:Choice>
              <mc:Fallback>
                <p:oleObj name="Equation" r:id="rId3" imgW="368300" imgH="2286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 of the electric field vectors by the two charges at point A.</a:t>
            </a: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61230" name="Equation" r:id="rId6" imgW="368300" imgH="254000" progId="Equation.DSMT4">
                  <p:embed/>
                </p:oleObj>
              </mc:Choice>
              <mc:Fallback>
                <p:oleObj name="Equation" r:id="rId6" imgW="368300" imgH="254000" progId="Equation.DSMT4">
                  <p:embed/>
                  <p:pic>
                    <p:nvPicPr>
                      <p:cNvPr id="2140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61231" name="Equation" r:id="rId8" imgW="330200" imgH="228600" progId="Equation.DSMT4">
                  <p:embed/>
                </p:oleObj>
              </mc:Choice>
              <mc:Fallback>
                <p:oleObj name="Equation" r:id="rId8" imgW="330200" imgH="228600" progId="Equation.DSMT4">
                  <p:embed/>
                  <p:pic>
                    <p:nvPicPr>
                      <p:cNvPr id="214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61232" name="Equation" r:id="rId10" imgW="368300" imgH="254000" progId="Equation.DSMT4">
                  <p:embed/>
                </p:oleObj>
              </mc:Choice>
              <mc:Fallback>
                <p:oleObj name="Equation" r:id="rId10" imgW="368300" imgH="254000" progId="Equation.DSMT4">
                  <p:embed/>
                  <p:pic>
                    <p:nvPicPr>
                      <p:cNvPr id="2140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61233" name="Equation" r:id="rId12" imgW="711200" imgH="228600" progId="Equation.DSMT4">
                  <p:embed/>
                </p:oleObj>
              </mc:Choice>
              <mc:Fallback>
                <p:oleObj name="Equation" r:id="rId12" imgW="711200" imgH="228600" progId="Equation.DSMT4">
                  <p:embed/>
                  <p:pic>
                    <p:nvPicPr>
                      <p:cNvPr id="21402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61234" name="Equation" r:id="rId14" imgW="812800" imgH="241300" progId="Equation.DSMT4">
                  <p:embed/>
                </p:oleObj>
              </mc:Choice>
              <mc:Fallback>
                <p:oleObj name="Equation" r:id="rId14" imgW="812800" imgH="241300" progId="Equation.DSMT4">
                  <p:embed/>
                  <p:pic>
                    <p:nvPicPr>
                      <p:cNvPr id="214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61235" name="Equation" r:id="rId16" imgW="1041400" imgH="228600" progId="Equation.DSMT4">
                  <p:embed/>
                </p:oleObj>
              </mc:Choice>
              <mc:Fallback>
                <p:oleObj name="Equation" r:id="rId16" imgW="1041400" imgH="228600" progId="Equation.DSMT4">
                  <p:embed/>
                  <p:pic>
                    <p:nvPicPr>
                      <p:cNvPr id="21402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61236" name="Equation" r:id="rId18" imgW="838200" imgH="241300" progId="Equation.DSMT4">
                  <p:embed/>
                </p:oleObj>
              </mc:Choice>
              <mc:Fallback>
                <p:oleObj name="Equation" r:id="rId18" imgW="838200" imgH="241300" progId="Equation.DSMT4">
                  <p:embed/>
                  <p:pic>
                    <p:nvPicPr>
                      <p:cNvPr id="21402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61237" name="Equation" r:id="rId20" imgW="825500" imgH="279400" progId="Equation.DSMT4">
                  <p:embed/>
                </p:oleObj>
              </mc:Choice>
              <mc:Fallback>
                <p:oleObj name="Equation" r:id="rId20" imgW="825500" imgH="279400" progId="Equation.DSMT4">
                  <p:embed/>
                  <p:pic>
                    <p:nvPicPr>
                      <p:cNvPr id="21402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61238" name="Equation" r:id="rId22" imgW="1320800" imgH="304800" progId="Equation.DSMT4">
                  <p:embed/>
                </p:oleObj>
              </mc:Choice>
              <mc:Fallback>
                <p:oleObj name="Equation" r:id="rId22" imgW="1320800" imgH="304800" progId="Equation.DSMT4">
                  <p:embed/>
                  <p:pic>
                    <p:nvPicPr>
                      <p:cNvPr id="21402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A is</a:t>
            </a: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A is</a:t>
            </a: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61239" name="Equation" r:id="rId24" imgW="825500" imgH="317500" progId="Equation.DSMT4">
                  <p:embed/>
                </p:oleObj>
              </mc:Choice>
              <mc:Fallback>
                <p:oleObj name="Equation" r:id="rId24" imgW="825500" imgH="317500" progId="Equation.DSMT4">
                  <p:embed/>
                  <p:pic>
                    <p:nvPicPr>
                      <p:cNvPr id="21402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61240" name="Equation" r:id="rId26" imgW="2463800" imgH="342900" progId="Equation.DSMT4">
                  <p:embed/>
                </p:oleObj>
              </mc:Choice>
              <mc:Fallback>
                <p:oleObj name="Equation" r:id="rId26" imgW="2463800" imgH="342900" progId="Equation.DSMT4">
                  <p:embed/>
                  <p:pic>
                    <p:nvPicPr>
                      <p:cNvPr id="21402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onto the electric field at point B</a:t>
            </a:r>
          </a:p>
        </p:txBody>
      </p:sp>
    </p:spTree>
    <p:extLst>
      <p:ext uri="{BB962C8B-B14F-4D97-AF65-F5344CB8AC3E}">
        <p14:creationId xmlns:p14="http://schemas.microsoft.com/office/powerpoint/2010/main" val="19398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14, 2020</a:t>
            </a:r>
          </a:p>
        </p:txBody>
      </p:sp>
      <p:sp>
        <p:nvSpPr>
          <p:cNvPr id="16" name="Footer Placeholder 4"/>
          <p:cNvSpPr>
            <a:spLocks noGrp="1"/>
          </p:cNvSpPr>
          <p:nvPr>
            <p:ph type="ftr" sz="quarter" idx="11"/>
          </p:nvPr>
        </p:nvSpPr>
        <p:spPr/>
        <p:txBody>
          <a:bodyPr/>
          <a:lstStyle/>
          <a:p>
            <a:r>
              <a:rPr lang="de-DE"/>
              <a:t>PHYS 1444-002, Fall 2020                    Dr. Jaehoon Yu</a:t>
            </a:r>
            <a:endParaRPr lang="en-US"/>
          </a:p>
        </p:txBody>
      </p:sp>
      <p:sp>
        <p:nvSpPr>
          <p:cNvPr id="17" name="Slide Number Placeholder 5"/>
          <p:cNvSpPr>
            <a:spLocks noGrp="1"/>
          </p:cNvSpPr>
          <p:nvPr>
            <p:ph type="sldNum" sz="quarter" idx="12"/>
          </p:nvPr>
        </p:nvSpPr>
        <p:spPr/>
        <p:txBody>
          <a:bodyPr/>
          <a:lstStyle/>
          <a:p>
            <a:fld id="{5F31D038-5A25-1346-BBC2-EA39727D192F}" type="slidenum">
              <a:rPr lang="en-US"/>
              <a:pPr/>
              <a:t>21</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84522" name="Equation" r:id="rId3" imgW="812800" imgH="444500" progId="Equation.DSMT4">
                  <p:embed/>
                </p:oleObj>
              </mc:Choice>
              <mc:Fallback>
                <p:oleObj name="Equation" r:id="rId3" imgW="812800" imgH="444500" progId="Equation.DSMT4">
                  <p:embed/>
                  <p:pic>
                    <p:nvPicPr>
                      <p:cNvPr id="147462" name="Object 6"/>
                      <p:cNvPicPr>
                        <a:picLocks noChangeAspect="1" noChangeArrowheads="1"/>
                      </p:cNvPicPr>
                      <p:nvPr/>
                    </p:nvPicPr>
                    <p:blipFill>
                      <a:blip r:embed="rId4"/>
                      <a:srcRect/>
                      <a:stretch>
                        <a:fillRect/>
                      </a:stretch>
                    </p:blipFill>
                    <p:spPr bwMode="auto">
                      <a:xfrm>
                        <a:off x="533400" y="2435503"/>
                        <a:ext cx="1472333" cy="7191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Electric field at point B is easier due to symmetry!</a:t>
            </a: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84523" name="Equation" r:id="rId6" imgW="368300" imgH="254000" progId="Equation.DSMT4">
                  <p:embed/>
                </p:oleObj>
              </mc:Choice>
              <mc:Fallback>
                <p:oleObj name="Equation" r:id="rId6" imgW="368300" imgH="254000" progId="Equation.DSMT4">
                  <p:embed/>
                  <p:pic>
                    <p:nvPicPr>
                      <p:cNvPr id="215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84524" name="Equation" r:id="rId8" imgW="838200" imgH="444500" progId="Equation.DSMT4">
                  <p:embed/>
                </p:oleObj>
              </mc:Choice>
              <mc:Fallback>
                <p:oleObj name="Equation" r:id="rId8" imgW="838200" imgH="444500" progId="Equation.DSMT4">
                  <p:embed/>
                  <p:pic>
                    <p:nvPicPr>
                      <p:cNvPr id="215044" name="Object 4"/>
                      <p:cNvPicPr>
                        <a:picLocks noChangeAspect="1" noChangeArrowheads="1"/>
                      </p:cNvPicPr>
                      <p:nvPr/>
                    </p:nvPicPr>
                    <p:blipFill>
                      <a:blip r:embed="rId9"/>
                      <a:srcRect/>
                      <a:stretch>
                        <a:fillRect/>
                      </a:stretch>
                    </p:blipFill>
                    <p:spPr bwMode="auto">
                      <a:xfrm>
                        <a:off x="2057400" y="2435225"/>
                        <a:ext cx="1519490" cy="71782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84525" name="Equation" r:id="rId10" imgW="3060700" imgH="571500" progId="Equation.DSMT4">
                  <p:embed/>
                </p:oleObj>
              </mc:Choice>
              <mc:Fallback>
                <p:oleObj name="Equation" r:id="rId10" imgW="3060700" imgH="571500" progId="Equation.DSMT4">
                  <p:embed/>
                  <p:pic>
                    <p:nvPicPr>
                      <p:cNvPr id="21504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a:t>
            </a: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a:t>
            </a:r>
            <a:r>
              <a:rPr lang="en-US" sz="2000" dirty="0" err="1">
                <a:solidFill>
                  <a:schemeClr val="accent2"/>
                </a:solidFill>
                <a:latin typeface="Arial Narrow" charset="0"/>
              </a:rPr>
              <a:t>x</a:t>
            </a:r>
            <a:r>
              <a:rPr lang="en-US" sz="2000" dirty="0">
                <a:solidFill>
                  <a:schemeClr val="accent2"/>
                </a:solidFill>
                <a:latin typeface="Arial Narrow" charset="0"/>
              </a:rPr>
              <a:t>-component!</a:t>
            </a: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84526" name="Equation" r:id="rId12" imgW="431800" imgH="165100" progId="Equation.DSMT4">
                  <p:embed/>
                </p:oleObj>
              </mc:Choice>
              <mc:Fallback>
                <p:oleObj name="Equation" r:id="rId12" imgW="431800" imgH="165100" progId="Equation.DSMT4">
                  <p:embed/>
                  <p:pic>
                    <p:nvPicPr>
                      <p:cNvPr id="21504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84527" name="Equation" r:id="rId14" imgW="533400" imgH="228600" progId="Equation.DSMT4">
                  <p:embed/>
                </p:oleObj>
              </mc:Choice>
              <mc:Fallback>
                <p:oleObj name="Equation" r:id="rId14" imgW="533400" imgH="228600" progId="Equation.DSMT4">
                  <p:embed/>
                  <p:pic>
                    <p:nvPicPr>
                      <p:cNvPr id="21504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84528" name="Equation" r:id="rId16" imgW="812800" imgH="228600" progId="Equation.DSMT4">
                  <p:embed/>
                </p:oleObj>
              </mc:Choice>
              <mc:Fallback>
                <p:oleObj name="Equation" r:id="rId16" imgW="812800" imgH="228600" progId="Equation.DSMT4">
                  <p:embed/>
                  <p:pic>
                    <p:nvPicPr>
                      <p:cNvPr id="2150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the </a:t>
            </a:r>
            <a:r>
              <a:rPr lang="en-US" sz="2000" dirty="0" err="1">
                <a:solidFill>
                  <a:schemeClr val="accent2"/>
                </a:solidFill>
                <a:latin typeface="Arial Narrow" charset="0"/>
              </a:rPr>
              <a:t>y</a:t>
            </a:r>
            <a:r>
              <a:rPr lang="en-US" sz="2000" dirty="0">
                <a:solidFill>
                  <a:schemeClr val="accent2"/>
                </a:solidFill>
                <a:latin typeface="Arial Narrow" charset="0"/>
              </a:rPr>
              <a:t>-component!</a:t>
            </a: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84529" name="Equation" r:id="rId18" imgW="368300" imgH="228600" progId="Equation.DSMT4">
                  <p:embed/>
                </p:oleObj>
              </mc:Choice>
              <mc:Fallback>
                <p:oleObj name="Equation" r:id="rId18" imgW="368300" imgH="228600" progId="Equation.DSMT4">
                  <p:embed/>
                  <p:pic>
                    <p:nvPicPr>
                      <p:cNvPr id="21505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84530" name="Equation" r:id="rId20" imgW="965200" imgH="215900" progId="Equation.DSMT4">
                  <p:embed/>
                </p:oleObj>
              </mc:Choice>
              <mc:Fallback>
                <p:oleObj name="Equation" r:id="rId20" imgW="965200" imgH="215900" progId="Equation.DSMT4">
                  <p:embed/>
                  <p:pic>
                    <p:nvPicPr>
                      <p:cNvPr id="215054"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84531" name="Equation" r:id="rId22" imgW="330200" imgH="228600" progId="Equation.DSMT4">
                  <p:embed/>
                </p:oleObj>
              </mc:Choice>
              <mc:Fallback>
                <p:oleObj name="Equation" r:id="rId22" imgW="330200" imgH="228600" progId="Equation.DSMT4">
                  <p:embed/>
                  <p:pic>
                    <p:nvPicPr>
                      <p:cNvPr id="21505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84532" name="Equation" r:id="rId24" imgW="368300" imgH="254000" progId="Equation.DSMT4">
                  <p:embed/>
                </p:oleObj>
              </mc:Choice>
              <mc:Fallback>
                <p:oleObj name="Equation" r:id="rId24" imgW="368300" imgH="254000" progId="Equation.DSMT4">
                  <p:embed/>
                  <p:pic>
                    <p:nvPicPr>
                      <p:cNvPr id="21505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84533" name="Equation" r:id="rId26" imgW="723900" imgH="228600" progId="Equation.DSMT4">
                  <p:embed/>
                </p:oleObj>
              </mc:Choice>
              <mc:Fallback>
                <p:oleObj name="Equation" r:id="rId26" imgW="723900" imgH="228600" progId="Equation.DSMT4">
                  <p:embed/>
                  <p:pic>
                    <p:nvPicPr>
                      <p:cNvPr id="21505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84534" name="Equation" r:id="rId28" imgW="1905000" imgH="241300" progId="Equation.DSMT4">
                  <p:embed/>
                </p:oleObj>
              </mc:Choice>
              <mc:Fallback>
                <p:oleObj name="Equation" r:id="rId28" imgW="1905000" imgH="241300" progId="Equation.DSMT4">
                  <p:embed/>
                  <p:pic>
                    <p:nvPicPr>
                      <p:cNvPr id="21505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B is</a:t>
            </a: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84535" name="Equation" r:id="rId30" imgW="825500" imgH="279400" progId="Equation.DSMT4">
                  <p:embed/>
                </p:oleObj>
              </mc:Choice>
              <mc:Fallback>
                <p:oleObj name="Equation" r:id="rId30" imgW="825500" imgH="279400" progId="Equation.DSMT4">
                  <p:embed/>
                  <p:pic>
                    <p:nvPicPr>
                      <p:cNvPr id="21506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84536" name="Equation" r:id="rId32" imgW="2209800" imgH="304800" progId="Equation.DSMT4">
                  <p:embed/>
                </p:oleObj>
              </mc:Choice>
              <mc:Fallback>
                <p:oleObj name="Equation" r:id="rId32" imgW="2209800" imgH="304800" progId="Equation.DSMT4">
                  <p:embed/>
                  <p:pic>
                    <p:nvPicPr>
                      <p:cNvPr id="215061"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B</a:t>
            </a: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84537" name="Equation" r:id="rId34" imgW="1079500" imgH="228600" progId="Equation.DSMT4">
                  <p:embed/>
                </p:oleObj>
              </mc:Choice>
              <mc:Fallback>
                <p:oleObj name="Equation" r:id="rId34" imgW="1079500" imgH="228600" progId="Equation.DSMT4">
                  <p:embed/>
                  <p:pic>
                    <p:nvPicPr>
                      <p:cNvPr id="215062"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84538" name="Equation" r:id="rId36" imgW="1905000" imgH="241300" progId="Equation.DSMT4">
                  <p:embed/>
                </p:oleObj>
              </mc:Choice>
              <mc:Fallback>
                <p:oleObj name="Equation" r:id="rId36" imgW="1905000" imgH="241300" progId="Equation.DSMT4">
                  <p:embed/>
                  <p:pic>
                    <p:nvPicPr>
                      <p:cNvPr id="215063"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7456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0"/>
            <a:ext cx="8534400" cy="762000"/>
          </a:xfrm>
        </p:spPr>
        <p:txBody>
          <a:bodyPr/>
          <a:lstStyle/>
          <a:p>
            <a:r>
              <a:rPr lang="en-US" dirty="0">
                <a:latin typeface="Arial Narrow" charset="0"/>
                <a:ea typeface="ＭＳ Ｐゴシック" charset="0"/>
                <a:cs typeface="ＭＳ Ｐゴシック" charset="0"/>
              </a:rPr>
              <a:t>Reminder: SP#2 – Angels &amp; Demons</a:t>
            </a:r>
          </a:p>
        </p:txBody>
      </p:sp>
      <p:sp>
        <p:nvSpPr>
          <p:cNvPr id="3" name="Content Placeholder 2"/>
          <p:cNvSpPr>
            <a:spLocks noGrp="1"/>
          </p:cNvSpPr>
          <p:nvPr>
            <p:ph idx="1"/>
          </p:nvPr>
        </p:nvSpPr>
        <p:spPr>
          <a:xfrm>
            <a:off x="685800" y="533400"/>
            <a:ext cx="7772400" cy="5638800"/>
          </a:xfrm>
        </p:spPr>
        <p:txBody>
          <a:bodyPr/>
          <a:lstStyle/>
          <a:p>
            <a:r>
              <a:rPr lang="en-US" sz="2400" dirty="0">
                <a:latin typeface="Arial Narrow" charset="0"/>
                <a:ea typeface="ＭＳ Ｐゴシック" charset="0"/>
                <a:cs typeface="ＭＳ Ｐゴシック" charset="0"/>
              </a:rPr>
              <a:t>Compute the total possible energy released from an annihilation of x-grams of anti-matter and the same quantity of matter, where x is the last two digits of your SS# or DL#. (20 points)</a:t>
            </a:r>
          </a:p>
          <a:p>
            <a:pPr lvl="1"/>
            <a:r>
              <a:rPr lang="en-US" sz="2000" dirty="0">
                <a:latin typeface="Arial Narrow" charset="0"/>
                <a:ea typeface="ＭＳ Ｐゴシック" charset="0"/>
              </a:rPr>
              <a:t>Use the famous Einstein’s formula for mass-energy equivalence</a:t>
            </a:r>
          </a:p>
          <a:p>
            <a:r>
              <a:rPr lang="en-US" sz="2400" dirty="0">
                <a:latin typeface="Arial Narrow" charset="0"/>
                <a:ea typeface="ＭＳ Ｐゴシック" charset="0"/>
                <a:cs typeface="ＭＳ Ｐゴシック" charset="0"/>
              </a:rPr>
              <a:t>Compute the power output of this annihilation when the energy is released in x ns, where x is again the first two digits of your SS# or DL#. (10 points)</a:t>
            </a:r>
          </a:p>
          <a:p>
            <a:r>
              <a:rPr lang="en-US" sz="2400" dirty="0">
                <a:latin typeface="Arial Narrow" charset="0"/>
                <a:ea typeface="ＭＳ Ｐゴシック" charset="0"/>
                <a:cs typeface="ＭＳ Ｐゴシック" charset="0"/>
              </a:rPr>
              <a:t>Compute how many cups of gasoline (8MJ) this energy corresponds to. (5 points)</a:t>
            </a:r>
          </a:p>
          <a:p>
            <a:r>
              <a:rPr lang="en-US" sz="2400" dirty="0">
                <a:latin typeface="Arial Narrow" charset="0"/>
                <a:ea typeface="ＭＳ Ｐゴシック" charset="0"/>
                <a:cs typeface="ＭＳ Ｐゴシック" charset="0"/>
              </a:rPr>
              <a:t>Compute how many months of world electricity usage (3.6GJ/</a:t>
            </a:r>
            <a:r>
              <a:rPr lang="en-US" sz="2400" dirty="0" err="1">
                <a:latin typeface="Arial Narrow" charset="0"/>
                <a:ea typeface="ＭＳ Ｐゴシック" charset="0"/>
                <a:cs typeface="ＭＳ Ｐゴシック" charset="0"/>
              </a:rPr>
              <a:t>mo</a:t>
            </a:r>
            <a:r>
              <a:rPr lang="en-US" sz="2400" dirty="0">
                <a:latin typeface="Arial Narrow" charset="0"/>
                <a:ea typeface="ＭＳ Ｐゴシック" charset="0"/>
                <a:cs typeface="ＭＳ Ｐゴシック" charset="0"/>
              </a:rPr>
              <a:t>) this energy corresponds to. (5 points)</a:t>
            </a:r>
          </a:p>
          <a:p>
            <a:r>
              <a:rPr lang="en-US" sz="2400" dirty="0">
                <a:latin typeface="Arial Narrow" charset="0"/>
                <a:ea typeface="ＭＳ Ｐゴシック" charset="0"/>
                <a:cs typeface="ＭＳ Ｐゴシック" charset="0"/>
              </a:rPr>
              <a:t>Due by the beginning of the class, 1pm, Wednesday, Sept. 23</a:t>
            </a:r>
          </a:p>
          <a:p>
            <a:pPr lvl="1"/>
            <a:r>
              <a:rPr lang="en-US" sz="2000" dirty="0">
                <a:latin typeface="Arial Narrow" charset="0"/>
                <a:ea typeface="ＭＳ Ｐゴシック" charset="0"/>
                <a:cs typeface="ＭＳ Ｐゴシック" charset="0"/>
              </a:rPr>
              <a:t>Must be </a:t>
            </a:r>
            <a:r>
              <a:rPr lang="en-US" sz="2000" b="1" u="sng" dirty="0">
                <a:solidFill>
                  <a:srgbClr val="FF0000"/>
                </a:solidFill>
                <a:latin typeface="Arial Narrow" charset="0"/>
                <a:ea typeface="ＭＳ Ｐゴシック" charset="0"/>
                <a:cs typeface="ＭＳ Ｐゴシック" charset="0"/>
              </a:rPr>
              <a:t>HANDWRITTEN</a:t>
            </a:r>
          </a:p>
          <a:p>
            <a:pPr lvl="1"/>
            <a:r>
              <a:rPr lang="en-US" sz="2000" dirty="0">
                <a:latin typeface="Arial Narrow" charset="0"/>
                <a:ea typeface="ＭＳ Ｐゴシック" charset="0"/>
                <a:cs typeface="ＭＳ Ｐゴシック" charset="0"/>
              </a:rPr>
              <a:t>All pages must be in one PDF file with the name SP2-LastName-FirstName-fall20.pdf uploaded to CANVAS.</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799233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0"/>
            <a:ext cx="8686800" cy="609600"/>
          </a:xfrm>
        </p:spPr>
        <p:txBody>
          <a:bodyPr/>
          <a:lstStyle/>
          <a:p>
            <a:r>
              <a:rPr lang="en-US" sz="3600" dirty="0">
                <a:latin typeface="Arial Narrow" charset="0"/>
                <a:ea typeface="ＭＳ Ｐゴシック" charset="0"/>
                <a:cs typeface="ＭＳ Ｐゴシック" charset="0"/>
              </a:rPr>
              <a:t>Reminder: SP#3 – Civic Duty I: Voter Registration</a:t>
            </a:r>
          </a:p>
        </p:txBody>
      </p:sp>
      <p:sp>
        <p:nvSpPr>
          <p:cNvPr id="3" name="Content Placeholder 2"/>
          <p:cNvSpPr>
            <a:spLocks noGrp="1"/>
          </p:cNvSpPr>
          <p:nvPr>
            <p:ph idx="1"/>
          </p:nvPr>
        </p:nvSpPr>
        <p:spPr>
          <a:xfrm>
            <a:off x="152400" y="533400"/>
            <a:ext cx="8899556" cy="5715000"/>
          </a:xfrm>
        </p:spPr>
        <p:txBody>
          <a:bodyPr/>
          <a:lstStyle/>
          <a:p>
            <a:r>
              <a:rPr lang="en-US" sz="2400" b="1" u="sng" dirty="0">
                <a:solidFill>
                  <a:srgbClr val="C00000"/>
                </a:solidFill>
                <a:latin typeface="Arial Narrow" charset="0"/>
                <a:ea typeface="ＭＳ Ｐゴシック" charset="0"/>
                <a:cs typeface="ＭＳ Ｐゴシック" charset="0"/>
              </a:rPr>
              <a:t>Voter registration in Texas ends on Monday, Oct. 5, 2020</a:t>
            </a:r>
          </a:p>
          <a:p>
            <a:pPr lvl="1"/>
            <a:r>
              <a:rPr lang="en-US" sz="2000" dirty="0">
                <a:latin typeface="Arial Narrow" charset="0"/>
                <a:ea typeface="ＭＳ Ｐゴシック" charset="0"/>
                <a:cs typeface="ＭＳ Ｐゴシック" charset="0"/>
              </a:rPr>
              <a:t>Registration can be done: </a:t>
            </a:r>
            <a:r>
              <a:rPr lang="en-US" sz="2000" dirty="0">
                <a:latin typeface="Arial Narrow" charset="0"/>
                <a:ea typeface="ＭＳ Ｐゴシック" charset="0"/>
                <a:cs typeface="ＭＳ Ｐゴシック" charset="0"/>
                <a:hlinkClick r:id="rId2"/>
              </a:rPr>
              <a:t>https://www.votetexas.gov/register/index.html</a:t>
            </a:r>
            <a:endParaRPr lang="en-US" sz="20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Check your registration: </a:t>
            </a:r>
            <a:r>
              <a:rPr lang="en-US" sz="2000" dirty="0">
                <a:latin typeface="Arial Narrow" charset="0"/>
                <a:ea typeface="ＭＳ Ｐゴシック" charset="0"/>
                <a:cs typeface="ＭＳ Ｐゴシック" charset="0"/>
                <a:hlinkClick r:id="rId3"/>
              </a:rPr>
              <a:t>https://teamrv-mvp.sos.texas.gov/MVP/mvp.do</a:t>
            </a:r>
            <a:endParaRPr lang="en-US" sz="2400" dirty="0">
              <a:latin typeface="Arial Narrow" charset="0"/>
              <a:ea typeface="ＭＳ Ｐゴシック" charset="0"/>
              <a:cs typeface="ＭＳ Ｐゴシック" charset="0"/>
            </a:endParaRPr>
          </a:p>
          <a:p>
            <a:r>
              <a:rPr lang="en-US" sz="2400" dirty="0">
                <a:latin typeface="Arial Narrow" charset="0"/>
                <a:ea typeface="ＭＳ Ｐゴシック" charset="0"/>
                <a:cs typeface="ＭＳ Ｐゴシック" charset="0"/>
              </a:rPr>
              <a:t>For those who are legal to take part in the election</a:t>
            </a:r>
          </a:p>
          <a:p>
            <a:pPr lvl="1"/>
            <a:r>
              <a:rPr lang="en-US" sz="2000" dirty="0">
                <a:latin typeface="Arial Narrow" charset="0"/>
                <a:ea typeface="ＭＳ Ｐゴシック" charset="0"/>
                <a:cs typeface="ＭＳ Ｐゴシック" charset="0"/>
              </a:rPr>
              <a:t>Your own registration to vote: 10 points</a:t>
            </a:r>
          </a:p>
          <a:p>
            <a:pPr lvl="2"/>
            <a:r>
              <a:rPr lang="en-US" sz="1600" dirty="0">
                <a:latin typeface="Arial Narrow" charset="0"/>
                <a:ea typeface="ＭＳ Ｐゴシック" charset="0"/>
                <a:cs typeface="ＭＳ Ｐゴシック" charset="0"/>
                <a:sym typeface="Wingdings" pitchFamily="2" charset="2"/>
              </a:rPr>
              <a:t>Include the screen shot your own voter registration check </a:t>
            </a:r>
            <a:endParaRPr lang="en-US" sz="1600" dirty="0">
              <a:latin typeface="Arial Narrow" charset="0"/>
              <a:ea typeface="ＭＳ Ｐゴシック" charset="0"/>
              <a:cs typeface="ＭＳ Ｐゴシック" charset="0"/>
            </a:endParaRPr>
          </a:p>
          <a:p>
            <a:pPr lvl="1"/>
            <a:r>
              <a:rPr lang="en-US" sz="2000" dirty="0">
                <a:latin typeface="Arial Narrow" charset="0"/>
                <a:ea typeface="ＭＳ Ｐゴシック" charset="0"/>
                <a:cs typeface="ＭＳ Ｐゴシック" charset="0"/>
              </a:rPr>
              <a:t>You can have up to 3 more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dirty="0">
                <a:latin typeface="Arial Narrow" charset="0"/>
                <a:ea typeface="ＭＳ Ｐゴシック" charset="0"/>
                <a:cs typeface="ＭＳ Ｐゴシック" charset="0"/>
              </a:rPr>
              <a:t>For those who are not legal to take part in the election</a:t>
            </a:r>
          </a:p>
          <a:p>
            <a:pPr lvl="1"/>
            <a:r>
              <a:rPr lang="en-US" sz="2000" dirty="0">
                <a:latin typeface="Arial Narrow" charset="0"/>
                <a:ea typeface="ＭＳ Ｐゴシック" charset="0"/>
                <a:cs typeface="ＭＳ Ｐゴシック" charset="0"/>
              </a:rPr>
              <a:t>You can have up to 5 people who are not registered to register: 5 points each</a:t>
            </a:r>
          </a:p>
          <a:p>
            <a:pPr lvl="2"/>
            <a:r>
              <a:rPr lang="en-US" sz="1600" dirty="0">
                <a:latin typeface="Arial Narrow" charset="0"/>
                <a:ea typeface="ＭＳ Ｐゴシック" charset="0"/>
                <a:cs typeface="ＭＳ Ｐゴシック" charset="0"/>
              </a:rPr>
              <a:t>Must include before and after the registration screen shots of the same person next to each other to show these are newly registered</a:t>
            </a:r>
          </a:p>
          <a:p>
            <a:r>
              <a:rPr lang="en-US" sz="2400" b="1" u="sng" dirty="0">
                <a:solidFill>
                  <a:srgbClr val="C00000"/>
                </a:solidFill>
                <a:latin typeface="Arial Narrow" charset="0"/>
                <a:ea typeface="ＭＳ Ｐゴシック" charset="0"/>
                <a:cs typeface="ＭＳ Ｐゴシック" charset="0"/>
              </a:rPr>
              <a:t>Deadline: 1pm Wednesday, Oct. 7, 2020</a:t>
            </a:r>
          </a:p>
          <a:p>
            <a:r>
              <a:rPr lang="en-US" sz="2400" dirty="0">
                <a:latin typeface="Arial Narrow" charset="0"/>
                <a:ea typeface="ＭＳ Ｐゴシック" charset="0"/>
                <a:cs typeface="ＭＳ Ｐゴシック" charset="0"/>
              </a:rPr>
              <a:t>Put all screen shots in one pdf file following the naming convention – SP3-LastName-FirstName-Fall20.pdf and upload to the CANVAS assignment</a:t>
            </a:r>
          </a:p>
          <a:p>
            <a:pPr lvl="1"/>
            <a:endParaRPr lang="en-US" sz="2000" dirty="0">
              <a:latin typeface="Arial Narrow" charset="0"/>
              <a:ea typeface="ＭＳ Ｐゴシック" charset="0"/>
              <a:cs typeface="ＭＳ Ｐゴシック" charset="0"/>
            </a:endParaRP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Tree>
    <p:extLst>
      <p:ext uri="{BB962C8B-B14F-4D97-AF65-F5344CB8AC3E}">
        <p14:creationId xmlns:p14="http://schemas.microsoft.com/office/powerpoint/2010/main" val="3102820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SP#3 – Civic Duty I: Voter Registration – 2</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grpSp>
        <p:nvGrpSpPr>
          <p:cNvPr id="9" name="Group 8">
            <a:extLst>
              <a:ext uri="{FF2B5EF4-FFF2-40B4-BE49-F238E27FC236}">
                <a16:creationId xmlns:a16="http://schemas.microsoft.com/office/drawing/2014/main" id="{6C5C6978-9B85-EA47-8211-B54EFFF42468}"/>
              </a:ext>
            </a:extLst>
          </p:cNvPr>
          <p:cNvGrpSpPr/>
          <p:nvPr/>
        </p:nvGrpSpPr>
        <p:grpSpPr>
          <a:xfrm>
            <a:off x="0" y="617534"/>
            <a:ext cx="9144000" cy="5622931"/>
            <a:chOff x="0" y="617534"/>
            <a:chExt cx="9144000" cy="5622931"/>
          </a:xfrm>
        </p:grpSpPr>
        <p:pic>
          <p:nvPicPr>
            <p:cNvPr id="7" name="Picture 6" descr="A screenshot of a cell phone&#10;&#10;Description automatically generated">
              <a:extLst>
                <a:ext uri="{FF2B5EF4-FFF2-40B4-BE49-F238E27FC236}">
                  <a16:creationId xmlns:a16="http://schemas.microsoft.com/office/drawing/2014/main" id="{B040E2E4-979B-4C4C-B119-FE9932A066DB}"/>
                </a:ext>
              </a:extLst>
            </p:cNvPr>
            <p:cNvPicPr>
              <a:picLocks noChangeAspect="1"/>
            </p:cNvPicPr>
            <p:nvPr/>
          </p:nvPicPr>
          <p:blipFill>
            <a:blip r:embed="rId2"/>
            <a:stretch>
              <a:fillRect/>
            </a:stretch>
          </p:blipFill>
          <p:spPr>
            <a:xfrm>
              <a:off x="0" y="617534"/>
              <a:ext cx="9144000" cy="5622931"/>
            </a:xfrm>
            <a:prstGeom prst="rect">
              <a:avLst/>
            </a:prstGeom>
          </p:spPr>
        </p:pic>
        <p:sp>
          <p:nvSpPr>
            <p:cNvPr id="8" name="Rectangle 7">
              <a:extLst>
                <a:ext uri="{FF2B5EF4-FFF2-40B4-BE49-F238E27FC236}">
                  <a16:creationId xmlns:a16="http://schemas.microsoft.com/office/drawing/2014/main" id="{4848FDAF-CCD7-314A-93F2-FE7BCF70B409}"/>
                </a:ext>
              </a:extLst>
            </p:cNvPr>
            <p:cNvSpPr/>
            <p:nvPr/>
          </p:nvSpPr>
          <p:spPr bwMode="auto">
            <a:xfrm>
              <a:off x="533400" y="3048000"/>
              <a:ext cx="2286000" cy="381000"/>
            </a:xfrm>
            <a:prstGeom prst="rect">
              <a:avLst/>
            </a:prstGeom>
            <a:solidFill>
              <a:schemeClr val="tx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grpSp>
    </p:spTree>
    <p:extLst>
      <p:ext uri="{BB962C8B-B14F-4D97-AF65-F5344CB8AC3E}">
        <p14:creationId xmlns:p14="http://schemas.microsoft.com/office/powerpoint/2010/main" val="1197942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5" name="Date Placeholder 5"/>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31756" name="Footer Placeholder 6"/>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42" name="Slide Number Placeholder 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8F7895E-25F1-374E-ACB6-982E27F526E9}" type="slidenum">
              <a:rPr lang="en-US" sz="1400">
                <a:solidFill>
                  <a:srgbClr val="A50021"/>
                </a:solidFill>
                <a:latin typeface="Arial Narrow" charset="0"/>
              </a:rPr>
              <a:pPr eaLnBrk="1" hangingPunct="1"/>
              <a:t>6</a:t>
            </a:fld>
            <a:endParaRPr lang="en-US" sz="1400" dirty="0">
              <a:solidFill>
                <a:srgbClr val="A50021"/>
              </a:solidFill>
              <a:latin typeface="Arial Narrow" charset="0"/>
            </a:endParaRPr>
          </a:p>
        </p:txBody>
      </p:sp>
      <p:sp>
        <p:nvSpPr>
          <p:cNvPr id="200706" name="Rectangle 2"/>
          <p:cNvSpPr>
            <a:spLocks noChangeArrowheads="1"/>
          </p:cNvSpPr>
          <p:nvPr/>
        </p:nvSpPr>
        <p:spPr bwMode="auto">
          <a:xfrm>
            <a:off x="5445125" y="2482850"/>
            <a:ext cx="1717675" cy="5651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00707" name="Rectangle 3"/>
          <p:cNvSpPr>
            <a:spLocks noChangeArrowheads="1"/>
          </p:cNvSpPr>
          <p:nvPr/>
        </p:nvSpPr>
        <p:spPr bwMode="auto">
          <a:xfrm>
            <a:off x="5445125" y="1828800"/>
            <a:ext cx="1717675" cy="57785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31760" name="Rectangle 4"/>
          <p:cNvSpPr>
            <a:spLocks noGrp="1" noChangeArrowheads="1"/>
          </p:cNvSpPr>
          <p:nvPr>
            <p:ph type="title"/>
          </p:nvPr>
        </p:nvSpPr>
        <p:spPr>
          <a:xfrm>
            <a:off x="685800" y="0"/>
            <a:ext cx="7772400" cy="762000"/>
          </a:xfrm>
        </p:spPr>
        <p:txBody>
          <a:bodyPr/>
          <a:lstStyle/>
          <a:p>
            <a:r>
              <a:rPr lang="en-US">
                <a:latin typeface="Arial Narrow" charset="0"/>
                <a:ea typeface="ＭＳ Ｐゴシック" charset="0"/>
                <a:cs typeface="ＭＳ Ｐゴシック" charset="0"/>
              </a:rPr>
              <a:t>Components and Unit Vectors</a:t>
            </a:r>
          </a:p>
        </p:txBody>
      </p:sp>
      <p:sp>
        <p:nvSpPr>
          <p:cNvPr id="200709" name="Rectangle 5"/>
          <p:cNvSpPr>
            <a:spLocks noGrp="1" noChangeArrowheads="1"/>
          </p:cNvSpPr>
          <p:nvPr>
            <p:ph type="body" sz="half" idx="1"/>
          </p:nvPr>
        </p:nvSpPr>
        <p:spPr>
          <a:xfrm>
            <a:off x="457200" y="762000"/>
            <a:ext cx="8382000" cy="533400"/>
          </a:xfrm>
        </p:spPr>
        <p:txBody>
          <a:bodyPr/>
          <a:lstStyle/>
          <a:p>
            <a:pPr>
              <a:buFontTx/>
              <a:buNone/>
            </a:pPr>
            <a:r>
              <a:rPr lang="en-US" sz="2400">
                <a:latin typeface="Arial Narrow" charset="0"/>
                <a:ea typeface="ＭＳ Ｐゴシック" charset="0"/>
                <a:cs typeface="ＭＳ Ｐゴシック" charset="0"/>
              </a:rPr>
              <a:t>Coordinate systems are useful in expressing vectors in their components</a:t>
            </a:r>
          </a:p>
        </p:txBody>
      </p:sp>
      <p:graphicFrame>
        <p:nvGraphicFramePr>
          <p:cNvPr id="200710" name="Object 2"/>
          <p:cNvGraphicFramePr>
            <a:graphicFrameLocks noGrp="1" noChangeAspect="1"/>
          </p:cNvGraphicFramePr>
          <p:nvPr>
            <p:ph sz="quarter" idx="2"/>
          </p:nvPr>
        </p:nvGraphicFramePr>
        <p:xfrm>
          <a:off x="5486400" y="3443288"/>
          <a:ext cx="1828800" cy="577850"/>
        </p:xfrm>
        <a:graphic>
          <a:graphicData uri="http://schemas.openxmlformats.org/presentationml/2006/ole">
            <mc:AlternateContent xmlns:mc="http://schemas.openxmlformats.org/markup-compatibility/2006">
              <mc:Choice xmlns:v="urn:schemas-microsoft-com:vml" Requires="v">
                <p:oleObj spid="_x0000_s79301" name="Equation" r:id="rId3" imgW="965200" imgH="304800" progId="Equation.DSMT4">
                  <p:embed/>
                </p:oleObj>
              </mc:Choice>
              <mc:Fallback>
                <p:oleObj name="Equation" r:id="rId3" imgW="965200" imgH="304800" progId="Equation.DSMT4">
                  <p:embed/>
                  <p:pic>
                    <p:nvPicPr>
                      <p:cNvPr id="20071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443288"/>
                        <a:ext cx="1828800" cy="577850"/>
                      </a:xfrm>
                      <a:prstGeom prst="rect">
                        <a:avLst/>
                      </a:prstGeom>
                      <a:solidFill>
                        <a:srgbClr val="FFFFCC"/>
                      </a:solidFill>
                      <a:ln w="28575">
                        <a:solidFill>
                          <a:srgbClr val="A50021"/>
                        </a:solidFill>
                        <a:miter lim="800000"/>
                        <a:headEnd/>
                        <a:tailEnd/>
                      </a:ln>
                      <a:effectLst/>
                      <a:extLs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11" name="Text Box 7"/>
          <p:cNvSpPr txBox="1">
            <a:spLocks noChangeArrowheads="1"/>
          </p:cNvSpPr>
          <p:nvPr/>
        </p:nvSpPr>
        <p:spPr bwMode="auto">
          <a:xfrm>
            <a:off x="3921125" y="1828800"/>
            <a:ext cx="900113"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r>
              <a:rPr lang="en-US">
                <a:solidFill>
                  <a:srgbClr val="333399"/>
                </a:solidFill>
                <a:latin typeface="Arial Narrow" charset="0"/>
              </a:rPr>
              <a:t>,F</a:t>
            </a:r>
            <a:r>
              <a:rPr lang="en-US" baseline="-25000">
                <a:solidFill>
                  <a:srgbClr val="333399"/>
                </a:solidFill>
                <a:latin typeface="Arial Narrow" charset="0"/>
              </a:rPr>
              <a:t>y</a:t>
            </a:r>
            <a:r>
              <a:rPr lang="en-US">
                <a:solidFill>
                  <a:srgbClr val="333399"/>
                </a:solidFill>
                <a:latin typeface="Arial Narrow" charset="0"/>
              </a:rPr>
              <a:t>)</a:t>
            </a:r>
          </a:p>
        </p:txBody>
      </p:sp>
      <p:grpSp>
        <p:nvGrpSpPr>
          <p:cNvPr id="2" name="Group 8"/>
          <p:cNvGrpSpPr>
            <a:grpSpLocks/>
          </p:cNvGrpSpPr>
          <p:nvPr/>
        </p:nvGrpSpPr>
        <p:grpSpPr bwMode="auto">
          <a:xfrm>
            <a:off x="2605088" y="2057400"/>
            <a:ext cx="1295400" cy="1447800"/>
            <a:chOff x="1737" y="1440"/>
            <a:chExt cx="816" cy="912"/>
          </a:xfrm>
        </p:grpSpPr>
        <p:sp>
          <p:nvSpPr>
            <p:cNvPr id="31785" name="Line 9"/>
            <p:cNvSpPr>
              <a:spLocks noChangeShapeType="1"/>
            </p:cNvSpPr>
            <p:nvPr/>
          </p:nvSpPr>
          <p:spPr bwMode="auto">
            <a:xfrm flipV="1">
              <a:off x="1737" y="1440"/>
              <a:ext cx="816" cy="912"/>
            </a:xfrm>
            <a:prstGeom prst="line">
              <a:avLst/>
            </a:prstGeom>
            <a:noFill/>
            <a:ln w="38100">
              <a:solidFill>
                <a:srgbClr val="0033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00714" name="Text Box 10"/>
            <p:cNvSpPr txBox="1">
              <a:spLocks noChangeArrowheads="1"/>
            </p:cNvSpPr>
            <p:nvPr/>
          </p:nvSpPr>
          <p:spPr bwMode="auto">
            <a:xfrm>
              <a:off x="2049" y="1536"/>
              <a:ext cx="213" cy="291"/>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333399"/>
                  </a:solidFill>
                  <a:effectLst>
                    <a:outerShdw blurRad="38100" dist="38100" dir="2700000" algn="tl">
                      <a:srgbClr val="DDDDDD"/>
                    </a:outerShdw>
                  </a:effectLst>
                  <a:latin typeface="Arial Narrow" charset="0"/>
                </a:rPr>
                <a:t>F</a:t>
              </a:r>
            </a:p>
          </p:txBody>
        </p:sp>
      </p:grpSp>
      <p:grpSp>
        <p:nvGrpSpPr>
          <p:cNvPr id="3" name="Group 11"/>
          <p:cNvGrpSpPr>
            <a:grpSpLocks/>
          </p:cNvGrpSpPr>
          <p:nvPr/>
        </p:nvGrpSpPr>
        <p:grpSpPr bwMode="auto">
          <a:xfrm>
            <a:off x="2986088" y="2971800"/>
            <a:ext cx="496887" cy="534988"/>
            <a:chOff x="1977" y="2015"/>
            <a:chExt cx="313" cy="337"/>
          </a:xfrm>
        </p:grpSpPr>
        <p:sp>
          <p:nvSpPr>
            <p:cNvPr id="31783" name="Text Box 12"/>
            <p:cNvSpPr txBox="1">
              <a:spLocks noChangeArrowheads="1"/>
            </p:cNvSpPr>
            <p:nvPr/>
          </p:nvSpPr>
          <p:spPr bwMode="auto">
            <a:xfrm>
              <a:off x="2073" y="2015"/>
              <a:ext cx="217"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Symbol" charset="0"/>
                </a:rPr>
                <a:t>θ</a:t>
              </a:r>
            </a:p>
          </p:txBody>
        </p:sp>
        <p:sp>
          <p:nvSpPr>
            <p:cNvPr id="31784" name="AutoShape 13"/>
            <p:cNvSpPr>
              <a:spLocks noChangeArrowheads="1"/>
            </p:cNvSpPr>
            <p:nvPr/>
          </p:nvSpPr>
          <p:spPr bwMode="auto">
            <a:xfrm rot="-5681994">
              <a:off x="1857" y="2136"/>
              <a:ext cx="336" cy="96"/>
            </a:xfrm>
            <a:prstGeom prst="curvedUpArrow">
              <a:avLst>
                <a:gd name="adj1" fmla="val 70000"/>
                <a:gd name="adj2" fmla="val 140000"/>
                <a:gd name="adj3" fmla="val 33333"/>
              </a:avLst>
            </a:prstGeom>
            <a:solidFill>
              <a:srgbClr val="808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4" name="Group 14"/>
          <p:cNvGrpSpPr>
            <a:grpSpLocks/>
          </p:cNvGrpSpPr>
          <p:nvPr/>
        </p:nvGrpSpPr>
        <p:grpSpPr bwMode="auto">
          <a:xfrm>
            <a:off x="2209800" y="1752600"/>
            <a:ext cx="1690688" cy="461963"/>
            <a:chOff x="1488" y="1248"/>
            <a:chExt cx="1065" cy="291"/>
          </a:xfrm>
        </p:grpSpPr>
        <p:sp>
          <p:nvSpPr>
            <p:cNvPr id="31781" name="Line 15"/>
            <p:cNvSpPr>
              <a:spLocks noChangeShapeType="1"/>
            </p:cNvSpPr>
            <p:nvPr/>
          </p:nvSpPr>
          <p:spPr bwMode="auto">
            <a:xfrm rot="-5400000">
              <a:off x="2145" y="1032"/>
              <a:ext cx="0" cy="816"/>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2" name="Text Box 16"/>
            <p:cNvSpPr txBox="1">
              <a:spLocks noChangeArrowheads="1"/>
            </p:cNvSpPr>
            <p:nvPr/>
          </p:nvSpPr>
          <p:spPr bwMode="auto">
            <a:xfrm>
              <a:off x="1488" y="1248"/>
              <a:ext cx="27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y</a:t>
              </a:r>
            </a:p>
          </p:txBody>
        </p:sp>
      </p:grpSp>
      <p:grpSp>
        <p:nvGrpSpPr>
          <p:cNvPr id="5" name="Group 17"/>
          <p:cNvGrpSpPr>
            <a:grpSpLocks/>
          </p:cNvGrpSpPr>
          <p:nvPr/>
        </p:nvGrpSpPr>
        <p:grpSpPr bwMode="auto">
          <a:xfrm>
            <a:off x="3733800" y="2082800"/>
            <a:ext cx="422275" cy="1935163"/>
            <a:chOff x="2457" y="1440"/>
            <a:chExt cx="244" cy="1261"/>
          </a:xfrm>
        </p:grpSpPr>
        <p:sp>
          <p:nvSpPr>
            <p:cNvPr id="31779" name="Line 18"/>
            <p:cNvSpPr>
              <a:spLocks noChangeShapeType="1"/>
            </p:cNvSpPr>
            <p:nvPr/>
          </p:nvSpPr>
          <p:spPr bwMode="auto">
            <a:xfrm>
              <a:off x="2553" y="1440"/>
              <a:ext cx="0" cy="912"/>
            </a:xfrm>
            <a:prstGeom prst="line">
              <a:avLst/>
            </a:prstGeom>
            <a:noFill/>
            <a:ln w="28575">
              <a:solidFill>
                <a:srgbClr val="33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780" name="Text Box 19"/>
            <p:cNvSpPr txBox="1">
              <a:spLocks noChangeArrowheads="1"/>
            </p:cNvSpPr>
            <p:nvPr/>
          </p:nvSpPr>
          <p:spPr bwMode="auto">
            <a:xfrm>
              <a:off x="2457" y="2400"/>
              <a:ext cx="244" cy="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F</a:t>
              </a:r>
              <a:r>
                <a:rPr lang="en-US" baseline="-25000">
                  <a:solidFill>
                    <a:srgbClr val="333399"/>
                  </a:solidFill>
                  <a:latin typeface="Arial Narrow" charset="0"/>
                </a:rPr>
                <a:t>x</a:t>
              </a:r>
            </a:p>
          </p:txBody>
        </p:sp>
      </p:grpSp>
      <p:grpSp>
        <p:nvGrpSpPr>
          <p:cNvPr id="6" name="Group 20"/>
          <p:cNvGrpSpPr>
            <a:grpSpLocks/>
          </p:cNvGrpSpPr>
          <p:nvPr/>
        </p:nvGrpSpPr>
        <p:grpSpPr bwMode="auto">
          <a:xfrm>
            <a:off x="1219200" y="3276600"/>
            <a:ext cx="3673475" cy="457200"/>
            <a:chOff x="1593" y="2208"/>
            <a:chExt cx="1611" cy="288"/>
          </a:xfrm>
        </p:grpSpPr>
        <p:sp>
          <p:nvSpPr>
            <p:cNvPr id="31777" name="Line 21"/>
            <p:cNvSpPr>
              <a:spLocks noChangeShapeType="1"/>
            </p:cNvSpPr>
            <p:nvPr/>
          </p:nvSpPr>
          <p:spPr bwMode="auto">
            <a:xfrm>
              <a:off x="1593" y="2352"/>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8" name="Text Box 22"/>
            <p:cNvSpPr txBox="1">
              <a:spLocks noChangeArrowheads="1"/>
            </p:cNvSpPr>
            <p:nvPr/>
          </p:nvSpPr>
          <p:spPr bwMode="auto">
            <a:xfrm>
              <a:off x="3068" y="2208"/>
              <a:ext cx="136"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x</a:t>
              </a:r>
              <a:endParaRPr lang="en-US" baseline="-25000">
                <a:solidFill>
                  <a:srgbClr val="333399"/>
                </a:solidFill>
                <a:latin typeface="Arial Narrow" charset="0"/>
              </a:endParaRPr>
            </a:p>
          </p:txBody>
        </p:sp>
      </p:grpSp>
      <p:grpSp>
        <p:nvGrpSpPr>
          <p:cNvPr id="7" name="Group 23"/>
          <p:cNvGrpSpPr>
            <a:grpSpLocks/>
          </p:cNvGrpSpPr>
          <p:nvPr/>
        </p:nvGrpSpPr>
        <p:grpSpPr bwMode="auto">
          <a:xfrm>
            <a:off x="2590800" y="1295400"/>
            <a:ext cx="452438" cy="2819400"/>
            <a:chOff x="1737" y="960"/>
            <a:chExt cx="276" cy="1536"/>
          </a:xfrm>
        </p:grpSpPr>
        <p:sp>
          <p:nvSpPr>
            <p:cNvPr id="31775" name="Line 24"/>
            <p:cNvSpPr>
              <a:spLocks noChangeShapeType="1"/>
            </p:cNvSpPr>
            <p:nvPr/>
          </p:nvSpPr>
          <p:spPr bwMode="auto">
            <a:xfrm rot="-5400000">
              <a:off x="1017" y="1776"/>
              <a:ext cx="1440" cy="0"/>
            </a:xfrm>
            <a:prstGeom prst="line">
              <a:avLst/>
            </a:prstGeom>
            <a:noFill/>
            <a:ln w="28575">
              <a:solidFill>
                <a:srgbClr val="99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776" name="Text Box 25"/>
            <p:cNvSpPr txBox="1">
              <a:spLocks noChangeArrowheads="1"/>
            </p:cNvSpPr>
            <p:nvPr/>
          </p:nvSpPr>
          <p:spPr bwMode="auto">
            <a:xfrm>
              <a:off x="1824" y="960"/>
              <a:ext cx="189" cy="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y</a:t>
              </a:r>
              <a:endParaRPr lang="en-US" baseline="-25000">
                <a:solidFill>
                  <a:srgbClr val="333399"/>
                </a:solidFill>
                <a:latin typeface="Arial Narrow" charset="0"/>
              </a:endParaRPr>
            </a:p>
          </p:txBody>
        </p:sp>
      </p:grpSp>
      <p:graphicFrame>
        <p:nvGraphicFramePr>
          <p:cNvPr id="200730" name="Object 3"/>
          <p:cNvGraphicFramePr>
            <a:graphicFrameLocks noChangeAspect="1"/>
          </p:cNvGraphicFramePr>
          <p:nvPr/>
        </p:nvGraphicFramePr>
        <p:xfrm>
          <a:off x="5430838" y="1860550"/>
          <a:ext cx="665162" cy="515938"/>
        </p:xfrm>
        <a:graphic>
          <a:graphicData uri="http://schemas.openxmlformats.org/presentationml/2006/ole">
            <mc:AlternateContent xmlns:mc="http://schemas.openxmlformats.org/markup-compatibility/2006">
              <mc:Choice xmlns:v="urn:schemas-microsoft-com:vml" Requires="v">
                <p:oleObj spid="_x0000_s79302" name="Equation" r:id="rId5" imgW="317500" imgH="241300" progId="Equation.DSMT4">
                  <p:embed/>
                </p:oleObj>
              </mc:Choice>
              <mc:Fallback>
                <p:oleObj name="Equation" r:id="rId5" imgW="317500" imgH="241300" progId="Equation.DSMT4">
                  <p:embed/>
                  <p:pic>
                    <p:nvPicPr>
                      <p:cNvPr id="20073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838" y="1860550"/>
                        <a:ext cx="665162" cy="515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31" name="Object 4"/>
          <p:cNvGraphicFramePr>
            <a:graphicFrameLocks noChangeAspect="1"/>
          </p:cNvGraphicFramePr>
          <p:nvPr/>
        </p:nvGraphicFramePr>
        <p:xfrm>
          <a:off x="1355725" y="4456113"/>
          <a:ext cx="903288" cy="663575"/>
        </p:xfrm>
        <a:graphic>
          <a:graphicData uri="http://schemas.openxmlformats.org/presentationml/2006/ole">
            <mc:AlternateContent xmlns:mc="http://schemas.openxmlformats.org/markup-compatibility/2006">
              <mc:Choice xmlns:v="urn:schemas-microsoft-com:vml" Requires="v">
                <p:oleObj spid="_x0000_s79303" name="Equation" r:id="rId7" imgW="330200" imgH="355600" progId="Equation.DSMT4">
                  <p:embed/>
                </p:oleObj>
              </mc:Choice>
              <mc:Fallback>
                <p:oleObj name="Equation" r:id="rId7" imgW="330200" imgH="355600" progId="Equation.DSMT4">
                  <p:embed/>
                  <p:pic>
                    <p:nvPicPr>
                      <p:cNvPr id="200731" name="Object 4"/>
                      <p:cNvPicPr>
                        <a:picLocks noChangeAspect="1" noChangeArrowheads="1"/>
                      </p:cNvPicPr>
                      <p:nvPr/>
                    </p:nvPicPr>
                    <p:blipFill>
                      <a:blip r:embed="rId8"/>
                      <a:srcRect/>
                      <a:stretch>
                        <a:fillRect/>
                      </a:stretch>
                    </p:blipFill>
                    <p:spPr bwMode="auto">
                      <a:xfrm>
                        <a:off x="1355725" y="4456113"/>
                        <a:ext cx="903288"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0732" name="Text Box 28"/>
          <p:cNvSpPr txBox="1">
            <a:spLocks noChangeArrowheads="1"/>
          </p:cNvSpPr>
          <p:nvPr/>
        </p:nvSpPr>
        <p:spPr bwMode="auto">
          <a:xfrm>
            <a:off x="7243763" y="1797050"/>
            <a:ext cx="1853392"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6600" dirty="0">
                <a:solidFill>
                  <a:schemeClr val="accent2"/>
                </a:solidFill>
                <a:latin typeface="Arial Narrow" charset="0"/>
              </a:rPr>
              <a:t>}</a:t>
            </a:r>
            <a:r>
              <a:rPr lang="en-US" dirty="0">
                <a:solidFill>
                  <a:schemeClr val="accent2"/>
                </a:solidFill>
                <a:latin typeface="Arial Narrow" charset="0"/>
              </a:rPr>
              <a:t>Components</a:t>
            </a:r>
            <a:endParaRPr lang="en-US" sz="6600" dirty="0">
              <a:solidFill>
                <a:schemeClr val="accent2"/>
              </a:solidFill>
              <a:latin typeface="Arial Narrow" charset="0"/>
            </a:endParaRPr>
          </a:p>
        </p:txBody>
      </p:sp>
      <p:sp>
        <p:nvSpPr>
          <p:cNvPr id="200733" name="Text Box 29"/>
          <p:cNvSpPr txBox="1">
            <a:spLocks noChangeArrowheads="1"/>
          </p:cNvSpPr>
          <p:nvPr/>
        </p:nvSpPr>
        <p:spPr bwMode="auto">
          <a:xfrm>
            <a:off x="3200400" y="1524000"/>
            <a:ext cx="711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4" name="Text Box 30"/>
          <p:cNvSpPr txBox="1">
            <a:spLocks noChangeArrowheads="1"/>
          </p:cNvSpPr>
          <p:nvPr/>
        </p:nvSpPr>
        <p:spPr bwMode="auto">
          <a:xfrm>
            <a:off x="1676400" y="25146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5" name="Text Box 31"/>
          <p:cNvSpPr txBox="1">
            <a:spLocks noChangeArrowheads="1"/>
          </p:cNvSpPr>
          <p:nvPr/>
        </p:nvSpPr>
        <p:spPr bwMode="auto">
          <a:xfrm>
            <a:off x="1638300" y="3505200"/>
            <a:ext cx="584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sp>
        <p:nvSpPr>
          <p:cNvPr id="200736" name="Text Box 32"/>
          <p:cNvSpPr txBox="1">
            <a:spLocks noChangeArrowheads="1"/>
          </p:cNvSpPr>
          <p:nvPr/>
        </p:nvSpPr>
        <p:spPr bwMode="auto">
          <a:xfrm>
            <a:off x="2768600" y="3505200"/>
            <a:ext cx="6477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333399"/>
                </a:solidFill>
                <a:latin typeface="Arial Narrow" charset="0"/>
              </a:rPr>
              <a:t>(+,-)</a:t>
            </a:r>
          </a:p>
        </p:txBody>
      </p:sp>
      <p:graphicFrame>
        <p:nvGraphicFramePr>
          <p:cNvPr id="200737" name="Object 5"/>
          <p:cNvGraphicFramePr>
            <a:graphicFrameLocks noGrp="1" noChangeAspect="1"/>
          </p:cNvGraphicFramePr>
          <p:nvPr>
            <p:ph sz="quarter" idx="3"/>
          </p:nvPr>
        </p:nvGraphicFramePr>
        <p:xfrm>
          <a:off x="5445125" y="2490788"/>
          <a:ext cx="690563" cy="557212"/>
        </p:xfrm>
        <a:graphic>
          <a:graphicData uri="http://schemas.openxmlformats.org/presentationml/2006/ole">
            <mc:AlternateContent xmlns:mc="http://schemas.openxmlformats.org/markup-compatibility/2006">
              <mc:Choice xmlns:v="urn:schemas-microsoft-com:vml" Requires="v">
                <p:oleObj spid="_x0000_s79304" name="Equation" r:id="rId9" imgW="330200" imgH="266700" progId="Equation.DSMT4">
                  <p:embed/>
                </p:oleObj>
              </mc:Choice>
              <mc:Fallback>
                <p:oleObj name="Equation" r:id="rId9" imgW="330200" imgH="266700" progId="Equation.DSMT4">
                  <p:embed/>
                  <p:pic>
                    <p:nvPicPr>
                      <p:cNvPr id="200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45125" y="2490788"/>
                        <a:ext cx="690563"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200738" name="Text Box 34"/>
          <p:cNvSpPr txBox="1">
            <a:spLocks noChangeArrowheads="1"/>
          </p:cNvSpPr>
          <p:nvPr/>
        </p:nvSpPr>
        <p:spPr bwMode="auto">
          <a:xfrm>
            <a:off x="7391400" y="3352800"/>
            <a:ext cx="1751013"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600">
                <a:solidFill>
                  <a:schemeClr val="accent2"/>
                </a:solidFill>
                <a:latin typeface="Arial Narrow" charset="0"/>
              </a:rPr>
              <a:t>}</a:t>
            </a:r>
            <a:r>
              <a:rPr lang="en-US" sz="2800">
                <a:solidFill>
                  <a:schemeClr val="accent2"/>
                </a:solidFill>
                <a:latin typeface="Arial Narrow" charset="0"/>
              </a:rPr>
              <a:t> Magnitude</a:t>
            </a:r>
          </a:p>
        </p:txBody>
      </p:sp>
      <p:graphicFrame>
        <p:nvGraphicFramePr>
          <p:cNvPr id="200739" name="Object 6"/>
          <p:cNvGraphicFramePr>
            <a:graphicFrameLocks noChangeAspect="1"/>
          </p:cNvGraphicFramePr>
          <p:nvPr/>
        </p:nvGraphicFramePr>
        <p:xfrm>
          <a:off x="2033588" y="4384675"/>
          <a:ext cx="4281487" cy="874713"/>
        </p:xfrm>
        <a:graphic>
          <a:graphicData uri="http://schemas.openxmlformats.org/presentationml/2006/ole">
            <mc:AlternateContent xmlns:mc="http://schemas.openxmlformats.org/markup-compatibility/2006">
              <mc:Choice xmlns:v="urn:schemas-microsoft-com:vml" Requires="v">
                <p:oleObj spid="_x0000_s79305" name="Equation" r:id="rId11" imgW="1562100" imgH="469900" progId="Equation.DSMT4">
                  <p:embed/>
                </p:oleObj>
              </mc:Choice>
              <mc:Fallback>
                <p:oleObj name="Equation" r:id="rId11" imgW="1562100" imgH="469900" progId="Equation.DSMT4">
                  <p:embed/>
                  <p:pic>
                    <p:nvPicPr>
                      <p:cNvPr id="200739" name="Object 6"/>
                      <p:cNvPicPr>
                        <a:picLocks noChangeAspect="1" noChangeArrowheads="1"/>
                      </p:cNvPicPr>
                      <p:nvPr/>
                    </p:nvPicPr>
                    <p:blipFill>
                      <a:blip r:embed="rId12"/>
                      <a:srcRect/>
                      <a:stretch>
                        <a:fillRect/>
                      </a:stretch>
                    </p:blipFill>
                    <p:spPr bwMode="auto">
                      <a:xfrm>
                        <a:off x="2033588" y="4384675"/>
                        <a:ext cx="4281487" cy="8747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0" name="Object 7"/>
          <p:cNvGraphicFramePr>
            <a:graphicFrameLocks noChangeAspect="1"/>
          </p:cNvGraphicFramePr>
          <p:nvPr/>
        </p:nvGraphicFramePr>
        <p:xfrm>
          <a:off x="1812925" y="5302250"/>
          <a:ext cx="4002088" cy="830263"/>
        </p:xfrm>
        <a:graphic>
          <a:graphicData uri="http://schemas.openxmlformats.org/presentationml/2006/ole">
            <mc:AlternateContent xmlns:mc="http://schemas.openxmlformats.org/markup-compatibility/2006">
              <mc:Choice xmlns:v="urn:schemas-microsoft-com:vml" Requires="v">
                <p:oleObj spid="_x0000_s79306" name="Equation" r:id="rId13" imgW="1460500" imgH="444500" progId="Equation.DSMT4">
                  <p:embed/>
                </p:oleObj>
              </mc:Choice>
              <mc:Fallback>
                <p:oleObj name="Equation" r:id="rId13" imgW="1460500" imgH="444500" progId="Equation.DSMT4">
                  <p:embed/>
                  <p:pic>
                    <p:nvPicPr>
                      <p:cNvPr id="200740" name="Object 7"/>
                      <p:cNvPicPr>
                        <a:picLocks noChangeAspect="1" noChangeArrowheads="1"/>
                      </p:cNvPicPr>
                      <p:nvPr/>
                    </p:nvPicPr>
                    <p:blipFill>
                      <a:blip r:embed="rId14"/>
                      <a:srcRect/>
                      <a:stretch>
                        <a:fillRect/>
                      </a:stretch>
                    </p:blipFill>
                    <p:spPr bwMode="auto">
                      <a:xfrm>
                        <a:off x="1812925" y="5302250"/>
                        <a:ext cx="4002088" cy="8302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1" name="Object 8"/>
          <p:cNvGraphicFramePr>
            <a:graphicFrameLocks noChangeAspect="1"/>
          </p:cNvGraphicFramePr>
          <p:nvPr/>
        </p:nvGraphicFramePr>
        <p:xfrm>
          <a:off x="6046788" y="5416550"/>
          <a:ext cx="904875" cy="663575"/>
        </p:xfrm>
        <a:graphic>
          <a:graphicData uri="http://schemas.openxmlformats.org/presentationml/2006/ole">
            <mc:AlternateContent xmlns:mc="http://schemas.openxmlformats.org/markup-compatibility/2006">
              <mc:Choice xmlns:v="urn:schemas-microsoft-com:vml" Requires="v">
                <p:oleObj spid="_x0000_s79307" name="Equation" r:id="rId15" imgW="330200" imgH="355600" progId="Equation.DSMT4">
                  <p:embed/>
                </p:oleObj>
              </mc:Choice>
              <mc:Fallback>
                <p:oleObj name="Equation" r:id="rId15" imgW="330200" imgH="355600" progId="Equation.DSMT4">
                  <p:embed/>
                  <p:pic>
                    <p:nvPicPr>
                      <p:cNvPr id="200741" name="Object 8"/>
                      <p:cNvPicPr>
                        <a:picLocks noChangeAspect="1" noChangeArrowheads="1"/>
                      </p:cNvPicPr>
                      <p:nvPr/>
                    </p:nvPicPr>
                    <p:blipFill>
                      <a:blip r:embed="rId16"/>
                      <a:srcRect/>
                      <a:stretch>
                        <a:fillRect/>
                      </a:stretch>
                    </p:blipFill>
                    <p:spPr bwMode="auto">
                      <a:xfrm>
                        <a:off x="6046788" y="5416550"/>
                        <a:ext cx="904875"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2" name="Object 9"/>
          <p:cNvGraphicFramePr>
            <a:graphicFrameLocks noChangeAspect="1"/>
          </p:cNvGraphicFramePr>
          <p:nvPr/>
        </p:nvGraphicFramePr>
        <p:xfrm>
          <a:off x="6061075" y="1849438"/>
          <a:ext cx="1116013" cy="560387"/>
        </p:xfrm>
        <a:graphic>
          <a:graphicData uri="http://schemas.openxmlformats.org/presentationml/2006/ole">
            <mc:AlternateContent xmlns:mc="http://schemas.openxmlformats.org/markup-compatibility/2006">
              <mc:Choice xmlns:v="urn:schemas-microsoft-com:vml" Requires="v">
                <p:oleObj spid="_x0000_s79308" name="Equation" r:id="rId17" imgW="533400" imgH="368300" progId="Equation.DSMT4">
                  <p:embed/>
                </p:oleObj>
              </mc:Choice>
              <mc:Fallback>
                <p:oleObj name="Equation" r:id="rId17" imgW="533400" imgH="368300" progId="Equation.DSMT4">
                  <p:embed/>
                  <p:pic>
                    <p:nvPicPr>
                      <p:cNvPr id="200742"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1075" y="1849438"/>
                        <a:ext cx="1116013" cy="5603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0743" name="Object 10"/>
          <p:cNvGraphicFramePr>
            <a:graphicFrameLocks noChangeAspect="1"/>
          </p:cNvGraphicFramePr>
          <p:nvPr/>
        </p:nvGraphicFramePr>
        <p:xfrm>
          <a:off x="6096000" y="2481263"/>
          <a:ext cx="1079500" cy="620712"/>
        </p:xfrm>
        <a:graphic>
          <a:graphicData uri="http://schemas.openxmlformats.org/presentationml/2006/ole">
            <mc:AlternateContent xmlns:mc="http://schemas.openxmlformats.org/markup-compatibility/2006">
              <mc:Choice xmlns:v="urn:schemas-microsoft-com:vml" Requires="v">
                <p:oleObj spid="_x0000_s79309" name="Equation" r:id="rId19" imgW="508000" imgH="368300" progId="Equation.DSMT4">
                  <p:embed/>
                </p:oleObj>
              </mc:Choice>
              <mc:Fallback>
                <p:oleObj name="Equation" r:id="rId19" imgW="508000" imgH="368300" progId="Equation.DSMT4">
                  <p:embed/>
                  <p:pic>
                    <p:nvPicPr>
                      <p:cNvPr id="200743"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0" y="2481263"/>
                        <a:ext cx="1079500" cy="6207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56706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0709">
                                            <p:txEl>
                                              <p:pRg st="0" end="0"/>
                                            </p:txEl>
                                          </p:spTgt>
                                        </p:tgtEl>
                                        <p:attrNameLst>
                                          <p:attrName>style.visibility</p:attrName>
                                        </p:attrNameLst>
                                      </p:cBhvr>
                                      <p:to>
                                        <p:strVal val="visible"/>
                                      </p:to>
                                    </p:set>
                                    <p:animEffect transition="in" filter="wipe(left)">
                                      <p:cBhvr>
                                        <p:cTn id="7" dur="500"/>
                                        <p:tgtEl>
                                          <p:spTgt spid="20070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0711">
                                            <p:txEl>
                                              <p:pRg st="0" end="0"/>
                                            </p:txEl>
                                          </p:spTgt>
                                        </p:tgtEl>
                                        <p:attrNameLst>
                                          <p:attrName>style.visibility</p:attrName>
                                        </p:attrNameLst>
                                      </p:cBhvr>
                                      <p:to>
                                        <p:strVal val="visible"/>
                                      </p:to>
                                    </p:set>
                                    <p:animEffect transition="in" filter="wipe(left)">
                                      <p:cBhvr>
                                        <p:cTn id="41" dur="500"/>
                                        <p:tgtEl>
                                          <p:spTgt spid="200711">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0730"/>
                                        </p:tgtEl>
                                        <p:attrNameLst>
                                          <p:attrName>style.visibility</p:attrName>
                                        </p:attrNameLst>
                                      </p:cBhvr>
                                      <p:to>
                                        <p:strVal val="visible"/>
                                      </p:to>
                                    </p:set>
                                    <p:animEffect transition="in" filter="wipe(left)">
                                      <p:cBhvr>
                                        <p:cTn id="46" dur="500"/>
                                        <p:tgtEl>
                                          <p:spTgt spid="20073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0742"/>
                                        </p:tgtEl>
                                        <p:attrNameLst>
                                          <p:attrName>style.visibility</p:attrName>
                                        </p:attrNameLst>
                                      </p:cBhvr>
                                      <p:to>
                                        <p:strVal val="visible"/>
                                      </p:to>
                                    </p:set>
                                    <p:animEffect transition="in" filter="wipe(left)">
                                      <p:cBhvr>
                                        <p:cTn id="51" dur="500"/>
                                        <p:tgtEl>
                                          <p:spTgt spid="200742"/>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0737"/>
                                        </p:tgtEl>
                                        <p:attrNameLst>
                                          <p:attrName>style.visibility</p:attrName>
                                        </p:attrNameLst>
                                      </p:cBhvr>
                                      <p:to>
                                        <p:strVal val="visible"/>
                                      </p:to>
                                    </p:set>
                                    <p:animEffect transition="in" filter="wipe(left)">
                                      <p:cBhvr>
                                        <p:cTn id="56" dur="500"/>
                                        <p:tgtEl>
                                          <p:spTgt spid="200737"/>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0743"/>
                                        </p:tgtEl>
                                        <p:attrNameLst>
                                          <p:attrName>style.visibility</p:attrName>
                                        </p:attrNameLst>
                                      </p:cBhvr>
                                      <p:to>
                                        <p:strVal val="visible"/>
                                      </p:to>
                                    </p:set>
                                    <p:animEffect transition="in" filter="wipe(left)">
                                      <p:cBhvr>
                                        <p:cTn id="61" dur="500"/>
                                        <p:tgtEl>
                                          <p:spTgt spid="200743"/>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00732">
                                            <p:txEl>
                                              <p:pRg st="0" end="0"/>
                                            </p:txEl>
                                          </p:spTgt>
                                        </p:tgtEl>
                                        <p:attrNameLst>
                                          <p:attrName>style.visibility</p:attrName>
                                        </p:attrNameLst>
                                      </p:cBhvr>
                                      <p:to>
                                        <p:strVal val="visible"/>
                                      </p:to>
                                    </p:set>
                                    <p:animEffect transition="in" filter="wipe(left)">
                                      <p:cBhvr>
                                        <p:cTn id="66" dur="500"/>
                                        <p:tgtEl>
                                          <p:spTgt spid="200732">
                                            <p:txEl>
                                              <p:pRg st="0" end="0"/>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53" presetClass="entr" presetSubtype="0" fill="hold" grpId="0" nodeType="clickEffect">
                                  <p:stCondLst>
                                    <p:cond delay="0"/>
                                  </p:stCondLst>
                                  <p:childTnLst>
                                    <p:set>
                                      <p:cBhvr>
                                        <p:cTn id="70" dur="1" fill="hold">
                                          <p:stCondLst>
                                            <p:cond delay="0"/>
                                          </p:stCondLst>
                                        </p:cTn>
                                        <p:tgtEl>
                                          <p:spTgt spid="200707"/>
                                        </p:tgtEl>
                                        <p:attrNameLst>
                                          <p:attrName>style.visibility</p:attrName>
                                        </p:attrNameLst>
                                      </p:cBhvr>
                                      <p:to>
                                        <p:strVal val="visible"/>
                                      </p:to>
                                    </p:set>
                                    <p:anim calcmode="lin" valueType="num">
                                      <p:cBhvr>
                                        <p:cTn id="71" dur="500" fill="hold"/>
                                        <p:tgtEl>
                                          <p:spTgt spid="200707"/>
                                        </p:tgtEl>
                                        <p:attrNameLst>
                                          <p:attrName>ppt_w</p:attrName>
                                        </p:attrNameLst>
                                      </p:cBhvr>
                                      <p:tavLst>
                                        <p:tav tm="0">
                                          <p:val>
                                            <p:fltVal val="0"/>
                                          </p:val>
                                        </p:tav>
                                        <p:tav tm="100000">
                                          <p:val>
                                            <p:strVal val="#ppt_w"/>
                                          </p:val>
                                        </p:tav>
                                      </p:tavLst>
                                    </p:anim>
                                    <p:anim calcmode="lin" valueType="num">
                                      <p:cBhvr>
                                        <p:cTn id="72" dur="500" fill="hold"/>
                                        <p:tgtEl>
                                          <p:spTgt spid="200707"/>
                                        </p:tgtEl>
                                        <p:attrNameLst>
                                          <p:attrName>ppt_h</p:attrName>
                                        </p:attrNameLst>
                                      </p:cBhvr>
                                      <p:tavLst>
                                        <p:tav tm="0">
                                          <p:val>
                                            <p:fltVal val="0"/>
                                          </p:val>
                                        </p:tav>
                                        <p:tav tm="100000">
                                          <p:val>
                                            <p:strVal val="#ppt_h"/>
                                          </p:val>
                                        </p:tav>
                                      </p:tavLst>
                                    </p:anim>
                                    <p:animEffect transition="in" filter="fade">
                                      <p:cBhvr>
                                        <p:cTn id="73" dur="500"/>
                                        <p:tgtEl>
                                          <p:spTgt spid="20070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200706"/>
                                        </p:tgtEl>
                                        <p:attrNameLst>
                                          <p:attrName>style.visibility</p:attrName>
                                        </p:attrNameLst>
                                      </p:cBhvr>
                                      <p:to>
                                        <p:strVal val="visible"/>
                                      </p:to>
                                    </p:set>
                                    <p:anim calcmode="lin" valueType="num">
                                      <p:cBhvr>
                                        <p:cTn id="78" dur="500" fill="hold"/>
                                        <p:tgtEl>
                                          <p:spTgt spid="200706"/>
                                        </p:tgtEl>
                                        <p:attrNameLst>
                                          <p:attrName>ppt_w</p:attrName>
                                        </p:attrNameLst>
                                      </p:cBhvr>
                                      <p:tavLst>
                                        <p:tav tm="0">
                                          <p:val>
                                            <p:fltVal val="0"/>
                                          </p:val>
                                        </p:tav>
                                        <p:tav tm="100000">
                                          <p:val>
                                            <p:strVal val="#ppt_w"/>
                                          </p:val>
                                        </p:tav>
                                      </p:tavLst>
                                    </p:anim>
                                    <p:anim calcmode="lin" valueType="num">
                                      <p:cBhvr>
                                        <p:cTn id="79" dur="500" fill="hold"/>
                                        <p:tgtEl>
                                          <p:spTgt spid="200706"/>
                                        </p:tgtEl>
                                        <p:attrNameLst>
                                          <p:attrName>ppt_h</p:attrName>
                                        </p:attrNameLst>
                                      </p:cBhvr>
                                      <p:tavLst>
                                        <p:tav tm="0">
                                          <p:val>
                                            <p:fltVal val="0"/>
                                          </p:val>
                                        </p:tav>
                                        <p:tav tm="100000">
                                          <p:val>
                                            <p:strVal val="#ppt_h"/>
                                          </p:val>
                                        </p:tav>
                                      </p:tavLst>
                                    </p:anim>
                                    <p:animEffect transition="in" filter="fade">
                                      <p:cBhvr>
                                        <p:cTn id="80" dur="500"/>
                                        <p:tgtEl>
                                          <p:spTgt spid="20070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00733">
                                            <p:txEl>
                                              <p:pRg st="0" end="0"/>
                                            </p:txEl>
                                          </p:spTgt>
                                        </p:tgtEl>
                                        <p:attrNameLst>
                                          <p:attrName>style.visibility</p:attrName>
                                        </p:attrNameLst>
                                      </p:cBhvr>
                                      <p:to>
                                        <p:strVal val="visible"/>
                                      </p:to>
                                    </p:set>
                                    <p:animEffect transition="in" filter="wipe(left)">
                                      <p:cBhvr>
                                        <p:cTn id="85" dur="500"/>
                                        <p:tgtEl>
                                          <p:spTgt spid="200733">
                                            <p:txEl>
                                              <p:pRg st="0" end="0"/>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200734">
                                            <p:txEl>
                                              <p:pRg st="0" end="0"/>
                                            </p:txEl>
                                          </p:spTgt>
                                        </p:tgtEl>
                                        <p:attrNameLst>
                                          <p:attrName>style.visibility</p:attrName>
                                        </p:attrNameLst>
                                      </p:cBhvr>
                                      <p:to>
                                        <p:strVal val="visible"/>
                                      </p:to>
                                    </p:set>
                                    <p:animEffect transition="in" filter="wipe(left)">
                                      <p:cBhvr>
                                        <p:cTn id="90" dur="500"/>
                                        <p:tgtEl>
                                          <p:spTgt spid="200734">
                                            <p:txEl>
                                              <p:pRg st="0" end="0"/>
                                            </p:txEl>
                                          </p:spTgt>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0735">
                                            <p:txEl>
                                              <p:pRg st="0" end="0"/>
                                            </p:txEl>
                                          </p:spTgt>
                                        </p:tgtEl>
                                        <p:attrNameLst>
                                          <p:attrName>style.visibility</p:attrName>
                                        </p:attrNameLst>
                                      </p:cBhvr>
                                      <p:to>
                                        <p:strVal val="visible"/>
                                      </p:to>
                                    </p:set>
                                    <p:animEffect transition="in" filter="wipe(left)">
                                      <p:cBhvr>
                                        <p:cTn id="95" dur="500"/>
                                        <p:tgtEl>
                                          <p:spTgt spid="200735">
                                            <p:txEl>
                                              <p:pRg st="0" end="0"/>
                                            </p:txEl>
                                          </p:spTgt>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00736">
                                            <p:txEl>
                                              <p:pRg st="0" end="0"/>
                                            </p:txEl>
                                          </p:spTgt>
                                        </p:tgtEl>
                                        <p:attrNameLst>
                                          <p:attrName>style.visibility</p:attrName>
                                        </p:attrNameLst>
                                      </p:cBhvr>
                                      <p:to>
                                        <p:strVal val="visible"/>
                                      </p:to>
                                    </p:set>
                                    <p:animEffect transition="in" filter="wipe(left)">
                                      <p:cBhvr>
                                        <p:cTn id="100" dur="500"/>
                                        <p:tgtEl>
                                          <p:spTgt spid="200736">
                                            <p:txEl>
                                              <p:pRg st="0" end="0"/>
                                            </p:txEl>
                                          </p:spTgt>
                                        </p:tgtEl>
                                      </p:cBhvr>
                                    </p:animEffec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2" presetClass="entr" presetSubtype="8" fill="hold" nodeType="clickEffect">
                                  <p:stCondLst>
                                    <p:cond delay="0"/>
                                  </p:stCondLst>
                                  <p:childTnLst>
                                    <p:set>
                                      <p:cBhvr>
                                        <p:cTn id="104" dur="1" fill="hold">
                                          <p:stCondLst>
                                            <p:cond delay="0"/>
                                          </p:stCondLst>
                                        </p:cTn>
                                        <p:tgtEl>
                                          <p:spTgt spid="200710"/>
                                        </p:tgtEl>
                                        <p:attrNameLst>
                                          <p:attrName>style.visibility</p:attrName>
                                        </p:attrNameLst>
                                      </p:cBhvr>
                                      <p:to>
                                        <p:strVal val="visible"/>
                                      </p:to>
                                    </p:set>
                                    <p:animEffect transition="in" filter="wipe(left)">
                                      <p:cBhvr>
                                        <p:cTn id="105" dur="500"/>
                                        <p:tgtEl>
                                          <p:spTgt spid="200710"/>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200738">
                                            <p:txEl>
                                              <p:pRg st="0" end="0"/>
                                            </p:txEl>
                                          </p:spTgt>
                                        </p:tgtEl>
                                        <p:attrNameLst>
                                          <p:attrName>style.visibility</p:attrName>
                                        </p:attrNameLst>
                                      </p:cBhvr>
                                      <p:to>
                                        <p:strVal val="visible"/>
                                      </p:to>
                                    </p:set>
                                    <p:animEffect transition="in" filter="wipe(left)">
                                      <p:cBhvr>
                                        <p:cTn id="110" dur="500"/>
                                        <p:tgtEl>
                                          <p:spTgt spid="200738">
                                            <p:txEl>
                                              <p:pRg st="0" end="0"/>
                                            </p:txEl>
                                          </p:spTgt>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8" fill="hold" nodeType="clickEffect">
                                  <p:stCondLst>
                                    <p:cond delay="0"/>
                                  </p:stCondLst>
                                  <p:childTnLst>
                                    <p:set>
                                      <p:cBhvr>
                                        <p:cTn id="114" dur="1" fill="hold">
                                          <p:stCondLst>
                                            <p:cond delay="0"/>
                                          </p:stCondLst>
                                        </p:cTn>
                                        <p:tgtEl>
                                          <p:spTgt spid="200731"/>
                                        </p:tgtEl>
                                        <p:attrNameLst>
                                          <p:attrName>style.visibility</p:attrName>
                                        </p:attrNameLst>
                                      </p:cBhvr>
                                      <p:to>
                                        <p:strVal val="visible"/>
                                      </p:to>
                                    </p:set>
                                    <p:animEffect transition="in" filter="wipe(left)">
                                      <p:cBhvr>
                                        <p:cTn id="115" dur="500"/>
                                        <p:tgtEl>
                                          <p:spTgt spid="200731"/>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22" presetClass="entr" presetSubtype="8" fill="hold" nodeType="clickEffect">
                                  <p:stCondLst>
                                    <p:cond delay="0"/>
                                  </p:stCondLst>
                                  <p:childTnLst>
                                    <p:set>
                                      <p:cBhvr>
                                        <p:cTn id="119" dur="1" fill="hold">
                                          <p:stCondLst>
                                            <p:cond delay="0"/>
                                          </p:stCondLst>
                                        </p:cTn>
                                        <p:tgtEl>
                                          <p:spTgt spid="200739"/>
                                        </p:tgtEl>
                                        <p:attrNameLst>
                                          <p:attrName>style.visibility</p:attrName>
                                        </p:attrNameLst>
                                      </p:cBhvr>
                                      <p:to>
                                        <p:strVal val="visible"/>
                                      </p:to>
                                    </p:set>
                                    <p:animEffect transition="in" filter="wipe(left)">
                                      <p:cBhvr>
                                        <p:cTn id="120" dur="500"/>
                                        <p:tgtEl>
                                          <p:spTgt spid="200739"/>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8" fill="hold" nodeType="clickEffect">
                                  <p:stCondLst>
                                    <p:cond delay="0"/>
                                  </p:stCondLst>
                                  <p:childTnLst>
                                    <p:set>
                                      <p:cBhvr>
                                        <p:cTn id="124" dur="1" fill="hold">
                                          <p:stCondLst>
                                            <p:cond delay="0"/>
                                          </p:stCondLst>
                                        </p:cTn>
                                        <p:tgtEl>
                                          <p:spTgt spid="200740"/>
                                        </p:tgtEl>
                                        <p:attrNameLst>
                                          <p:attrName>style.visibility</p:attrName>
                                        </p:attrNameLst>
                                      </p:cBhvr>
                                      <p:to>
                                        <p:strVal val="visible"/>
                                      </p:to>
                                    </p:set>
                                    <p:animEffect transition="in" filter="wipe(left)">
                                      <p:cBhvr>
                                        <p:cTn id="125" dur="500"/>
                                        <p:tgtEl>
                                          <p:spTgt spid="200740"/>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22" presetClass="entr" presetSubtype="8" fill="hold" nodeType="clickEffect">
                                  <p:stCondLst>
                                    <p:cond delay="0"/>
                                  </p:stCondLst>
                                  <p:childTnLst>
                                    <p:set>
                                      <p:cBhvr>
                                        <p:cTn id="129" dur="1" fill="hold">
                                          <p:stCondLst>
                                            <p:cond delay="0"/>
                                          </p:stCondLst>
                                        </p:cTn>
                                        <p:tgtEl>
                                          <p:spTgt spid="200741"/>
                                        </p:tgtEl>
                                        <p:attrNameLst>
                                          <p:attrName>style.visibility</p:attrName>
                                        </p:attrNameLst>
                                      </p:cBhvr>
                                      <p:to>
                                        <p:strVal val="visible"/>
                                      </p:to>
                                    </p:set>
                                    <p:animEffect transition="in" filter="wipe(left)">
                                      <p:cBhvr>
                                        <p:cTn id="130" dur="500"/>
                                        <p:tgtEl>
                                          <p:spTgt spid="200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nimBg="1"/>
      <p:bldP spid="200707" grpId="0" animBg="1"/>
      <p:bldP spid="200709" grpId="0" build="p" autoUpdateAnimBg="0"/>
      <p:bldP spid="200711" grpId="0" build="p" autoUpdateAnimBg="0"/>
      <p:bldP spid="200732" grpId="0" build="p" autoUpdateAnimBg="0"/>
      <p:bldP spid="200733" grpId="0" build="p" autoUpdateAnimBg="0"/>
      <p:bldP spid="200734" grpId="0" build="p" autoUpdateAnimBg="0"/>
      <p:bldP spid="200735" grpId="0" build="p" autoUpdateAnimBg="0"/>
      <p:bldP spid="200736" grpId="0" build="p" autoUpdateAnimBg="0"/>
      <p:bldP spid="20073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0" name="Date Placeholder 4"/>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32781" name="Footer Placeholder 5"/>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18" name="Slide Number Placeholder 6"/>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947C993-70A0-444A-8399-C8A55D58779E}"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01730" name="Rectangle 2"/>
          <p:cNvSpPr>
            <a:spLocks noChangeArrowheads="1"/>
          </p:cNvSpPr>
          <p:nvPr/>
        </p:nvSpPr>
        <p:spPr bwMode="auto">
          <a:xfrm>
            <a:off x="3505200" y="4876800"/>
            <a:ext cx="5334000" cy="685800"/>
          </a:xfrm>
          <a:prstGeom prst="rect">
            <a:avLst/>
          </a:prstGeom>
          <a:solidFill>
            <a:srgbClr val="FFFFCC"/>
          </a:solidFill>
          <a:ln w="38100">
            <a:solidFill>
              <a:srgbClr val="A50021"/>
            </a:solidFill>
            <a:miter lim="800000"/>
            <a:headEnd/>
            <a:tailEnd/>
          </a:ln>
        </p:spPr>
        <p:txBody>
          <a:bodyPr anchor="ctr">
            <a:spAutoFit/>
          </a:bodyPr>
          <a:lstStyle/>
          <a:p>
            <a:endParaRPr lang="en-US"/>
          </a:p>
        </p:txBody>
      </p:sp>
      <p:sp>
        <p:nvSpPr>
          <p:cNvPr id="32784" name="Rectangle 3"/>
          <p:cNvSpPr>
            <a:spLocks noGrp="1" noChangeArrowheads="1"/>
          </p:cNvSpPr>
          <p:nvPr>
            <p:ph type="title"/>
          </p:nvPr>
        </p:nvSpPr>
        <p:spPr>
          <a:xfrm>
            <a:off x="685800" y="152400"/>
            <a:ext cx="7772400" cy="609600"/>
          </a:xfrm>
        </p:spPr>
        <p:txBody>
          <a:bodyPr/>
          <a:lstStyle/>
          <a:p>
            <a:r>
              <a:rPr lang="en-US" b="1" dirty="0">
                <a:latin typeface="Arial Narrow" charset="0"/>
                <a:ea typeface="ＭＳ Ｐゴシック" charset="0"/>
                <a:cs typeface="ＭＳ Ｐゴシック" charset="0"/>
              </a:rPr>
              <a:t>Unit Vectors</a:t>
            </a:r>
          </a:p>
        </p:txBody>
      </p:sp>
      <p:sp>
        <p:nvSpPr>
          <p:cNvPr id="201732" name="Rectangle 4"/>
          <p:cNvSpPr>
            <a:spLocks noGrp="1" noChangeArrowheads="1"/>
          </p:cNvSpPr>
          <p:nvPr>
            <p:ph type="body" sz="half" idx="1"/>
          </p:nvPr>
        </p:nvSpPr>
        <p:spPr>
          <a:xfrm>
            <a:off x="457200" y="685800"/>
            <a:ext cx="8458200" cy="4114800"/>
          </a:xfrm>
        </p:spPr>
        <p:txBody>
          <a:bodyPr/>
          <a:lstStyle/>
          <a:p>
            <a:r>
              <a:rPr lang="en-US" sz="3600" dirty="0">
                <a:latin typeface="Arial Narrow" charset="0"/>
                <a:ea typeface="ＭＳ Ｐゴシック" charset="0"/>
                <a:cs typeface="ＭＳ Ｐゴシック" charset="0"/>
              </a:rPr>
              <a:t>A unit vector is the vector that indicates only the directions of the components</a:t>
            </a:r>
          </a:p>
          <a:p>
            <a:r>
              <a:rPr lang="en-US" sz="3600" b="1" u="sng" dirty="0">
                <a:solidFill>
                  <a:srgbClr val="990000"/>
                </a:solidFill>
                <a:latin typeface="Arial Narrow" charset="0"/>
                <a:ea typeface="ＭＳ Ｐゴシック" charset="0"/>
                <a:cs typeface="ＭＳ Ｐゴシック" charset="0"/>
              </a:rPr>
              <a:t>Dimensionless</a:t>
            </a:r>
            <a:r>
              <a:rPr lang="en-US" sz="3600" dirty="0">
                <a:latin typeface="Arial Narrow" charset="0"/>
                <a:ea typeface="ＭＳ Ｐゴシック" charset="0"/>
                <a:cs typeface="ＭＳ Ｐゴシック" charset="0"/>
              </a:rPr>
              <a:t> </a:t>
            </a:r>
          </a:p>
          <a:p>
            <a:r>
              <a:rPr lang="en-US" sz="3600" b="1" u="sng" dirty="0">
                <a:solidFill>
                  <a:srgbClr val="990000"/>
                </a:solidFill>
                <a:latin typeface="Arial Narrow" charset="0"/>
                <a:ea typeface="ＭＳ Ｐゴシック" charset="0"/>
                <a:cs typeface="ＭＳ Ｐゴシック" charset="0"/>
              </a:rPr>
              <a:t>Magnitudes are exactly 1</a:t>
            </a:r>
          </a:p>
          <a:p>
            <a:r>
              <a:rPr lang="en-US" sz="3600" dirty="0">
                <a:solidFill>
                  <a:srgbClr val="003300"/>
                </a:solidFill>
                <a:latin typeface="Arial Narrow" charset="0"/>
                <a:ea typeface="ＭＳ Ｐゴシック" charset="0"/>
                <a:cs typeface="ＭＳ Ｐゴシック" charset="0"/>
              </a:rPr>
              <a:t>Unit vectors are usually expressed in </a:t>
            </a:r>
            <a:r>
              <a:rPr lang="en-US" sz="3600" b="1" dirty="0" err="1">
                <a:solidFill>
                  <a:srgbClr val="003300"/>
                </a:solidFill>
                <a:latin typeface="Arial Narrow" charset="0"/>
                <a:ea typeface="ＭＳ Ｐゴシック" charset="0"/>
                <a:cs typeface="ＭＳ Ｐゴシック" charset="0"/>
              </a:rPr>
              <a:t>i</a:t>
            </a:r>
            <a:r>
              <a:rPr lang="en-US" sz="3600" b="1" dirty="0">
                <a:solidFill>
                  <a:srgbClr val="003300"/>
                </a:solidFill>
                <a:latin typeface="Arial Narrow" charset="0"/>
                <a:ea typeface="ＭＳ Ｐゴシック" charset="0"/>
                <a:cs typeface="ＭＳ Ｐゴシック" charset="0"/>
              </a:rPr>
              <a:t>, j, k </a:t>
            </a:r>
            <a:r>
              <a:rPr lang="en-US" sz="3600" dirty="0">
                <a:solidFill>
                  <a:srgbClr val="003300"/>
                </a:solidFill>
                <a:latin typeface="Arial Narrow" charset="0"/>
                <a:ea typeface="ＭＳ Ｐゴシック" charset="0"/>
                <a:cs typeface="ＭＳ Ｐゴシック" charset="0"/>
              </a:rPr>
              <a:t>or                  	      (</a:t>
            </a:r>
            <a:r>
              <a:rPr lang="en-US" sz="3600" dirty="0">
                <a:solidFill>
                  <a:srgbClr val="003300"/>
                </a:solidFill>
                <a:latin typeface="Arial Narrow" charset="0"/>
                <a:ea typeface="ＭＳ Ｐゴシック" charset="0"/>
                <a:cs typeface="ＭＳ Ｐゴシック" charset="0"/>
                <a:sym typeface="Wingdings" pitchFamily="2" charset="2"/>
              </a:rPr>
              <a:t></a:t>
            </a:r>
            <a:r>
              <a:rPr lang="en-US" sz="3600" dirty="0">
                <a:solidFill>
                  <a:srgbClr val="003300"/>
                </a:solidFill>
                <a:latin typeface="Arial Narrow" charset="0"/>
                <a:ea typeface="ＭＳ Ｐゴシック" charset="0"/>
                <a:cs typeface="ＭＳ Ｐゴシック" charset="0"/>
              </a:rPr>
              <a:t>preferred method in this class!)</a:t>
            </a:r>
          </a:p>
        </p:txBody>
      </p:sp>
      <p:graphicFrame>
        <p:nvGraphicFramePr>
          <p:cNvPr id="201733" name="Object 2"/>
          <p:cNvGraphicFramePr>
            <a:graphicFrameLocks noGrp="1" noChangeAspect="1"/>
          </p:cNvGraphicFramePr>
          <p:nvPr>
            <p:ph sz="half" idx="2"/>
          </p:nvPr>
        </p:nvGraphicFramePr>
        <p:xfrm>
          <a:off x="965200" y="3810000"/>
          <a:ext cx="965200" cy="614363"/>
        </p:xfrm>
        <a:graphic>
          <a:graphicData uri="http://schemas.openxmlformats.org/presentationml/2006/ole">
            <mc:AlternateContent xmlns:mc="http://schemas.openxmlformats.org/markup-compatibility/2006">
              <mc:Choice xmlns:v="urn:schemas-microsoft-com:vml" Requires="v">
                <p:oleObj spid="_x0000_s78441" name="Equation" r:id="rId3" imgW="419100" imgH="266700" progId="Equation.DSMT4">
                  <p:embed/>
                </p:oleObj>
              </mc:Choice>
              <mc:Fallback>
                <p:oleObj name="Equation" r:id="rId3" imgW="419100" imgH="266700" progId="Equation.DSMT4">
                  <p:embed/>
                  <p:pic>
                    <p:nvPicPr>
                      <p:cNvPr id="201733" name="Object 2"/>
                      <p:cNvPicPr>
                        <a:picLocks noChangeAspect="1" noChangeArrowheads="1"/>
                      </p:cNvPicPr>
                      <p:nvPr/>
                    </p:nvPicPr>
                    <p:blipFill>
                      <a:blip r:embed="rId4"/>
                      <a:srcRect/>
                      <a:stretch>
                        <a:fillRect/>
                      </a:stretch>
                    </p:blipFill>
                    <p:spPr bwMode="auto">
                      <a:xfrm>
                        <a:off x="965200" y="3810000"/>
                        <a:ext cx="965200" cy="6143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oleObj>
              </mc:Fallback>
            </mc:AlternateContent>
          </a:graphicData>
        </a:graphic>
      </p:graphicFrame>
      <p:graphicFrame>
        <p:nvGraphicFramePr>
          <p:cNvPr id="201734" name="Object 3"/>
          <p:cNvGraphicFramePr>
            <a:graphicFrameLocks noChangeAspect="1"/>
          </p:cNvGraphicFramePr>
          <p:nvPr/>
        </p:nvGraphicFramePr>
        <p:xfrm>
          <a:off x="3540125" y="4913313"/>
          <a:ext cx="681038" cy="504825"/>
        </p:xfrm>
        <a:graphic>
          <a:graphicData uri="http://schemas.openxmlformats.org/presentationml/2006/ole">
            <mc:AlternateContent xmlns:mc="http://schemas.openxmlformats.org/markup-compatibility/2006">
              <mc:Choice xmlns:v="urn:schemas-microsoft-com:vml" Requires="v">
                <p:oleObj spid="_x0000_s78442" name="Equation" r:id="rId5" imgW="292100" imgH="241300" progId="Equation.DSMT4">
                  <p:embed/>
                </p:oleObj>
              </mc:Choice>
              <mc:Fallback>
                <p:oleObj name="Equation" r:id="rId5" imgW="292100" imgH="241300" progId="Equation.DSMT4">
                  <p:embed/>
                  <p:pic>
                    <p:nvPicPr>
                      <p:cNvPr id="201734"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0125" y="4913313"/>
                        <a:ext cx="681038" cy="5048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1735" name="Text Box 7"/>
          <p:cNvSpPr txBox="1">
            <a:spLocks noChangeArrowheads="1"/>
          </p:cNvSpPr>
          <p:nvPr/>
        </p:nvSpPr>
        <p:spPr bwMode="auto">
          <a:xfrm>
            <a:off x="609600" y="4800600"/>
            <a:ext cx="2667000" cy="850900"/>
          </a:xfrm>
          <a:prstGeom prst="rect">
            <a:avLst/>
          </a:prstGeom>
          <a:solidFill>
            <a:srgbClr val="FFFF99"/>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So the vector </a:t>
            </a:r>
            <a:r>
              <a:rPr lang="en-US" b="1">
                <a:solidFill>
                  <a:srgbClr val="990000"/>
                </a:solidFill>
                <a:effectLst>
                  <a:outerShdw blurRad="38100" dist="38100" dir="2700000" algn="tl">
                    <a:srgbClr val="000000"/>
                  </a:outerShdw>
                </a:effectLst>
                <a:latin typeface="Arial Narrow" charset="0"/>
              </a:rPr>
              <a:t>F</a:t>
            </a:r>
            <a:r>
              <a:rPr lang="en-US" b="1">
                <a:solidFill>
                  <a:schemeClr val="accent2"/>
                </a:solidFill>
                <a:effectLst>
                  <a:outerShdw blurRad="38100" dist="38100" dir="2700000" algn="tl">
                    <a:srgbClr val="000000"/>
                  </a:outerShdw>
                </a:effectLst>
                <a:latin typeface="Arial Narrow" charset="0"/>
              </a:rPr>
              <a:t> </a:t>
            </a:r>
            <a:r>
              <a:rPr lang="en-US">
                <a:solidFill>
                  <a:schemeClr val="accent2"/>
                </a:solidFill>
                <a:latin typeface="Arial Narrow" charset="0"/>
              </a:rPr>
              <a:t>can be re-written as</a:t>
            </a:r>
          </a:p>
        </p:txBody>
      </p:sp>
      <p:graphicFrame>
        <p:nvGraphicFramePr>
          <p:cNvPr id="201736" name="Object 4"/>
          <p:cNvGraphicFramePr>
            <a:graphicFrameLocks noChangeAspect="1"/>
          </p:cNvGraphicFramePr>
          <p:nvPr/>
        </p:nvGraphicFramePr>
        <p:xfrm>
          <a:off x="4876800" y="4970463"/>
          <a:ext cx="681038" cy="557212"/>
        </p:xfrm>
        <a:graphic>
          <a:graphicData uri="http://schemas.openxmlformats.org/presentationml/2006/ole">
            <mc:AlternateContent xmlns:mc="http://schemas.openxmlformats.org/markup-compatibility/2006">
              <mc:Choice xmlns:v="urn:schemas-microsoft-com:vml" Requires="v">
                <p:oleObj spid="_x0000_s78443" name="Equation" r:id="rId7" imgW="292100" imgH="266700" progId="Equation.DSMT4">
                  <p:embed/>
                </p:oleObj>
              </mc:Choice>
              <mc:Fallback>
                <p:oleObj name="Equation" r:id="rId7" imgW="292100" imgH="266700" progId="Equation.DSMT4">
                  <p:embed/>
                  <p:pic>
                    <p:nvPicPr>
                      <p:cNvPr id="201736"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4970463"/>
                        <a:ext cx="681038" cy="5572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7" name="Object 5"/>
          <p:cNvGraphicFramePr>
            <a:graphicFrameLocks noChangeAspect="1"/>
          </p:cNvGraphicFramePr>
          <p:nvPr/>
        </p:nvGraphicFramePr>
        <p:xfrm>
          <a:off x="5516563" y="4865688"/>
          <a:ext cx="2014537" cy="768350"/>
        </p:xfrm>
        <a:graphic>
          <a:graphicData uri="http://schemas.openxmlformats.org/presentationml/2006/ole">
            <mc:AlternateContent xmlns:mc="http://schemas.openxmlformats.org/markup-compatibility/2006">
              <mc:Choice xmlns:v="urn:schemas-microsoft-com:vml" Requires="v">
                <p:oleObj spid="_x0000_s78444" name="Equation" r:id="rId9" imgW="863600" imgH="368300" progId="Equation.DSMT4">
                  <p:embed/>
                </p:oleObj>
              </mc:Choice>
              <mc:Fallback>
                <p:oleObj name="Equation" r:id="rId9" imgW="863600" imgH="368300" progId="Equation.DSMT4">
                  <p:embed/>
                  <p:pic>
                    <p:nvPicPr>
                      <p:cNvPr id="201737"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16563" y="4865688"/>
                        <a:ext cx="201453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8" name="Object 6"/>
          <p:cNvGraphicFramePr>
            <a:graphicFrameLocks noChangeAspect="1"/>
          </p:cNvGraphicFramePr>
          <p:nvPr/>
        </p:nvGraphicFramePr>
        <p:xfrm>
          <a:off x="7453313" y="4867275"/>
          <a:ext cx="1182687" cy="768350"/>
        </p:xfrm>
        <a:graphic>
          <a:graphicData uri="http://schemas.openxmlformats.org/presentationml/2006/ole">
            <mc:AlternateContent xmlns:mc="http://schemas.openxmlformats.org/markup-compatibility/2006">
              <mc:Choice xmlns:v="urn:schemas-microsoft-com:vml" Requires="v">
                <p:oleObj spid="_x0000_s78445" name="Equation" r:id="rId11" imgW="508000" imgH="368300" progId="Equation.DSMT4">
                  <p:embed/>
                </p:oleObj>
              </mc:Choice>
              <mc:Fallback>
                <p:oleObj name="Equation" r:id="rId11" imgW="508000" imgH="368300" progId="Equation.DSMT4">
                  <p:embed/>
                  <p:pic>
                    <p:nvPicPr>
                      <p:cNvPr id="20173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53313" y="4867275"/>
                        <a:ext cx="1182687" cy="768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39" name="Object 7"/>
          <p:cNvGraphicFramePr>
            <a:graphicFrameLocks noChangeAspect="1"/>
          </p:cNvGraphicFramePr>
          <p:nvPr/>
        </p:nvGraphicFramePr>
        <p:xfrm>
          <a:off x="4100513" y="4999038"/>
          <a:ext cx="946150" cy="503237"/>
        </p:xfrm>
        <a:graphic>
          <a:graphicData uri="http://schemas.openxmlformats.org/presentationml/2006/ole">
            <mc:AlternateContent xmlns:mc="http://schemas.openxmlformats.org/markup-compatibility/2006">
              <mc:Choice xmlns:v="urn:schemas-microsoft-com:vml" Requires="v">
                <p:oleObj spid="_x0000_s78446" name="Equation" r:id="rId13" imgW="406400" imgH="241300" progId="Equation.DSMT4">
                  <p:embed/>
                </p:oleObj>
              </mc:Choice>
              <mc:Fallback>
                <p:oleObj name="Equation" r:id="rId13" imgW="406400" imgH="241300" progId="Equation.DSMT4">
                  <p:embed/>
                  <p:pic>
                    <p:nvPicPr>
                      <p:cNvPr id="20173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00513" y="4999038"/>
                        <a:ext cx="946150" cy="5032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0" name="Object 8"/>
          <p:cNvGraphicFramePr>
            <a:graphicFrameLocks noChangeAspect="1"/>
          </p:cNvGraphicFramePr>
          <p:nvPr/>
        </p:nvGraphicFramePr>
        <p:xfrm>
          <a:off x="6929438" y="4960938"/>
          <a:ext cx="296862" cy="476250"/>
        </p:xfrm>
        <a:graphic>
          <a:graphicData uri="http://schemas.openxmlformats.org/presentationml/2006/ole">
            <mc:AlternateContent xmlns:mc="http://schemas.openxmlformats.org/markup-compatibility/2006">
              <mc:Choice xmlns:v="urn:schemas-microsoft-com:vml" Requires="v">
                <p:oleObj spid="_x0000_s78447" name="Equation" r:id="rId15" imgW="127000" imgH="228600" progId="Equation.DSMT4">
                  <p:embed/>
                </p:oleObj>
              </mc:Choice>
              <mc:Fallback>
                <p:oleObj name="Equation" r:id="rId15" imgW="127000" imgH="228600" progId="Equation.DSMT4">
                  <p:embed/>
                  <p:pic>
                    <p:nvPicPr>
                      <p:cNvPr id="201740" name="Object 8"/>
                      <p:cNvPicPr>
                        <a:picLocks noChangeAspect="1" noChangeArrowheads="1"/>
                      </p:cNvPicPr>
                      <p:nvPr/>
                    </p:nvPicPr>
                    <p:blipFill>
                      <a:blip r:embed="rId16"/>
                      <a:srcRect/>
                      <a:stretch>
                        <a:fillRect/>
                      </a:stretch>
                    </p:blipFill>
                    <p:spPr bwMode="auto">
                      <a:xfrm>
                        <a:off x="6929438" y="4960938"/>
                        <a:ext cx="296862"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1" name="Object 9"/>
          <p:cNvGraphicFramePr>
            <a:graphicFrameLocks noChangeAspect="1"/>
          </p:cNvGraphicFramePr>
          <p:nvPr/>
        </p:nvGraphicFramePr>
        <p:xfrm>
          <a:off x="4481513" y="5011738"/>
          <a:ext cx="295275" cy="476250"/>
        </p:xfrm>
        <a:graphic>
          <a:graphicData uri="http://schemas.openxmlformats.org/presentationml/2006/ole">
            <mc:AlternateContent xmlns:mc="http://schemas.openxmlformats.org/markup-compatibility/2006">
              <mc:Choice xmlns:v="urn:schemas-microsoft-com:vml" Requires="v">
                <p:oleObj spid="_x0000_s78448" name="Equation" r:id="rId17" imgW="127000" imgH="228600" progId="Equation.DSMT4">
                  <p:embed/>
                </p:oleObj>
              </mc:Choice>
              <mc:Fallback>
                <p:oleObj name="Equation" r:id="rId17" imgW="127000" imgH="228600" progId="Equation.DSMT4">
                  <p:embed/>
                  <p:pic>
                    <p:nvPicPr>
                      <p:cNvPr id="201741" name="Object 9"/>
                      <p:cNvPicPr>
                        <a:picLocks noChangeAspect="1" noChangeArrowheads="1"/>
                      </p:cNvPicPr>
                      <p:nvPr/>
                    </p:nvPicPr>
                    <p:blipFill>
                      <a:blip r:embed="rId16"/>
                      <a:srcRect/>
                      <a:stretch>
                        <a:fillRect/>
                      </a:stretch>
                    </p:blipFill>
                    <p:spPr bwMode="auto">
                      <a:xfrm>
                        <a:off x="4481513" y="5011738"/>
                        <a:ext cx="295275" cy="4762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2" name="Object 10"/>
          <p:cNvGraphicFramePr>
            <a:graphicFrameLocks noChangeAspect="1"/>
          </p:cNvGraphicFramePr>
          <p:nvPr/>
        </p:nvGraphicFramePr>
        <p:xfrm>
          <a:off x="5195888" y="4972050"/>
          <a:ext cx="296862" cy="557213"/>
        </p:xfrm>
        <a:graphic>
          <a:graphicData uri="http://schemas.openxmlformats.org/presentationml/2006/ole">
            <mc:AlternateContent xmlns:mc="http://schemas.openxmlformats.org/markup-compatibility/2006">
              <mc:Choice xmlns:v="urn:schemas-microsoft-com:vml" Requires="v">
                <p:oleObj spid="_x0000_s78449" name="Equation" r:id="rId18" imgW="127000" imgH="266700" progId="Equation.DSMT4">
                  <p:embed/>
                </p:oleObj>
              </mc:Choice>
              <mc:Fallback>
                <p:oleObj name="Equation" r:id="rId18" imgW="127000" imgH="266700" progId="Equation.DSMT4">
                  <p:embed/>
                  <p:pic>
                    <p:nvPicPr>
                      <p:cNvPr id="201742" name="Object 10"/>
                      <p:cNvPicPr>
                        <a:picLocks noChangeAspect="1" noChangeArrowheads="1"/>
                      </p:cNvPicPr>
                      <p:nvPr/>
                    </p:nvPicPr>
                    <p:blipFill>
                      <a:blip r:embed="rId19"/>
                      <a:srcRect/>
                      <a:stretch>
                        <a:fillRect/>
                      </a:stretch>
                    </p:blipFill>
                    <p:spPr bwMode="auto">
                      <a:xfrm>
                        <a:off x="5195888" y="4972050"/>
                        <a:ext cx="296862"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1743" name="Object 11"/>
          <p:cNvGraphicFramePr>
            <a:graphicFrameLocks noChangeAspect="1"/>
          </p:cNvGraphicFramePr>
          <p:nvPr/>
        </p:nvGraphicFramePr>
        <p:xfrm>
          <a:off x="8472488" y="4914900"/>
          <a:ext cx="295275" cy="557213"/>
        </p:xfrm>
        <a:graphic>
          <a:graphicData uri="http://schemas.openxmlformats.org/presentationml/2006/ole">
            <mc:AlternateContent xmlns:mc="http://schemas.openxmlformats.org/markup-compatibility/2006">
              <mc:Choice xmlns:v="urn:schemas-microsoft-com:vml" Requires="v">
                <p:oleObj spid="_x0000_s78450" name="Equation" r:id="rId20" imgW="127000" imgH="266700" progId="Equation.DSMT4">
                  <p:embed/>
                </p:oleObj>
              </mc:Choice>
              <mc:Fallback>
                <p:oleObj name="Equation" r:id="rId20" imgW="127000" imgH="266700" progId="Equation.DSMT4">
                  <p:embed/>
                  <p:pic>
                    <p:nvPicPr>
                      <p:cNvPr id="201743" name="Object 11"/>
                      <p:cNvPicPr>
                        <a:picLocks noChangeAspect="1" noChangeArrowheads="1"/>
                      </p:cNvPicPr>
                      <p:nvPr/>
                    </p:nvPicPr>
                    <p:blipFill>
                      <a:blip r:embed="rId19"/>
                      <a:srcRect/>
                      <a:stretch>
                        <a:fillRect/>
                      </a:stretch>
                    </p:blipFill>
                    <p:spPr bwMode="auto">
                      <a:xfrm>
                        <a:off x="8472488" y="4914900"/>
                        <a:ext cx="295275" cy="5572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48421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1732">
                                            <p:txEl>
                                              <p:pRg st="0" end="0"/>
                                            </p:txEl>
                                          </p:spTgt>
                                        </p:tgtEl>
                                        <p:attrNameLst>
                                          <p:attrName>style.visibility</p:attrName>
                                        </p:attrNameLst>
                                      </p:cBhvr>
                                      <p:to>
                                        <p:strVal val="visible"/>
                                      </p:to>
                                    </p:set>
                                    <p:animEffect transition="in" filter="wipe(left)">
                                      <p:cBhvr>
                                        <p:cTn id="7" dur="500"/>
                                        <p:tgtEl>
                                          <p:spTgt spid="20173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1732">
                                            <p:txEl>
                                              <p:pRg st="1" end="1"/>
                                            </p:txEl>
                                          </p:spTgt>
                                        </p:tgtEl>
                                        <p:attrNameLst>
                                          <p:attrName>style.visibility</p:attrName>
                                        </p:attrNameLst>
                                      </p:cBhvr>
                                      <p:to>
                                        <p:strVal val="visible"/>
                                      </p:to>
                                    </p:set>
                                    <p:animEffect transition="in" filter="wipe(left)">
                                      <p:cBhvr>
                                        <p:cTn id="12" dur="500"/>
                                        <p:tgtEl>
                                          <p:spTgt spid="2017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1732">
                                            <p:txEl>
                                              <p:pRg st="2" end="2"/>
                                            </p:txEl>
                                          </p:spTgt>
                                        </p:tgtEl>
                                        <p:attrNameLst>
                                          <p:attrName>style.visibility</p:attrName>
                                        </p:attrNameLst>
                                      </p:cBhvr>
                                      <p:to>
                                        <p:strVal val="visible"/>
                                      </p:to>
                                    </p:set>
                                    <p:animEffect transition="in" filter="wipe(left)">
                                      <p:cBhvr>
                                        <p:cTn id="17" dur="500"/>
                                        <p:tgtEl>
                                          <p:spTgt spid="20173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201732">
                                            <p:txEl>
                                              <p:pRg st="3" end="3"/>
                                            </p:txEl>
                                          </p:spTgt>
                                        </p:tgtEl>
                                        <p:attrNameLst>
                                          <p:attrName>style.visibility</p:attrName>
                                        </p:attrNameLst>
                                      </p:cBhvr>
                                      <p:to>
                                        <p:strVal val="visible"/>
                                      </p:to>
                                    </p:set>
                                    <p:animEffect transition="in" filter="wipe(left)">
                                      <p:cBhvr>
                                        <p:cTn id="22" dur="500"/>
                                        <p:tgtEl>
                                          <p:spTgt spid="201732">
                                            <p:txEl>
                                              <p:pRg st="3" end="3"/>
                                            </p:txEl>
                                          </p:spTgt>
                                        </p:tgtEl>
                                      </p:cBhvr>
                                    </p:animEffect>
                                  </p:childTnLst>
                                </p:cTn>
                              </p:par>
                            </p:childTnLst>
                          </p:cTn>
                        </p:par>
                        <p:par>
                          <p:cTn id="23" fill="hold" nodeType="afterGroup">
                            <p:stCondLst>
                              <p:cond delay="1500"/>
                            </p:stCondLst>
                            <p:childTnLst>
                              <p:par>
                                <p:cTn id="24" presetID="22" presetClass="entr" presetSubtype="8" fill="hold" nodeType="afterEffect">
                                  <p:stCondLst>
                                    <p:cond delay="0"/>
                                  </p:stCondLst>
                                  <p:childTnLst>
                                    <p:set>
                                      <p:cBhvr>
                                        <p:cTn id="25" dur="1" fill="hold">
                                          <p:stCondLst>
                                            <p:cond delay="0"/>
                                          </p:stCondLst>
                                        </p:cTn>
                                        <p:tgtEl>
                                          <p:spTgt spid="201733"/>
                                        </p:tgtEl>
                                        <p:attrNameLst>
                                          <p:attrName>style.visibility</p:attrName>
                                        </p:attrNameLst>
                                      </p:cBhvr>
                                      <p:to>
                                        <p:strVal val="visible"/>
                                      </p:to>
                                    </p:set>
                                    <p:animEffect transition="in" filter="wipe(left)">
                                      <p:cBhvr>
                                        <p:cTn id="26" dur="500"/>
                                        <p:tgtEl>
                                          <p:spTgt spid="20173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201735"/>
                                        </p:tgtEl>
                                        <p:attrNameLst>
                                          <p:attrName>style.visibility</p:attrName>
                                        </p:attrNameLst>
                                      </p:cBhvr>
                                      <p:to>
                                        <p:strVal val="visible"/>
                                      </p:to>
                                    </p:set>
                                    <p:animEffect transition="in" filter="wipe(left)">
                                      <p:cBhvr>
                                        <p:cTn id="31" dur="500"/>
                                        <p:tgtEl>
                                          <p:spTgt spid="20173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201734"/>
                                        </p:tgtEl>
                                        <p:attrNameLst>
                                          <p:attrName>style.visibility</p:attrName>
                                        </p:attrNameLst>
                                      </p:cBhvr>
                                      <p:to>
                                        <p:strVal val="visible"/>
                                      </p:to>
                                    </p:set>
                                    <p:animEffect transition="in" filter="wipe(left)">
                                      <p:cBhvr>
                                        <p:cTn id="36" dur="500"/>
                                        <p:tgtEl>
                                          <p:spTgt spid="20173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201739"/>
                                        </p:tgtEl>
                                        <p:attrNameLst>
                                          <p:attrName>style.visibility</p:attrName>
                                        </p:attrNameLst>
                                      </p:cBhvr>
                                      <p:to>
                                        <p:strVal val="visible"/>
                                      </p:to>
                                    </p:set>
                                    <p:animEffect transition="in" filter="wipe(left)">
                                      <p:cBhvr>
                                        <p:cTn id="41" dur="500"/>
                                        <p:tgtEl>
                                          <p:spTgt spid="20173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childTnLst>
                                    <p:set>
                                      <p:cBhvr>
                                        <p:cTn id="45" dur="1" fill="hold">
                                          <p:stCondLst>
                                            <p:cond delay="0"/>
                                          </p:stCondLst>
                                        </p:cTn>
                                        <p:tgtEl>
                                          <p:spTgt spid="201737"/>
                                        </p:tgtEl>
                                        <p:attrNameLst>
                                          <p:attrName>style.visibility</p:attrName>
                                        </p:attrNameLst>
                                      </p:cBhvr>
                                      <p:to>
                                        <p:strVal val="visible"/>
                                      </p:to>
                                    </p:set>
                                    <p:animEffect transition="in" filter="wipe(left)">
                                      <p:cBhvr>
                                        <p:cTn id="46" dur="500"/>
                                        <p:tgtEl>
                                          <p:spTgt spid="201737"/>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nodeType="clickEffect">
                                  <p:stCondLst>
                                    <p:cond delay="0"/>
                                  </p:stCondLst>
                                  <p:childTnLst>
                                    <p:set>
                                      <p:cBhvr>
                                        <p:cTn id="50" dur="1" fill="hold">
                                          <p:stCondLst>
                                            <p:cond delay="0"/>
                                          </p:stCondLst>
                                        </p:cTn>
                                        <p:tgtEl>
                                          <p:spTgt spid="201741"/>
                                        </p:tgtEl>
                                        <p:attrNameLst>
                                          <p:attrName>style.visibility</p:attrName>
                                        </p:attrNameLst>
                                      </p:cBhvr>
                                      <p:to>
                                        <p:strVal val="visible"/>
                                      </p:to>
                                    </p:set>
                                    <p:animEffect transition="in" filter="wipe(left)">
                                      <p:cBhvr>
                                        <p:cTn id="51" dur="500"/>
                                        <p:tgtEl>
                                          <p:spTgt spid="20174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201740"/>
                                        </p:tgtEl>
                                        <p:attrNameLst>
                                          <p:attrName>style.visibility</p:attrName>
                                        </p:attrNameLst>
                                      </p:cBhvr>
                                      <p:to>
                                        <p:strVal val="visible"/>
                                      </p:to>
                                    </p:set>
                                    <p:animEffect transition="in" filter="wipe(left)">
                                      <p:cBhvr>
                                        <p:cTn id="56" dur="500"/>
                                        <p:tgtEl>
                                          <p:spTgt spid="20174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childTnLst>
                                    <p:set>
                                      <p:cBhvr>
                                        <p:cTn id="60" dur="1" fill="hold">
                                          <p:stCondLst>
                                            <p:cond delay="0"/>
                                          </p:stCondLst>
                                        </p:cTn>
                                        <p:tgtEl>
                                          <p:spTgt spid="201736"/>
                                        </p:tgtEl>
                                        <p:attrNameLst>
                                          <p:attrName>style.visibility</p:attrName>
                                        </p:attrNameLst>
                                      </p:cBhvr>
                                      <p:to>
                                        <p:strVal val="visible"/>
                                      </p:to>
                                    </p:set>
                                    <p:animEffect transition="in" filter="wipe(left)">
                                      <p:cBhvr>
                                        <p:cTn id="61" dur="500"/>
                                        <p:tgtEl>
                                          <p:spTgt spid="20173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childTnLst>
                                    <p:set>
                                      <p:cBhvr>
                                        <p:cTn id="65" dur="1" fill="hold">
                                          <p:stCondLst>
                                            <p:cond delay="0"/>
                                          </p:stCondLst>
                                        </p:cTn>
                                        <p:tgtEl>
                                          <p:spTgt spid="201738"/>
                                        </p:tgtEl>
                                        <p:attrNameLst>
                                          <p:attrName>style.visibility</p:attrName>
                                        </p:attrNameLst>
                                      </p:cBhvr>
                                      <p:to>
                                        <p:strVal val="visible"/>
                                      </p:to>
                                    </p:set>
                                    <p:animEffect transition="in" filter="wipe(left)">
                                      <p:cBhvr>
                                        <p:cTn id="66" dur="500"/>
                                        <p:tgtEl>
                                          <p:spTgt spid="20173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childTnLst>
                                    <p:set>
                                      <p:cBhvr>
                                        <p:cTn id="70" dur="1" fill="hold">
                                          <p:stCondLst>
                                            <p:cond delay="0"/>
                                          </p:stCondLst>
                                        </p:cTn>
                                        <p:tgtEl>
                                          <p:spTgt spid="201742"/>
                                        </p:tgtEl>
                                        <p:attrNameLst>
                                          <p:attrName>style.visibility</p:attrName>
                                        </p:attrNameLst>
                                      </p:cBhvr>
                                      <p:to>
                                        <p:strVal val="visible"/>
                                      </p:to>
                                    </p:set>
                                    <p:animEffect transition="in" filter="wipe(left)">
                                      <p:cBhvr>
                                        <p:cTn id="71" dur="500"/>
                                        <p:tgtEl>
                                          <p:spTgt spid="20174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01743"/>
                                        </p:tgtEl>
                                        <p:attrNameLst>
                                          <p:attrName>style.visibility</p:attrName>
                                        </p:attrNameLst>
                                      </p:cBhvr>
                                      <p:to>
                                        <p:strVal val="visible"/>
                                      </p:to>
                                    </p:set>
                                    <p:animEffect transition="in" filter="wipe(left)">
                                      <p:cBhvr>
                                        <p:cTn id="76" dur="500"/>
                                        <p:tgtEl>
                                          <p:spTgt spid="201743"/>
                                        </p:tgtEl>
                                      </p:cBhvr>
                                    </p:animEffect>
                                  </p:childTnLst>
                                </p:cTn>
                              </p:par>
                            </p:childTnLst>
                          </p:cTn>
                        </p:par>
                        <p:par>
                          <p:cTn id="77" fill="hold" nodeType="afterGroup">
                            <p:stCondLst>
                              <p:cond delay="500"/>
                            </p:stCondLst>
                            <p:childTnLst>
                              <p:par>
                                <p:cTn id="78" presetID="53" presetClass="entr" presetSubtype="0" fill="hold" grpId="0" nodeType="afterEffect">
                                  <p:stCondLst>
                                    <p:cond delay="0"/>
                                  </p:stCondLst>
                                  <p:childTnLst>
                                    <p:set>
                                      <p:cBhvr>
                                        <p:cTn id="79" dur="1" fill="hold">
                                          <p:stCondLst>
                                            <p:cond delay="0"/>
                                          </p:stCondLst>
                                        </p:cTn>
                                        <p:tgtEl>
                                          <p:spTgt spid="201730"/>
                                        </p:tgtEl>
                                        <p:attrNameLst>
                                          <p:attrName>style.visibility</p:attrName>
                                        </p:attrNameLst>
                                      </p:cBhvr>
                                      <p:to>
                                        <p:strVal val="visible"/>
                                      </p:to>
                                    </p:set>
                                    <p:anim calcmode="lin" valueType="num">
                                      <p:cBhvr>
                                        <p:cTn id="80" dur="500" fill="hold"/>
                                        <p:tgtEl>
                                          <p:spTgt spid="201730"/>
                                        </p:tgtEl>
                                        <p:attrNameLst>
                                          <p:attrName>ppt_w</p:attrName>
                                        </p:attrNameLst>
                                      </p:cBhvr>
                                      <p:tavLst>
                                        <p:tav tm="0">
                                          <p:val>
                                            <p:fltVal val="0"/>
                                          </p:val>
                                        </p:tav>
                                        <p:tav tm="100000">
                                          <p:val>
                                            <p:strVal val="#ppt_w"/>
                                          </p:val>
                                        </p:tav>
                                      </p:tavLst>
                                    </p:anim>
                                    <p:anim calcmode="lin" valueType="num">
                                      <p:cBhvr>
                                        <p:cTn id="81" dur="500" fill="hold"/>
                                        <p:tgtEl>
                                          <p:spTgt spid="201730"/>
                                        </p:tgtEl>
                                        <p:attrNameLst>
                                          <p:attrName>ppt_h</p:attrName>
                                        </p:attrNameLst>
                                      </p:cBhvr>
                                      <p:tavLst>
                                        <p:tav tm="0">
                                          <p:val>
                                            <p:fltVal val="0"/>
                                          </p:val>
                                        </p:tav>
                                        <p:tav tm="100000">
                                          <p:val>
                                            <p:strVal val="#ppt_h"/>
                                          </p:val>
                                        </p:tav>
                                      </p:tavLst>
                                    </p:anim>
                                    <p:animEffect transition="in" filter="fade">
                                      <p:cBhvr>
                                        <p:cTn id="82" dur="500"/>
                                        <p:tgtEl>
                                          <p:spTgt spid="201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2" grpId="0" build="p"/>
      <p:bldP spid="20173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1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14, 2020</a:t>
            </a:r>
          </a:p>
        </p:txBody>
      </p:sp>
      <p:sp>
        <p:nvSpPr>
          <p:cNvPr id="3382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3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D66ACC2-6913-5848-969F-E935478DA3C4}"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33822" name="Rectangle 2"/>
          <p:cNvSpPr>
            <a:spLocks noGrp="1" noChangeArrowheads="1"/>
          </p:cNvSpPr>
          <p:nvPr>
            <p:ph type="title"/>
          </p:nvPr>
        </p:nvSpPr>
        <p:spPr>
          <a:xfrm>
            <a:off x="685800" y="76200"/>
            <a:ext cx="7772400" cy="457200"/>
          </a:xfrm>
        </p:spPr>
        <p:txBody>
          <a:bodyPr/>
          <a:lstStyle/>
          <a:p>
            <a:r>
              <a:rPr lang="en-US">
                <a:latin typeface="Arial Narrow" charset="0"/>
                <a:ea typeface="ＭＳ Ｐゴシック" charset="0"/>
                <a:cs typeface="ＭＳ Ｐゴシック" charset="0"/>
              </a:rPr>
              <a:t>Examples of Vector Operations</a:t>
            </a:r>
          </a:p>
        </p:txBody>
      </p:sp>
      <p:sp>
        <p:nvSpPr>
          <p:cNvPr id="202755" name="Text Box 3"/>
          <p:cNvSpPr txBox="1">
            <a:spLocks noChangeArrowheads="1"/>
          </p:cNvSpPr>
          <p:nvPr/>
        </p:nvSpPr>
        <p:spPr bwMode="auto">
          <a:xfrm>
            <a:off x="304800" y="685800"/>
            <a:ext cx="8534400" cy="430213"/>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which is the sum of </a:t>
            </a:r>
            <a:r>
              <a:rPr lang="en-US" sz="2200" b="1">
                <a:solidFill>
                  <a:schemeClr val="accent2"/>
                </a:solidFill>
                <a:effectLst>
                  <a:outerShdw blurRad="38100" dist="38100" dir="2700000" algn="tl">
                    <a:srgbClr val="000000"/>
                  </a:outerShdw>
                </a:effectLst>
                <a:latin typeface="Arial Narrow" charset="0"/>
              </a:rPr>
              <a:t>F1</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F2 </a:t>
            </a:r>
            <a:r>
              <a:rPr lang="en-US" sz="2200">
                <a:solidFill>
                  <a:schemeClr val="accent2"/>
                </a:solidFill>
                <a:latin typeface="Arial Narrow" charset="0"/>
              </a:rPr>
              <a:t>=(2.0</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-4.0</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6" name="Object 2"/>
          <p:cNvGraphicFramePr>
            <a:graphicFrameLocks noChangeAspect="1"/>
          </p:cNvGraphicFramePr>
          <p:nvPr/>
        </p:nvGraphicFramePr>
        <p:xfrm>
          <a:off x="381000" y="1238250"/>
          <a:ext cx="549275" cy="388938"/>
        </p:xfrm>
        <a:graphic>
          <a:graphicData uri="http://schemas.openxmlformats.org/presentationml/2006/ole">
            <mc:AlternateContent xmlns:mc="http://schemas.openxmlformats.org/markup-compatibility/2006">
              <mc:Choice xmlns:v="urn:schemas-microsoft-com:vml" Requires="v">
                <p:oleObj spid="_x0000_s105477" name="Equation" r:id="rId3" imgW="342900" imgH="254000" progId="Equation.DSMT4">
                  <p:embed/>
                </p:oleObj>
              </mc:Choice>
              <mc:Fallback>
                <p:oleObj name="Equation" r:id="rId3" imgW="342900" imgH="254000" progId="Equation.DSMT4">
                  <p:embed/>
                  <p:pic>
                    <p:nvPicPr>
                      <p:cNvPr id="20275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38250"/>
                        <a:ext cx="549275" cy="3889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7" name="Text Box 5"/>
          <p:cNvSpPr txBox="1">
            <a:spLocks noChangeArrowheads="1"/>
          </p:cNvSpPr>
          <p:nvPr/>
        </p:nvSpPr>
        <p:spPr bwMode="auto">
          <a:xfrm>
            <a:off x="685800" y="3476625"/>
            <a:ext cx="7543800" cy="769938"/>
          </a:xfrm>
          <a:prstGeom prst="rect">
            <a:avLst/>
          </a:prstGeom>
          <a:solidFill>
            <a:srgbClr val="CCFFFF"/>
          </a:solidFill>
          <a:ln w="28575">
            <a:solidFill>
              <a:srgbClr val="990000"/>
            </a:solid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Find the resultant force of the sum of three forces: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1</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+30</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+12</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2</a:t>
            </a:r>
            <a:r>
              <a:rPr lang="en-US" sz="2200">
                <a:solidFill>
                  <a:schemeClr val="accent2"/>
                </a:solidFill>
                <a:latin typeface="Arial Narrow" charset="0"/>
              </a:rPr>
              <a:t>=(23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+14</a:t>
            </a:r>
            <a:r>
              <a:rPr lang="en-US" sz="2200" b="1">
                <a:solidFill>
                  <a:schemeClr val="accent2"/>
                </a:solidFill>
                <a:effectLst>
                  <a:outerShdw blurRad="38100" dist="38100" dir="2700000" algn="tl">
                    <a:srgbClr val="000000"/>
                  </a:outerShdw>
                </a:effectLst>
                <a:latin typeface="Arial Narrow" charset="0"/>
              </a:rPr>
              <a:t>j </a:t>
            </a:r>
            <a:r>
              <a:rPr lang="en-US" sz="2200">
                <a:solidFill>
                  <a:schemeClr val="accent2"/>
                </a:solidFill>
                <a:latin typeface="Arial Narrow" charset="0"/>
              </a:rPr>
              <a:t>-5.0</a:t>
            </a:r>
            <a:r>
              <a:rPr lang="en-US" sz="2200" b="1">
                <a:solidFill>
                  <a:schemeClr val="accent2"/>
                </a:solidFill>
                <a:effectLst>
                  <a:outerShdw blurRad="38100" dist="38100" dir="2700000" algn="tl">
                    <a:srgbClr val="000000"/>
                  </a:outerShdw>
                </a:effectLst>
                <a:latin typeface="Arial Narrow" charset="0"/>
              </a:rPr>
              <a:t>k</a:t>
            </a:r>
            <a:r>
              <a:rPr lang="en-US" sz="2200">
                <a:solidFill>
                  <a:schemeClr val="accent2"/>
                </a:solidFill>
                <a:latin typeface="Arial Narrow" charset="0"/>
              </a:rPr>
              <a:t>)N, and </a:t>
            </a:r>
            <a:r>
              <a:rPr lang="en-US" sz="2200" b="1">
                <a:solidFill>
                  <a:schemeClr val="accent2"/>
                </a:solidFill>
                <a:effectLst>
                  <a:outerShdw blurRad="38100" dist="38100" dir="2700000" algn="tl">
                    <a:srgbClr val="000000"/>
                  </a:outerShdw>
                </a:effectLst>
                <a:latin typeface="Arial Narrow" charset="0"/>
              </a:rPr>
              <a:t>F</a:t>
            </a:r>
            <a:r>
              <a:rPr lang="en-US" sz="2200" b="1" baseline="-25000">
                <a:solidFill>
                  <a:schemeClr val="accent2"/>
                </a:solidFill>
                <a:effectLst>
                  <a:outerShdw blurRad="38100" dist="38100" dir="2700000" algn="tl">
                    <a:srgbClr val="000000"/>
                  </a:outerShdw>
                </a:effectLst>
                <a:latin typeface="Arial Narrow" charset="0"/>
              </a:rPr>
              <a:t>3</a:t>
            </a:r>
            <a:r>
              <a:rPr lang="en-US" sz="2200">
                <a:solidFill>
                  <a:schemeClr val="accent2"/>
                </a:solidFill>
                <a:latin typeface="Arial Narrow" charset="0"/>
              </a:rPr>
              <a:t>=(-13</a:t>
            </a:r>
            <a:r>
              <a:rPr lang="en-US" sz="2200" b="1">
                <a:solidFill>
                  <a:schemeClr val="accent2"/>
                </a:solidFill>
                <a:effectLst>
                  <a:outerShdw blurRad="38100" dist="38100" dir="2700000" algn="tl">
                    <a:srgbClr val="000000"/>
                  </a:outerShdw>
                </a:effectLst>
                <a:latin typeface="Arial Narrow" charset="0"/>
              </a:rPr>
              <a:t>i</a:t>
            </a:r>
            <a:r>
              <a:rPr lang="en-US" sz="2200">
                <a:solidFill>
                  <a:schemeClr val="accent2"/>
                </a:solidFill>
                <a:latin typeface="Arial Narrow" charset="0"/>
              </a:rPr>
              <a:t>+15</a:t>
            </a:r>
            <a:r>
              <a:rPr lang="en-US" sz="2200" b="1">
                <a:solidFill>
                  <a:schemeClr val="accent2"/>
                </a:solidFill>
                <a:effectLst>
                  <a:outerShdw blurRad="38100" dist="38100" dir="2700000" algn="tl">
                    <a:srgbClr val="000000"/>
                  </a:outerShdw>
                </a:effectLst>
                <a:latin typeface="Arial Narrow" charset="0"/>
              </a:rPr>
              <a:t>j</a:t>
            </a:r>
            <a:r>
              <a:rPr lang="en-US" sz="2200">
                <a:solidFill>
                  <a:schemeClr val="accent2"/>
                </a:solidFill>
                <a:latin typeface="Arial Narrow" charset="0"/>
              </a:rPr>
              <a:t>)N.</a:t>
            </a:r>
          </a:p>
        </p:txBody>
      </p:sp>
      <p:graphicFrame>
        <p:nvGraphicFramePr>
          <p:cNvPr id="202758" name="Object 3"/>
          <p:cNvGraphicFramePr>
            <a:graphicFrameLocks noChangeAspect="1"/>
          </p:cNvGraphicFramePr>
          <p:nvPr/>
        </p:nvGraphicFramePr>
        <p:xfrm>
          <a:off x="2627313" y="5468938"/>
          <a:ext cx="601662" cy="692150"/>
        </p:xfrm>
        <a:graphic>
          <a:graphicData uri="http://schemas.openxmlformats.org/presentationml/2006/ole">
            <mc:AlternateContent xmlns:mc="http://schemas.openxmlformats.org/markup-compatibility/2006">
              <mc:Choice xmlns:v="urn:schemas-microsoft-com:vml" Requires="v">
                <p:oleObj spid="_x0000_s105478" name="Equation" r:id="rId5" imgW="330200" imgH="355600" progId="Equation.DSMT4">
                  <p:embed/>
                </p:oleObj>
              </mc:Choice>
              <mc:Fallback>
                <p:oleObj name="Equation" r:id="rId5" imgW="330200" imgH="355600" progId="Equation.DSMT4">
                  <p:embed/>
                  <p:pic>
                    <p:nvPicPr>
                      <p:cNvPr id="202758" name="Object 3"/>
                      <p:cNvPicPr>
                        <a:picLocks noChangeAspect="1" noChangeArrowheads="1"/>
                      </p:cNvPicPr>
                      <p:nvPr/>
                    </p:nvPicPr>
                    <p:blipFill>
                      <a:blip r:embed="rId6"/>
                      <a:srcRect/>
                      <a:stretch>
                        <a:fillRect/>
                      </a:stretch>
                    </p:blipFill>
                    <p:spPr bwMode="auto">
                      <a:xfrm>
                        <a:off x="2627313" y="5468938"/>
                        <a:ext cx="601662" cy="6921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59" name="Line 7"/>
          <p:cNvSpPr>
            <a:spLocks noChangeShapeType="1"/>
          </p:cNvSpPr>
          <p:nvPr/>
        </p:nvSpPr>
        <p:spPr bwMode="auto">
          <a:xfrm>
            <a:off x="304800" y="3352800"/>
            <a:ext cx="8458200" cy="0"/>
          </a:xfrm>
          <a:prstGeom prst="line">
            <a:avLst/>
          </a:prstGeom>
          <a:noFill/>
          <a:ln w="38100">
            <a:solidFill>
              <a:srgbClr val="990000"/>
            </a:solidFill>
            <a:round/>
            <a:headEnd/>
            <a:tailEnd/>
          </a:ln>
          <a:extLst>
            <a:ext uri="{909E8E84-426E-40dd-AFC4-6F175D3DCCD1}">
              <a14:hiddenFill xmlns:a14="http://schemas.microsoft.com/office/drawing/2010/main" xmlns="">
                <a:noFill/>
              </a14:hiddenFill>
            </a:ext>
          </a:extLst>
        </p:spPr>
        <p:txBody>
          <a:bodyPr/>
          <a:lstStyle/>
          <a:p>
            <a:endParaRPr lang="en-US"/>
          </a:p>
        </p:txBody>
      </p:sp>
      <p:graphicFrame>
        <p:nvGraphicFramePr>
          <p:cNvPr id="202760" name="Object 4"/>
          <p:cNvGraphicFramePr>
            <a:graphicFrameLocks noChangeAspect="1"/>
          </p:cNvGraphicFramePr>
          <p:nvPr/>
        </p:nvGraphicFramePr>
        <p:xfrm>
          <a:off x="941388" y="2185988"/>
          <a:ext cx="719137" cy="655637"/>
        </p:xfrm>
        <a:graphic>
          <a:graphicData uri="http://schemas.openxmlformats.org/presentationml/2006/ole">
            <mc:AlternateContent xmlns:mc="http://schemas.openxmlformats.org/markup-compatibility/2006">
              <mc:Choice xmlns:v="urn:schemas-microsoft-com:vml" Requires="v">
                <p:oleObj spid="_x0000_s105479" name="Equation" r:id="rId7" imgW="381000" imgH="355600" progId="Equation.DSMT4">
                  <p:embed/>
                </p:oleObj>
              </mc:Choice>
              <mc:Fallback>
                <p:oleObj name="Equation" r:id="rId7" imgW="381000" imgH="355600" progId="Equation.DSMT4">
                  <p:embed/>
                  <p:pic>
                    <p:nvPicPr>
                      <p:cNvPr id="202760" name="Object 4"/>
                      <p:cNvPicPr>
                        <a:picLocks noChangeAspect="1" noChangeArrowheads="1"/>
                      </p:cNvPicPr>
                      <p:nvPr/>
                    </p:nvPicPr>
                    <p:blipFill>
                      <a:blip r:embed="rId8"/>
                      <a:srcRect/>
                      <a:stretch>
                        <a:fillRect/>
                      </a:stretch>
                    </p:blipFill>
                    <p:spPr bwMode="auto">
                      <a:xfrm>
                        <a:off x="941388" y="2185988"/>
                        <a:ext cx="719137" cy="6556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1" name="Object 5"/>
          <p:cNvGraphicFramePr>
            <a:graphicFrameLocks noChangeAspect="1"/>
          </p:cNvGraphicFramePr>
          <p:nvPr/>
        </p:nvGraphicFramePr>
        <p:xfrm>
          <a:off x="593725" y="4314825"/>
          <a:ext cx="708025" cy="544513"/>
        </p:xfrm>
        <a:graphic>
          <a:graphicData uri="http://schemas.openxmlformats.org/presentationml/2006/ole">
            <mc:AlternateContent xmlns:mc="http://schemas.openxmlformats.org/markup-compatibility/2006">
              <mc:Choice xmlns:v="urn:schemas-microsoft-com:vml" Requires="v">
                <p:oleObj spid="_x0000_s105480" name="Equation" r:id="rId9" imgW="292100" imgH="241300" progId="Equation.DSMT4">
                  <p:embed/>
                </p:oleObj>
              </mc:Choice>
              <mc:Fallback>
                <p:oleObj name="Equation" r:id="rId9" imgW="292100" imgH="241300" progId="Equation.DSMT4">
                  <p:embed/>
                  <p:pic>
                    <p:nvPicPr>
                      <p:cNvPr id="202761"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3725" y="4314825"/>
                        <a:ext cx="708025" cy="5445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2" name="Object 6"/>
          <p:cNvGraphicFramePr>
            <a:graphicFrameLocks noChangeAspect="1"/>
          </p:cNvGraphicFramePr>
          <p:nvPr/>
        </p:nvGraphicFramePr>
        <p:xfrm>
          <a:off x="4648200" y="2551113"/>
          <a:ext cx="525463" cy="442912"/>
        </p:xfrm>
        <a:graphic>
          <a:graphicData uri="http://schemas.openxmlformats.org/presentationml/2006/ole">
            <mc:AlternateContent xmlns:mc="http://schemas.openxmlformats.org/markup-compatibility/2006">
              <mc:Choice xmlns:v="urn:schemas-microsoft-com:vml" Requires="v">
                <p:oleObj spid="_x0000_s105481" name="Equation" r:id="rId11" imgW="253800" imgH="177480" progId="Equation.DSMT4">
                  <p:embed/>
                </p:oleObj>
              </mc:Choice>
              <mc:Fallback>
                <p:oleObj name="Equation" r:id="rId11" imgW="253800" imgH="177480" progId="Equation.DSMT4">
                  <p:embed/>
                  <p:pic>
                    <p:nvPicPr>
                      <p:cNvPr id="202762"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8200" y="2551113"/>
                        <a:ext cx="525463" cy="4429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3" name="Object 7"/>
          <p:cNvGraphicFramePr>
            <a:graphicFrameLocks noChangeAspect="1"/>
          </p:cNvGraphicFramePr>
          <p:nvPr/>
        </p:nvGraphicFramePr>
        <p:xfrm>
          <a:off x="2005013" y="1200150"/>
          <a:ext cx="3205162" cy="541338"/>
        </p:xfrm>
        <a:graphic>
          <a:graphicData uri="http://schemas.openxmlformats.org/presentationml/2006/ole">
            <mc:AlternateContent xmlns:mc="http://schemas.openxmlformats.org/markup-compatibility/2006">
              <mc:Choice xmlns:v="urn:schemas-microsoft-com:vml" Requires="v">
                <p:oleObj spid="_x0000_s105482" name="Equation" r:id="rId13" imgW="1676400" imgH="355600" progId="Equation.DSMT4">
                  <p:embed/>
                </p:oleObj>
              </mc:Choice>
              <mc:Fallback>
                <p:oleObj name="Equation" r:id="rId13" imgW="1676400" imgH="355600" progId="Equation.DSMT4">
                  <p:embed/>
                  <p:pic>
                    <p:nvPicPr>
                      <p:cNvPr id="202763" name="Object 7"/>
                      <p:cNvPicPr>
                        <a:picLocks noChangeAspect="1" noChangeArrowheads="1"/>
                      </p:cNvPicPr>
                      <p:nvPr/>
                    </p:nvPicPr>
                    <p:blipFill>
                      <a:blip r:embed="rId14"/>
                      <a:srcRect/>
                      <a:stretch>
                        <a:fillRect/>
                      </a:stretch>
                    </p:blipFill>
                    <p:spPr bwMode="auto">
                      <a:xfrm>
                        <a:off x="2005013" y="1200150"/>
                        <a:ext cx="3205162" cy="54133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4" name="Object 8"/>
          <p:cNvGraphicFramePr>
            <a:graphicFrameLocks noChangeAspect="1"/>
          </p:cNvGraphicFramePr>
          <p:nvPr/>
        </p:nvGraphicFramePr>
        <p:xfrm>
          <a:off x="1838325" y="1612900"/>
          <a:ext cx="1352550" cy="533400"/>
        </p:xfrm>
        <a:graphic>
          <a:graphicData uri="http://schemas.openxmlformats.org/presentationml/2006/ole">
            <mc:AlternateContent xmlns:mc="http://schemas.openxmlformats.org/markup-compatibility/2006">
              <mc:Choice xmlns:v="urn:schemas-microsoft-com:vml" Requires="v">
                <p:oleObj spid="_x0000_s105483" name="Equation" r:id="rId15" imgW="863600" imgH="304800" progId="Equation.DSMT4">
                  <p:embed/>
                </p:oleObj>
              </mc:Choice>
              <mc:Fallback>
                <p:oleObj name="Equation" r:id="rId15" imgW="863600" imgH="304800" progId="Equation.DSMT4">
                  <p:embed/>
                  <p:pic>
                    <p:nvPicPr>
                      <p:cNvPr id="202764" name="Object 8"/>
                      <p:cNvPicPr>
                        <a:picLocks noChangeAspect="1" noChangeArrowheads="1"/>
                      </p:cNvPicPr>
                      <p:nvPr/>
                    </p:nvPicPr>
                    <p:blipFill>
                      <a:blip r:embed="rId16"/>
                      <a:srcRect/>
                      <a:stretch>
                        <a:fillRect/>
                      </a:stretch>
                    </p:blipFill>
                    <p:spPr bwMode="auto">
                      <a:xfrm>
                        <a:off x="1838325" y="1612900"/>
                        <a:ext cx="1352550" cy="533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5" name="Object 9"/>
          <p:cNvGraphicFramePr>
            <a:graphicFrameLocks noChangeAspect="1"/>
          </p:cNvGraphicFramePr>
          <p:nvPr/>
        </p:nvGraphicFramePr>
        <p:xfrm>
          <a:off x="5219700" y="2324100"/>
          <a:ext cx="1449388" cy="900113"/>
        </p:xfrm>
        <a:graphic>
          <a:graphicData uri="http://schemas.openxmlformats.org/presentationml/2006/ole">
            <mc:AlternateContent xmlns:mc="http://schemas.openxmlformats.org/markup-compatibility/2006">
              <mc:Choice xmlns:v="urn:schemas-microsoft-com:vml" Requires="v">
                <p:oleObj spid="_x0000_s105484" name="Equation" r:id="rId17" imgW="711200" imgH="482600" progId="Equation.DSMT4">
                  <p:embed/>
                </p:oleObj>
              </mc:Choice>
              <mc:Fallback>
                <p:oleObj name="Equation" r:id="rId17" imgW="711200" imgH="482600" progId="Equation.DSMT4">
                  <p:embed/>
                  <p:pic>
                    <p:nvPicPr>
                      <p:cNvPr id="202765"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19700" y="2324100"/>
                        <a:ext cx="1449388" cy="90011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6" name="Object 10"/>
          <p:cNvGraphicFramePr>
            <a:graphicFrameLocks noChangeAspect="1"/>
          </p:cNvGraphicFramePr>
          <p:nvPr/>
        </p:nvGraphicFramePr>
        <p:xfrm>
          <a:off x="6629400" y="2382838"/>
          <a:ext cx="1828800" cy="781050"/>
        </p:xfrm>
        <a:graphic>
          <a:graphicData uri="http://schemas.openxmlformats.org/presentationml/2006/ole">
            <mc:AlternateContent xmlns:mc="http://schemas.openxmlformats.org/markup-compatibility/2006">
              <mc:Choice xmlns:v="urn:schemas-microsoft-com:vml" Requires="v">
                <p:oleObj spid="_x0000_s105485" name="Equation" r:id="rId19" imgW="1104840" imgH="393480" progId="Equation.DSMT4">
                  <p:embed/>
                </p:oleObj>
              </mc:Choice>
              <mc:Fallback>
                <p:oleObj name="Equation" r:id="rId19" imgW="1104840" imgH="393480" progId="Equation.DSMT4">
                  <p:embed/>
                  <p:pic>
                    <p:nvPicPr>
                      <p:cNvPr id="202766"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629400" y="2382838"/>
                        <a:ext cx="1828800" cy="7810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7" name="Object 11"/>
          <p:cNvGraphicFramePr>
            <a:graphicFrameLocks noChangeAspect="1"/>
          </p:cNvGraphicFramePr>
          <p:nvPr/>
        </p:nvGraphicFramePr>
        <p:xfrm>
          <a:off x="873125" y="4883150"/>
          <a:ext cx="2009775" cy="550863"/>
        </p:xfrm>
        <a:graphic>
          <a:graphicData uri="http://schemas.openxmlformats.org/presentationml/2006/ole">
            <mc:AlternateContent xmlns:mc="http://schemas.openxmlformats.org/markup-compatibility/2006">
              <mc:Choice xmlns:v="urn:schemas-microsoft-com:vml" Requires="v">
                <p:oleObj spid="_x0000_s105486" name="Equation" r:id="rId21" imgW="1028700" imgH="304800" progId="Equation.DSMT4">
                  <p:embed/>
                </p:oleObj>
              </mc:Choice>
              <mc:Fallback>
                <p:oleObj name="Equation" r:id="rId21" imgW="1028700" imgH="304800" progId="Equation.DSMT4">
                  <p:embed/>
                  <p:pic>
                    <p:nvPicPr>
                      <p:cNvPr id="202767" name="Object 11"/>
                      <p:cNvPicPr>
                        <a:picLocks noChangeAspect="1" noChangeArrowheads="1"/>
                      </p:cNvPicPr>
                      <p:nvPr/>
                    </p:nvPicPr>
                    <p:blipFill>
                      <a:blip r:embed="rId22"/>
                      <a:srcRect/>
                      <a:stretch>
                        <a:fillRect/>
                      </a:stretch>
                    </p:blipFill>
                    <p:spPr bwMode="auto">
                      <a:xfrm>
                        <a:off x="873125" y="4883150"/>
                        <a:ext cx="2009775"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8" name="Object 12"/>
          <p:cNvGraphicFramePr>
            <a:graphicFrameLocks noChangeAspect="1"/>
          </p:cNvGraphicFramePr>
          <p:nvPr/>
        </p:nvGraphicFramePr>
        <p:xfrm>
          <a:off x="6477000" y="4876800"/>
          <a:ext cx="658813" cy="411163"/>
        </p:xfrm>
        <a:graphic>
          <a:graphicData uri="http://schemas.openxmlformats.org/presentationml/2006/ole">
            <mc:AlternateContent xmlns:mc="http://schemas.openxmlformats.org/markup-compatibility/2006">
              <mc:Choice xmlns:v="urn:schemas-microsoft-com:vml" Requires="v">
                <p:oleObj spid="_x0000_s105487" name="Equation" r:id="rId23" imgW="381000" imgH="228600" progId="Equation.DSMT4">
                  <p:embed/>
                </p:oleObj>
              </mc:Choice>
              <mc:Fallback>
                <p:oleObj name="Equation" r:id="rId23" imgW="381000" imgH="228600" progId="Equation.DSMT4">
                  <p:embed/>
                  <p:pic>
                    <p:nvPicPr>
                      <p:cNvPr id="202768" name="Object 12"/>
                      <p:cNvPicPr>
                        <a:picLocks noChangeAspect="1" noChangeArrowheads="1"/>
                      </p:cNvPicPr>
                      <p:nvPr/>
                    </p:nvPicPr>
                    <p:blipFill>
                      <a:blip r:embed="rId24"/>
                      <a:srcRect/>
                      <a:stretch>
                        <a:fillRect/>
                      </a:stretch>
                    </p:blipFill>
                    <p:spPr bwMode="auto">
                      <a:xfrm>
                        <a:off x="6477000" y="4876800"/>
                        <a:ext cx="658813" cy="4111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69" name="Object 13"/>
          <p:cNvGraphicFramePr>
            <a:graphicFrameLocks noChangeAspect="1"/>
          </p:cNvGraphicFramePr>
          <p:nvPr/>
        </p:nvGraphicFramePr>
        <p:xfrm>
          <a:off x="1227138" y="4316413"/>
          <a:ext cx="1508125" cy="533400"/>
        </p:xfrm>
        <a:graphic>
          <a:graphicData uri="http://schemas.openxmlformats.org/presentationml/2006/ole">
            <mc:AlternateContent xmlns:mc="http://schemas.openxmlformats.org/markup-compatibility/2006">
              <mc:Choice xmlns:v="urn:schemas-microsoft-com:vml" Requires="v">
                <p:oleObj spid="_x0000_s105488" name="Equation" r:id="rId25" imgW="977900" imgH="254000" progId="Equation.DSMT4">
                  <p:embed/>
                </p:oleObj>
              </mc:Choice>
              <mc:Fallback>
                <p:oleObj name="Equation" r:id="rId25" imgW="977900" imgH="254000" progId="Equation.DSMT4">
                  <p:embed/>
                  <p:pic>
                    <p:nvPicPr>
                      <p:cNvPr id="202769"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27138" y="4316413"/>
                        <a:ext cx="1508125" cy="5334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0" name="Object 14"/>
          <p:cNvGraphicFramePr>
            <a:graphicFrameLocks noChangeAspect="1"/>
          </p:cNvGraphicFramePr>
          <p:nvPr/>
        </p:nvGraphicFramePr>
        <p:xfrm>
          <a:off x="2763838" y="4357688"/>
          <a:ext cx="4987925" cy="641350"/>
        </p:xfrm>
        <a:graphic>
          <a:graphicData uri="http://schemas.openxmlformats.org/presentationml/2006/ole">
            <mc:AlternateContent xmlns:mc="http://schemas.openxmlformats.org/markup-compatibility/2006">
              <mc:Choice xmlns:v="urn:schemas-microsoft-com:vml" Requires="v">
                <p:oleObj spid="_x0000_s105489" name="Equation" r:id="rId27" imgW="3111500" imgH="355600" progId="Equation.DSMT4">
                  <p:embed/>
                </p:oleObj>
              </mc:Choice>
              <mc:Fallback>
                <p:oleObj name="Equation" r:id="rId27" imgW="3111500" imgH="355600" progId="Equation.DSMT4">
                  <p:embed/>
                  <p:pic>
                    <p:nvPicPr>
                      <p:cNvPr id="202770" name="Object 14"/>
                      <p:cNvPicPr>
                        <a:picLocks noChangeAspect="1" noChangeArrowheads="1"/>
                      </p:cNvPicPr>
                      <p:nvPr/>
                    </p:nvPicPr>
                    <p:blipFill>
                      <a:blip r:embed="rId28"/>
                      <a:srcRect/>
                      <a:stretch>
                        <a:fillRect/>
                      </a:stretch>
                    </p:blipFill>
                    <p:spPr bwMode="auto">
                      <a:xfrm>
                        <a:off x="2763838" y="4357688"/>
                        <a:ext cx="4987925" cy="641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1" name="Object 15"/>
          <p:cNvGraphicFramePr>
            <a:graphicFrameLocks noChangeAspect="1"/>
          </p:cNvGraphicFramePr>
          <p:nvPr/>
        </p:nvGraphicFramePr>
        <p:xfrm>
          <a:off x="3270250" y="5449888"/>
          <a:ext cx="2789238" cy="711200"/>
        </p:xfrm>
        <a:graphic>
          <a:graphicData uri="http://schemas.openxmlformats.org/presentationml/2006/ole">
            <mc:AlternateContent xmlns:mc="http://schemas.openxmlformats.org/markup-compatibility/2006">
              <mc:Choice xmlns:v="urn:schemas-microsoft-com:vml" Requires="v">
                <p:oleObj spid="_x0000_s105490" name="Equation" r:id="rId29" imgW="1549400" imgH="368300" progId="Equation.DSMT4">
                  <p:embed/>
                </p:oleObj>
              </mc:Choice>
              <mc:Fallback>
                <p:oleObj name="Equation" r:id="rId29" imgW="1549400" imgH="368300" progId="Equation.DSMT4">
                  <p:embed/>
                  <p:pic>
                    <p:nvPicPr>
                      <p:cNvPr id="202771" name="Object 15"/>
                      <p:cNvPicPr>
                        <a:picLocks noChangeAspect="1" noChangeArrowheads="1"/>
                      </p:cNvPicPr>
                      <p:nvPr/>
                    </p:nvPicPr>
                    <p:blipFill>
                      <a:blip r:embed="rId30"/>
                      <a:srcRect/>
                      <a:stretch>
                        <a:fillRect/>
                      </a:stretch>
                    </p:blipFill>
                    <p:spPr bwMode="auto">
                      <a:xfrm>
                        <a:off x="3270250" y="5449888"/>
                        <a:ext cx="2789238" cy="7112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2" name="Object 16"/>
          <p:cNvGraphicFramePr>
            <a:graphicFrameLocks noChangeAspect="1"/>
          </p:cNvGraphicFramePr>
          <p:nvPr/>
        </p:nvGraphicFramePr>
        <p:xfrm>
          <a:off x="6102350" y="5632450"/>
          <a:ext cx="784225" cy="395288"/>
        </p:xfrm>
        <a:graphic>
          <a:graphicData uri="http://schemas.openxmlformats.org/presentationml/2006/ole">
            <mc:AlternateContent xmlns:mc="http://schemas.openxmlformats.org/markup-compatibility/2006">
              <mc:Choice xmlns:v="urn:schemas-microsoft-com:vml" Requires="v">
                <p:oleObj spid="_x0000_s105491" name="Equation" r:id="rId31" imgW="431800" imgH="203200" progId="Equation.DSMT4">
                  <p:embed/>
                </p:oleObj>
              </mc:Choice>
              <mc:Fallback>
                <p:oleObj name="Equation" r:id="rId31" imgW="431800" imgH="203200" progId="Equation.DSMT4">
                  <p:embed/>
                  <p:pic>
                    <p:nvPicPr>
                      <p:cNvPr id="202772"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102350" y="5632450"/>
                        <a:ext cx="784225" cy="3952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3" name="Object 17"/>
          <p:cNvGraphicFramePr>
            <a:graphicFrameLocks noChangeAspect="1"/>
          </p:cNvGraphicFramePr>
          <p:nvPr/>
        </p:nvGraphicFramePr>
        <p:xfrm>
          <a:off x="1617663" y="2174875"/>
          <a:ext cx="1489075" cy="679450"/>
        </p:xfrm>
        <a:graphic>
          <a:graphicData uri="http://schemas.openxmlformats.org/presentationml/2006/ole">
            <mc:AlternateContent xmlns:mc="http://schemas.openxmlformats.org/markup-compatibility/2006">
              <mc:Choice xmlns:v="urn:schemas-microsoft-com:vml" Requires="v">
                <p:oleObj spid="_x0000_s105492" name="Equation" r:id="rId33" imgW="1104900" imgH="368300" progId="Equation.DSMT4">
                  <p:embed/>
                </p:oleObj>
              </mc:Choice>
              <mc:Fallback>
                <p:oleObj name="Equation" r:id="rId33" imgW="1104900" imgH="368300" progId="Equation.DSMT4">
                  <p:embed/>
                  <p:pic>
                    <p:nvPicPr>
                      <p:cNvPr id="202773" name="Object 17"/>
                      <p:cNvPicPr>
                        <a:picLocks noChangeAspect="1" noChangeArrowheads="1"/>
                      </p:cNvPicPr>
                      <p:nvPr/>
                    </p:nvPicPr>
                    <p:blipFill>
                      <a:blip r:embed="rId34"/>
                      <a:srcRect/>
                      <a:stretch>
                        <a:fillRect/>
                      </a:stretch>
                    </p:blipFill>
                    <p:spPr bwMode="auto">
                      <a:xfrm>
                        <a:off x="1617663" y="2174875"/>
                        <a:ext cx="1489075" cy="6794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4" name="Object 18"/>
          <p:cNvGraphicFramePr>
            <a:graphicFrameLocks noChangeAspect="1"/>
          </p:cNvGraphicFramePr>
          <p:nvPr/>
        </p:nvGraphicFramePr>
        <p:xfrm>
          <a:off x="1355725" y="2795588"/>
          <a:ext cx="2876550" cy="523875"/>
        </p:xfrm>
        <a:graphic>
          <a:graphicData uri="http://schemas.openxmlformats.org/presentationml/2006/ole">
            <mc:AlternateContent xmlns:mc="http://schemas.openxmlformats.org/markup-compatibility/2006">
              <mc:Choice xmlns:v="urn:schemas-microsoft-com:vml" Requires="v">
                <p:oleObj spid="_x0000_s105493" name="Equation" r:id="rId35" imgW="1778000" imgH="266700" progId="Equation.DSMT4">
                  <p:embed/>
                </p:oleObj>
              </mc:Choice>
              <mc:Fallback>
                <p:oleObj name="Equation" r:id="rId35" imgW="1778000" imgH="266700" progId="Equation.DSMT4">
                  <p:embed/>
                  <p:pic>
                    <p:nvPicPr>
                      <p:cNvPr id="202774"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1355725" y="2795588"/>
                        <a:ext cx="2876550" cy="5238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5" name="Object 19"/>
          <p:cNvGraphicFramePr>
            <a:graphicFrameLocks noChangeAspect="1"/>
          </p:cNvGraphicFramePr>
          <p:nvPr/>
        </p:nvGraphicFramePr>
        <p:xfrm>
          <a:off x="3260725" y="1627188"/>
          <a:ext cx="1352550" cy="506412"/>
        </p:xfrm>
        <a:graphic>
          <a:graphicData uri="http://schemas.openxmlformats.org/presentationml/2006/ole">
            <mc:AlternateContent xmlns:mc="http://schemas.openxmlformats.org/markup-compatibility/2006">
              <mc:Choice xmlns:v="urn:schemas-microsoft-com:vml" Requires="v">
                <p:oleObj spid="_x0000_s105494" name="Equation" r:id="rId37" imgW="863600" imgH="304800" progId="Equation.DSMT4">
                  <p:embed/>
                </p:oleObj>
              </mc:Choice>
              <mc:Fallback>
                <p:oleObj name="Equation" r:id="rId37" imgW="863600" imgH="304800" progId="Equation.DSMT4">
                  <p:embed/>
                  <p:pic>
                    <p:nvPicPr>
                      <p:cNvPr id="202775" name="Object 19"/>
                      <p:cNvPicPr>
                        <a:picLocks noChangeAspect="1" noChangeArrowheads="1"/>
                      </p:cNvPicPr>
                      <p:nvPr/>
                    </p:nvPicPr>
                    <p:blipFill>
                      <a:blip r:embed="rId38"/>
                      <a:srcRect/>
                      <a:stretch>
                        <a:fillRect/>
                      </a:stretch>
                    </p:blipFill>
                    <p:spPr bwMode="auto">
                      <a:xfrm>
                        <a:off x="3260725" y="1627188"/>
                        <a:ext cx="1352550" cy="5064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6" name="Object 20"/>
          <p:cNvGraphicFramePr>
            <a:graphicFrameLocks noChangeAspect="1"/>
          </p:cNvGraphicFramePr>
          <p:nvPr/>
        </p:nvGraphicFramePr>
        <p:xfrm>
          <a:off x="4724400" y="1589088"/>
          <a:ext cx="762000" cy="463550"/>
        </p:xfrm>
        <a:graphic>
          <a:graphicData uri="http://schemas.openxmlformats.org/presentationml/2006/ole">
            <mc:AlternateContent xmlns:mc="http://schemas.openxmlformats.org/markup-compatibility/2006">
              <mc:Choice xmlns:v="urn:schemas-microsoft-com:vml" Requires="v">
                <p:oleObj spid="_x0000_s105495" name="Equation" r:id="rId39" imgW="419100" imgH="241300" progId="Equation.DSMT4">
                  <p:embed/>
                </p:oleObj>
              </mc:Choice>
              <mc:Fallback>
                <p:oleObj name="Equation" r:id="rId39" imgW="419100" imgH="241300" progId="Equation.DSMT4">
                  <p:embed/>
                  <p:pic>
                    <p:nvPicPr>
                      <p:cNvPr id="202776" name="Object 20"/>
                      <p:cNvPicPr>
                        <a:picLocks noChangeAspect="1" noChangeArrowheads="1"/>
                      </p:cNvPicPr>
                      <p:nvPr/>
                    </p:nvPicPr>
                    <p:blipFill>
                      <a:blip r:embed="rId40"/>
                      <a:srcRect/>
                      <a:stretch>
                        <a:fillRect/>
                      </a:stretch>
                    </p:blipFill>
                    <p:spPr bwMode="auto">
                      <a:xfrm>
                        <a:off x="4724400" y="1589088"/>
                        <a:ext cx="762000" cy="4635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7" name="Object 21"/>
          <p:cNvGraphicFramePr>
            <a:graphicFrameLocks noChangeAspect="1"/>
          </p:cNvGraphicFramePr>
          <p:nvPr/>
        </p:nvGraphicFramePr>
        <p:xfrm>
          <a:off x="5486400" y="1536700"/>
          <a:ext cx="1219200" cy="609600"/>
        </p:xfrm>
        <a:graphic>
          <a:graphicData uri="http://schemas.openxmlformats.org/presentationml/2006/ole">
            <mc:AlternateContent xmlns:mc="http://schemas.openxmlformats.org/markup-compatibility/2006">
              <mc:Choice xmlns:v="urn:schemas-microsoft-com:vml" Requires="v">
                <p:oleObj spid="_x0000_s105496" name="Equation" r:id="rId41" imgW="647700" imgH="304800" progId="Equation.DSMT4">
                  <p:embed/>
                </p:oleObj>
              </mc:Choice>
              <mc:Fallback>
                <p:oleObj name="Equation" r:id="rId41" imgW="647700" imgH="304800" progId="Equation.DSMT4">
                  <p:embed/>
                  <p:pic>
                    <p:nvPicPr>
                      <p:cNvPr id="202777" name="Object 21"/>
                      <p:cNvPicPr>
                        <a:picLocks noChangeAspect="1" noChangeArrowheads="1"/>
                      </p:cNvPicPr>
                      <p:nvPr/>
                    </p:nvPicPr>
                    <p:blipFill>
                      <a:blip r:embed="rId42"/>
                      <a:srcRect/>
                      <a:stretch>
                        <a:fillRect/>
                      </a:stretch>
                    </p:blipFill>
                    <p:spPr bwMode="auto">
                      <a:xfrm>
                        <a:off x="5486400" y="1536700"/>
                        <a:ext cx="1219200" cy="609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8" name="Object 22"/>
          <p:cNvGraphicFramePr>
            <a:graphicFrameLocks noChangeAspect="1"/>
          </p:cNvGraphicFramePr>
          <p:nvPr/>
        </p:nvGraphicFramePr>
        <p:xfrm>
          <a:off x="914400" y="1243013"/>
          <a:ext cx="1057275" cy="387350"/>
        </p:xfrm>
        <a:graphic>
          <a:graphicData uri="http://schemas.openxmlformats.org/presentationml/2006/ole">
            <mc:AlternateContent xmlns:mc="http://schemas.openxmlformats.org/markup-compatibility/2006">
              <mc:Choice xmlns:v="urn:schemas-microsoft-com:vml" Requires="v">
                <p:oleObj spid="_x0000_s105497" name="Equation" r:id="rId43" imgW="660400" imgH="254000" progId="Equation.DSMT4">
                  <p:embed/>
                </p:oleObj>
              </mc:Choice>
              <mc:Fallback>
                <p:oleObj name="Equation" r:id="rId43" imgW="660400" imgH="254000" progId="Equation.DSMT4">
                  <p:embed/>
                  <p:pic>
                    <p:nvPicPr>
                      <p:cNvPr id="202778"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914400" y="1243013"/>
                        <a:ext cx="1057275" cy="3873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79" name="Object 23"/>
          <p:cNvGraphicFramePr>
            <a:graphicFrameLocks noChangeAspect="1"/>
          </p:cNvGraphicFramePr>
          <p:nvPr/>
        </p:nvGraphicFramePr>
        <p:xfrm>
          <a:off x="2830513" y="4883150"/>
          <a:ext cx="2033587" cy="550863"/>
        </p:xfrm>
        <a:graphic>
          <a:graphicData uri="http://schemas.openxmlformats.org/presentationml/2006/ole">
            <mc:AlternateContent xmlns:mc="http://schemas.openxmlformats.org/markup-compatibility/2006">
              <mc:Choice xmlns:v="urn:schemas-microsoft-com:vml" Requires="v">
                <p:oleObj spid="_x0000_s105498" name="Equation" r:id="rId45" imgW="1041400" imgH="304800" progId="Equation.DSMT4">
                  <p:embed/>
                </p:oleObj>
              </mc:Choice>
              <mc:Fallback>
                <p:oleObj name="Equation" r:id="rId45" imgW="1041400" imgH="304800" progId="Equation.DSMT4">
                  <p:embed/>
                  <p:pic>
                    <p:nvPicPr>
                      <p:cNvPr id="202779" name="Object 23"/>
                      <p:cNvPicPr>
                        <a:picLocks noChangeAspect="1" noChangeArrowheads="1"/>
                      </p:cNvPicPr>
                      <p:nvPr/>
                    </p:nvPicPr>
                    <p:blipFill>
                      <a:blip r:embed="rId46"/>
                      <a:srcRect/>
                      <a:stretch>
                        <a:fillRect/>
                      </a:stretch>
                    </p:blipFill>
                    <p:spPr bwMode="auto">
                      <a:xfrm>
                        <a:off x="2830513" y="4883150"/>
                        <a:ext cx="2033587"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0" name="Object 24"/>
          <p:cNvGraphicFramePr>
            <a:graphicFrameLocks noChangeAspect="1"/>
          </p:cNvGraphicFramePr>
          <p:nvPr/>
        </p:nvGraphicFramePr>
        <p:xfrm>
          <a:off x="4922838" y="4883150"/>
          <a:ext cx="1589087" cy="550863"/>
        </p:xfrm>
        <a:graphic>
          <a:graphicData uri="http://schemas.openxmlformats.org/presentationml/2006/ole">
            <mc:AlternateContent xmlns:mc="http://schemas.openxmlformats.org/markup-compatibility/2006">
              <mc:Choice xmlns:v="urn:schemas-microsoft-com:vml" Requires="v">
                <p:oleObj spid="_x0000_s105499" name="Equation" r:id="rId47" imgW="812800" imgH="304800" progId="Equation.DSMT4">
                  <p:embed/>
                </p:oleObj>
              </mc:Choice>
              <mc:Fallback>
                <p:oleObj name="Equation" r:id="rId47" imgW="812800" imgH="304800" progId="Equation.DSMT4">
                  <p:embed/>
                  <p:pic>
                    <p:nvPicPr>
                      <p:cNvPr id="202780" name="Object 24"/>
                      <p:cNvPicPr>
                        <a:picLocks noChangeAspect="1" noChangeArrowheads="1"/>
                      </p:cNvPicPr>
                      <p:nvPr/>
                    </p:nvPicPr>
                    <p:blipFill>
                      <a:blip r:embed="rId48"/>
                      <a:srcRect/>
                      <a:stretch>
                        <a:fillRect/>
                      </a:stretch>
                    </p:blipFill>
                    <p:spPr bwMode="auto">
                      <a:xfrm>
                        <a:off x="4922838" y="4883150"/>
                        <a:ext cx="1589087" cy="550863"/>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1" name="Object 25"/>
          <p:cNvGraphicFramePr>
            <a:graphicFrameLocks noChangeAspect="1"/>
          </p:cNvGraphicFramePr>
          <p:nvPr/>
        </p:nvGraphicFramePr>
        <p:xfrm>
          <a:off x="7070725" y="4865688"/>
          <a:ext cx="614363" cy="479425"/>
        </p:xfrm>
        <a:graphic>
          <a:graphicData uri="http://schemas.openxmlformats.org/presentationml/2006/ole">
            <mc:AlternateContent xmlns:mc="http://schemas.openxmlformats.org/markup-compatibility/2006">
              <mc:Choice xmlns:v="urn:schemas-microsoft-com:vml" Requires="v">
                <p:oleObj spid="_x0000_s105500" name="Equation" r:id="rId49" imgW="355600" imgH="266700" progId="Equation.DSMT4">
                  <p:embed/>
                </p:oleObj>
              </mc:Choice>
              <mc:Fallback>
                <p:oleObj name="Equation" r:id="rId49" imgW="355600" imgH="266700" progId="Equation.DSMT4">
                  <p:embed/>
                  <p:pic>
                    <p:nvPicPr>
                      <p:cNvPr id="202781" name="Object 25"/>
                      <p:cNvPicPr>
                        <a:picLocks noChangeAspect="1" noChangeArrowheads="1"/>
                      </p:cNvPicPr>
                      <p:nvPr/>
                    </p:nvPicPr>
                    <p:blipFill>
                      <a:blip r:embed="rId50"/>
                      <a:srcRect/>
                      <a:stretch>
                        <a:fillRect/>
                      </a:stretch>
                    </p:blipFill>
                    <p:spPr bwMode="auto">
                      <a:xfrm>
                        <a:off x="7070725" y="4865688"/>
                        <a:ext cx="614363" cy="4794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02782" name="Object 26"/>
          <p:cNvGraphicFramePr>
            <a:graphicFrameLocks noChangeAspect="1"/>
          </p:cNvGraphicFramePr>
          <p:nvPr/>
        </p:nvGraphicFramePr>
        <p:xfrm>
          <a:off x="7685088" y="4865688"/>
          <a:ext cx="1120775" cy="481012"/>
        </p:xfrm>
        <a:graphic>
          <a:graphicData uri="http://schemas.openxmlformats.org/presentationml/2006/ole">
            <mc:AlternateContent xmlns:mc="http://schemas.openxmlformats.org/markup-compatibility/2006">
              <mc:Choice xmlns:v="urn:schemas-microsoft-com:vml" Requires="v">
                <p:oleObj spid="_x0000_s105501" name="Equation" r:id="rId51" imgW="647700" imgH="266700" progId="Equation.DSMT4">
                  <p:embed/>
                </p:oleObj>
              </mc:Choice>
              <mc:Fallback>
                <p:oleObj name="Equation" r:id="rId51" imgW="647700" imgH="266700" progId="Equation.DSMT4">
                  <p:embed/>
                  <p:pic>
                    <p:nvPicPr>
                      <p:cNvPr id="202782" name="Object 26"/>
                      <p:cNvPicPr>
                        <a:picLocks noChangeAspect="1" noChangeArrowheads="1"/>
                      </p:cNvPicPr>
                      <p:nvPr/>
                    </p:nvPicPr>
                    <p:blipFill>
                      <a:blip r:embed="rId52"/>
                      <a:srcRect/>
                      <a:stretch>
                        <a:fillRect/>
                      </a:stretch>
                    </p:blipFill>
                    <p:spPr bwMode="auto">
                      <a:xfrm>
                        <a:off x="7685088" y="4865688"/>
                        <a:ext cx="1120775" cy="4810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02783" name="Text Box 31"/>
          <p:cNvSpPr txBox="1">
            <a:spLocks noChangeArrowheads="1"/>
          </p:cNvSpPr>
          <p:nvPr/>
        </p:nvSpPr>
        <p:spPr bwMode="auto">
          <a:xfrm>
            <a:off x="1143000" y="5564188"/>
            <a:ext cx="1295400" cy="455612"/>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chemeClr val="accent2"/>
                </a:solidFill>
                <a:latin typeface="Arial Narrow" charset="0"/>
              </a:rPr>
              <a:t>Magnitude</a:t>
            </a:r>
          </a:p>
        </p:txBody>
      </p:sp>
    </p:spTree>
    <p:extLst>
      <p:ext uri="{BB962C8B-B14F-4D97-AF65-F5344CB8AC3E}">
        <p14:creationId xmlns:p14="http://schemas.microsoft.com/office/powerpoint/2010/main" val="4083727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2755"/>
                                        </p:tgtEl>
                                        <p:attrNameLst>
                                          <p:attrName>style.visibility</p:attrName>
                                        </p:attrNameLst>
                                      </p:cBhvr>
                                      <p:to>
                                        <p:strVal val="visible"/>
                                      </p:to>
                                    </p:set>
                                    <p:animEffect transition="in" filter="wipe(left)">
                                      <p:cBhvr>
                                        <p:cTn id="7" dur="500"/>
                                        <p:tgtEl>
                                          <p:spTgt spid="202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02756"/>
                                        </p:tgtEl>
                                        <p:attrNameLst>
                                          <p:attrName>style.visibility</p:attrName>
                                        </p:attrNameLst>
                                      </p:cBhvr>
                                      <p:to>
                                        <p:strVal val="visible"/>
                                      </p:to>
                                    </p:set>
                                    <p:animEffect transition="in" filter="wipe(left)">
                                      <p:cBhvr>
                                        <p:cTn id="12" dur="500"/>
                                        <p:tgtEl>
                                          <p:spTgt spid="20275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2778"/>
                                        </p:tgtEl>
                                        <p:attrNameLst>
                                          <p:attrName>style.visibility</p:attrName>
                                        </p:attrNameLst>
                                      </p:cBhvr>
                                      <p:to>
                                        <p:strVal val="visible"/>
                                      </p:to>
                                    </p:set>
                                    <p:animEffect transition="in" filter="wipe(left)">
                                      <p:cBhvr>
                                        <p:cTn id="17" dur="500"/>
                                        <p:tgtEl>
                                          <p:spTgt spid="2027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02763"/>
                                        </p:tgtEl>
                                        <p:attrNameLst>
                                          <p:attrName>style.visibility</p:attrName>
                                        </p:attrNameLst>
                                      </p:cBhvr>
                                      <p:to>
                                        <p:strVal val="visible"/>
                                      </p:to>
                                    </p:set>
                                    <p:animEffect transition="in" filter="wipe(left)">
                                      <p:cBhvr>
                                        <p:cTn id="22" dur="500"/>
                                        <p:tgtEl>
                                          <p:spTgt spid="202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2764"/>
                                        </p:tgtEl>
                                        <p:attrNameLst>
                                          <p:attrName>style.visibility</p:attrName>
                                        </p:attrNameLst>
                                      </p:cBhvr>
                                      <p:to>
                                        <p:strVal val="visible"/>
                                      </p:to>
                                    </p:set>
                                    <p:animEffect transition="in" filter="wipe(left)">
                                      <p:cBhvr>
                                        <p:cTn id="27" dur="500"/>
                                        <p:tgtEl>
                                          <p:spTgt spid="2027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02776"/>
                                        </p:tgtEl>
                                        <p:attrNameLst>
                                          <p:attrName>style.visibility</p:attrName>
                                        </p:attrNameLst>
                                      </p:cBhvr>
                                      <p:to>
                                        <p:strVal val="visible"/>
                                      </p:to>
                                    </p:set>
                                    <p:animEffect transition="in" filter="wipe(left)">
                                      <p:cBhvr>
                                        <p:cTn id="32" dur="500"/>
                                        <p:tgtEl>
                                          <p:spTgt spid="2027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02775"/>
                                        </p:tgtEl>
                                        <p:attrNameLst>
                                          <p:attrName>style.visibility</p:attrName>
                                        </p:attrNameLst>
                                      </p:cBhvr>
                                      <p:to>
                                        <p:strVal val="visible"/>
                                      </p:to>
                                    </p:set>
                                    <p:animEffect transition="in" filter="wipe(left)">
                                      <p:cBhvr>
                                        <p:cTn id="37" dur="500"/>
                                        <p:tgtEl>
                                          <p:spTgt spid="20277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02777"/>
                                        </p:tgtEl>
                                        <p:attrNameLst>
                                          <p:attrName>style.visibility</p:attrName>
                                        </p:attrNameLst>
                                      </p:cBhvr>
                                      <p:to>
                                        <p:strVal val="visible"/>
                                      </p:to>
                                    </p:set>
                                    <p:animEffect transition="in" filter="wipe(left)">
                                      <p:cBhvr>
                                        <p:cTn id="42" dur="500"/>
                                        <p:tgtEl>
                                          <p:spTgt spid="20277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202760"/>
                                        </p:tgtEl>
                                        <p:attrNameLst>
                                          <p:attrName>style.visibility</p:attrName>
                                        </p:attrNameLst>
                                      </p:cBhvr>
                                      <p:to>
                                        <p:strVal val="visible"/>
                                      </p:to>
                                    </p:set>
                                    <p:animEffect transition="in" filter="wipe(left)">
                                      <p:cBhvr>
                                        <p:cTn id="47" dur="500"/>
                                        <p:tgtEl>
                                          <p:spTgt spid="20276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202773"/>
                                        </p:tgtEl>
                                        <p:attrNameLst>
                                          <p:attrName>style.visibility</p:attrName>
                                        </p:attrNameLst>
                                      </p:cBhvr>
                                      <p:to>
                                        <p:strVal val="visible"/>
                                      </p:to>
                                    </p:set>
                                    <p:animEffect transition="in" filter="wipe(left)">
                                      <p:cBhvr>
                                        <p:cTn id="52" dur="500"/>
                                        <p:tgtEl>
                                          <p:spTgt spid="20277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202774"/>
                                        </p:tgtEl>
                                        <p:attrNameLst>
                                          <p:attrName>style.visibility</p:attrName>
                                        </p:attrNameLst>
                                      </p:cBhvr>
                                      <p:to>
                                        <p:strVal val="visible"/>
                                      </p:to>
                                    </p:set>
                                    <p:animEffect transition="in" filter="wipe(left)">
                                      <p:cBhvr>
                                        <p:cTn id="57" dur="500"/>
                                        <p:tgtEl>
                                          <p:spTgt spid="20277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02762"/>
                                        </p:tgtEl>
                                        <p:attrNameLst>
                                          <p:attrName>style.visibility</p:attrName>
                                        </p:attrNameLst>
                                      </p:cBhvr>
                                      <p:to>
                                        <p:strVal val="visible"/>
                                      </p:to>
                                    </p:set>
                                    <p:animEffect transition="in" filter="wipe(left)">
                                      <p:cBhvr>
                                        <p:cTn id="62" dur="500"/>
                                        <p:tgtEl>
                                          <p:spTgt spid="2027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202765"/>
                                        </p:tgtEl>
                                        <p:attrNameLst>
                                          <p:attrName>style.visibility</p:attrName>
                                        </p:attrNameLst>
                                      </p:cBhvr>
                                      <p:to>
                                        <p:strVal val="visible"/>
                                      </p:to>
                                    </p:set>
                                    <p:animEffect transition="in" filter="wipe(left)">
                                      <p:cBhvr>
                                        <p:cTn id="67" dur="500"/>
                                        <p:tgtEl>
                                          <p:spTgt spid="20276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202766"/>
                                        </p:tgtEl>
                                        <p:attrNameLst>
                                          <p:attrName>style.visibility</p:attrName>
                                        </p:attrNameLst>
                                      </p:cBhvr>
                                      <p:to>
                                        <p:strVal val="visible"/>
                                      </p:to>
                                    </p:set>
                                    <p:animEffect transition="in" filter="wipe(left)">
                                      <p:cBhvr>
                                        <p:cTn id="72" dur="500"/>
                                        <p:tgtEl>
                                          <p:spTgt spid="20276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2759"/>
                                        </p:tgtEl>
                                        <p:attrNameLst>
                                          <p:attrName>style.visibility</p:attrName>
                                        </p:attrNameLst>
                                      </p:cBhvr>
                                      <p:to>
                                        <p:strVal val="visible"/>
                                      </p:to>
                                    </p:set>
                                    <p:animEffect transition="in" filter="wipe(left)">
                                      <p:cBhvr>
                                        <p:cTn id="77" dur="500"/>
                                        <p:tgtEl>
                                          <p:spTgt spid="20275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202757"/>
                                        </p:tgtEl>
                                        <p:attrNameLst>
                                          <p:attrName>style.visibility</p:attrName>
                                        </p:attrNameLst>
                                      </p:cBhvr>
                                      <p:to>
                                        <p:strVal val="visible"/>
                                      </p:to>
                                    </p:set>
                                    <p:animEffect transition="in" filter="wipe(left)">
                                      <p:cBhvr>
                                        <p:cTn id="82" dur="500"/>
                                        <p:tgtEl>
                                          <p:spTgt spid="20275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202761"/>
                                        </p:tgtEl>
                                        <p:attrNameLst>
                                          <p:attrName>style.visibility</p:attrName>
                                        </p:attrNameLst>
                                      </p:cBhvr>
                                      <p:to>
                                        <p:strVal val="visible"/>
                                      </p:to>
                                    </p:set>
                                    <p:animEffect transition="in" filter="wipe(left)">
                                      <p:cBhvr>
                                        <p:cTn id="87" dur="500"/>
                                        <p:tgtEl>
                                          <p:spTgt spid="20276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202769"/>
                                        </p:tgtEl>
                                        <p:attrNameLst>
                                          <p:attrName>style.visibility</p:attrName>
                                        </p:attrNameLst>
                                      </p:cBhvr>
                                      <p:to>
                                        <p:strVal val="visible"/>
                                      </p:to>
                                    </p:set>
                                    <p:animEffect transition="in" filter="wipe(left)">
                                      <p:cBhvr>
                                        <p:cTn id="92" dur="500"/>
                                        <p:tgtEl>
                                          <p:spTgt spid="20276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202770"/>
                                        </p:tgtEl>
                                        <p:attrNameLst>
                                          <p:attrName>style.visibility</p:attrName>
                                        </p:attrNameLst>
                                      </p:cBhvr>
                                      <p:to>
                                        <p:strVal val="visible"/>
                                      </p:to>
                                    </p:set>
                                    <p:animEffect transition="in" filter="wipe(left)">
                                      <p:cBhvr>
                                        <p:cTn id="97" dur="500"/>
                                        <p:tgtEl>
                                          <p:spTgt spid="20277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202767"/>
                                        </p:tgtEl>
                                        <p:attrNameLst>
                                          <p:attrName>style.visibility</p:attrName>
                                        </p:attrNameLst>
                                      </p:cBhvr>
                                      <p:to>
                                        <p:strVal val="visible"/>
                                      </p:to>
                                    </p:set>
                                    <p:animEffect transition="in" filter="wipe(left)">
                                      <p:cBhvr>
                                        <p:cTn id="102" dur="500"/>
                                        <p:tgtEl>
                                          <p:spTgt spid="202767"/>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202768"/>
                                        </p:tgtEl>
                                        <p:attrNameLst>
                                          <p:attrName>style.visibility</p:attrName>
                                        </p:attrNameLst>
                                      </p:cBhvr>
                                      <p:to>
                                        <p:strVal val="visible"/>
                                      </p:to>
                                    </p:set>
                                    <p:animEffect transition="in" filter="wipe(left)">
                                      <p:cBhvr>
                                        <p:cTn id="107" dur="500"/>
                                        <p:tgtEl>
                                          <p:spTgt spid="20276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202779"/>
                                        </p:tgtEl>
                                        <p:attrNameLst>
                                          <p:attrName>style.visibility</p:attrName>
                                        </p:attrNameLst>
                                      </p:cBhvr>
                                      <p:to>
                                        <p:strVal val="visible"/>
                                      </p:to>
                                    </p:set>
                                    <p:animEffect transition="in" filter="wipe(left)">
                                      <p:cBhvr>
                                        <p:cTn id="112" dur="500"/>
                                        <p:tgtEl>
                                          <p:spTgt spid="202779"/>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202781"/>
                                        </p:tgtEl>
                                        <p:attrNameLst>
                                          <p:attrName>style.visibility</p:attrName>
                                        </p:attrNameLst>
                                      </p:cBhvr>
                                      <p:to>
                                        <p:strVal val="visible"/>
                                      </p:to>
                                    </p:set>
                                    <p:animEffect transition="in" filter="wipe(left)">
                                      <p:cBhvr>
                                        <p:cTn id="117" dur="500"/>
                                        <p:tgtEl>
                                          <p:spTgt spid="20278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202780"/>
                                        </p:tgtEl>
                                        <p:attrNameLst>
                                          <p:attrName>style.visibility</p:attrName>
                                        </p:attrNameLst>
                                      </p:cBhvr>
                                      <p:to>
                                        <p:strVal val="visible"/>
                                      </p:to>
                                    </p:set>
                                    <p:animEffect transition="in" filter="wipe(left)">
                                      <p:cBhvr>
                                        <p:cTn id="122" dur="500"/>
                                        <p:tgtEl>
                                          <p:spTgt spid="20278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202782"/>
                                        </p:tgtEl>
                                        <p:attrNameLst>
                                          <p:attrName>style.visibility</p:attrName>
                                        </p:attrNameLst>
                                      </p:cBhvr>
                                      <p:to>
                                        <p:strVal val="visible"/>
                                      </p:to>
                                    </p:set>
                                    <p:animEffect transition="in" filter="wipe(left)">
                                      <p:cBhvr>
                                        <p:cTn id="127" dur="500"/>
                                        <p:tgtEl>
                                          <p:spTgt spid="20278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grpId="0" nodeType="clickEffect">
                                  <p:stCondLst>
                                    <p:cond delay="0"/>
                                  </p:stCondLst>
                                  <p:iterate type="wd">
                                    <p:tmPct val="10000"/>
                                  </p:iterate>
                                  <p:childTnLst>
                                    <p:set>
                                      <p:cBhvr>
                                        <p:cTn id="131" dur="1" fill="hold">
                                          <p:stCondLst>
                                            <p:cond delay="0"/>
                                          </p:stCondLst>
                                        </p:cTn>
                                        <p:tgtEl>
                                          <p:spTgt spid="202783"/>
                                        </p:tgtEl>
                                        <p:attrNameLst>
                                          <p:attrName>style.visibility</p:attrName>
                                        </p:attrNameLst>
                                      </p:cBhvr>
                                      <p:to>
                                        <p:strVal val="visible"/>
                                      </p:to>
                                    </p:set>
                                    <p:animEffect transition="in" filter="wipe(left)">
                                      <p:cBhvr>
                                        <p:cTn id="132" dur="500"/>
                                        <p:tgtEl>
                                          <p:spTgt spid="202783"/>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202758"/>
                                        </p:tgtEl>
                                        <p:attrNameLst>
                                          <p:attrName>style.visibility</p:attrName>
                                        </p:attrNameLst>
                                      </p:cBhvr>
                                      <p:to>
                                        <p:strVal val="visible"/>
                                      </p:to>
                                    </p:set>
                                    <p:animEffect transition="in" filter="wipe(left)">
                                      <p:cBhvr>
                                        <p:cTn id="137" dur="500"/>
                                        <p:tgtEl>
                                          <p:spTgt spid="202758"/>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202771"/>
                                        </p:tgtEl>
                                        <p:attrNameLst>
                                          <p:attrName>style.visibility</p:attrName>
                                        </p:attrNameLst>
                                      </p:cBhvr>
                                      <p:to>
                                        <p:strVal val="visible"/>
                                      </p:to>
                                    </p:set>
                                    <p:animEffect transition="in" filter="wipe(left)">
                                      <p:cBhvr>
                                        <p:cTn id="142" dur="500"/>
                                        <p:tgtEl>
                                          <p:spTgt spid="202771"/>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202772"/>
                                        </p:tgtEl>
                                        <p:attrNameLst>
                                          <p:attrName>style.visibility</p:attrName>
                                        </p:attrNameLst>
                                      </p:cBhvr>
                                      <p:to>
                                        <p:strVal val="visible"/>
                                      </p:to>
                                    </p:set>
                                    <p:animEffect transition="in" filter="wipe(left)">
                                      <p:cBhvr>
                                        <p:cTn id="147" dur="500"/>
                                        <p:tgtEl>
                                          <p:spTgt spid="20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autoUpdateAnimBg="0"/>
      <p:bldP spid="202757" grpId="0" animBg="1" autoUpdateAnimBg="0"/>
      <p:bldP spid="202759" grpId="0" animBg="1"/>
      <p:bldP spid="20278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Sept. 14,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75FFAE9E-AEEB-8049-A2ED-76ED55C7DBD3}" type="slidenum">
              <a:rPr lang="en-US"/>
              <a:pPr/>
              <a:t>9</a:t>
            </a:fld>
            <a:endParaRPr lang="en-US"/>
          </a:p>
        </p:txBody>
      </p:sp>
      <p:sp>
        <p:nvSpPr>
          <p:cNvPr id="141315" name="Rectangle 3"/>
          <p:cNvSpPr>
            <a:spLocks noGrp="1" noChangeArrowheads="1"/>
          </p:cNvSpPr>
          <p:nvPr>
            <p:ph type="title"/>
          </p:nvPr>
        </p:nvSpPr>
        <p:spPr>
          <a:xfrm>
            <a:off x="609600" y="74612"/>
            <a:ext cx="7772400" cy="685800"/>
          </a:xfrm>
        </p:spPr>
        <p:txBody>
          <a:bodyPr/>
          <a:lstStyle/>
          <a:p>
            <a:r>
              <a:rPr lang="en-US" b="1" dirty="0"/>
              <a:t>Coulomb Force, The Formula</a:t>
            </a:r>
          </a:p>
        </p:txBody>
      </p:sp>
      <p:graphicFrame>
        <p:nvGraphicFramePr>
          <p:cNvPr id="141319" name="Object 7"/>
          <p:cNvGraphicFramePr>
            <a:graphicFrameLocks noChangeAspect="1"/>
          </p:cNvGraphicFramePr>
          <p:nvPr>
            <p:extLst>
              <p:ext uri="{D42A27DB-BD31-4B8C-83A1-F6EECF244321}">
                <p14:modId xmlns:p14="http://schemas.microsoft.com/office/powerpoint/2010/main" val="1329409407"/>
              </p:ext>
            </p:extLst>
          </p:nvPr>
        </p:nvGraphicFramePr>
        <p:xfrm>
          <a:off x="2142331" y="1330750"/>
          <a:ext cx="1963738" cy="901700"/>
        </p:xfrm>
        <a:graphic>
          <a:graphicData uri="http://schemas.openxmlformats.org/presentationml/2006/ole">
            <mc:AlternateContent xmlns:mc="http://schemas.openxmlformats.org/markup-compatibility/2006">
              <mc:Choice xmlns:v="urn:schemas-microsoft-com:vml" Requires="v">
                <p:oleObj spid="_x0000_s77166" name="Equation" r:id="rId4" imgW="266700" imgH="152400" progId="Equation.DSMT4">
                  <p:embed/>
                </p:oleObj>
              </mc:Choice>
              <mc:Fallback>
                <p:oleObj name="Equation" r:id="rId4" imgW="266700" imgH="152400" progId="Equation.DSMT4">
                  <p:embed/>
                  <p:pic>
                    <p:nvPicPr>
                      <p:cNvPr id="141319" name="Object 7"/>
                      <p:cNvPicPr>
                        <a:picLocks noChangeAspect="1" noChangeArrowheads="1"/>
                      </p:cNvPicPr>
                      <p:nvPr/>
                    </p:nvPicPr>
                    <p:blipFill>
                      <a:blip r:embed="rId5"/>
                      <a:srcRect/>
                      <a:stretch>
                        <a:fillRect/>
                      </a:stretch>
                    </p:blipFill>
                    <p:spPr bwMode="auto">
                      <a:xfrm>
                        <a:off x="2142331" y="1330750"/>
                        <a:ext cx="1963738" cy="901700"/>
                      </a:xfrm>
                      <a:prstGeom prst="rect">
                        <a:avLst/>
                      </a:prstGeom>
                      <a:noFill/>
                    </p:spPr>
                  </p:pic>
                </p:oleObj>
              </mc:Fallback>
            </mc:AlternateContent>
          </a:graphicData>
        </a:graphic>
      </p:graphicFrame>
      <p:graphicFrame>
        <p:nvGraphicFramePr>
          <p:cNvPr id="17" name="Object 20">
            <a:extLst>
              <a:ext uri="{FF2B5EF4-FFF2-40B4-BE49-F238E27FC236}">
                <a16:creationId xmlns:a16="http://schemas.microsoft.com/office/drawing/2014/main" id="{B9B5C7DE-73B4-E449-9F37-2D40F91D2383}"/>
              </a:ext>
            </a:extLst>
          </p:cNvPr>
          <p:cNvGraphicFramePr>
            <a:graphicFrameLocks noChangeAspect="1"/>
          </p:cNvGraphicFramePr>
          <p:nvPr>
            <p:extLst>
              <p:ext uri="{D42A27DB-BD31-4B8C-83A1-F6EECF244321}">
                <p14:modId xmlns:p14="http://schemas.microsoft.com/office/powerpoint/2010/main" val="3754966769"/>
              </p:ext>
            </p:extLst>
          </p:nvPr>
        </p:nvGraphicFramePr>
        <p:xfrm>
          <a:off x="1599067" y="2819400"/>
          <a:ext cx="5163770" cy="781737"/>
        </p:xfrm>
        <a:graphic>
          <a:graphicData uri="http://schemas.openxmlformats.org/presentationml/2006/ole">
            <mc:AlternateContent xmlns:mc="http://schemas.openxmlformats.org/markup-compatibility/2006">
              <mc:Choice xmlns:v="urn:schemas-microsoft-com:vml" Requires="v">
                <p:oleObj spid="_x0000_s77167" name="Equation" r:id="rId6" imgW="1511280" imgH="228600" progId="Equation.DSMT4">
                  <p:embed/>
                </p:oleObj>
              </mc:Choice>
              <mc:Fallback>
                <p:oleObj name="Equation" r:id="rId6" imgW="1511280" imgH="228600" progId="Equation.DSMT4">
                  <p:embed/>
                  <p:pic>
                    <p:nvPicPr>
                      <p:cNvPr id="140308"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9067" y="2819400"/>
                        <a:ext cx="5163770" cy="781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8" name="Object 9">
            <a:extLst>
              <a:ext uri="{FF2B5EF4-FFF2-40B4-BE49-F238E27FC236}">
                <a16:creationId xmlns:a16="http://schemas.microsoft.com/office/drawing/2014/main" id="{006627E3-DEE1-7E4E-99EE-C4DEEF6C9F8C}"/>
              </a:ext>
            </a:extLst>
          </p:cNvPr>
          <p:cNvGraphicFramePr>
            <a:graphicFrameLocks noChangeAspect="1"/>
          </p:cNvGraphicFramePr>
          <p:nvPr>
            <p:extLst>
              <p:ext uri="{D42A27DB-BD31-4B8C-83A1-F6EECF244321}">
                <p14:modId xmlns:p14="http://schemas.microsoft.com/office/powerpoint/2010/main" val="1090860544"/>
              </p:ext>
            </p:extLst>
          </p:nvPr>
        </p:nvGraphicFramePr>
        <p:xfrm>
          <a:off x="1599067" y="3714559"/>
          <a:ext cx="2115117" cy="690351"/>
        </p:xfrm>
        <a:graphic>
          <a:graphicData uri="http://schemas.openxmlformats.org/presentationml/2006/ole">
            <mc:AlternateContent xmlns:mc="http://schemas.openxmlformats.org/markup-compatibility/2006">
              <mc:Choice xmlns:v="urn:schemas-microsoft-com:vml" Requires="v">
                <p:oleObj spid="_x0000_s77168" name="Equation" r:id="rId8" imgW="622080" imgH="203040" progId="Equation.DSMT4">
                  <p:embed/>
                </p:oleObj>
              </mc:Choice>
              <mc:Fallback>
                <p:oleObj name="Equation" r:id="rId8" imgW="622080" imgH="203040" progId="Equation.DSMT4">
                  <p:embed/>
                  <p:pic>
                    <p:nvPicPr>
                      <p:cNvPr id="14234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9067" y="3714559"/>
                        <a:ext cx="2115117" cy="69035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 name="Object 10">
            <a:extLst>
              <a:ext uri="{FF2B5EF4-FFF2-40B4-BE49-F238E27FC236}">
                <a16:creationId xmlns:a16="http://schemas.microsoft.com/office/drawing/2014/main" id="{07EB25F9-DA52-7D40-8132-AAC808BC0243}"/>
              </a:ext>
            </a:extLst>
          </p:cNvPr>
          <p:cNvGraphicFramePr>
            <a:graphicFrameLocks noChangeAspect="1"/>
          </p:cNvGraphicFramePr>
          <p:nvPr>
            <p:extLst>
              <p:ext uri="{D42A27DB-BD31-4B8C-83A1-F6EECF244321}">
                <p14:modId xmlns:p14="http://schemas.microsoft.com/office/powerpoint/2010/main" val="294586048"/>
              </p:ext>
            </p:extLst>
          </p:nvPr>
        </p:nvGraphicFramePr>
        <p:xfrm>
          <a:off x="1599067" y="4518332"/>
          <a:ext cx="7029223" cy="798525"/>
        </p:xfrm>
        <a:graphic>
          <a:graphicData uri="http://schemas.openxmlformats.org/presentationml/2006/ole">
            <mc:AlternateContent xmlns:mc="http://schemas.openxmlformats.org/markup-compatibility/2006">
              <mc:Choice xmlns:v="urn:schemas-microsoft-com:vml" Requires="v">
                <p:oleObj spid="_x0000_s77169" name="Equation" r:id="rId10" imgW="2006280" imgH="228600" progId="Equation.DSMT4">
                  <p:embed/>
                </p:oleObj>
              </mc:Choice>
              <mc:Fallback>
                <p:oleObj name="Equation" r:id="rId10" imgW="2006280" imgH="228600" progId="Equation.DSMT4">
                  <p:embed/>
                  <p:pic>
                    <p:nvPicPr>
                      <p:cNvPr id="142346"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99067" y="4518332"/>
                        <a:ext cx="7029223" cy="798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20" name="Object 7">
            <a:extLst>
              <a:ext uri="{FF2B5EF4-FFF2-40B4-BE49-F238E27FC236}">
                <a16:creationId xmlns:a16="http://schemas.microsoft.com/office/drawing/2014/main" id="{CB02DEAB-B505-034F-B44B-1349CDF8967E}"/>
              </a:ext>
            </a:extLst>
          </p:cNvPr>
          <p:cNvGraphicFramePr>
            <a:graphicFrameLocks noChangeAspect="1"/>
          </p:cNvGraphicFramePr>
          <p:nvPr>
            <p:extLst>
              <p:ext uri="{D42A27DB-BD31-4B8C-83A1-F6EECF244321}">
                <p14:modId xmlns:p14="http://schemas.microsoft.com/office/powerpoint/2010/main" val="1437592707"/>
              </p:ext>
            </p:extLst>
          </p:nvPr>
        </p:nvGraphicFramePr>
        <p:xfrm>
          <a:off x="3745562" y="603370"/>
          <a:ext cx="3273425" cy="2405062"/>
        </p:xfrm>
        <a:graphic>
          <a:graphicData uri="http://schemas.openxmlformats.org/presentationml/2006/ole">
            <mc:AlternateContent xmlns:mc="http://schemas.openxmlformats.org/markup-compatibility/2006">
              <mc:Choice xmlns:v="urn:schemas-microsoft-com:vml" Requires="v">
                <p:oleObj spid="_x0000_s77170" name="Equation" r:id="rId12" imgW="444500" imgH="406400" progId="Equation.DSMT4">
                  <p:embed/>
                </p:oleObj>
              </mc:Choice>
              <mc:Fallback>
                <p:oleObj name="Equation" r:id="rId12" imgW="444500" imgH="406400" progId="Equation.DSMT4">
                  <p:embed/>
                  <p:pic>
                    <p:nvPicPr>
                      <p:cNvPr id="141319" name="Object 7"/>
                      <p:cNvPicPr>
                        <a:picLocks noChangeAspect="1" noChangeArrowheads="1"/>
                      </p:cNvPicPr>
                      <p:nvPr/>
                    </p:nvPicPr>
                    <p:blipFill>
                      <a:blip r:embed="rId13"/>
                      <a:srcRect/>
                      <a:stretch>
                        <a:fillRect/>
                      </a:stretch>
                    </p:blipFill>
                    <p:spPr bwMode="auto">
                      <a:xfrm>
                        <a:off x="3745562" y="603370"/>
                        <a:ext cx="3273425" cy="2405062"/>
                      </a:xfrm>
                      <a:prstGeom prst="rect">
                        <a:avLst/>
                      </a:prstGeom>
                      <a:noFill/>
                    </p:spPr>
                  </p:pic>
                </p:oleObj>
              </mc:Fallback>
            </mc:AlternateContent>
          </a:graphicData>
        </a:graphic>
      </p:graphicFrame>
      <p:graphicFrame>
        <p:nvGraphicFramePr>
          <p:cNvPr id="21" name="Object 8">
            <a:extLst>
              <a:ext uri="{FF2B5EF4-FFF2-40B4-BE49-F238E27FC236}">
                <a16:creationId xmlns:a16="http://schemas.microsoft.com/office/drawing/2014/main" id="{96AF1263-8531-4944-BEDD-9D22C7E9240C}"/>
              </a:ext>
            </a:extLst>
          </p:cNvPr>
          <p:cNvGraphicFramePr>
            <a:graphicFrameLocks noChangeAspect="1"/>
          </p:cNvGraphicFramePr>
          <p:nvPr>
            <p:extLst>
              <p:ext uri="{D42A27DB-BD31-4B8C-83A1-F6EECF244321}">
                <p14:modId xmlns:p14="http://schemas.microsoft.com/office/powerpoint/2010/main" val="1754454387"/>
              </p:ext>
            </p:extLst>
          </p:nvPr>
        </p:nvGraphicFramePr>
        <p:xfrm>
          <a:off x="1599067" y="5379157"/>
          <a:ext cx="3129413" cy="611213"/>
        </p:xfrm>
        <a:graphic>
          <a:graphicData uri="http://schemas.openxmlformats.org/presentationml/2006/ole">
            <mc:AlternateContent xmlns:mc="http://schemas.openxmlformats.org/markup-compatibility/2006">
              <mc:Choice xmlns:v="urn:schemas-microsoft-com:vml" Requires="v">
                <p:oleObj spid="_x0000_s77171" name="Equation" r:id="rId14" imgW="1041120" imgH="203040" progId="Equation.DSMT4">
                  <p:embed/>
                </p:oleObj>
              </mc:Choice>
              <mc:Fallback>
                <p:oleObj name="Equation" r:id="rId14" imgW="1041120" imgH="203040" progId="Equation.DSMT4">
                  <p:embed/>
                  <p:pic>
                    <p:nvPicPr>
                      <p:cNvPr id="142344"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99067" y="5379157"/>
                        <a:ext cx="3129413" cy="6112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2" name="Text Box 28">
            <a:extLst>
              <a:ext uri="{FF2B5EF4-FFF2-40B4-BE49-F238E27FC236}">
                <a16:creationId xmlns:a16="http://schemas.microsoft.com/office/drawing/2014/main" id="{EBB29DEF-4AFE-BD4E-8E7C-DE2641E661D2}"/>
              </a:ext>
            </a:extLst>
          </p:cNvPr>
          <p:cNvSpPr txBox="1">
            <a:spLocks noChangeArrowheads="1"/>
          </p:cNvSpPr>
          <p:nvPr/>
        </p:nvSpPr>
        <p:spPr bwMode="auto">
          <a:xfrm>
            <a:off x="5073308" y="5517024"/>
            <a:ext cx="203613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solidFill>
                  <a:srgbClr val="FF0000"/>
                </a:solidFill>
                <a:latin typeface="Arial Narrow" charset="0"/>
              </a:rPr>
              <a:t>Unit charge</a:t>
            </a:r>
          </a:p>
        </p:txBody>
      </p:sp>
    </p:spTree>
    <p:extLst>
      <p:ext uri="{BB962C8B-B14F-4D97-AF65-F5344CB8AC3E}">
        <p14:creationId xmlns:p14="http://schemas.microsoft.com/office/powerpoint/2010/main" val="28660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1319"/>
                                        </p:tgtEl>
                                        <p:attrNameLst>
                                          <p:attrName>style.visibility</p:attrName>
                                        </p:attrNameLst>
                                      </p:cBhvr>
                                      <p:to>
                                        <p:strVal val="visible"/>
                                      </p:to>
                                    </p:set>
                                    <p:animEffect transition="in" filter="wipe(left)">
                                      <p:cBhvr>
                                        <p:cTn id="7" dur="500"/>
                                        <p:tgtEl>
                                          <p:spTgt spid="1413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animEffect transition="in" filter="wipe(left)">
                                      <p:cBhvr>
                                        <p:cTn id="3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22739</TotalTime>
  <Words>2215</Words>
  <Application>Microsoft Macintosh PowerPoint</Application>
  <PresentationFormat>On-screen Show (4:3)</PresentationFormat>
  <Paragraphs>227</Paragraphs>
  <Slides>21</Slides>
  <Notes>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29" baseType="lpstr">
      <vt:lpstr>Arial Narrow</vt:lpstr>
      <vt:lpstr>Courier New</vt:lpstr>
      <vt:lpstr>Monotype Corsiva</vt:lpstr>
      <vt:lpstr>Symbol</vt:lpstr>
      <vt:lpstr>Times New Roman</vt:lpstr>
      <vt:lpstr>phys1443-spring02</vt:lpstr>
      <vt:lpstr>Equation</vt:lpstr>
      <vt:lpstr>Equation.DSMT4</vt:lpstr>
      <vt:lpstr>PHYS 1441 – Section 002 Lecture #5</vt:lpstr>
      <vt:lpstr>Announcements</vt:lpstr>
      <vt:lpstr>Reminder: SP#2 – Angels &amp; Demons</vt:lpstr>
      <vt:lpstr>Reminder: SP#3 – Civic Duty I: Voter Registration</vt:lpstr>
      <vt:lpstr>SP#3 – Civic Duty I: Voter Registration – 2</vt:lpstr>
      <vt:lpstr>Components and Unit Vectors</vt:lpstr>
      <vt:lpstr>Unit Vectors</vt:lpstr>
      <vt:lpstr>Examples of Vector Operations</vt:lpstr>
      <vt:lpstr>Coulomb Force, The Formula</vt:lpstr>
      <vt:lpstr>How to solve electric F problems?</vt:lpstr>
      <vt:lpstr>Example 21.2 </vt:lpstr>
      <vt:lpstr>The Electric Field</vt:lpstr>
      <vt:lpstr>What are the directions of the field?</vt:lpstr>
      <vt:lpstr>The Electric Field</vt:lpstr>
      <vt:lpstr>Example 21 – 5 </vt:lpstr>
      <vt:lpstr>Direction of the Electric Field</vt:lpstr>
      <vt:lpstr>What are the directions of the field vs F?</vt:lpstr>
      <vt:lpstr>How to solve electric F and E problems?</vt:lpstr>
      <vt:lpstr>Example 21 – 8 </vt:lpstr>
      <vt:lpstr>Example 21 – 8, cnt’d</vt:lpstr>
      <vt:lpstr>Example 21 – 8, cnt’d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788</cp:revision>
  <dcterms:created xsi:type="dcterms:W3CDTF">2012-01-19T04:21:20Z</dcterms:created>
  <dcterms:modified xsi:type="dcterms:W3CDTF">2020-09-14T19:43:24Z</dcterms:modified>
</cp:coreProperties>
</file>