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481" r:id="rId3"/>
    <p:sldId id="591" r:id="rId4"/>
    <p:sldId id="597" r:id="rId5"/>
    <p:sldId id="598" r:id="rId6"/>
    <p:sldId id="602" r:id="rId7"/>
    <p:sldId id="556" r:id="rId8"/>
    <p:sldId id="557" r:id="rId9"/>
    <p:sldId id="558" r:id="rId10"/>
    <p:sldId id="559" r:id="rId11"/>
    <p:sldId id="560" r:id="rId12"/>
    <p:sldId id="561" r:id="rId13"/>
    <p:sldId id="562" r:id="rId14"/>
    <p:sldId id="563" r:id="rId15"/>
    <p:sldId id="564" r:id="rId16"/>
    <p:sldId id="565" r:id="rId17"/>
    <p:sldId id="566"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8"/>
    <p:restoredTop sz="94660"/>
  </p:normalViewPr>
  <p:slideViewPr>
    <p:cSldViewPr>
      <p:cViewPr varScale="1">
        <p:scale>
          <a:sx n="119" d="100"/>
          <a:sy n="119" d="100"/>
        </p:scale>
        <p:origin x="7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image" Target="../media/image24.emf"/><Relationship Id="rId16" Type="http://schemas.openxmlformats.org/officeDocument/2006/relationships/image" Target="../media/image38.emf"/><Relationship Id="rId1" Type="http://schemas.openxmlformats.org/officeDocument/2006/relationships/image" Target="../media/image23.emf"/><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5" Type="http://schemas.openxmlformats.org/officeDocument/2006/relationships/image" Target="../media/image3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 Id="rId14"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5" Type="http://schemas.openxmlformats.org/officeDocument/2006/relationships/image" Target="../media/image44.emf"/><Relationship Id="rId4"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e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386958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16,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16,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16,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16,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emf"/><Relationship Id="rId3" Type="http://schemas.openxmlformats.org/officeDocument/2006/relationships/image" Target="../media/image45.jpeg"/><Relationship Id="rId7" Type="http://schemas.openxmlformats.org/officeDocument/2006/relationships/image" Target="../media/image41.e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2.emf"/></Relationships>
</file>

<file path=ppt/slides/_rels/slide1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7.bin"/><Relationship Id="rId18" Type="http://schemas.openxmlformats.org/officeDocument/2006/relationships/image" Target="../media/image53.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0.e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image" Target="../media/image47.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5.bin"/><Relationship Id="rId14" Type="http://schemas.openxmlformats.org/officeDocument/2006/relationships/image" Target="../media/image51.emf"/></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0.emf"/><Relationship Id="rId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5.wmf"/><Relationship Id="rId18" Type="http://schemas.openxmlformats.org/officeDocument/2006/relationships/oleObject" Target="../embeddings/oleObject58.bin"/><Relationship Id="rId3" Type="http://schemas.openxmlformats.org/officeDocument/2006/relationships/image" Target="../media/image69.jpeg"/><Relationship Id="rId7" Type="http://schemas.openxmlformats.org/officeDocument/2006/relationships/image" Target="../media/image62.wmf"/><Relationship Id="rId12" Type="http://schemas.openxmlformats.org/officeDocument/2006/relationships/oleObject" Target="../embeddings/oleObject55.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image" Target="../media/image64.wmf"/><Relationship Id="rId5" Type="http://schemas.openxmlformats.org/officeDocument/2006/relationships/image" Target="../media/image61.emf"/><Relationship Id="rId15" Type="http://schemas.openxmlformats.org/officeDocument/2006/relationships/image" Target="../media/image66.wmf"/><Relationship Id="rId10" Type="http://schemas.openxmlformats.org/officeDocument/2006/relationships/oleObject" Target="../embeddings/oleObject54.bin"/><Relationship Id="rId19" Type="http://schemas.openxmlformats.org/officeDocument/2006/relationships/image" Target="../media/image68.emf"/><Relationship Id="rId4" Type="http://schemas.openxmlformats.org/officeDocument/2006/relationships/oleObject" Target="../embeddings/oleObject51.bin"/><Relationship Id="rId9" Type="http://schemas.openxmlformats.org/officeDocument/2006/relationships/image" Target="../media/image63.wmf"/><Relationship Id="rId14"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4.bin"/><Relationship Id="rId18" Type="http://schemas.openxmlformats.org/officeDocument/2006/relationships/image" Target="../media/image77.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4.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9.vml"/><Relationship Id="rId6" Type="http://schemas.openxmlformats.org/officeDocument/2006/relationships/image" Target="../media/image71.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3.wmf"/><Relationship Id="rId19" Type="http://schemas.openxmlformats.org/officeDocument/2006/relationships/oleObject" Target="../embeddings/oleObject67.bin"/><Relationship Id="rId4" Type="http://schemas.openxmlformats.org/officeDocument/2006/relationships/image" Target="../media/image70.wmf"/><Relationship Id="rId9" Type="http://schemas.openxmlformats.org/officeDocument/2006/relationships/oleObject" Target="../embeddings/oleObject62.bin"/><Relationship Id="rId14" Type="http://schemas.openxmlformats.org/officeDocument/2006/relationships/image" Target="../media/image7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image" Target="../media/image5.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emf"/><Relationship Id="rId5" Type="http://schemas.openxmlformats.org/officeDocument/2006/relationships/image" Target="../media/image10.jpeg"/><Relationship Id="rId1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image" Target="../media/image4.emf"/><Relationship Id="rId9" Type="http://schemas.openxmlformats.org/officeDocument/2006/relationships/image" Target="../media/image6.e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e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oleObject" Target="../embeddings/oleObject8.bin"/><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oleObject" Target="../embeddings/oleObject12.bin"/><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emf"/><Relationship Id="rId24" Type="http://schemas.openxmlformats.org/officeDocument/2006/relationships/oleObject" Target="../embeddings/oleObject18.bin"/><Relationship Id="rId5" Type="http://schemas.openxmlformats.org/officeDocument/2006/relationships/image" Target="../media/image10.jpeg"/><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1.bin"/><Relationship Id="rId19" Type="http://schemas.openxmlformats.org/officeDocument/2006/relationships/image" Target="../media/image18.emf"/><Relationship Id="rId4" Type="http://schemas.openxmlformats.org/officeDocument/2006/relationships/image" Target="../media/image11.emf"/><Relationship Id="rId9" Type="http://schemas.openxmlformats.org/officeDocument/2006/relationships/image" Target="../media/image13.e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2.emf"/></Relationships>
</file>

<file path=ppt/slides/_rels/slide9.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oleObject" Target="../embeddings/oleObject27.bin"/><Relationship Id="rId26" Type="http://schemas.openxmlformats.org/officeDocument/2006/relationships/oleObject" Target="../embeddings/oleObject31.bin"/><Relationship Id="rId21" Type="http://schemas.openxmlformats.org/officeDocument/2006/relationships/image" Target="../media/image31.emf"/><Relationship Id="rId34" Type="http://schemas.openxmlformats.org/officeDocument/2006/relationships/oleObject" Target="../embeddings/oleObject35.bin"/><Relationship Id="rId7" Type="http://schemas.openxmlformats.org/officeDocument/2006/relationships/image" Target="../media/image24.emf"/><Relationship Id="rId12" Type="http://schemas.openxmlformats.org/officeDocument/2006/relationships/oleObject" Target="../embeddings/oleObject24.bin"/><Relationship Id="rId17" Type="http://schemas.openxmlformats.org/officeDocument/2006/relationships/image" Target="../media/image29.emf"/><Relationship Id="rId25" Type="http://schemas.openxmlformats.org/officeDocument/2006/relationships/image" Target="../media/image33.emf"/><Relationship Id="rId33"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35.emf"/><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6.emf"/><Relationship Id="rId24" Type="http://schemas.openxmlformats.org/officeDocument/2006/relationships/oleObject" Target="../embeddings/oleObject30.bin"/><Relationship Id="rId32" Type="http://schemas.openxmlformats.org/officeDocument/2006/relationships/oleObject" Target="../embeddings/oleObject34.bin"/><Relationship Id="rId37" Type="http://schemas.openxmlformats.org/officeDocument/2006/relationships/image" Target="../media/image39.emf"/><Relationship Id="rId5" Type="http://schemas.openxmlformats.org/officeDocument/2006/relationships/image" Target="../media/image10.jpeg"/><Relationship Id="rId15" Type="http://schemas.openxmlformats.org/officeDocument/2006/relationships/image" Target="../media/image28.emf"/><Relationship Id="rId23" Type="http://schemas.openxmlformats.org/officeDocument/2006/relationships/image" Target="../media/image32.emf"/><Relationship Id="rId28" Type="http://schemas.openxmlformats.org/officeDocument/2006/relationships/oleObject" Target="../embeddings/oleObject32.bin"/><Relationship Id="rId36" Type="http://schemas.openxmlformats.org/officeDocument/2006/relationships/oleObject" Target="../embeddings/oleObject36.bin"/><Relationship Id="rId10" Type="http://schemas.openxmlformats.org/officeDocument/2006/relationships/oleObject" Target="../embeddings/oleObject23.bin"/><Relationship Id="rId19" Type="http://schemas.openxmlformats.org/officeDocument/2006/relationships/image" Target="../media/image30.emf"/><Relationship Id="rId31" Type="http://schemas.openxmlformats.org/officeDocument/2006/relationships/image" Target="../media/image36.emf"/><Relationship Id="rId4" Type="http://schemas.openxmlformats.org/officeDocument/2006/relationships/image" Target="../media/image23.emf"/><Relationship Id="rId9" Type="http://schemas.openxmlformats.org/officeDocument/2006/relationships/image" Target="../media/image25.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4.emf"/><Relationship Id="rId30" Type="http://schemas.openxmlformats.org/officeDocument/2006/relationships/oleObject" Target="../embeddings/oleObject33.bin"/><Relationship Id="rId35" Type="http://schemas.openxmlformats.org/officeDocument/2006/relationships/image" Target="../media/image38.emf"/><Relationship Id="rId8" Type="http://schemas.openxmlformats.org/officeDocument/2006/relationships/oleObject" Target="../embeddings/oleObject22.bin"/><Relationship Id="rId3"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16,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60538"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16,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CH21</a:t>
            </a:r>
          </a:p>
          <a:p>
            <a:pPr marL="990600" lvl="1" indent="-533400">
              <a:buFont typeface="Courier New" panose="02070309020205020404" pitchFamily="49" charset="0"/>
              <a:buChar char="o"/>
            </a:pPr>
            <a:r>
              <a:rPr lang="en-US" sz="2800" dirty="0">
                <a:solidFill>
                  <a:srgbClr val="003300"/>
                </a:solidFill>
                <a:latin typeface="Arial Narrow" charset="0"/>
              </a:rPr>
              <a:t>Electric Fields and Conductors</a:t>
            </a:r>
          </a:p>
          <a:p>
            <a:pPr marL="990600" lvl="1" indent="-533400">
              <a:buFont typeface="Courier New" panose="02070309020205020404" pitchFamily="49" charset="0"/>
              <a:buChar char="o"/>
            </a:pPr>
            <a:r>
              <a:rPr lang="en-US" sz="2800" dirty="0">
                <a:solidFill>
                  <a:srgbClr val="003800"/>
                </a:solidFill>
                <a:latin typeface="Arial Narrow" charset="0"/>
              </a:rPr>
              <a:t>Motion of a Charged Particle in an Electric Field</a:t>
            </a:r>
          </a:p>
          <a:p>
            <a:pPr marL="609600" indent="-609600">
              <a:spcBef>
                <a:spcPct val="20000"/>
              </a:spcBef>
              <a:buFontTx/>
              <a:buChar char="•"/>
            </a:pPr>
            <a:r>
              <a:rPr lang="en-US" sz="3200" dirty="0">
                <a:solidFill>
                  <a:schemeClr val="accent2"/>
                </a:solidFill>
                <a:latin typeface="Arial Narrow" pitchFamily="-84" charset="0"/>
              </a:rPr>
              <a:t>CH22</a:t>
            </a:r>
          </a:p>
          <a:p>
            <a:pPr marL="990600" lvl="1" indent="-533400">
              <a:buFont typeface="Courier New" panose="02070309020205020404" pitchFamily="49" charset="0"/>
              <a:buChar char="o"/>
            </a:pPr>
            <a:r>
              <a:rPr lang="en-US" sz="2800" dirty="0">
                <a:solidFill>
                  <a:srgbClr val="003300"/>
                </a:solidFill>
                <a:latin typeface="Arial Narrow" charset="0"/>
              </a:rPr>
              <a:t>Electric Flux</a:t>
            </a:r>
            <a:endParaRPr lang="en-US" sz="2800" dirty="0">
              <a:solidFill>
                <a:srgbClr val="0038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44713908-48B4-7B4A-85F1-8040DAD84805}"/>
              </a:ext>
            </a:extLst>
          </p:cNvPr>
          <p:cNvSpPr txBox="1">
            <a:spLocks noChangeArrowheads="1"/>
          </p:cNvSpPr>
          <p:nvPr/>
        </p:nvSpPr>
        <p:spPr bwMode="auto">
          <a:xfrm>
            <a:off x="885499" y="5507163"/>
            <a:ext cx="767607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Tuesday, Sept. 29!!</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76200"/>
            <a:ext cx="8382000" cy="685800"/>
          </a:xfrm>
        </p:spPr>
        <p:txBody>
          <a:bodyPr/>
          <a:lstStyle/>
          <a:p>
            <a:r>
              <a:rPr lang="en-US" dirty="0"/>
              <a:t>Challenger 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14830"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14831"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14832"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14833"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14834"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203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86857"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86858"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86859"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86860"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86861"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86862"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86863"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86864"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50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3004"/>
                                        </p:tgtEl>
                                        <p:attrNameLst>
                                          <p:attrName>style.visibility</p:attrName>
                                        </p:attrNameLst>
                                      </p:cBhvr>
                                      <p:to>
                                        <p:strVal val="visible"/>
                                      </p:to>
                                    </p:set>
                                    <p:animEffect transition="in" filter="wipe(left)">
                                      <p:cBhvr>
                                        <p:cTn id="7" dur="500"/>
                                        <p:tgtEl>
                                          <p:spTgt spid="2130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Effect transition="in" filter="wipe(left)">
                                      <p:cBhvr>
                                        <p:cTn id="12" dur="500"/>
                                        <p:tgtEl>
                                          <p:spTgt spid="1177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8"/>
                                        </p:tgtEl>
                                        <p:attrNameLst>
                                          <p:attrName>style.visibility</p:attrName>
                                        </p:attrNameLst>
                                      </p:cBhvr>
                                      <p:to>
                                        <p:strVal val="visible"/>
                                      </p:to>
                                    </p:set>
                                    <p:animEffect transition="in" filter="wipe(left)">
                                      <p:cBhvr>
                                        <p:cTn id="17" dur="500"/>
                                        <p:tgtEl>
                                          <p:spTgt spid="1177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9"/>
                                        </p:tgtEl>
                                        <p:attrNameLst>
                                          <p:attrName>style.visibility</p:attrName>
                                        </p:attrNameLst>
                                      </p:cBhvr>
                                      <p:to>
                                        <p:strVal val="visible"/>
                                      </p:to>
                                    </p:set>
                                    <p:animEffect transition="in" filter="wipe(left)">
                                      <p:cBhvr>
                                        <p:cTn id="22" dur="500"/>
                                        <p:tgtEl>
                                          <p:spTgt spid="1177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70"/>
                                        </p:tgtEl>
                                        <p:attrNameLst>
                                          <p:attrName>style.visibility</p:attrName>
                                        </p:attrNameLst>
                                      </p:cBhvr>
                                      <p:to>
                                        <p:strVal val="visible"/>
                                      </p:to>
                                    </p:set>
                                    <p:animEffect transition="in" filter="wipe(left)">
                                      <p:cBhvr>
                                        <p:cTn id="27" dur="500"/>
                                        <p:tgtEl>
                                          <p:spTgt spid="1177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7771"/>
                                        </p:tgtEl>
                                        <p:attrNameLst>
                                          <p:attrName>style.visibility</p:attrName>
                                        </p:attrNameLst>
                                      </p:cBhvr>
                                      <p:to>
                                        <p:strVal val="visible"/>
                                      </p:to>
                                    </p:set>
                                    <p:animEffect transition="in" filter="wipe(left)">
                                      <p:cBhvr>
                                        <p:cTn id="37" dur="500"/>
                                        <p:tgtEl>
                                          <p:spTgt spid="11777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2"/>
                                        </p:tgtEl>
                                        <p:attrNameLst>
                                          <p:attrName>style.visibility</p:attrName>
                                        </p:attrNameLst>
                                      </p:cBhvr>
                                      <p:to>
                                        <p:strVal val="visible"/>
                                      </p:to>
                                    </p:set>
                                    <p:animEffect transition="in" filter="wipe(left)">
                                      <p:cBhvr>
                                        <p:cTn id="42" dur="500"/>
                                        <p:tgtEl>
                                          <p:spTgt spid="1177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7773"/>
                                        </p:tgtEl>
                                        <p:attrNameLst>
                                          <p:attrName>style.visibility</p:attrName>
                                        </p:attrNameLst>
                                      </p:cBhvr>
                                      <p:to>
                                        <p:strVal val="visible"/>
                                      </p:to>
                                    </p:set>
                                    <p:animEffect transition="in" filter="wipe(left)">
                                      <p:cBhvr>
                                        <p:cTn id="52"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16,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12</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a:t>
            </a:r>
            <a:r>
              <a:rPr lang="en-US" sz="2600" dirty="0">
                <a:solidFill>
                  <a:srgbClr val="CC00CC"/>
                </a:solidFill>
              </a:rPr>
              <a:t>poll2</a:t>
            </a:r>
            <a:r>
              <a:rPr lang="en-US" sz="2600" dirty="0"/>
              <a:t>). Thus, its magnitude can be expressed by the length of an arrow and its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369615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16,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13</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a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1639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85">
                                            <p:txEl>
                                              <p:pRg st="0" end="0"/>
                                            </p:txEl>
                                          </p:spTgt>
                                        </p:tgtEl>
                                        <p:attrNameLst>
                                          <p:attrName>style.visibility</p:attrName>
                                        </p:attrNameLst>
                                      </p:cBhvr>
                                      <p:to>
                                        <p:strVal val="visible"/>
                                      </p:to>
                                    </p:set>
                                    <p:animEffect transition="in" filter="wipe(left)">
                                      <p:cBhvr>
                                        <p:cTn id="7" dur="500"/>
                                        <p:tgtEl>
                                          <p:spTgt spid="152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85">
                                            <p:txEl>
                                              <p:pRg st="1" end="1"/>
                                            </p:txEl>
                                          </p:spTgt>
                                        </p:tgtEl>
                                        <p:attrNameLst>
                                          <p:attrName>style.visibility</p:attrName>
                                        </p:attrNameLst>
                                      </p:cBhvr>
                                      <p:to>
                                        <p:strVal val="visible"/>
                                      </p:to>
                                    </p:set>
                                    <p:animEffect transition="in" filter="wipe(left)">
                                      <p:cBhvr>
                                        <p:cTn id="12" dur="500"/>
                                        <p:tgtEl>
                                          <p:spTgt spid="1525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85">
                                            <p:txEl>
                                              <p:pRg st="2" end="2"/>
                                            </p:txEl>
                                          </p:spTgt>
                                        </p:tgtEl>
                                        <p:attrNameLst>
                                          <p:attrName>style.visibility</p:attrName>
                                        </p:attrNameLst>
                                      </p:cBhvr>
                                      <p:to>
                                        <p:strVal val="visible"/>
                                      </p:to>
                                    </p:set>
                                    <p:animEffect transition="in" filter="wipe(left)">
                                      <p:cBhvr>
                                        <p:cTn id="17" dur="500"/>
                                        <p:tgtEl>
                                          <p:spTgt spid="1525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iterate type="wd">
                                    <p:tmPct val="10000"/>
                                  </p:iterate>
                                  <p:childTnLst>
                                    <p:set>
                                      <p:cBhvr>
                                        <p:cTn id="21" dur="1" fill="hold">
                                          <p:stCondLst>
                                            <p:cond delay="0"/>
                                          </p:stCondLst>
                                        </p:cTn>
                                        <p:tgtEl>
                                          <p:spTgt spid="152586"/>
                                        </p:tgtEl>
                                        <p:attrNameLst>
                                          <p:attrName>style.visibility</p:attrName>
                                        </p:attrNameLst>
                                      </p:cBhvr>
                                      <p:to>
                                        <p:strVal val="visible"/>
                                      </p:to>
                                    </p:set>
                                    <p:anim calcmode="lin" valueType="num">
                                      <p:cBhvr>
                                        <p:cTn id="22" dur="500" fill="hold"/>
                                        <p:tgtEl>
                                          <p:spTgt spid="152586"/>
                                        </p:tgtEl>
                                        <p:attrNameLst>
                                          <p:attrName>ppt_w</p:attrName>
                                        </p:attrNameLst>
                                      </p:cBhvr>
                                      <p:tavLst>
                                        <p:tav tm="0">
                                          <p:val>
                                            <p:fltVal val="0"/>
                                          </p:val>
                                        </p:tav>
                                        <p:tav tm="100000">
                                          <p:val>
                                            <p:strVal val="#ppt_w"/>
                                          </p:val>
                                        </p:tav>
                                      </p:tavLst>
                                    </p:anim>
                                    <p:anim calcmode="lin" valueType="num">
                                      <p:cBhvr>
                                        <p:cTn id="23" dur="500" fill="hold"/>
                                        <p:tgtEl>
                                          <p:spTgt spid="152586"/>
                                        </p:tgtEl>
                                        <p:attrNameLst>
                                          <p:attrName>ppt_h</p:attrName>
                                        </p:attrNameLst>
                                      </p:cBhvr>
                                      <p:tavLst>
                                        <p:tav tm="0">
                                          <p:val>
                                            <p:fltVal val="0"/>
                                          </p:val>
                                        </p:tav>
                                        <p:tav tm="100000">
                                          <p:val>
                                            <p:strVal val="#ppt_h"/>
                                          </p:val>
                                        </p:tav>
                                      </p:tavLst>
                                    </p:anim>
                                    <p:animEffect transition="in" filter="fade">
                                      <p:cBhvr>
                                        <p:cTn id="24" dur="500"/>
                                        <p:tgtEl>
                                          <p:spTgt spid="1525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2585">
                                            <p:txEl>
                                              <p:pRg st="3" end="3"/>
                                            </p:txEl>
                                          </p:spTgt>
                                        </p:tgtEl>
                                        <p:attrNameLst>
                                          <p:attrName>style.visibility</p:attrName>
                                        </p:attrNameLst>
                                      </p:cBhvr>
                                      <p:to>
                                        <p:strVal val="visible"/>
                                      </p:to>
                                    </p:set>
                                    <p:animEffect transition="in" filter="wipe(left)">
                                      <p:cBhvr>
                                        <p:cTn id="2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16,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14</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5731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16,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15</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placed at a point in space where the electric field is </a:t>
            </a:r>
            <a:r>
              <a:rPr lang="en-US" b="1" dirty="0"/>
              <a:t>E</a:t>
            </a:r>
            <a:r>
              <a:rPr lang="en-US" dirty="0"/>
              <a:t>, the force exerting on the object by this field is              .</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 </a:t>
            </a:r>
            <a:r>
              <a:rPr lang="en-US" sz="2800" dirty="0">
                <a:solidFill>
                  <a:srgbClr val="CC00CC"/>
                </a:solidFill>
                <a:latin typeface="Arial Narrow" charset="0"/>
                <a:ea typeface="ＭＳ Ｐゴシック" charset="-128"/>
              </a:rPr>
              <a:t>(poll 7)</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the electric field.</a:t>
            </a:r>
          </a:p>
        </p:txBody>
      </p:sp>
      <p:graphicFrame>
        <p:nvGraphicFramePr>
          <p:cNvPr id="185350" name="Object 6"/>
          <p:cNvGraphicFramePr>
            <a:graphicFrameLocks noChangeAspect="1"/>
          </p:cNvGraphicFramePr>
          <p:nvPr>
            <p:extLst>
              <p:ext uri="{D42A27DB-BD31-4B8C-83A1-F6EECF244321}">
                <p14:modId xmlns:p14="http://schemas.microsoft.com/office/powerpoint/2010/main" val="401257382"/>
              </p:ext>
            </p:extLst>
          </p:nvPr>
        </p:nvGraphicFramePr>
        <p:xfrm>
          <a:off x="6132947" y="1692275"/>
          <a:ext cx="1334653" cy="593725"/>
        </p:xfrm>
        <a:graphic>
          <a:graphicData uri="http://schemas.openxmlformats.org/presentationml/2006/ole">
            <mc:AlternateContent xmlns:mc="http://schemas.openxmlformats.org/markup-compatibility/2006">
              <mc:Choice xmlns:v="urn:schemas-microsoft-com:vml" Requires="v">
                <p:oleObj spid="_x0000_s22762" name="Equation" r:id="rId4" imgW="457200" imgH="215900" progId="Equation.DSMT4">
                  <p:embed/>
                </p:oleObj>
              </mc:Choice>
              <mc:Fallback>
                <p:oleObj name="Equation" r:id="rId4" imgW="457200" imgH="215900" progId="Equation.DSMT4">
                  <p:embed/>
                  <p:pic>
                    <p:nvPicPr>
                      <p:cNvPr id="185350" name="Object 6"/>
                      <p:cNvPicPr>
                        <a:picLocks noChangeAspect="1" noChangeArrowheads="1"/>
                      </p:cNvPicPr>
                      <p:nvPr/>
                    </p:nvPicPr>
                    <p:blipFill>
                      <a:blip r:embed="rId5"/>
                      <a:srcRect/>
                      <a:stretch>
                        <a:fillRect/>
                      </a:stretch>
                    </p:blipFill>
                    <p:spPr bwMode="auto">
                      <a:xfrm>
                        <a:off x="6132947"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894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16</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a:t>Example 21 – 14, particle acceleration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87881"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87882"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87883"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87884"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87885"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87886"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87887"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87888"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1330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Sept. 16,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17</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115762"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115763"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115764"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115765"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115766"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115767"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115768"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115769"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115770"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299272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1534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dirty="0">
                <a:latin typeface="Arial Narrow" charset="0"/>
                <a:ea typeface="ＭＳ Ｐゴシック" charset="0"/>
                <a:cs typeface="ＭＳ Ｐゴシック" charset="0"/>
              </a:rPr>
              <a:t>Come to class by 12:40pm,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a:t>
            </a:r>
            <a:r>
              <a:rPr lang="en-US" sz="2400" b="1" u="sng" dirty="0">
                <a:solidFill>
                  <a:srgbClr val="FF0000"/>
                </a:solidFill>
              </a:rPr>
              <a:t>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16,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6</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E and F problems?</a:t>
            </a:r>
          </a:p>
        </p:txBody>
      </p:sp>
      <p:sp>
        <p:nvSpPr>
          <p:cNvPr id="145411" name="Rectangle 3"/>
          <p:cNvSpPr>
            <a:spLocks noGrp="1" noChangeArrowheads="1"/>
          </p:cNvSpPr>
          <p:nvPr>
            <p:ph type="body" idx="1"/>
          </p:nvPr>
        </p:nvSpPr>
        <p:spPr>
          <a:xfrm>
            <a:off x="381000" y="685800"/>
            <a:ext cx="8534400" cy="5181600"/>
          </a:xfrm>
        </p:spPr>
        <p:txBody>
          <a:bodyPr/>
          <a:lstStyle/>
          <a:p>
            <a:pPr marL="0" indent="0">
              <a:buNone/>
            </a:pPr>
            <a:r>
              <a:rPr lang="en-US" sz="2200" dirty="0"/>
              <a:t>Typical problem: Find the field by some configurations of charges at the given position and the net force on a subject charge at the position by these charges.</a:t>
            </a:r>
          </a:p>
          <a:p>
            <a:pPr marL="514350" indent="-514350">
              <a:buFont typeface="+mj-lt"/>
              <a:buAutoNum type="arabicPeriod"/>
            </a:pPr>
            <a:r>
              <a:rPr lang="en-US" sz="2200" dirty="0"/>
              <a:t>Compute the magnitude of the field by each charge at the position</a:t>
            </a:r>
          </a:p>
          <a:p>
            <a:pPr marL="514350" indent="-514350">
              <a:buFont typeface="+mj-lt"/>
              <a:buAutoNum type="arabicPeriod"/>
            </a:pPr>
            <a:r>
              <a:rPr lang="en-US" sz="2200" dirty="0"/>
              <a:t>Compute the components of the field by the charge, taking into account the sign of the charge</a:t>
            </a:r>
          </a:p>
          <a:p>
            <a:pPr marL="914400" lvl="1" indent="-514350"/>
            <a:r>
              <a:rPr lang="en-US" sz="1800" dirty="0"/>
              <a:t>If positive, away from the charge on the straight line connecting the charge to the point</a:t>
            </a:r>
          </a:p>
          <a:p>
            <a:pPr marL="914400" lvl="1" indent="-514350"/>
            <a:r>
              <a:rPr lang="en-US" sz="1800" dirty="0"/>
              <a:t>If negative, toward the charge on the straight line connecting the charge to the point</a:t>
            </a:r>
          </a:p>
          <a:p>
            <a:pPr marL="514350" indent="-514350">
              <a:buFont typeface="+mj-lt"/>
              <a:buAutoNum type="arabicPeriod"/>
            </a:pPr>
            <a:r>
              <a:rPr lang="en-US" sz="2200" dirty="0"/>
              <a:t>Repeat steps 1 and 2 for all charges that affects the field at the position</a:t>
            </a:r>
          </a:p>
          <a:p>
            <a:pPr marL="514350" indent="-514350">
              <a:buFont typeface="+mj-lt"/>
              <a:buAutoNum type="arabicPeriod"/>
            </a:pPr>
            <a:r>
              <a:rPr lang="en-US" sz="2200" dirty="0"/>
              <a:t>Add all values on each component – x, y and z, </a:t>
            </a:r>
            <a:r>
              <a:rPr lang="en-US" sz="2200" dirty="0" err="1"/>
              <a:t>etc</a:t>
            </a:r>
            <a:endParaRPr lang="en-US" sz="2200" dirty="0"/>
          </a:p>
          <a:p>
            <a:pPr marL="514350" indent="-514350">
              <a:buFont typeface="+mj-lt"/>
              <a:buAutoNum type="arabicPeriod"/>
            </a:pPr>
            <a:r>
              <a:rPr lang="en-US" sz="2200" dirty="0"/>
              <a:t>Express E field vector using the component and the unit vector</a:t>
            </a:r>
          </a:p>
          <a:p>
            <a:pPr marL="514350" indent="-514350">
              <a:buFont typeface="+mj-lt"/>
              <a:buAutoNum type="arabicPeriod"/>
            </a:pPr>
            <a:r>
              <a:rPr lang="en-US" sz="2200" dirty="0"/>
              <a:t>The net electric force on a subject charge q at the position is then simply using the formula                , be sure to include the sign of the charge</a:t>
            </a:r>
          </a:p>
        </p:txBody>
      </p:sp>
      <p:graphicFrame>
        <p:nvGraphicFramePr>
          <p:cNvPr id="2" name="Object 1">
            <a:extLst>
              <a:ext uri="{FF2B5EF4-FFF2-40B4-BE49-F238E27FC236}">
                <a16:creationId xmlns:a16="http://schemas.microsoft.com/office/drawing/2014/main" id="{3D64D4DE-2577-7A4B-BA36-26DAF48162CF}"/>
              </a:ext>
            </a:extLst>
          </p:cNvPr>
          <p:cNvGraphicFramePr>
            <a:graphicFrameLocks noChangeAspect="1"/>
          </p:cNvGraphicFramePr>
          <p:nvPr>
            <p:extLst>
              <p:ext uri="{D42A27DB-BD31-4B8C-83A1-F6EECF244321}">
                <p14:modId xmlns:p14="http://schemas.microsoft.com/office/powerpoint/2010/main" val="1870442056"/>
              </p:ext>
            </p:extLst>
          </p:nvPr>
        </p:nvGraphicFramePr>
        <p:xfrm>
          <a:off x="2819400" y="4724400"/>
          <a:ext cx="914400" cy="457200"/>
        </p:xfrm>
        <a:graphic>
          <a:graphicData uri="http://schemas.openxmlformats.org/presentationml/2006/ole">
            <mc:AlternateContent xmlns:mc="http://schemas.openxmlformats.org/markup-compatibility/2006">
              <mc:Choice xmlns:v="urn:schemas-microsoft-com:vml" Requires="v">
                <p:oleObj spid="_x0000_s88170" r:id="rId3" imgW="508000" imgH="254000" progId="Equation.DSMT4">
                  <p:embed/>
                </p:oleObj>
              </mc:Choice>
              <mc:Fallback>
                <p:oleObj r:id="rId3" imgW="508000" imgH="254000" progId="Equation.DSMT4">
                  <p:embed/>
                  <p:pic>
                    <p:nvPicPr>
                      <p:cNvPr id="0" name=""/>
                      <p:cNvPicPr/>
                      <p:nvPr/>
                    </p:nvPicPr>
                    <p:blipFill>
                      <a:blip r:embed="rId4"/>
                      <a:stretch>
                        <a:fillRect/>
                      </a:stretch>
                    </p:blipFill>
                    <p:spPr>
                      <a:xfrm>
                        <a:off x="2819400" y="4724400"/>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33426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01751"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01752"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01753"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01754"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01755"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01756"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34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47467"/>
                                        </p:tgtEl>
                                        <p:attrNameLst>
                                          <p:attrName>style.visibility</p:attrName>
                                        </p:attrNameLst>
                                      </p:cBhvr>
                                      <p:to>
                                        <p:strVal val="visible"/>
                                      </p:to>
                                    </p:set>
                                    <p:animEffect transition="in" filter="wipe(left)">
                                      <p:cBhvr>
                                        <p:cTn id="29" dur="500"/>
                                        <p:tgtEl>
                                          <p:spTgt spid="1474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62"/>
                                        </p:tgtEl>
                                        <p:attrNameLst>
                                          <p:attrName>style.visibility</p:attrName>
                                        </p:attrNameLst>
                                      </p:cBhvr>
                                      <p:to>
                                        <p:strVal val="visible"/>
                                      </p:to>
                                    </p:set>
                                    <p:animEffect transition="in" filter="wipe(left)">
                                      <p:cBhvr>
                                        <p:cTn id="34" dur="500"/>
                                        <p:tgtEl>
                                          <p:spTgt spid="1474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3002"/>
                                        </p:tgtEl>
                                        <p:attrNameLst>
                                          <p:attrName>style.visibility</p:attrName>
                                        </p:attrNameLst>
                                      </p:cBhvr>
                                      <p:to>
                                        <p:strVal val="visible"/>
                                      </p:to>
                                    </p:set>
                                    <p:animEffect transition="in" filter="wipe(left)">
                                      <p:cBhvr>
                                        <p:cTn id="39" dur="500"/>
                                        <p:tgtEl>
                                          <p:spTgt spid="21300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3"/>
                                        </p:tgtEl>
                                        <p:attrNameLst>
                                          <p:attrName>style.visibility</p:attrName>
                                        </p:attrNameLst>
                                      </p:cBhvr>
                                      <p:to>
                                        <p:strVal val="visible"/>
                                      </p:to>
                                    </p:set>
                                    <p:animEffect transition="in" filter="wipe(left)">
                                      <p:cBhvr>
                                        <p:cTn id="44" dur="500"/>
                                        <p:tgtEl>
                                          <p:spTgt spid="21300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3001"/>
                                        </p:tgtEl>
                                        <p:attrNameLst>
                                          <p:attrName>style.visibility</p:attrName>
                                        </p:attrNameLst>
                                      </p:cBhvr>
                                      <p:to>
                                        <p:strVal val="visible"/>
                                      </p:to>
                                    </p:set>
                                    <p:animEffect transition="in" filter="wipe(left)">
                                      <p:cBhvr>
                                        <p:cTn id="49" dur="500"/>
                                        <p:tgtEl>
                                          <p:spTgt spid="21300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3004"/>
                                        </p:tgtEl>
                                        <p:attrNameLst>
                                          <p:attrName>style.visibility</p:attrName>
                                        </p:attrNameLst>
                                      </p:cBhvr>
                                      <p:to>
                                        <p:strVal val="visible"/>
                                      </p:to>
                                    </p:set>
                                    <p:animEffect transition="in" filter="wipe(left)">
                                      <p:cBhvr>
                                        <p:cTn id="54" dur="500"/>
                                        <p:tgtEl>
                                          <p:spTgt spid="21300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3005"/>
                                        </p:tgtEl>
                                        <p:attrNameLst>
                                          <p:attrName>style.visibility</p:attrName>
                                        </p:attrNameLst>
                                      </p:cBhvr>
                                      <p:to>
                                        <p:strVal val="visible"/>
                                      </p:to>
                                    </p:set>
                                    <p:animEffect transition="in" filter="wipe(left)">
                                      <p:cBhvr>
                                        <p:cTn id="59"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03149"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03150"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03151"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03152"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03153"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03154"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03155"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03156"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03157"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03158"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03159"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03160"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9398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05338"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05339"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05340"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05341"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05342"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05343"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05344"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05345"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05346"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05347"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05348"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05349"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05350"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05351"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05352"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05353"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05354"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456593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23426</TotalTime>
  <Words>2206</Words>
  <Application>Microsoft Macintosh PowerPoint</Application>
  <PresentationFormat>On-screen Show (4:3)</PresentationFormat>
  <Paragraphs>180</Paragraphs>
  <Slides>17</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 Narrow</vt:lpstr>
      <vt:lpstr>Courier New</vt:lpstr>
      <vt:lpstr>Lucida Grande</vt:lpstr>
      <vt:lpstr>Monotype Corsiva</vt:lpstr>
      <vt:lpstr>Symbol</vt:lpstr>
      <vt:lpstr>Times New Roman</vt:lpstr>
      <vt:lpstr>phys1443-spring02</vt:lpstr>
      <vt:lpstr>Equation</vt:lpstr>
      <vt:lpstr>Equation.DSMT4</vt:lpstr>
      <vt:lpstr>PHYS 1441 – Section 002 Lecture #6</vt:lpstr>
      <vt:lpstr>Announcements</vt:lpstr>
      <vt:lpstr>Reminder: SP#2 – Angels &amp; Demons</vt:lpstr>
      <vt:lpstr>Reminder: SP#3 – Civic Duty I: Voter Registration</vt:lpstr>
      <vt:lpstr>SP#3 – Civic Duty I: Voter Registration – 2</vt:lpstr>
      <vt:lpstr>How to solve electric E and F problems?</vt:lpstr>
      <vt:lpstr>Example 21 – 8 </vt:lpstr>
      <vt:lpstr>Example 21 – 8, cnt’d</vt:lpstr>
      <vt:lpstr>Example 21 – 8, cnt’d</vt:lpstr>
      <vt:lpstr>Challenger Example 21 – 12 </vt:lpstr>
      <vt:lpstr>Example 21 – 12 cnt’d </vt:lpstr>
      <vt:lpstr>Field Lines</vt:lpstr>
      <vt:lpstr>Electric Field and Conductors</vt:lpstr>
      <vt:lpstr>Example 21-13</vt:lpstr>
      <vt:lpstr>Motion of a Charged Particle in an Electric Field</vt:lpstr>
      <vt:lpstr>Example 21 – 14, particle acceleration </vt:lpstr>
      <vt:lpstr>Example 21 – 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838</cp:revision>
  <dcterms:created xsi:type="dcterms:W3CDTF">2012-01-19T04:21:20Z</dcterms:created>
  <dcterms:modified xsi:type="dcterms:W3CDTF">2020-09-16T19:40:20Z</dcterms:modified>
</cp:coreProperties>
</file>