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audio1.bin" ContentType="audio/unknown"/>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391" r:id="rId2"/>
    <p:sldId id="481" r:id="rId3"/>
    <p:sldId id="591" r:id="rId4"/>
    <p:sldId id="597" r:id="rId5"/>
    <p:sldId id="598" r:id="rId6"/>
    <p:sldId id="602" r:id="rId7"/>
    <p:sldId id="556" r:id="rId8"/>
    <p:sldId id="557" r:id="rId9"/>
    <p:sldId id="558" r:id="rId10"/>
    <p:sldId id="559" r:id="rId11"/>
    <p:sldId id="560" r:id="rId12"/>
    <p:sldId id="561" r:id="rId13"/>
    <p:sldId id="562" r:id="rId14"/>
    <p:sldId id="563" r:id="rId15"/>
    <p:sldId id="564" r:id="rId16"/>
    <p:sldId id="565" r:id="rId17"/>
    <p:sldId id="566" r:id="rId18"/>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99FFCC"/>
    <a:srgbClr val="FFFFCC"/>
    <a:srgbClr val="CC6600"/>
    <a:srgbClr val="FF0066"/>
    <a:srgbClr val="003300"/>
    <a:srgbClr val="66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83"/>
    <p:restoredTop sz="94660"/>
  </p:normalViewPr>
  <p:slideViewPr>
    <p:cSldViewPr>
      <p:cViewPr varScale="1">
        <p:scale>
          <a:sx n="119" d="100"/>
          <a:sy n="119" d="100"/>
        </p:scale>
        <p:origin x="148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image" Target="../media/image4.emf"/><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3.emf"/><Relationship Id="rId7" Type="http://schemas.openxmlformats.org/officeDocument/2006/relationships/image" Target="../media/image17.emf"/><Relationship Id="rId12" Type="http://schemas.openxmlformats.org/officeDocument/2006/relationships/image" Target="../media/image22.emf"/><Relationship Id="rId2" Type="http://schemas.openxmlformats.org/officeDocument/2006/relationships/image" Target="../media/image12.emf"/><Relationship Id="rId1" Type="http://schemas.openxmlformats.org/officeDocument/2006/relationships/image" Target="../media/image11.emf"/><Relationship Id="rId6" Type="http://schemas.openxmlformats.org/officeDocument/2006/relationships/image" Target="../media/image16.emf"/><Relationship Id="rId11" Type="http://schemas.openxmlformats.org/officeDocument/2006/relationships/image" Target="../media/image21.emf"/><Relationship Id="rId5" Type="http://schemas.openxmlformats.org/officeDocument/2006/relationships/image" Target="../media/image15.emf"/><Relationship Id="rId10" Type="http://schemas.openxmlformats.org/officeDocument/2006/relationships/image" Target="../media/image20.emf"/><Relationship Id="rId4" Type="http://schemas.openxmlformats.org/officeDocument/2006/relationships/image" Target="../media/image14.emf"/><Relationship Id="rId9"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30.emf"/><Relationship Id="rId13" Type="http://schemas.openxmlformats.org/officeDocument/2006/relationships/image" Target="../media/image35.emf"/><Relationship Id="rId3" Type="http://schemas.openxmlformats.org/officeDocument/2006/relationships/image" Target="../media/image25.emf"/><Relationship Id="rId7" Type="http://schemas.openxmlformats.org/officeDocument/2006/relationships/image" Target="../media/image29.emf"/><Relationship Id="rId12" Type="http://schemas.openxmlformats.org/officeDocument/2006/relationships/image" Target="../media/image34.emf"/><Relationship Id="rId17" Type="http://schemas.openxmlformats.org/officeDocument/2006/relationships/image" Target="../media/image39.emf"/><Relationship Id="rId2" Type="http://schemas.openxmlformats.org/officeDocument/2006/relationships/image" Target="../media/image24.emf"/><Relationship Id="rId16" Type="http://schemas.openxmlformats.org/officeDocument/2006/relationships/image" Target="../media/image38.emf"/><Relationship Id="rId1" Type="http://schemas.openxmlformats.org/officeDocument/2006/relationships/image" Target="../media/image23.emf"/><Relationship Id="rId6" Type="http://schemas.openxmlformats.org/officeDocument/2006/relationships/image" Target="../media/image28.emf"/><Relationship Id="rId11" Type="http://schemas.openxmlformats.org/officeDocument/2006/relationships/image" Target="../media/image33.emf"/><Relationship Id="rId5" Type="http://schemas.openxmlformats.org/officeDocument/2006/relationships/image" Target="../media/image27.emf"/><Relationship Id="rId15" Type="http://schemas.openxmlformats.org/officeDocument/2006/relationships/image" Target="../media/image37.emf"/><Relationship Id="rId10" Type="http://schemas.openxmlformats.org/officeDocument/2006/relationships/image" Target="../media/image32.emf"/><Relationship Id="rId4" Type="http://schemas.openxmlformats.org/officeDocument/2006/relationships/image" Target="../media/image26.emf"/><Relationship Id="rId9" Type="http://schemas.openxmlformats.org/officeDocument/2006/relationships/image" Target="../media/image31.emf"/><Relationship Id="rId14" Type="http://schemas.openxmlformats.org/officeDocument/2006/relationships/image" Target="../media/image36.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image" Target="../media/image40.emf"/><Relationship Id="rId5" Type="http://schemas.openxmlformats.org/officeDocument/2006/relationships/image" Target="../media/image44.emf"/><Relationship Id="rId4" Type="http://schemas.openxmlformats.org/officeDocument/2006/relationships/image" Target="../media/image43.e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53.emf"/><Relationship Id="rId3" Type="http://schemas.openxmlformats.org/officeDocument/2006/relationships/image" Target="../media/image48.emf"/><Relationship Id="rId7" Type="http://schemas.openxmlformats.org/officeDocument/2006/relationships/image" Target="../media/image52.emf"/><Relationship Id="rId2" Type="http://schemas.openxmlformats.org/officeDocument/2006/relationships/image" Target="../media/image47.emf"/><Relationship Id="rId1" Type="http://schemas.openxmlformats.org/officeDocument/2006/relationships/image" Target="../media/image46.emf"/><Relationship Id="rId6" Type="http://schemas.openxmlformats.org/officeDocument/2006/relationships/image" Target="../media/image51.emf"/><Relationship Id="rId5" Type="http://schemas.openxmlformats.org/officeDocument/2006/relationships/image" Target="../media/image50.emf"/><Relationship Id="rId4" Type="http://schemas.openxmlformats.org/officeDocument/2006/relationships/image" Target="../media/image4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68.emf"/><Relationship Id="rId3" Type="http://schemas.openxmlformats.org/officeDocument/2006/relationships/image" Target="../media/image63.wmf"/><Relationship Id="rId7" Type="http://schemas.openxmlformats.org/officeDocument/2006/relationships/image" Target="../media/image67.wmf"/><Relationship Id="rId2" Type="http://schemas.openxmlformats.org/officeDocument/2006/relationships/image" Target="../media/image62.wmf"/><Relationship Id="rId1" Type="http://schemas.openxmlformats.org/officeDocument/2006/relationships/image" Target="../media/image61.emf"/><Relationship Id="rId6" Type="http://schemas.openxmlformats.org/officeDocument/2006/relationships/image" Target="../media/image66.wmf"/><Relationship Id="rId5" Type="http://schemas.openxmlformats.org/officeDocument/2006/relationships/image" Target="../media/image65.wmf"/><Relationship Id="rId4" Type="http://schemas.openxmlformats.org/officeDocument/2006/relationships/image" Target="../media/image64.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77.wmf"/><Relationship Id="rId3" Type="http://schemas.openxmlformats.org/officeDocument/2006/relationships/image" Target="../media/image72.wmf"/><Relationship Id="rId7" Type="http://schemas.openxmlformats.org/officeDocument/2006/relationships/image" Target="../media/image76.wmf"/><Relationship Id="rId2" Type="http://schemas.openxmlformats.org/officeDocument/2006/relationships/image" Target="../media/image71.wmf"/><Relationship Id="rId1" Type="http://schemas.openxmlformats.org/officeDocument/2006/relationships/image" Target="../media/image70.wmf"/><Relationship Id="rId6" Type="http://schemas.openxmlformats.org/officeDocument/2006/relationships/image" Target="../media/image75.wmf"/><Relationship Id="rId5" Type="http://schemas.openxmlformats.org/officeDocument/2006/relationships/image" Target="../media/image74.wmf"/><Relationship Id="rId4" Type="http://schemas.openxmlformats.org/officeDocument/2006/relationships/image" Target="../media/image73.wmf"/><Relationship Id="rId9" Type="http://schemas.openxmlformats.org/officeDocument/2006/relationships/image" Target="../media/image7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3715106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13</a:t>
            </a:fld>
            <a:endParaRPr lang="en-US"/>
          </a:p>
        </p:txBody>
      </p:sp>
    </p:spTree>
    <p:extLst>
      <p:ext uri="{BB962C8B-B14F-4D97-AF65-F5344CB8AC3E}">
        <p14:creationId xmlns:p14="http://schemas.microsoft.com/office/powerpoint/2010/main" val="38695883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Wednesday, Sept. 16, 2020</a:t>
            </a:r>
          </a:p>
        </p:txBody>
      </p:sp>
      <p:sp>
        <p:nvSpPr>
          <p:cNvPr id="6" name="Rectangle 5"/>
          <p:cNvSpPr>
            <a:spLocks noGrp="1" noChangeArrowheads="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Sept. 16,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Sept. 16,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Wednesday, Sept. 16, 2020</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Sept. 16,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Wednesday, Sept. 16,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Wednesday, Sept. 16,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Wednesday, Sept. 16, 2020</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Wednesday, Sept. 16, 2020</a:t>
            </a:r>
          </a:p>
        </p:txBody>
      </p:sp>
      <p:sp>
        <p:nvSpPr>
          <p:cNvPr id="4" name="Footer Placeholder 3"/>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Wednesday, Sept. 16, 2020</a:t>
            </a:r>
          </a:p>
        </p:txBody>
      </p:sp>
      <p:sp>
        <p:nvSpPr>
          <p:cNvPr id="3" name="Footer Placeholder 2"/>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Wednesday, Sept. 16,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Wednesday, Sept. 16,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Wednesday, Sept. 16, 2020</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de-DE"/>
              <a:t>PHYS 1444-002, Fall 2020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2" name="Picture 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file:////var/folders/kf/7w56wv9j72sbd7w75hl0rb200000gn/T/com.microsoft.Powerpoint/converted_emf.emf"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39.bin"/><Relationship Id="rId13" Type="http://schemas.openxmlformats.org/officeDocument/2006/relationships/image" Target="../media/image44.emf"/><Relationship Id="rId3" Type="http://schemas.openxmlformats.org/officeDocument/2006/relationships/image" Target="../media/image45.jpeg"/><Relationship Id="rId7" Type="http://schemas.openxmlformats.org/officeDocument/2006/relationships/image" Target="../media/image41.emf"/><Relationship Id="rId12"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38.bin"/><Relationship Id="rId11" Type="http://schemas.openxmlformats.org/officeDocument/2006/relationships/image" Target="../media/image43.emf"/><Relationship Id="rId5" Type="http://schemas.openxmlformats.org/officeDocument/2006/relationships/image" Target="../media/image40.emf"/><Relationship Id="rId10" Type="http://schemas.openxmlformats.org/officeDocument/2006/relationships/oleObject" Target="../embeddings/oleObject40.bin"/><Relationship Id="rId4" Type="http://schemas.openxmlformats.org/officeDocument/2006/relationships/oleObject" Target="../embeddings/oleObject37.bin"/><Relationship Id="rId9" Type="http://schemas.openxmlformats.org/officeDocument/2006/relationships/image" Target="../media/image42.emf"/></Relationships>
</file>

<file path=ppt/slides/_rels/slide11.xml.rels><?xml version="1.0" encoding="UTF-8" standalone="yes"?>
<Relationships xmlns="http://schemas.openxmlformats.org/package/2006/relationships"><Relationship Id="rId8" Type="http://schemas.openxmlformats.org/officeDocument/2006/relationships/image" Target="../media/image48.emf"/><Relationship Id="rId13" Type="http://schemas.openxmlformats.org/officeDocument/2006/relationships/oleObject" Target="../embeddings/oleObject47.bin"/><Relationship Id="rId18" Type="http://schemas.openxmlformats.org/officeDocument/2006/relationships/image" Target="../media/image53.emf"/><Relationship Id="rId3" Type="http://schemas.openxmlformats.org/officeDocument/2006/relationships/oleObject" Target="../embeddings/oleObject42.bin"/><Relationship Id="rId7" Type="http://schemas.openxmlformats.org/officeDocument/2006/relationships/oleObject" Target="../embeddings/oleObject44.bin"/><Relationship Id="rId12" Type="http://schemas.openxmlformats.org/officeDocument/2006/relationships/image" Target="../media/image50.emf"/><Relationship Id="rId17" Type="http://schemas.openxmlformats.org/officeDocument/2006/relationships/oleObject" Target="../embeddings/oleObject49.bin"/><Relationship Id="rId2" Type="http://schemas.openxmlformats.org/officeDocument/2006/relationships/slideLayout" Target="../slideLayouts/slideLayout2.xml"/><Relationship Id="rId16" Type="http://schemas.openxmlformats.org/officeDocument/2006/relationships/image" Target="../media/image52.emf"/><Relationship Id="rId1" Type="http://schemas.openxmlformats.org/officeDocument/2006/relationships/vmlDrawing" Target="../drawings/vmlDrawing6.vml"/><Relationship Id="rId6" Type="http://schemas.openxmlformats.org/officeDocument/2006/relationships/image" Target="../media/image47.emf"/><Relationship Id="rId11" Type="http://schemas.openxmlformats.org/officeDocument/2006/relationships/oleObject" Target="../embeddings/oleObject46.bin"/><Relationship Id="rId5" Type="http://schemas.openxmlformats.org/officeDocument/2006/relationships/oleObject" Target="../embeddings/oleObject43.bin"/><Relationship Id="rId15" Type="http://schemas.openxmlformats.org/officeDocument/2006/relationships/oleObject" Target="../embeddings/oleObject48.bin"/><Relationship Id="rId10" Type="http://schemas.openxmlformats.org/officeDocument/2006/relationships/image" Target="../media/image49.emf"/><Relationship Id="rId4" Type="http://schemas.openxmlformats.org/officeDocument/2006/relationships/image" Target="../media/image46.emf"/><Relationship Id="rId9" Type="http://schemas.openxmlformats.org/officeDocument/2006/relationships/oleObject" Target="../embeddings/oleObject45.bin"/><Relationship Id="rId14" Type="http://schemas.openxmlformats.org/officeDocument/2006/relationships/image" Target="../media/image51.emf"/></Relationships>
</file>

<file path=ppt/slides/_rels/slide1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5" Type="http://schemas.openxmlformats.org/officeDocument/2006/relationships/image" Target="../media/image57.jpeg"/><Relationship Id="rId4" Type="http://schemas.openxmlformats.org/officeDocument/2006/relationships/image" Target="../media/image56.jpeg"/></Relationships>
</file>

<file path=ppt/slides/_rels/slide1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60.emf"/><Relationship Id="rId5" Type="http://schemas.openxmlformats.org/officeDocument/2006/relationships/oleObject" Target="../embeddings/oleObject50.bin"/><Relationship Id="rId4" Type="http://schemas.openxmlformats.org/officeDocument/2006/relationships/image" Target="../media/image54.jpeg"/></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53.bin"/><Relationship Id="rId13" Type="http://schemas.openxmlformats.org/officeDocument/2006/relationships/image" Target="../media/image65.wmf"/><Relationship Id="rId18" Type="http://schemas.openxmlformats.org/officeDocument/2006/relationships/oleObject" Target="../embeddings/oleObject58.bin"/><Relationship Id="rId3" Type="http://schemas.openxmlformats.org/officeDocument/2006/relationships/image" Target="../media/image69.jpeg"/><Relationship Id="rId7" Type="http://schemas.openxmlformats.org/officeDocument/2006/relationships/image" Target="../media/image62.wmf"/><Relationship Id="rId12" Type="http://schemas.openxmlformats.org/officeDocument/2006/relationships/oleObject" Target="../embeddings/oleObject55.bin"/><Relationship Id="rId17" Type="http://schemas.openxmlformats.org/officeDocument/2006/relationships/image" Target="../media/image67.wmf"/><Relationship Id="rId2" Type="http://schemas.openxmlformats.org/officeDocument/2006/relationships/slideLayout" Target="../slideLayouts/slideLayout2.xml"/><Relationship Id="rId16" Type="http://schemas.openxmlformats.org/officeDocument/2006/relationships/oleObject" Target="../embeddings/oleObject57.bin"/><Relationship Id="rId1" Type="http://schemas.openxmlformats.org/officeDocument/2006/relationships/vmlDrawing" Target="../drawings/vmlDrawing8.vml"/><Relationship Id="rId6" Type="http://schemas.openxmlformats.org/officeDocument/2006/relationships/oleObject" Target="../embeddings/oleObject52.bin"/><Relationship Id="rId11" Type="http://schemas.openxmlformats.org/officeDocument/2006/relationships/image" Target="../media/image64.wmf"/><Relationship Id="rId5" Type="http://schemas.openxmlformats.org/officeDocument/2006/relationships/image" Target="../media/image61.emf"/><Relationship Id="rId15" Type="http://schemas.openxmlformats.org/officeDocument/2006/relationships/image" Target="../media/image66.wmf"/><Relationship Id="rId10" Type="http://schemas.openxmlformats.org/officeDocument/2006/relationships/oleObject" Target="../embeddings/oleObject54.bin"/><Relationship Id="rId19" Type="http://schemas.openxmlformats.org/officeDocument/2006/relationships/image" Target="../media/image68.emf"/><Relationship Id="rId4" Type="http://schemas.openxmlformats.org/officeDocument/2006/relationships/oleObject" Target="../embeddings/oleObject51.bin"/><Relationship Id="rId9" Type="http://schemas.openxmlformats.org/officeDocument/2006/relationships/image" Target="../media/image63.wmf"/><Relationship Id="rId14" Type="http://schemas.openxmlformats.org/officeDocument/2006/relationships/oleObject" Target="../embeddings/oleObject56.bin"/></Relationships>
</file>

<file path=ppt/slides/_rels/slide17.xml.rels><?xml version="1.0" encoding="UTF-8" standalone="yes"?>
<Relationships xmlns="http://schemas.openxmlformats.org/package/2006/relationships"><Relationship Id="rId8" Type="http://schemas.openxmlformats.org/officeDocument/2006/relationships/image" Target="../media/image72.wmf"/><Relationship Id="rId13" Type="http://schemas.openxmlformats.org/officeDocument/2006/relationships/oleObject" Target="../embeddings/oleObject64.bin"/><Relationship Id="rId18" Type="http://schemas.openxmlformats.org/officeDocument/2006/relationships/image" Target="../media/image77.wmf"/><Relationship Id="rId3" Type="http://schemas.openxmlformats.org/officeDocument/2006/relationships/oleObject" Target="../embeddings/oleObject59.bin"/><Relationship Id="rId7" Type="http://schemas.openxmlformats.org/officeDocument/2006/relationships/oleObject" Target="../embeddings/oleObject61.bin"/><Relationship Id="rId12" Type="http://schemas.openxmlformats.org/officeDocument/2006/relationships/image" Target="../media/image74.wmf"/><Relationship Id="rId17" Type="http://schemas.openxmlformats.org/officeDocument/2006/relationships/oleObject" Target="../embeddings/oleObject66.bin"/><Relationship Id="rId2" Type="http://schemas.openxmlformats.org/officeDocument/2006/relationships/slideLayout" Target="../slideLayouts/slideLayout2.xml"/><Relationship Id="rId16" Type="http://schemas.openxmlformats.org/officeDocument/2006/relationships/image" Target="../media/image76.wmf"/><Relationship Id="rId20" Type="http://schemas.openxmlformats.org/officeDocument/2006/relationships/image" Target="../media/image78.wmf"/><Relationship Id="rId1" Type="http://schemas.openxmlformats.org/officeDocument/2006/relationships/vmlDrawing" Target="../drawings/vmlDrawing9.vml"/><Relationship Id="rId6" Type="http://schemas.openxmlformats.org/officeDocument/2006/relationships/image" Target="../media/image71.wmf"/><Relationship Id="rId11" Type="http://schemas.openxmlformats.org/officeDocument/2006/relationships/oleObject" Target="../embeddings/oleObject63.bin"/><Relationship Id="rId5" Type="http://schemas.openxmlformats.org/officeDocument/2006/relationships/oleObject" Target="../embeddings/oleObject60.bin"/><Relationship Id="rId15" Type="http://schemas.openxmlformats.org/officeDocument/2006/relationships/oleObject" Target="../embeddings/oleObject65.bin"/><Relationship Id="rId10" Type="http://schemas.openxmlformats.org/officeDocument/2006/relationships/image" Target="../media/image73.wmf"/><Relationship Id="rId19" Type="http://schemas.openxmlformats.org/officeDocument/2006/relationships/oleObject" Target="../embeddings/oleObject67.bin"/><Relationship Id="rId4" Type="http://schemas.openxmlformats.org/officeDocument/2006/relationships/image" Target="../media/image70.wmf"/><Relationship Id="rId9" Type="http://schemas.openxmlformats.org/officeDocument/2006/relationships/oleObject" Target="../embeddings/oleObject62.bin"/><Relationship Id="rId14" Type="http://schemas.openxmlformats.org/officeDocument/2006/relationships/image" Target="../media/image75.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teamrv-mvp.sos.texas.gov/MVP/mvp.do" TargetMode="External"/><Relationship Id="rId2" Type="http://schemas.openxmlformats.org/officeDocument/2006/relationships/hyperlink" Target="https://www.votetexas.gov/register/index.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8.emf"/><Relationship Id="rId3" Type="http://schemas.openxmlformats.org/officeDocument/2006/relationships/oleObject" Target="../embeddings/oleObject2.bin"/><Relationship Id="rId7" Type="http://schemas.openxmlformats.org/officeDocument/2006/relationships/image" Target="../media/image5.emf"/><Relationship Id="rId12"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7.emf"/><Relationship Id="rId5" Type="http://schemas.openxmlformats.org/officeDocument/2006/relationships/image" Target="../media/image10.jpeg"/><Relationship Id="rId15" Type="http://schemas.openxmlformats.org/officeDocument/2006/relationships/image" Target="../media/image9.emf"/><Relationship Id="rId10" Type="http://schemas.openxmlformats.org/officeDocument/2006/relationships/oleObject" Target="../embeddings/oleObject5.bin"/><Relationship Id="rId4" Type="http://schemas.openxmlformats.org/officeDocument/2006/relationships/image" Target="../media/image4.emf"/><Relationship Id="rId9" Type="http://schemas.openxmlformats.org/officeDocument/2006/relationships/image" Target="../media/image6.emf"/><Relationship Id="rId1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15.emf"/><Relationship Id="rId18" Type="http://schemas.openxmlformats.org/officeDocument/2006/relationships/oleObject" Target="../embeddings/oleObject15.bin"/><Relationship Id="rId26" Type="http://schemas.openxmlformats.org/officeDocument/2006/relationships/oleObject" Target="../embeddings/oleObject19.bin"/><Relationship Id="rId3" Type="http://schemas.openxmlformats.org/officeDocument/2006/relationships/oleObject" Target="../embeddings/oleObject8.bin"/><Relationship Id="rId21" Type="http://schemas.openxmlformats.org/officeDocument/2006/relationships/image" Target="../media/image19.emf"/><Relationship Id="rId7" Type="http://schemas.openxmlformats.org/officeDocument/2006/relationships/image" Target="../media/image12.emf"/><Relationship Id="rId12" Type="http://schemas.openxmlformats.org/officeDocument/2006/relationships/oleObject" Target="../embeddings/oleObject12.bin"/><Relationship Id="rId17" Type="http://schemas.openxmlformats.org/officeDocument/2006/relationships/image" Target="../media/image17.emf"/><Relationship Id="rId25" Type="http://schemas.openxmlformats.org/officeDocument/2006/relationships/image" Target="../media/image21.emf"/><Relationship Id="rId2" Type="http://schemas.openxmlformats.org/officeDocument/2006/relationships/slideLayout" Target="../slideLayouts/slideLayout2.xml"/><Relationship Id="rId16" Type="http://schemas.openxmlformats.org/officeDocument/2006/relationships/oleObject" Target="../embeddings/oleObject14.bin"/><Relationship Id="rId20" Type="http://schemas.openxmlformats.org/officeDocument/2006/relationships/oleObject" Target="../embeddings/oleObject16.bin"/><Relationship Id="rId1" Type="http://schemas.openxmlformats.org/officeDocument/2006/relationships/vmlDrawing" Target="../drawings/vmlDrawing3.vml"/><Relationship Id="rId6" Type="http://schemas.openxmlformats.org/officeDocument/2006/relationships/oleObject" Target="../embeddings/oleObject9.bin"/><Relationship Id="rId11" Type="http://schemas.openxmlformats.org/officeDocument/2006/relationships/image" Target="../media/image14.emf"/><Relationship Id="rId24" Type="http://schemas.openxmlformats.org/officeDocument/2006/relationships/oleObject" Target="../embeddings/oleObject18.bin"/><Relationship Id="rId5" Type="http://schemas.openxmlformats.org/officeDocument/2006/relationships/image" Target="../media/image10.jpeg"/><Relationship Id="rId15" Type="http://schemas.openxmlformats.org/officeDocument/2006/relationships/image" Target="../media/image16.emf"/><Relationship Id="rId23" Type="http://schemas.openxmlformats.org/officeDocument/2006/relationships/image" Target="../media/image20.emf"/><Relationship Id="rId10" Type="http://schemas.openxmlformats.org/officeDocument/2006/relationships/oleObject" Target="../embeddings/oleObject11.bin"/><Relationship Id="rId19" Type="http://schemas.openxmlformats.org/officeDocument/2006/relationships/image" Target="../media/image18.emf"/><Relationship Id="rId4" Type="http://schemas.openxmlformats.org/officeDocument/2006/relationships/image" Target="../media/image11.emf"/><Relationship Id="rId9" Type="http://schemas.openxmlformats.org/officeDocument/2006/relationships/image" Target="../media/image13.emf"/><Relationship Id="rId14" Type="http://schemas.openxmlformats.org/officeDocument/2006/relationships/oleObject" Target="../embeddings/oleObject13.bin"/><Relationship Id="rId22" Type="http://schemas.openxmlformats.org/officeDocument/2006/relationships/oleObject" Target="../embeddings/oleObject17.bin"/><Relationship Id="rId27" Type="http://schemas.openxmlformats.org/officeDocument/2006/relationships/image" Target="../media/image22.emf"/></Relationships>
</file>

<file path=ppt/slides/_rels/slide9.xml.rels><?xml version="1.0" encoding="UTF-8" standalone="yes"?>
<Relationships xmlns="http://schemas.openxmlformats.org/package/2006/relationships"><Relationship Id="rId13" Type="http://schemas.openxmlformats.org/officeDocument/2006/relationships/image" Target="../media/image27.emf"/><Relationship Id="rId18" Type="http://schemas.openxmlformats.org/officeDocument/2006/relationships/oleObject" Target="../embeddings/oleObject27.bin"/><Relationship Id="rId26" Type="http://schemas.openxmlformats.org/officeDocument/2006/relationships/oleObject" Target="../embeddings/oleObject31.bin"/><Relationship Id="rId21" Type="http://schemas.openxmlformats.org/officeDocument/2006/relationships/image" Target="../media/image31.emf"/><Relationship Id="rId34" Type="http://schemas.openxmlformats.org/officeDocument/2006/relationships/oleObject" Target="../embeddings/oleObject35.bin"/><Relationship Id="rId7" Type="http://schemas.openxmlformats.org/officeDocument/2006/relationships/image" Target="../media/image24.emf"/><Relationship Id="rId12" Type="http://schemas.openxmlformats.org/officeDocument/2006/relationships/oleObject" Target="../embeddings/oleObject24.bin"/><Relationship Id="rId17" Type="http://schemas.openxmlformats.org/officeDocument/2006/relationships/image" Target="../media/image29.emf"/><Relationship Id="rId25" Type="http://schemas.openxmlformats.org/officeDocument/2006/relationships/image" Target="../media/image33.emf"/><Relationship Id="rId33" Type="http://schemas.openxmlformats.org/officeDocument/2006/relationships/image" Target="../media/image37.emf"/><Relationship Id="rId2" Type="http://schemas.openxmlformats.org/officeDocument/2006/relationships/slideLayout" Target="../slideLayouts/slideLayout2.xml"/><Relationship Id="rId16" Type="http://schemas.openxmlformats.org/officeDocument/2006/relationships/oleObject" Target="../embeddings/oleObject26.bin"/><Relationship Id="rId20" Type="http://schemas.openxmlformats.org/officeDocument/2006/relationships/oleObject" Target="../embeddings/oleObject28.bin"/><Relationship Id="rId29" Type="http://schemas.openxmlformats.org/officeDocument/2006/relationships/image" Target="../media/image35.emf"/><Relationship Id="rId1" Type="http://schemas.openxmlformats.org/officeDocument/2006/relationships/vmlDrawing" Target="../drawings/vmlDrawing4.vml"/><Relationship Id="rId6" Type="http://schemas.openxmlformats.org/officeDocument/2006/relationships/oleObject" Target="../embeddings/oleObject21.bin"/><Relationship Id="rId11" Type="http://schemas.openxmlformats.org/officeDocument/2006/relationships/image" Target="../media/image26.emf"/><Relationship Id="rId24" Type="http://schemas.openxmlformats.org/officeDocument/2006/relationships/oleObject" Target="../embeddings/oleObject30.bin"/><Relationship Id="rId32" Type="http://schemas.openxmlformats.org/officeDocument/2006/relationships/oleObject" Target="../embeddings/oleObject34.bin"/><Relationship Id="rId37" Type="http://schemas.openxmlformats.org/officeDocument/2006/relationships/image" Target="../media/image39.emf"/><Relationship Id="rId5" Type="http://schemas.openxmlformats.org/officeDocument/2006/relationships/image" Target="../media/image10.jpeg"/><Relationship Id="rId15" Type="http://schemas.openxmlformats.org/officeDocument/2006/relationships/image" Target="../media/image28.emf"/><Relationship Id="rId23" Type="http://schemas.openxmlformats.org/officeDocument/2006/relationships/image" Target="../media/image32.emf"/><Relationship Id="rId28" Type="http://schemas.openxmlformats.org/officeDocument/2006/relationships/oleObject" Target="../embeddings/oleObject32.bin"/><Relationship Id="rId36" Type="http://schemas.openxmlformats.org/officeDocument/2006/relationships/oleObject" Target="../embeddings/oleObject36.bin"/><Relationship Id="rId10" Type="http://schemas.openxmlformats.org/officeDocument/2006/relationships/oleObject" Target="../embeddings/oleObject23.bin"/><Relationship Id="rId19" Type="http://schemas.openxmlformats.org/officeDocument/2006/relationships/image" Target="../media/image30.emf"/><Relationship Id="rId31" Type="http://schemas.openxmlformats.org/officeDocument/2006/relationships/image" Target="../media/image36.emf"/><Relationship Id="rId4" Type="http://schemas.openxmlformats.org/officeDocument/2006/relationships/image" Target="../media/image23.emf"/><Relationship Id="rId9" Type="http://schemas.openxmlformats.org/officeDocument/2006/relationships/image" Target="../media/image25.emf"/><Relationship Id="rId14" Type="http://schemas.openxmlformats.org/officeDocument/2006/relationships/oleObject" Target="../embeddings/oleObject25.bin"/><Relationship Id="rId22" Type="http://schemas.openxmlformats.org/officeDocument/2006/relationships/oleObject" Target="../embeddings/oleObject29.bin"/><Relationship Id="rId27" Type="http://schemas.openxmlformats.org/officeDocument/2006/relationships/image" Target="../media/image34.emf"/><Relationship Id="rId30" Type="http://schemas.openxmlformats.org/officeDocument/2006/relationships/oleObject" Target="../embeddings/oleObject33.bin"/><Relationship Id="rId35" Type="http://schemas.openxmlformats.org/officeDocument/2006/relationships/image" Target="../media/image38.emf"/><Relationship Id="rId8" Type="http://schemas.openxmlformats.org/officeDocument/2006/relationships/oleObject" Target="../embeddings/oleObject22.bin"/><Relationship Id="rId3" Type="http://schemas.openxmlformats.org/officeDocument/2006/relationships/oleObject" Target="../embeddings/oleObject20.bin"/></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Wednesday, Sept. 16, 2020</a:t>
            </a:r>
          </a:p>
        </p:txBody>
      </p:sp>
      <p:sp>
        <p:nvSpPr>
          <p:cNvPr id="7" name="Rectangle 5"/>
          <p:cNvSpPr>
            <a:spLocks noGrp="1" noChangeArrowheads="1"/>
          </p:cNvSpPr>
          <p:nvPr>
            <p:ph type="ftr" sz="quarter" idx="11"/>
          </p:nvPr>
        </p:nvSpPr>
        <p:spPr/>
        <p:txBody>
          <a:bodyPr/>
          <a:lstStyle/>
          <a:p>
            <a:pPr>
              <a:defRPr/>
            </a:pPr>
            <a:r>
              <a:rPr lang="de-DE"/>
              <a:t>PHYS 1444-002, Fall 2020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1441 – Section 002</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#6</a:t>
            </a:r>
          </a:p>
        </p:txBody>
      </p:sp>
      <p:sp>
        <p:nvSpPr>
          <p:cNvPr id="18438" name="Text Box 4"/>
          <p:cNvSpPr txBox="1">
            <a:spLocks noChangeArrowheads="1"/>
          </p:cNvSpPr>
          <p:nvPr/>
        </p:nvSpPr>
        <p:spPr bwMode="auto">
          <a:xfrm>
            <a:off x="2860538" y="1531203"/>
            <a:ext cx="3114956"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Wednesday, Sept. 16, 2020</a:t>
            </a: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2058" name="Rectangle 10"/>
          <p:cNvSpPr>
            <a:spLocks noChangeArrowheads="1"/>
          </p:cNvSpPr>
          <p:nvPr/>
        </p:nvSpPr>
        <p:spPr bwMode="auto">
          <a:xfrm>
            <a:off x="1295400" y="2278797"/>
            <a:ext cx="7086600" cy="32766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3200" dirty="0">
                <a:solidFill>
                  <a:schemeClr val="accent2"/>
                </a:solidFill>
                <a:latin typeface="Arial Narrow" pitchFamily="-84" charset="0"/>
              </a:rPr>
              <a:t>CH21</a:t>
            </a:r>
          </a:p>
          <a:p>
            <a:pPr marL="990600" lvl="1" indent="-533400">
              <a:buFont typeface="Courier New" panose="02070309020205020404" pitchFamily="49" charset="0"/>
              <a:buChar char="o"/>
            </a:pPr>
            <a:r>
              <a:rPr lang="en-US" sz="2800" dirty="0">
                <a:solidFill>
                  <a:srgbClr val="003300"/>
                </a:solidFill>
                <a:latin typeface="Arial Narrow" charset="0"/>
              </a:rPr>
              <a:t>Electric Fields and Conductors</a:t>
            </a:r>
          </a:p>
          <a:p>
            <a:pPr marL="990600" lvl="1" indent="-533400">
              <a:buFont typeface="Courier New" panose="02070309020205020404" pitchFamily="49" charset="0"/>
              <a:buChar char="o"/>
            </a:pPr>
            <a:r>
              <a:rPr lang="en-US" sz="2800" dirty="0">
                <a:solidFill>
                  <a:srgbClr val="003800"/>
                </a:solidFill>
                <a:latin typeface="Arial Narrow" charset="0"/>
              </a:rPr>
              <a:t>Motion of a Charged Particle in an Electric Field</a:t>
            </a:r>
          </a:p>
          <a:p>
            <a:pPr marL="609600" indent="-609600">
              <a:spcBef>
                <a:spcPct val="20000"/>
              </a:spcBef>
              <a:buFontTx/>
              <a:buChar char="•"/>
            </a:pPr>
            <a:r>
              <a:rPr lang="en-US" sz="3200" dirty="0">
                <a:solidFill>
                  <a:schemeClr val="accent2"/>
                </a:solidFill>
                <a:latin typeface="Arial Narrow" pitchFamily="-84" charset="0"/>
              </a:rPr>
              <a:t>CH22</a:t>
            </a:r>
          </a:p>
          <a:p>
            <a:pPr marL="990600" lvl="1" indent="-533400">
              <a:buFont typeface="Courier New" panose="02070309020205020404" pitchFamily="49" charset="0"/>
              <a:buChar char="o"/>
            </a:pPr>
            <a:r>
              <a:rPr lang="en-US" sz="2800" dirty="0">
                <a:solidFill>
                  <a:srgbClr val="003300"/>
                </a:solidFill>
                <a:latin typeface="Arial Narrow" charset="0"/>
              </a:rPr>
              <a:t>Electric Flux</a:t>
            </a:r>
            <a:endParaRPr lang="en-US" sz="2800" dirty="0">
              <a:solidFill>
                <a:srgbClr val="003800"/>
              </a:solidFill>
              <a:latin typeface="Arial Narrow" charset="0"/>
            </a:endParaRPr>
          </a:p>
        </p:txBody>
      </p:sp>
      <p:pic>
        <p:nvPicPr>
          <p:cNvPr id="3" name="Picture 2">
            <a:extLst>
              <a:ext uri="{FF2B5EF4-FFF2-40B4-BE49-F238E27FC236}">
                <a16:creationId xmlns:a16="http://schemas.microsoft.com/office/drawing/2014/main" id="{6CC23817-5806-2141-9717-FC2BAB7F5A0D}"/>
              </a:ext>
            </a:extLst>
          </p:cNvPr>
          <p:cNvPicPr>
            <a:picLocks noChangeAspect="1"/>
          </p:cNvPicPr>
          <p:nvPr/>
        </p:nvPicPr>
        <p:blipFill>
          <a:blip r:link="rId2"/>
          <a:stretch>
            <a:fillRect/>
          </a:stretch>
        </p:blipFill>
        <p:spPr>
          <a:xfrm>
            <a:off x="1270000" y="1270000"/>
            <a:ext cx="63500" cy="76200"/>
          </a:xfrm>
          <a:prstGeom prst="rect">
            <a:avLst/>
          </a:prstGeom>
        </p:spPr>
      </p:pic>
      <p:sp>
        <p:nvSpPr>
          <p:cNvPr id="9" name="Text Box 9">
            <a:extLst>
              <a:ext uri="{FF2B5EF4-FFF2-40B4-BE49-F238E27FC236}">
                <a16:creationId xmlns:a16="http://schemas.microsoft.com/office/drawing/2014/main" id="{44713908-48B4-7B4A-85F1-8040DAD84805}"/>
              </a:ext>
            </a:extLst>
          </p:cNvPr>
          <p:cNvSpPr txBox="1">
            <a:spLocks noChangeArrowheads="1"/>
          </p:cNvSpPr>
          <p:nvPr/>
        </p:nvSpPr>
        <p:spPr bwMode="auto">
          <a:xfrm>
            <a:off x="885499" y="5507163"/>
            <a:ext cx="7676076" cy="461665"/>
          </a:xfrm>
          <a:prstGeom prst="rect">
            <a:avLst/>
          </a:prstGeom>
          <a:solidFill>
            <a:srgbClr val="CCFFFF"/>
          </a:solidFill>
          <a:ln w="9525">
            <a:noFill/>
            <a:miter lim="800000"/>
            <a:headEnd/>
            <a:tailEnd/>
          </a:ln>
        </p:spPr>
        <p:txBody>
          <a:bodyPr wrap="none">
            <a:prstTxWarp prst="textNoShape">
              <a:avLst/>
            </a:prstTxWarp>
            <a:spAutoFit/>
          </a:bodyPr>
          <a:lstStyle/>
          <a:p>
            <a:r>
              <a:rPr lang="en-US" dirty="0">
                <a:solidFill>
                  <a:srgbClr val="003300"/>
                </a:solidFill>
                <a:latin typeface="Arial Narrow" pitchFamily="-84" charset="0"/>
              </a:rPr>
              <a:t>Today’s homework is homework #4, due 11pm, Tuesday, Sept. 29!!</a:t>
            </a:r>
          </a:p>
        </p:txBody>
      </p:sp>
    </p:spTree>
    <p:extLst>
      <p:ext uri="{BB962C8B-B14F-4D97-AF65-F5344CB8AC3E}">
        <p14:creationId xmlns:p14="http://schemas.microsoft.com/office/powerpoint/2010/main" val="260497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58">
                                            <p:txEl>
                                              <p:pRg st="1" end="1"/>
                                            </p:txEl>
                                          </p:spTgt>
                                        </p:tgtEl>
                                        <p:attrNameLst>
                                          <p:attrName>style.visibility</p:attrName>
                                        </p:attrNameLst>
                                      </p:cBhvr>
                                      <p:to>
                                        <p:strVal val="visible"/>
                                      </p:to>
                                    </p:set>
                                    <p:animEffect transition="in" filter="wipe(left)">
                                      <p:cBhvr>
                                        <p:cTn id="7" dur="500"/>
                                        <p:tgtEl>
                                          <p:spTgt spid="205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58">
                                            <p:txEl>
                                              <p:pRg st="2" end="2"/>
                                            </p:txEl>
                                          </p:spTgt>
                                        </p:tgtEl>
                                        <p:attrNameLst>
                                          <p:attrName>style.visibility</p:attrName>
                                        </p:attrNameLst>
                                      </p:cBhvr>
                                      <p:to>
                                        <p:strVal val="visible"/>
                                      </p:to>
                                    </p:set>
                                    <p:animEffect transition="in" filter="wipe(left)">
                                      <p:cBhvr>
                                        <p:cTn id="12" dur="500"/>
                                        <p:tgtEl>
                                          <p:spTgt spid="20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58">
                                            <p:txEl>
                                              <p:pRg st="3" end="3"/>
                                            </p:txEl>
                                          </p:spTgt>
                                        </p:tgtEl>
                                        <p:attrNameLst>
                                          <p:attrName>style.visibility</p:attrName>
                                        </p:attrNameLst>
                                      </p:cBhvr>
                                      <p:to>
                                        <p:strVal val="visible"/>
                                      </p:to>
                                    </p:set>
                                    <p:animEffect transition="in" filter="wipe(left)">
                                      <p:cBhvr>
                                        <p:cTn id="17" dur="500"/>
                                        <p:tgtEl>
                                          <p:spTgt spid="205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58">
                                            <p:txEl>
                                              <p:pRg st="4" end="4"/>
                                            </p:txEl>
                                          </p:spTgt>
                                        </p:tgtEl>
                                        <p:attrNameLst>
                                          <p:attrName>style.visibility</p:attrName>
                                        </p:attrNameLst>
                                      </p:cBhvr>
                                      <p:to>
                                        <p:strVal val="visible"/>
                                      </p:to>
                                    </p:set>
                                    <p:animEffect transition="in" filter="wipe(left)">
                                      <p:cBhvr>
                                        <p:cTn id="22" dur="500"/>
                                        <p:tgtEl>
                                          <p:spTgt spid="205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uiExpand="1" build="p" autoUpdateAnimBg="0"/>
      <p:bldP spid="9"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FG21_029.JPG"/>
          <p:cNvPicPr>
            <a:picLocks noChangeAspect="1"/>
          </p:cNvPicPr>
          <p:nvPr/>
        </p:nvPicPr>
        <p:blipFill>
          <a:blip r:embed="rId3"/>
          <a:stretch>
            <a:fillRect/>
          </a:stretch>
        </p:blipFill>
        <p:spPr>
          <a:xfrm>
            <a:off x="5892800" y="609600"/>
            <a:ext cx="3251200" cy="2438400"/>
          </a:xfrm>
          <a:prstGeom prst="rect">
            <a:avLst/>
          </a:prstGeom>
        </p:spPr>
      </p:pic>
      <p:sp>
        <p:nvSpPr>
          <p:cNvPr id="15" name="Date Placeholder 3"/>
          <p:cNvSpPr>
            <a:spLocks noGrp="1"/>
          </p:cNvSpPr>
          <p:nvPr>
            <p:ph type="dt" sz="half" idx="10"/>
          </p:nvPr>
        </p:nvSpPr>
        <p:spPr/>
        <p:txBody>
          <a:bodyPr/>
          <a:lstStyle/>
          <a:p>
            <a:r>
              <a:rPr lang="en-US"/>
              <a:t>Wednesday, Sept. 16, 2020</a:t>
            </a:r>
          </a:p>
        </p:txBody>
      </p:sp>
      <p:sp>
        <p:nvSpPr>
          <p:cNvPr id="16" name="Footer Placeholder 4"/>
          <p:cNvSpPr>
            <a:spLocks noGrp="1"/>
          </p:cNvSpPr>
          <p:nvPr>
            <p:ph type="ftr" sz="quarter" idx="11"/>
          </p:nvPr>
        </p:nvSpPr>
        <p:spPr/>
        <p:txBody>
          <a:bodyPr/>
          <a:lstStyle/>
          <a:p>
            <a:r>
              <a:rPr lang="de-DE"/>
              <a:t>PHYS 1444-002, Fall 2020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10</a:t>
            </a:fld>
            <a:endParaRPr lang="en-US"/>
          </a:p>
        </p:txBody>
      </p:sp>
      <p:sp>
        <p:nvSpPr>
          <p:cNvPr id="147459" name="Rectangle 3"/>
          <p:cNvSpPr>
            <a:spLocks noGrp="1" noChangeArrowheads="1"/>
          </p:cNvSpPr>
          <p:nvPr>
            <p:ph type="title"/>
          </p:nvPr>
        </p:nvSpPr>
        <p:spPr>
          <a:xfrm>
            <a:off x="304800" y="76200"/>
            <a:ext cx="8382000" cy="685800"/>
          </a:xfrm>
        </p:spPr>
        <p:txBody>
          <a:bodyPr/>
          <a:lstStyle/>
          <a:p>
            <a:r>
              <a:rPr lang="en-US" dirty="0"/>
              <a:t>Challenger Example 21 – 12 </a:t>
            </a:r>
          </a:p>
        </p:txBody>
      </p:sp>
      <p:sp>
        <p:nvSpPr>
          <p:cNvPr id="147460" name="Rectangle 4"/>
          <p:cNvSpPr>
            <a:spLocks noGrp="1" noChangeArrowheads="1"/>
          </p:cNvSpPr>
          <p:nvPr>
            <p:ph type="body" idx="1"/>
          </p:nvPr>
        </p:nvSpPr>
        <p:spPr>
          <a:xfrm>
            <a:off x="304800" y="838200"/>
            <a:ext cx="5410200" cy="1371600"/>
          </a:xfrm>
        </p:spPr>
        <p:txBody>
          <a:bodyPr/>
          <a:lstStyle/>
          <a:p>
            <a:pPr>
              <a:lnSpc>
                <a:spcPct val="80000"/>
              </a:lnSpc>
            </a:pPr>
            <a:r>
              <a:rPr lang="en-US" sz="2000" b="1" dirty="0"/>
              <a:t>Uniformly charged disk</a:t>
            </a:r>
            <a:r>
              <a:rPr lang="en-US" sz="2000" dirty="0"/>
              <a:t>:  Charge is distributed uniformly over a thin circular disk of radius R.  The charge per unit area (C/m</a:t>
            </a:r>
            <a:r>
              <a:rPr lang="en-US" sz="2000" baseline="30000" dirty="0"/>
              <a:t>2</a:t>
            </a:r>
            <a:r>
              <a:rPr lang="en-US" sz="2000" dirty="0"/>
              <a:t>) is </a:t>
            </a:r>
            <a:r>
              <a:rPr lang="en-US" sz="2000" dirty="0" err="1">
                <a:latin typeface="Symbol" charset="2"/>
                <a:cs typeface="Symbol" charset="2"/>
              </a:rPr>
              <a:t>σ</a:t>
            </a:r>
            <a:r>
              <a:rPr lang="en-US" sz="2000" dirty="0"/>
              <a:t>.  Calculate he electric field at a point P on the axis of the disk, a distance </a:t>
            </a:r>
            <a:r>
              <a:rPr lang="en-US" sz="2000" dirty="0" err="1"/>
              <a:t>z</a:t>
            </a:r>
            <a:r>
              <a:rPr lang="en-US" sz="2000" dirty="0"/>
              <a:t> above its center.</a:t>
            </a:r>
          </a:p>
        </p:txBody>
      </p:sp>
      <p:sp>
        <p:nvSpPr>
          <p:cNvPr id="147467" name="Text Box 11"/>
          <p:cNvSpPr txBox="1">
            <a:spLocks noChangeArrowheads="1"/>
          </p:cNvSpPr>
          <p:nvPr/>
        </p:nvSpPr>
        <p:spPr bwMode="auto">
          <a:xfrm>
            <a:off x="685800" y="3886200"/>
            <a:ext cx="5943600" cy="707886"/>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Since the surface charge density is constant, </a:t>
            </a:r>
            <a:r>
              <a:rPr lang="en-US" sz="2000" dirty="0" err="1">
                <a:solidFill>
                  <a:schemeClr val="accent2"/>
                </a:solidFill>
                <a:latin typeface="Symbol" charset="2"/>
                <a:cs typeface="Symbol" charset="2"/>
              </a:rPr>
              <a:t>σ</a:t>
            </a:r>
            <a:r>
              <a:rPr lang="en-US" sz="2000" dirty="0">
                <a:solidFill>
                  <a:schemeClr val="accent2"/>
                </a:solidFill>
                <a:latin typeface="Arial Narrow" charset="0"/>
              </a:rPr>
              <a:t>, and the ring has an area of 2</a:t>
            </a:r>
            <a:r>
              <a:rPr lang="en-US" sz="2000" dirty="0">
                <a:solidFill>
                  <a:schemeClr val="accent2"/>
                </a:solidFill>
                <a:latin typeface="Symbol" charset="2"/>
                <a:cs typeface="Symbol" charset="2"/>
              </a:rPr>
              <a:t>π</a:t>
            </a:r>
            <a:r>
              <a:rPr lang="en-US" sz="2000" dirty="0">
                <a:solidFill>
                  <a:schemeClr val="accent2"/>
                </a:solidFill>
                <a:latin typeface="Arial Narrow" charset="0"/>
              </a:rPr>
              <a:t>rdr, the infinitesimal charge of </a:t>
            </a:r>
            <a:r>
              <a:rPr lang="en-US" sz="2000" dirty="0" err="1">
                <a:solidFill>
                  <a:schemeClr val="accent2"/>
                </a:solidFill>
                <a:latin typeface="Arial Narrow" charset="0"/>
              </a:rPr>
              <a:t>dQ</a:t>
            </a:r>
            <a:r>
              <a:rPr lang="en-US" sz="2000" dirty="0">
                <a:solidFill>
                  <a:schemeClr val="accent2"/>
                </a:solidFill>
                <a:latin typeface="Arial Narrow" charset="0"/>
              </a:rPr>
              <a:t> is </a:t>
            </a:r>
          </a:p>
        </p:txBody>
      </p:sp>
      <p:sp>
        <p:nvSpPr>
          <p:cNvPr id="19" name="Text Box 7"/>
          <p:cNvSpPr txBox="1">
            <a:spLocks noChangeArrowheads="1"/>
          </p:cNvSpPr>
          <p:nvPr/>
        </p:nvSpPr>
        <p:spPr bwMode="auto">
          <a:xfrm>
            <a:off x="609600" y="2133600"/>
            <a:ext cx="35052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How do we solve this problem?</a:t>
            </a:r>
          </a:p>
        </p:txBody>
      </p:sp>
      <p:sp>
        <p:nvSpPr>
          <p:cNvPr id="20" name="Text Box 7"/>
          <p:cNvSpPr txBox="1">
            <a:spLocks noChangeArrowheads="1"/>
          </p:cNvSpPr>
          <p:nvPr/>
        </p:nvSpPr>
        <p:spPr bwMode="auto">
          <a:xfrm>
            <a:off x="609600" y="3200400"/>
            <a:ext cx="3581400" cy="707886"/>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From the result of example 21 – 11 (please do this problem yourself) </a:t>
            </a:r>
          </a:p>
        </p:txBody>
      </p:sp>
      <p:sp>
        <p:nvSpPr>
          <p:cNvPr id="21" name="Text Box 7"/>
          <p:cNvSpPr txBox="1">
            <a:spLocks noChangeArrowheads="1"/>
          </p:cNvSpPr>
          <p:nvPr/>
        </p:nvSpPr>
        <p:spPr bwMode="auto">
          <a:xfrm>
            <a:off x="609600" y="2514600"/>
            <a:ext cx="5638800" cy="707886"/>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First, compute the magnitude of the field (</a:t>
            </a:r>
            <a:r>
              <a:rPr lang="en-US" sz="2000" dirty="0" err="1">
                <a:solidFill>
                  <a:schemeClr val="accent2"/>
                </a:solidFill>
                <a:latin typeface="Arial Narrow" charset="0"/>
              </a:rPr>
              <a:t>dE</a:t>
            </a:r>
            <a:r>
              <a:rPr lang="en-US" sz="2000" dirty="0">
                <a:solidFill>
                  <a:schemeClr val="accent2"/>
                </a:solidFill>
                <a:latin typeface="Arial Narrow" charset="0"/>
              </a:rPr>
              <a:t>) at point P due to the charge (</a:t>
            </a:r>
            <a:r>
              <a:rPr lang="en-US" sz="2000" dirty="0" err="1">
                <a:solidFill>
                  <a:schemeClr val="accent2"/>
                </a:solidFill>
                <a:latin typeface="Arial Narrow" charset="0"/>
              </a:rPr>
              <a:t>dQ</a:t>
            </a:r>
            <a:r>
              <a:rPr lang="en-US" sz="2000" dirty="0">
                <a:solidFill>
                  <a:schemeClr val="accent2"/>
                </a:solidFill>
                <a:latin typeface="Arial Narrow" charset="0"/>
              </a:rPr>
              <a:t>) on the ring of infinitesimal width dr.</a:t>
            </a:r>
          </a:p>
        </p:txBody>
      </p:sp>
      <p:graphicFrame>
        <p:nvGraphicFramePr>
          <p:cNvPr id="213001" name="Object 9"/>
          <p:cNvGraphicFramePr>
            <a:graphicFrameLocks noChangeAspect="1"/>
          </p:cNvGraphicFramePr>
          <p:nvPr/>
        </p:nvGraphicFramePr>
        <p:xfrm>
          <a:off x="6400800" y="4038600"/>
          <a:ext cx="2159795" cy="457200"/>
        </p:xfrm>
        <a:graphic>
          <a:graphicData uri="http://schemas.openxmlformats.org/presentationml/2006/ole">
            <mc:AlternateContent xmlns:mc="http://schemas.openxmlformats.org/markup-compatibility/2006">
              <mc:Choice xmlns:v="urn:schemas-microsoft-com:vml" Requires="v">
                <p:oleObj spid="_x0000_s114820" name="Equation" r:id="rId4" imgW="787400" imgH="190500" progId="Equation.DSMT4">
                  <p:embed/>
                </p:oleObj>
              </mc:Choice>
              <mc:Fallback>
                <p:oleObj name="Equation" r:id="rId4" imgW="787400" imgH="190500" progId="Equation.DSMT4">
                  <p:embed/>
                  <p:pic>
                    <p:nvPicPr>
                      <p:cNvPr id="213001"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4038600"/>
                        <a:ext cx="2159795" cy="4572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15720" name="Object 8"/>
          <p:cNvGraphicFramePr>
            <a:graphicFrameLocks noChangeAspect="1"/>
          </p:cNvGraphicFramePr>
          <p:nvPr/>
        </p:nvGraphicFramePr>
        <p:xfrm>
          <a:off x="4005263" y="3211513"/>
          <a:ext cx="2414587" cy="771525"/>
        </p:xfrm>
        <a:graphic>
          <a:graphicData uri="http://schemas.openxmlformats.org/presentationml/2006/ole">
            <mc:AlternateContent xmlns:mc="http://schemas.openxmlformats.org/markup-compatibility/2006">
              <mc:Choice xmlns:v="urn:schemas-microsoft-com:vml" Requires="v">
                <p:oleObj spid="_x0000_s114821" name="Equation" r:id="rId6" imgW="1320800" imgH="482600" progId="Equation.DSMT4">
                  <p:embed/>
                </p:oleObj>
              </mc:Choice>
              <mc:Fallback>
                <p:oleObj name="Equation" r:id="rId6" imgW="1320800" imgH="482600" progId="Equation.DSMT4">
                  <p:embed/>
                  <p:pic>
                    <p:nvPicPr>
                      <p:cNvPr id="11572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5263" y="3211513"/>
                        <a:ext cx="2414587" cy="7715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3" name="Text Box 11"/>
          <p:cNvSpPr txBox="1">
            <a:spLocks noChangeArrowheads="1"/>
          </p:cNvSpPr>
          <p:nvPr/>
        </p:nvSpPr>
        <p:spPr bwMode="auto">
          <a:xfrm>
            <a:off x="685799" y="4571999"/>
            <a:ext cx="5198475"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So the infinitesimal field </a:t>
            </a:r>
            <a:r>
              <a:rPr lang="en-US" sz="2000" dirty="0" err="1">
                <a:solidFill>
                  <a:schemeClr val="accent2"/>
                </a:solidFill>
                <a:latin typeface="Arial Narrow" charset="0"/>
              </a:rPr>
              <a:t>dE</a:t>
            </a:r>
            <a:r>
              <a:rPr lang="en-US" sz="2000" dirty="0">
                <a:solidFill>
                  <a:schemeClr val="accent2"/>
                </a:solidFill>
                <a:latin typeface="Arial Narrow" charset="0"/>
              </a:rPr>
              <a:t> can be written</a:t>
            </a:r>
          </a:p>
        </p:txBody>
      </p:sp>
      <p:graphicFrame>
        <p:nvGraphicFramePr>
          <p:cNvPr id="115721" name="Object 9"/>
          <p:cNvGraphicFramePr>
            <a:graphicFrameLocks noChangeAspect="1"/>
          </p:cNvGraphicFramePr>
          <p:nvPr/>
        </p:nvGraphicFramePr>
        <p:xfrm>
          <a:off x="228600" y="5054600"/>
          <a:ext cx="3378200" cy="992188"/>
        </p:xfrm>
        <a:graphic>
          <a:graphicData uri="http://schemas.openxmlformats.org/presentationml/2006/ole">
            <mc:AlternateContent xmlns:mc="http://schemas.openxmlformats.org/markup-compatibility/2006">
              <mc:Choice xmlns:v="urn:schemas-microsoft-com:vml" Requires="v">
                <p:oleObj spid="_x0000_s114822" name="Equation" r:id="rId8" imgW="1435100" imgH="482600" progId="Equation.DSMT4">
                  <p:embed/>
                </p:oleObj>
              </mc:Choice>
              <mc:Fallback>
                <p:oleObj name="Equation" r:id="rId8" imgW="1435100" imgH="482600" progId="Equation.DSMT4">
                  <p:embed/>
                  <p:pic>
                    <p:nvPicPr>
                      <p:cNvPr id="115721"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5054600"/>
                        <a:ext cx="3378200" cy="9921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15722" name="Object 10"/>
          <p:cNvGraphicFramePr>
            <a:graphicFrameLocks noChangeAspect="1"/>
          </p:cNvGraphicFramePr>
          <p:nvPr/>
        </p:nvGraphicFramePr>
        <p:xfrm>
          <a:off x="3505200" y="5080000"/>
          <a:ext cx="2868613" cy="992188"/>
        </p:xfrm>
        <a:graphic>
          <a:graphicData uri="http://schemas.openxmlformats.org/presentationml/2006/ole">
            <mc:AlternateContent xmlns:mc="http://schemas.openxmlformats.org/markup-compatibility/2006">
              <mc:Choice xmlns:v="urn:schemas-microsoft-com:vml" Requires="v">
                <p:oleObj spid="_x0000_s114823" name="Equation" r:id="rId10" imgW="1219200" imgH="482600" progId="Equation.DSMT4">
                  <p:embed/>
                </p:oleObj>
              </mc:Choice>
              <mc:Fallback>
                <p:oleObj name="Equation" r:id="rId10" imgW="1219200" imgH="482600" progId="Equation.DSMT4">
                  <p:embed/>
                  <p:pic>
                    <p:nvPicPr>
                      <p:cNvPr id="115722"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05200" y="5080000"/>
                        <a:ext cx="2868613" cy="9921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15725" name="Object 13"/>
          <p:cNvGraphicFramePr>
            <a:graphicFrameLocks noChangeAspect="1"/>
          </p:cNvGraphicFramePr>
          <p:nvPr/>
        </p:nvGraphicFramePr>
        <p:xfrm>
          <a:off x="6324600" y="5080000"/>
          <a:ext cx="2840038" cy="992188"/>
        </p:xfrm>
        <a:graphic>
          <a:graphicData uri="http://schemas.openxmlformats.org/presentationml/2006/ole">
            <mc:AlternateContent xmlns:mc="http://schemas.openxmlformats.org/markup-compatibility/2006">
              <mc:Choice xmlns:v="urn:schemas-microsoft-com:vml" Requires="v">
                <p:oleObj spid="_x0000_s114824" name="Equation" r:id="rId12" imgW="1206500" imgH="482600" progId="Equation.DSMT4">
                  <p:embed/>
                </p:oleObj>
              </mc:Choice>
              <mc:Fallback>
                <p:oleObj name="Equation" r:id="rId12" imgW="1206500" imgH="482600" progId="Equation.DSMT4">
                  <p:embed/>
                  <p:pic>
                    <p:nvPicPr>
                      <p:cNvPr id="115725"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24600" y="5080000"/>
                        <a:ext cx="2840038" cy="9921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6203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47460">
                                            <p:txEl>
                                              <p:pRg st="0" end="0"/>
                                            </p:txEl>
                                          </p:spTgt>
                                        </p:tgtEl>
                                        <p:attrNameLst>
                                          <p:attrName>style.visibility</p:attrName>
                                        </p:attrNameLst>
                                      </p:cBhvr>
                                      <p:to>
                                        <p:strVal val="visible"/>
                                      </p:to>
                                    </p:set>
                                    <p:animEffect transition="in" filter="wipe(left)">
                                      <p:cBhvr>
                                        <p:cTn id="7" dur="500"/>
                                        <p:tgtEl>
                                          <p:spTgt spid="1474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15720"/>
                                        </p:tgtEl>
                                        <p:attrNameLst>
                                          <p:attrName>style.visibility</p:attrName>
                                        </p:attrNameLst>
                                      </p:cBhvr>
                                      <p:to>
                                        <p:strVal val="visible"/>
                                      </p:to>
                                    </p:set>
                                    <p:animEffect transition="in" filter="wipe(left)">
                                      <p:cBhvr>
                                        <p:cTn id="34" dur="500"/>
                                        <p:tgtEl>
                                          <p:spTgt spid="11572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147467"/>
                                        </p:tgtEl>
                                        <p:attrNameLst>
                                          <p:attrName>style.visibility</p:attrName>
                                        </p:attrNameLst>
                                      </p:cBhvr>
                                      <p:to>
                                        <p:strVal val="visible"/>
                                      </p:to>
                                    </p:set>
                                    <p:animEffect transition="in" filter="wipe(left)">
                                      <p:cBhvr>
                                        <p:cTn id="39" dur="500"/>
                                        <p:tgtEl>
                                          <p:spTgt spid="14746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13001"/>
                                        </p:tgtEl>
                                        <p:attrNameLst>
                                          <p:attrName>style.visibility</p:attrName>
                                        </p:attrNameLst>
                                      </p:cBhvr>
                                      <p:to>
                                        <p:strVal val="visible"/>
                                      </p:to>
                                    </p:set>
                                    <p:animEffect transition="in" filter="wipe(left)">
                                      <p:cBhvr>
                                        <p:cTn id="44" dur="500"/>
                                        <p:tgtEl>
                                          <p:spTgt spid="21300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15721"/>
                                        </p:tgtEl>
                                        <p:attrNameLst>
                                          <p:attrName>style.visibility</p:attrName>
                                        </p:attrNameLst>
                                      </p:cBhvr>
                                      <p:to>
                                        <p:strVal val="visible"/>
                                      </p:to>
                                    </p:set>
                                    <p:animEffect transition="in" filter="wipe(left)">
                                      <p:cBhvr>
                                        <p:cTn id="54" dur="500"/>
                                        <p:tgtEl>
                                          <p:spTgt spid="11572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15722"/>
                                        </p:tgtEl>
                                        <p:attrNameLst>
                                          <p:attrName>style.visibility</p:attrName>
                                        </p:attrNameLst>
                                      </p:cBhvr>
                                      <p:to>
                                        <p:strVal val="visible"/>
                                      </p:to>
                                    </p:set>
                                    <p:animEffect transition="in" filter="wipe(left)">
                                      <p:cBhvr>
                                        <p:cTn id="59" dur="500"/>
                                        <p:tgtEl>
                                          <p:spTgt spid="11572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15725"/>
                                        </p:tgtEl>
                                        <p:attrNameLst>
                                          <p:attrName>style.visibility</p:attrName>
                                        </p:attrNameLst>
                                      </p:cBhvr>
                                      <p:to>
                                        <p:strVal val="visible"/>
                                      </p:to>
                                    </p:set>
                                    <p:animEffect transition="in" filter="wipe(left)">
                                      <p:cBhvr>
                                        <p:cTn id="64" dur="500"/>
                                        <p:tgtEl>
                                          <p:spTgt spid="115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0" grpId="0" build="p"/>
      <p:bldP spid="147467" grpId="0"/>
      <p:bldP spid="19" grpId="0"/>
      <p:bldP spid="20" grpId="0"/>
      <p:bldP spid="21"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Wednesday, Sept. 16, 2020</a:t>
            </a:r>
          </a:p>
        </p:txBody>
      </p:sp>
      <p:sp>
        <p:nvSpPr>
          <p:cNvPr id="16" name="Footer Placeholder 4"/>
          <p:cNvSpPr>
            <a:spLocks noGrp="1"/>
          </p:cNvSpPr>
          <p:nvPr>
            <p:ph type="ftr" sz="quarter" idx="11"/>
          </p:nvPr>
        </p:nvSpPr>
        <p:spPr/>
        <p:txBody>
          <a:bodyPr/>
          <a:lstStyle/>
          <a:p>
            <a:r>
              <a:rPr lang="de-DE"/>
              <a:t>PHYS 1444-002, Fall 2020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11</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 12 </a:t>
            </a:r>
            <a:r>
              <a:rPr lang="en-US" dirty="0" err="1"/>
              <a:t>cnt’d</a:t>
            </a:r>
            <a:r>
              <a:rPr lang="en-US" dirty="0"/>
              <a:t> </a:t>
            </a:r>
          </a:p>
        </p:txBody>
      </p:sp>
      <p:graphicFrame>
        <p:nvGraphicFramePr>
          <p:cNvPr id="213004" name="Object 12"/>
          <p:cNvGraphicFramePr>
            <a:graphicFrameLocks noChangeAspect="1"/>
          </p:cNvGraphicFramePr>
          <p:nvPr/>
        </p:nvGraphicFramePr>
        <p:xfrm>
          <a:off x="1033462" y="1524000"/>
          <a:ext cx="1023938" cy="487363"/>
        </p:xfrm>
        <a:graphic>
          <a:graphicData uri="http://schemas.openxmlformats.org/presentationml/2006/ole">
            <mc:AlternateContent xmlns:mc="http://schemas.openxmlformats.org/markup-compatibility/2006">
              <mc:Choice xmlns:v="urn:schemas-microsoft-com:vml" Requires="v">
                <p:oleObj spid="_x0000_s86841" name="Equation" r:id="rId3" imgW="558800" imgH="304800" progId="Equation.DSMT4">
                  <p:embed/>
                </p:oleObj>
              </mc:Choice>
              <mc:Fallback>
                <p:oleObj name="Equation" r:id="rId3" imgW="558800" imgH="304800" progId="Equation.DSMT4">
                  <p:embed/>
                  <p:pic>
                    <p:nvPicPr>
                      <p:cNvPr id="213004"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3462" y="1524000"/>
                        <a:ext cx="1023938" cy="4873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4" name="Text Box 11"/>
          <p:cNvSpPr txBox="1">
            <a:spLocks noChangeArrowheads="1"/>
          </p:cNvSpPr>
          <p:nvPr/>
        </p:nvSpPr>
        <p:spPr bwMode="auto">
          <a:xfrm>
            <a:off x="990600" y="838200"/>
            <a:ext cx="6781800" cy="523220"/>
          </a:xfrm>
          <a:prstGeom prst="rect">
            <a:avLst/>
          </a:prstGeom>
          <a:noFill/>
          <a:ln w="9525">
            <a:noFill/>
            <a:miter lim="800000"/>
            <a:headEnd/>
            <a:tailEnd/>
          </a:ln>
          <a:effectLst/>
        </p:spPr>
        <p:txBody>
          <a:bodyPr wrap="square">
            <a:prstTxWarp prst="textNoShape">
              <a:avLst/>
            </a:prstTxWarp>
            <a:spAutoFit/>
          </a:bodyPr>
          <a:lstStyle/>
          <a:p>
            <a:r>
              <a:rPr lang="en-US" sz="2800" dirty="0">
                <a:solidFill>
                  <a:schemeClr val="accent2"/>
                </a:solidFill>
                <a:latin typeface="Arial Narrow" charset="0"/>
              </a:rPr>
              <a:t>Now integrating </a:t>
            </a:r>
            <a:r>
              <a:rPr lang="en-US" sz="2800" dirty="0" err="1">
                <a:solidFill>
                  <a:schemeClr val="accent2"/>
                </a:solidFill>
                <a:latin typeface="Arial Narrow" charset="0"/>
              </a:rPr>
              <a:t>dE</a:t>
            </a:r>
            <a:r>
              <a:rPr lang="en-US" sz="2800" dirty="0">
                <a:solidFill>
                  <a:schemeClr val="accent2"/>
                </a:solidFill>
                <a:latin typeface="Arial Narrow" charset="0"/>
              </a:rPr>
              <a:t> over 0 through R, we get</a:t>
            </a:r>
          </a:p>
        </p:txBody>
      </p:sp>
      <p:graphicFrame>
        <p:nvGraphicFramePr>
          <p:cNvPr id="117767" name="Object 7"/>
          <p:cNvGraphicFramePr>
            <a:graphicFrameLocks noChangeAspect="1"/>
          </p:cNvGraphicFramePr>
          <p:nvPr/>
        </p:nvGraphicFramePr>
        <p:xfrm>
          <a:off x="2057400" y="1447800"/>
          <a:ext cx="2792413" cy="773113"/>
        </p:xfrm>
        <a:graphic>
          <a:graphicData uri="http://schemas.openxmlformats.org/presentationml/2006/ole">
            <mc:AlternateContent xmlns:mc="http://schemas.openxmlformats.org/markup-compatibility/2006">
              <mc:Choice xmlns:v="urn:schemas-microsoft-com:vml" Requires="v">
                <p:oleObj spid="_x0000_s86842" name="Equation" r:id="rId5" imgW="1524000" imgH="482600" progId="Equation.DSMT4">
                  <p:embed/>
                </p:oleObj>
              </mc:Choice>
              <mc:Fallback>
                <p:oleObj name="Equation" r:id="rId5" imgW="1524000" imgH="482600" progId="Equation.DSMT4">
                  <p:embed/>
                  <p:pic>
                    <p:nvPicPr>
                      <p:cNvPr id="117767"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1447800"/>
                        <a:ext cx="2792413" cy="7731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17768" name="Object 8"/>
          <p:cNvGraphicFramePr>
            <a:graphicFrameLocks noChangeAspect="1"/>
          </p:cNvGraphicFramePr>
          <p:nvPr/>
        </p:nvGraphicFramePr>
        <p:xfrm>
          <a:off x="4802187" y="1447800"/>
          <a:ext cx="2513013" cy="771525"/>
        </p:xfrm>
        <a:graphic>
          <a:graphicData uri="http://schemas.openxmlformats.org/presentationml/2006/ole">
            <mc:AlternateContent xmlns:mc="http://schemas.openxmlformats.org/markup-compatibility/2006">
              <mc:Choice xmlns:v="urn:schemas-microsoft-com:vml" Requires="v">
                <p:oleObj spid="_x0000_s86843" name="Equation" r:id="rId7" imgW="1371600" imgH="482600" progId="Equation.DSMT4">
                  <p:embed/>
                </p:oleObj>
              </mc:Choice>
              <mc:Fallback>
                <p:oleObj name="Equation" r:id="rId7" imgW="1371600" imgH="482600" progId="Equation.DSMT4">
                  <p:embed/>
                  <p:pic>
                    <p:nvPicPr>
                      <p:cNvPr id="117768"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2187" y="1447800"/>
                        <a:ext cx="2513013" cy="7715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17769" name="Object 9"/>
          <p:cNvGraphicFramePr>
            <a:graphicFrameLocks noChangeAspect="1"/>
          </p:cNvGraphicFramePr>
          <p:nvPr/>
        </p:nvGraphicFramePr>
        <p:xfrm>
          <a:off x="2205037" y="2238375"/>
          <a:ext cx="2443163" cy="1038225"/>
        </p:xfrm>
        <a:graphic>
          <a:graphicData uri="http://schemas.openxmlformats.org/presentationml/2006/ole">
            <mc:AlternateContent xmlns:mc="http://schemas.openxmlformats.org/markup-compatibility/2006">
              <mc:Choice xmlns:v="urn:schemas-microsoft-com:vml" Requires="v">
                <p:oleObj spid="_x0000_s86844" name="Equation" r:id="rId9" imgW="1333500" imgH="647700" progId="Equation.DSMT4">
                  <p:embed/>
                </p:oleObj>
              </mc:Choice>
              <mc:Fallback>
                <p:oleObj name="Equation" r:id="rId9" imgW="1333500" imgH="647700" progId="Equation.DSMT4">
                  <p:embed/>
                  <p:pic>
                    <p:nvPicPr>
                      <p:cNvPr id="117769"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05037" y="2238375"/>
                        <a:ext cx="2443163" cy="10382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17770" name="Object 10"/>
          <p:cNvGraphicFramePr>
            <a:graphicFrameLocks noChangeAspect="1"/>
          </p:cNvGraphicFramePr>
          <p:nvPr/>
        </p:nvGraphicFramePr>
        <p:xfrm>
          <a:off x="4649787" y="2339975"/>
          <a:ext cx="2513013" cy="936625"/>
        </p:xfrm>
        <a:graphic>
          <a:graphicData uri="http://schemas.openxmlformats.org/presentationml/2006/ole">
            <mc:AlternateContent xmlns:mc="http://schemas.openxmlformats.org/markup-compatibility/2006">
              <mc:Choice xmlns:v="urn:schemas-microsoft-com:vml" Requires="v">
                <p:oleObj spid="_x0000_s86845" name="Equation" r:id="rId11" imgW="1371600" imgH="584200" progId="Equation.DSMT4">
                  <p:embed/>
                </p:oleObj>
              </mc:Choice>
              <mc:Fallback>
                <p:oleObj name="Equation" r:id="rId11" imgW="1371600" imgH="584200" progId="Equation.DSMT4">
                  <p:embed/>
                  <p:pic>
                    <p:nvPicPr>
                      <p:cNvPr id="117770"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49787" y="2339975"/>
                        <a:ext cx="2513013" cy="9366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7" name="Text Box 11"/>
          <p:cNvSpPr txBox="1">
            <a:spLocks noChangeArrowheads="1"/>
          </p:cNvSpPr>
          <p:nvPr/>
        </p:nvSpPr>
        <p:spPr bwMode="auto">
          <a:xfrm>
            <a:off x="762000" y="3429000"/>
            <a:ext cx="6781800" cy="523220"/>
          </a:xfrm>
          <a:prstGeom prst="rect">
            <a:avLst/>
          </a:prstGeom>
          <a:noFill/>
          <a:ln w="9525">
            <a:noFill/>
            <a:miter lim="800000"/>
            <a:headEnd/>
            <a:tailEnd/>
          </a:ln>
          <a:effectLst/>
        </p:spPr>
        <p:txBody>
          <a:bodyPr wrap="square">
            <a:prstTxWarp prst="textNoShape">
              <a:avLst/>
            </a:prstTxWarp>
            <a:spAutoFit/>
          </a:bodyPr>
          <a:lstStyle/>
          <a:p>
            <a:r>
              <a:rPr lang="en-US" sz="2800" dirty="0">
                <a:solidFill>
                  <a:schemeClr val="accent2"/>
                </a:solidFill>
                <a:latin typeface="Arial Narrow" charset="0"/>
              </a:rPr>
              <a:t>What happens if the disk has infinitely large area?</a:t>
            </a:r>
          </a:p>
        </p:txBody>
      </p:sp>
      <p:graphicFrame>
        <p:nvGraphicFramePr>
          <p:cNvPr id="117771" name="Object 11"/>
          <p:cNvGraphicFramePr>
            <a:graphicFrameLocks noChangeAspect="1"/>
          </p:cNvGraphicFramePr>
          <p:nvPr/>
        </p:nvGraphicFramePr>
        <p:xfrm>
          <a:off x="990600" y="3962400"/>
          <a:ext cx="2768600" cy="936625"/>
        </p:xfrm>
        <a:graphic>
          <a:graphicData uri="http://schemas.openxmlformats.org/presentationml/2006/ole">
            <mc:AlternateContent xmlns:mc="http://schemas.openxmlformats.org/markup-compatibility/2006">
              <mc:Choice xmlns:v="urn:schemas-microsoft-com:vml" Requires="v">
                <p:oleObj spid="_x0000_s86846" name="Equation" r:id="rId13" imgW="1511300" imgH="584200" progId="Equation.DSMT4">
                  <p:embed/>
                </p:oleObj>
              </mc:Choice>
              <mc:Fallback>
                <p:oleObj name="Equation" r:id="rId13" imgW="1511300" imgH="584200" progId="Equation.DSMT4">
                  <p:embed/>
                  <p:pic>
                    <p:nvPicPr>
                      <p:cNvPr id="117771"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90600" y="3962400"/>
                        <a:ext cx="2768600" cy="9366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17772" name="Object 12"/>
          <p:cNvGraphicFramePr>
            <a:graphicFrameLocks noChangeAspect="1"/>
          </p:cNvGraphicFramePr>
          <p:nvPr/>
        </p:nvGraphicFramePr>
        <p:xfrm>
          <a:off x="3886200" y="3962400"/>
          <a:ext cx="1901156" cy="1066800"/>
        </p:xfrm>
        <a:graphic>
          <a:graphicData uri="http://schemas.openxmlformats.org/presentationml/2006/ole">
            <mc:AlternateContent xmlns:mc="http://schemas.openxmlformats.org/markup-compatibility/2006">
              <mc:Choice xmlns:v="urn:schemas-microsoft-com:vml" Requires="v">
                <p:oleObj spid="_x0000_s86847" name="Equation" r:id="rId15" imgW="673100" imgH="431800" progId="Equation.DSMT4">
                  <p:embed/>
                </p:oleObj>
              </mc:Choice>
              <mc:Fallback>
                <p:oleObj name="Equation" r:id="rId15" imgW="673100" imgH="431800" progId="Equation.DSMT4">
                  <p:embed/>
                  <p:pic>
                    <p:nvPicPr>
                      <p:cNvPr id="117772" name="Object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86200" y="3962400"/>
                        <a:ext cx="1901156" cy="1066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8" name="Text Box 11"/>
          <p:cNvSpPr txBox="1">
            <a:spLocks noChangeArrowheads="1"/>
          </p:cNvSpPr>
          <p:nvPr/>
        </p:nvSpPr>
        <p:spPr bwMode="auto">
          <a:xfrm>
            <a:off x="609600" y="5065693"/>
            <a:ext cx="6248400" cy="954107"/>
          </a:xfrm>
          <a:prstGeom prst="rect">
            <a:avLst/>
          </a:prstGeom>
          <a:noFill/>
          <a:ln w="9525">
            <a:noFill/>
            <a:miter lim="800000"/>
            <a:headEnd/>
            <a:tailEnd/>
          </a:ln>
          <a:effectLst/>
        </p:spPr>
        <p:txBody>
          <a:bodyPr wrap="square">
            <a:prstTxWarp prst="textNoShape">
              <a:avLst/>
            </a:prstTxWarp>
            <a:spAutoFit/>
          </a:bodyPr>
          <a:lstStyle/>
          <a:p>
            <a:r>
              <a:rPr lang="en-US" sz="2800" dirty="0">
                <a:solidFill>
                  <a:schemeClr val="accent2"/>
                </a:solidFill>
                <a:latin typeface="Arial Narrow" charset="0"/>
              </a:rPr>
              <a:t>So the electric field due to an evenly distributed surface charge with density, </a:t>
            </a:r>
            <a:r>
              <a:rPr lang="en-US" sz="2800" dirty="0" err="1">
                <a:solidFill>
                  <a:schemeClr val="accent2"/>
                </a:solidFill>
                <a:latin typeface="Lucida Grande"/>
                <a:ea typeface="Lucida Grande"/>
                <a:cs typeface="Lucida Grande"/>
              </a:rPr>
              <a:t>σ</a:t>
            </a:r>
            <a:r>
              <a:rPr lang="en-US" sz="2800" dirty="0">
                <a:solidFill>
                  <a:schemeClr val="accent2"/>
                </a:solidFill>
                <a:latin typeface="Arial Narrow" charset="0"/>
              </a:rPr>
              <a:t>, is </a:t>
            </a:r>
          </a:p>
        </p:txBody>
      </p:sp>
      <p:graphicFrame>
        <p:nvGraphicFramePr>
          <p:cNvPr id="117773" name="Object 13"/>
          <p:cNvGraphicFramePr>
            <a:graphicFrameLocks noChangeAspect="1"/>
          </p:cNvGraphicFramePr>
          <p:nvPr/>
        </p:nvGraphicFramePr>
        <p:xfrm>
          <a:off x="6642100" y="5029200"/>
          <a:ext cx="1435100" cy="1066800"/>
        </p:xfrm>
        <a:graphic>
          <a:graphicData uri="http://schemas.openxmlformats.org/presentationml/2006/ole">
            <mc:AlternateContent xmlns:mc="http://schemas.openxmlformats.org/markup-compatibility/2006">
              <mc:Choice xmlns:v="urn:schemas-microsoft-com:vml" Requires="v">
                <p:oleObj spid="_x0000_s86848" name="Equation" r:id="rId17" imgW="508000" imgH="431800" progId="Equation.DSMT4">
                  <p:embed/>
                </p:oleObj>
              </mc:Choice>
              <mc:Fallback>
                <p:oleObj name="Equation" r:id="rId17" imgW="508000" imgH="431800" progId="Equation.DSMT4">
                  <p:embed/>
                  <p:pic>
                    <p:nvPicPr>
                      <p:cNvPr id="117773" name="Object 1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642100" y="5029200"/>
                        <a:ext cx="1435100" cy="1066800"/>
                      </a:xfrm>
                      <a:prstGeom prst="rect">
                        <a:avLst/>
                      </a:prstGeom>
                      <a:solidFill>
                        <a:srgbClr val="FFFF99"/>
                      </a:solidFill>
                      <a:ln w="38100">
                        <a:solidFill>
                          <a:srgbClr val="C00000"/>
                        </a:solidFill>
                      </a:ln>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05008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3004"/>
                                        </p:tgtEl>
                                        <p:attrNameLst>
                                          <p:attrName>style.visibility</p:attrName>
                                        </p:attrNameLst>
                                      </p:cBhvr>
                                      <p:to>
                                        <p:strVal val="visible"/>
                                      </p:to>
                                    </p:set>
                                    <p:animEffect transition="in" filter="wipe(left)">
                                      <p:cBhvr>
                                        <p:cTn id="12" dur="500"/>
                                        <p:tgtEl>
                                          <p:spTgt spid="21300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7767"/>
                                        </p:tgtEl>
                                        <p:attrNameLst>
                                          <p:attrName>style.visibility</p:attrName>
                                        </p:attrNameLst>
                                      </p:cBhvr>
                                      <p:to>
                                        <p:strVal val="visible"/>
                                      </p:to>
                                    </p:set>
                                    <p:animEffect transition="in" filter="wipe(left)">
                                      <p:cBhvr>
                                        <p:cTn id="17" dur="500"/>
                                        <p:tgtEl>
                                          <p:spTgt spid="11776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7768"/>
                                        </p:tgtEl>
                                        <p:attrNameLst>
                                          <p:attrName>style.visibility</p:attrName>
                                        </p:attrNameLst>
                                      </p:cBhvr>
                                      <p:to>
                                        <p:strVal val="visible"/>
                                      </p:to>
                                    </p:set>
                                    <p:animEffect transition="in" filter="wipe(left)">
                                      <p:cBhvr>
                                        <p:cTn id="22" dur="500"/>
                                        <p:tgtEl>
                                          <p:spTgt spid="11776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7769"/>
                                        </p:tgtEl>
                                        <p:attrNameLst>
                                          <p:attrName>style.visibility</p:attrName>
                                        </p:attrNameLst>
                                      </p:cBhvr>
                                      <p:to>
                                        <p:strVal val="visible"/>
                                      </p:to>
                                    </p:set>
                                    <p:animEffect transition="in" filter="wipe(left)">
                                      <p:cBhvr>
                                        <p:cTn id="27" dur="500"/>
                                        <p:tgtEl>
                                          <p:spTgt spid="11776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17770"/>
                                        </p:tgtEl>
                                        <p:attrNameLst>
                                          <p:attrName>style.visibility</p:attrName>
                                        </p:attrNameLst>
                                      </p:cBhvr>
                                      <p:to>
                                        <p:strVal val="visible"/>
                                      </p:to>
                                    </p:set>
                                    <p:animEffect transition="in" filter="wipe(left)">
                                      <p:cBhvr>
                                        <p:cTn id="32" dur="500"/>
                                        <p:tgtEl>
                                          <p:spTgt spid="11777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17771"/>
                                        </p:tgtEl>
                                        <p:attrNameLst>
                                          <p:attrName>style.visibility</p:attrName>
                                        </p:attrNameLst>
                                      </p:cBhvr>
                                      <p:to>
                                        <p:strVal val="visible"/>
                                      </p:to>
                                    </p:set>
                                    <p:animEffect transition="in" filter="wipe(left)">
                                      <p:cBhvr>
                                        <p:cTn id="42" dur="500"/>
                                        <p:tgtEl>
                                          <p:spTgt spid="11777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17772"/>
                                        </p:tgtEl>
                                        <p:attrNameLst>
                                          <p:attrName>style.visibility</p:attrName>
                                        </p:attrNameLst>
                                      </p:cBhvr>
                                      <p:to>
                                        <p:strVal val="visible"/>
                                      </p:to>
                                    </p:set>
                                    <p:animEffect transition="in" filter="wipe(left)">
                                      <p:cBhvr>
                                        <p:cTn id="47" dur="500"/>
                                        <p:tgtEl>
                                          <p:spTgt spid="11777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8"/>
                                        </p:tgtEl>
                                        <p:attrNameLst>
                                          <p:attrName>style.visibility</p:attrName>
                                        </p:attrNameLst>
                                      </p:cBhvr>
                                      <p:to>
                                        <p:strVal val="visible"/>
                                      </p:to>
                                    </p:set>
                                    <p:animEffect transition="in" filter="wipe(left)">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17773"/>
                                        </p:tgtEl>
                                        <p:attrNameLst>
                                          <p:attrName>style.visibility</p:attrName>
                                        </p:attrNameLst>
                                      </p:cBhvr>
                                      <p:to>
                                        <p:strVal val="visible"/>
                                      </p:to>
                                    </p:set>
                                    <p:animEffect transition="in" filter="wipe(left)">
                                      <p:cBhvr>
                                        <p:cTn id="57" dur="500"/>
                                        <p:tgtEl>
                                          <p:spTgt spid="117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Wednesday, Sept. 16, 2020</a:t>
            </a:r>
          </a:p>
        </p:txBody>
      </p:sp>
      <p:sp>
        <p:nvSpPr>
          <p:cNvPr id="10" name="Footer Placeholder 4"/>
          <p:cNvSpPr>
            <a:spLocks noGrp="1"/>
          </p:cNvSpPr>
          <p:nvPr>
            <p:ph type="ftr" sz="quarter" idx="11"/>
          </p:nvPr>
        </p:nvSpPr>
        <p:spPr/>
        <p:txBody>
          <a:bodyPr/>
          <a:lstStyle/>
          <a:p>
            <a:r>
              <a:rPr lang="de-DE"/>
              <a:t>PHYS 1444-002, Fall 2020                    Dr. Jaehoon Yu</a:t>
            </a:r>
            <a:endParaRPr lang="en-US"/>
          </a:p>
        </p:txBody>
      </p:sp>
      <p:sp>
        <p:nvSpPr>
          <p:cNvPr id="11" name="Slide Number Placeholder 5"/>
          <p:cNvSpPr>
            <a:spLocks noGrp="1"/>
          </p:cNvSpPr>
          <p:nvPr>
            <p:ph type="sldNum" sz="quarter" idx="12"/>
          </p:nvPr>
        </p:nvSpPr>
        <p:spPr/>
        <p:txBody>
          <a:bodyPr/>
          <a:lstStyle/>
          <a:p>
            <a:fld id="{515F1148-FB54-F44C-A2BD-C6CC57775FD6}" type="slidenum">
              <a:rPr lang="en-US"/>
              <a:pPr/>
              <a:t>12</a:t>
            </a:fld>
            <a:endParaRPr lang="en-US"/>
          </a:p>
        </p:txBody>
      </p:sp>
      <p:sp>
        <p:nvSpPr>
          <p:cNvPr id="150530" name="Rectangle 2"/>
          <p:cNvSpPr>
            <a:spLocks noGrp="1" noChangeArrowheads="1"/>
          </p:cNvSpPr>
          <p:nvPr>
            <p:ph type="title"/>
          </p:nvPr>
        </p:nvSpPr>
        <p:spPr>
          <a:xfrm>
            <a:off x="457200" y="0"/>
            <a:ext cx="8077200" cy="685800"/>
          </a:xfrm>
        </p:spPr>
        <p:txBody>
          <a:bodyPr/>
          <a:lstStyle/>
          <a:p>
            <a:r>
              <a:rPr lang="en-US" dirty="0"/>
              <a:t>Field Lines</a:t>
            </a:r>
          </a:p>
        </p:txBody>
      </p:sp>
      <p:sp>
        <p:nvSpPr>
          <p:cNvPr id="150531" name="Rectangle 3"/>
          <p:cNvSpPr>
            <a:spLocks noGrp="1" noChangeArrowheads="1"/>
          </p:cNvSpPr>
          <p:nvPr>
            <p:ph type="body" idx="1"/>
          </p:nvPr>
        </p:nvSpPr>
        <p:spPr>
          <a:xfrm>
            <a:off x="304800" y="533400"/>
            <a:ext cx="8686800" cy="4724400"/>
          </a:xfrm>
        </p:spPr>
        <p:txBody>
          <a:bodyPr/>
          <a:lstStyle/>
          <a:p>
            <a:r>
              <a:rPr lang="en-US" sz="2600" dirty="0"/>
              <a:t>The electric field is a vector quantity (</a:t>
            </a:r>
            <a:r>
              <a:rPr lang="en-US" sz="2600" dirty="0">
                <a:solidFill>
                  <a:srgbClr val="CC00CC"/>
                </a:solidFill>
              </a:rPr>
              <a:t>poll2</a:t>
            </a:r>
            <a:r>
              <a:rPr lang="en-US" sz="2600" dirty="0"/>
              <a:t>). Thus, its magnitude can be expressed by the length of an arrow and its direction by the direction the arrowhead points. </a:t>
            </a:r>
          </a:p>
          <a:p>
            <a:r>
              <a:rPr lang="en-US" sz="2600" dirty="0"/>
              <a:t>Since the field permeates through the entire space, drawing vector arrows is not a good way of expressing the field.</a:t>
            </a:r>
          </a:p>
          <a:p>
            <a:r>
              <a:rPr lang="en-US" sz="2600" dirty="0"/>
              <a:t>Electric field lines are drawn to indicate the direction of the force due to the given field on a </a:t>
            </a:r>
            <a:r>
              <a:rPr lang="en-US" sz="2600" b="1" u="sng" dirty="0">
                <a:solidFill>
                  <a:srgbClr val="FF0000"/>
                </a:solidFill>
              </a:rPr>
              <a:t>positive test charge</a:t>
            </a:r>
            <a:r>
              <a:rPr lang="en-US" sz="2600" dirty="0"/>
              <a:t>.</a:t>
            </a:r>
          </a:p>
          <a:p>
            <a:pPr lvl="1"/>
            <a:r>
              <a:rPr lang="en-US" sz="2200" dirty="0"/>
              <a:t>Number of lines crossing unit area perpendicular to E is proportional to the magnitude of the electric field.</a:t>
            </a:r>
          </a:p>
          <a:p>
            <a:pPr lvl="1"/>
            <a:r>
              <a:rPr lang="en-US" sz="2200" dirty="0"/>
              <a:t>The closer the lines are together, the stronger the electric field in that region.</a:t>
            </a:r>
          </a:p>
          <a:p>
            <a:pPr lvl="1"/>
            <a:r>
              <a:rPr lang="en-US" sz="2200" dirty="0"/>
              <a:t>Start on positive charges and end on negative charges.</a:t>
            </a:r>
          </a:p>
        </p:txBody>
      </p:sp>
      <p:pic>
        <p:nvPicPr>
          <p:cNvPr id="150532" name="Picture 4" descr="FG21_032"/>
          <p:cNvPicPr>
            <a:picLocks noChangeAspect="1" noChangeArrowheads="1"/>
          </p:cNvPicPr>
          <p:nvPr/>
        </p:nvPicPr>
        <p:blipFill>
          <a:blip r:embed="rId2"/>
          <a:srcRect/>
          <a:stretch>
            <a:fillRect/>
          </a:stretch>
        </p:blipFill>
        <p:spPr bwMode="auto">
          <a:xfrm>
            <a:off x="304800" y="5143500"/>
            <a:ext cx="1905000" cy="1714500"/>
          </a:xfrm>
          <a:prstGeom prst="rect">
            <a:avLst/>
          </a:prstGeom>
          <a:noFill/>
        </p:spPr>
      </p:pic>
      <p:pic>
        <p:nvPicPr>
          <p:cNvPr id="150533" name="Picture 5" descr="FG21_033A"/>
          <p:cNvPicPr>
            <a:picLocks noChangeAspect="1" noChangeArrowheads="1"/>
          </p:cNvPicPr>
          <p:nvPr/>
        </p:nvPicPr>
        <p:blipFill>
          <a:blip r:embed="rId3"/>
          <a:srcRect/>
          <a:stretch>
            <a:fillRect/>
          </a:stretch>
        </p:blipFill>
        <p:spPr bwMode="auto">
          <a:xfrm>
            <a:off x="2438400" y="5029200"/>
            <a:ext cx="2133600" cy="1600200"/>
          </a:xfrm>
          <a:prstGeom prst="rect">
            <a:avLst/>
          </a:prstGeom>
          <a:noFill/>
        </p:spPr>
      </p:pic>
      <p:pic>
        <p:nvPicPr>
          <p:cNvPr id="150534" name="Picture 6" descr="FG21_033B"/>
          <p:cNvPicPr>
            <a:picLocks noChangeAspect="1" noChangeArrowheads="1"/>
          </p:cNvPicPr>
          <p:nvPr/>
        </p:nvPicPr>
        <p:blipFill>
          <a:blip r:embed="rId4"/>
          <a:srcRect/>
          <a:stretch>
            <a:fillRect/>
          </a:stretch>
        </p:blipFill>
        <p:spPr bwMode="auto">
          <a:xfrm>
            <a:off x="4800600" y="5048250"/>
            <a:ext cx="2209800" cy="1657350"/>
          </a:xfrm>
          <a:prstGeom prst="rect">
            <a:avLst/>
          </a:prstGeom>
          <a:noFill/>
        </p:spPr>
      </p:pic>
      <p:pic>
        <p:nvPicPr>
          <p:cNvPr id="150536" name="Picture 8" descr="FG21_034"/>
          <p:cNvPicPr>
            <a:picLocks noChangeAspect="1" noChangeArrowheads="1"/>
          </p:cNvPicPr>
          <p:nvPr/>
        </p:nvPicPr>
        <p:blipFill>
          <a:blip r:embed="rId5"/>
          <a:srcRect/>
          <a:stretch>
            <a:fillRect/>
          </a:stretch>
        </p:blipFill>
        <p:spPr bwMode="auto">
          <a:xfrm>
            <a:off x="7010400" y="5029200"/>
            <a:ext cx="2286000" cy="1714500"/>
          </a:xfrm>
          <a:prstGeom prst="rect">
            <a:avLst/>
          </a:prstGeom>
          <a:noFill/>
        </p:spPr>
      </p:pic>
      <p:sp>
        <p:nvSpPr>
          <p:cNvPr id="150537" name="Text Box 9"/>
          <p:cNvSpPr txBox="1">
            <a:spLocks noChangeArrowheads="1"/>
          </p:cNvSpPr>
          <p:nvPr/>
        </p:nvSpPr>
        <p:spPr bwMode="auto">
          <a:xfrm>
            <a:off x="7391400" y="4800600"/>
            <a:ext cx="1744663" cy="336550"/>
          </a:xfrm>
          <a:prstGeom prst="rect">
            <a:avLst/>
          </a:prstGeom>
          <a:noFill/>
          <a:ln w="9525">
            <a:noFill/>
            <a:miter lim="800000"/>
            <a:headEnd/>
            <a:tailEnd/>
          </a:ln>
          <a:effectLst/>
        </p:spPr>
        <p:txBody>
          <a:bodyPr wrap="none">
            <a:prstTxWarp prst="textNoShape">
              <a:avLst/>
            </a:prstTxWarp>
            <a:spAutoFit/>
          </a:bodyPr>
          <a:lstStyle/>
          <a:p>
            <a:r>
              <a:rPr lang="en-US" sz="1600" b="1">
                <a:solidFill>
                  <a:srgbClr val="A50021"/>
                </a:solidFill>
                <a:latin typeface="Arial Narrow" charset="0"/>
              </a:rPr>
              <a:t>Earth’s G-field lines</a:t>
            </a:r>
          </a:p>
        </p:txBody>
      </p:sp>
      <p:sp>
        <p:nvSpPr>
          <p:cNvPr id="12" name="Rectangle 11"/>
          <p:cNvSpPr/>
          <p:nvPr/>
        </p:nvSpPr>
        <p:spPr bwMode="auto">
          <a:xfrm>
            <a:off x="1295400" y="5257800"/>
            <a:ext cx="990600" cy="16002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3696151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50531">
                                            <p:txEl>
                                              <p:pRg st="0" end="0"/>
                                            </p:txEl>
                                          </p:spTgt>
                                        </p:tgtEl>
                                        <p:attrNameLst>
                                          <p:attrName>style.visibility</p:attrName>
                                        </p:attrNameLst>
                                      </p:cBhvr>
                                      <p:to>
                                        <p:strVal val="visible"/>
                                      </p:to>
                                    </p:set>
                                    <p:animEffect transition="in" filter="wipe(left)">
                                      <p:cBhvr>
                                        <p:cTn id="7" dur="500"/>
                                        <p:tgtEl>
                                          <p:spTgt spid="150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50531">
                                            <p:txEl>
                                              <p:pRg st="1" end="1"/>
                                            </p:txEl>
                                          </p:spTgt>
                                        </p:tgtEl>
                                        <p:attrNameLst>
                                          <p:attrName>style.visibility</p:attrName>
                                        </p:attrNameLst>
                                      </p:cBhvr>
                                      <p:to>
                                        <p:strVal val="visible"/>
                                      </p:to>
                                    </p:set>
                                    <p:animEffect transition="in" filter="wipe(left)">
                                      <p:cBhvr>
                                        <p:cTn id="12" dur="500"/>
                                        <p:tgtEl>
                                          <p:spTgt spid="1505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50531">
                                            <p:txEl>
                                              <p:pRg st="2" end="2"/>
                                            </p:txEl>
                                          </p:spTgt>
                                        </p:tgtEl>
                                        <p:attrNameLst>
                                          <p:attrName>style.visibility</p:attrName>
                                        </p:attrNameLst>
                                      </p:cBhvr>
                                      <p:to>
                                        <p:strVal val="visible"/>
                                      </p:to>
                                    </p:set>
                                    <p:animEffect transition="in" filter="wipe(left)">
                                      <p:cBhvr>
                                        <p:cTn id="17" dur="500"/>
                                        <p:tgtEl>
                                          <p:spTgt spid="1505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50531">
                                            <p:txEl>
                                              <p:pRg st="3" end="3"/>
                                            </p:txEl>
                                          </p:spTgt>
                                        </p:tgtEl>
                                        <p:attrNameLst>
                                          <p:attrName>style.visibility</p:attrName>
                                        </p:attrNameLst>
                                      </p:cBhvr>
                                      <p:to>
                                        <p:strVal val="visible"/>
                                      </p:to>
                                    </p:set>
                                    <p:animEffect transition="in" filter="wipe(left)">
                                      <p:cBhvr>
                                        <p:cTn id="22" dur="500"/>
                                        <p:tgtEl>
                                          <p:spTgt spid="1505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50531">
                                            <p:txEl>
                                              <p:pRg st="4" end="4"/>
                                            </p:txEl>
                                          </p:spTgt>
                                        </p:tgtEl>
                                        <p:attrNameLst>
                                          <p:attrName>style.visibility</p:attrName>
                                        </p:attrNameLst>
                                      </p:cBhvr>
                                      <p:to>
                                        <p:strVal val="visible"/>
                                      </p:to>
                                    </p:set>
                                    <p:animEffect transition="in" filter="wipe(left)">
                                      <p:cBhvr>
                                        <p:cTn id="27" dur="500"/>
                                        <p:tgtEl>
                                          <p:spTgt spid="1505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50531">
                                            <p:txEl>
                                              <p:pRg st="5" end="5"/>
                                            </p:txEl>
                                          </p:spTgt>
                                        </p:tgtEl>
                                        <p:attrNameLst>
                                          <p:attrName>style.visibility</p:attrName>
                                        </p:attrNameLst>
                                      </p:cBhvr>
                                      <p:to>
                                        <p:strVal val="visible"/>
                                      </p:to>
                                    </p:set>
                                    <p:animEffect transition="in" filter="wipe(left)">
                                      <p:cBhvr>
                                        <p:cTn id="32" dur="500"/>
                                        <p:tgtEl>
                                          <p:spTgt spid="15053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nodeType="clickEffect">
                                  <p:stCondLst>
                                    <p:cond delay="0"/>
                                  </p:stCondLst>
                                  <p:childTnLst>
                                    <p:set>
                                      <p:cBhvr>
                                        <p:cTn id="36" dur="1" fill="hold">
                                          <p:stCondLst>
                                            <p:cond delay="0"/>
                                          </p:stCondLst>
                                        </p:cTn>
                                        <p:tgtEl>
                                          <p:spTgt spid="150532"/>
                                        </p:tgtEl>
                                        <p:attrNameLst>
                                          <p:attrName>style.visibility</p:attrName>
                                        </p:attrNameLst>
                                      </p:cBhvr>
                                      <p:to>
                                        <p:strVal val="visible"/>
                                      </p:to>
                                    </p:set>
                                    <p:anim calcmode="lin" valueType="num">
                                      <p:cBhvr>
                                        <p:cTn id="37" dur="500" fill="hold"/>
                                        <p:tgtEl>
                                          <p:spTgt spid="150532"/>
                                        </p:tgtEl>
                                        <p:attrNameLst>
                                          <p:attrName>ppt_w</p:attrName>
                                        </p:attrNameLst>
                                      </p:cBhvr>
                                      <p:tavLst>
                                        <p:tav tm="0">
                                          <p:val>
                                            <p:fltVal val="0"/>
                                          </p:val>
                                        </p:tav>
                                        <p:tav tm="100000">
                                          <p:val>
                                            <p:strVal val="#ppt_w"/>
                                          </p:val>
                                        </p:tav>
                                      </p:tavLst>
                                    </p:anim>
                                    <p:anim calcmode="lin" valueType="num">
                                      <p:cBhvr>
                                        <p:cTn id="38" dur="500" fill="hold"/>
                                        <p:tgtEl>
                                          <p:spTgt spid="150532"/>
                                        </p:tgtEl>
                                        <p:attrNameLst>
                                          <p:attrName>ppt_h</p:attrName>
                                        </p:attrNameLst>
                                      </p:cBhvr>
                                      <p:tavLst>
                                        <p:tav tm="0">
                                          <p:val>
                                            <p:fltVal val="0"/>
                                          </p:val>
                                        </p:tav>
                                        <p:tav tm="100000">
                                          <p:val>
                                            <p:strVal val="#ppt_h"/>
                                          </p:val>
                                        </p:tav>
                                      </p:tavLst>
                                    </p:anim>
                                    <p:animEffect transition="in" filter="fade">
                                      <p:cBhvr>
                                        <p:cTn id="39" dur="500"/>
                                        <p:tgtEl>
                                          <p:spTgt spid="150532"/>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xit" presetSubtype="0" fill="hold" grpId="0" nodeType="clickEffect">
                                  <p:stCondLst>
                                    <p:cond delay="0"/>
                                  </p:stCondLst>
                                  <p:childTnLst>
                                    <p:anim calcmode="lin" valueType="num">
                                      <p:cBhvr>
                                        <p:cTn id="43" dur="500"/>
                                        <p:tgtEl>
                                          <p:spTgt spid="12"/>
                                        </p:tgtEl>
                                        <p:attrNameLst>
                                          <p:attrName>ppt_w</p:attrName>
                                        </p:attrNameLst>
                                      </p:cBhvr>
                                      <p:tavLst>
                                        <p:tav tm="0">
                                          <p:val>
                                            <p:strVal val="ppt_w"/>
                                          </p:val>
                                        </p:tav>
                                        <p:tav tm="100000">
                                          <p:val>
                                            <p:fltVal val="0"/>
                                          </p:val>
                                        </p:tav>
                                      </p:tavLst>
                                    </p:anim>
                                    <p:anim calcmode="lin" valueType="num">
                                      <p:cBhvr>
                                        <p:cTn id="44" dur="500"/>
                                        <p:tgtEl>
                                          <p:spTgt spid="12"/>
                                        </p:tgtEl>
                                        <p:attrNameLst>
                                          <p:attrName>ppt_h</p:attrName>
                                        </p:attrNameLst>
                                      </p:cBhvr>
                                      <p:tavLst>
                                        <p:tav tm="0">
                                          <p:val>
                                            <p:strVal val="ppt_h"/>
                                          </p:val>
                                        </p:tav>
                                        <p:tav tm="100000">
                                          <p:val>
                                            <p:fltVal val="0"/>
                                          </p:val>
                                        </p:tav>
                                      </p:tavLst>
                                    </p:anim>
                                    <p:animEffect transition="out" filter="fade">
                                      <p:cBhvr>
                                        <p:cTn id="45" dur="500"/>
                                        <p:tgtEl>
                                          <p:spTgt spid="12"/>
                                        </p:tgtEl>
                                      </p:cBhvr>
                                    </p:animEffect>
                                    <p:set>
                                      <p:cBhvr>
                                        <p:cTn id="46" dur="1" fill="hold">
                                          <p:stCondLst>
                                            <p:cond delay="499"/>
                                          </p:stCondLst>
                                        </p:cTn>
                                        <p:tgtEl>
                                          <p:spTgt spid="1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nodeType="clickEffect">
                                  <p:stCondLst>
                                    <p:cond delay="0"/>
                                  </p:stCondLst>
                                  <p:childTnLst>
                                    <p:set>
                                      <p:cBhvr>
                                        <p:cTn id="50" dur="1" fill="hold">
                                          <p:stCondLst>
                                            <p:cond delay="0"/>
                                          </p:stCondLst>
                                        </p:cTn>
                                        <p:tgtEl>
                                          <p:spTgt spid="150533"/>
                                        </p:tgtEl>
                                        <p:attrNameLst>
                                          <p:attrName>style.visibility</p:attrName>
                                        </p:attrNameLst>
                                      </p:cBhvr>
                                      <p:to>
                                        <p:strVal val="visible"/>
                                      </p:to>
                                    </p:set>
                                    <p:animEffect transition="in" filter="wipe(down)">
                                      <p:cBhvr>
                                        <p:cTn id="51" dur="580">
                                          <p:stCondLst>
                                            <p:cond delay="0"/>
                                          </p:stCondLst>
                                        </p:cTn>
                                        <p:tgtEl>
                                          <p:spTgt spid="150533"/>
                                        </p:tgtEl>
                                      </p:cBhvr>
                                    </p:animEffect>
                                    <p:anim calcmode="lin" valueType="num">
                                      <p:cBhvr>
                                        <p:cTn id="52" dur="1822" tmFilter="0,0; 0.14,0.36; 0.43,0.73; 0.71,0.91; 1.0,1.0">
                                          <p:stCondLst>
                                            <p:cond delay="0"/>
                                          </p:stCondLst>
                                        </p:cTn>
                                        <p:tgtEl>
                                          <p:spTgt spid="150533"/>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150533"/>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150533"/>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150533"/>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150533"/>
                                        </p:tgtEl>
                                        <p:attrNameLst>
                                          <p:attrName>ppt_y</p:attrName>
                                        </p:attrNameLst>
                                      </p:cBhvr>
                                      <p:tavLst>
                                        <p:tav tm="0" fmla="#ppt_y-sin(pi*$)/81">
                                          <p:val>
                                            <p:fltVal val="0"/>
                                          </p:val>
                                        </p:tav>
                                        <p:tav tm="100000">
                                          <p:val>
                                            <p:fltVal val="1"/>
                                          </p:val>
                                        </p:tav>
                                      </p:tavLst>
                                    </p:anim>
                                    <p:animScale>
                                      <p:cBhvr>
                                        <p:cTn id="57" dur="26">
                                          <p:stCondLst>
                                            <p:cond delay="650"/>
                                          </p:stCondLst>
                                        </p:cTn>
                                        <p:tgtEl>
                                          <p:spTgt spid="150533"/>
                                        </p:tgtEl>
                                      </p:cBhvr>
                                      <p:to x="100000" y="60000"/>
                                    </p:animScale>
                                    <p:animScale>
                                      <p:cBhvr>
                                        <p:cTn id="58" dur="166" decel="50000">
                                          <p:stCondLst>
                                            <p:cond delay="676"/>
                                          </p:stCondLst>
                                        </p:cTn>
                                        <p:tgtEl>
                                          <p:spTgt spid="150533"/>
                                        </p:tgtEl>
                                      </p:cBhvr>
                                      <p:to x="100000" y="100000"/>
                                    </p:animScale>
                                    <p:animScale>
                                      <p:cBhvr>
                                        <p:cTn id="59" dur="26">
                                          <p:stCondLst>
                                            <p:cond delay="1312"/>
                                          </p:stCondLst>
                                        </p:cTn>
                                        <p:tgtEl>
                                          <p:spTgt spid="150533"/>
                                        </p:tgtEl>
                                      </p:cBhvr>
                                      <p:to x="100000" y="80000"/>
                                    </p:animScale>
                                    <p:animScale>
                                      <p:cBhvr>
                                        <p:cTn id="60" dur="166" decel="50000">
                                          <p:stCondLst>
                                            <p:cond delay="1338"/>
                                          </p:stCondLst>
                                        </p:cTn>
                                        <p:tgtEl>
                                          <p:spTgt spid="150533"/>
                                        </p:tgtEl>
                                      </p:cBhvr>
                                      <p:to x="100000" y="100000"/>
                                    </p:animScale>
                                    <p:animScale>
                                      <p:cBhvr>
                                        <p:cTn id="61" dur="26">
                                          <p:stCondLst>
                                            <p:cond delay="1642"/>
                                          </p:stCondLst>
                                        </p:cTn>
                                        <p:tgtEl>
                                          <p:spTgt spid="150533"/>
                                        </p:tgtEl>
                                      </p:cBhvr>
                                      <p:to x="100000" y="90000"/>
                                    </p:animScale>
                                    <p:animScale>
                                      <p:cBhvr>
                                        <p:cTn id="62" dur="166" decel="50000">
                                          <p:stCondLst>
                                            <p:cond delay="1668"/>
                                          </p:stCondLst>
                                        </p:cTn>
                                        <p:tgtEl>
                                          <p:spTgt spid="150533"/>
                                        </p:tgtEl>
                                      </p:cBhvr>
                                      <p:to x="100000" y="100000"/>
                                    </p:animScale>
                                    <p:animScale>
                                      <p:cBhvr>
                                        <p:cTn id="63" dur="26">
                                          <p:stCondLst>
                                            <p:cond delay="1808"/>
                                          </p:stCondLst>
                                        </p:cTn>
                                        <p:tgtEl>
                                          <p:spTgt spid="150533"/>
                                        </p:tgtEl>
                                      </p:cBhvr>
                                      <p:to x="100000" y="95000"/>
                                    </p:animScale>
                                    <p:animScale>
                                      <p:cBhvr>
                                        <p:cTn id="64" dur="166" decel="50000">
                                          <p:stCondLst>
                                            <p:cond delay="1834"/>
                                          </p:stCondLst>
                                        </p:cTn>
                                        <p:tgtEl>
                                          <p:spTgt spid="150533"/>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55" presetClass="entr" presetSubtype="0" fill="hold" nodeType="clickEffect">
                                  <p:stCondLst>
                                    <p:cond delay="0"/>
                                  </p:stCondLst>
                                  <p:childTnLst>
                                    <p:set>
                                      <p:cBhvr>
                                        <p:cTn id="68" dur="1" fill="hold">
                                          <p:stCondLst>
                                            <p:cond delay="0"/>
                                          </p:stCondLst>
                                        </p:cTn>
                                        <p:tgtEl>
                                          <p:spTgt spid="150534"/>
                                        </p:tgtEl>
                                        <p:attrNameLst>
                                          <p:attrName>style.visibility</p:attrName>
                                        </p:attrNameLst>
                                      </p:cBhvr>
                                      <p:to>
                                        <p:strVal val="visible"/>
                                      </p:to>
                                    </p:set>
                                    <p:anim calcmode="lin" valueType="num">
                                      <p:cBhvr>
                                        <p:cTn id="69" dur="1000" fill="hold"/>
                                        <p:tgtEl>
                                          <p:spTgt spid="150534"/>
                                        </p:tgtEl>
                                        <p:attrNameLst>
                                          <p:attrName>ppt_w</p:attrName>
                                        </p:attrNameLst>
                                      </p:cBhvr>
                                      <p:tavLst>
                                        <p:tav tm="0">
                                          <p:val>
                                            <p:strVal val="#ppt_w*0.70"/>
                                          </p:val>
                                        </p:tav>
                                        <p:tav tm="100000">
                                          <p:val>
                                            <p:strVal val="#ppt_w"/>
                                          </p:val>
                                        </p:tav>
                                      </p:tavLst>
                                    </p:anim>
                                    <p:anim calcmode="lin" valueType="num">
                                      <p:cBhvr>
                                        <p:cTn id="70" dur="1000" fill="hold"/>
                                        <p:tgtEl>
                                          <p:spTgt spid="150534"/>
                                        </p:tgtEl>
                                        <p:attrNameLst>
                                          <p:attrName>ppt_h</p:attrName>
                                        </p:attrNameLst>
                                      </p:cBhvr>
                                      <p:tavLst>
                                        <p:tav tm="0">
                                          <p:val>
                                            <p:strVal val="#ppt_h"/>
                                          </p:val>
                                        </p:tav>
                                        <p:tav tm="100000">
                                          <p:val>
                                            <p:strVal val="#ppt_h"/>
                                          </p:val>
                                        </p:tav>
                                      </p:tavLst>
                                    </p:anim>
                                    <p:animEffect transition="in" filter="fade">
                                      <p:cBhvr>
                                        <p:cTn id="71" dur="1000"/>
                                        <p:tgtEl>
                                          <p:spTgt spid="150534"/>
                                        </p:tgtEl>
                                      </p:cBhvr>
                                    </p:animEffect>
                                  </p:childTnLst>
                                </p:cTn>
                              </p:par>
                            </p:childTnLst>
                          </p:cTn>
                        </p:par>
                      </p:childTnLst>
                    </p:cTn>
                  </p:par>
                  <p:par>
                    <p:cTn id="72" fill="hold">
                      <p:stCondLst>
                        <p:cond delay="indefinite"/>
                      </p:stCondLst>
                      <p:childTnLst>
                        <p:par>
                          <p:cTn id="73" fill="hold">
                            <p:stCondLst>
                              <p:cond delay="0"/>
                            </p:stCondLst>
                            <p:childTnLst>
                              <p:par>
                                <p:cTn id="74" presetID="26" presetClass="entr" presetSubtype="0" fill="hold" nodeType="clickEffect">
                                  <p:stCondLst>
                                    <p:cond delay="0"/>
                                  </p:stCondLst>
                                  <p:childTnLst>
                                    <p:set>
                                      <p:cBhvr>
                                        <p:cTn id="75" dur="1" fill="hold">
                                          <p:stCondLst>
                                            <p:cond delay="0"/>
                                          </p:stCondLst>
                                        </p:cTn>
                                        <p:tgtEl>
                                          <p:spTgt spid="150536"/>
                                        </p:tgtEl>
                                        <p:attrNameLst>
                                          <p:attrName>style.visibility</p:attrName>
                                        </p:attrNameLst>
                                      </p:cBhvr>
                                      <p:to>
                                        <p:strVal val="visible"/>
                                      </p:to>
                                    </p:set>
                                    <p:animEffect transition="in" filter="wipe(down)">
                                      <p:cBhvr>
                                        <p:cTn id="76" dur="580">
                                          <p:stCondLst>
                                            <p:cond delay="0"/>
                                          </p:stCondLst>
                                        </p:cTn>
                                        <p:tgtEl>
                                          <p:spTgt spid="150536"/>
                                        </p:tgtEl>
                                      </p:cBhvr>
                                    </p:animEffect>
                                    <p:anim calcmode="lin" valueType="num">
                                      <p:cBhvr>
                                        <p:cTn id="77" dur="1822" tmFilter="0,0; 0.14,0.36; 0.43,0.73; 0.71,0.91; 1.0,1.0">
                                          <p:stCondLst>
                                            <p:cond delay="0"/>
                                          </p:stCondLst>
                                        </p:cTn>
                                        <p:tgtEl>
                                          <p:spTgt spid="150536"/>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150536"/>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150536"/>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150536"/>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150536"/>
                                        </p:tgtEl>
                                        <p:attrNameLst>
                                          <p:attrName>ppt_y</p:attrName>
                                        </p:attrNameLst>
                                      </p:cBhvr>
                                      <p:tavLst>
                                        <p:tav tm="0" fmla="#ppt_y-sin(pi*$)/81">
                                          <p:val>
                                            <p:fltVal val="0"/>
                                          </p:val>
                                        </p:tav>
                                        <p:tav tm="100000">
                                          <p:val>
                                            <p:fltVal val="1"/>
                                          </p:val>
                                        </p:tav>
                                      </p:tavLst>
                                    </p:anim>
                                    <p:animScale>
                                      <p:cBhvr>
                                        <p:cTn id="82" dur="26">
                                          <p:stCondLst>
                                            <p:cond delay="650"/>
                                          </p:stCondLst>
                                        </p:cTn>
                                        <p:tgtEl>
                                          <p:spTgt spid="150536"/>
                                        </p:tgtEl>
                                      </p:cBhvr>
                                      <p:to x="100000" y="60000"/>
                                    </p:animScale>
                                    <p:animScale>
                                      <p:cBhvr>
                                        <p:cTn id="83" dur="166" decel="50000">
                                          <p:stCondLst>
                                            <p:cond delay="676"/>
                                          </p:stCondLst>
                                        </p:cTn>
                                        <p:tgtEl>
                                          <p:spTgt spid="150536"/>
                                        </p:tgtEl>
                                      </p:cBhvr>
                                      <p:to x="100000" y="100000"/>
                                    </p:animScale>
                                    <p:animScale>
                                      <p:cBhvr>
                                        <p:cTn id="84" dur="26">
                                          <p:stCondLst>
                                            <p:cond delay="1312"/>
                                          </p:stCondLst>
                                        </p:cTn>
                                        <p:tgtEl>
                                          <p:spTgt spid="150536"/>
                                        </p:tgtEl>
                                      </p:cBhvr>
                                      <p:to x="100000" y="80000"/>
                                    </p:animScale>
                                    <p:animScale>
                                      <p:cBhvr>
                                        <p:cTn id="85" dur="166" decel="50000">
                                          <p:stCondLst>
                                            <p:cond delay="1338"/>
                                          </p:stCondLst>
                                        </p:cTn>
                                        <p:tgtEl>
                                          <p:spTgt spid="150536"/>
                                        </p:tgtEl>
                                      </p:cBhvr>
                                      <p:to x="100000" y="100000"/>
                                    </p:animScale>
                                    <p:animScale>
                                      <p:cBhvr>
                                        <p:cTn id="86" dur="26">
                                          <p:stCondLst>
                                            <p:cond delay="1642"/>
                                          </p:stCondLst>
                                        </p:cTn>
                                        <p:tgtEl>
                                          <p:spTgt spid="150536"/>
                                        </p:tgtEl>
                                      </p:cBhvr>
                                      <p:to x="100000" y="90000"/>
                                    </p:animScale>
                                    <p:animScale>
                                      <p:cBhvr>
                                        <p:cTn id="87" dur="166" decel="50000">
                                          <p:stCondLst>
                                            <p:cond delay="1668"/>
                                          </p:stCondLst>
                                        </p:cTn>
                                        <p:tgtEl>
                                          <p:spTgt spid="150536"/>
                                        </p:tgtEl>
                                      </p:cBhvr>
                                      <p:to x="100000" y="100000"/>
                                    </p:animScale>
                                    <p:animScale>
                                      <p:cBhvr>
                                        <p:cTn id="88" dur="26">
                                          <p:stCondLst>
                                            <p:cond delay="1808"/>
                                          </p:stCondLst>
                                        </p:cTn>
                                        <p:tgtEl>
                                          <p:spTgt spid="150536"/>
                                        </p:tgtEl>
                                      </p:cBhvr>
                                      <p:to x="100000" y="95000"/>
                                    </p:animScale>
                                    <p:animScale>
                                      <p:cBhvr>
                                        <p:cTn id="89" dur="166" decel="50000">
                                          <p:stCondLst>
                                            <p:cond delay="1834"/>
                                          </p:stCondLst>
                                        </p:cTn>
                                        <p:tgtEl>
                                          <p:spTgt spid="150536"/>
                                        </p:tgtEl>
                                      </p:cBhvr>
                                      <p:to x="100000" y="100000"/>
                                    </p:animScale>
                                  </p:childTnLst>
                                </p:cTn>
                              </p:par>
                            </p:childTnLst>
                          </p:cTn>
                        </p:par>
                      </p:childTnLst>
                    </p:cTn>
                  </p:par>
                  <p:par>
                    <p:cTn id="90" fill="hold">
                      <p:stCondLst>
                        <p:cond delay="indefinite"/>
                      </p:stCondLst>
                      <p:childTnLst>
                        <p:par>
                          <p:cTn id="91" fill="hold">
                            <p:stCondLst>
                              <p:cond delay="0"/>
                            </p:stCondLst>
                            <p:childTnLst>
                              <p:par>
                                <p:cTn id="92" presetID="26" presetClass="entr" presetSubtype="0" fill="hold" grpId="0" nodeType="clickEffect">
                                  <p:stCondLst>
                                    <p:cond delay="0"/>
                                  </p:stCondLst>
                                  <p:childTnLst>
                                    <p:set>
                                      <p:cBhvr>
                                        <p:cTn id="93" dur="1" fill="hold">
                                          <p:stCondLst>
                                            <p:cond delay="0"/>
                                          </p:stCondLst>
                                        </p:cTn>
                                        <p:tgtEl>
                                          <p:spTgt spid="150537"/>
                                        </p:tgtEl>
                                        <p:attrNameLst>
                                          <p:attrName>style.visibility</p:attrName>
                                        </p:attrNameLst>
                                      </p:cBhvr>
                                      <p:to>
                                        <p:strVal val="visible"/>
                                      </p:to>
                                    </p:set>
                                    <p:animEffect transition="in" filter="wipe(down)">
                                      <p:cBhvr>
                                        <p:cTn id="94" dur="580">
                                          <p:stCondLst>
                                            <p:cond delay="0"/>
                                          </p:stCondLst>
                                        </p:cTn>
                                        <p:tgtEl>
                                          <p:spTgt spid="150537"/>
                                        </p:tgtEl>
                                      </p:cBhvr>
                                    </p:animEffect>
                                    <p:anim calcmode="lin" valueType="num">
                                      <p:cBhvr>
                                        <p:cTn id="95" dur="1822" tmFilter="0,0; 0.14,0.36; 0.43,0.73; 0.71,0.91; 1.0,1.0">
                                          <p:stCondLst>
                                            <p:cond delay="0"/>
                                          </p:stCondLst>
                                        </p:cTn>
                                        <p:tgtEl>
                                          <p:spTgt spid="150537"/>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150537"/>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150537"/>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150537"/>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150537"/>
                                        </p:tgtEl>
                                        <p:attrNameLst>
                                          <p:attrName>ppt_y</p:attrName>
                                        </p:attrNameLst>
                                      </p:cBhvr>
                                      <p:tavLst>
                                        <p:tav tm="0" fmla="#ppt_y-sin(pi*$)/81">
                                          <p:val>
                                            <p:fltVal val="0"/>
                                          </p:val>
                                        </p:tav>
                                        <p:tav tm="100000">
                                          <p:val>
                                            <p:fltVal val="1"/>
                                          </p:val>
                                        </p:tav>
                                      </p:tavLst>
                                    </p:anim>
                                    <p:animScale>
                                      <p:cBhvr>
                                        <p:cTn id="100" dur="26">
                                          <p:stCondLst>
                                            <p:cond delay="650"/>
                                          </p:stCondLst>
                                        </p:cTn>
                                        <p:tgtEl>
                                          <p:spTgt spid="150537"/>
                                        </p:tgtEl>
                                      </p:cBhvr>
                                      <p:to x="100000" y="60000"/>
                                    </p:animScale>
                                    <p:animScale>
                                      <p:cBhvr>
                                        <p:cTn id="101" dur="166" decel="50000">
                                          <p:stCondLst>
                                            <p:cond delay="676"/>
                                          </p:stCondLst>
                                        </p:cTn>
                                        <p:tgtEl>
                                          <p:spTgt spid="150537"/>
                                        </p:tgtEl>
                                      </p:cBhvr>
                                      <p:to x="100000" y="100000"/>
                                    </p:animScale>
                                    <p:animScale>
                                      <p:cBhvr>
                                        <p:cTn id="102" dur="26">
                                          <p:stCondLst>
                                            <p:cond delay="1312"/>
                                          </p:stCondLst>
                                        </p:cTn>
                                        <p:tgtEl>
                                          <p:spTgt spid="150537"/>
                                        </p:tgtEl>
                                      </p:cBhvr>
                                      <p:to x="100000" y="80000"/>
                                    </p:animScale>
                                    <p:animScale>
                                      <p:cBhvr>
                                        <p:cTn id="103" dur="166" decel="50000">
                                          <p:stCondLst>
                                            <p:cond delay="1338"/>
                                          </p:stCondLst>
                                        </p:cTn>
                                        <p:tgtEl>
                                          <p:spTgt spid="150537"/>
                                        </p:tgtEl>
                                      </p:cBhvr>
                                      <p:to x="100000" y="100000"/>
                                    </p:animScale>
                                    <p:animScale>
                                      <p:cBhvr>
                                        <p:cTn id="104" dur="26">
                                          <p:stCondLst>
                                            <p:cond delay="1642"/>
                                          </p:stCondLst>
                                        </p:cTn>
                                        <p:tgtEl>
                                          <p:spTgt spid="150537"/>
                                        </p:tgtEl>
                                      </p:cBhvr>
                                      <p:to x="100000" y="90000"/>
                                    </p:animScale>
                                    <p:animScale>
                                      <p:cBhvr>
                                        <p:cTn id="105" dur="166" decel="50000">
                                          <p:stCondLst>
                                            <p:cond delay="1668"/>
                                          </p:stCondLst>
                                        </p:cTn>
                                        <p:tgtEl>
                                          <p:spTgt spid="150537"/>
                                        </p:tgtEl>
                                      </p:cBhvr>
                                      <p:to x="100000" y="100000"/>
                                    </p:animScale>
                                    <p:animScale>
                                      <p:cBhvr>
                                        <p:cTn id="106" dur="26">
                                          <p:stCondLst>
                                            <p:cond delay="1808"/>
                                          </p:stCondLst>
                                        </p:cTn>
                                        <p:tgtEl>
                                          <p:spTgt spid="150537"/>
                                        </p:tgtEl>
                                      </p:cBhvr>
                                      <p:to x="100000" y="95000"/>
                                    </p:animScale>
                                    <p:animScale>
                                      <p:cBhvr>
                                        <p:cTn id="107" dur="166" decel="50000">
                                          <p:stCondLst>
                                            <p:cond delay="1834"/>
                                          </p:stCondLst>
                                        </p:cTn>
                                        <p:tgtEl>
                                          <p:spTgt spid="1505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build="p"/>
      <p:bldP spid="150537" grpId="0"/>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Wednesday, Sept. 16, 2020</a:t>
            </a:r>
          </a:p>
        </p:txBody>
      </p:sp>
      <p:sp>
        <p:nvSpPr>
          <p:cNvPr id="7" name="Footer Placeholder 4"/>
          <p:cNvSpPr>
            <a:spLocks noGrp="1"/>
          </p:cNvSpPr>
          <p:nvPr>
            <p:ph type="ftr" sz="quarter" idx="11"/>
          </p:nvPr>
        </p:nvSpPr>
        <p:spPr/>
        <p:txBody>
          <a:bodyPr/>
          <a:lstStyle/>
          <a:p>
            <a:r>
              <a:rPr lang="de-DE"/>
              <a:t>PHYS 1444-002, Fall 2020                    Dr. Jaehoon Yu</a:t>
            </a:r>
            <a:endParaRPr lang="en-US"/>
          </a:p>
        </p:txBody>
      </p:sp>
      <p:sp>
        <p:nvSpPr>
          <p:cNvPr id="8" name="Slide Number Placeholder 5"/>
          <p:cNvSpPr>
            <a:spLocks noGrp="1"/>
          </p:cNvSpPr>
          <p:nvPr>
            <p:ph type="sldNum" sz="quarter" idx="12"/>
          </p:nvPr>
        </p:nvSpPr>
        <p:spPr/>
        <p:txBody>
          <a:bodyPr/>
          <a:lstStyle/>
          <a:p>
            <a:fld id="{C7DE10E5-B206-514F-A523-7DBE55B7DE31}" type="slidenum">
              <a:rPr lang="en-US"/>
              <a:pPr/>
              <a:t>13</a:t>
            </a:fld>
            <a:endParaRPr lang="en-US"/>
          </a:p>
        </p:txBody>
      </p:sp>
      <p:pic>
        <p:nvPicPr>
          <p:cNvPr id="152586" name="Picture 10" descr="FG21_035"/>
          <p:cNvPicPr>
            <a:picLocks noChangeAspect="1" noChangeArrowheads="1"/>
          </p:cNvPicPr>
          <p:nvPr/>
        </p:nvPicPr>
        <p:blipFill>
          <a:blip r:embed="rId3"/>
          <a:srcRect/>
          <a:stretch>
            <a:fillRect/>
          </a:stretch>
        </p:blipFill>
        <p:spPr bwMode="auto">
          <a:xfrm>
            <a:off x="5257800" y="3048000"/>
            <a:ext cx="3962400" cy="2971800"/>
          </a:xfrm>
          <a:prstGeom prst="rect">
            <a:avLst/>
          </a:prstGeom>
          <a:noFill/>
        </p:spPr>
      </p:pic>
      <p:sp>
        <p:nvSpPr>
          <p:cNvPr id="152578" name="Rectangle 2"/>
          <p:cNvSpPr>
            <a:spLocks noGrp="1" noChangeArrowheads="1"/>
          </p:cNvSpPr>
          <p:nvPr>
            <p:ph type="title"/>
          </p:nvPr>
        </p:nvSpPr>
        <p:spPr>
          <a:xfrm>
            <a:off x="457200" y="128588"/>
            <a:ext cx="8077200" cy="685800"/>
          </a:xfrm>
        </p:spPr>
        <p:txBody>
          <a:bodyPr/>
          <a:lstStyle/>
          <a:p>
            <a:r>
              <a:rPr lang="en-US" dirty="0"/>
              <a:t>Electric Field and Conductors</a:t>
            </a:r>
          </a:p>
        </p:txBody>
      </p:sp>
      <p:sp>
        <p:nvSpPr>
          <p:cNvPr id="152579" name="Rectangle 3"/>
          <p:cNvSpPr>
            <a:spLocks noGrp="1" noChangeArrowheads="1"/>
          </p:cNvSpPr>
          <p:nvPr>
            <p:ph type="body" idx="1"/>
          </p:nvPr>
        </p:nvSpPr>
        <p:spPr>
          <a:xfrm>
            <a:off x="381000" y="838200"/>
            <a:ext cx="8382000" cy="2514600"/>
          </a:xfrm>
        </p:spPr>
        <p:txBody>
          <a:bodyPr/>
          <a:lstStyle/>
          <a:p>
            <a:pPr>
              <a:lnSpc>
                <a:spcPct val="80000"/>
              </a:lnSpc>
            </a:pPr>
            <a:r>
              <a:rPr lang="en-US" sz="2800" dirty="0"/>
              <a:t>The electric field </a:t>
            </a:r>
            <a:r>
              <a:rPr lang="en-US" sz="2800" b="1" u="sng" dirty="0"/>
              <a:t>inside a conductor </a:t>
            </a:r>
            <a:r>
              <a:rPr lang="en-US" sz="2800" dirty="0"/>
              <a:t>is </a:t>
            </a:r>
            <a:r>
              <a:rPr lang="en-US" sz="2800" b="1" u="sng" dirty="0">
                <a:solidFill>
                  <a:srgbClr val="FF0000"/>
                </a:solidFill>
              </a:rPr>
              <a:t>ZERO</a:t>
            </a:r>
            <a:r>
              <a:rPr lang="en-US" sz="2800" dirty="0"/>
              <a:t> in a static situation. (If the charge is at rest.) Why?</a:t>
            </a:r>
          </a:p>
          <a:p>
            <a:pPr lvl="1">
              <a:lnSpc>
                <a:spcPct val="80000"/>
              </a:lnSpc>
            </a:pPr>
            <a:r>
              <a:rPr lang="en-US" sz="2400" dirty="0"/>
              <a:t>If there were an electric field within a conductor, there would be a force on its free electrons.</a:t>
            </a:r>
          </a:p>
          <a:p>
            <a:pPr lvl="1">
              <a:lnSpc>
                <a:spcPct val="80000"/>
              </a:lnSpc>
            </a:pPr>
            <a:r>
              <a:rPr lang="en-US" sz="2400" dirty="0"/>
              <a:t>The electrons will move until they reached the position where the electric field becomes zero.</a:t>
            </a:r>
          </a:p>
          <a:p>
            <a:pPr lvl="1">
              <a:lnSpc>
                <a:spcPct val="80000"/>
              </a:lnSpc>
            </a:pPr>
            <a:r>
              <a:rPr lang="en-US" sz="2400" u="sng" dirty="0">
                <a:solidFill>
                  <a:srgbClr val="FF0000"/>
                </a:solidFill>
              </a:rPr>
              <a:t>Electric field </a:t>
            </a:r>
            <a:r>
              <a:rPr lang="en-US" sz="2400" b="1" u="sng" dirty="0">
                <a:solidFill>
                  <a:srgbClr val="FF0000"/>
                </a:solidFill>
              </a:rPr>
              <a:t>inside a non-conductor</a:t>
            </a:r>
            <a:r>
              <a:rPr lang="en-US" sz="2400" u="sng" dirty="0">
                <a:solidFill>
                  <a:srgbClr val="FF0000"/>
                </a:solidFill>
              </a:rPr>
              <a:t>, however, </a:t>
            </a:r>
            <a:r>
              <a:rPr lang="en-US" sz="2400" b="1" u="sng" dirty="0">
                <a:solidFill>
                  <a:srgbClr val="FF0000"/>
                </a:solidFill>
              </a:rPr>
              <a:t>CAN exist</a:t>
            </a:r>
            <a:r>
              <a:rPr lang="en-US" sz="2400" u="sng" dirty="0">
                <a:solidFill>
                  <a:srgbClr val="FF0000"/>
                </a:solidFill>
              </a:rPr>
              <a:t>.</a:t>
            </a:r>
          </a:p>
        </p:txBody>
      </p:sp>
      <p:sp>
        <p:nvSpPr>
          <p:cNvPr id="152585" name="Rectangle 9"/>
          <p:cNvSpPr>
            <a:spLocks noChangeArrowheads="1"/>
          </p:cNvSpPr>
          <p:nvPr/>
        </p:nvSpPr>
        <p:spPr bwMode="auto">
          <a:xfrm>
            <a:off x="457200" y="3352800"/>
            <a:ext cx="5486400" cy="28956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dirty="0">
                <a:solidFill>
                  <a:schemeClr val="accent2"/>
                </a:solidFill>
                <a:latin typeface="Arial Narrow" charset="0"/>
              </a:rPr>
              <a:t>Consequences of the above</a:t>
            </a:r>
          </a:p>
          <a:p>
            <a:pPr marL="742950" lvl="1" indent="-285750">
              <a:lnSpc>
                <a:spcPct val="90000"/>
              </a:lnSpc>
              <a:spcBef>
                <a:spcPct val="20000"/>
              </a:spcBef>
              <a:buFontTx/>
              <a:buChar char="–"/>
            </a:pPr>
            <a:r>
              <a:rPr lang="en-US" sz="2200" dirty="0">
                <a:solidFill>
                  <a:srgbClr val="660066"/>
                </a:solidFill>
                <a:latin typeface="Arial Narrow" charset="0"/>
                <a:ea typeface="ＭＳ Ｐゴシック" charset="-128"/>
              </a:rPr>
              <a:t>Any net charge on a conductor distributes itself on the surface.</a:t>
            </a:r>
          </a:p>
          <a:p>
            <a:pPr marL="742950" lvl="1" indent="-285750">
              <a:lnSpc>
                <a:spcPct val="90000"/>
              </a:lnSpc>
              <a:spcBef>
                <a:spcPct val="20000"/>
              </a:spcBef>
              <a:buFontTx/>
              <a:buChar char="–"/>
            </a:pPr>
            <a:r>
              <a:rPr lang="en-US" sz="2200" dirty="0">
                <a:solidFill>
                  <a:srgbClr val="660066"/>
                </a:solidFill>
                <a:latin typeface="Arial Narrow" charset="0"/>
                <a:ea typeface="ＭＳ Ｐゴシック" charset="-128"/>
              </a:rPr>
              <a:t>Although no E field exists inside a conductor, the field can exist outside the conductor due to induced charges on the surface</a:t>
            </a:r>
          </a:p>
          <a:p>
            <a:pPr marL="742950" lvl="1" indent="-285750">
              <a:lnSpc>
                <a:spcPct val="90000"/>
              </a:lnSpc>
              <a:spcBef>
                <a:spcPct val="20000"/>
              </a:spcBef>
              <a:buFontTx/>
              <a:buChar char="–"/>
            </a:pPr>
            <a:r>
              <a:rPr lang="en-US" sz="2200" dirty="0">
                <a:solidFill>
                  <a:srgbClr val="660066"/>
                </a:solidFill>
                <a:latin typeface="Arial Narrow" charset="0"/>
                <a:ea typeface="ＭＳ Ｐゴシック" charset="-128"/>
              </a:rPr>
              <a:t>The electric field is always perpendicular to the surface outside of a conductor. </a:t>
            </a:r>
          </a:p>
        </p:txBody>
      </p:sp>
    </p:spTree>
    <p:extLst>
      <p:ext uri="{BB962C8B-B14F-4D97-AF65-F5344CB8AC3E}">
        <p14:creationId xmlns:p14="http://schemas.microsoft.com/office/powerpoint/2010/main" val="116390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52579">
                                            <p:txEl>
                                              <p:pRg st="0" end="0"/>
                                            </p:txEl>
                                          </p:spTgt>
                                        </p:tgtEl>
                                        <p:attrNameLst>
                                          <p:attrName>style.visibility</p:attrName>
                                        </p:attrNameLst>
                                      </p:cBhvr>
                                      <p:to>
                                        <p:strVal val="visible"/>
                                      </p:to>
                                    </p:set>
                                    <p:animEffect transition="in" filter="wipe(left)">
                                      <p:cBhvr>
                                        <p:cTn id="7" dur="500"/>
                                        <p:tgtEl>
                                          <p:spTgt spid="152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52579">
                                            <p:txEl>
                                              <p:pRg st="1" end="1"/>
                                            </p:txEl>
                                          </p:spTgt>
                                        </p:tgtEl>
                                        <p:attrNameLst>
                                          <p:attrName>style.visibility</p:attrName>
                                        </p:attrNameLst>
                                      </p:cBhvr>
                                      <p:to>
                                        <p:strVal val="visible"/>
                                      </p:to>
                                    </p:set>
                                    <p:animEffect transition="in" filter="wipe(left)">
                                      <p:cBhvr>
                                        <p:cTn id="12" dur="500"/>
                                        <p:tgtEl>
                                          <p:spTgt spid="152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52579">
                                            <p:txEl>
                                              <p:pRg st="2" end="2"/>
                                            </p:txEl>
                                          </p:spTgt>
                                        </p:tgtEl>
                                        <p:attrNameLst>
                                          <p:attrName>style.visibility</p:attrName>
                                        </p:attrNameLst>
                                      </p:cBhvr>
                                      <p:to>
                                        <p:strVal val="visible"/>
                                      </p:to>
                                    </p:set>
                                    <p:animEffect transition="in" filter="wipe(left)">
                                      <p:cBhvr>
                                        <p:cTn id="17" dur="500"/>
                                        <p:tgtEl>
                                          <p:spTgt spid="1525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52579">
                                            <p:txEl>
                                              <p:pRg st="3" end="3"/>
                                            </p:txEl>
                                          </p:spTgt>
                                        </p:tgtEl>
                                        <p:attrNameLst>
                                          <p:attrName>style.visibility</p:attrName>
                                        </p:attrNameLst>
                                      </p:cBhvr>
                                      <p:to>
                                        <p:strVal val="visible"/>
                                      </p:to>
                                    </p:set>
                                    <p:animEffect transition="in" filter="wipe(left)">
                                      <p:cBhvr>
                                        <p:cTn id="22" dur="500"/>
                                        <p:tgtEl>
                                          <p:spTgt spid="1525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52585">
                                            <p:txEl>
                                              <p:pRg st="0" end="0"/>
                                            </p:txEl>
                                          </p:spTgt>
                                        </p:tgtEl>
                                        <p:attrNameLst>
                                          <p:attrName>style.visibility</p:attrName>
                                        </p:attrNameLst>
                                      </p:cBhvr>
                                      <p:to>
                                        <p:strVal val="visible"/>
                                      </p:to>
                                    </p:set>
                                    <p:animEffect transition="in" filter="wipe(left)">
                                      <p:cBhvr>
                                        <p:cTn id="27" dur="500"/>
                                        <p:tgtEl>
                                          <p:spTgt spid="15258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52585">
                                            <p:txEl>
                                              <p:pRg st="1" end="1"/>
                                            </p:txEl>
                                          </p:spTgt>
                                        </p:tgtEl>
                                        <p:attrNameLst>
                                          <p:attrName>style.visibility</p:attrName>
                                        </p:attrNameLst>
                                      </p:cBhvr>
                                      <p:to>
                                        <p:strVal val="visible"/>
                                      </p:to>
                                    </p:set>
                                    <p:animEffect transition="in" filter="wipe(left)">
                                      <p:cBhvr>
                                        <p:cTn id="32" dur="500"/>
                                        <p:tgtEl>
                                          <p:spTgt spid="15258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52585">
                                            <p:txEl>
                                              <p:pRg st="2" end="2"/>
                                            </p:txEl>
                                          </p:spTgt>
                                        </p:tgtEl>
                                        <p:attrNameLst>
                                          <p:attrName>style.visibility</p:attrName>
                                        </p:attrNameLst>
                                      </p:cBhvr>
                                      <p:to>
                                        <p:strVal val="visible"/>
                                      </p:to>
                                    </p:set>
                                    <p:animEffect transition="in" filter="wipe(left)">
                                      <p:cBhvr>
                                        <p:cTn id="37" dur="500"/>
                                        <p:tgtEl>
                                          <p:spTgt spid="15258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iterate type="wd">
                                    <p:tmPct val="10000"/>
                                  </p:iterate>
                                  <p:childTnLst>
                                    <p:set>
                                      <p:cBhvr>
                                        <p:cTn id="41" dur="1" fill="hold">
                                          <p:stCondLst>
                                            <p:cond delay="0"/>
                                          </p:stCondLst>
                                        </p:cTn>
                                        <p:tgtEl>
                                          <p:spTgt spid="152586"/>
                                        </p:tgtEl>
                                        <p:attrNameLst>
                                          <p:attrName>style.visibility</p:attrName>
                                        </p:attrNameLst>
                                      </p:cBhvr>
                                      <p:to>
                                        <p:strVal val="visible"/>
                                      </p:to>
                                    </p:set>
                                    <p:anim calcmode="lin" valueType="num">
                                      <p:cBhvr>
                                        <p:cTn id="42" dur="500" fill="hold"/>
                                        <p:tgtEl>
                                          <p:spTgt spid="152586"/>
                                        </p:tgtEl>
                                        <p:attrNameLst>
                                          <p:attrName>ppt_w</p:attrName>
                                        </p:attrNameLst>
                                      </p:cBhvr>
                                      <p:tavLst>
                                        <p:tav tm="0">
                                          <p:val>
                                            <p:fltVal val="0"/>
                                          </p:val>
                                        </p:tav>
                                        <p:tav tm="100000">
                                          <p:val>
                                            <p:strVal val="#ppt_w"/>
                                          </p:val>
                                        </p:tav>
                                      </p:tavLst>
                                    </p:anim>
                                    <p:anim calcmode="lin" valueType="num">
                                      <p:cBhvr>
                                        <p:cTn id="43" dur="500" fill="hold"/>
                                        <p:tgtEl>
                                          <p:spTgt spid="152586"/>
                                        </p:tgtEl>
                                        <p:attrNameLst>
                                          <p:attrName>ppt_h</p:attrName>
                                        </p:attrNameLst>
                                      </p:cBhvr>
                                      <p:tavLst>
                                        <p:tav tm="0">
                                          <p:val>
                                            <p:fltVal val="0"/>
                                          </p:val>
                                        </p:tav>
                                        <p:tav tm="100000">
                                          <p:val>
                                            <p:strVal val="#ppt_h"/>
                                          </p:val>
                                        </p:tav>
                                      </p:tavLst>
                                    </p:anim>
                                    <p:animEffect transition="in" filter="fade">
                                      <p:cBhvr>
                                        <p:cTn id="44" dur="500"/>
                                        <p:tgtEl>
                                          <p:spTgt spid="15258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152585">
                                            <p:txEl>
                                              <p:pRg st="3" end="3"/>
                                            </p:txEl>
                                          </p:spTgt>
                                        </p:tgtEl>
                                        <p:attrNameLst>
                                          <p:attrName>style.visibility</p:attrName>
                                        </p:attrNameLst>
                                      </p:cBhvr>
                                      <p:to>
                                        <p:strVal val="visible"/>
                                      </p:to>
                                    </p:set>
                                    <p:animEffect transition="in" filter="wipe(left)">
                                      <p:cBhvr>
                                        <p:cTn id="49" dur="500"/>
                                        <p:tgtEl>
                                          <p:spTgt spid="15258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build="p"/>
      <p:bldP spid="15258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Wednesday, Sept. 16, 2020</a:t>
            </a:r>
          </a:p>
        </p:txBody>
      </p:sp>
      <p:sp>
        <p:nvSpPr>
          <p:cNvPr id="13" name="Footer Placeholder 4"/>
          <p:cNvSpPr>
            <a:spLocks noGrp="1"/>
          </p:cNvSpPr>
          <p:nvPr>
            <p:ph type="ftr" sz="quarter" idx="11"/>
          </p:nvPr>
        </p:nvSpPr>
        <p:spPr/>
        <p:txBody>
          <a:bodyPr/>
          <a:lstStyle/>
          <a:p>
            <a:r>
              <a:rPr lang="de-DE"/>
              <a:t>PHYS 1444-002, Fall 2020                    Dr. Jaehoon Yu</a:t>
            </a:r>
            <a:endParaRPr lang="en-US"/>
          </a:p>
        </p:txBody>
      </p:sp>
      <p:sp>
        <p:nvSpPr>
          <p:cNvPr id="14" name="Slide Number Placeholder 5"/>
          <p:cNvSpPr>
            <a:spLocks noGrp="1"/>
          </p:cNvSpPr>
          <p:nvPr>
            <p:ph type="sldNum" sz="quarter" idx="12"/>
          </p:nvPr>
        </p:nvSpPr>
        <p:spPr/>
        <p:txBody>
          <a:bodyPr/>
          <a:lstStyle/>
          <a:p>
            <a:fld id="{DD9604FF-0BC3-FD41-B712-7B3828883BE1}" type="slidenum">
              <a:rPr lang="en-US"/>
              <a:pPr/>
              <a:t>14</a:t>
            </a:fld>
            <a:endParaRPr lang="en-US"/>
          </a:p>
        </p:txBody>
      </p:sp>
      <p:grpSp>
        <p:nvGrpSpPr>
          <p:cNvPr id="2" name="Group 16"/>
          <p:cNvGrpSpPr>
            <a:grpSpLocks/>
          </p:cNvGrpSpPr>
          <p:nvPr/>
        </p:nvGrpSpPr>
        <p:grpSpPr bwMode="auto">
          <a:xfrm>
            <a:off x="5181600" y="2362200"/>
            <a:ext cx="4114800" cy="3810000"/>
            <a:chOff x="480" y="2208"/>
            <a:chExt cx="2208" cy="1776"/>
          </a:xfrm>
        </p:grpSpPr>
        <p:pic>
          <p:nvPicPr>
            <p:cNvPr id="153613" name="Picture 13" descr="FG21_037"/>
            <p:cNvPicPr>
              <a:picLocks noChangeAspect="1" noChangeArrowheads="1"/>
            </p:cNvPicPr>
            <p:nvPr/>
          </p:nvPicPr>
          <p:blipFill>
            <a:blip r:embed="rId2"/>
            <a:srcRect/>
            <a:stretch>
              <a:fillRect/>
            </a:stretch>
          </p:blipFill>
          <p:spPr bwMode="auto">
            <a:xfrm>
              <a:off x="480" y="2304"/>
              <a:ext cx="2208" cy="1656"/>
            </a:xfrm>
            <a:prstGeom prst="rect">
              <a:avLst/>
            </a:prstGeom>
            <a:noFill/>
          </p:spPr>
        </p:pic>
        <p:sp>
          <p:nvSpPr>
            <p:cNvPr id="153614" name="Rectangle 14"/>
            <p:cNvSpPr>
              <a:spLocks noChangeArrowheads="1"/>
            </p:cNvSpPr>
            <p:nvPr/>
          </p:nvSpPr>
          <p:spPr bwMode="auto">
            <a:xfrm>
              <a:off x="528" y="2208"/>
              <a:ext cx="864" cy="1776"/>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153615" name="Rectangle 15"/>
            <p:cNvSpPr>
              <a:spLocks noChangeArrowheads="1"/>
            </p:cNvSpPr>
            <p:nvPr/>
          </p:nvSpPr>
          <p:spPr bwMode="auto">
            <a:xfrm>
              <a:off x="2448" y="3792"/>
              <a:ext cx="192" cy="192"/>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153602" name="Rectangle 2"/>
          <p:cNvSpPr>
            <a:spLocks noGrp="1" noChangeArrowheads="1"/>
          </p:cNvSpPr>
          <p:nvPr>
            <p:ph type="title"/>
          </p:nvPr>
        </p:nvSpPr>
        <p:spPr>
          <a:xfrm>
            <a:off x="457200" y="0"/>
            <a:ext cx="8077200" cy="685800"/>
          </a:xfrm>
        </p:spPr>
        <p:txBody>
          <a:bodyPr/>
          <a:lstStyle/>
          <a:p>
            <a:r>
              <a:rPr lang="en-US"/>
              <a:t>Example 21-13</a:t>
            </a:r>
          </a:p>
        </p:txBody>
      </p:sp>
      <p:sp>
        <p:nvSpPr>
          <p:cNvPr id="153603" name="Rectangle 3"/>
          <p:cNvSpPr>
            <a:spLocks noGrp="1" noChangeArrowheads="1"/>
          </p:cNvSpPr>
          <p:nvPr>
            <p:ph type="body" idx="1"/>
          </p:nvPr>
        </p:nvSpPr>
        <p:spPr>
          <a:xfrm>
            <a:off x="228600" y="762000"/>
            <a:ext cx="7543800" cy="1447800"/>
          </a:xfrm>
        </p:spPr>
        <p:txBody>
          <a:bodyPr/>
          <a:lstStyle/>
          <a:p>
            <a:pPr>
              <a:lnSpc>
                <a:spcPct val="90000"/>
              </a:lnSpc>
            </a:pPr>
            <a:r>
              <a:rPr lang="en-US" sz="3000" b="1"/>
              <a:t>Shielding, and safety in a storm. </a:t>
            </a:r>
            <a:r>
              <a:rPr lang="en-US" sz="3000"/>
              <a:t>A hollow metal box is placed between two parallel charged plates.  What is the field like in the box? </a:t>
            </a:r>
          </a:p>
        </p:txBody>
      </p:sp>
      <p:sp>
        <p:nvSpPr>
          <p:cNvPr id="153609" name="Rectangle 9"/>
          <p:cNvSpPr>
            <a:spLocks noChangeArrowheads="1"/>
          </p:cNvSpPr>
          <p:nvPr/>
        </p:nvSpPr>
        <p:spPr bwMode="auto">
          <a:xfrm>
            <a:off x="228600" y="1981200"/>
            <a:ext cx="7086600" cy="4038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600" dirty="0">
                <a:solidFill>
                  <a:schemeClr val="accent2"/>
                </a:solidFill>
                <a:latin typeface="Arial Narrow" charset="0"/>
              </a:rPr>
              <a:t>If the metal box were solid</a:t>
            </a:r>
          </a:p>
          <a:p>
            <a:pPr marL="742950" lvl="1" indent="-285750">
              <a:spcBef>
                <a:spcPct val="20000"/>
              </a:spcBef>
              <a:buFontTx/>
              <a:buChar char="–"/>
            </a:pPr>
            <a:r>
              <a:rPr lang="en-US" sz="2200" dirty="0">
                <a:solidFill>
                  <a:srgbClr val="660066"/>
                </a:solidFill>
                <a:latin typeface="Arial Narrow" charset="0"/>
                <a:ea typeface="ＭＳ Ｐゴシック" charset="-128"/>
              </a:rPr>
              <a:t>The free electrons in the box would redistribute themselves along the surface so that the field lines would not penetrate into the metal</a:t>
            </a:r>
            <a:r>
              <a:rPr lang="en-US" sz="2600" dirty="0">
                <a:solidFill>
                  <a:srgbClr val="660066"/>
                </a:solidFill>
                <a:latin typeface="Arial Narrow" charset="0"/>
                <a:ea typeface="ＭＳ Ｐゴシック" charset="-128"/>
              </a:rPr>
              <a:t>.</a:t>
            </a:r>
          </a:p>
          <a:p>
            <a:pPr marL="342900" indent="-342900">
              <a:spcBef>
                <a:spcPct val="20000"/>
              </a:spcBef>
              <a:buFontTx/>
              <a:buChar char="•"/>
            </a:pPr>
            <a:r>
              <a:rPr lang="en-US" sz="2600" dirty="0">
                <a:solidFill>
                  <a:schemeClr val="accent2"/>
                </a:solidFill>
                <a:latin typeface="Arial Narrow" charset="0"/>
              </a:rPr>
              <a:t>The free electrons do the same in hollow metal boxes just as well as it did in a solid metal box.</a:t>
            </a:r>
          </a:p>
          <a:p>
            <a:pPr marL="342900" indent="-342900">
              <a:spcBef>
                <a:spcPct val="20000"/>
              </a:spcBef>
              <a:buFontTx/>
              <a:buChar char="•"/>
            </a:pPr>
            <a:r>
              <a:rPr lang="en-US" sz="2600" dirty="0">
                <a:solidFill>
                  <a:schemeClr val="accent2"/>
                </a:solidFill>
                <a:latin typeface="Arial Narrow" charset="0"/>
              </a:rPr>
              <a:t>Thus a conducting box is an effective device for shielding. </a:t>
            </a:r>
            <a:r>
              <a:rPr lang="en-US" sz="2600" dirty="0" err="1">
                <a:solidFill>
                  <a:schemeClr val="accent2"/>
                </a:solidFill>
                <a:latin typeface="Arial Narrow" charset="0"/>
                <a:sym typeface="Wingdings" charset="2"/>
              </a:rPr>
              <a:t></a:t>
            </a:r>
            <a:r>
              <a:rPr lang="en-US" sz="2600" dirty="0">
                <a:solidFill>
                  <a:schemeClr val="accent2"/>
                </a:solidFill>
                <a:latin typeface="Arial Narrow" charset="0"/>
                <a:sym typeface="Wingdings" charset="2"/>
              </a:rPr>
              <a:t> Faraday cage</a:t>
            </a:r>
          </a:p>
          <a:p>
            <a:pPr marL="342900" indent="-342900">
              <a:spcBef>
                <a:spcPct val="20000"/>
              </a:spcBef>
              <a:buFontTx/>
              <a:buChar char="•"/>
            </a:pPr>
            <a:r>
              <a:rPr lang="en-US" sz="2600" dirty="0">
                <a:solidFill>
                  <a:schemeClr val="accent2"/>
                </a:solidFill>
                <a:latin typeface="Arial Narrow" charset="0"/>
                <a:sym typeface="Wingdings" charset="2"/>
              </a:rPr>
              <a:t>So what do you think will happen if you were inside a car when the car was struck by a lightening?</a:t>
            </a:r>
            <a:endParaRPr lang="en-US" sz="2600" dirty="0">
              <a:solidFill>
                <a:schemeClr val="accent2"/>
              </a:solidFill>
              <a:latin typeface="Arial Narrow" charset="0"/>
            </a:endParaRPr>
          </a:p>
        </p:txBody>
      </p:sp>
      <p:grpSp>
        <p:nvGrpSpPr>
          <p:cNvPr id="3" name="Group 12"/>
          <p:cNvGrpSpPr>
            <a:grpSpLocks/>
          </p:cNvGrpSpPr>
          <p:nvPr/>
        </p:nvGrpSpPr>
        <p:grpSpPr bwMode="auto">
          <a:xfrm>
            <a:off x="7924800" y="533400"/>
            <a:ext cx="2133600" cy="1600200"/>
            <a:chOff x="480" y="2736"/>
            <a:chExt cx="1488" cy="1344"/>
          </a:xfrm>
        </p:grpSpPr>
        <p:pic>
          <p:nvPicPr>
            <p:cNvPr id="153610" name="Picture 10" descr="FG21_037"/>
            <p:cNvPicPr>
              <a:picLocks noChangeAspect="1" noChangeArrowheads="1"/>
            </p:cNvPicPr>
            <p:nvPr/>
          </p:nvPicPr>
          <p:blipFill>
            <a:blip r:embed="rId2"/>
            <a:srcRect/>
            <a:stretch>
              <a:fillRect/>
            </a:stretch>
          </p:blipFill>
          <p:spPr bwMode="auto">
            <a:xfrm>
              <a:off x="480" y="2844"/>
              <a:ext cx="1488" cy="1116"/>
            </a:xfrm>
            <a:prstGeom prst="rect">
              <a:avLst/>
            </a:prstGeom>
            <a:noFill/>
          </p:spPr>
        </p:pic>
        <p:sp>
          <p:nvSpPr>
            <p:cNvPr id="153611" name="Rectangle 11"/>
            <p:cNvSpPr>
              <a:spLocks noChangeArrowheads="1"/>
            </p:cNvSpPr>
            <p:nvPr/>
          </p:nvSpPr>
          <p:spPr bwMode="auto">
            <a:xfrm>
              <a:off x="960" y="2736"/>
              <a:ext cx="1008" cy="1344"/>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grpSp>
    </p:spTree>
    <p:extLst>
      <p:ext uri="{BB962C8B-B14F-4D97-AF65-F5344CB8AC3E}">
        <p14:creationId xmlns:p14="http://schemas.microsoft.com/office/powerpoint/2010/main" val="3573110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53603">
                                            <p:txEl>
                                              <p:pRg st="0" end="0"/>
                                            </p:txEl>
                                          </p:spTgt>
                                        </p:tgtEl>
                                        <p:attrNameLst>
                                          <p:attrName>style.visibility</p:attrName>
                                        </p:attrNameLst>
                                      </p:cBhvr>
                                      <p:to>
                                        <p:strVal val="visible"/>
                                      </p:to>
                                    </p:set>
                                    <p:animEffect transition="in" filter="wipe(left)">
                                      <p:cBhvr>
                                        <p:cTn id="7" dur="500"/>
                                        <p:tgtEl>
                                          <p:spTgt spid="153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153609">
                                            <p:txEl>
                                              <p:pRg st="0" end="0"/>
                                            </p:txEl>
                                          </p:spTgt>
                                        </p:tgtEl>
                                        <p:attrNameLst>
                                          <p:attrName>style.visibility</p:attrName>
                                        </p:attrNameLst>
                                      </p:cBhvr>
                                      <p:to>
                                        <p:strVal val="visible"/>
                                      </p:to>
                                    </p:set>
                                    <p:animEffect transition="in" filter="wipe(left)">
                                      <p:cBhvr>
                                        <p:cTn id="19" dur="500"/>
                                        <p:tgtEl>
                                          <p:spTgt spid="15360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153609">
                                            <p:txEl>
                                              <p:pRg st="1" end="1"/>
                                            </p:txEl>
                                          </p:spTgt>
                                        </p:tgtEl>
                                        <p:attrNameLst>
                                          <p:attrName>style.visibility</p:attrName>
                                        </p:attrNameLst>
                                      </p:cBhvr>
                                      <p:to>
                                        <p:strVal val="visible"/>
                                      </p:to>
                                    </p:set>
                                    <p:animEffect transition="in" filter="wipe(left)">
                                      <p:cBhvr>
                                        <p:cTn id="24" dur="500"/>
                                        <p:tgtEl>
                                          <p:spTgt spid="153609">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153609">
                                            <p:txEl>
                                              <p:pRg st="2" end="2"/>
                                            </p:txEl>
                                          </p:spTgt>
                                        </p:tgtEl>
                                        <p:attrNameLst>
                                          <p:attrName>style.visibility</p:attrName>
                                        </p:attrNameLst>
                                      </p:cBhvr>
                                      <p:to>
                                        <p:strVal val="visible"/>
                                      </p:to>
                                    </p:set>
                                    <p:animEffect transition="in" filter="wipe(left)">
                                      <p:cBhvr>
                                        <p:cTn id="29" dur="500"/>
                                        <p:tgtEl>
                                          <p:spTgt spid="153609">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nodeType="clickEffect">
                                  <p:stCondLst>
                                    <p:cond delay="0"/>
                                  </p:stCondLst>
                                  <p:iterate type="wd">
                                    <p:tmPct val="10000"/>
                                  </p:iterate>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ppt_w</p:attrName>
                                        </p:attrNameLst>
                                      </p:cBhvr>
                                      <p:tavLst>
                                        <p:tav tm="0">
                                          <p:val>
                                            <p:fltVal val="0"/>
                                          </p:val>
                                        </p:tav>
                                        <p:tav tm="100000">
                                          <p:val>
                                            <p:strVal val="#ppt_w"/>
                                          </p:val>
                                        </p:tav>
                                      </p:tavLst>
                                    </p:anim>
                                    <p:anim calcmode="lin" valueType="num">
                                      <p:cBhvr>
                                        <p:cTn id="35" dur="500" fill="hold"/>
                                        <p:tgtEl>
                                          <p:spTgt spid="2"/>
                                        </p:tgtEl>
                                        <p:attrNameLst>
                                          <p:attrName>ppt_h</p:attrName>
                                        </p:attrNameLst>
                                      </p:cBhvr>
                                      <p:tavLst>
                                        <p:tav tm="0">
                                          <p:val>
                                            <p:fltVal val="0"/>
                                          </p:val>
                                        </p:tav>
                                        <p:tav tm="100000">
                                          <p:val>
                                            <p:strVal val="#ppt_h"/>
                                          </p:val>
                                        </p:tav>
                                      </p:tavLst>
                                    </p:anim>
                                    <p:animEffect transition="in" filter="fade">
                                      <p:cBhvr>
                                        <p:cTn id="36" dur="5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iterate type="wd">
                                    <p:tmPct val="10000"/>
                                  </p:iterate>
                                  <p:childTnLst>
                                    <p:set>
                                      <p:cBhvr>
                                        <p:cTn id="40" dur="1" fill="hold">
                                          <p:stCondLst>
                                            <p:cond delay="0"/>
                                          </p:stCondLst>
                                        </p:cTn>
                                        <p:tgtEl>
                                          <p:spTgt spid="153609">
                                            <p:txEl>
                                              <p:pRg st="3" end="3"/>
                                            </p:txEl>
                                          </p:spTgt>
                                        </p:tgtEl>
                                        <p:attrNameLst>
                                          <p:attrName>style.visibility</p:attrName>
                                        </p:attrNameLst>
                                      </p:cBhvr>
                                      <p:to>
                                        <p:strVal val="visible"/>
                                      </p:to>
                                    </p:set>
                                    <p:animEffect transition="in" filter="wipe(left)">
                                      <p:cBhvr>
                                        <p:cTn id="41" dur="500"/>
                                        <p:tgtEl>
                                          <p:spTgt spid="153609">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iterate type="wd">
                                    <p:tmPct val="10000"/>
                                  </p:iterate>
                                  <p:childTnLst>
                                    <p:set>
                                      <p:cBhvr>
                                        <p:cTn id="45" dur="1" fill="hold">
                                          <p:stCondLst>
                                            <p:cond delay="0"/>
                                          </p:stCondLst>
                                        </p:cTn>
                                        <p:tgtEl>
                                          <p:spTgt spid="153609">
                                            <p:txEl>
                                              <p:pRg st="4" end="4"/>
                                            </p:txEl>
                                          </p:spTgt>
                                        </p:tgtEl>
                                        <p:attrNameLst>
                                          <p:attrName>style.visibility</p:attrName>
                                        </p:attrNameLst>
                                      </p:cBhvr>
                                      <p:to>
                                        <p:strVal val="visible"/>
                                      </p:to>
                                    </p:set>
                                    <p:animEffect transition="in" filter="wipe(left)">
                                      <p:cBhvr>
                                        <p:cTn id="46" dur="500"/>
                                        <p:tgtEl>
                                          <p:spTgt spid="15360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p:bldP spid="15360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Wednesday, Sept. 16, 2020</a:t>
            </a:r>
          </a:p>
        </p:txBody>
      </p:sp>
      <p:sp>
        <p:nvSpPr>
          <p:cNvPr id="8" name="Footer Placeholder 4"/>
          <p:cNvSpPr>
            <a:spLocks noGrp="1"/>
          </p:cNvSpPr>
          <p:nvPr>
            <p:ph type="ftr" sz="quarter" idx="11"/>
          </p:nvPr>
        </p:nvSpPr>
        <p:spPr/>
        <p:txBody>
          <a:bodyPr/>
          <a:lstStyle/>
          <a:p>
            <a:r>
              <a:rPr lang="de-DE"/>
              <a:t>PHYS 1444-002, Fall 2020                    Dr. Jaehoon Yu</a:t>
            </a:r>
            <a:endParaRPr lang="en-US"/>
          </a:p>
        </p:txBody>
      </p:sp>
      <p:sp>
        <p:nvSpPr>
          <p:cNvPr id="9" name="Slide Number Placeholder 5"/>
          <p:cNvSpPr>
            <a:spLocks noGrp="1"/>
          </p:cNvSpPr>
          <p:nvPr>
            <p:ph type="sldNum" sz="quarter" idx="12"/>
          </p:nvPr>
        </p:nvSpPr>
        <p:spPr/>
        <p:txBody>
          <a:bodyPr/>
          <a:lstStyle/>
          <a:p>
            <a:fld id="{6BDB1D75-5A49-8A4A-B8DA-F7D71156D13D}" type="slidenum">
              <a:rPr lang="en-US"/>
              <a:pPr/>
              <a:t>15</a:t>
            </a:fld>
            <a:endParaRPr lang="en-US"/>
          </a:p>
        </p:txBody>
      </p:sp>
      <p:sp>
        <p:nvSpPr>
          <p:cNvPr id="185346" name="Rectangle 2"/>
          <p:cNvSpPr>
            <a:spLocks noGrp="1" noChangeArrowheads="1"/>
          </p:cNvSpPr>
          <p:nvPr>
            <p:ph type="title"/>
          </p:nvPr>
        </p:nvSpPr>
        <p:spPr>
          <a:xfrm>
            <a:off x="76200" y="0"/>
            <a:ext cx="9067800" cy="685800"/>
          </a:xfrm>
        </p:spPr>
        <p:txBody>
          <a:bodyPr/>
          <a:lstStyle/>
          <a:p>
            <a:r>
              <a:rPr lang="en-US" sz="4000"/>
              <a:t>Motion of a Charged Particle in an Electric Field</a:t>
            </a:r>
          </a:p>
        </p:txBody>
      </p:sp>
      <p:sp>
        <p:nvSpPr>
          <p:cNvPr id="185347" name="Rectangle 3"/>
          <p:cNvSpPr>
            <a:spLocks noGrp="1" noChangeArrowheads="1"/>
          </p:cNvSpPr>
          <p:nvPr>
            <p:ph type="body" idx="1"/>
          </p:nvPr>
        </p:nvSpPr>
        <p:spPr>
          <a:xfrm>
            <a:off x="381000" y="685800"/>
            <a:ext cx="8534400" cy="1752600"/>
          </a:xfrm>
        </p:spPr>
        <p:txBody>
          <a:bodyPr/>
          <a:lstStyle/>
          <a:p>
            <a:r>
              <a:rPr lang="en-US" dirty="0"/>
              <a:t>If an object with an electric charge q is placed at a point in space where the electric field is </a:t>
            </a:r>
            <a:r>
              <a:rPr lang="en-US" b="1" dirty="0"/>
              <a:t>E</a:t>
            </a:r>
            <a:r>
              <a:rPr lang="en-US" dirty="0"/>
              <a:t>, the force exerting on the object by this field is              .</a:t>
            </a:r>
          </a:p>
        </p:txBody>
      </p:sp>
      <p:pic>
        <p:nvPicPr>
          <p:cNvPr id="185348" name="Picture 4" descr="FG21_032"/>
          <p:cNvPicPr>
            <a:picLocks noChangeAspect="1" noChangeArrowheads="1"/>
          </p:cNvPicPr>
          <p:nvPr/>
        </p:nvPicPr>
        <p:blipFill>
          <a:blip r:embed="rId4"/>
          <a:srcRect/>
          <a:stretch>
            <a:fillRect/>
          </a:stretch>
        </p:blipFill>
        <p:spPr bwMode="auto">
          <a:xfrm>
            <a:off x="5181600" y="2819400"/>
            <a:ext cx="3886200" cy="2952750"/>
          </a:xfrm>
          <a:prstGeom prst="rect">
            <a:avLst/>
          </a:prstGeom>
          <a:noFill/>
        </p:spPr>
      </p:pic>
      <p:sp>
        <p:nvSpPr>
          <p:cNvPr id="185349" name="Rectangle 5"/>
          <p:cNvSpPr>
            <a:spLocks noChangeArrowheads="1"/>
          </p:cNvSpPr>
          <p:nvPr/>
        </p:nvSpPr>
        <p:spPr bwMode="auto">
          <a:xfrm>
            <a:off x="304800" y="2209800"/>
            <a:ext cx="5181600" cy="38862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sz="3200" dirty="0">
                <a:solidFill>
                  <a:schemeClr val="accent2"/>
                </a:solidFill>
                <a:latin typeface="Arial Narrow" charset="0"/>
              </a:rPr>
              <a:t>What do you think will happen to the charge?</a:t>
            </a:r>
          </a:p>
          <a:p>
            <a:pPr marL="742950" lvl="1" indent="-285750">
              <a:lnSpc>
                <a:spcPct val="90000"/>
              </a:lnSpc>
              <a:spcBef>
                <a:spcPct val="20000"/>
              </a:spcBef>
              <a:buFontTx/>
              <a:buChar char="–"/>
            </a:pPr>
            <a:r>
              <a:rPr lang="en-US" sz="2800" dirty="0">
                <a:solidFill>
                  <a:srgbClr val="660066"/>
                </a:solidFill>
                <a:latin typeface="Arial Narrow" charset="0"/>
                <a:ea typeface="ＭＳ Ｐゴシック" charset="-128"/>
              </a:rPr>
              <a:t>Let’s think about the cases like these on the right.</a:t>
            </a:r>
          </a:p>
          <a:p>
            <a:pPr marL="742950" lvl="1" indent="-285750">
              <a:lnSpc>
                <a:spcPct val="90000"/>
              </a:lnSpc>
              <a:spcBef>
                <a:spcPct val="20000"/>
              </a:spcBef>
              <a:buFontTx/>
              <a:buChar char="–"/>
            </a:pPr>
            <a:r>
              <a:rPr lang="en-US" sz="2800" dirty="0">
                <a:solidFill>
                  <a:srgbClr val="660066"/>
                </a:solidFill>
                <a:latin typeface="Arial Narrow" charset="0"/>
                <a:ea typeface="ＭＳ Ｐゴシック" charset="-128"/>
              </a:rPr>
              <a:t>The object will move along the field line…Which way? </a:t>
            </a:r>
            <a:r>
              <a:rPr lang="en-US" sz="2800" dirty="0">
                <a:solidFill>
                  <a:srgbClr val="CC00CC"/>
                </a:solidFill>
                <a:latin typeface="Arial Narrow" charset="0"/>
                <a:ea typeface="ＭＳ Ｐゴシック" charset="-128"/>
              </a:rPr>
              <a:t>(poll 7)</a:t>
            </a:r>
          </a:p>
          <a:p>
            <a:pPr marL="1200150" lvl="2" indent="-285750">
              <a:lnSpc>
                <a:spcPct val="90000"/>
              </a:lnSpc>
              <a:spcBef>
                <a:spcPct val="20000"/>
              </a:spcBef>
              <a:buFontTx/>
              <a:buChar char="–"/>
            </a:pPr>
            <a:r>
              <a:rPr lang="en-US" sz="2000" dirty="0">
                <a:solidFill>
                  <a:srgbClr val="008000"/>
                </a:solidFill>
                <a:latin typeface="Arial Narrow" charset="0"/>
                <a:ea typeface="ＭＳ Ｐゴシック" charset="-128"/>
              </a:rPr>
              <a:t>Depends on the sign of the charge</a:t>
            </a:r>
          </a:p>
          <a:p>
            <a:pPr marL="742950" lvl="1" indent="-285750">
              <a:lnSpc>
                <a:spcPct val="90000"/>
              </a:lnSpc>
              <a:spcBef>
                <a:spcPct val="20000"/>
              </a:spcBef>
              <a:buFontTx/>
              <a:buChar char="–"/>
            </a:pPr>
            <a:r>
              <a:rPr lang="en-US" sz="2800" dirty="0">
                <a:solidFill>
                  <a:srgbClr val="660066"/>
                </a:solidFill>
                <a:latin typeface="Arial Narrow" charset="0"/>
                <a:ea typeface="ＭＳ Ｐゴシック" charset="-128"/>
              </a:rPr>
              <a:t>The charge gets accelerated under the electric field.</a:t>
            </a:r>
          </a:p>
        </p:txBody>
      </p:sp>
      <p:graphicFrame>
        <p:nvGraphicFramePr>
          <p:cNvPr id="185350" name="Object 6"/>
          <p:cNvGraphicFramePr>
            <a:graphicFrameLocks noChangeAspect="1"/>
          </p:cNvGraphicFramePr>
          <p:nvPr>
            <p:extLst>
              <p:ext uri="{D42A27DB-BD31-4B8C-83A1-F6EECF244321}">
                <p14:modId xmlns:p14="http://schemas.microsoft.com/office/powerpoint/2010/main" val="401257382"/>
              </p:ext>
            </p:extLst>
          </p:nvPr>
        </p:nvGraphicFramePr>
        <p:xfrm>
          <a:off x="6132947" y="1692275"/>
          <a:ext cx="1334653" cy="593725"/>
        </p:xfrm>
        <a:graphic>
          <a:graphicData uri="http://schemas.openxmlformats.org/presentationml/2006/ole">
            <mc:AlternateContent xmlns:mc="http://schemas.openxmlformats.org/markup-compatibility/2006">
              <mc:Choice xmlns:v="urn:schemas-microsoft-com:vml" Requires="v">
                <p:oleObj spid="_x0000_s22760" name="Equation" r:id="rId5" imgW="457200" imgH="215900" progId="Equation.DSMT4">
                  <p:embed/>
                </p:oleObj>
              </mc:Choice>
              <mc:Fallback>
                <p:oleObj name="Equation" r:id="rId5" imgW="457200" imgH="215900" progId="Equation.DSMT4">
                  <p:embed/>
                  <p:pic>
                    <p:nvPicPr>
                      <p:cNvPr id="185350" name="Object 6"/>
                      <p:cNvPicPr>
                        <a:picLocks noChangeAspect="1" noChangeArrowheads="1"/>
                      </p:cNvPicPr>
                      <p:nvPr/>
                    </p:nvPicPr>
                    <p:blipFill>
                      <a:blip r:embed="rId6"/>
                      <a:srcRect/>
                      <a:stretch>
                        <a:fillRect/>
                      </a:stretch>
                    </p:blipFill>
                    <p:spPr bwMode="auto">
                      <a:xfrm>
                        <a:off x="6132947" y="1692275"/>
                        <a:ext cx="1334653" cy="5937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 name="Rectangle 9"/>
          <p:cNvSpPr/>
          <p:nvPr/>
        </p:nvSpPr>
        <p:spPr bwMode="auto">
          <a:xfrm>
            <a:off x="7086600" y="2667000"/>
            <a:ext cx="2133600" cy="28956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292894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85347">
                                            <p:txEl>
                                              <p:pRg st="0" end="0"/>
                                            </p:txEl>
                                          </p:spTgt>
                                        </p:tgtEl>
                                        <p:attrNameLst>
                                          <p:attrName>style.visibility</p:attrName>
                                        </p:attrNameLst>
                                      </p:cBhvr>
                                      <p:to>
                                        <p:strVal val="visible"/>
                                      </p:to>
                                    </p:set>
                                    <p:animEffect transition="in" filter="wipe(left)">
                                      <p:cBhvr>
                                        <p:cTn id="7" dur="500"/>
                                        <p:tgtEl>
                                          <p:spTgt spid="1853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5350"/>
                                        </p:tgtEl>
                                        <p:attrNameLst>
                                          <p:attrName>style.visibility</p:attrName>
                                        </p:attrNameLst>
                                      </p:cBhvr>
                                      <p:to>
                                        <p:strVal val="visible"/>
                                      </p:to>
                                    </p:set>
                                    <p:animEffect transition="in" filter="wipe(left)">
                                      <p:cBhvr>
                                        <p:cTn id="12" dur="500"/>
                                        <p:tgtEl>
                                          <p:spTgt spid="185350"/>
                                        </p:tgtEl>
                                      </p:cBhvr>
                                    </p:animEffect>
                                  </p:childTnLst>
                                  <p:subTnLst>
                                    <p:audio>
                                      <p:cMediaNode>
                                        <p:cTn display="0" masterRel="sameClick">
                                          <p:stCondLst>
                                            <p:cond evt="begin" delay="0">
                                              <p:tn val="10"/>
                                            </p:cond>
                                          </p:stCondLst>
                                          <p:endCondLst>
                                            <p:cond evt="onStopAudio" delay="0">
                                              <p:tgtEl>
                                                <p:sldTgt/>
                                              </p:tgtEl>
                                            </p:cond>
                                          </p:endCondLst>
                                        </p:cTn>
                                        <p:tgtEl>
                                          <p:sndTgt r:embed="rId3" name="Applause"/>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85349">
                                            <p:txEl>
                                              <p:pRg st="0" end="0"/>
                                            </p:txEl>
                                          </p:spTgt>
                                        </p:tgtEl>
                                        <p:attrNameLst>
                                          <p:attrName>style.visibility</p:attrName>
                                        </p:attrNameLst>
                                      </p:cBhvr>
                                      <p:to>
                                        <p:strVal val="visible"/>
                                      </p:to>
                                    </p:set>
                                    <p:animEffect transition="in" filter="wipe(left)">
                                      <p:cBhvr>
                                        <p:cTn id="17" dur="500"/>
                                        <p:tgtEl>
                                          <p:spTgt spid="18534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85349">
                                            <p:txEl>
                                              <p:pRg st="1" end="1"/>
                                            </p:txEl>
                                          </p:spTgt>
                                        </p:tgtEl>
                                        <p:attrNameLst>
                                          <p:attrName>style.visibility</p:attrName>
                                        </p:attrNameLst>
                                      </p:cBhvr>
                                      <p:to>
                                        <p:strVal val="visible"/>
                                      </p:to>
                                    </p:set>
                                    <p:animEffect transition="in" filter="wipe(left)">
                                      <p:cBhvr>
                                        <p:cTn id="22" dur="500"/>
                                        <p:tgtEl>
                                          <p:spTgt spid="18534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iterate type="wd">
                                    <p:tmPct val="10000"/>
                                  </p:iterate>
                                  <p:childTnLst>
                                    <p:set>
                                      <p:cBhvr>
                                        <p:cTn id="26" dur="1" fill="hold">
                                          <p:stCondLst>
                                            <p:cond delay="0"/>
                                          </p:stCondLst>
                                        </p:cTn>
                                        <p:tgtEl>
                                          <p:spTgt spid="185348"/>
                                        </p:tgtEl>
                                        <p:attrNameLst>
                                          <p:attrName>style.visibility</p:attrName>
                                        </p:attrNameLst>
                                      </p:cBhvr>
                                      <p:to>
                                        <p:strVal val="visible"/>
                                      </p:to>
                                    </p:set>
                                    <p:animEffect transition="in" filter="wipe(down)">
                                      <p:cBhvr>
                                        <p:cTn id="27" dur="580">
                                          <p:stCondLst>
                                            <p:cond delay="0"/>
                                          </p:stCondLst>
                                        </p:cTn>
                                        <p:tgtEl>
                                          <p:spTgt spid="185348"/>
                                        </p:tgtEl>
                                      </p:cBhvr>
                                    </p:animEffect>
                                    <p:anim calcmode="lin" valueType="num">
                                      <p:cBhvr>
                                        <p:cTn id="28" dur="1822" tmFilter="0,0; 0.14,0.36; 0.43,0.73; 0.71,0.91; 1.0,1.0">
                                          <p:stCondLst>
                                            <p:cond delay="0"/>
                                          </p:stCondLst>
                                        </p:cTn>
                                        <p:tgtEl>
                                          <p:spTgt spid="185348"/>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85348"/>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85348"/>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85348"/>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85348"/>
                                        </p:tgtEl>
                                        <p:attrNameLst>
                                          <p:attrName>ppt_y</p:attrName>
                                        </p:attrNameLst>
                                      </p:cBhvr>
                                      <p:tavLst>
                                        <p:tav tm="0" fmla="#ppt_y-sin(pi*$)/81">
                                          <p:val>
                                            <p:fltVal val="0"/>
                                          </p:val>
                                        </p:tav>
                                        <p:tav tm="100000">
                                          <p:val>
                                            <p:fltVal val="1"/>
                                          </p:val>
                                        </p:tav>
                                      </p:tavLst>
                                    </p:anim>
                                    <p:animScale>
                                      <p:cBhvr>
                                        <p:cTn id="33" dur="26">
                                          <p:stCondLst>
                                            <p:cond delay="650"/>
                                          </p:stCondLst>
                                        </p:cTn>
                                        <p:tgtEl>
                                          <p:spTgt spid="185348"/>
                                        </p:tgtEl>
                                      </p:cBhvr>
                                      <p:to x="100000" y="60000"/>
                                    </p:animScale>
                                    <p:animScale>
                                      <p:cBhvr>
                                        <p:cTn id="34" dur="166" decel="50000">
                                          <p:stCondLst>
                                            <p:cond delay="676"/>
                                          </p:stCondLst>
                                        </p:cTn>
                                        <p:tgtEl>
                                          <p:spTgt spid="185348"/>
                                        </p:tgtEl>
                                      </p:cBhvr>
                                      <p:to x="100000" y="100000"/>
                                    </p:animScale>
                                    <p:animScale>
                                      <p:cBhvr>
                                        <p:cTn id="35" dur="26">
                                          <p:stCondLst>
                                            <p:cond delay="1312"/>
                                          </p:stCondLst>
                                        </p:cTn>
                                        <p:tgtEl>
                                          <p:spTgt spid="185348"/>
                                        </p:tgtEl>
                                      </p:cBhvr>
                                      <p:to x="100000" y="80000"/>
                                    </p:animScale>
                                    <p:animScale>
                                      <p:cBhvr>
                                        <p:cTn id="36" dur="166" decel="50000">
                                          <p:stCondLst>
                                            <p:cond delay="1338"/>
                                          </p:stCondLst>
                                        </p:cTn>
                                        <p:tgtEl>
                                          <p:spTgt spid="185348"/>
                                        </p:tgtEl>
                                      </p:cBhvr>
                                      <p:to x="100000" y="100000"/>
                                    </p:animScale>
                                    <p:animScale>
                                      <p:cBhvr>
                                        <p:cTn id="37" dur="26">
                                          <p:stCondLst>
                                            <p:cond delay="1642"/>
                                          </p:stCondLst>
                                        </p:cTn>
                                        <p:tgtEl>
                                          <p:spTgt spid="185348"/>
                                        </p:tgtEl>
                                      </p:cBhvr>
                                      <p:to x="100000" y="90000"/>
                                    </p:animScale>
                                    <p:animScale>
                                      <p:cBhvr>
                                        <p:cTn id="38" dur="166" decel="50000">
                                          <p:stCondLst>
                                            <p:cond delay="1668"/>
                                          </p:stCondLst>
                                        </p:cTn>
                                        <p:tgtEl>
                                          <p:spTgt spid="185348"/>
                                        </p:tgtEl>
                                      </p:cBhvr>
                                      <p:to x="100000" y="100000"/>
                                    </p:animScale>
                                    <p:animScale>
                                      <p:cBhvr>
                                        <p:cTn id="39" dur="26">
                                          <p:stCondLst>
                                            <p:cond delay="1808"/>
                                          </p:stCondLst>
                                        </p:cTn>
                                        <p:tgtEl>
                                          <p:spTgt spid="185348"/>
                                        </p:tgtEl>
                                      </p:cBhvr>
                                      <p:to x="100000" y="95000"/>
                                    </p:animScale>
                                    <p:animScale>
                                      <p:cBhvr>
                                        <p:cTn id="40" dur="166" decel="50000">
                                          <p:stCondLst>
                                            <p:cond delay="1834"/>
                                          </p:stCondLst>
                                        </p:cTn>
                                        <p:tgtEl>
                                          <p:spTgt spid="185348"/>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185349">
                                            <p:txEl>
                                              <p:pRg st="2" end="2"/>
                                            </p:txEl>
                                          </p:spTgt>
                                        </p:tgtEl>
                                        <p:attrNameLst>
                                          <p:attrName>style.visibility</p:attrName>
                                        </p:attrNameLst>
                                      </p:cBhvr>
                                      <p:to>
                                        <p:strVal val="visible"/>
                                      </p:to>
                                    </p:set>
                                    <p:animEffect transition="in" filter="wipe(left)">
                                      <p:cBhvr>
                                        <p:cTn id="45" dur="500"/>
                                        <p:tgtEl>
                                          <p:spTgt spid="185349">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185349">
                                            <p:txEl>
                                              <p:pRg st="3" end="3"/>
                                            </p:txEl>
                                          </p:spTgt>
                                        </p:tgtEl>
                                        <p:attrNameLst>
                                          <p:attrName>style.visibility</p:attrName>
                                        </p:attrNameLst>
                                      </p:cBhvr>
                                      <p:to>
                                        <p:strVal val="visible"/>
                                      </p:to>
                                    </p:set>
                                    <p:animEffect transition="in" filter="wipe(left)">
                                      <p:cBhvr>
                                        <p:cTn id="50" dur="500"/>
                                        <p:tgtEl>
                                          <p:spTgt spid="185349">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xit" presetSubtype="0" fill="hold" grpId="0" nodeType="clickEffect">
                                  <p:stCondLst>
                                    <p:cond delay="0"/>
                                  </p:stCondLst>
                                  <p:childTnLst>
                                    <p:anim calcmode="lin" valueType="num">
                                      <p:cBhvr>
                                        <p:cTn id="54" dur="500"/>
                                        <p:tgtEl>
                                          <p:spTgt spid="10"/>
                                        </p:tgtEl>
                                        <p:attrNameLst>
                                          <p:attrName>ppt_w</p:attrName>
                                        </p:attrNameLst>
                                      </p:cBhvr>
                                      <p:tavLst>
                                        <p:tav tm="0">
                                          <p:val>
                                            <p:strVal val="ppt_w"/>
                                          </p:val>
                                        </p:tav>
                                        <p:tav tm="100000">
                                          <p:val>
                                            <p:fltVal val="0"/>
                                          </p:val>
                                        </p:tav>
                                      </p:tavLst>
                                    </p:anim>
                                    <p:anim calcmode="lin" valueType="num">
                                      <p:cBhvr>
                                        <p:cTn id="55" dur="500"/>
                                        <p:tgtEl>
                                          <p:spTgt spid="10"/>
                                        </p:tgtEl>
                                        <p:attrNameLst>
                                          <p:attrName>ppt_h</p:attrName>
                                        </p:attrNameLst>
                                      </p:cBhvr>
                                      <p:tavLst>
                                        <p:tav tm="0">
                                          <p:val>
                                            <p:strVal val="ppt_h"/>
                                          </p:val>
                                        </p:tav>
                                        <p:tav tm="100000">
                                          <p:val>
                                            <p:fltVal val="0"/>
                                          </p:val>
                                        </p:tav>
                                      </p:tavLst>
                                    </p:anim>
                                    <p:animEffect transition="out" filter="fade">
                                      <p:cBhvr>
                                        <p:cTn id="56" dur="500"/>
                                        <p:tgtEl>
                                          <p:spTgt spid="10"/>
                                        </p:tgtEl>
                                      </p:cBhvr>
                                    </p:animEffect>
                                    <p:set>
                                      <p:cBhvr>
                                        <p:cTn id="57" dur="1" fill="hold">
                                          <p:stCondLst>
                                            <p:cond delay="499"/>
                                          </p:stCondLst>
                                        </p:cTn>
                                        <p:tgtEl>
                                          <p:spTgt spid="10"/>
                                        </p:tgtEl>
                                        <p:attrNameLst>
                                          <p:attrName>style.visibility</p:attrName>
                                        </p:attrNameLst>
                                      </p:cBhvr>
                                      <p:to>
                                        <p:strVal val="hidden"/>
                                      </p:to>
                                    </p:set>
                                  </p:childTnLst>
                                </p:cTn>
                              </p:par>
                              <p:par>
                                <p:cTn id="58" presetID="22" presetClass="entr" presetSubtype="8" fill="hold" grpId="0" nodeType="withEffect">
                                  <p:stCondLst>
                                    <p:cond delay="0"/>
                                  </p:stCondLst>
                                  <p:iterate type="wd">
                                    <p:tmPct val="10000"/>
                                  </p:iterate>
                                  <p:childTnLst>
                                    <p:set>
                                      <p:cBhvr>
                                        <p:cTn id="59" dur="1" fill="hold">
                                          <p:stCondLst>
                                            <p:cond delay="0"/>
                                          </p:stCondLst>
                                        </p:cTn>
                                        <p:tgtEl>
                                          <p:spTgt spid="185349">
                                            <p:txEl>
                                              <p:pRg st="4" end="4"/>
                                            </p:txEl>
                                          </p:spTgt>
                                        </p:tgtEl>
                                        <p:attrNameLst>
                                          <p:attrName>style.visibility</p:attrName>
                                        </p:attrNameLst>
                                      </p:cBhvr>
                                      <p:to>
                                        <p:strVal val="visible"/>
                                      </p:to>
                                    </p:set>
                                    <p:animEffect transition="in" filter="wipe(left)">
                                      <p:cBhvr>
                                        <p:cTn id="60" dur="500"/>
                                        <p:tgtEl>
                                          <p:spTgt spid="18534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7" grpId="0" build="p"/>
      <p:bldP spid="185349" grpId="0" build="p"/>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Wednesday, Sept. 16, 2020</a:t>
            </a:r>
          </a:p>
        </p:txBody>
      </p:sp>
      <p:sp>
        <p:nvSpPr>
          <p:cNvPr id="16" name="Footer Placeholder 4"/>
          <p:cNvSpPr>
            <a:spLocks noGrp="1"/>
          </p:cNvSpPr>
          <p:nvPr>
            <p:ph type="ftr" sz="quarter" idx="11"/>
          </p:nvPr>
        </p:nvSpPr>
        <p:spPr/>
        <p:txBody>
          <a:bodyPr/>
          <a:lstStyle/>
          <a:p>
            <a:r>
              <a:rPr lang="de-DE"/>
              <a:t>PHYS 1444-002, Fall 2020                    Dr. Jaehoon Yu</a:t>
            </a:r>
            <a:endParaRPr lang="en-US"/>
          </a:p>
        </p:txBody>
      </p:sp>
      <p:sp>
        <p:nvSpPr>
          <p:cNvPr id="17" name="Slide Number Placeholder 5"/>
          <p:cNvSpPr>
            <a:spLocks noGrp="1"/>
          </p:cNvSpPr>
          <p:nvPr>
            <p:ph type="sldNum" sz="quarter" idx="12"/>
          </p:nvPr>
        </p:nvSpPr>
        <p:spPr/>
        <p:txBody>
          <a:bodyPr/>
          <a:lstStyle/>
          <a:p>
            <a:fld id="{C481C387-C99E-814A-A75D-83FE7FFF51CB}" type="slidenum">
              <a:rPr lang="en-US"/>
              <a:pPr/>
              <a:t>16</a:t>
            </a:fld>
            <a:endParaRPr lang="en-US"/>
          </a:p>
        </p:txBody>
      </p:sp>
      <p:pic>
        <p:nvPicPr>
          <p:cNvPr id="186370" name="Picture 2" descr="FG21_039"/>
          <p:cNvPicPr>
            <a:picLocks noChangeAspect="1" noChangeArrowheads="1"/>
          </p:cNvPicPr>
          <p:nvPr/>
        </p:nvPicPr>
        <p:blipFill>
          <a:blip r:embed="rId3"/>
          <a:srcRect/>
          <a:stretch>
            <a:fillRect/>
          </a:stretch>
        </p:blipFill>
        <p:spPr bwMode="auto">
          <a:xfrm>
            <a:off x="6553200" y="609600"/>
            <a:ext cx="3429000" cy="2571750"/>
          </a:xfrm>
          <a:prstGeom prst="rect">
            <a:avLst/>
          </a:prstGeom>
          <a:noFill/>
        </p:spPr>
      </p:pic>
      <p:sp>
        <p:nvSpPr>
          <p:cNvPr id="186371" name="Rectangle 3"/>
          <p:cNvSpPr>
            <a:spLocks noGrp="1" noChangeArrowheads="1"/>
          </p:cNvSpPr>
          <p:nvPr>
            <p:ph type="title"/>
          </p:nvPr>
        </p:nvSpPr>
        <p:spPr>
          <a:xfrm>
            <a:off x="304800" y="0"/>
            <a:ext cx="8382000" cy="546100"/>
          </a:xfrm>
        </p:spPr>
        <p:txBody>
          <a:bodyPr/>
          <a:lstStyle/>
          <a:p>
            <a:r>
              <a:rPr lang="en-US" dirty="0"/>
              <a:t>Example 21 – 14, particle acceleration </a:t>
            </a:r>
          </a:p>
        </p:txBody>
      </p:sp>
      <p:sp>
        <p:nvSpPr>
          <p:cNvPr id="186372" name="Rectangle 4"/>
          <p:cNvSpPr>
            <a:spLocks noGrp="1" noChangeArrowheads="1"/>
          </p:cNvSpPr>
          <p:nvPr>
            <p:ph type="body" idx="1"/>
          </p:nvPr>
        </p:nvSpPr>
        <p:spPr>
          <a:xfrm>
            <a:off x="0" y="609600"/>
            <a:ext cx="7696200" cy="2362200"/>
          </a:xfrm>
        </p:spPr>
        <p:txBody>
          <a:bodyPr/>
          <a:lstStyle/>
          <a:p>
            <a:pPr>
              <a:lnSpc>
                <a:spcPct val="80000"/>
              </a:lnSpc>
            </a:pPr>
            <a:r>
              <a:rPr lang="en-US" sz="2400" b="1" dirty="0">
                <a:solidFill>
                  <a:schemeClr val="hlink"/>
                </a:solidFill>
              </a:rPr>
              <a:t>Electron accelerated by electric field</a:t>
            </a:r>
            <a:r>
              <a:rPr lang="en-US" sz="2400" dirty="0">
                <a:solidFill>
                  <a:schemeClr val="hlink"/>
                </a:solidFill>
              </a:rPr>
              <a:t>.  An electron (mass m = 9.1x10</a:t>
            </a:r>
            <a:r>
              <a:rPr lang="en-US" sz="2400" baseline="30000" dirty="0">
                <a:solidFill>
                  <a:schemeClr val="hlink"/>
                </a:solidFill>
              </a:rPr>
              <a:t>-31</a:t>
            </a:r>
            <a:r>
              <a:rPr lang="en-US" sz="2400" dirty="0">
                <a:solidFill>
                  <a:schemeClr val="hlink"/>
                </a:solidFill>
              </a:rPr>
              <a:t>kg) is accelerated in a uniform field E (E=2.0x10</a:t>
            </a:r>
            <a:r>
              <a:rPr lang="en-US" sz="2400" baseline="30000" dirty="0">
                <a:solidFill>
                  <a:schemeClr val="hlink"/>
                </a:solidFill>
              </a:rPr>
              <a:t>4</a:t>
            </a:r>
            <a:r>
              <a:rPr lang="en-US" sz="2400" dirty="0">
                <a:solidFill>
                  <a:schemeClr val="hlink"/>
                </a:solidFill>
              </a:rPr>
              <a:t>N/C) between two parallel charged plates. The separation of the plates is 1.5cm. The electron is accelerated from rest near the negative plate and passes through a tiny hole in the positive plate.  (a) With what speed does it leave the hole? (b) Show that the gravitational force can be ignored.  Assume the hole is so small that it does not affect the uniform field between the plates. </a:t>
            </a:r>
          </a:p>
        </p:txBody>
      </p:sp>
      <p:sp>
        <p:nvSpPr>
          <p:cNvPr id="186373" name="Text Box 5"/>
          <p:cNvSpPr txBox="1">
            <a:spLocks noChangeArrowheads="1"/>
          </p:cNvSpPr>
          <p:nvPr/>
        </p:nvSpPr>
        <p:spPr bwMode="auto">
          <a:xfrm>
            <a:off x="354013" y="2971800"/>
            <a:ext cx="7265987" cy="822325"/>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The magnitude of the force on the electron is F=qE and is directed to the right.  The equation to solve this problem is</a:t>
            </a:r>
          </a:p>
        </p:txBody>
      </p:sp>
      <p:sp>
        <p:nvSpPr>
          <p:cNvPr id="186374" name="Text Box 6"/>
          <p:cNvSpPr txBox="1">
            <a:spLocks noChangeArrowheads="1"/>
          </p:cNvSpPr>
          <p:nvPr/>
        </p:nvSpPr>
        <p:spPr bwMode="auto">
          <a:xfrm>
            <a:off x="354013" y="4244975"/>
            <a:ext cx="5372100"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Narrow" charset="0"/>
              </a:rPr>
              <a:t>The magnitude of the electron’s acceleration is</a:t>
            </a:r>
          </a:p>
        </p:txBody>
      </p:sp>
      <p:sp>
        <p:nvSpPr>
          <p:cNvPr id="186375" name="Text Box 7"/>
          <p:cNvSpPr txBox="1">
            <a:spLocks noChangeArrowheads="1"/>
          </p:cNvSpPr>
          <p:nvPr/>
        </p:nvSpPr>
        <p:spPr bwMode="auto">
          <a:xfrm>
            <a:off x="354013" y="4816475"/>
            <a:ext cx="8229600" cy="822325"/>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Between the plates the field </a:t>
            </a:r>
            <a:r>
              <a:rPr lang="en-US" b="1">
                <a:solidFill>
                  <a:schemeClr val="accent2"/>
                </a:solidFill>
                <a:latin typeface="Arial Narrow" charset="0"/>
              </a:rPr>
              <a:t>E</a:t>
            </a:r>
            <a:r>
              <a:rPr lang="en-US">
                <a:solidFill>
                  <a:schemeClr val="accent2"/>
                </a:solidFill>
                <a:latin typeface="Arial Narrow" charset="0"/>
              </a:rPr>
              <a:t> is uniform, thus the electron undergoes a uniform acceleration</a:t>
            </a:r>
          </a:p>
        </p:txBody>
      </p:sp>
      <p:graphicFrame>
        <p:nvGraphicFramePr>
          <p:cNvPr id="186376" name="Object 8"/>
          <p:cNvGraphicFramePr>
            <a:graphicFrameLocks noChangeAspect="1"/>
          </p:cNvGraphicFramePr>
          <p:nvPr/>
        </p:nvGraphicFramePr>
        <p:xfrm>
          <a:off x="866775" y="5697538"/>
          <a:ext cx="962025" cy="833437"/>
        </p:xfrm>
        <a:graphic>
          <a:graphicData uri="http://schemas.openxmlformats.org/presentationml/2006/ole">
            <mc:AlternateContent xmlns:mc="http://schemas.openxmlformats.org/markup-compatibility/2006">
              <mc:Choice xmlns:v="urn:schemas-microsoft-com:vml" Requires="v">
                <p:oleObj spid="_x0000_s87865" name="Equation" r:id="rId4" imgW="444500" imgH="431800" progId="Equation.DSMT4">
                  <p:embed/>
                </p:oleObj>
              </mc:Choice>
              <mc:Fallback>
                <p:oleObj name="Equation" r:id="rId4" imgW="444500" imgH="431800" progId="Equation.DSMT4">
                  <p:embed/>
                  <p:pic>
                    <p:nvPicPr>
                      <p:cNvPr id="186376"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6775" y="5697538"/>
                        <a:ext cx="962025" cy="833437"/>
                      </a:xfrm>
                      <a:prstGeom prst="rect">
                        <a:avLst/>
                      </a:prstGeom>
                      <a:solidFill>
                        <a:schemeClr val="bg1"/>
                      </a:solidFill>
                    </p:spPr>
                  </p:pic>
                </p:oleObj>
              </mc:Fallback>
            </mc:AlternateContent>
          </a:graphicData>
        </a:graphic>
      </p:graphicFrame>
      <p:graphicFrame>
        <p:nvGraphicFramePr>
          <p:cNvPr id="186377" name="Object 9"/>
          <p:cNvGraphicFramePr>
            <a:graphicFrameLocks noChangeAspect="1"/>
          </p:cNvGraphicFramePr>
          <p:nvPr/>
        </p:nvGraphicFramePr>
        <p:xfrm>
          <a:off x="5988050" y="4405313"/>
          <a:ext cx="487363" cy="269875"/>
        </p:xfrm>
        <a:graphic>
          <a:graphicData uri="http://schemas.openxmlformats.org/presentationml/2006/ole">
            <mc:AlternateContent xmlns:mc="http://schemas.openxmlformats.org/markup-compatibility/2006">
              <mc:Choice xmlns:v="urn:schemas-microsoft-com:vml" Requires="v">
                <p:oleObj spid="_x0000_s87866" name="Equation" r:id="rId6" imgW="228600" imgH="126720" progId="Equation.DSMT4">
                  <p:embed/>
                </p:oleObj>
              </mc:Choice>
              <mc:Fallback>
                <p:oleObj name="Equation" r:id="rId6" imgW="228600" imgH="126720" progId="Equation.DSMT4">
                  <p:embed/>
                  <p:pic>
                    <p:nvPicPr>
                      <p:cNvPr id="186377"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88050" y="4405313"/>
                        <a:ext cx="487363" cy="2698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6378" name="Object 10"/>
          <p:cNvGraphicFramePr>
            <a:graphicFrameLocks noChangeAspect="1"/>
          </p:cNvGraphicFramePr>
          <p:nvPr/>
        </p:nvGraphicFramePr>
        <p:xfrm>
          <a:off x="6543675" y="4092575"/>
          <a:ext cx="619125" cy="782638"/>
        </p:xfrm>
        <a:graphic>
          <a:graphicData uri="http://schemas.openxmlformats.org/presentationml/2006/ole">
            <mc:AlternateContent xmlns:mc="http://schemas.openxmlformats.org/markup-compatibility/2006">
              <mc:Choice xmlns:v="urn:schemas-microsoft-com:vml" Requires="v">
                <p:oleObj spid="_x0000_s87867" name="Equation" r:id="rId8" imgW="291960" imgH="368280" progId="Equation.DSMT4">
                  <p:embed/>
                </p:oleObj>
              </mc:Choice>
              <mc:Fallback>
                <p:oleObj name="Equation" r:id="rId8" imgW="291960" imgH="368280" progId="Equation.DSMT4">
                  <p:embed/>
                  <p:pic>
                    <p:nvPicPr>
                      <p:cNvPr id="186378"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43675" y="4092575"/>
                        <a:ext cx="619125" cy="7826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6379" name="Object 11"/>
          <p:cNvGraphicFramePr>
            <a:graphicFrameLocks noChangeAspect="1"/>
          </p:cNvGraphicFramePr>
          <p:nvPr/>
        </p:nvGraphicFramePr>
        <p:xfrm>
          <a:off x="7185025" y="4092575"/>
          <a:ext cx="511175" cy="784225"/>
        </p:xfrm>
        <a:graphic>
          <a:graphicData uri="http://schemas.openxmlformats.org/presentationml/2006/ole">
            <mc:AlternateContent xmlns:mc="http://schemas.openxmlformats.org/markup-compatibility/2006">
              <mc:Choice xmlns:v="urn:schemas-microsoft-com:vml" Requires="v">
                <p:oleObj spid="_x0000_s87868" name="Equation" r:id="rId10" imgW="241200" imgH="368280" progId="Equation.DSMT4">
                  <p:embed/>
                </p:oleObj>
              </mc:Choice>
              <mc:Fallback>
                <p:oleObj name="Equation" r:id="rId10" imgW="241200" imgH="368280" progId="Equation.DSMT4">
                  <p:embed/>
                  <p:pic>
                    <p:nvPicPr>
                      <p:cNvPr id="186379"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85025" y="4092575"/>
                        <a:ext cx="511175" cy="7842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6380" name="Object 12"/>
          <p:cNvGraphicFramePr>
            <a:graphicFrameLocks noChangeAspect="1"/>
          </p:cNvGraphicFramePr>
          <p:nvPr/>
        </p:nvGraphicFramePr>
        <p:xfrm>
          <a:off x="2057400" y="3810000"/>
          <a:ext cx="693738" cy="396875"/>
        </p:xfrm>
        <a:graphic>
          <a:graphicData uri="http://schemas.openxmlformats.org/presentationml/2006/ole">
            <mc:AlternateContent xmlns:mc="http://schemas.openxmlformats.org/markup-compatibility/2006">
              <mc:Choice xmlns:v="urn:schemas-microsoft-com:vml" Requires="v">
                <p:oleObj spid="_x0000_s87869" name="Equation" r:id="rId12" imgW="266400" imgH="152280" progId="Equation.DSMT4">
                  <p:embed/>
                </p:oleObj>
              </mc:Choice>
              <mc:Fallback>
                <p:oleObj name="Equation" r:id="rId12" imgW="266400" imgH="152280" progId="Equation.DSMT4">
                  <p:embed/>
                  <p:pic>
                    <p:nvPicPr>
                      <p:cNvPr id="186380"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57400" y="3810000"/>
                        <a:ext cx="693738" cy="3968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6381" name="Object 13"/>
          <p:cNvGraphicFramePr>
            <a:graphicFrameLocks noChangeAspect="1"/>
          </p:cNvGraphicFramePr>
          <p:nvPr/>
        </p:nvGraphicFramePr>
        <p:xfrm>
          <a:off x="2743200" y="3770313"/>
          <a:ext cx="825500" cy="496887"/>
        </p:xfrm>
        <a:graphic>
          <a:graphicData uri="http://schemas.openxmlformats.org/presentationml/2006/ole">
            <mc:AlternateContent xmlns:mc="http://schemas.openxmlformats.org/markup-compatibility/2006">
              <mc:Choice xmlns:v="urn:schemas-microsoft-com:vml" Requires="v">
                <p:oleObj spid="_x0000_s87870" name="Equation" r:id="rId14" imgW="317160" imgH="190440" progId="Equation.DSMT4">
                  <p:embed/>
                </p:oleObj>
              </mc:Choice>
              <mc:Fallback>
                <p:oleObj name="Equation" r:id="rId14" imgW="317160" imgH="190440" progId="Equation.DSMT4">
                  <p:embed/>
                  <p:pic>
                    <p:nvPicPr>
                      <p:cNvPr id="186381" name="Object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43200" y="3770313"/>
                        <a:ext cx="825500" cy="4968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6382" name="Object 14"/>
          <p:cNvGraphicFramePr>
            <a:graphicFrameLocks noChangeAspect="1"/>
          </p:cNvGraphicFramePr>
          <p:nvPr/>
        </p:nvGraphicFramePr>
        <p:xfrm>
          <a:off x="3581400" y="3886200"/>
          <a:ext cx="593725" cy="331788"/>
        </p:xfrm>
        <a:graphic>
          <a:graphicData uri="http://schemas.openxmlformats.org/presentationml/2006/ole">
            <mc:AlternateContent xmlns:mc="http://schemas.openxmlformats.org/markup-compatibility/2006">
              <mc:Choice xmlns:v="urn:schemas-microsoft-com:vml" Requires="v">
                <p:oleObj spid="_x0000_s87871" name="Equation" r:id="rId16" imgW="228600" imgH="126720" progId="Equation.DSMT4">
                  <p:embed/>
                </p:oleObj>
              </mc:Choice>
              <mc:Fallback>
                <p:oleObj name="Equation" r:id="rId16" imgW="228600" imgH="126720" progId="Equation.DSMT4">
                  <p:embed/>
                  <p:pic>
                    <p:nvPicPr>
                      <p:cNvPr id="186382" name="Object 1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581400" y="3886200"/>
                        <a:ext cx="593725" cy="3317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04459" name="Object 11"/>
          <p:cNvGraphicFramePr>
            <a:graphicFrameLocks noChangeAspect="1"/>
          </p:cNvGraphicFramePr>
          <p:nvPr/>
        </p:nvGraphicFramePr>
        <p:xfrm>
          <a:off x="1828800" y="5562600"/>
          <a:ext cx="6164262" cy="1077913"/>
        </p:xfrm>
        <a:graphic>
          <a:graphicData uri="http://schemas.openxmlformats.org/presentationml/2006/ole">
            <mc:AlternateContent xmlns:mc="http://schemas.openxmlformats.org/markup-compatibility/2006">
              <mc:Choice xmlns:v="urn:schemas-microsoft-com:vml" Requires="v">
                <p:oleObj spid="_x0000_s87872" name="Equation" r:id="rId18" imgW="2844800" imgH="558800" progId="Equation.DSMT4">
                  <p:embed/>
                </p:oleObj>
              </mc:Choice>
              <mc:Fallback>
                <p:oleObj name="Equation" r:id="rId18" imgW="2844800" imgH="558800" progId="Equation.DSMT4">
                  <p:embed/>
                  <p:pic>
                    <p:nvPicPr>
                      <p:cNvPr id="104459" name="Object 1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828800" y="5562600"/>
                        <a:ext cx="6164262" cy="1077913"/>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281330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86372">
                                            <p:txEl>
                                              <p:pRg st="0" end="0"/>
                                            </p:txEl>
                                          </p:spTgt>
                                        </p:tgtEl>
                                        <p:attrNameLst>
                                          <p:attrName>style.visibility</p:attrName>
                                        </p:attrNameLst>
                                      </p:cBhvr>
                                      <p:to>
                                        <p:strVal val="visible"/>
                                      </p:to>
                                    </p:set>
                                    <p:animEffect transition="in" filter="wipe(left)">
                                      <p:cBhvr>
                                        <p:cTn id="7" dur="500"/>
                                        <p:tgtEl>
                                          <p:spTgt spid="1863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186370"/>
                                        </p:tgtEl>
                                        <p:attrNameLst>
                                          <p:attrName>style.visibility</p:attrName>
                                        </p:attrNameLst>
                                      </p:cBhvr>
                                      <p:to>
                                        <p:strVal val="visible"/>
                                      </p:to>
                                    </p:set>
                                    <p:anim calcmode="lin" valueType="num">
                                      <p:cBhvr>
                                        <p:cTn id="12" dur="500" fill="hold"/>
                                        <p:tgtEl>
                                          <p:spTgt spid="186370"/>
                                        </p:tgtEl>
                                        <p:attrNameLst>
                                          <p:attrName>ppt_w</p:attrName>
                                        </p:attrNameLst>
                                      </p:cBhvr>
                                      <p:tavLst>
                                        <p:tav tm="0">
                                          <p:val>
                                            <p:fltVal val="0"/>
                                          </p:val>
                                        </p:tav>
                                        <p:tav tm="100000">
                                          <p:val>
                                            <p:strVal val="#ppt_w"/>
                                          </p:val>
                                        </p:tav>
                                      </p:tavLst>
                                    </p:anim>
                                    <p:anim calcmode="lin" valueType="num">
                                      <p:cBhvr>
                                        <p:cTn id="13" dur="500" fill="hold"/>
                                        <p:tgtEl>
                                          <p:spTgt spid="186370"/>
                                        </p:tgtEl>
                                        <p:attrNameLst>
                                          <p:attrName>ppt_h</p:attrName>
                                        </p:attrNameLst>
                                      </p:cBhvr>
                                      <p:tavLst>
                                        <p:tav tm="0">
                                          <p:val>
                                            <p:fltVal val="0"/>
                                          </p:val>
                                        </p:tav>
                                        <p:tav tm="100000">
                                          <p:val>
                                            <p:strVal val="#ppt_h"/>
                                          </p:val>
                                        </p:tav>
                                      </p:tavLst>
                                    </p:anim>
                                    <p:animEffect transition="in" filter="fade">
                                      <p:cBhvr>
                                        <p:cTn id="14" dur="500"/>
                                        <p:tgtEl>
                                          <p:spTgt spid="18637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186373"/>
                                        </p:tgtEl>
                                        <p:attrNameLst>
                                          <p:attrName>style.visibility</p:attrName>
                                        </p:attrNameLst>
                                      </p:cBhvr>
                                      <p:to>
                                        <p:strVal val="visible"/>
                                      </p:to>
                                    </p:set>
                                    <p:animEffect transition="in" filter="wipe(left)">
                                      <p:cBhvr>
                                        <p:cTn id="19" dur="500"/>
                                        <p:tgtEl>
                                          <p:spTgt spid="18637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iterate type="wd">
                                    <p:tmPct val="10000"/>
                                  </p:iterate>
                                  <p:childTnLst>
                                    <p:set>
                                      <p:cBhvr>
                                        <p:cTn id="23" dur="1" fill="hold">
                                          <p:stCondLst>
                                            <p:cond delay="0"/>
                                          </p:stCondLst>
                                        </p:cTn>
                                        <p:tgtEl>
                                          <p:spTgt spid="186380"/>
                                        </p:tgtEl>
                                        <p:attrNameLst>
                                          <p:attrName>style.visibility</p:attrName>
                                        </p:attrNameLst>
                                      </p:cBhvr>
                                      <p:to>
                                        <p:strVal val="visible"/>
                                      </p:to>
                                    </p:set>
                                    <p:animEffect transition="in" filter="wipe(left)">
                                      <p:cBhvr>
                                        <p:cTn id="24" dur="500"/>
                                        <p:tgtEl>
                                          <p:spTgt spid="18638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iterate type="wd">
                                    <p:tmPct val="10000"/>
                                  </p:iterate>
                                  <p:childTnLst>
                                    <p:set>
                                      <p:cBhvr>
                                        <p:cTn id="28" dur="1" fill="hold">
                                          <p:stCondLst>
                                            <p:cond delay="0"/>
                                          </p:stCondLst>
                                        </p:cTn>
                                        <p:tgtEl>
                                          <p:spTgt spid="186381"/>
                                        </p:tgtEl>
                                        <p:attrNameLst>
                                          <p:attrName>style.visibility</p:attrName>
                                        </p:attrNameLst>
                                      </p:cBhvr>
                                      <p:to>
                                        <p:strVal val="visible"/>
                                      </p:to>
                                    </p:set>
                                    <p:animEffect transition="in" filter="wipe(left)">
                                      <p:cBhvr>
                                        <p:cTn id="29" dur="500"/>
                                        <p:tgtEl>
                                          <p:spTgt spid="18638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iterate type="wd">
                                    <p:tmPct val="10000"/>
                                  </p:iterate>
                                  <p:childTnLst>
                                    <p:set>
                                      <p:cBhvr>
                                        <p:cTn id="33" dur="1" fill="hold">
                                          <p:stCondLst>
                                            <p:cond delay="0"/>
                                          </p:stCondLst>
                                        </p:cTn>
                                        <p:tgtEl>
                                          <p:spTgt spid="186382"/>
                                        </p:tgtEl>
                                        <p:attrNameLst>
                                          <p:attrName>style.visibility</p:attrName>
                                        </p:attrNameLst>
                                      </p:cBhvr>
                                      <p:to>
                                        <p:strVal val="visible"/>
                                      </p:to>
                                    </p:set>
                                    <p:animEffect transition="in" filter="wipe(left)">
                                      <p:cBhvr>
                                        <p:cTn id="34" dur="500"/>
                                        <p:tgtEl>
                                          <p:spTgt spid="18638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186374"/>
                                        </p:tgtEl>
                                        <p:attrNameLst>
                                          <p:attrName>style.visibility</p:attrName>
                                        </p:attrNameLst>
                                      </p:cBhvr>
                                      <p:to>
                                        <p:strVal val="visible"/>
                                      </p:to>
                                    </p:set>
                                    <p:animEffect transition="in" filter="wipe(left)">
                                      <p:cBhvr>
                                        <p:cTn id="39" dur="500"/>
                                        <p:tgtEl>
                                          <p:spTgt spid="18637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iterate type="wd">
                                    <p:tmPct val="10000"/>
                                  </p:iterate>
                                  <p:childTnLst>
                                    <p:set>
                                      <p:cBhvr>
                                        <p:cTn id="43" dur="1" fill="hold">
                                          <p:stCondLst>
                                            <p:cond delay="0"/>
                                          </p:stCondLst>
                                        </p:cTn>
                                        <p:tgtEl>
                                          <p:spTgt spid="186377"/>
                                        </p:tgtEl>
                                        <p:attrNameLst>
                                          <p:attrName>style.visibility</p:attrName>
                                        </p:attrNameLst>
                                      </p:cBhvr>
                                      <p:to>
                                        <p:strVal val="visible"/>
                                      </p:to>
                                    </p:set>
                                    <p:animEffect transition="in" filter="wipe(left)">
                                      <p:cBhvr>
                                        <p:cTn id="44" dur="500"/>
                                        <p:tgtEl>
                                          <p:spTgt spid="18637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iterate type="wd">
                                    <p:tmPct val="10000"/>
                                  </p:iterate>
                                  <p:childTnLst>
                                    <p:set>
                                      <p:cBhvr>
                                        <p:cTn id="48" dur="1" fill="hold">
                                          <p:stCondLst>
                                            <p:cond delay="0"/>
                                          </p:stCondLst>
                                        </p:cTn>
                                        <p:tgtEl>
                                          <p:spTgt spid="186378"/>
                                        </p:tgtEl>
                                        <p:attrNameLst>
                                          <p:attrName>style.visibility</p:attrName>
                                        </p:attrNameLst>
                                      </p:cBhvr>
                                      <p:to>
                                        <p:strVal val="visible"/>
                                      </p:to>
                                    </p:set>
                                    <p:animEffect transition="in" filter="wipe(left)">
                                      <p:cBhvr>
                                        <p:cTn id="49" dur="500"/>
                                        <p:tgtEl>
                                          <p:spTgt spid="18637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iterate type="wd">
                                    <p:tmPct val="10000"/>
                                  </p:iterate>
                                  <p:childTnLst>
                                    <p:set>
                                      <p:cBhvr>
                                        <p:cTn id="53" dur="1" fill="hold">
                                          <p:stCondLst>
                                            <p:cond delay="0"/>
                                          </p:stCondLst>
                                        </p:cTn>
                                        <p:tgtEl>
                                          <p:spTgt spid="186379"/>
                                        </p:tgtEl>
                                        <p:attrNameLst>
                                          <p:attrName>style.visibility</p:attrName>
                                        </p:attrNameLst>
                                      </p:cBhvr>
                                      <p:to>
                                        <p:strVal val="visible"/>
                                      </p:to>
                                    </p:set>
                                    <p:animEffect transition="in" filter="wipe(left)">
                                      <p:cBhvr>
                                        <p:cTn id="54" dur="500"/>
                                        <p:tgtEl>
                                          <p:spTgt spid="18637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186375"/>
                                        </p:tgtEl>
                                        <p:attrNameLst>
                                          <p:attrName>style.visibility</p:attrName>
                                        </p:attrNameLst>
                                      </p:cBhvr>
                                      <p:to>
                                        <p:strVal val="visible"/>
                                      </p:to>
                                    </p:set>
                                    <p:animEffect transition="in" filter="wipe(left)">
                                      <p:cBhvr>
                                        <p:cTn id="59" dur="500"/>
                                        <p:tgtEl>
                                          <p:spTgt spid="18637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86376"/>
                                        </p:tgtEl>
                                        <p:attrNameLst>
                                          <p:attrName>style.visibility</p:attrName>
                                        </p:attrNameLst>
                                      </p:cBhvr>
                                      <p:to>
                                        <p:strVal val="visible"/>
                                      </p:to>
                                    </p:set>
                                    <p:animEffect transition="in" filter="wipe(left)">
                                      <p:cBhvr>
                                        <p:cTn id="64" dur="500"/>
                                        <p:tgtEl>
                                          <p:spTgt spid="186376"/>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104459"/>
                                        </p:tgtEl>
                                        <p:attrNameLst>
                                          <p:attrName>style.visibility</p:attrName>
                                        </p:attrNameLst>
                                      </p:cBhvr>
                                      <p:to>
                                        <p:strVal val="visible"/>
                                      </p:to>
                                    </p:set>
                                    <p:animEffect transition="in" filter="wipe(left)">
                                      <p:cBhvr>
                                        <p:cTn id="69" dur="500"/>
                                        <p:tgtEl>
                                          <p:spTgt spid="104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2" grpId="0" build="p"/>
      <p:bldP spid="186373" grpId="0"/>
      <p:bldP spid="186374" grpId="0"/>
      <p:bldP spid="18637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3"/>
          <p:cNvSpPr>
            <a:spLocks noGrp="1"/>
          </p:cNvSpPr>
          <p:nvPr>
            <p:ph type="dt" sz="half" idx="10"/>
          </p:nvPr>
        </p:nvSpPr>
        <p:spPr/>
        <p:txBody>
          <a:bodyPr/>
          <a:lstStyle/>
          <a:p>
            <a:r>
              <a:rPr lang="en-US"/>
              <a:t>Wednesday, Sept. 16, 2020</a:t>
            </a:r>
          </a:p>
        </p:txBody>
      </p:sp>
      <p:sp>
        <p:nvSpPr>
          <p:cNvPr id="19" name="Footer Placeholder 4"/>
          <p:cNvSpPr>
            <a:spLocks noGrp="1"/>
          </p:cNvSpPr>
          <p:nvPr>
            <p:ph type="ftr" sz="quarter" idx="11"/>
          </p:nvPr>
        </p:nvSpPr>
        <p:spPr/>
        <p:txBody>
          <a:bodyPr/>
          <a:lstStyle/>
          <a:p>
            <a:r>
              <a:rPr lang="de-DE"/>
              <a:t>PHYS 1444-002, Fall 2020                    Dr. Jaehoon Yu</a:t>
            </a:r>
            <a:endParaRPr lang="en-US"/>
          </a:p>
        </p:txBody>
      </p:sp>
      <p:sp>
        <p:nvSpPr>
          <p:cNvPr id="20" name="Slide Number Placeholder 5"/>
          <p:cNvSpPr>
            <a:spLocks noGrp="1"/>
          </p:cNvSpPr>
          <p:nvPr>
            <p:ph type="sldNum" sz="quarter" idx="12"/>
          </p:nvPr>
        </p:nvSpPr>
        <p:spPr/>
        <p:txBody>
          <a:bodyPr/>
          <a:lstStyle/>
          <a:p>
            <a:fld id="{AA474E1C-D48A-AB4D-967B-BB66B17AD59B}" type="slidenum">
              <a:rPr lang="en-US"/>
              <a:pPr/>
              <a:t>17</a:t>
            </a:fld>
            <a:endParaRPr lang="en-US"/>
          </a:p>
        </p:txBody>
      </p:sp>
      <p:sp>
        <p:nvSpPr>
          <p:cNvPr id="187394" name="Rectangle 2"/>
          <p:cNvSpPr>
            <a:spLocks noGrp="1" noChangeArrowheads="1"/>
          </p:cNvSpPr>
          <p:nvPr>
            <p:ph type="title"/>
          </p:nvPr>
        </p:nvSpPr>
        <p:spPr>
          <a:xfrm>
            <a:off x="304800" y="0"/>
            <a:ext cx="8382000" cy="685800"/>
          </a:xfrm>
        </p:spPr>
        <p:txBody>
          <a:bodyPr/>
          <a:lstStyle/>
          <a:p>
            <a:r>
              <a:rPr lang="en-US"/>
              <a:t>Example 21 – 14 </a:t>
            </a:r>
          </a:p>
        </p:txBody>
      </p:sp>
      <p:sp>
        <p:nvSpPr>
          <p:cNvPr id="187395" name="Rectangle 3"/>
          <p:cNvSpPr>
            <a:spLocks noGrp="1" noChangeArrowheads="1"/>
          </p:cNvSpPr>
          <p:nvPr>
            <p:ph type="body" idx="1"/>
          </p:nvPr>
        </p:nvSpPr>
        <p:spPr>
          <a:xfrm>
            <a:off x="152400" y="2590800"/>
            <a:ext cx="8763000" cy="838200"/>
          </a:xfrm>
        </p:spPr>
        <p:txBody>
          <a:bodyPr/>
          <a:lstStyle/>
          <a:p>
            <a:pPr>
              <a:lnSpc>
                <a:spcPct val="90000"/>
              </a:lnSpc>
            </a:pPr>
            <a:r>
              <a:rPr lang="en-US" sz="2400">
                <a:solidFill>
                  <a:srgbClr val="CC00CC"/>
                </a:solidFill>
              </a:rPr>
              <a:t>(b) Show that the gravitational force can be ignored.  Assume the hole is so small that it does not affect the uniform field between the plates. </a:t>
            </a:r>
          </a:p>
        </p:txBody>
      </p:sp>
      <p:sp>
        <p:nvSpPr>
          <p:cNvPr id="187396" name="Text Box 4"/>
          <p:cNvSpPr txBox="1">
            <a:spLocks noChangeArrowheads="1"/>
          </p:cNvSpPr>
          <p:nvPr/>
        </p:nvSpPr>
        <p:spPr bwMode="auto">
          <a:xfrm>
            <a:off x="381000" y="3352800"/>
            <a:ext cx="6027738"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Narrow" charset="0"/>
              </a:rPr>
              <a:t>The magnitude of the electric force on the electron is</a:t>
            </a:r>
          </a:p>
        </p:txBody>
      </p:sp>
      <p:graphicFrame>
        <p:nvGraphicFramePr>
          <p:cNvPr id="187397" name="Object 5"/>
          <p:cNvGraphicFramePr>
            <a:graphicFrameLocks noChangeAspect="1"/>
          </p:cNvGraphicFramePr>
          <p:nvPr/>
        </p:nvGraphicFramePr>
        <p:xfrm>
          <a:off x="757238" y="3924300"/>
          <a:ext cx="690562" cy="481013"/>
        </p:xfrm>
        <a:graphic>
          <a:graphicData uri="http://schemas.openxmlformats.org/presentationml/2006/ole">
            <mc:AlternateContent xmlns:mc="http://schemas.openxmlformats.org/markup-compatibility/2006">
              <mc:Choice xmlns:v="urn:schemas-microsoft-com:vml" Requires="v">
                <p:oleObj spid="_x0000_s115744" name="Equation" r:id="rId3" imgW="291960" imgH="203040" progId="Equation.DSMT4">
                  <p:embed/>
                </p:oleObj>
              </mc:Choice>
              <mc:Fallback>
                <p:oleObj name="Equation" r:id="rId3" imgW="291960" imgH="203040" progId="Equation.DSMT4">
                  <p:embed/>
                  <p:pic>
                    <p:nvPicPr>
                      <p:cNvPr id="187397"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238" y="3924300"/>
                        <a:ext cx="690562" cy="4810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7398" name="Object 6"/>
          <p:cNvGraphicFramePr>
            <a:graphicFrameLocks noChangeAspect="1"/>
          </p:cNvGraphicFramePr>
          <p:nvPr/>
        </p:nvGraphicFramePr>
        <p:xfrm>
          <a:off x="762000" y="4913313"/>
          <a:ext cx="749300" cy="482600"/>
        </p:xfrm>
        <a:graphic>
          <a:graphicData uri="http://schemas.openxmlformats.org/presentationml/2006/ole">
            <mc:AlternateContent xmlns:mc="http://schemas.openxmlformats.org/markup-compatibility/2006">
              <mc:Choice xmlns:v="urn:schemas-microsoft-com:vml" Requires="v">
                <p:oleObj spid="_x0000_s115745" name="Equation" r:id="rId5" imgW="317160" imgH="203040" progId="Equation.DSMT4">
                  <p:embed/>
                </p:oleObj>
              </mc:Choice>
              <mc:Fallback>
                <p:oleObj name="Equation" r:id="rId5" imgW="317160" imgH="203040" progId="Equation.DSMT4">
                  <p:embed/>
                  <p:pic>
                    <p:nvPicPr>
                      <p:cNvPr id="187398"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4913313"/>
                        <a:ext cx="749300" cy="4826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87399" name="Text Box 7"/>
          <p:cNvSpPr txBox="1">
            <a:spLocks noChangeArrowheads="1"/>
          </p:cNvSpPr>
          <p:nvPr/>
        </p:nvSpPr>
        <p:spPr bwMode="auto">
          <a:xfrm>
            <a:off x="381000" y="4419600"/>
            <a:ext cx="6586538"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Narrow" charset="0"/>
              </a:rPr>
              <a:t>The magnitude of the gravitational force on the electron is</a:t>
            </a:r>
          </a:p>
        </p:txBody>
      </p:sp>
      <p:sp>
        <p:nvSpPr>
          <p:cNvPr id="187400" name="Text Box 8"/>
          <p:cNvSpPr txBox="1">
            <a:spLocks noChangeArrowheads="1"/>
          </p:cNvSpPr>
          <p:nvPr/>
        </p:nvSpPr>
        <p:spPr bwMode="auto">
          <a:xfrm>
            <a:off x="381000" y="5349875"/>
            <a:ext cx="8305800" cy="822325"/>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Thus the gravitational force on the electron is negligible compared to the electromagnetic force.</a:t>
            </a:r>
          </a:p>
        </p:txBody>
      </p:sp>
      <p:graphicFrame>
        <p:nvGraphicFramePr>
          <p:cNvPr id="187401" name="Object 9"/>
          <p:cNvGraphicFramePr>
            <a:graphicFrameLocks noChangeAspect="1"/>
          </p:cNvGraphicFramePr>
          <p:nvPr/>
        </p:nvGraphicFramePr>
        <p:xfrm>
          <a:off x="1384300" y="3938588"/>
          <a:ext cx="749300" cy="452437"/>
        </p:xfrm>
        <a:graphic>
          <a:graphicData uri="http://schemas.openxmlformats.org/presentationml/2006/ole">
            <mc:AlternateContent xmlns:mc="http://schemas.openxmlformats.org/markup-compatibility/2006">
              <mc:Choice xmlns:v="urn:schemas-microsoft-com:vml" Requires="v">
                <p:oleObj spid="_x0000_s115746" name="Equation" r:id="rId7" imgW="317160" imgH="190440" progId="Equation.DSMT4">
                  <p:embed/>
                </p:oleObj>
              </mc:Choice>
              <mc:Fallback>
                <p:oleObj name="Equation" r:id="rId7" imgW="317160" imgH="190440" progId="Equation.DSMT4">
                  <p:embed/>
                  <p:pic>
                    <p:nvPicPr>
                      <p:cNvPr id="187401"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84300" y="3938588"/>
                        <a:ext cx="749300" cy="4524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7402" name="Object 10"/>
          <p:cNvGraphicFramePr>
            <a:graphicFrameLocks noChangeAspect="1"/>
          </p:cNvGraphicFramePr>
          <p:nvPr/>
        </p:nvGraphicFramePr>
        <p:xfrm>
          <a:off x="2949575" y="3833813"/>
          <a:ext cx="5965825" cy="661987"/>
        </p:xfrm>
        <a:graphic>
          <a:graphicData uri="http://schemas.openxmlformats.org/presentationml/2006/ole">
            <mc:AlternateContent xmlns:mc="http://schemas.openxmlformats.org/markup-compatibility/2006">
              <mc:Choice xmlns:v="urn:schemas-microsoft-com:vml" Requires="v">
                <p:oleObj spid="_x0000_s115747" name="Equation" r:id="rId9" imgW="2527200" imgH="279360" progId="Equation.DSMT4">
                  <p:embed/>
                </p:oleObj>
              </mc:Choice>
              <mc:Fallback>
                <p:oleObj name="Equation" r:id="rId9" imgW="2527200" imgH="279360" progId="Equation.DSMT4">
                  <p:embed/>
                  <p:pic>
                    <p:nvPicPr>
                      <p:cNvPr id="187402"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49575" y="3833813"/>
                        <a:ext cx="5965825" cy="6619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7403" name="Object 11"/>
          <p:cNvGraphicFramePr>
            <a:graphicFrameLocks noChangeAspect="1"/>
          </p:cNvGraphicFramePr>
          <p:nvPr/>
        </p:nvGraphicFramePr>
        <p:xfrm>
          <a:off x="1477963" y="4975225"/>
          <a:ext cx="808037" cy="360363"/>
        </p:xfrm>
        <a:graphic>
          <a:graphicData uri="http://schemas.openxmlformats.org/presentationml/2006/ole">
            <mc:AlternateContent xmlns:mc="http://schemas.openxmlformats.org/markup-compatibility/2006">
              <mc:Choice xmlns:v="urn:schemas-microsoft-com:vml" Requires="v">
                <p:oleObj spid="_x0000_s115748" name="Equation" r:id="rId11" imgW="342720" imgH="152280" progId="Equation.DSMT4">
                  <p:embed/>
                </p:oleObj>
              </mc:Choice>
              <mc:Fallback>
                <p:oleObj name="Equation" r:id="rId11" imgW="342720" imgH="152280" progId="Equation.DSMT4">
                  <p:embed/>
                  <p:pic>
                    <p:nvPicPr>
                      <p:cNvPr id="187403"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77963" y="4975225"/>
                        <a:ext cx="808037" cy="3603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7404" name="Object 12"/>
          <p:cNvGraphicFramePr>
            <a:graphicFrameLocks noChangeAspect="1"/>
          </p:cNvGraphicFramePr>
          <p:nvPr/>
        </p:nvGraphicFramePr>
        <p:xfrm>
          <a:off x="2206625" y="4824413"/>
          <a:ext cx="5337175" cy="661987"/>
        </p:xfrm>
        <a:graphic>
          <a:graphicData uri="http://schemas.openxmlformats.org/presentationml/2006/ole">
            <mc:AlternateContent xmlns:mc="http://schemas.openxmlformats.org/markup-compatibility/2006">
              <mc:Choice xmlns:v="urn:schemas-microsoft-com:vml" Requires="v">
                <p:oleObj spid="_x0000_s115749" name="Equation" r:id="rId13" imgW="2260440" imgH="279360" progId="Equation.DSMT4">
                  <p:embed/>
                </p:oleObj>
              </mc:Choice>
              <mc:Fallback>
                <p:oleObj name="Equation" r:id="rId13" imgW="2260440" imgH="279360" progId="Equation.DSMT4">
                  <p:embed/>
                  <p:pic>
                    <p:nvPicPr>
                      <p:cNvPr id="187404" name="Object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06625" y="4824413"/>
                        <a:ext cx="5337175" cy="6619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7405" name="Object 13"/>
          <p:cNvGraphicFramePr>
            <a:graphicFrameLocks noChangeAspect="1"/>
          </p:cNvGraphicFramePr>
          <p:nvPr/>
        </p:nvGraphicFramePr>
        <p:xfrm>
          <a:off x="2176463" y="3910013"/>
          <a:ext cx="719137" cy="392112"/>
        </p:xfrm>
        <a:graphic>
          <a:graphicData uri="http://schemas.openxmlformats.org/presentationml/2006/ole">
            <mc:AlternateContent xmlns:mc="http://schemas.openxmlformats.org/markup-compatibility/2006">
              <mc:Choice xmlns:v="urn:schemas-microsoft-com:vml" Requires="v">
                <p:oleObj spid="_x0000_s115750" name="Equation" r:id="rId15" imgW="304560" imgH="164880" progId="Equation.DSMT4">
                  <p:embed/>
                </p:oleObj>
              </mc:Choice>
              <mc:Fallback>
                <p:oleObj name="Equation" r:id="rId15" imgW="304560" imgH="164880" progId="Equation.DSMT4">
                  <p:embed/>
                  <p:pic>
                    <p:nvPicPr>
                      <p:cNvPr id="187405" name="Object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76463" y="3910013"/>
                        <a:ext cx="719137" cy="3921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87406" name="Text Box 14"/>
          <p:cNvSpPr txBox="1">
            <a:spLocks noChangeArrowheads="1"/>
          </p:cNvSpPr>
          <p:nvPr/>
        </p:nvSpPr>
        <p:spPr bwMode="auto">
          <a:xfrm>
            <a:off x="381000" y="635000"/>
            <a:ext cx="8772525"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Narrow" charset="0"/>
              </a:rPr>
              <a:t>Since the travel distance is 1.5x10</a:t>
            </a:r>
            <a:r>
              <a:rPr lang="en-US" baseline="30000">
                <a:solidFill>
                  <a:schemeClr val="accent2"/>
                </a:solidFill>
                <a:latin typeface="Arial Narrow" charset="0"/>
              </a:rPr>
              <a:t>-2</a:t>
            </a:r>
            <a:r>
              <a:rPr lang="en-US">
                <a:solidFill>
                  <a:schemeClr val="accent2"/>
                </a:solidFill>
                <a:latin typeface="Arial Narrow" charset="0"/>
              </a:rPr>
              <a:t>m, using one of the kinetic eq. of motions,</a:t>
            </a:r>
          </a:p>
        </p:txBody>
      </p:sp>
      <p:graphicFrame>
        <p:nvGraphicFramePr>
          <p:cNvPr id="187407" name="Object 15"/>
          <p:cNvGraphicFramePr>
            <a:graphicFrameLocks noChangeAspect="1"/>
          </p:cNvGraphicFramePr>
          <p:nvPr/>
        </p:nvGraphicFramePr>
        <p:xfrm>
          <a:off x="457200" y="1135063"/>
          <a:ext cx="1752600" cy="541337"/>
        </p:xfrm>
        <a:graphic>
          <a:graphicData uri="http://schemas.openxmlformats.org/presentationml/2006/ole">
            <mc:AlternateContent xmlns:mc="http://schemas.openxmlformats.org/markup-compatibility/2006">
              <mc:Choice xmlns:v="urn:schemas-microsoft-com:vml" Requires="v">
                <p:oleObj spid="_x0000_s115751" name="Equation" r:id="rId17" imgW="774360" imgH="228600" progId="Equation.DSMT4">
                  <p:embed/>
                </p:oleObj>
              </mc:Choice>
              <mc:Fallback>
                <p:oleObj name="Equation" r:id="rId17" imgW="774360" imgH="228600" progId="Equation.DSMT4">
                  <p:embed/>
                  <p:pic>
                    <p:nvPicPr>
                      <p:cNvPr id="187407" name="Object 1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57200" y="1135063"/>
                        <a:ext cx="1752600" cy="5413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7408" name="Object 16"/>
          <p:cNvGraphicFramePr>
            <a:graphicFrameLocks noChangeAspect="1"/>
          </p:cNvGraphicFramePr>
          <p:nvPr/>
        </p:nvGraphicFramePr>
        <p:xfrm>
          <a:off x="2286000" y="1131888"/>
          <a:ext cx="6705600" cy="536575"/>
        </p:xfrm>
        <a:graphic>
          <a:graphicData uri="http://schemas.openxmlformats.org/presentationml/2006/ole">
            <mc:AlternateContent xmlns:mc="http://schemas.openxmlformats.org/markup-compatibility/2006">
              <mc:Choice xmlns:v="urn:schemas-microsoft-com:vml" Requires="v">
                <p:oleObj spid="_x0000_s115752" name="Equation" r:id="rId19" imgW="2984400" imgH="253800" progId="Equation.DSMT4">
                  <p:embed/>
                </p:oleObj>
              </mc:Choice>
              <mc:Fallback>
                <p:oleObj name="Equation" r:id="rId19" imgW="2984400" imgH="253800" progId="Equation.DSMT4">
                  <p:embed/>
                  <p:pic>
                    <p:nvPicPr>
                      <p:cNvPr id="187408" name="Object 1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286000" y="1131888"/>
                        <a:ext cx="6705600" cy="5365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87409" name="Text Box 17"/>
          <p:cNvSpPr txBox="1">
            <a:spLocks noChangeArrowheads="1"/>
          </p:cNvSpPr>
          <p:nvPr/>
        </p:nvSpPr>
        <p:spPr bwMode="auto">
          <a:xfrm>
            <a:off x="304800" y="1692275"/>
            <a:ext cx="8686800" cy="822325"/>
          </a:xfrm>
          <a:prstGeom prst="rect">
            <a:avLst/>
          </a:prstGeom>
          <a:solidFill>
            <a:schemeClr val="bg1"/>
          </a:solidFill>
          <a:ln w="9525">
            <a:noFill/>
            <a:miter lim="800000"/>
            <a:headEnd/>
            <a:tailEnd/>
          </a:ln>
          <a:effectLst/>
        </p:spPr>
        <p:txBody>
          <a:bodyPr>
            <a:prstTxWarp prst="textNoShape">
              <a:avLst/>
            </a:prstTxWarp>
            <a:spAutoFit/>
          </a:bodyPr>
          <a:lstStyle/>
          <a:p>
            <a:r>
              <a:rPr lang="en-US" dirty="0">
                <a:solidFill>
                  <a:schemeClr val="accent2"/>
                </a:solidFill>
                <a:latin typeface="Arial Narrow" charset="0"/>
              </a:rPr>
              <a:t>Since there is no electric field outside the conductor, the electron continues moving with this speed after passing through the hole.</a:t>
            </a:r>
          </a:p>
        </p:txBody>
      </p:sp>
    </p:spTree>
    <p:extLst>
      <p:ext uri="{BB962C8B-B14F-4D97-AF65-F5344CB8AC3E}">
        <p14:creationId xmlns:p14="http://schemas.microsoft.com/office/powerpoint/2010/main" val="299272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87406"/>
                                        </p:tgtEl>
                                        <p:attrNameLst>
                                          <p:attrName>style.visibility</p:attrName>
                                        </p:attrNameLst>
                                      </p:cBhvr>
                                      <p:to>
                                        <p:strVal val="visible"/>
                                      </p:to>
                                    </p:set>
                                    <p:animEffect transition="in" filter="wipe(left)">
                                      <p:cBhvr>
                                        <p:cTn id="7" dur="500"/>
                                        <p:tgtEl>
                                          <p:spTgt spid="18740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7407"/>
                                        </p:tgtEl>
                                        <p:attrNameLst>
                                          <p:attrName>style.visibility</p:attrName>
                                        </p:attrNameLst>
                                      </p:cBhvr>
                                      <p:to>
                                        <p:strVal val="visible"/>
                                      </p:to>
                                    </p:set>
                                    <p:animEffect transition="in" filter="wipe(left)">
                                      <p:cBhvr>
                                        <p:cTn id="12" dur="500"/>
                                        <p:tgtEl>
                                          <p:spTgt spid="18740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7408"/>
                                        </p:tgtEl>
                                        <p:attrNameLst>
                                          <p:attrName>style.visibility</p:attrName>
                                        </p:attrNameLst>
                                      </p:cBhvr>
                                      <p:to>
                                        <p:strVal val="visible"/>
                                      </p:to>
                                    </p:set>
                                    <p:animEffect transition="in" filter="wipe(left)">
                                      <p:cBhvr>
                                        <p:cTn id="17" dur="500"/>
                                        <p:tgtEl>
                                          <p:spTgt spid="18740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87409"/>
                                        </p:tgtEl>
                                        <p:attrNameLst>
                                          <p:attrName>style.visibility</p:attrName>
                                        </p:attrNameLst>
                                      </p:cBhvr>
                                      <p:to>
                                        <p:strVal val="visible"/>
                                      </p:to>
                                    </p:set>
                                    <p:animEffect transition="in" filter="wipe(left)">
                                      <p:cBhvr>
                                        <p:cTn id="22" dur="500"/>
                                        <p:tgtEl>
                                          <p:spTgt spid="18740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87395">
                                            <p:txEl>
                                              <p:pRg st="0" end="0"/>
                                            </p:txEl>
                                          </p:spTgt>
                                        </p:tgtEl>
                                        <p:attrNameLst>
                                          <p:attrName>style.visibility</p:attrName>
                                        </p:attrNameLst>
                                      </p:cBhvr>
                                      <p:to>
                                        <p:strVal val="visible"/>
                                      </p:to>
                                    </p:set>
                                    <p:animEffect transition="in" filter="wipe(left)">
                                      <p:cBhvr>
                                        <p:cTn id="27" dur="500"/>
                                        <p:tgtEl>
                                          <p:spTgt spid="18739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87396"/>
                                        </p:tgtEl>
                                        <p:attrNameLst>
                                          <p:attrName>style.visibility</p:attrName>
                                        </p:attrNameLst>
                                      </p:cBhvr>
                                      <p:to>
                                        <p:strVal val="visible"/>
                                      </p:to>
                                    </p:set>
                                    <p:animEffect transition="in" filter="wipe(left)">
                                      <p:cBhvr>
                                        <p:cTn id="32" dur="500"/>
                                        <p:tgtEl>
                                          <p:spTgt spid="18739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187397"/>
                                        </p:tgtEl>
                                        <p:attrNameLst>
                                          <p:attrName>style.visibility</p:attrName>
                                        </p:attrNameLst>
                                      </p:cBhvr>
                                      <p:to>
                                        <p:strVal val="visible"/>
                                      </p:to>
                                    </p:set>
                                    <p:animEffect transition="in" filter="wipe(left)">
                                      <p:cBhvr>
                                        <p:cTn id="37" dur="500"/>
                                        <p:tgtEl>
                                          <p:spTgt spid="18739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187401"/>
                                        </p:tgtEl>
                                        <p:attrNameLst>
                                          <p:attrName>style.visibility</p:attrName>
                                        </p:attrNameLst>
                                      </p:cBhvr>
                                      <p:to>
                                        <p:strVal val="visible"/>
                                      </p:to>
                                    </p:set>
                                    <p:animEffect transition="in" filter="wipe(left)">
                                      <p:cBhvr>
                                        <p:cTn id="42" dur="500"/>
                                        <p:tgtEl>
                                          <p:spTgt spid="18740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187405"/>
                                        </p:tgtEl>
                                        <p:attrNameLst>
                                          <p:attrName>style.visibility</p:attrName>
                                        </p:attrNameLst>
                                      </p:cBhvr>
                                      <p:to>
                                        <p:strVal val="visible"/>
                                      </p:to>
                                    </p:set>
                                    <p:animEffect transition="in" filter="wipe(left)">
                                      <p:cBhvr>
                                        <p:cTn id="47" dur="500"/>
                                        <p:tgtEl>
                                          <p:spTgt spid="18740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187402"/>
                                        </p:tgtEl>
                                        <p:attrNameLst>
                                          <p:attrName>style.visibility</p:attrName>
                                        </p:attrNameLst>
                                      </p:cBhvr>
                                      <p:to>
                                        <p:strVal val="visible"/>
                                      </p:to>
                                    </p:set>
                                    <p:animEffect transition="in" filter="wipe(left)">
                                      <p:cBhvr>
                                        <p:cTn id="52" dur="500"/>
                                        <p:tgtEl>
                                          <p:spTgt spid="18740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187399"/>
                                        </p:tgtEl>
                                        <p:attrNameLst>
                                          <p:attrName>style.visibility</p:attrName>
                                        </p:attrNameLst>
                                      </p:cBhvr>
                                      <p:to>
                                        <p:strVal val="visible"/>
                                      </p:to>
                                    </p:set>
                                    <p:animEffect transition="in" filter="wipe(left)">
                                      <p:cBhvr>
                                        <p:cTn id="57" dur="500"/>
                                        <p:tgtEl>
                                          <p:spTgt spid="18739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187398"/>
                                        </p:tgtEl>
                                        <p:attrNameLst>
                                          <p:attrName>style.visibility</p:attrName>
                                        </p:attrNameLst>
                                      </p:cBhvr>
                                      <p:to>
                                        <p:strVal val="visible"/>
                                      </p:to>
                                    </p:set>
                                    <p:animEffect transition="in" filter="wipe(left)">
                                      <p:cBhvr>
                                        <p:cTn id="62" dur="500"/>
                                        <p:tgtEl>
                                          <p:spTgt spid="18739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iterate type="wd">
                                    <p:tmPct val="10000"/>
                                  </p:iterate>
                                  <p:childTnLst>
                                    <p:set>
                                      <p:cBhvr>
                                        <p:cTn id="66" dur="1" fill="hold">
                                          <p:stCondLst>
                                            <p:cond delay="0"/>
                                          </p:stCondLst>
                                        </p:cTn>
                                        <p:tgtEl>
                                          <p:spTgt spid="187403"/>
                                        </p:tgtEl>
                                        <p:attrNameLst>
                                          <p:attrName>style.visibility</p:attrName>
                                        </p:attrNameLst>
                                      </p:cBhvr>
                                      <p:to>
                                        <p:strVal val="visible"/>
                                      </p:to>
                                    </p:set>
                                    <p:animEffect transition="in" filter="wipe(left)">
                                      <p:cBhvr>
                                        <p:cTn id="67" dur="500"/>
                                        <p:tgtEl>
                                          <p:spTgt spid="18740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iterate type="wd">
                                    <p:tmPct val="10000"/>
                                  </p:iterate>
                                  <p:childTnLst>
                                    <p:set>
                                      <p:cBhvr>
                                        <p:cTn id="71" dur="1" fill="hold">
                                          <p:stCondLst>
                                            <p:cond delay="0"/>
                                          </p:stCondLst>
                                        </p:cTn>
                                        <p:tgtEl>
                                          <p:spTgt spid="187404"/>
                                        </p:tgtEl>
                                        <p:attrNameLst>
                                          <p:attrName>style.visibility</p:attrName>
                                        </p:attrNameLst>
                                      </p:cBhvr>
                                      <p:to>
                                        <p:strVal val="visible"/>
                                      </p:to>
                                    </p:set>
                                    <p:animEffect transition="in" filter="wipe(left)">
                                      <p:cBhvr>
                                        <p:cTn id="72" dur="500"/>
                                        <p:tgtEl>
                                          <p:spTgt spid="18740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iterate type="wd">
                                    <p:tmPct val="10000"/>
                                  </p:iterate>
                                  <p:childTnLst>
                                    <p:set>
                                      <p:cBhvr>
                                        <p:cTn id="76" dur="1" fill="hold">
                                          <p:stCondLst>
                                            <p:cond delay="0"/>
                                          </p:stCondLst>
                                        </p:cTn>
                                        <p:tgtEl>
                                          <p:spTgt spid="187400"/>
                                        </p:tgtEl>
                                        <p:attrNameLst>
                                          <p:attrName>style.visibility</p:attrName>
                                        </p:attrNameLst>
                                      </p:cBhvr>
                                      <p:to>
                                        <p:strVal val="visible"/>
                                      </p:to>
                                    </p:set>
                                    <p:animEffect transition="in" filter="wipe(left)">
                                      <p:cBhvr>
                                        <p:cTn id="77" dur="500"/>
                                        <p:tgtEl>
                                          <p:spTgt spid="187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5" grpId="0" build="p"/>
      <p:bldP spid="187396" grpId="0"/>
      <p:bldP spid="187399" grpId="0"/>
      <p:bldP spid="187400" grpId="0"/>
      <p:bldP spid="187406" grpId="0"/>
      <p:bldP spid="18740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Sept. 16, 2020</a:t>
            </a:r>
          </a:p>
        </p:txBody>
      </p:sp>
      <p:sp>
        <p:nvSpPr>
          <p:cNvPr id="19459"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76200"/>
            <a:ext cx="7772400" cy="533400"/>
          </a:xfrm>
        </p:spPr>
        <p:txBody>
          <a:bodyPr/>
          <a:lstStyle/>
          <a:p>
            <a:r>
              <a:rPr lang="en-US"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495300" y="636351"/>
            <a:ext cx="8153400" cy="5383449"/>
          </a:xfrm>
        </p:spPr>
        <p:txBody>
          <a:bodyPr/>
          <a:lstStyle/>
          <a:p>
            <a:pPr eaLnBrk="1" hangingPunct="1">
              <a:spcBef>
                <a:spcPts val="200"/>
              </a:spcBef>
            </a:pPr>
            <a:r>
              <a:rPr lang="en-US" sz="2800" dirty="0">
                <a:latin typeface="Arial Narrow" charset="0"/>
                <a:ea typeface="ＭＳ Ｐゴシック" charset="0"/>
                <a:cs typeface="ＭＳ Ｐゴシック" charset="0"/>
              </a:rPr>
              <a:t>1</a:t>
            </a:r>
            <a:r>
              <a:rPr lang="en-US" sz="2800" baseline="30000" dirty="0">
                <a:latin typeface="Arial Narrow" charset="0"/>
                <a:ea typeface="ＭＳ Ｐゴシック" charset="0"/>
                <a:cs typeface="ＭＳ Ｐゴシック" charset="0"/>
              </a:rPr>
              <a:t>st</a:t>
            </a:r>
            <a:r>
              <a:rPr lang="en-US" sz="2800" dirty="0">
                <a:latin typeface="Arial Narrow" charset="0"/>
                <a:ea typeface="ＭＳ Ｐゴシック" charset="0"/>
                <a:cs typeface="ＭＳ Ｐゴシック" charset="0"/>
              </a:rPr>
              <a:t> term exam in class Wed., Sept. 23</a:t>
            </a:r>
          </a:p>
          <a:p>
            <a:pPr lvl="1" eaLnBrk="1" hangingPunct="1">
              <a:spcBef>
                <a:spcPts val="200"/>
              </a:spcBef>
            </a:pPr>
            <a:r>
              <a:rPr lang="en-US" sz="2400" dirty="0">
                <a:latin typeface="Arial Narrow" charset="0"/>
                <a:ea typeface="ＭＳ Ｐゴシック" charset="0"/>
                <a:cs typeface="ＭＳ Ｐゴシック" charset="0"/>
              </a:rPr>
              <a:t>DO NOT MISS THE EXAM!  You will get an F!</a:t>
            </a:r>
          </a:p>
          <a:p>
            <a:pPr lvl="1">
              <a:lnSpc>
                <a:spcPct val="90000"/>
              </a:lnSpc>
            </a:pPr>
            <a:r>
              <a:rPr lang="en-US" sz="2400" dirty="0">
                <a:latin typeface="Arial Narrow" charset="0"/>
                <a:ea typeface="ＭＳ Ｐゴシック" charset="0"/>
                <a:cs typeface="ＭＳ Ｐゴシック" charset="0"/>
              </a:rPr>
              <a:t>Come to class by 12:40pm, roll call will start at that time </a:t>
            </a:r>
          </a:p>
          <a:p>
            <a:pPr lvl="1">
              <a:lnSpc>
                <a:spcPct val="90000"/>
              </a:lnSpc>
            </a:pPr>
            <a:r>
              <a:rPr lang="en-US" sz="2400" dirty="0">
                <a:latin typeface="Arial Narrow" charset="0"/>
                <a:ea typeface="ＭＳ Ｐゴシック" charset="0"/>
                <a:cs typeface="ＭＳ Ｐゴシック" charset="0"/>
              </a:rPr>
              <a:t>CH21.1 to what we’ve learned on next Monday, Sept. 21 + Appendices A1 </a:t>
            </a:r>
            <a:r>
              <a:rPr lang="mr-IN" sz="2400" dirty="0">
                <a:latin typeface="Arial Narrow" charset="0"/>
                <a:ea typeface="ＭＳ Ｐゴシック" charset="0"/>
                <a:cs typeface="ＭＳ Ｐゴシック" charset="0"/>
              </a:rPr>
              <a:t>–</a:t>
            </a:r>
            <a:r>
              <a:rPr lang="en-US" sz="2400" dirty="0">
                <a:latin typeface="Arial Narrow" charset="0"/>
                <a:ea typeface="ＭＳ Ｐゴシック" charset="0"/>
                <a:cs typeface="ＭＳ Ｐゴシック" charset="0"/>
              </a:rPr>
              <a:t> A9, the math refresher</a:t>
            </a:r>
          </a:p>
          <a:p>
            <a:pPr lvl="1" eaLnBrk="1" hangingPunct="1">
              <a:spcBef>
                <a:spcPts val="200"/>
              </a:spcBef>
            </a:pPr>
            <a:r>
              <a:rPr lang="en-US" sz="2400" dirty="0"/>
              <a:t>BYOF: You may bring a one 8.5x11.5 sheet (front and back) of </a:t>
            </a:r>
            <a:r>
              <a:rPr lang="en-US" sz="2400" b="1" u="sng" dirty="0">
                <a:solidFill>
                  <a:srgbClr val="FF0000"/>
                </a:solidFill>
              </a:rPr>
              <a:t>handwritten</a:t>
            </a:r>
            <a:r>
              <a:rPr lang="en-US" sz="2400" dirty="0"/>
              <a:t> formulae and values of constants for the exam</a:t>
            </a:r>
          </a:p>
          <a:p>
            <a:pPr lvl="1" eaLnBrk="1" hangingPunct="1">
              <a:spcBef>
                <a:spcPts val="200"/>
              </a:spcBef>
            </a:pPr>
            <a:r>
              <a:rPr lang="en-US" sz="2400" dirty="0"/>
              <a:t>No derivations, word definitions, figures, pictures, setups or solutions of any problems!</a:t>
            </a:r>
          </a:p>
          <a:p>
            <a:pPr lvl="1" eaLnBrk="1" hangingPunct="1">
              <a:spcBef>
                <a:spcPts val="200"/>
              </a:spcBef>
            </a:pPr>
            <a:r>
              <a:rPr lang="en-US" sz="2400" dirty="0"/>
              <a:t>No additional formulae or values of constants will be provided!</a:t>
            </a:r>
          </a:p>
          <a:p>
            <a:pPr lvl="1" eaLnBrk="1" hangingPunct="1">
              <a:spcBef>
                <a:spcPts val="200"/>
              </a:spcBef>
            </a:pPr>
            <a:r>
              <a:rPr lang="en-US" sz="2400" dirty="0"/>
              <a:t>Must send me the photos of both front &amp; back of the formula sheet, including the blank, in a single file by </a:t>
            </a:r>
            <a:r>
              <a:rPr lang="en-US" sz="2400" b="1" u="sng" dirty="0">
                <a:solidFill>
                  <a:srgbClr val="FF0000"/>
                </a:solidFill>
              </a:rPr>
              <a:t>11:00am, Sept. 23</a:t>
            </a:r>
          </a:p>
          <a:p>
            <a:pPr lvl="2" eaLnBrk="1" hangingPunct="1">
              <a:spcBef>
                <a:spcPts val="200"/>
              </a:spcBef>
            </a:pPr>
            <a:r>
              <a:rPr lang="en-US" sz="1800" dirty="0"/>
              <a:t>File name must be FS-E1-LastName-FirstName-fall20.pdf</a:t>
            </a:r>
          </a:p>
          <a:p>
            <a:pPr lvl="1" eaLnBrk="1" hangingPunct="1">
              <a:spcBef>
                <a:spcPts val="200"/>
              </a:spcBef>
            </a:pPr>
            <a:r>
              <a:rPr lang="en-US" sz="2400" dirty="0"/>
              <a:t>Once submitted, no changes allowed</a:t>
            </a:r>
          </a:p>
        </p:txBody>
      </p:sp>
    </p:spTree>
    <p:extLst>
      <p:ext uri="{BB962C8B-B14F-4D97-AF65-F5344CB8AC3E}">
        <p14:creationId xmlns:p14="http://schemas.microsoft.com/office/powerpoint/2010/main" val="1998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par>
                          <p:cTn id="8" fill="hold">
                            <p:stCondLst>
                              <p:cond delay="950"/>
                            </p:stCondLst>
                            <p:childTnLst>
                              <p:par>
                                <p:cTn id="9" presetID="22" presetClass="entr" presetSubtype="8" fill="hold" grpId="0" nodeType="afterEffect">
                                  <p:stCondLst>
                                    <p:cond delay="0"/>
                                  </p:stCondLst>
                                  <p:iterate type="wd">
                                    <p:tmPct val="10000"/>
                                  </p:iterate>
                                  <p:childTnLst>
                                    <p:set>
                                      <p:cBhvr>
                                        <p:cTn id="10" dur="1" fill="hold">
                                          <p:stCondLst>
                                            <p:cond delay="0"/>
                                          </p:stCondLst>
                                        </p:cTn>
                                        <p:tgtEl>
                                          <p:spTgt spid="111619">
                                            <p:txEl>
                                              <p:pRg st="1" end="1"/>
                                            </p:txEl>
                                          </p:spTgt>
                                        </p:tgtEl>
                                        <p:attrNameLst>
                                          <p:attrName>style.visibility</p:attrName>
                                        </p:attrNameLst>
                                      </p:cBhvr>
                                      <p:to>
                                        <p:strVal val="visible"/>
                                      </p:to>
                                    </p:set>
                                    <p:animEffect transition="in" filter="wipe(left)">
                                      <p:cBhvr>
                                        <p:cTn id="11" dur="500"/>
                                        <p:tgtEl>
                                          <p:spTgt spid="111619">
                                            <p:txEl>
                                              <p:pRg st="1" end="1"/>
                                            </p:tx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iterate type="wd">
                                    <p:tmPct val="10000"/>
                                  </p:iterate>
                                  <p:childTnLst>
                                    <p:set>
                                      <p:cBhvr>
                                        <p:cTn id="14" dur="1" fill="hold">
                                          <p:stCondLst>
                                            <p:cond delay="0"/>
                                          </p:stCondLst>
                                        </p:cTn>
                                        <p:tgtEl>
                                          <p:spTgt spid="111619">
                                            <p:txEl>
                                              <p:pRg st="2" end="2"/>
                                            </p:txEl>
                                          </p:spTgt>
                                        </p:tgtEl>
                                        <p:attrNameLst>
                                          <p:attrName>style.visibility</p:attrName>
                                        </p:attrNameLst>
                                      </p:cBhvr>
                                      <p:to>
                                        <p:strVal val="visible"/>
                                      </p:to>
                                    </p:set>
                                    <p:animEffect transition="in" filter="wipe(left)">
                                      <p:cBhvr>
                                        <p:cTn id="15" dur="500"/>
                                        <p:tgtEl>
                                          <p:spTgt spid="111619">
                                            <p:txEl>
                                              <p:pRg st="2" end="2"/>
                                            </p:txEl>
                                          </p:spTgt>
                                        </p:tgtEl>
                                      </p:cBhvr>
                                    </p:animEffect>
                                  </p:childTnLst>
                                </p:cTn>
                              </p:par>
                            </p:childTnLst>
                          </p:cTn>
                        </p:par>
                        <p:par>
                          <p:cTn id="16" fill="hold">
                            <p:stCondLst>
                              <p:cond delay="3100"/>
                            </p:stCondLst>
                            <p:childTnLst>
                              <p:par>
                                <p:cTn id="17" presetID="22" presetClass="entr" presetSubtype="8" fill="hold" grpId="0" nodeType="afterEffect">
                                  <p:stCondLst>
                                    <p:cond delay="0"/>
                                  </p:stCondLst>
                                  <p:iterate type="wd">
                                    <p:tmPct val="10000"/>
                                  </p:iterate>
                                  <p:childTnLst>
                                    <p:set>
                                      <p:cBhvr>
                                        <p:cTn id="18" dur="1" fill="hold">
                                          <p:stCondLst>
                                            <p:cond delay="0"/>
                                          </p:stCondLst>
                                        </p:cTn>
                                        <p:tgtEl>
                                          <p:spTgt spid="111619">
                                            <p:txEl>
                                              <p:pRg st="3" end="3"/>
                                            </p:txEl>
                                          </p:spTgt>
                                        </p:tgtEl>
                                        <p:attrNameLst>
                                          <p:attrName>style.visibility</p:attrName>
                                        </p:attrNameLst>
                                      </p:cBhvr>
                                      <p:to>
                                        <p:strVal val="visible"/>
                                      </p:to>
                                    </p:set>
                                    <p:animEffect transition="in" filter="wipe(left)">
                                      <p:cBhvr>
                                        <p:cTn id="19" dur="500"/>
                                        <p:tgtEl>
                                          <p:spTgt spid="111619">
                                            <p:txEl>
                                              <p:pRg st="3" end="3"/>
                                            </p:txEl>
                                          </p:spTgt>
                                        </p:tgtEl>
                                      </p:cBhvr>
                                    </p:animEffect>
                                  </p:childTnLst>
                                </p:cTn>
                              </p:par>
                            </p:childTnLst>
                          </p:cTn>
                        </p:par>
                        <p:par>
                          <p:cTn id="20" fill="hold">
                            <p:stCondLst>
                              <p:cond delay="4600"/>
                            </p:stCondLst>
                            <p:childTnLst>
                              <p:par>
                                <p:cTn id="21" presetID="22" presetClass="entr" presetSubtype="8" fill="hold" grpId="0" nodeType="afterEffect">
                                  <p:stCondLst>
                                    <p:cond delay="0"/>
                                  </p:stCondLst>
                                  <p:iterate type="wd">
                                    <p:tmPct val="10000"/>
                                  </p:iterate>
                                  <p:childTnLst>
                                    <p:set>
                                      <p:cBhvr>
                                        <p:cTn id="22" dur="1" fill="hold">
                                          <p:stCondLst>
                                            <p:cond delay="0"/>
                                          </p:stCondLst>
                                        </p:cTn>
                                        <p:tgtEl>
                                          <p:spTgt spid="111619">
                                            <p:txEl>
                                              <p:pRg st="4" end="4"/>
                                            </p:txEl>
                                          </p:spTgt>
                                        </p:tgtEl>
                                        <p:attrNameLst>
                                          <p:attrName>style.visibility</p:attrName>
                                        </p:attrNameLst>
                                      </p:cBhvr>
                                      <p:to>
                                        <p:strVal val="visible"/>
                                      </p:to>
                                    </p:set>
                                    <p:animEffect transition="in" filter="wipe(left)">
                                      <p:cBhvr>
                                        <p:cTn id="23" dur="500"/>
                                        <p:tgtEl>
                                          <p:spTgt spid="111619">
                                            <p:txEl>
                                              <p:pRg st="4" end="4"/>
                                            </p:txEl>
                                          </p:spTgt>
                                        </p:tgtEl>
                                      </p:cBhvr>
                                    </p:animEffect>
                                  </p:childTnLst>
                                </p:cTn>
                              </p:par>
                            </p:childTnLst>
                          </p:cTn>
                        </p:par>
                        <p:par>
                          <p:cTn id="24" fill="hold">
                            <p:stCondLst>
                              <p:cond delay="6250"/>
                            </p:stCondLst>
                            <p:childTnLst>
                              <p:par>
                                <p:cTn id="25" presetID="22" presetClass="entr" presetSubtype="8" fill="hold" grpId="0" nodeType="afterEffect">
                                  <p:stCondLst>
                                    <p:cond delay="0"/>
                                  </p:stCondLst>
                                  <p:iterate type="wd">
                                    <p:tmPct val="10000"/>
                                  </p:iterate>
                                  <p:childTnLst>
                                    <p:set>
                                      <p:cBhvr>
                                        <p:cTn id="26" dur="1" fill="hold">
                                          <p:stCondLst>
                                            <p:cond delay="0"/>
                                          </p:stCondLst>
                                        </p:cTn>
                                        <p:tgtEl>
                                          <p:spTgt spid="111619">
                                            <p:txEl>
                                              <p:pRg st="5" end="5"/>
                                            </p:txEl>
                                          </p:spTgt>
                                        </p:tgtEl>
                                        <p:attrNameLst>
                                          <p:attrName>style.visibility</p:attrName>
                                        </p:attrNameLst>
                                      </p:cBhvr>
                                      <p:to>
                                        <p:strVal val="visible"/>
                                      </p:to>
                                    </p:set>
                                    <p:animEffect transition="in" filter="wipe(left)">
                                      <p:cBhvr>
                                        <p:cTn id="27" dur="500"/>
                                        <p:tgtEl>
                                          <p:spTgt spid="111619">
                                            <p:txEl>
                                              <p:pRg st="5" end="5"/>
                                            </p:txEl>
                                          </p:spTgt>
                                        </p:tgtEl>
                                      </p:cBhvr>
                                    </p:animEffect>
                                  </p:childTnLst>
                                </p:cTn>
                              </p:par>
                            </p:childTnLst>
                          </p:cTn>
                        </p:par>
                        <p:par>
                          <p:cTn id="28" fill="hold">
                            <p:stCondLst>
                              <p:cond delay="7550"/>
                            </p:stCondLst>
                            <p:childTnLst>
                              <p:par>
                                <p:cTn id="29" presetID="22" presetClass="entr" presetSubtype="8" fill="hold" grpId="0" nodeType="afterEffect">
                                  <p:stCondLst>
                                    <p:cond delay="0"/>
                                  </p:stCondLst>
                                  <p:iterate type="wd">
                                    <p:tmPct val="10000"/>
                                  </p:iterate>
                                  <p:childTnLst>
                                    <p:set>
                                      <p:cBhvr>
                                        <p:cTn id="30" dur="1" fill="hold">
                                          <p:stCondLst>
                                            <p:cond delay="0"/>
                                          </p:stCondLst>
                                        </p:cTn>
                                        <p:tgtEl>
                                          <p:spTgt spid="111619">
                                            <p:txEl>
                                              <p:pRg st="6" end="6"/>
                                            </p:txEl>
                                          </p:spTgt>
                                        </p:tgtEl>
                                        <p:attrNameLst>
                                          <p:attrName>style.visibility</p:attrName>
                                        </p:attrNameLst>
                                      </p:cBhvr>
                                      <p:to>
                                        <p:strVal val="visible"/>
                                      </p:to>
                                    </p:set>
                                    <p:animEffect transition="in" filter="wipe(left)">
                                      <p:cBhvr>
                                        <p:cTn id="31" dur="500"/>
                                        <p:tgtEl>
                                          <p:spTgt spid="111619">
                                            <p:txEl>
                                              <p:pRg st="6" end="6"/>
                                            </p:txEl>
                                          </p:spTgt>
                                        </p:tgtEl>
                                      </p:cBhvr>
                                    </p:animEffect>
                                  </p:childTnLst>
                                </p:cTn>
                              </p:par>
                            </p:childTnLst>
                          </p:cTn>
                        </p:par>
                        <p:par>
                          <p:cTn id="32" fill="hold">
                            <p:stCondLst>
                              <p:cond delay="8550"/>
                            </p:stCondLst>
                            <p:childTnLst>
                              <p:par>
                                <p:cTn id="33" presetID="22" presetClass="entr" presetSubtype="8" fill="hold" grpId="0" nodeType="afterEffect">
                                  <p:stCondLst>
                                    <p:cond delay="0"/>
                                  </p:stCondLst>
                                  <p:iterate type="wd">
                                    <p:tmPct val="10000"/>
                                  </p:iterate>
                                  <p:childTnLst>
                                    <p:set>
                                      <p:cBhvr>
                                        <p:cTn id="34" dur="1" fill="hold">
                                          <p:stCondLst>
                                            <p:cond delay="0"/>
                                          </p:stCondLst>
                                        </p:cTn>
                                        <p:tgtEl>
                                          <p:spTgt spid="111619">
                                            <p:txEl>
                                              <p:pRg st="7" end="7"/>
                                            </p:txEl>
                                          </p:spTgt>
                                        </p:tgtEl>
                                        <p:attrNameLst>
                                          <p:attrName>style.visibility</p:attrName>
                                        </p:attrNameLst>
                                      </p:cBhvr>
                                      <p:to>
                                        <p:strVal val="visible"/>
                                      </p:to>
                                    </p:set>
                                    <p:animEffect transition="in" filter="wipe(left)">
                                      <p:cBhvr>
                                        <p:cTn id="35" dur="500"/>
                                        <p:tgtEl>
                                          <p:spTgt spid="111619">
                                            <p:txEl>
                                              <p:pRg st="7" end="7"/>
                                            </p:txEl>
                                          </p:spTgt>
                                        </p:tgtEl>
                                      </p:cBhvr>
                                    </p:animEffect>
                                  </p:childTnLst>
                                </p:cTn>
                              </p:par>
                            </p:childTnLst>
                          </p:cTn>
                        </p:par>
                        <p:par>
                          <p:cTn id="36" fill="hold">
                            <p:stCondLst>
                              <p:cond delay="10450"/>
                            </p:stCondLst>
                            <p:childTnLst>
                              <p:par>
                                <p:cTn id="37" presetID="22" presetClass="entr" presetSubtype="8" fill="hold" grpId="0" nodeType="afterEffect">
                                  <p:stCondLst>
                                    <p:cond delay="0"/>
                                  </p:stCondLst>
                                  <p:iterate type="wd">
                                    <p:tmPct val="10000"/>
                                  </p:iterate>
                                  <p:childTnLst>
                                    <p:set>
                                      <p:cBhvr>
                                        <p:cTn id="38" dur="1" fill="hold">
                                          <p:stCondLst>
                                            <p:cond delay="0"/>
                                          </p:stCondLst>
                                        </p:cTn>
                                        <p:tgtEl>
                                          <p:spTgt spid="111619">
                                            <p:txEl>
                                              <p:pRg st="8" end="8"/>
                                            </p:txEl>
                                          </p:spTgt>
                                        </p:tgtEl>
                                        <p:attrNameLst>
                                          <p:attrName>style.visibility</p:attrName>
                                        </p:attrNameLst>
                                      </p:cBhvr>
                                      <p:to>
                                        <p:strVal val="visible"/>
                                      </p:to>
                                    </p:set>
                                    <p:animEffect transition="in" filter="wipe(left)">
                                      <p:cBhvr>
                                        <p:cTn id="39" dur="500"/>
                                        <p:tgtEl>
                                          <p:spTgt spid="111619">
                                            <p:txEl>
                                              <p:pRg st="8" end="8"/>
                                            </p:txEl>
                                          </p:spTgt>
                                        </p:tgtEl>
                                      </p:cBhvr>
                                    </p:animEffect>
                                  </p:childTnLst>
                                </p:cTn>
                              </p:par>
                            </p:childTnLst>
                          </p:cTn>
                        </p:par>
                        <p:par>
                          <p:cTn id="40" fill="hold">
                            <p:stCondLst>
                              <p:cond delay="11250"/>
                            </p:stCondLst>
                            <p:childTnLst>
                              <p:par>
                                <p:cTn id="41" presetID="22" presetClass="entr" presetSubtype="8" fill="hold" grpId="0" nodeType="afterEffect">
                                  <p:stCondLst>
                                    <p:cond delay="0"/>
                                  </p:stCondLst>
                                  <p:iterate type="wd">
                                    <p:tmPct val="10000"/>
                                  </p:iterate>
                                  <p:childTnLst>
                                    <p:set>
                                      <p:cBhvr>
                                        <p:cTn id="42" dur="1" fill="hold">
                                          <p:stCondLst>
                                            <p:cond delay="0"/>
                                          </p:stCondLst>
                                        </p:cTn>
                                        <p:tgtEl>
                                          <p:spTgt spid="111619">
                                            <p:txEl>
                                              <p:pRg st="9" end="9"/>
                                            </p:txEl>
                                          </p:spTgt>
                                        </p:tgtEl>
                                        <p:attrNameLst>
                                          <p:attrName>style.visibility</p:attrName>
                                        </p:attrNameLst>
                                      </p:cBhvr>
                                      <p:to>
                                        <p:strVal val="visible"/>
                                      </p:to>
                                    </p:set>
                                    <p:animEffect transition="in" filter="wipe(left)">
                                      <p:cBhvr>
                                        <p:cTn id="43" dur="500"/>
                                        <p:tgtEl>
                                          <p:spTgt spid="11161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52400" y="0"/>
            <a:ext cx="8534400" cy="762000"/>
          </a:xfrm>
        </p:spPr>
        <p:txBody>
          <a:bodyPr/>
          <a:lstStyle/>
          <a:p>
            <a:r>
              <a:rPr lang="en-US" dirty="0">
                <a:latin typeface="Arial Narrow" charset="0"/>
                <a:ea typeface="ＭＳ Ｐゴシック" charset="0"/>
                <a:cs typeface="ＭＳ Ｐゴシック" charset="0"/>
              </a:rPr>
              <a:t>Reminder: SP#2 – Angels &amp; Demons</a:t>
            </a:r>
          </a:p>
        </p:txBody>
      </p:sp>
      <p:sp>
        <p:nvSpPr>
          <p:cNvPr id="3" name="Content Placeholder 2"/>
          <p:cNvSpPr>
            <a:spLocks noGrp="1"/>
          </p:cNvSpPr>
          <p:nvPr>
            <p:ph idx="1"/>
          </p:nvPr>
        </p:nvSpPr>
        <p:spPr>
          <a:xfrm>
            <a:off x="685800" y="533400"/>
            <a:ext cx="7772400" cy="5638800"/>
          </a:xfrm>
        </p:spPr>
        <p:txBody>
          <a:bodyPr/>
          <a:lstStyle/>
          <a:p>
            <a:r>
              <a:rPr lang="en-US" sz="2400" dirty="0">
                <a:latin typeface="Arial Narrow" charset="0"/>
                <a:ea typeface="ＭＳ Ｐゴシック" charset="0"/>
                <a:cs typeface="ＭＳ Ｐゴシック" charset="0"/>
              </a:rPr>
              <a:t>Compute the total possible energy released from an annihilation of x-grams of anti-matter and the same quantity of matter, where x is the last two digits of your SS# or DL#. (20 points)</a:t>
            </a:r>
          </a:p>
          <a:p>
            <a:pPr lvl="1"/>
            <a:r>
              <a:rPr lang="en-US" sz="2000" dirty="0">
                <a:latin typeface="Arial Narrow" charset="0"/>
                <a:ea typeface="ＭＳ Ｐゴシック" charset="0"/>
              </a:rPr>
              <a:t>Use the famous Einstein’s formula for mass-energy equivalence</a:t>
            </a:r>
          </a:p>
          <a:p>
            <a:r>
              <a:rPr lang="en-US" sz="2400" dirty="0">
                <a:latin typeface="Arial Narrow" charset="0"/>
                <a:ea typeface="ＭＳ Ｐゴシック" charset="0"/>
                <a:cs typeface="ＭＳ Ｐゴシック" charset="0"/>
              </a:rPr>
              <a:t>Compute the power output of this annihilation when the energy is released in x ns, where x is again the first two digits of your SS# or DL#. (10 points)</a:t>
            </a:r>
          </a:p>
          <a:p>
            <a:r>
              <a:rPr lang="en-US" sz="2400" dirty="0">
                <a:latin typeface="Arial Narrow" charset="0"/>
                <a:ea typeface="ＭＳ Ｐゴシック" charset="0"/>
                <a:cs typeface="ＭＳ Ｐゴシック" charset="0"/>
              </a:rPr>
              <a:t>Compute how many cups of gasoline (8MJ) this energy corresponds to. (5 points)</a:t>
            </a:r>
          </a:p>
          <a:p>
            <a:r>
              <a:rPr lang="en-US" sz="2400" dirty="0">
                <a:latin typeface="Arial Narrow" charset="0"/>
                <a:ea typeface="ＭＳ Ｐゴシック" charset="0"/>
                <a:cs typeface="ＭＳ Ｐゴシック" charset="0"/>
              </a:rPr>
              <a:t>Compute how many months of world electricity usage (3.6GJ/</a:t>
            </a:r>
            <a:r>
              <a:rPr lang="en-US" sz="2400" dirty="0" err="1">
                <a:latin typeface="Arial Narrow" charset="0"/>
                <a:ea typeface="ＭＳ Ｐゴシック" charset="0"/>
                <a:cs typeface="ＭＳ Ｐゴシック" charset="0"/>
              </a:rPr>
              <a:t>mo</a:t>
            </a:r>
            <a:r>
              <a:rPr lang="en-US" sz="2400" dirty="0">
                <a:latin typeface="Arial Narrow" charset="0"/>
                <a:ea typeface="ＭＳ Ｐゴシック" charset="0"/>
                <a:cs typeface="ＭＳ Ｐゴシック" charset="0"/>
              </a:rPr>
              <a:t>) this energy corresponds to. (5 points)</a:t>
            </a:r>
          </a:p>
          <a:p>
            <a:r>
              <a:rPr lang="en-US" sz="2400" dirty="0">
                <a:latin typeface="Arial Narrow" charset="0"/>
                <a:ea typeface="ＭＳ Ｐゴシック" charset="0"/>
                <a:cs typeface="ＭＳ Ｐゴシック" charset="0"/>
              </a:rPr>
              <a:t>Due by the beginning of the class, 1pm, Wednesday, Sept. 23</a:t>
            </a:r>
          </a:p>
          <a:p>
            <a:pPr lvl="1"/>
            <a:r>
              <a:rPr lang="en-US" sz="2000" dirty="0">
                <a:latin typeface="Arial Narrow" charset="0"/>
                <a:ea typeface="ＭＳ Ｐゴシック" charset="0"/>
                <a:cs typeface="ＭＳ Ｐゴシック" charset="0"/>
              </a:rPr>
              <a:t>Must be </a:t>
            </a:r>
            <a:r>
              <a:rPr lang="en-US" sz="2000" b="1" u="sng" dirty="0">
                <a:solidFill>
                  <a:srgbClr val="FF0000"/>
                </a:solidFill>
                <a:latin typeface="Arial Narrow" charset="0"/>
                <a:ea typeface="ＭＳ Ｐゴシック" charset="0"/>
                <a:cs typeface="ＭＳ Ｐゴシック" charset="0"/>
              </a:rPr>
              <a:t>HANDWRITTEN</a:t>
            </a:r>
          </a:p>
          <a:p>
            <a:pPr lvl="1"/>
            <a:r>
              <a:rPr lang="en-US" sz="2000" dirty="0">
                <a:latin typeface="Arial Narrow" charset="0"/>
                <a:ea typeface="ＭＳ Ｐゴシック" charset="0"/>
                <a:cs typeface="ＭＳ Ｐゴシック" charset="0"/>
              </a:rPr>
              <a:t>All pages must be in one PDF file with the name SP2-LastName-FirstName-fall20.pdf uploaded to CANVAS.</a:t>
            </a:r>
          </a:p>
        </p:txBody>
      </p:sp>
      <p:sp>
        <p:nvSpPr>
          <p:cNvPr id="20484"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Sept. 16, 2020</a:t>
            </a:r>
          </a:p>
        </p:txBody>
      </p:sp>
      <p:sp>
        <p:nvSpPr>
          <p:cNvPr id="20485"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E4370A0-B7EA-AE4E-AF79-A7E0CE9ACBD2}" type="slidenum">
              <a:rPr lang="en-US" sz="1400">
                <a:solidFill>
                  <a:srgbClr val="A50021"/>
                </a:solidFill>
                <a:latin typeface="Arial Narrow" charset="0"/>
              </a:rPr>
              <a:pPr eaLnBrk="1" hangingPunct="1"/>
              <a:t>3</a:t>
            </a:fld>
            <a:endParaRPr lang="en-US" sz="1400">
              <a:solidFill>
                <a:srgbClr val="A50021"/>
              </a:solidFill>
              <a:latin typeface="Arial Narrow" charset="0"/>
            </a:endParaRPr>
          </a:p>
        </p:txBody>
      </p:sp>
    </p:spTree>
    <p:extLst>
      <p:ext uri="{BB962C8B-B14F-4D97-AF65-F5344CB8AC3E}">
        <p14:creationId xmlns:p14="http://schemas.microsoft.com/office/powerpoint/2010/main" val="799233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28600" y="0"/>
            <a:ext cx="8686800" cy="609600"/>
          </a:xfrm>
        </p:spPr>
        <p:txBody>
          <a:bodyPr/>
          <a:lstStyle/>
          <a:p>
            <a:r>
              <a:rPr lang="en-US" sz="3600" dirty="0">
                <a:latin typeface="Arial Narrow" charset="0"/>
                <a:ea typeface="ＭＳ Ｐゴシック" charset="0"/>
                <a:cs typeface="ＭＳ Ｐゴシック" charset="0"/>
              </a:rPr>
              <a:t>Reminder: SP#3 – Civic Duty I: Voter Registration</a:t>
            </a:r>
          </a:p>
        </p:txBody>
      </p:sp>
      <p:sp>
        <p:nvSpPr>
          <p:cNvPr id="3" name="Content Placeholder 2"/>
          <p:cNvSpPr>
            <a:spLocks noGrp="1"/>
          </p:cNvSpPr>
          <p:nvPr>
            <p:ph idx="1"/>
          </p:nvPr>
        </p:nvSpPr>
        <p:spPr>
          <a:xfrm>
            <a:off x="152400" y="533400"/>
            <a:ext cx="8899556" cy="5715000"/>
          </a:xfrm>
        </p:spPr>
        <p:txBody>
          <a:bodyPr/>
          <a:lstStyle/>
          <a:p>
            <a:r>
              <a:rPr lang="en-US" sz="2400" b="1" u="sng" dirty="0">
                <a:solidFill>
                  <a:srgbClr val="C00000"/>
                </a:solidFill>
                <a:latin typeface="Arial Narrow" charset="0"/>
                <a:ea typeface="ＭＳ Ｐゴシック" charset="0"/>
                <a:cs typeface="ＭＳ Ｐゴシック" charset="0"/>
              </a:rPr>
              <a:t>Voter registration in Texas ends on Monday, Oct. 5, 2020</a:t>
            </a:r>
          </a:p>
          <a:p>
            <a:pPr lvl="1"/>
            <a:r>
              <a:rPr lang="en-US" sz="2000" dirty="0">
                <a:latin typeface="Arial Narrow" charset="0"/>
                <a:ea typeface="ＭＳ Ｐゴシック" charset="0"/>
                <a:cs typeface="ＭＳ Ｐゴシック" charset="0"/>
              </a:rPr>
              <a:t>Registration can be done: </a:t>
            </a:r>
            <a:r>
              <a:rPr lang="en-US" sz="2000" dirty="0">
                <a:latin typeface="Arial Narrow" charset="0"/>
                <a:ea typeface="ＭＳ Ｐゴシック" charset="0"/>
                <a:cs typeface="ＭＳ Ｐゴシック" charset="0"/>
                <a:hlinkClick r:id="rId2"/>
              </a:rPr>
              <a:t>https://www.votetexas.gov/register/index.html</a:t>
            </a:r>
            <a:endParaRPr lang="en-US" sz="2000" dirty="0">
              <a:latin typeface="Arial Narrow" charset="0"/>
              <a:ea typeface="ＭＳ Ｐゴシック" charset="0"/>
              <a:cs typeface="ＭＳ Ｐゴシック" charset="0"/>
            </a:endParaRPr>
          </a:p>
          <a:p>
            <a:pPr lvl="1"/>
            <a:r>
              <a:rPr lang="en-US" sz="2000" dirty="0">
                <a:latin typeface="Arial Narrow" charset="0"/>
                <a:ea typeface="ＭＳ Ｐゴシック" charset="0"/>
                <a:cs typeface="ＭＳ Ｐゴシック" charset="0"/>
              </a:rPr>
              <a:t>Check your registration: </a:t>
            </a:r>
            <a:r>
              <a:rPr lang="en-US" sz="2000" dirty="0">
                <a:latin typeface="Arial Narrow" charset="0"/>
                <a:ea typeface="ＭＳ Ｐゴシック" charset="0"/>
                <a:cs typeface="ＭＳ Ｐゴシック" charset="0"/>
                <a:hlinkClick r:id="rId3"/>
              </a:rPr>
              <a:t>https://teamrv-mvp.sos.texas.gov/MVP/mvp.do</a:t>
            </a:r>
            <a:endParaRPr lang="en-US" sz="2400" dirty="0">
              <a:latin typeface="Arial Narrow" charset="0"/>
              <a:ea typeface="ＭＳ Ｐゴシック" charset="0"/>
              <a:cs typeface="ＭＳ Ｐゴシック" charset="0"/>
            </a:endParaRPr>
          </a:p>
          <a:p>
            <a:r>
              <a:rPr lang="en-US" sz="2400" dirty="0">
                <a:latin typeface="Arial Narrow" charset="0"/>
                <a:ea typeface="ＭＳ Ｐゴシック" charset="0"/>
                <a:cs typeface="ＭＳ Ｐゴシック" charset="0"/>
              </a:rPr>
              <a:t>For those who are legal to take part in the election</a:t>
            </a:r>
          </a:p>
          <a:p>
            <a:pPr lvl="1"/>
            <a:r>
              <a:rPr lang="en-US" sz="2000" dirty="0">
                <a:latin typeface="Arial Narrow" charset="0"/>
                <a:ea typeface="ＭＳ Ｐゴシック" charset="0"/>
                <a:cs typeface="ＭＳ Ｐゴシック" charset="0"/>
              </a:rPr>
              <a:t>Your own registration to vote: 10 points</a:t>
            </a:r>
          </a:p>
          <a:p>
            <a:pPr lvl="2"/>
            <a:r>
              <a:rPr lang="en-US" sz="1600" dirty="0">
                <a:latin typeface="Arial Narrow" charset="0"/>
                <a:ea typeface="ＭＳ Ｐゴシック" charset="0"/>
                <a:cs typeface="ＭＳ Ｐゴシック" charset="0"/>
                <a:sym typeface="Wingdings" pitchFamily="2" charset="2"/>
              </a:rPr>
              <a:t>Include the screen shot your own voter registration check </a:t>
            </a:r>
            <a:endParaRPr lang="en-US" sz="1600" dirty="0">
              <a:latin typeface="Arial Narrow" charset="0"/>
              <a:ea typeface="ＭＳ Ｐゴシック" charset="0"/>
              <a:cs typeface="ＭＳ Ｐゴシック" charset="0"/>
            </a:endParaRPr>
          </a:p>
          <a:p>
            <a:pPr lvl="1"/>
            <a:r>
              <a:rPr lang="en-US" sz="2000" dirty="0">
                <a:latin typeface="Arial Narrow" charset="0"/>
                <a:ea typeface="ＭＳ Ｐゴシック" charset="0"/>
                <a:cs typeface="ＭＳ Ｐゴシック" charset="0"/>
              </a:rPr>
              <a:t>You can have up to 3 more people who are not registered to register: 5 points each</a:t>
            </a:r>
          </a:p>
          <a:p>
            <a:pPr lvl="2"/>
            <a:r>
              <a:rPr lang="en-US" sz="1600" dirty="0">
                <a:latin typeface="Arial Narrow" charset="0"/>
                <a:ea typeface="ＭＳ Ｐゴシック" charset="0"/>
                <a:cs typeface="ＭＳ Ｐゴシック" charset="0"/>
              </a:rPr>
              <a:t>Must include before and after the registration screen shots of the same person next to each other to show these are newly registered</a:t>
            </a:r>
          </a:p>
          <a:p>
            <a:r>
              <a:rPr lang="en-US" sz="2400" dirty="0">
                <a:latin typeface="Arial Narrow" charset="0"/>
                <a:ea typeface="ＭＳ Ｐゴシック" charset="0"/>
                <a:cs typeface="ＭＳ Ｐゴシック" charset="0"/>
              </a:rPr>
              <a:t>For those who are not legal to take part in the election</a:t>
            </a:r>
          </a:p>
          <a:p>
            <a:pPr lvl="1"/>
            <a:r>
              <a:rPr lang="en-US" sz="2000" dirty="0">
                <a:latin typeface="Arial Narrow" charset="0"/>
                <a:ea typeface="ＭＳ Ｐゴシック" charset="0"/>
                <a:cs typeface="ＭＳ Ｐゴシック" charset="0"/>
              </a:rPr>
              <a:t>You can have up to 5 people who are not registered to register: 5 points each</a:t>
            </a:r>
          </a:p>
          <a:p>
            <a:pPr lvl="2"/>
            <a:r>
              <a:rPr lang="en-US" sz="1600" dirty="0">
                <a:latin typeface="Arial Narrow" charset="0"/>
                <a:ea typeface="ＭＳ Ｐゴシック" charset="0"/>
                <a:cs typeface="ＭＳ Ｐゴシック" charset="0"/>
              </a:rPr>
              <a:t>Must include before and after the registration screen shots of the same person next to each other to show these are newly registered</a:t>
            </a:r>
          </a:p>
          <a:p>
            <a:r>
              <a:rPr lang="en-US" sz="2400" b="1" u="sng" dirty="0">
                <a:solidFill>
                  <a:srgbClr val="C00000"/>
                </a:solidFill>
                <a:latin typeface="Arial Narrow" charset="0"/>
                <a:ea typeface="ＭＳ Ｐゴシック" charset="0"/>
                <a:cs typeface="ＭＳ Ｐゴシック" charset="0"/>
              </a:rPr>
              <a:t>Deadline: 1pm Wednesday, Oct. 7, 2020</a:t>
            </a:r>
          </a:p>
          <a:p>
            <a:r>
              <a:rPr lang="en-US" sz="2400" dirty="0">
                <a:latin typeface="Arial Narrow" charset="0"/>
                <a:ea typeface="ＭＳ Ｐゴシック" charset="0"/>
                <a:cs typeface="ＭＳ Ｐゴシック" charset="0"/>
              </a:rPr>
              <a:t>Put all screen shots in one pdf file following the naming convention – SP3-LastName-FirstName-Fall20.pdf and upload to the CANVAS assignment</a:t>
            </a:r>
          </a:p>
          <a:p>
            <a:pPr lvl="1"/>
            <a:endParaRPr lang="en-US" sz="2000" dirty="0">
              <a:latin typeface="Arial Narrow" charset="0"/>
              <a:ea typeface="ＭＳ Ｐゴシック" charset="0"/>
              <a:cs typeface="ＭＳ Ｐゴシック" charset="0"/>
            </a:endParaRPr>
          </a:p>
        </p:txBody>
      </p:sp>
      <p:sp>
        <p:nvSpPr>
          <p:cNvPr id="20484"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Sept. 16, 2020</a:t>
            </a:r>
          </a:p>
        </p:txBody>
      </p:sp>
      <p:sp>
        <p:nvSpPr>
          <p:cNvPr id="20485"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E4370A0-B7EA-AE4E-AF79-A7E0CE9ACBD2}" type="slidenum">
              <a:rPr lang="en-US" sz="1400">
                <a:solidFill>
                  <a:srgbClr val="A50021"/>
                </a:solidFill>
                <a:latin typeface="Arial Narrow" charset="0"/>
              </a:rPr>
              <a:pPr eaLnBrk="1" hangingPunct="1"/>
              <a:t>4</a:t>
            </a:fld>
            <a:endParaRPr lang="en-US" sz="1400">
              <a:solidFill>
                <a:srgbClr val="A50021"/>
              </a:solidFill>
              <a:latin typeface="Arial Narrow" charset="0"/>
            </a:endParaRPr>
          </a:p>
        </p:txBody>
      </p:sp>
    </p:spTree>
    <p:extLst>
      <p:ext uri="{BB962C8B-B14F-4D97-AF65-F5344CB8AC3E}">
        <p14:creationId xmlns:p14="http://schemas.microsoft.com/office/powerpoint/2010/main" val="3102820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04800" y="0"/>
            <a:ext cx="8534400" cy="609600"/>
          </a:xfrm>
        </p:spPr>
        <p:txBody>
          <a:bodyPr/>
          <a:lstStyle/>
          <a:p>
            <a:r>
              <a:rPr lang="en-US" sz="3600" b="1" dirty="0">
                <a:latin typeface="Arial Narrow" charset="0"/>
                <a:ea typeface="ＭＳ Ｐゴシック" charset="0"/>
                <a:cs typeface="ＭＳ Ｐゴシック" charset="0"/>
              </a:rPr>
              <a:t>SP#3 – Civic Duty I: Voter Registration – 2</a:t>
            </a:r>
          </a:p>
        </p:txBody>
      </p:sp>
      <p:sp>
        <p:nvSpPr>
          <p:cNvPr id="20484"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Sept. 16, 2020</a:t>
            </a:r>
          </a:p>
        </p:txBody>
      </p:sp>
      <p:sp>
        <p:nvSpPr>
          <p:cNvPr id="20485"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E4370A0-B7EA-AE4E-AF79-A7E0CE9ACBD2}" type="slidenum">
              <a:rPr lang="en-US" sz="1400">
                <a:solidFill>
                  <a:srgbClr val="A50021"/>
                </a:solidFill>
                <a:latin typeface="Arial Narrow" charset="0"/>
              </a:rPr>
              <a:pPr eaLnBrk="1" hangingPunct="1"/>
              <a:t>5</a:t>
            </a:fld>
            <a:endParaRPr lang="en-US" sz="1400">
              <a:solidFill>
                <a:srgbClr val="A50021"/>
              </a:solidFill>
              <a:latin typeface="Arial Narrow" charset="0"/>
            </a:endParaRPr>
          </a:p>
        </p:txBody>
      </p:sp>
      <p:grpSp>
        <p:nvGrpSpPr>
          <p:cNvPr id="9" name="Group 8">
            <a:extLst>
              <a:ext uri="{FF2B5EF4-FFF2-40B4-BE49-F238E27FC236}">
                <a16:creationId xmlns:a16="http://schemas.microsoft.com/office/drawing/2014/main" id="{6C5C6978-9B85-EA47-8211-B54EFFF42468}"/>
              </a:ext>
            </a:extLst>
          </p:cNvPr>
          <p:cNvGrpSpPr/>
          <p:nvPr/>
        </p:nvGrpSpPr>
        <p:grpSpPr>
          <a:xfrm>
            <a:off x="0" y="617534"/>
            <a:ext cx="9144000" cy="5622931"/>
            <a:chOff x="0" y="617534"/>
            <a:chExt cx="9144000" cy="5622931"/>
          </a:xfrm>
        </p:grpSpPr>
        <p:pic>
          <p:nvPicPr>
            <p:cNvPr id="7" name="Picture 6" descr="A screenshot of a cell phone&#10;&#10;Description automatically generated">
              <a:extLst>
                <a:ext uri="{FF2B5EF4-FFF2-40B4-BE49-F238E27FC236}">
                  <a16:creationId xmlns:a16="http://schemas.microsoft.com/office/drawing/2014/main" id="{B040E2E4-979B-4C4C-B119-FE9932A066DB}"/>
                </a:ext>
              </a:extLst>
            </p:cNvPr>
            <p:cNvPicPr>
              <a:picLocks noChangeAspect="1"/>
            </p:cNvPicPr>
            <p:nvPr/>
          </p:nvPicPr>
          <p:blipFill>
            <a:blip r:embed="rId2"/>
            <a:stretch>
              <a:fillRect/>
            </a:stretch>
          </p:blipFill>
          <p:spPr>
            <a:xfrm>
              <a:off x="0" y="617534"/>
              <a:ext cx="9144000" cy="5622931"/>
            </a:xfrm>
            <a:prstGeom prst="rect">
              <a:avLst/>
            </a:prstGeom>
          </p:spPr>
        </p:pic>
        <p:sp>
          <p:nvSpPr>
            <p:cNvPr id="8" name="Rectangle 7">
              <a:extLst>
                <a:ext uri="{FF2B5EF4-FFF2-40B4-BE49-F238E27FC236}">
                  <a16:creationId xmlns:a16="http://schemas.microsoft.com/office/drawing/2014/main" id="{4848FDAF-CCD7-314A-93F2-FE7BCF70B409}"/>
                </a:ext>
              </a:extLst>
            </p:cNvPr>
            <p:cNvSpPr/>
            <p:nvPr/>
          </p:nvSpPr>
          <p:spPr bwMode="auto">
            <a:xfrm>
              <a:off x="533400" y="3048000"/>
              <a:ext cx="2286000" cy="381000"/>
            </a:xfrm>
            <a:prstGeom prst="rect">
              <a:avLst/>
            </a:prstGeom>
            <a:solidFill>
              <a:schemeClr val="tx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grpSp>
    </p:spTree>
    <p:extLst>
      <p:ext uri="{BB962C8B-B14F-4D97-AF65-F5344CB8AC3E}">
        <p14:creationId xmlns:p14="http://schemas.microsoft.com/office/powerpoint/2010/main" val="1197942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Wednesday, Sept. 16, 2020</a:t>
            </a:r>
          </a:p>
        </p:txBody>
      </p:sp>
      <p:sp>
        <p:nvSpPr>
          <p:cNvPr id="7" name="Footer Placeholder 4"/>
          <p:cNvSpPr>
            <a:spLocks noGrp="1"/>
          </p:cNvSpPr>
          <p:nvPr>
            <p:ph type="ftr" sz="quarter" idx="11"/>
          </p:nvPr>
        </p:nvSpPr>
        <p:spPr/>
        <p:txBody>
          <a:bodyPr/>
          <a:lstStyle/>
          <a:p>
            <a:r>
              <a:rPr lang="de-DE"/>
              <a:t>PHYS 1444-002, Fall 2020                    Dr. Jaehoon Yu</a:t>
            </a:r>
            <a:endParaRPr lang="en-US"/>
          </a:p>
        </p:txBody>
      </p:sp>
      <p:sp>
        <p:nvSpPr>
          <p:cNvPr id="8" name="Slide Number Placeholder 5"/>
          <p:cNvSpPr>
            <a:spLocks noGrp="1"/>
          </p:cNvSpPr>
          <p:nvPr>
            <p:ph type="sldNum" sz="quarter" idx="12"/>
          </p:nvPr>
        </p:nvSpPr>
        <p:spPr/>
        <p:txBody>
          <a:bodyPr/>
          <a:lstStyle/>
          <a:p>
            <a:fld id="{DBA64447-22C9-354A-965E-2B549BF08EC5}" type="slidenum">
              <a:rPr lang="en-US"/>
              <a:pPr/>
              <a:t>6</a:t>
            </a:fld>
            <a:endParaRPr lang="en-US"/>
          </a:p>
        </p:txBody>
      </p:sp>
      <p:sp>
        <p:nvSpPr>
          <p:cNvPr id="145410" name="Rectangle 2"/>
          <p:cNvSpPr>
            <a:spLocks noGrp="1" noChangeArrowheads="1"/>
          </p:cNvSpPr>
          <p:nvPr>
            <p:ph type="title"/>
          </p:nvPr>
        </p:nvSpPr>
        <p:spPr>
          <a:xfrm>
            <a:off x="304800" y="0"/>
            <a:ext cx="8458200" cy="685800"/>
          </a:xfrm>
        </p:spPr>
        <p:txBody>
          <a:bodyPr/>
          <a:lstStyle/>
          <a:p>
            <a:r>
              <a:rPr lang="en-US" dirty="0"/>
              <a:t>How to solve electric E and F problems?</a:t>
            </a:r>
          </a:p>
        </p:txBody>
      </p:sp>
      <p:sp>
        <p:nvSpPr>
          <p:cNvPr id="145411" name="Rectangle 3"/>
          <p:cNvSpPr>
            <a:spLocks noGrp="1" noChangeArrowheads="1"/>
          </p:cNvSpPr>
          <p:nvPr>
            <p:ph type="body" idx="1"/>
          </p:nvPr>
        </p:nvSpPr>
        <p:spPr>
          <a:xfrm>
            <a:off x="381000" y="685800"/>
            <a:ext cx="8534400" cy="5181600"/>
          </a:xfrm>
        </p:spPr>
        <p:txBody>
          <a:bodyPr/>
          <a:lstStyle/>
          <a:p>
            <a:pPr marL="0" indent="0">
              <a:buNone/>
            </a:pPr>
            <a:r>
              <a:rPr lang="en-US" sz="2200" dirty="0"/>
              <a:t>Typical problem: Find the field by some configurations of charges at the given position and the net force on a subject charge at the position by these charges.</a:t>
            </a:r>
          </a:p>
          <a:p>
            <a:pPr marL="514350" indent="-514350">
              <a:buFont typeface="+mj-lt"/>
              <a:buAutoNum type="arabicPeriod"/>
            </a:pPr>
            <a:r>
              <a:rPr lang="en-US" sz="2200" dirty="0"/>
              <a:t>Compute the magnitude of the field by each charge at the position</a:t>
            </a:r>
          </a:p>
          <a:p>
            <a:pPr marL="514350" indent="-514350">
              <a:buFont typeface="+mj-lt"/>
              <a:buAutoNum type="arabicPeriod"/>
            </a:pPr>
            <a:r>
              <a:rPr lang="en-US" sz="2200" dirty="0"/>
              <a:t>Compute the components of the field by the charge, taking into account the sign of the charge</a:t>
            </a:r>
          </a:p>
          <a:p>
            <a:pPr marL="914400" lvl="1" indent="-514350"/>
            <a:r>
              <a:rPr lang="en-US" sz="1800" dirty="0"/>
              <a:t>If positive, away from the charge on the straight line connecting the charge to the point</a:t>
            </a:r>
          </a:p>
          <a:p>
            <a:pPr marL="914400" lvl="1" indent="-514350"/>
            <a:r>
              <a:rPr lang="en-US" sz="1800" dirty="0"/>
              <a:t>If negative, toward the charge on the straight line connecting the charge to the point</a:t>
            </a:r>
          </a:p>
          <a:p>
            <a:pPr marL="514350" indent="-514350">
              <a:buFont typeface="+mj-lt"/>
              <a:buAutoNum type="arabicPeriod"/>
            </a:pPr>
            <a:r>
              <a:rPr lang="en-US" sz="2200" dirty="0"/>
              <a:t>Repeat steps 1 and 2 for all charges that affects the field at the position</a:t>
            </a:r>
          </a:p>
          <a:p>
            <a:pPr marL="514350" indent="-514350">
              <a:buFont typeface="+mj-lt"/>
              <a:buAutoNum type="arabicPeriod"/>
            </a:pPr>
            <a:r>
              <a:rPr lang="en-US" sz="2200" dirty="0"/>
              <a:t>Add all values on each component – x, y and z, </a:t>
            </a:r>
            <a:r>
              <a:rPr lang="en-US" sz="2200" dirty="0" err="1"/>
              <a:t>etc</a:t>
            </a:r>
            <a:endParaRPr lang="en-US" sz="2200" dirty="0"/>
          </a:p>
          <a:p>
            <a:pPr marL="514350" indent="-514350">
              <a:buFont typeface="+mj-lt"/>
              <a:buAutoNum type="arabicPeriod"/>
            </a:pPr>
            <a:r>
              <a:rPr lang="en-US" sz="2200" dirty="0"/>
              <a:t>Express E field vector using the component and the unit vector</a:t>
            </a:r>
          </a:p>
          <a:p>
            <a:pPr marL="514350" indent="-514350">
              <a:buFont typeface="+mj-lt"/>
              <a:buAutoNum type="arabicPeriod"/>
            </a:pPr>
            <a:r>
              <a:rPr lang="en-US" sz="2200" dirty="0"/>
              <a:t>The net electric force on a subject charge q at the position is then simply using the formula                , be sure to include the sign of the charge</a:t>
            </a:r>
          </a:p>
        </p:txBody>
      </p:sp>
      <p:graphicFrame>
        <p:nvGraphicFramePr>
          <p:cNvPr id="2" name="Object 1">
            <a:extLst>
              <a:ext uri="{FF2B5EF4-FFF2-40B4-BE49-F238E27FC236}">
                <a16:creationId xmlns:a16="http://schemas.microsoft.com/office/drawing/2014/main" id="{3D64D4DE-2577-7A4B-BA36-26DAF48162CF}"/>
              </a:ext>
            </a:extLst>
          </p:cNvPr>
          <p:cNvGraphicFramePr>
            <a:graphicFrameLocks noChangeAspect="1"/>
          </p:cNvGraphicFramePr>
          <p:nvPr>
            <p:extLst>
              <p:ext uri="{D42A27DB-BD31-4B8C-83A1-F6EECF244321}">
                <p14:modId xmlns:p14="http://schemas.microsoft.com/office/powerpoint/2010/main" val="1870442056"/>
              </p:ext>
            </p:extLst>
          </p:nvPr>
        </p:nvGraphicFramePr>
        <p:xfrm>
          <a:off x="2819400" y="4724400"/>
          <a:ext cx="914400" cy="457200"/>
        </p:xfrm>
        <a:graphic>
          <a:graphicData uri="http://schemas.openxmlformats.org/presentationml/2006/ole">
            <mc:AlternateContent xmlns:mc="http://schemas.openxmlformats.org/markup-compatibility/2006">
              <mc:Choice xmlns:v="urn:schemas-microsoft-com:vml" Requires="v">
                <p:oleObj spid="_x0000_s88168" r:id="rId3" imgW="508000" imgH="254000" progId="Equation.DSMT4">
                  <p:embed/>
                </p:oleObj>
              </mc:Choice>
              <mc:Fallback>
                <p:oleObj r:id="rId3" imgW="508000" imgH="254000" progId="Equation.DSMT4">
                  <p:embed/>
                  <p:pic>
                    <p:nvPicPr>
                      <p:cNvPr id="0" name=""/>
                      <p:cNvPicPr/>
                      <p:nvPr/>
                    </p:nvPicPr>
                    <p:blipFill>
                      <a:blip r:embed="rId4"/>
                      <a:stretch>
                        <a:fillRect/>
                      </a:stretch>
                    </p:blipFill>
                    <p:spPr>
                      <a:xfrm>
                        <a:off x="2819400" y="4724400"/>
                        <a:ext cx="914400" cy="457200"/>
                      </a:xfrm>
                      <a:prstGeom prst="rect">
                        <a:avLst/>
                      </a:prstGeom>
                    </p:spPr>
                  </p:pic>
                </p:oleObj>
              </mc:Fallback>
            </mc:AlternateContent>
          </a:graphicData>
        </a:graphic>
      </p:graphicFrame>
    </p:spTree>
    <p:extLst>
      <p:ext uri="{BB962C8B-B14F-4D97-AF65-F5344CB8AC3E}">
        <p14:creationId xmlns:p14="http://schemas.microsoft.com/office/powerpoint/2010/main" val="3342666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45411">
                                            <p:txEl>
                                              <p:pRg st="0" end="0"/>
                                            </p:txEl>
                                          </p:spTgt>
                                        </p:tgtEl>
                                        <p:attrNameLst>
                                          <p:attrName>style.visibility</p:attrName>
                                        </p:attrNameLst>
                                      </p:cBhvr>
                                      <p:to>
                                        <p:strVal val="visible"/>
                                      </p:to>
                                    </p:set>
                                    <p:animEffect transition="in" filter="wipe(left)">
                                      <p:cBhvr>
                                        <p:cTn id="7" dur="500"/>
                                        <p:tgtEl>
                                          <p:spTgt spid="145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45411">
                                            <p:txEl>
                                              <p:pRg st="1" end="1"/>
                                            </p:txEl>
                                          </p:spTgt>
                                        </p:tgtEl>
                                        <p:attrNameLst>
                                          <p:attrName>style.visibility</p:attrName>
                                        </p:attrNameLst>
                                      </p:cBhvr>
                                      <p:to>
                                        <p:strVal val="visible"/>
                                      </p:to>
                                    </p:set>
                                    <p:animEffect transition="in" filter="wipe(left)">
                                      <p:cBhvr>
                                        <p:cTn id="12" dur="500"/>
                                        <p:tgtEl>
                                          <p:spTgt spid="145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45411">
                                            <p:txEl>
                                              <p:pRg st="2" end="2"/>
                                            </p:txEl>
                                          </p:spTgt>
                                        </p:tgtEl>
                                        <p:attrNameLst>
                                          <p:attrName>style.visibility</p:attrName>
                                        </p:attrNameLst>
                                      </p:cBhvr>
                                      <p:to>
                                        <p:strVal val="visible"/>
                                      </p:to>
                                    </p:set>
                                    <p:animEffect transition="in" filter="wipe(left)">
                                      <p:cBhvr>
                                        <p:cTn id="17" dur="500"/>
                                        <p:tgtEl>
                                          <p:spTgt spid="1454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45411">
                                            <p:txEl>
                                              <p:pRg st="3" end="3"/>
                                            </p:txEl>
                                          </p:spTgt>
                                        </p:tgtEl>
                                        <p:attrNameLst>
                                          <p:attrName>style.visibility</p:attrName>
                                        </p:attrNameLst>
                                      </p:cBhvr>
                                      <p:to>
                                        <p:strVal val="visible"/>
                                      </p:to>
                                    </p:set>
                                    <p:animEffect transition="in" filter="wipe(left)">
                                      <p:cBhvr>
                                        <p:cTn id="22" dur="500"/>
                                        <p:tgtEl>
                                          <p:spTgt spid="1454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45411">
                                            <p:txEl>
                                              <p:pRg st="4" end="4"/>
                                            </p:txEl>
                                          </p:spTgt>
                                        </p:tgtEl>
                                        <p:attrNameLst>
                                          <p:attrName>style.visibility</p:attrName>
                                        </p:attrNameLst>
                                      </p:cBhvr>
                                      <p:to>
                                        <p:strVal val="visible"/>
                                      </p:to>
                                    </p:set>
                                    <p:animEffect transition="in" filter="wipe(left)">
                                      <p:cBhvr>
                                        <p:cTn id="27" dur="500"/>
                                        <p:tgtEl>
                                          <p:spTgt spid="1454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45411">
                                            <p:txEl>
                                              <p:pRg st="5" end="5"/>
                                            </p:txEl>
                                          </p:spTgt>
                                        </p:tgtEl>
                                        <p:attrNameLst>
                                          <p:attrName>style.visibility</p:attrName>
                                        </p:attrNameLst>
                                      </p:cBhvr>
                                      <p:to>
                                        <p:strVal val="visible"/>
                                      </p:to>
                                    </p:set>
                                    <p:animEffect transition="in" filter="wipe(left)">
                                      <p:cBhvr>
                                        <p:cTn id="32" dur="500"/>
                                        <p:tgtEl>
                                          <p:spTgt spid="1454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45411">
                                            <p:txEl>
                                              <p:pRg st="6" end="6"/>
                                            </p:txEl>
                                          </p:spTgt>
                                        </p:tgtEl>
                                        <p:attrNameLst>
                                          <p:attrName>style.visibility</p:attrName>
                                        </p:attrNameLst>
                                      </p:cBhvr>
                                      <p:to>
                                        <p:strVal val="visible"/>
                                      </p:to>
                                    </p:set>
                                    <p:animEffect transition="in" filter="wipe(left)">
                                      <p:cBhvr>
                                        <p:cTn id="37" dur="500"/>
                                        <p:tgtEl>
                                          <p:spTgt spid="14541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45411">
                                            <p:txEl>
                                              <p:pRg st="7" end="7"/>
                                            </p:txEl>
                                          </p:spTgt>
                                        </p:tgtEl>
                                        <p:attrNameLst>
                                          <p:attrName>style.visibility</p:attrName>
                                        </p:attrNameLst>
                                      </p:cBhvr>
                                      <p:to>
                                        <p:strVal val="visible"/>
                                      </p:to>
                                    </p:set>
                                    <p:animEffect transition="in" filter="wipe(left)">
                                      <p:cBhvr>
                                        <p:cTn id="42" dur="500"/>
                                        <p:tgtEl>
                                          <p:spTgt spid="14541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145411">
                                            <p:txEl>
                                              <p:pRg st="8" end="8"/>
                                            </p:txEl>
                                          </p:spTgt>
                                        </p:tgtEl>
                                        <p:attrNameLst>
                                          <p:attrName>style.visibility</p:attrName>
                                        </p:attrNameLst>
                                      </p:cBhvr>
                                      <p:to>
                                        <p:strVal val="visible"/>
                                      </p:to>
                                    </p:set>
                                    <p:animEffect transition="in" filter="wipe(left)">
                                      <p:cBhvr>
                                        <p:cTn id="47" dur="500"/>
                                        <p:tgtEl>
                                          <p:spTgt spid="145411">
                                            <p:txEl>
                                              <p:pRg st="8" end="8"/>
                                            </p:txEl>
                                          </p:spTgt>
                                        </p:tgtEl>
                                      </p:cBhvr>
                                    </p:animEffect>
                                  </p:childTnLst>
                                </p:cTn>
                              </p:par>
                            </p:childTnLst>
                          </p:cTn>
                        </p:par>
                        <p:par>
                          <p:cTn id="48" fill="hold">
                            <p:stCondLst>
                              <p:cond delay="1850"/>
                            </p:stCondLst>
                            <p:childTnLst>
                              <p:par>
                                <p:cTn id="49" presetID="22" presetClass="entr" presetSubtype="8" fill="hold"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wipe(left)">
                                      <p:cBhvr>
                                        <p:cTn id="5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Wednesday, Sept. 16, 2020</a:t>
            </a:r>
          </a:p>
        </p:txBody>
      </p:sp>
      <p:sp>
        <p:nvSpPr>
          <p:cNvPr id="16" name="Footer Placeholder 4"/>
          <p:cNvSpPr>
            <a:spLocks noGrp="1"/>
          </p:cNvSpPr>
          <p:nvPr>
            <p:ph type="ftr" sz="quarter" idx="11"/>
          </p:nvPr>
        </p:nvSpPr>
        <p:spPr/>
        <p:txBody>
          <a:bodyPr/>
          <a:lstStyle/>
          <a:p>
            <a:r>
              <a:rPr lang="de-DE"/>
              <a:t>PHYS 1444-002, Fall 2020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7</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 8 </a:t>
            </a:r>
          </a:p>
        </p:txBody>
      </p:sp>
      <p:sp>
        <p:nvSpPr>
          <p:cNvPr id="147460" name="Rectangle 4"/>
          <p:cNvSpPr>
            <a:spLocks noGrp="1" noChangeArrowheads="1"/>
          </p:cNvSpPr>
          <p:nvPr>
            <p:ph type="body" idx="1"/>
          </p:nvPr>
        </p:nvSpPr>
        <p:spPr>
          <a:xfrm>
            <a:off x="457200" y="914400"/>
            <a:ext cx="4038600" cy="1371600"/>
          </a:xfrm>
        </p:spPr>
        <p:txBody>
          <a:bodyPr/>
          <a:lstStyle/>
          <a:p>
            <a:pPr>
              <a:lnSpc>
                <a:spcPct val="80000"/>
              </a:lnSpc>
            </a:pPr>
            <a:r>
              <a:rPr lang="en-US" sz="2000" b="1" dirty="0"/>
              <a:t>E above two point charges</a:t>
            </a:r>
            <a:r>
              <a:rPr lang="en-US" sz="2000" dirty="0"/>
              <a:t>:  Calculate the total electric field (a) at point A and (b) at point B in the figure on the right due to both the charges Q</a:t>
            </a:r>
            <a:r>
              <a:rPr lang="en-US" sz="2000" baseline="-25000" dirty="0"/>
              <a:t>1 </a:t>
            </a:r>
            <a:r>
              <a:rPr lang="en-US" sz="2000" dirty="0"/>
              <a:t>and Q</a:t>
            </a:r>
            <a:r>
              <a:rPr lang="en-US" sz="2000" baseline="-25000" dirty="0"/>
              <a:t>2</a:t>
            </a:r>
            <a:r>
              <a:rPr lang="en-US" sz="2000" dirty="0"/>
              <a:t>. </a:t>
            </a:r>
          </a:p>
        </p:txBody>
      </p:sp>
      <p:graphicFrame>
        <p:nvGraphicFramePr>
          <p:cNvPr id="147462" name="Object 6"/>
          <p:cNvGraphicFramePr>
            <a:graphicFrameLocks noChangeAspect="1"/>
          </p:cNvGraphicFramePr>
          <p:nvPr/>
        </p:nvGraphicFramePr>
        <p:xfrm>
          <a:off x="933450" y="4521200"/>
          <a:ext cx="742950" cy="406400"/>
        </p:xfrm>
        <a:graphic>
          <a:graphicData uri="http://schemas.openxmlformats.org/presentationml/2006/ole">
            <mc:AlternateContent xmlns:mc="http://schemas.openxmlformats.org/markup-compatibility/2006">
              <mc:Choice xmlns:v="urn:schemas-microsoft-com:vml" Requires="v">
                <p:oleObj spid="_x0000_s101739" name="Equation" r:id="rId3" imgW="406400" imgH="254000" progId="Equation.DSMT4">
                  <p:embed/>
                </p:oleObj>
              </mc:Choice>
              <mc:Fallback>
                <p:oleObj name="Equation" r:id="rId3" imgW="406400" imgH="254000" progId="Equation.DSMT4">
                  <p:embed/>
                  <p:pic>
                    <p:nvPicPr>
                      <p:cNvPr id="147462"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450" y="4521200"/>
                        <a:ext cx="742950" cy="406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7467" name="Text Box 11"/>
          <p:cNvSpPr txBox="1">
            <a:spLocks noChangeArrowheads="1"/>
          </p:cNvSpPr>
          <p:nvPr/>
        </p:nvSpPr>
        <p:spPr bwMode="auto">
          <a:xfrm>
            <a:off x="685800" y="3733800"/>
            <a:ext cx="4990920" cy="400110"/>
          </a:xfrm>
          <a:prstGeom prst="rect">
            <a:avLst/>
          </a:prstGeom>
          <a:noFill/>
          <a:ln w="9525">
            <a:noFill/>
            <a:miter lim="800000"/>
            <a:headEnd/>
            <a:tailEnd/>
          </a:ln>
          <a:effectLst/>
        </p:spPr>
        <p:txBody>
          <a:bodyPr wrap="none">
            <a:prstTxWarp prst="textNoShape">
              <a:avLst/>
            </a:prstTxWarp>
            <a:spAutoFit/>
          </a:bodyPr>
          <a:lstStyle/>
          <a:p>
            <a:r>
              <a:rPr lang="en-US" sz="2000" dirty="0">
                <a:solidFill>
                  <a:schemeClr val="accent2"/>
                </a:solidFill>
                <a:latin typeface="Arial Narrow" charset="0"/>
              </a:rPr>
              <a:t>First, the electric field at point A by Q</a:t>
            </a:r>
            <a:r>
              <a:rPr lang="en-US" sz="2000" baseline="-25000" dirty="0">
                <a:solidFill>
                  <a:schemeClr val="accent2"/>
                </a:solidFill>
                <a:latin typeface="Arial Narrow" charset="0"/>
              </a:rPr>
              <a:t>1</a:t>
            </a:r>
            <a:r>
              <a:rPr lang="en-US" sz="2000" dirty="0">
                <a:solidFill>
                  <a:schemeClr val="accent2"/>
                </a:solidFill>
                <a:latin typeface="Arial Narrow" charset="0"/>
              </a:rPr>
              <a:t> and then Q</a:t>
            </a:r>
            <a:r>
              <a:rPr lang="en-US" sz="2000" baseline="-25000" dirty="0">
                <a:solidFill>
                  <a:schemeClr val="accent2"/>
                </a:solidFill>
                <a:latin typeface="Arial Narrow" charset="0"/>
              </a:rPr>
              <a:t>2</a:t>
            </a:r>
            <a:r>
              <a:rPr lang="en-US" sz="2000" dirty="0">
                <a:solidFill>
                  <a:schemeClr val="accent2"/>
                </a:solidFill>
                <a:latin typeface="Arial Narrow" charset="0"/>
              </a:rPr>
              <a:t>.  </a:t>
            </a:r>
          </a:p>
        </p:txBody>
      </p:sp>
      <p:pic>
        <p:nvPicPr>
          <p:cNvPr id="18" name="Picture 17" descr="FG21_026.JPG"/>
          <p:cNvPicPr>
            <a:picLocks noChangeAspect="1"/>
          </p:cNvPicPr>
          <p:nvPr/>
        </p:nvPicPr>
        <p:blipFill>
          <a:blip r:embed="rId5"/>
          <a:stretch>
            <a:fillRect/>
          </a:stretch>
        </p:blipFill>
        <p:spPr>
          <a:xfrm>
            <a:off x="4953000" y="838200"/>
            <a:ext cx="4114800" cy="2743200"/>
          </a:xfrm>
          <a:prstGeom prst="rect">
            <a:avLst/>
          </a:prstGeom>
        </p:spPr>
      </p:pic>
      <p:sp>
        <p:nvSpPr>
          <p:cNvPr id="19" name="Text Box 7"/>
          <p:cNvSpPr txBox="1">
            <a:spLocks noChangeArrowheads="1"/>
          </p:cNvSpPr>
          <p:nvPr/>
        </p:nvSpPr>
        <p:spPr bwMode="auto">
          <a:xfrm>
            <a:off x="685800" y="2190690"/>
            <a:ext cx="35052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How do we solve this problem?</a:t>
            </a:r>
          </a:p>
        </p:txBody>
      </p:sp>
      <p:sp>
        <p:nvSpPr>
          <p:cNvPr id="20" name="Text Box 7"/>
          <p:cNvSpPr txBox="1">
            <a:spLocks noChangeArrowheads="1"/>
          </p:cNvSpPr>
          <p:nvPr/>
        </p:nvSpPr>
        <p:spPr bwMode="auto">
          <a:xfrm>
            <a:off x="685800" y="3276600"/>
            <a:ext cx="42672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Then add them at each point </a:t>
            </a:r>
            <a:r>
              <a:rPr lang="en-US" sz="2000" dirty="0" err="1">
                <a:solidFill>
                  <a:schemeClr val="accent2"/>
                </a:solidFill>
                <a:latin typeface="Arial Narrow" charset="0"/>
              </a:rPr>
              <a:t>vectorially</a:t>
            </a:r>
            <a:r>
              <a:rPr lang="en-US" sz="2000" dirty="0">
                <a:solidFill>
                  <a:schemeClr val="accent2"/>
                </a:solidFill>
                <a:latin typeface="Arial Narrow" charset="0"/>
              </a:rPr>
              <a:t>!</a:t>
            </a:r>
          </a:p>
        </p:txBody>
      </p:sp>
      <p:sp>
        <p:nvSpPr>
          <p:cNvPr id="21" name="Text Box 7"/>
          <p:cNvSpPr txBox="1">
            <a:spLocks noChangeArrowheads="1"/>
          </p:cNvSpPr>
          <p:nvPr/>
        </p:nvSpPr>
        <p:spPr bwMode="auto">
          <a:xfrm>
            <a:off x="685800" y="2568714"/>
            <a:ext cx="4267200" cy="707886"/>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First, compute the magnitude of fields at each point due to each of the two charges.</a:t>
            </a:r>
          </a:p>
        </p:txBody>
      </p:sp>
      <p:graphicFrame>
        <p:nvGraphicFramePr>
          <p:cNvPr id="213001" name="Object 9"/>
          <p:cNvGraphicFramePr>
            <a:graphicFrameLocks noChangeAspect="1"/>
          </p:cNvGraphicFramePr>
          <p:nvPr/>
        </p:nvGraphicFramePr>
        <p:xfrm>
          <a:off x="985838" y="5588000"/>
          <a:ext cx="766762" cy="406400"/>
        </p:xfrm>
        <a:graphic>
          <a:graphicData uri="http://schemas.openxmlformats.org/presentationml/2006/ole">
            <mc:AlternateContent xmlns:mc="http://schemas.openxmlformats.org/markup-compatibility/2006">
              <mc:Choice xmlns:v="urn:schemas-microsoft-com:vml" Requires="v">
                <p:oleObj spid="_x0000_s101740" name="Equation" r:id="rId6" imgW="419100" imgH="254000" progId="Equation.DSMT4">
                  <p:embed/>
                </p:oleObj>
              </mc:Choice>
              <mc:Fallback>
                <p:oleObj name="Equation" r:id="rId6" imgW="419100" imgH="254000" progId="Equation.DSMT4">
                  <p:embed/>
                  <p:pic>
                    <p:nvPicPr>
                      <p:cNvPr id="213001"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5838" y="5588000"/>
                        <a:ext cx="766762" cy="406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3002" name="Object 10"/>
          <p:cNvGraphicFramePr>
            <a:graphicFrameLocks noChangeAspect="1"/>
          </p:cNvGraphicFramePr>
          <p:nvPr/>
        </p:nvGraphicFramePr>
        <p:xfrm>
          <a:off x="1641475" y="4394200"/>
          <a:ext cx="858838" cy="711200"/>
        </p:xfrm>
        <a:graphic>
          <a:graphicData uri="http://schemas.openxmlformats.org/presentationml/2006/ole">
            <mc:AlternateContent xmlns:mc="http://schemas.openxmlformats.org/markup-compatibility/2006">
              <mc:Choice xmlns:v="urn:schemas-microsoft-com:vml" Requires="v">
                <p:oleObj spid="_x0000_s101741" name="Equation" r:id="rId8" imgW="469900" imgH="444500" progId="Equation.DSMT4">
                  <p:embed/>
                </p:oleObj>
              </mc:Choice>
              <mc:Fallback>
                <p:oleObj name="Equation" r:id="rId8" imgW="469900" imgH="444500" progId="Equation.DSMT4">
                  <p:embed/>
                  <p:pic>
                    <p:nvPicPr>
                      <p:cNvPr id="213002" name="Object 10"/>
                      <p:cNvPicPr>
                        <a:picLocks noChangeAspect="1" noChangeArrowheads="1"/>
                      </p:cNvPicPr>
                      <p:nvPr/>
                    </p:nvPicPr>
                    <p:blipFill>
                      <a:blip r:embed="rId9"/>
                      <a:srcRect/>
                      <a:stretch>
                        <a:fillRect/>
                      </a:stretch>
                    </p:blipFill>
                    <p:spPr bwMode="auto">
                      <a:xfrm>
                        <a:off x="1641475" y="4394200"/>
                        <a:ext cx="858838" cy="7112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3003" name="Object 11"/>
          <p:cNvGraphicFramePr>
            <a:graphicFrameLocks noChangeAspect="1"/>
          </p:cNvGraphicFramePr>
          <p:nvPr/>
        </p:nvGraphicFramePr>
        <p:xfrm>
          <a:off x="2443162" y="4267200"/>
          <a:ext cx="5481638" cy="914400"/>
        </p:xfrm>
        <a:graphic>
          <a:graphicData uri="http://schemas.openxmlformats.org/presentationml/2006/ole">
            <mc:AlternateContent xmlns:mc="http://schemas.openxmlformats.org/markup-compatibility/2006">
              <mc:Choice xmlns:v="urn:schemas-microsoft-com:vml" Requires="v">
                <p:oleObj spid="_x0000_s101742" name="Equation" r:id="rId10" imgW="2997200" imgH="571500" progId="Equation.DSMT4">
                  <p:embed/>
                </p:oleObj>
              </mc:Choice>
              <mc:Fallback>
                <p:oleObj name="Equation" r:id="rId10" imgW="2997200" imgH="571500" progId="Equation.DSMT4">
                  <p:embed/>
                  <p:pic>
                    <p:nvPicPr>
                      <p:cNvPr id="213003"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43162" y="4267200"/>
                        <a:ext cx="5481638" cy="914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3004" name="Object 12"/>
          <p:cNvGraphicFramePr>
            <a:graphicFrameLocks noChangeAspect="1"/>
          </p:cNvGraphicFramePr>
          <p:nvPr/>
        </p:nvGraphicFramePr>
        <p:xfrm>
          <a:off x="1752600" y="5461000"/>
          <a:ext cx="814388" cy="711200"/>
        </p:xfrm>
        <a:graphic>
          <a:graphicData uri="http://schemas.openxmlformats.org/presentationml/2006/ole">
            <mc:AlternateContent xmlns:mc="http://schemas.openxmlformats.org/markup-compatibility/2006">
              <mc:Choice xmlns:v="urn:schemas-microsoft-com:vml" Requires="v">
                <p:oleObj spid="_x0000_s101743" name="Equation" r:id="rId12" imgW="444500" imgH="444500" progId="Equation.DSMT4">
                  <p:embed/>
                </p:oleObj>
              </mc:Choice>
              <mc:Fallback>
                <p:oleObj name="Equation" r:id="rId12" imgW="444500" imgH="444500" progId="Equation.DSMT4">
                  <p:embed/>
                  <p:pic>
                    <p:nvPicPr>
                      <p:cNvPr id="213004"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52600" y="5461000"/>
                        <a:ext cx="814388" cy="7112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3005" name="Object 13"/>
          <p:cNvGraphicFramePr>
            <a:graphicFrameLocks noChangeAspect="1"/>
          </p:cNvGraphicFramePr>
          <p:nvPr/>
        </p:nvGraphicFramePr>
        <p:xfrm>
          <a:off x="2536825" y="5334000"/>
          <a:ext cx="5387975" cy="914400"/>
        </p:xfrm>
        <a:graphic>
          <a:graphicData uri="http://schemas.openxmlformats.org/presentationml/2006/ole">
            <mc:AlternateContent xmlns:mc="http://schemas.openxmlformats.org/markup-compatibility/2006">
              <mc:Choice xmlns:v="urn:schemas-microsoft-com:vml" Requires="v">
                <p:oleObj spid="_x0000_s101744" name="Equation" r:id="rId14" imgW="2946400" imgH="571500" progId="Equation.DSMT4">
                  <p:embed/>
                </p:oleObj>
              </mc:Choice>
              <mc:Fallback>
                <p:oleObj name="Equation" r:id="rId14" imgW="2946400" imgH="571500" progId="Equation.DSMT4">
                  <p:embed/>
                  <p:pic>
                    <p:nvPicPr>
                      <p:cNvPr id="213005" name="Object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36825" y="5334000"/>
                        <a:ext cx="5387975" cy="914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33492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47460">
                                            <p:txEl>
                                              <p:pRg st="0" end="0"/>
                                            </p:txEl>
                                          </p:spTgt>
                                        </p:tgtEl>
                                        <p:attrNameLst>
                                          <p:attrName>style.visibility</p:attrName>
                                        </p:attrNameLst>
                                      </p:cBhvr>
                                      <p:to>
                                        <p:strVal val="visible"/>
                                      </p:to>
                                    </p:set>
                                    <p:animEffect transition="in" filter="wipe(left)">
                                      <p:cBhvr>
                                        <p:cTn id="7" dur="500"/>
                                        <p:tgtEl>
                                          <p:spTgt spid="147460">
                                            <p:txEl>
                                              <p:pRg st="0" end="0"/>
                                            </p:txEl>
                                          </p:spTgt>
                                        </p:tgtEl>
                                      </p:cBhvr>
                                    </p:animEffect>
                                  </p:childTnLst>
                                </p:cTn>
                              </p:par>
                            </p:childTnLst>
                          </p:cTn>
                        </p:par>
                        <p:par>
                          <p:cTn id="8" fill="hold">
                            <p:stCondLst>
                              <p:cond delay="2400"/>
                            </p:stCondLst>
                            <p:childTnLst>
                              <p:par>
                                <p:cTn id="9" presetID="53"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iterate type="wd">
                                    <p:tmPct val="10000"/>
                                  </p:iterate>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iterate type="wd">
                                    <p:tmPct val="10000"/>
                                  </p:iterate>
                                  <p:childTnLst>
                                    <p:set>
                                      <p:cBhvr>
                                        <p:cTn id="22" dur="1" fill="hold">
                                          <p:stCondLst>
                                            <p:cond delay="0"/>
                                          </p:stCondLst>
                                        </p:cTn>
                                        <p:tgtEl>
                                          <p:spTgt spid="21"/>
                                        </p:tgtEl>
                                        <p:attrNameLst>
                                          <p:attrName>style.visibility</p:attrName>
                                        </p:attrNameLst>
                                      </p:cBhvr>
                                      <p:to>
                                        <p:strVal val="visible"/>
                                      </p:to>
                                    </p:set>
                                    <p:animEffect transition="in" filter="wipe(left)">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iterate type="wd">
                                    <p:tmPct val="10000"/>
                                  </p:iterate>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iterate type="wd">
                                    <p:tmPct val="10000"/>
                                  </p:iterate>
                                  <p:childTnLst>
                                    <p:set>
                                      <p:cBhvr>
                                        <p:cTn id="32" dur="1" fill="hold">
                                          <p:stCondLst>
                                            <p:cond delay="0"/>
                                          </p:stCondLst>
                                        </p:cTn>
                                        <p:tgtEl>
                                          <p:spTgt spid="147467"/>
                                        </p:tgtEl>
                                        <p:attrNameLst>
                                          <p:attrName>style.visibility</p:attrName>
                                        </p:attrNameLst>
                                      </p:cBhvr>
                                      <p:to>
                                        <p:strVal val="visible"/>
                                      </p:to>
                                    </p:set>
                                    <p:animEffect transition="in" filter="wipe(left)">
                                      <p:cBhvr>
                                        <p:cTn id="33" dur="500"/>
                                        <p:tgtEl>
                                          <p:spTgt spid="14746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47462"/>
                                        </p:tgtEl>
                                        <p:attrNameLst>
                                          <p:attrName>style.visibility</p:attrName>
                                        </p:attrNameLst>
                                      </p:cBhvr>
                                      <p:to>
                                        <p:strVal val="visible"/>
                                      </p:to>
                                    </p:set>
                                    <p:animEffect transition="in" filter="wipe(left)">
                                      <p:cBhvr>
                                        <p:cTn id="38" dur="500"/>
                                        <p:tgtEl>
                                          <p:spTgt spid="14746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13002"/>
                                        </p:tgtEl>
                                        <p:attrNameLst>
                                          <p:attrName>style.visibility</p:attrName>
                                        </p:attrNameLst>
                                      </p:cBhvr>
                                      <p:to>
                                        <p:strVal val="visible"/>
                                      </p:to>
                                    </p:set>
                                    <p:animEffect transition="in" filter="wipe(left)">
                                      <p:cBhvr>
                                        <p:cTn id="43" dur="500"/>
                                        <p:tgtEl>
                                          <p:spTgt spid="21300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13003"/>
                                        </p:tgtEl>
                                        <p:attrNameLst>
                                          <p:attrName>style.visibility</p:attrName>
                                        </p:attrNameLst>
                                      </p:cBhvr>
                                      <p:to>
                                        <p:strVal val="visible"/>
                                      </p:to>
                                    </p:set>
                                    <p:animEffect transition="in" filter="wipe(left)">
                                      <p:cBhvr>
                                        <p:cTn id="48" dur="500"/>
                                        <p:tgtEl>
                                          <p:spTgt spid="21300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213001"/>
                                        </p:tgtEl>
                                        <p:attrNameLst>
                                          <p:attrName>style.visibility</p:attrName>
                                        </p:attrNameLst>
                                      </p:cBhvr>
                                      <p:to>
                                        <p:strVal val="visible"/>
                                      </p:to>
                                    </p:set>
                                    <p:animEffect transition="in" filter="wipe(left)">
                                      <p:cBhvr>
                                        <p:cTn id="53" dur="500"/>
                                        <p:tgtEl>
                                          <p:spTgt spid="21300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213004"/>
                                        </p:tgtEl>
                                        <p:attrNameLst>
                                          <p:attrName>style.visibility</p:attrName>
                                        </p:attrNameLst>
                                      </p:cBhvr>
                                      <p:to>
                                        <p:strVal val="visible"/>
                                      </p:to>
                                    </p:set>
                                    <p:animEffect transition="in" filter="wipe(left)">
                                      <p:cBhvr>
                                        <p:cTn id="58" dur="500"/>
                                        <p:tgtEl>
                                          <p:spTgt spid="213004"/>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213005"/>
                                        </p:tgtEl>
                                        <p:attrNameLst>
                                          <p:attrName>style.visibility</p:attrName>
                                        </p:attrNameLst>
                                      </p:cBhvr>
                                      <p:to>
                                        <p:strVal val="visible"/>
                                      </p:to>
                                    </p:set>
                                    <p:animEffect transition="in" filter="wipe(left)">
                                      <p:cBhvr>
                                        <p:cTn id="63" dur="500"/>
                                        <p:tgtEl>
                                          <p:spTgt spid="2130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0" grpId="0" build="p"/>
      <p:bldP spid="147467"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Wednesday, Sept. 16, 2020</a:t>
            </a:r>
          </a:p>
        </p:txBody>
      </p:sp>
      <p:sp>
        <p:nvSpPr>
          <p:cNvPr id="16" name="Footer Placeholder 4"/>
          <p:cNvSpPr>
            <a:spLocks noGrp="1"/>
          </p:cNvSpPr>
          <p:nvPr>
            <p:ph type="ftr" sz="quarter" idx="11"/>
          </p:nvPr>
        </p:nvSpPr>
        <p:spPr/>
        <p:txBody>
          <a:bodyPr/>
          <a:lstStyle/>
          <a:p>
            <a:r>
              <a:rPr lang="de-DE"/>
              <a:t>PHYS 1444-002, Fall 2020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8</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 8, </a:t>
            </a:r>
            <a:r>
              <a:rPr lang="en-US" dirty="0" err="1"/>
              <a:t>cnt’d</a:t>
            </a:r>
            <a:endParaRPr lang="en-US" dirty="0"/>
          </a:p>
        </p:txBody>
      </p:sp>
      <p:graphicFrame>
        <p:nvGraphicFramePr>
          <p:cNvPr id="147462" name="Object 6"/>
          <p:cNvGraphicFramePr>
            <a:graphicFrameLocks noChangeAspect="1"/>
          </p:cNvGraphicFramePr>
          <p:nvPr/>
        </p:nvGraphicFramePr>
        <p:xfrm>
          <a:off x="457200" y="1685925"/>
          <a:ext cx="809625" cy="447675"/>
        </p:xfrm>
        <a:graphic>
          <a:graphicData uri="http://schemas.openxmlformats.org/presentationml/2006/ole">
            <mc:AlternateContent xmlns:mc="http://schemas.openxmlformats.org/markup-compatibility/2006">
              <mc:Choice xmlns:v="urn:schemas-microsoft-com:vml" Requires="v">
                <p:oleObj spid="_x0000_s103125" name="Equation" r:id="rId3" imgW="368300" imgH="228600" progId="Equation.DSMT4">
                  <p:embed/>
                </p:oleObj>
              </mc:Choice>
              <mc:Fallback>
                <p:oleObj name="Equation" r:id="rId3" imgW="368300" imgH="228600" progId="Equation.DSMT4">
                  <p:embed/>
                  <p:pic>
                    <p:nvPicPr>
                      <p:cNvPr id="147462"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85925"/>
                        <a:ext cx="809625" cy="4476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18" name="Picture 17" descr="FG21_026.JPG"/>
          <p:cNvPicPr>
            <a:picLocks noChangeAspect="1"/>
          </p:cNvPicPr>
          <p:nvPr/>
        </p:nvPicPr>
        <p:blipFill>
          <a:blip r:embed="rId5"/>
          <a:stretch>
            <a:fillRect/>
          </a:stretch>
        </p:blipFill>
        <p:spPr>
          <a:xfrm>
            <a:off x="5181600" y="838200"/>
            <a:ext cx="3886200" cy="2743200"/>
          </a:xfrm>
          <a:prstGeom prst="rect">
            <a:avLst/>
          </a:prstGeom>
        </p:spPr>
      </p:pic>
      <p:sp>
        <p:nvSpPr>
          <p:cNvPr id="19" name="Text Box 7"/>
          <p:cNvSpPr txBox="1">
            <a:spLocks noChangeArrowheads="1"/>
          </p:cNvSpPr>
          <p:nvPr/>
        </p:nvSpPr>
        <p:spPr bwMode="auto">
          <a:xfrm>
            <a:off x="381000" y="914400"/>
            <a:ext cx="4038600" cy="707886"/>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Now the components of the electric field vectors by the two charges at point A.</a:t>
            </a:r>
          </a:p>
        </p:txBody>
      </p:sp>
      <p:graphicFrame>
        <p:nvGraphicFramePr>
          <p:cNvPr id="214019" name="Object 3"/>
          <p:cNvGraphicFramePr>
            <a:graphicFrameLocks noChangeAspect="1"/>
          </p:cNvGraphicFramePr>
          <p:nvPr/>
        </p:nvGraphicFramePr>
        <p:xfrm>
          <a:off x="411163" y="2246313"/>
          <a:ext cx="808037" cy="496887"/>
        </p:xfrm>
        <a:graphic>
          <a:graphicData uri="http://schemas.openxmlformats.org/presentationml/2006/ole">
            <mc:AlternateContent xmlns:mc="http://schemas.openxmlformats.org/markup-compatibility/2006">
              <mc:Choice xmlns:v="urn:schemas-microsoft-com:vml" Requires="v">
                <p:oleObj spid="_x0000_s103126" name="Equation" r:id="rId6" imgW="368300" imgH="254000" progId="Equation.DSMT4">
                  <p:embed/>
                </p:oleObj>
              </mc:Choice>
              <mc:Fallback>
                <p:oleObj name="Equation" r:id="rId6" imgW="368300" imgH="254000" progId="Equation.DSMT4">
                  <p:embed/>
                  <p:pic>
                    <p:nvPicPr>
                      <p:cNvPr id="214019"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163" y="2246313"/>
                        <a:ext cx="808037" cy="4968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0" name="Object 4"/>
          <p:cNvGraphicFramePr>
            <a:graphicFrameLocks noChangeAspect="1"/>
          </p:cNvGraphicFramePr>
          <p:nvPr/>
        </p:nvGraphicFramePr>
        <p:xfrm>
          <a:off x="304800" y="3516313"/>
          <a:ext cx="725487" cy="447675"/>
        </p:xfrm>
        <a:graphic>
          <a:graphicData uri="http://schemas.openxmlformats.org/presentationml/2006/ole">
            <mc:AlternateContent xmlns:mc="http://schemas.openxmlformats.org/markup-compatibility/2006">
              <mc:Choice xmlns:v="urn:schemas-microsoft-com:vml" Requires="v">
                <p:oleObj spid="_x0000_s103127" name="Equation" r:id="rId8" imgW="330200" imgH="228600" progId="Equation.DSMT4">
                  <p:embed/>
                </p:oleObj>
              </mc:Choice>
              <mc:Fallback>
                <p:oleObj name="Equation" r:id="rId8" imgW="330200" imgH="228600" progId="Equation.DSMT4">
                  <p:embed/>
                  <p:pic>
                    <p:nvPicPr>
                      <p:cNvPr id="21402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3516313"/>
                        <a:ext cx="725487" cy="4476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1" name="Object 5"/>
          <p:cNvGraphicFramePr>
            <a:graphicFrameLocks noChangeAspect="1"/>
          </p:cNvGraphicFramePr>
          <p:nvPr/>
        </p:nvGraphicFramePr>
        <p:xfrm>
          <a:off x="457200" y="4746625"/>
          <a:ext cx="808037" cy="498475"/>
        </p:xfrm>
        <a:graphic>
          <a:graphicData uri="http://schemas.openxmlformats.org/presentationml/2006/ole">
            <mc:AlternateContent xmlns:mc="http://schemas.openxmlformats.org/markup-compatibility/2006">
              <mc:Choice xmlns:v="urn:schemas-microsoft-com:vml" Requires="v">
                <p:oleObj spid="_x0000_s103128" name="Equation" r:id="rId10" imgW="368300" imgH="254000" progId="Equation.DSMT4">
                  <p:embed/>
                </p:oleObj>
              </mc:Choice>
              <mc:Fallback>
                <p:oleObj name="Equation" r:id="rId10" imgW="368300" imgH="254000" progId="Equation.DSMT4">
                  <p:embed/>
                  <p:pic>
                    <p:nvPicPr>
                      <p:cNvPr id="214021"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200" y="4746625"/>
                        <a:ext cx="808037" cy="4984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2" name="Object 6"/>
          <p:cNvGraphicFramePr>
            <a:graphicFrameLocks noChangeAspect="1"/>
          </p:cNvGraphicFramePr>
          <p:nvPr/>
        </p:nvGraphicFramePr>
        <p:xfrm>
          <a:off x="1182688" y="1687512"/>
          <a:ext cx="1560512" cy="446088"/>
        </p:xfrm>
        <a:graphic>
          <a:graphicData uri="http://schemas.openxmlformats.org/presentationml/2006/ole">
            <mc:AlternateContent xmlns:mc="http://schemas.openxmlformats.org/markup-compatibility/2006">
              <mc:Choice xmlns:v="urn:schemas-microsoft-com:vml" Requires="v">
                <p:oleObj spid="_x0000_s103129" name="Equation" r:id="rId12" imgW="711200" imgH="228600" progId="Equation.DSMT4">
                  <p:embed/>
                </p:oleObj>
              </mc:Choice>
              <mc:Fallback>
                <p:oleObj name="Equation" r:id="rId12" imgW="711200" imgH="228600" progId="Equation.DSMT4">
                  <p:embed/>
                  <p:pic>
                    <p:nvPicPr>
                      <p:cNvPr id="214022"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82688" y="1687512"/>
                        <a:ext cx="1560512" cy="4460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3" name="Object 7"/>
          <p:cNvGraphicFramePr>
            <a:graphicFrameLocks noChangeAspect="1"/>
          </p:cNvGraphicFramePr>
          <p:nvPr/>
        </p:nvGraphicFramePr>
        <p:xfrm>
          <a:off x="2709862" y="1600200"/>
          <a:ext cx="1785938" cy="471488"/>
        </p:xfrm>
        <a:graphic>
          <a:graphicData uri="http://schemas.openxmlformats.org/presentationml/2006/ole">
            <mc:AlternateContent xmlns:mc="http://schemas.openxmlformats.org/markup-compatibility/2006">
              <mc:Choice xmlns:v="urn:schemas-microsoft-com:vml" Requires="v">
                <p:oleObj spid="_x0000_s103130" name="Equation" r:id="rId14" imgW="812800" imgH="241300" progId="Equation.DSMT4">
                  <p:embed/>
                </p:oleObj>
              </mc:Choice>
              <mc:Fallback>
                <p:oleObj name="Equation" r:id="rId14" imgW="812800" imgH="241300" progId="Equation.DSMT4">
                  <p:embed/>
                  <p:pic>
                    <p:nvPicPr>
                      <p:cNvPr id="214023"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09862" y="1600200"/>
                        <a:ext cx="1785938" cy="4714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4" name="Object 8"/>
          <p:cNvGraphicFramePr>
            <a:graphicFrameLocks noChangeAspect="1"/>
          </p:cNvGraphicFramePr>
          <p:nvPr/>
        </p:nvGraphicFramePr>
        <p:xfrm>
          <a:off x="1143000" y="2295525"/>
          <a:ext cx="2286000" cy="447675"/>
        </p:xfrm>
        <a:graphic>
          <a:graphicData uri="http://schemas.openxmlformats.org/presentationml/2006/ole">
            <mc:AlternateContent xmlns:mc="http://schemas.openxmlformats.org/markup-compatibility/2006">
              <mc:Choice xmlns:v="urn:schemas-microsoft-com:vml" Requires="v">
                <p:oleObj spid="_x0000_s103131" name="Equation" r:id="rId16" imgW="1041400" imgH="228600" progId="Equation.DSMT4">
                  <p:embed/>
                </p:oleObj>
              </mc:Choice>
              <mc:Fallback>
                <p:oleObj name="Equation" r:id="rId16" imgW="1041400" imgH="228600" progId="Equation.DSMT4">
                  <p:embed/>
                  <p:pic>
                    <p:nvPicPr>
                      <p:cNvPr id="214024"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43000" y="2295525"/>
                        <a:ext cx="2286000" cy="4476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5" name="Object 9"/>
          <p:cNvGraphicFramePr>
            <a:graphicFrameLocks noChangeAspect="1"/>
          </p:cNvGraphicFramePr>
          <p:nvPr/>
        </p:nvGraphicFramePr>
        <p:xfrm>
          <a:off x="3417887" y="2209800"/>
          <a:ext cx="1839913" cy="471487"/>
        </p:xfrm>
        <a:graphic>
          <a:graphicData uri="http://schemas.openxmlformats.org/presentationml/2006/ole">
            <mc:AlternateContent xmlns:mc="http://schemas.openxmlformats.org/markup-compatibility/2006">
              <mc:Choice xmlns:v="urn:schemas-microsoft-com:vml" Requires="v">
                <p:oleObj spid="_x0000_s103132" name="Equation" r:id="rId18" imgW="838200" imgH="241300" progId="Equation.DSMT4">
                  <p:embed/>
                </p:oleObj>
              </mc:Choice>
              <mc:Fallback>
                <p:oleObj name="Equation" r:id="rId18" imgW="838200" imgH="241300" progId="Equation.DSMT4">
                  <p:embed/>
                  <p:pic>
                    <p:nvPicPr>
                      <p:cNvPr id="214025"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417887" y="2209800"/>
                        <a:ext cx="1839913" cy="4714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6" name="Object 10"/>
          <p:cNvGraphicFramePr>
            <a:graphicFrameLocks noChangeAspect="1"/>
          </p:cNvGraphicFramePr>
          <p:nvPr/>
        </p:nvGraphicFramePr>
        <p:xfrm>
          <a:off x="1008063" y="3441700"/>
          <a:ext cx="1811337" cy="547687"/>
        </p:xfrm>
        <a:graphic>
          <a:graphicData uri="http://schemas.openxmlformats.org/presentationml/2006/ole">
            <mc:AlternateContent xmlns:mc="http://schemas.openxmlformats.org/markup-compatibility/2006">
              <mc:Choice xmlns:v="urn:schemas-microsoft-com:vml" Requires="v">
                <p:oleObj spid="_x0000_s103133" name="Equation" r:id="rId20" imgW="825500" imgH="279400" progId="Equation.DSMT4">
                  <p:embed/>
                </p:oleObj>
              </mc:Choice>
              <mc:Fallback>
                <p:oleObj name="Equation" r:id="rId20" imgW="825500" imgH="279400" progId="Equation.DSMT4">
                  <p:embed/>
                  <p:pic>
                    <p:nvPicPr>
                      <p:cNvPr id="214026" name="Object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08063" y="3441700"/>
                        <a:ext cx="1811337" cy="5476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7" name="Object 11"/>
          <p:cNvGraphicFramePr>
            <a:graphicFrameLocks noChangeAspect="1"/>
          </p:cNvGraphicFramePr>
          <p:nvPr/>
        </p:nvGraphicFramePr>
        <p:xfrm>
          <a:off x="2743200" y="3441700"/>
          <a:ext cx="2900363" cy="596900"/>
        </p:xfrm>
        <a:graphic>
          <a:graphicData uri="http://schemas.openxmlformats.org/presentationml/2006/ole">
            <mc:AlternateContent xmlns:mc="http://schemas.openxmlformats.org/markup-compatibility/2006">
              <mc:Choice xmlns:v="urn:schemas-microsoft-com:vml" Requires="v">
                <p:oleObj spid="_x0000_s103134" name="Equation" r:id="rId22" imgW="1320800" imgH="304800" progId="Equation.DSMT4">
                  <p:embed/>
                </p:oleObj>
              </mc:Choice>
              <mc:Fallback>
                <p:oleObj name="Equation" r:id="rId22" imgW="1320800" imgH="304800" progId="Equation.DSMT4">
                  <p:embed/>
                  <p:pic>
                    <p:nvPicPr>
                      <p:cNvPr id="214027" name="Object 1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743200" y="3441700"/>
                        <a:ext cx="2900363" cy="5969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3" name="Text Box 7"/>
          <p:cNvSpPr txBox="1">
            <a:spLocks noChangeArrowheads="1"/>
          </p:cNvSpPr>
          <p:nvPr/>
        </p:nvSpPr>
        <p:spPr bwMode="auto">
          <a:xfrm>
            <a:off x="457200" y="2876490"/>
            <a:ext cx="40386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So the electric field at point A is</a:t>
            </a:r>
          </a:p>
        </p:txBody>
      </p:sp>
      <p:sp>
        <p:nvSpPr>
          <p:cNvPr id="24" name="Text Box 7"/>
          <p:cNvSpPr txBox="1">
            <a:spLocks noChangeArrowheads="1"/>
          </p:cNvSpPr>
          <p:nvPr/>
        </p:nvSpPr>
        <p:spPr bwMode="auto">
          <a:xfrm>
            <a:off x="457200" y="4095690"/>
            <a:ext cx="48006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The magnitude of the electric field at point A is</a:t>
            </a:r>
          </a:p>
        </p:txBody>
      </p:sp>
      <p:graphicFrame>
        <p:nvGraphicFramePr>
          <p:cNvPr id="214028" name="Object 12"/>
          <p:cNvGraphicFramePr>
            <a:graphicFrameLocks noChangeAspect="1"/>
          </p:cNvGraphicFramePr>
          <p:nvPr/>
        </p:nvGraphicFramePr>
        <p:xfrm>
          <a:off x="1219200" y="4724400"/>
          <a:ext cx="1811337" cy="622300"/>
        </p:xfrm>
        <a:graphic>
          <a:graphicData uri="http://schemas.openxmlformats.org/presentationml/2006/ole">
            <mc:AlternateContent xmlns:mc="http://schemas.openxmlformats.org/markup-compatibility/2006">
              <mc:Choice xmlns:v="urn:schemas-microsoft-com:vml" Requires="v">
                <p:oleObj spid="_x0000_s103135" name="Equation" r:id="rId24" imgW="825500" imgH="317500" progId="Equation.DSMT4">
                  <p:embed/>
                </p:oleObj>
              </mc:Choice>
              <mc:Fallback>
                <p:oleObj name="Equation" r:id="rId24" imgW="825500" imgH="317500" progId="Equation.DSMT4">
                  <p:embed/>
                  <p:pic>
                    <p:nvPicPr>
                      <p:cNvPr id="214028" name="Object 1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219200" y="4724400"/>
                        <a:ext cx="1811337" cy="6223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9" name="Object 13"/>
          <p:cNvGraphicFramePr>
            <a:graphicFrameLocks noChangeAspect="1"/>
          </p:cNvGraphicFramePr>
          <p:nvPr/>
        </p:nvGraphicFramePr>
        <p:xfrm>
          <a:off x="2973387" y="4648200"/>
          <a:ext cx="5408613" cy="671513"/>
        </p:xfrm>
        <a:graphic>
          <a:graphicData uri="http://schemas.openxmlformats.org/presentationml/2006/ole">
            <mc:AlternateContent xmlns:mc="http://schemas.openxmlformats.org/markup-compatibility/2006">
              <mc:Choice xmlns:v="urn:schemas-microsoft-com:vml" Requires="v">
                <p:oleObj spid="_x0000_s103136" name="Equation" r:id="rId26" imgW="2463800" imgH="342900" progId="Equation.DSMT4">
                  <p:embed/>
                </p:oleObj>
              </mc:Choice>
              <mc:Fallback>
                <p:oleObj name="Equation" r:id="rId26" imgW="2463800" imgH="342900" progId="Equation.DSMT4">
                  <p:embed/>
                  <p:pic>
                    <p:nvPicPr>
                      <p:cNvPr id="214029" name="Object 1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973387" y="4648200"/>
                        <a:ext cx="5408613" cy="6715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7" name="Text Box 7"/>
          <p:cNvSpPr txBox="1">
            <a:spLocks noChangeArrowheads="1"/>
          </p:cNvSpPr>
          <p:nvPr/>
        </p:nvSpPr>
        <p:spPr bwMode="auto">
          <a:xfrm>
            <a:off x="609600" y="5391090"/>
            <a:ext cx="35814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Now onto the electric field at point B</a:t>
            </a:r>
          </a:p>
        </p:txBody>
      </p:sp>
    </p:spTree>
    <p:extLst>
      <p:ext uri="{BB962C8B-B14F-4D97-AF65-F5344CB8AC3E}">
        <p14:creationId xmlns:p14="http://schemas.microsoft.com/office/powerpoint/2010/main" val="1939886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wd">
                                    <p:tmPct val="10000"/>
                                  </p:iterate>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47462"/>
                                        </p:tgtEl>
                                        <p:attrNameLst>
                                          <p:attrName>style.visibility</p:attrName>
                                        </p:attrNameLst>
                                      </p:cBhvr>
                                      <p:to>
                                        <p:strVal val="visible"/>
                                      </p:to>
                                    </p:set>
                                    <p:animEffect transition="in" filter="wipe(left)">
                                      <p:cBhvr>
                                        <p:cTn id="19" dur="500"/>
                                        <p:tgtEl>
                                          <p:spTgt spid="14746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14022"/>
                                        </p:tgtEl>
                                        <p:attrNameLst>
                                          <p:attrName>style.visibility</p:attrName>
                                        </p:attrNameLst>
                                      </p:cBhvr>
                                      <p:to>
                                        <p:strVal val="visible"/>
                                      </p:to>
                                    </p:set>
                                    <p:animEffect transition="in" filter="wipe(left)">
                                      <p:cBhvr>
                                        <p:cTn id="24" dur="500"/>
                                        <p:tgtEl>
                                          <p:spTgt spid="21402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14023"/>
                                        </p:tgtEl>
                                        <p:attrNameLst>
                                          <p:attrName>style.visibility</p:attrName>
                                        </p:attrNameLst>
                                      </p:cBhvr>
                                      <p:to>
                                        <p:strVal val="visible"/>
                                      </p:to>
                                    </p:set>
                                    <p:animEffect transition="in" filter="wipe(left)">
                                      <p:cBhvr>
                                        <p:cTn id="29" dur="500"/>
                                        <p:tgtEl>
                                          <p:spTgt spid="21402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14019"/>
                                        </p:tgtEl>
                                        <p:attrNameLst>
                                          <p:attrName>style.visibility</p:attrName>
                                        </p:attrNameLst>
                                      </p:cBhvr>
                                      <p:to>
                                        <p:strVal val="visible"/>
                                      </p:to>
                                    </p:set>
                                    <p:animEffect transition="in" filter="wipe(left)">
                                      <p:cBhvr>
                                        <p:cTn id="34" dur="500"/>
                                        <p:tgtEl>
                                          <p:spTgt spid="21401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14024"/>
                                        </p:tgtEl>
                                        <p:attrNameLst>
                                          <p:attrName>style.visibility</p:attrName>
                                        </p:attrNameLst>
                                      </p:cBhvr>
                                      <p:to>
                                        <p:strVal val="visible"/>
                                      </p:to>
                                    </p:set>
                                    <p:animEffect transition="in" filter="wipe(left)">
                                      <p:cBhvr>
                                        <p:cTn id="39" dur="500"/>
                                        <p:tgtEl>
                                          <p:spTgt spid="21402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14025"/>
                                        </p:tgtEl>
                                        <p:attrNameLst>
                                          <p:attrName>style.visibility</p:attrName>
                                        </p:attrNameLst>
                                      </p:cBhvr>
                                      <p:to>
                                        <p:strVal val="visible"/>
                                      </p:to>
                                    </p:set>
                                    <p:animEffect transition="in" filter="wipe(left)">
                                      <p:cBhvr>
                                        <p:cTn id="44" dur="500"/>
                                        <p:tgtEl>
                                          <p:spTgt spid="21402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14020"/>
                                        </p:tgtEl>
                                        <p:attrNameLst>
                                          <p:attrName>style.visibility</p:attrName>
                                        </p:attrNameLst>
                                      </p:cBhvr>
                                      <p:to>
                                        <p:strVal val="visible"/>
                                      </p:to>
                                    </p:set>
                                    <p:animEffect transition="in" filter="wipe(left)">
                                      <p:cBhvr>
                                        <p:cTn id="54" dur="500"/>
                                        <p:tgtEl>
                                          <p:spTgt spid="21402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14026"/>
                                        </p:tgtEl>
                                        <p:attrNameLst>
                                          <p:attrName>style.visibility</p:attrName>
                                        </p:attrNameLst>
                                      </p:cBhvr>
                                      <p:to>
                                        <p:strVal val="visible"/>
                                      </p:to>
                                    </p:set>
                                    <p:animEffect transition="in" filter="wipe(left)">
                                      <p:cBhvr>
                                        <p:cTn id="59" dur="500"/>
                                        <p:tgtEl>
                                          <p:spTgt spid="21402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214027"/>
                                        </p:tgtEl>
                                        <p:attrNameLst>
                                          <p:attrName>style.visibility</p:attrName>
                                        </p:attrNameLst>
                                      </p:cBhvr>
                                      <p:to>
                                        <p:strVal val="visible"/>
                                      </p:to>
                                    </p:set>
                                    <p:animEffect transition="in" filter="wipe(left)">
                                      <p:cBhvr>
                                        <p:cTn id="64" dur="500"/>
                                        <p:tgtEl>
                                          <p:spTgt spid="21402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14021"/>
                                        </p:tgtEl>
                                        <p:attrNameLst>
                                          <p:attrName>style.visibility</p:attrName>
                                        </p:attrNameLst>
                                      </p:cBhvr>
                                      <p:to>
                                        <p:strVal val="visible"/>
                                      </p:to>
                                    </p:set>
                                    <p:animEffect transition="in" filter="wipe(left)">
                                      <p:cBhvr>
                                        <p:cTn id="69" dur="500"/>
                                        <p:tgtEl>
                                          <p:spTgt spid="21402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24"/>
                                        </p:tgtEl>
                                        <p:attrNameLst>
                                          <p:attrName>style.visibility</p:attrName>
                                        </p:attrNameLst>
                                      </p:cBhvr>
                                      <p:to>
                                        <p:strVal val="visible"/>
                                      </p:to>
                                    </p:set>
                                    <p:animEffect transition="in" filter="wipe(left)">
                                      <p:cBhvr>
                                        <p:cTn id="74" dur="500"/>
                                        <p:tgtEl>
                                          <p:spTgt spid="24"/>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214028"/>
                                        </p:tgtEl>
                                        <p:attrNameLst>
                                          <p:attrName>style.visibility</p:attrName>
                                        </p:attrNameLst>
                                      </p:cBhvr>
                                      <p:to>
                                        <p:strVal val="visible"/>
                                      </p:to>
                                    </p:set>
                                    <p:animEffect transition="in" filter="wipe(left)">
                                      <p:cBhvr>
                                        <p:cTn id="79" dur="500"/>
                                        <p:tgtEl>
                                          <p:spTgt spid="214028"/>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214029"/>
                                        </p:tgtEl>
                                        <p:attrNameLst>
                                          <p:attrName>style.visibility</p:attrName>
                                        </p:attrNameLst>
                                      </p:cBhvr>
                                      <p:to>
                                        <p:strVal val="visible"/>
                                      </p:to>
                                    </p:set>
                                    <p:animEffect transition="in" filter="wipe(left)">
                                      <p:cBhvr>
                                        <p:cTn id="84" dur="500"/>
                                        <p:tgtEl>
                                          <p:spTgt spid="214029"/>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iterate type="wd">
                                    <p:tmPct val="10000"/>
                                  </p:iterate>
                                  <p:childTnLst>
                                    <p:set>
                                      <p:cBhvr>
                                        <p:cTn id="88" dur="1" fill="hold">
                                          <p:stCondLst>
                                            <p:cond delay="0"/>
                                          </p:stCondLst>
                                        </p:cTn>
                                        <p:tgtEl>
                                          <p:spTgt spid="27"/>
                                        </p:tgtEl>
                                        <p:attrNameLst>
                                          <p:attrName>style.visibility</p:attrName>
                                        </p:attrNameLst>
                                      </p:cBhvr>
                                      <p:to>
                                        <p:strVal val="visible"/>
                                      </p:to>
                                    </p:set>
                                    <p:animEffect transition="in" filter="wipe(left)">
                                      <p:cBhvr>
                                        <p:cTn id="8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p:bldP spid="24"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Wednesday, Sept. 16, 2020</a:t>
            </a:r>
          </a:p>
        </p:txBody>
      </p:sp>
      <p:sp>
        <p:nvSpPr>
          <p:cNvPr id="16" name="Footer Placeholder 4"/>
          <p:cNvSpPr>
            <a:spLocks noGrp="1"/>
          </p:cNvSpPr>
          <p:nvPr>
            <p:ph type="ftr" sz="quarter" idx="11"/>
          </p:nvPr>
        </p:nvSpPr>
        <p:spPr/>
        <p:txBody>
          <a:bodyPr/>
          <a:lstStyle/>
          <a:p>
            <a:r>
              <a:rPr lang="de-DE"/>
              <a:t>PHYS 1444-002, Fall 2020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9</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 8, </a:t>
            </a:r>
            <a:r>
              <a:rPr lang="en-US" dirty="0" err="1"/>
              <a:t>cnt’d</a:t>
            </a:r>
            <a:endParaRPr lang="en-US" dirty="0"/>
          </a:p>
        </p:txBody>
      </p:sp>
      <p:graphicFrame>
        <p:nvGraphicFramePr>
          <p:cNvPr id="147462" name="Object 6"/>
          <p:cNvGraphicFramePr>
            <a:graphicFrameLocks noChangeAspect="1"/>
          </p:cNvGraphicFramePr>
          <p:nvPr/>
        </p:nvGraphicFramePr>
        <p:xfrm>
          <a:off x="533400" y="2435503"/>
          <a:ext cx="1472333" cy="719138"/>
        </p:xfrm>
        <a:graphic>
          <a:graphicData uri="http://schemas.openxmlformats.org/presentationml/2006/ole">
            <mc:AlternateContent xmlns:mc="http://schemas.openxmlformats.org/markup-compatibility/2006">
              <mc:Choice xmlns:v="urn:schemas-microsoft-com:vml" Requires="v">
                <p:oleObj spid="_x0000_s105304" name="Equation" r:id="rId3" imgW="812800" imgH="444500" progId="Equation.DSMT4">
                  <p:embed/>
                </p:oleObj>
              </mc:Choice>
              <mc:Fallback>
                <p:oleObj name="Equation" r:id="rId3" imgW="812800" imgH="444500" progId="Equation.DSMT4">
                  <p:embed/>
                  <p:pic>
                    <p:nvPicPr>
                      <p:cNvPr id="147462" name="Object 6"/>
                      <p:cNvPicPr>
                        <a:picLocks noChangeAspect="1" noChangeArrowheads="1"/>
                      </p:cNvPicPr>
                      <p:nvPr/>
                    </p:nvPicPr>
                    <p:blipFill>
                      <a:blip r:embed="rId4"/>
                      <a:srcRect/>
                      <a:stretch>
                        <a:fillRect/>
                      </a:stretch>
                    </p:blipFill>
                    <p:spPr bwMode="auto">
                      <a:xfrm>
                        <a:off x="533400" y="2435503"/>
                        <a:ext cx="1472333" cy="7191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18" name="Picture 17" descr="FG21_026.JPG"/>
          <p:cNvPicPr>
            <a:picLocks noChangeAspect="1"/>
          </p:cNvPicPr>
          <p:nvPr/>
        </p:nvPicPr>
        <p:blipFill>
          <a:blip r:embed="rId5"/>
          <a:stretch>
            <a:fillRect/>
          </a:stretch>
        </p:blipFill>
        <p:spPr>
          <a:xfrm>
            <a:off x="5181600" y="838200"/>
            <a:ext cx="3886200" cy="2743200"/>
          </a:xfrm>
          <a:prstGeom prst="rect">
            <a:avLst/>
          </a:prstGeom>
        </p:spPr>
      </p:pic>
      <p:sp>
        <p:nvSpPr>
          <p:cNvPr id="19" name="Text Box 7"/>
          <p:cNvSpPr txBox="1">
            <a:spLocks noChangeArrowheads="1"/>
          </p:cNvSpPr>
          <p:nvPr/>
        </p:nvSpPr>
        <p:spPr bwMode="auto">
          <a:xfrm>
            <a:off x="381000" y="762000"/>
            <a:ext cx="48006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Electric field at point B is easier due to symmetry!</a:t>
            </a:r>
          </a:p>
        </p:txBody>
      </p:sp>
      <p:sp>
        <p:nvSpPr>
          <p:cNvPr id="9" name="Text Box 7"/>
          <p:cNvSpPr txBox="1">
            <a:spLocks noChangeArrowheads="1"/>
          </p:cNvSpPr>
          <p:nvPr/>
        </p:nvSpPr>
        <p:spPr bwMode="auto">
          <a:xfrm>
            <a:off x="381000" y="1143000"/>
            <a:ext cx="4800600" cy="1323439"/>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Since the magnitude of the charges are the same and the distance to point B from the two charges are the same, the magnitude of the electric field by the two charges at point B are the same!!</a:t>
            </a:r>
          </a:p>
        </p:txBody>
      </p:sp>
      <p:graphicFrame>
        <p:nvGraphicFramePr>
          <p:cNvPr id="215043" name="Object 3"/>
          <p:cNvGraphicFramePr>
            <a:graphicFrameLocks noChangeAspect="1"/>
          </p:cNvGraphicFramePr>
          <p:nvPr/>
        </p:nvGraphicFramePr>
        <p:xfrm>
          <a:off x="4953000" y="3879850"/>
          <a:ext cx="754063" cy="463550"/>
        </p:xfrm>
        <a:graphic>
          <a:graphicData uri="http://schemas.openxmlformats.org/presentationml/2006/ole">
            <mc:AlternateContent xmlns:mc="http://schemas.openxmlformats.org/markup-compatibility/2006">
              <mc:Choice xmlns:v="urn:schemas-microsoft-com:vml" Requires="v">
                <p:oleObj spid="_x0000_s105305" name="Equation" r:id="rId6" imgW="368300" imgH="254000" progId="Equation.DSMT4">
                  <p:embed/>
                </p:oleObj>
              </mc:Choice>
              <mc:Fallback>
                <p:oleObj name="Equation" r:id="rId6" imgW="368300" imgH="254000" progId="Equation.DSMT4">
                  <p:embed/>
                  <p:pic>
                    <p:nvPicPr>
                      <p:cNvPr id="215043"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3000" y="3879850"/>
                        <a:ext cx="754063" cy="4635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44" name="Object 4"/>
          <p:cNvGraphicFramePr>
            <a:graphicFrameLocks noChangeAspect="1"/>
          </p:cNvGraphicFramePr>
          <p:nvPr/>
        </p:nvGraphicFramePr>
        <p:xfrm>
          <a:off x="2057400" y="2435225"/>
          <a:ext cx="1519490" cy="717828"/>
        </p:xfrm>
        <a:graphic>
          <a:graphicData uri="http://schemas.openxmlformats.org/presentationml/2006/ole">
            <mc:AlternateContent xmlns:mc="http://schemas.openxmlformats.org/markup-compatibility/2006">
              <mc:Choice xmlns:v="urn:schemas-microsoft-com:vml" Requires="v">
                <p:oleObj spid="_x0000_s105306" name="Equation" r:id="rId8" imgW="838200" imgH="444500" progId="Equation.DSMT4">
                  <p:embed/>
                </p:oleObj>
              </mc:Choice>
              <mc:Fallback>
                <p:oleObj name="Equation" r:id="rId8" imgW="838200" imgH="444500" progId="Equation.DSMT4">
                  <p:embed/>
                  <p:pic>
                    <p:nvPicPr>
                      <p:cNvPr id="215044" name="Object 4"/>
                      <p:cNvPicPr>
                        <a:picLocks noChangeAspect="1" noChangeArrowheads="1"/>
                      </p:cNvPicPr>
                      <p:nvPr/>
                    </p:nvPicPr>
                    <p:blipFill>
                      <a:blip r:embed="rId9"/>
                      <a:srcRect/>
                      <a:stretch>
                        <a:fillRect/>
                      </a:stretch>
                    </p:blipFill>
                    <p:spPr bwMode="auto">
                      <a:xfrm>
                        <a:off x="2057400" y="2435225"/>
                        <a:ext cx="1519490" cy="71782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46" name="Object 6"/>
          <p:cNvGraphicFramePr>
            <a:graphicFrameLocks noChangeAspect="1"/>
          </p:cNvGraphicFramePr>
          <p:nvPr/>
        </p:nvGraphicFramePr>
        <p:xfrm>
          <a:off x="523875" y="3121025"/>
          <a:ext cx="4591050" cy="765175"/>
        </p:xfrm>
        <a:graphic>
          <a:graphicData uri="http://schemas.openxmlformats.org/presentationml/2006/ole">
            <mc:AlternateContent xmlns:mc="http://schemas.openxmlformats.org/markup-compatibility/2006">
              <mc:Choice xmlns:v="urn:schemas-microsoft-com:vml" Requires="v">
                <p:oleObj spid="_x0000_s105307" name="Equation" r:id="rId10" imgW="3060700" imgH="571500" progId="Equation.DSMT4">
                  <p:embed/>
                </p:oleObj>
              </mc:Choice>
              <mc:Fallback>
                <p:oleObj name="Equation" r:id="rId10" imgW="3060700" imgH="571500" progId="Equation.DSMT4">
                  <p:embed/>
                  <p:pic>
                    <p:nvPicPr>
                      <p:cNvPr id="215046"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3875" y="3121025"/>
                        <a:ext cx="4591050" cy="7651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Text Box 7"/>
          <p:cNvSpPr txBox="1">
            <a:spLocks noChangeArrowheads="1"/>
          </p:cNvSpPr>
          <p:nvPr/>
        </p:nvSpPr>
        <p:spPr bwMode="auto">
          <a:xfrm>
            <a:off x="304800" y="3886200"/>
            <a:ext cx="23622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Now the components!</a:t>
            </a:r>
          </a:p>
        </p:txBody>
      </p:sp>
      <p:sp>
        <p:nvSpPr>
          <p:cNvPr id="20" name="Text Box 7"/>
          <p:cNvSpPr txBox="1">
            <a:spLocks noChangeArrowheads="1"/>
          </p:cNvSpPr>
          <p:nvPr/>
        </p:nvSpPr>
        <p:spPr bwMode="auto">
          <a:xfrm>
            <a:off x="304800" y="4267200"/>
            <a:ext cx="23622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Now, the </a:t>
            </a:r>
            <a:r>
              <a:rPr lang="en-US" sz="2000" dirty="0" err="1">
                <a:solidFill>
                  <a:schemeClr val="accent2"/>
                </a:solidFill>
                <a:latin typeface="Arial Narrow" charset="0"/>
              </a:rPr>
              <a:t>x</a:t>
            </a:r>
            <a:r>
              <a:rPr lang="en-US" sz="2000" dirty="0">
                <a:solidFill>
                  <a:schemeClr val="accent2"/>
                </a:solidFill>
                <a:latin typeface="Arial Narrow" charset="0"/>
              </a:rPr>
              <a:t>-component!</a:t>
            </a:r>
          </a:p>
        </p:txBody>
      </p:sp>
      <p:graphicFrame>
        <p:nvGraphicFramePr>
          <p:cNvPr id="215047" name="Object 7"/>
          <p:cNvGraphicFramePr>
            <a:graphicFrameLocks noChangeAspect="1"/>
          </p:cNvGraphicFramePr>
          <p:nvPr/>
        </p:nvGraphicFramePr>
        <p:xfrm>
          <a:off x="2695575" y="4310063"/>
          <a:ext cx="809625" cy="276225"/>
        </p:xfrm>
        <a:graphic>
          <a:graphicData uri="http://schemas.openxmlformats.org/presentationml/2006/ole">
            <mc:AlternateContent xmlns:mc="http://schemas.openxmlformats.org/markup-compatibility/2006">
              <mc:Choice xmlns:v="urn:schemas-microsoft-com:vml" Requires="v">
                <p:oleObj spid="_x0000_s105308" name="Equation" r:id="rId12" imgW="431800" imgH="165100" progId="Equation.DSMT4">
                  <p:embed/>
                </p:oleObj>
              </mc:Choice>
              <mc:Fallback>
                <p:oleObj name="Equation" r:id="rId12" imgW="431800" imgH="165100" progId="Equation.DSMT4">
                  <p:embed/>
                  <p:pic>
                    <p:nvPicPr>
                      <p:cNvPr id="215047"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95575" y="4310063"/>
                        <a:ext cx="809625" cy="2762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48" name="Object 8"/>
          <p:cNvGraphicFramePr>
            <a:graphicFrameLocks noChangeAspect="1"/>
          </p:cNvGraphicFramePr>
          <p:nvPr/>
        </p:nvGraphicFramePr>
        <p:xfrm>
          <a:off x="5702300" y="3886200"/>
          <a:ext cx="1090613" cy="417513"/>
        </p:xfrm>
        <a:graphic>
          <a:graphicData uri="http://schemas.openxmlformats.org/presentationml/2006/ole">
            <mc:AlternateContent xmlns:mc="http://schemas.openxmlformats.org/markup-compatibility/2006">
              <mc:Choice xmlns:v="urn:schemas-microsoft-com:vml" Requires="v">
                <p:oleObj spid="_x0000_s105309" name="Equation" r:id="rId14" imgW="533400" imgH="228600" progId="Equation.DSMT4">
                  <p:embed/>
                </p:oleObj>
              </mc:Choice>
              <mc:Fallback>
                <p:oleObj name="Equation" r:id="rId14" imgW="533400" imgH="228600" progId="Equation.DSMT4">
                  <p:embed/>
                  <p:pic>
                    <p:nvPicPr>
                      <p:cNvPr id="215048" name="Object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02300" y="3886200"/>
                        <a:ext cx="1090613" cy="4175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49" name="Object 9"/>
          <p:cNvGraphicFramePr>
            <a:graphicFrameLocks noChangeAspect="1"/>
          </p:cNvGraphicFramePr>
          <p:nvPr/>
        </p:nvGraphicFramePr>
        <p:xfrm>
          <a:off x="6796087" y="3886200"/>
          <a:ext cx="1662113" cy="417513"/>
        </p:xfrm>
        <a:graphic>
          <a:graphicData uri="http://schemas.openxmlformats.org/presentationml/2006/ole">
            <mc:AlternateContent xmlns:mc="http://schemas.openxmlformats.org/markup-compatibility/2006">
              <mc:Choice xmlns:v="urn:schemas-microsoft-com:vml" Requires="v">
                <p:oleObj spid="_x0000_s105310" name="Equation" r:id="rId16" imgW="812800" imgH="228600" progId="Equation.DSMT4">
                  <p:embed/>
                </p:oleObj>
              </mc:Choice>
              <mc:Fallback>
                <p:oleObj name="Equation" r:id="rId16" imgW="812800" imgH="228600" progId="Equation.DSMT4">
                  <p:embed/>
                  <p:pic>
                    <p:nvPicPr>
                      <p:cNvPr id="215049" name="Object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796087" y="3886200"/>
                        <a:ext cx="1662113" cy="4175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1" name="Text Box 7"/>
          <p:cNvSpPr txBox="1">
            <a:spLocks noChangeArrowheads="1"/>
          </p:cNvSpPr>
          <p:nvPr/>
        </p:nvSpPr>
        <p:spPr bwMode="auto">
          <a:xfrm>
            <a:off x="2667000" y="3886200"/>
            <a:ext cx="23622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First, the </a:t>
            </a:r>
            <a:r>
              <a:rPr lang="en-US" sz="2000" dirty="0" err="1">
                <a:solidFill>
                  <a:schemeClr val="accent2"/>
                </a:solidFill>
                <a:latin typeface="Arial Narrow" charset="0"/>
              </a:rPr>
              <a:t>y</a:t>
            </a:r>
            <a:r>
              <a:rPr lang="en-US" sz="2000" dirty="0">
                <a:solidFill>
                  <a:schemeClr val="accent2"/>
                </a:solidFill>
                <a:latin typeface="Arial Narrow" charset="0"/>
              </a:rPr>
              <a:t>-component!</a:t>
            </a:r>
          </a:p>
        </p:txBody>
      </p:sp>
      <p:graphicFrame>
        <p:nvGraphicFramePr>
          <p:cNvPr id="215051" name="Object 11"/>
          <p:cNvGraphicFramePr>
            <a:graphicFrameLocks noChangeAspect="1"/>
          </p:cNvGraphicFramePr>
          <p:nvPr/>
        </p:nvGraphicFramePr>
        <p:xfrm>
          <a:off x="1600200" y="4648200"/>
          <a:ext cx="690562" cy="382587"/>
        </p:xfrm>
        <a:graphic>
          <a:graphicData uri="http://schemas.openxmlformats.org/presentationml/2006/ole">
            <mc:AlternateContent xmlns:mc="http://schemas.openxmlformats.org/markup-compatibility/2006">
              <mc:Choice xmlns:v="urn:schemas-microsoft-com:vml" Requires="v">
                <p:oleObj spid="_x0000_s105311" name="Equation" r:id="rId18" imgW="368300" imgH="228600" progId="Equation.DSMT4">
                  <p:embed/>
                </p:oleObj>
              </mc:Choice>
              <mc:Fallback>
                <p:oleObj name="Equation" r:id="rId18" imgW="368300" imgH="228600" progId="Equation.DSMT4">
                  <p:embed/>
                  <p:pic>
                    <p:nvPicPr>
                      <p:cNvPr id="215051" name="Object 1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00200" y="4648200"/>
                        <a:ext cx="690562" cy="382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54" name="Object 14"/>
          <p:cNvGraphicFramePr>
            <a:graphicFrameLocks noChangeAspect="1"/>
          </p:cNvGraphicFramePr>
          <p:nvPr/>
        </p:nvGraphicFramePr>
        <p:xfrm>
          <a:off x="3525838" y="4267200"/>
          <a:ext cx="1808162" cy="361950"/>
        </p:xfrm>
        <a:graphic>
          <a:graphicData uri="http://schemas.openxmlformats.org/presentationml/2006/ole">
            <mc:AlternateContent xmlns:mc="http://schemas.openxmlformats.org/markup-compatibility/2006">
              <mc:Choice xmlns:v="urn:schemas-microsoft-com:vml" Requires="v">
                <p:oleObj spid="_x0000_s105312" name="Equation" r:id="rId20" imgW="965200" imgH="215900" progId="Equation.DSMT4">
                  <p:embed/>
                </p:oleObj>
              </mc:Choice>
              <mc:Fallback>
                <p:oleObj name="Equation" r:id="rId20" imgW="965200" imgH="215900" progId="Equation.DSMT4">
                  <p:embed/>
                  <p:pic>
                    <p:nvPicPr>
                      <p:cNvPr id="215054" name="Object 1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525838" y="4267200"/>
                        <a:ext cx="1808162" cy="3619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56" name="Object 16"/>
          <p:cNvGraphicFramePr>
            <a:graphicFrameLocks noChangeAspect="1"/>
          </p:cNvGraphicFramePr>
          <p:nvPr/>
        </p:nvGraphicFramePr>
        <p:xfrm>
          <a:off x="2632074" y="5245100"/>
          <a:ext cx="617538" cy="381000"/>
        </p:xfrm>
        <a:graphic>
          <a:graphicData uri="http://schemas.openxmlformats.org/presentationml/2006/ole">
            <mc:AlternateContent xmlns:mc="http://schemas.openxmlformats.org/markup-compatibility/2006">
              <mc:Choice xmlns:v="urn:schemas-microsoft-com:vml" Requires="v">
                <p:oleObj spid="_x0000_s105313" name="Equation" r:id="rId22" imgW="330200" imgH="228600" progId="Equation.DSMT4">
                  <p:embed/>
                </p:oleObj>
              </mc:Choice>
              <mc:Fallback>
                <p:oleObj name="Equation" r:id="rId22" imgW="330200" imgH="228600" progId="Equation.DSMT4">
                  <p:embed/>
                  <p:pic>
                    <p:nvPicPr>
                      <p:cNvPr id="215056" name="Object 16"/>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632074" y="5245100"/>
                        <a:ext cx="617538" cy="3810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57" name="Object 17"/>
          <p:cNvGraphicFramePr>
            <a:graphicFrameLocks noChangeAspect="1"/>
          </p:cNvGraphicFramePr>
          <p:nvPr/>
        </p:nvGraphicFramePr>
        <p:xfrm>
          <a:off x="2667000" y="5748338"/>
          <a:ext cx="690563" cy="423862"/>
        </p:xfrm>
        <a:graphic>
          <a:graphicData uri="http://schemas.openxmlformats.org/presentationml/2006/ole">
            <mc:AlternateContent xmlns:mc="http://schemas.openxmlformats.org/markup-compatibility/2006">
              <mc:Choice xmlns:v="urn:schemas-microsoft-com:vml" Requires="v">
                <p:oleObj spid="_x0000_s105314" name="Equation" r:id="rId24" imgW="368300" imgH="254000" progId="Equation.DSMT4">
                  <p:embed/>
                </p:oleObj>
              </mc:Choice>
              <mc:Fallback>
                <p:oleObj name="Equation" r:id="rId24" imgW="368300" imgH="254000" progId="Equation.DSMT4">
                  <p:embed/>
                  <p:pic>
                    <p:nvPicPr>
                      <p:cNvPr id="215057" name="Object 17"/>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667000" y="5748338"/>
                        <a:ext cx="690563" cy="4238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58" name="Object 18"/>
          <p:cNvGraphicFramePr>
            <a:graphicFrameLocks noChangeAspect="1"/>
          </p:cNvGraphicFramePr>
          <p:nvPr/>
        </p:nvGraphicFramePr>
        <p:xfrm>
          <a:off x="2301875" y="4648200"/>
          <a:ext cx="1355725" cy="381000"/>
        </p:xfrm>
        <a:graphic>
          <a:graphicData uri="http://schemas.openxmlformats.org/presentationml/2006/ole">
            <mc:AlternateContent xmlns:mc="http://schemas.openxmlformats.org/markup-compatibility/2006">
              <mc:Choice xmlns:v="urn:schemas-microsoft-com:vml" Requires="v">
                <p:oleObj spid="_x0000_s105315" name="Equation" r:id="rId26" imgW="723900" imgH="228600" progId="Equation.DSMT4">
                  <p:embed/>
                </p:oleObj>
              </mc:Choice>
              <mc:Fallback>
                <p:oleObj name="Equation" r:id="rId26" imgW="723900" imgH="228600" progId="Equation.DSMT4">
                  <p:embed/>
                  <p:pic>
                    <p:nvPicPr>
                      <p:cNvPr id="215058" name="Object 18"/>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301875" y="4648200"/>
                        <a:ext cx="1355725" cy="3810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59" name="Object 19"/>
          <p:cNvGraphicFramePr>
            <a:graphicFrameLocks noChangeAspect="1"/>
          </p:cNvGraphicFramePr>
          <p:nvPr/>
        </p:nvGraphicFramePr>
        <p:xfrm>
          <a:off x="3668712" y="4648200"/>
          <a:ext cx="3570288" cy="403225"/>
        </p:xfrm>
        <a:graphic>
          <a:graphicData uri="http://schemas.openxmlformats.org/presentationml/2006/ole">
            <mc:AlternateContent xmlns:mc="http://schemas.openxmlformats.org/markup-compatibility/2006">
              <mc:Choice xmlns:v="urn:schemas-microsoft-com:vml" Requires="v">
                <p:oleObj spid="_x0000_s105316" name="Equation" r:id="rId28" imgW="1905000" imgH="241300" progId="Equation.DSMT4">
                  <p:embed/>
                </p:oleObj>
              </mc:Choice>
              <mc:Fallback>
                <p:oleObj name="Equation" r:id="rId28" imgW="1905000" imgH="241300" progId="Equation.DSMT4">
                  <p:embed/>
                  <p:pic>
                    <p:nvPicPr>
                      <p:cNvPr id="215059" name="Object 19"/>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668712" y="4648200"/>
                        <a:ext cx="3570288" cy="4032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0" name="Text Box 7"/>
          <p:cNvSpPr txBox="1">
            <a:spLocks noChangeArrowheads="1"/>
          </p:cNvSpPr>
          <p:nvPr/>
        </p:nvSpPr>
        <p:spPr bwMode="auto">
          <a:xfrm>
            <a:off x="381000" y="5029200"/>
            <a:ext cx="1905000" cy="707886"/>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So the electric field at point B is</a:t>
            </a:r>
          </a:p>
        </p:txBody>
      </p:sp>
      <p:graphicFrame>
        <p:nvGraphicFramePr>
          <p:cNvPr id="215060" name="Object 20"/>
          <p:cNvGraphicFramePr>
            <a:graphicFrameLocks noChangeAspect="1"/>
          </p:cNvGraphicFramePr>
          <p:nvPr/>
        </p:nvGraphicFramePr>
        <p:xfrm>
          <a:off x="3249612" y="5181600"/>
          <a:ext cx="1546225" cy="465137"/>
        </p:xfrm>
        <a:graphic>
          <a:graphicData uri="http://schemas.openxmlformats.org/presentationml/2006/ole">
            <mc:AlternateContent xmlns:mc="http://schemas.openxmlformats.org/markup-compatibility/2006">
              <mc:Choice xmlns:v="urn:schemas-microsoft-com:vml" Requires="v">
                <p:oleObj spid="_x0000_s105317" name="Equation" r:id="rId30" imgW="825500" imgH="279400" progId="Equation.DSMT4">
                  <p:embed/>
                </p:oleObj>
              </mc:Choice>
              <mc:Fallback>
                <p:oleObj name="Equation" r:id="rId30" imgW="825500" imgH="279400" progId="Equation.DSMT4">
                  <p:embed/>
                  <p:pic>
                    <p:nvPicPr>
                      <p:cNvPr id="215060" name="Object 20"/>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249612" y="5181600"/>
                        <a:ext cx="1546225" cy="4651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61" name="Object 21"/>
          <p:cNvGraphicFramePr>
            <a:graphicFrameLocks noChangeAspect="1"/>
          </p:cNvGraphicFramePr>
          <p:nvPr/>
        </p:nvGraphicFramePr>
        <p:xfrm>
          <a:off x="4773612" y="5181600"/>
          <a:ext cx="4141788" cy="508000"/>
        </p:xfrm>
        <a:graphic>
          <a:graphicData uri="http://schemas.openxmlformats.org/presentationml/2006/ole">
            <mc:AlternateContent xmlns:mc="http://schemas.openxmlformats.org/markup-compatibility/2006">
              <mc:Choice xmlns:v="urn:schemas-microsoft-com:vml" Requires="v">
                <p:oleObj spid="_x0000_s105318" name="Equation" r:id="rId32" imgW="2209800" imgH="304800" progId="Equation.DSMT4">
                  <p:embed/>
                </p:oleObj>
              </mc:Choice>
              <mc:Fallback>
                <p:oleObj name="Equation" r:id="rId32" imgW="2209800" imgH="304800" progId="Equation.DSMT4">
                  <p:embed/>
                  <p:pic>
                    <p:nvPicPr>
                      <p:cNvPr id="215061" name="Object 21"/>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773612" y="5181600"/>
                        <a:ext cx="4141788" cy="5080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3" name="Text Box 7"/>
          <p:cNvSpPr txBox="1">
            <a:spLocks noChangeArrowheads="1"/>
          </p:cNvSpPr>
          <p:nvPr/>
        </p:nvSpPr>
        <p:spPr bwMode="auto">
          <a:xfrm>
            <a:off x="228600" y="5638800"/>
            <a:ext cx="2362200" cy="707886"/>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The magnitude of the electric field at point B</a:t>
            </a:r>
          </a:p>
        </p:txBody>
      </p:sp>
      <p:graphicFrame>
        <p:nvGraphicFramePr>
          <p:cNvPr id="215062" name="Object 22"/>
          <p:cNvGraphicFramePr>
            <a:graphicFrameLocks noChangeAspect="1"/>
          </p:cNvGraphicFramePr>
          <p:nvPr/>
        </p:nvGraphicFramePr>
        <p:xfrm>
          <a:off x="3276600" y="5789612"/>
          <a:ext cx="2024063" cy="382588"/>
        </p:xfrm>
        <a:graphic>
          <a:graphicData uri="http://schemas.openxmlformats.org/presentationml/2006/ole">
            <mc:AlternateContent xmlns:mc="http://schemas.openxmlformats.org/markup-compatibility/2006">
              <mc:Choice xmlns:v="urn:schemas-microsoft-com:vml" Requires="v">
                <p:oleObj spid="_x0000_s105319" name="Equation" r:id="rId34" imgW="1079500" imgH="228600" progId="Equation.DSMT4">
                  <p:embed/>
                </p:oleObj>
              </mc:Choice>
              <mc:Fallback>
                <p:oleObj name="Equation" r:id="rId34" imgW="1079500" imgH="228600" progId="Equation.DSMT4">
                  <p:embed/>
                  <p:pic>
                    <p:nvPicPr>
                      <p:cNvPr id="215062" name="Object 22"/>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3276600" y="5789612"/>
                        <a:ext cx="2024063" cy="3825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63" name="Object 23"/>
          <p:cNvGraphicFramePr>
            <a:graphicFrameLocks noChangeAspect="1"/>
          </p:cNvGraphicFramePr>
          <p:nvPr/>
        </p:nvGraphicFramePr>
        <p:xfrm>
          <a:off x="5268913" y="5715000"/>
          <a:ext cx="3570287" cy="403225"/>
        </p:xfrm>
        <a:graphic>
          <a:graphicData uri="http://schemas.openxmlformats.org/presentationml/2006/ole">
            <mc:AlternateContent xmlns:mc="http://schemas.openxmlformats.org/markup-compatibility/2006">
              <mc:Choice xmlns:v="urn:schemas-microsoft-com:vml" Requires="v">
                <p:oleObj spid="_x0000_s105320" name="Equation" r:id="rId36" imgW="1905000" imgH="241300" progId="Equation.DSMT4">
                  <p:embed/>
                </p:oleObj>
              </mc:Choice>
              <mc:Fallback>
                <p:oleObj name="Equation" r:id="rId36" imgW="1905000" imgH="241300" progId="Equation.DSMT4">
                  <p:embed/>
                  <p:pic>
                    <p:nvPicPr>
                      <p:cNvPr id="215063" name="Object 23"/>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268913" y="5715000"/>
                        <a:ext cx="3570287" cy="4032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7456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wd">
                                    <p:tmPct val="10000"/>
                                  </p:iterate>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47462"/>
                                        </p:tgtEl>
                                        <p:attrNameLst>
                                          <p:attrName>style.visibility</p:attrName>
                                        </p:attrNameLst>
                                      </p:cBhvr>
                                      <p:to>
                                        <p:strVal val="visible"/>
                                      </p:to>
                                    </p:set>
                                    <p:animEffect transition="in" filter="wipe(left)">
                                      <p:cBhvr>
                                        <p:cTn id="24" dur="500"/>
                                        <p:tgtEl>
                                          <p:spTgt spid="14746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15044"/>
                                        </p:tgtEl>
                                        <p:attrNameLst>
                                          <p:attrName>style.visibility</p:attrName>
                                        </p:attrNameLst>
                                      </p:cBhvr>
                                      <p:to>
                                        <p:strVal val="visible"/>
                                      </p:to>
                                    </p:set>
                                    <p:animEffect transition="in" filter="wipe(left)">
                                      <p:cBhvr>
                                        <p:cTn id="29" dur="500"/>
                                        <p:tgtEl>
                                          <p:spTgt spid="21504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15046"/>
                                        </p:tgtEl>
                                        <p:attrNameLst>
                                          <p:attrName>style.visibility</p:attrName>
                                        </p:attrNameLst>
                                      </p:cBhvr>
                                      <p:to>
                                        <p:strVal val="visible"/>
                                      </p:to>
                                    </p:set>
                                    <p:animEffect transition="in" filter="wipe(left)">
                                      <p:cBhvr>
                                        <p:cTn id="34" dur="500"/>
                                        <p:tgtEl>
                                          <p:spTgt spid="21504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21"/>
                                        </p:tgtEl>
                                        <p:attrNameLst>
                                          <p:attrName>style.visibility</p:attrName>
                                        </p:attrNameLst>
                                      </p:cBhvr>
                                      <p:to>
                                        <p:strVal val="visible"/>
                                      </p:to>
                                    </p:set>
                                    <p:animEffect transition="in" filter="wipe(left)">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15043"/>
                                        </p:tgtEl>
                                        <p:attrNameLst>
                                          <p:attrName>style.visibility</p:attrName>
                                        </p:attrNameLst>
                                      </p:cBhvr>
                                      <p:to>
                                        <p:strVal val="visible"/>
                                      </p:to>
                                    </p:set>
                                    <p:animEffect transition="in" filter="wipe(left)">
                                      <p:cBhvr>
                                        <p:cTn id="49" dur="500"/>
                                        <p:tgtEl>
                                          <p:spTgt spid="21504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15048"/>
                                        </p:tgtEl>
                                        <p:attrNameLst>
                                          <p:attrName>style.visibility</p:attrName>
                                        </p:attrNameLst>
                                      </p:cBhvr>
                                      <p:to>
                                        <p:strVal val="visible"/>
                                      </p:to>
                                    </p:set>
                                    <p:animEffect transition="in" filter="wipe(left)">
                                      <p:cBhvr>
                                        <p:cTn id="54" dur="500"/>
                                        <p:tgtEl>
                                          <p:spTgt spid="21504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15049"/>
                                        </p:tgtEl>
                                        <p:attrNameLst>
                                          <p:attrName>style.visibility</p:attrName>
                                        </p:attrNameLst>
                                      </p:cBhvr>
                                      <p:to>
                                        <p:strVal val="visible"/>
                                      </p:to>
                                    </p:set>
                                    <p:animEffect transition="in" filter="wipe(left)">
                                      <p:cBhvr>
                                        <p:cTn id="59" dur="500"/>
                                        <p:tgtEl>
                                          <p:spTgt spid="215049"/>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20"/>
                                        </p:tgtEl>
                                        <p:attrNameLst>
                                          <p:attrName>style.visibility</p:attrName>
                                        </p:attrNameLst>
                                      </p:cBhvr>
                                      <p:to>
                                        <p:strVal val="visible"/>
                                      </p:to>
                                    </p:set>
                                    <p:animEffect transition="in" filter="wipe(left)">
                                      <p:cBhvr>
                                        <p:cTn id="64" dur="500"/>
                                        <p:tgtEl>
                                          <p:spTgt spid="20"/>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15047"/>
                                        </p:tgtEl>
                                        <p:attrNameLst>
                                          <p:attrName>style.visibility</p:attrName>
                                        </p:attrNameLst>
                                      </p:cBhvr>
                                      <p:to>
                                        <p:strVal val="visible"/>
                                      </p:to>
                                    </p:set>
                                    <p:animEffect transition="in" filter="wipe(left)">
                                      <p:cBhvr>
                                        <p:cTn id="69" dur="500"/>
                                        <p:tgtEl>
                                          <p:spTgt spid="215047"/>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215054"/>
                                        </p:tgtEl>
                                        <p:attrNameLst>
                                          <p:attrName>style.visibility</p:attrName>
                                        </p:attrNameLst>
                                      </p:cBhvr>
                                      <p:to>
                                        <p:strVal val="visible"/>
                                      </p:to>
                                    </p:set>
                                    <p:animEffect transition="in" filter="wipe(left)">
                                      <p:cBhvr>
                                        <p:cTn id="74" dur="500"/>
                                        <p:tgtEl>
                                          <p:spTgt spid="215054"/>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215051"/>
                                        </p:tgtEl>
                                        <p:attrNameLst>
                                          <p:attrName>style.visibility</p:attrName>
                                        </p:attrNameLst>
                                      </p:cBhvr>
                                      <p:to>
                                        <p:strVal val="visible"/>
                                      </p:to>
                                    </p:set>
                                    <p:animEffect transition="in" filter="wipe(left)">
                                      <p:cBhvr>
                                        <p:cTn id="79" dur="500"/>
                                        <p:tgtEl>
                                          <p:spTgt spid="215051"/>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215058"/>
                                        </p:tgtEl>
                                        <p:attrNameLst>
                                          <p:attrName>style.visibility</p:attrName>
                                        </p:attrNameLst>
                                      </p:cBhvr>
                                      <p:to>
                                        <p:strVal val="visible"/>
                                      </p:to>
                                    </p:set>
                                    <p:animEffect transition="in" filter="wipe(left)">
                                      <p:cBhvr>
                                        <p:cTn id="84" dur="500"/>
                                        <p:tgtEl>
                                          <p:spTgt spid="215058"/>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215059"/>
                                        </p:tgtEl>
                                        <p:attrNameLst>
                                          <p:attrName>style.visibility</p:attrName>
                                        </p:attrNameLst>
                                      </p:cBhvr>
                                      <p:to>
                                        <p:strVal val="visible"/>
                                      </p:to>
                                    </p:set>
                                    <p:animEffect transition="in" filter="wipe(left)">
                                      <p:cBhvr>
                                        <p:cTn id="89" dur="500"/>
                                        <p:tgtEl>
                                          <p:spTgt spid="215059"/>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iterate type="wd">
                                    <p:tmPct val="10000"/>
                                  </p:iterate>
                                  <p:childTnLst>
                                    <p:set>
                                      <p:cBhvr>
                                        <p:cTn id="93" dur="1" fill="hold">
                                          <p:stCondLst>
                                            <p:cond delay="0"/>
                                          </p:stCondLst>
                                        </p:cTn>
                                        <p:tgtEl>
                                          <p:spTgt spid="30"/>
                                        </p:tgtEl>
                                        <p:attrNameLst>
                                          <p:attrName>style.visibility</p:attrName>
                                        </p:attrNameLst>
                                      </p:cBhvr>
                                      <p:to>
                                        <p:strVal val="visible"/>
                                      </p:to>
                                    </p:set>
                                    <p:animEffect transition="in" filter="wipe(left)">
                                      <p:cBhvr>
                                        <p:cTn id="94" dur="500"/>
                                        <p:tgtEl>
                                          <p:spTgt spid="30"/>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nodeType="clickEffect">
                                  <p:stCondLst>
                                    <p:cond delay="0"/>
                                  </p:stCondLst>
                                  <p:childTnLst>
                                    <p:set>
                                      <p:cBhvr>
                                        <p:cTn id="98" dur="1" fill="hold">
                                          <p:stCondLst>
                                            <p:cond delay="0"/>
                                          </p:stCondLst>
                                        </p:cTn>
                                        <p:tgtEl>
                                          <p:spTgt spid="215056"/>
                                        </p:tgtEl>
                                        <p:attrNameLst>
                                          <p:attrName>style.visibility</p:attrName>
                                        </p:attrNameLst>
                                      </p:cBhvr>
                                      <p:to>
                                        <p:strVal val="visible"/>
                                      </p:to>
                                    </p:set>
                                    <p:animEffect transition="in" filter="wipe(left)">
                                      <p:cBhvr>
                                        <p:cTn id="99" dur="500"/>
                                        <p:tgtEl>
                                          <p:spTgt spid="215056"/>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nodeType="clickEffect">
                                  <p:stCondLst>
                                    <p:cond delay="0"/>
                                  </p:stCondLst>
                                  <p:childTnLst>
                                    <p:set>
                                      <p:cBhvr>
                                        <p:cTn id="103" dur="1" fill="hold">
                                          <p:stCondLst>
                                            <p:cond delay="0"/>
                                          </p:stCondLst>
                                        </p:cTn>
                                        <p:tgtEl>
                                          <p:spTgt spid="215060"/>
                                        </p:tgtEl>
                                        <p:attrNameLst>
                                          <p:attrName>style.visibility</p:attrName>
                                        </p:attrNameLst>
                                      </p:cBhvr>
                                      <p:to>
                                        <p:strVal val="visible"/>
                                      </p:to>
                                    </p:set>
                                    <p:animEffect transition="in" filter="wipe(left)">
                                      <p:cBhvr>
                                        <p:cTn id="104" dur="500"/>
                                        <p:tgtEl>
                                          <p:spTgt spid="215060"/>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nodeType="clickEffect">
                                  <p:stCondLst>
                                    <p:cond delay="0"/>
                                  </p:stCondLst>
                                  <p:childTnLst>
                                    <p:set>
                                      <p:cBhvr>
                                        <p:cTn id="108" dur="1" fill="hold">
                                          <p:stCondLst>
                                            <p:cond delay="0"/>
                                          </p:stCondLst>
                                        </p:cTn>
                                        <p:tgtEl>
                                          <p:spTgt spid="215061"/>
                                        </p:tgtEl>
                                        <p:attrNameLst>
                                          <p:attrName>style.visibility</p:attrName>
                                        </p:attrNameLst>
                                      </p:cBhvr>
                                      <p:to>
                                        <p:strVal val="visible"/>
                                      </p:to>
                                    </p:set>
                                    <p:animEffect transition="in" filter="wipe(left)">
                                      <p:cBhvr>
                                        <p:cTn id="109" dur="500"/>
                                        <p:tgtEl>
                                          <p:spTgt spid="215061"/>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iterate type="wd">
                                    <p:tmPct val="10000"/>
                                  </p:iterate>
                                  <p:childTnLst>
                                    <p:set>
                                      <p:cBhvr>
                                        <p:cTn id="113" dur="1" fill="hold">
                                          <p:stCondLst>
                                            <p:cond delay="0"/>
                                          </p:stCondLst>
                                        </p:cTn>
                                        <p:tgtEl>
                                          <p:spTgt spid="33"/>
                                        </p:tgtEl>
                                        <p:attrNameLst>
                                          <p:attrName>style.visibility</p:attrName>
                                        </p:attrNameLst>
                                      </p:cBhvr>
                                      <p:to>
                                        <p:strVal val="visible"/>
                                      </p:to>
                                    </p:set>
                                    <p:animEffect transition="in" filter="wipe(left)">
                                      <p:cBhvr>
                                        <p:cTn id="114" dur="500"/>
                                        <p:tgtEl>
                                          <p:spTgt spid="33"/>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nodeType="clickEffect">
                                  <p:stCondLst>
                                    <p:cond delay="0"/>
                                  </p:stCondLst>
                                  <p:childTnLst>
                                    <p:set>
                                      <p:cBhvr>
                                        <p:cTn id="118" dur="1" fill="hold">
                                          <p:stCondLst>
                                            <p:cond delay="0"/>
                                          </p:stCondLst>
                                        </p:cTn>
                                        <p:tgtEl>
                                          <p:spTgt spid="215057"/>
                                        </p:tgtEl>
                                        <p:attrNameLst>
                                          <p:attrName>style.visibility</p:attrName>
                                        </p:attrNameLst>
                                      </p:cBhvr>
                                      <p:to>
                                        <p:strVal val="visible"/>
                                      </p:to>
                                    </p:set>
                                    <p:animEffect transition="in" filter="wipe(left)">
                                      <p:cBhvr>
                                        <p:cTn id="119" dur="500"/>
                                        <p:tgtEl>
                                          <p:spTgt spid="215057"/>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nodeType="clickEffect">
                                  <p:stCondLst>
                                    <p:cond delay="0"/>
                                  </p:stCondLst>
                                  <p:childTnLst>
                                    <p:set>
                                      <p:cBhvr>
                                        <p:cTn id="123" dur="1" fill="hold">
                                          <p:stCondLst>
                                            <p:cond delay="0"/>
                                          </p:stCondLst>
                                        </p:cTn>
                                        <p:tgtEl>
                                          <p:spTgt spid="215062"/>
                                        </p:tgtEl>
                                        <p:attrNameLst>
                                          <p:attrName>style.visibility</p:attrName>
                                        </p:attrNameLst>
                                      </p:cBhvr>
                                      <p:to>
                                        <p:strVal val="visible"/>
                                      </p:to>
                                    </p:set>
                                    <p:animEffect transition="in" filter="wipe(left)">
                                      <p:cBhvr>
                                        <p:cTn id="124" dur="500"/>
                                        <p:tgtEl>
                                          <p:spTgt spid="215062"/>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nodeType="clickEffect">
                                  <p:stCondLst>
                                    <p:cond delay="0"/>
                                  </p:stCondLst>
                                  <p:childTnLst>
                                    <p:set>
                                      <p:cBhvr>
                                        <p:cTn id="128" dur="1" fill="hold">
                                          <p:stCondLst>
                                            <p:cond delay="0"/>
                                          </p:stCondLst>
                                        </p:cTn>
                                        <p:tgtEl>
                                          <p:spTgt spid="215063"/>
                                        </p:tgtEl>
                                        <p:attrNameLst>
                                          <p:attrName>style.visibility</p:attrName>
                                        </p:attrNameLst>
                                      </p:cBhvr>
                                      <p:to>
                                        <p:strVal val="visible"/>
                                      </p:to>
                                    </p:set>
                                    <p:animEffect transition="in" filter="wipe(left)">
                                      <p:cBhvr>
                                        <p:cTn id="129" dur="500"/>
                                        <p:tgtEl>
                                          <p:spTgt spid="2150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9" grpId="0"/>
      <p:bldP spid="14" grpId="0"/>
      <p:bldP spid="20" grpId="0"/>
      <p:bldP spid="21" grpId="0"/>
      <p:bldP spid="30" grpId="0"/>
      <p:bldP spid="33" grpId="0"/>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23424</TotalTime>
  <Words>2206</Words>
  <Application>Microsoft Macintosh PowerPoint</Application>
  <PresentationFormat>On-screen Show (4:3)</PresentationFormat>
  <Paragraphs>180</Paragraphs>
  <Slides>17</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17</vt:i4>
      </vt:variant>
    </vt:vector>
  </HeadingPairs>
  <TitlesOfParts>
    <vt:vector size="26" baseType="lpstr">
      <vt:lpstr>Arial Narrow</vt:lpstr>
      <vt:lpstr>Courier New</vt:lpstr>
      <vt:lpstr>Lucida Grande</vt:lpstr>
      <vt:lpstr>Monotype Corsiva</vt:lpstr>
      <vt:lpstr>Symbol</vt:lpstr>
      <vt:lpstr>Times New Roman</vt:lpstr>
      <vt:lpstr>phys1443-spring02</vt:lpstr>
      <vt:lpstr>Equation</vt:lpstr>
      <vt:lpstr>Equation.DSMT4</vt:lpstr>
      <vt:lpstr>PHYS 1441 – Section 002 Lecture #6</vt:lpstr>
      <vt:lpstr>Announcements</vt:lpstr>
      <vt:lpstr>Reminder: SP#2 – Angels &amp; Demons</vt:lpstr>
      <vt:lpstr>Reminder: SP#3 – Civic Duty I: Voter Registration</vt:lpstr>
      <vt:lpstr>SP#3 – Civic Duty I: Voter Registration – 2</vt:lpstr>
      <vt:lpstr>How to solve electric E and F problems?</vt:lpstr>
      <vt:lpstr>Example 21 – 8 </vt:lpstr>
      <vt:lpstr>Example 21 – 8, cnt’d</vt:lpstr>
      <vt:lpstr>Example 21 – 8, cnt’d</vt:lpstr>
      <vt:lpstr>Challenger Example 21 – 12 </vt:lpstr>
      <vt:lpstr>Example 21 – 12 cnt’d </vt:lpstr>
      <vt:lpstr>Field Lines</vt:lpstr>
      <vt:lpstr>Electric Field and Conductors</vt:lpstr>
      <vt:lpstr>Example 21-13</vt:lpstr>
      <vt:lpstr>Motion of a Charged Particle in an Electric Field</vt:lpstr>
      <vt:lpstr>Example 21 – 14, particle acceleration </vt:lpstr>
      <vt:lpstr>Example 21 – 14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837</cp:revision>
  <dcterms:created xsi:type="dcterms:W3CDTF">2012-01-19T04:21:20Z</dcterms:created>
  <dcterms:modified xsi:type="dcterms:W3CDTF">2020-09-16T19:38:23Z</dcterms:modified>
</cp:coreProperties>
</file>