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91" r:id="rId2"/>
    <p:sldId id="481" r:id="rId3"/>
    <p:sldId id="591" r:id="rId4"/>
    <p:sldId id="597" r:id="rId5"/>
    <p:sldId id="598" r:id="rId6"/>
    <p:sldId id="575" r:id="rId7"/>
    <p:sldId id="576" r:id="rId8"/>
    <p:sldId id="577" r:id="rId9"/>
    <p:sldId id="578" r:id="rId10"/>
    <p:sldId id="579" r:id="rId11"/>
    <p:sldId id="580" r:id="rId12"/>
    <p:sldId id="599" r:id="rId13"/>
    <p:sldId id="581" r:id="rId14"/>
    <p:sldId id="582" r:id="rId15"/>
    <p:sldId id="583" r:id="rId16"/>
    <p:sldId id="584" r:id="rId17"/>
    <p:sldId id="585" r:id="rId18"/>
    <p:sldId id="586" r:id="rId19"/>
    <p:sldId id="587" r:id="rId20"/>
    <p:sldId id="588" r:id="rId21"/>
    <p:sldId id="589" r:id="rId22"/>
    <p:sldId id="593" r:id="rId23"/>
    <p:sldId id="595"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7"/>
    <p:restoredTop sz="94660"/>
  </p:normalViewPr>
  <p:slideViewPr>
    <p:cSldViewPr>
      <p:cViewPr varScale="1">
        <p:scale>
          <a:sx n="146" d="100"/>
          <a:sy n="146" d="100"/>
        </p:scale>
        <p:origin x="41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6" Type="http://schemas.openxmlformats.org/officeDocument/2006/relationships/image" Target="../media/image64.wmf"/><Relationship Id="rId5" Type="http://schemas.openxmlformats.org/officeDocument/2006/relationships/image" Target="../media/image63.emf"/><Relationship Id="rId4"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e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emf"/><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33954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23</a:t>
            </a:fld>
            <a:endParaRPr lang="en-US"/>
          </a:p>
        </p:txBody>
      </p:sp>
    </p:spTree>
    <p:extLst>
      <p:ext uri="{BB962C8B-B14F-4D97-AF65-F5344CB8AC3E}">
        <p14:creationId xmlns:p14="http://schemas.microsoft.com/office/powerpoint/2010/main" val="2393310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21,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21,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21,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21,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21,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21,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21,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12.bin"/><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8.jpe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emf"/><Relationship Id="rId4" Type="http://schemas.openxmlformats.org/officeDocument/2006/relationships/oleObject" Target="../embeddings/oleObject13.bin"/><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xml"/><Relationship Id="rId7" Type="http://schemas.openxmlformats.org/officeDocument/2006/relationships/oleObject" Target="../embeddings/oleObject17.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3.wmf"/><Relationship Id="rId4" Type="http://schemas.openxmlformats.org/officeDocument/2006/relationships/image" Target="../media/image19.jpeg"/><Relationship Id="rId9"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9.emf"/><Relationship Id="rId18" Type="http://schemas.openxmlformats.org/officeDocument/2006/relationships/oleObject" Target="../embeddings/oleObject27.bin"/><Relationship Id="rId3" Type="http://schemas.openxmlformats.org/officeDocument/2006/relationships/image" Target="../media/image33.jpeg"/><Relationship Id="rId7" Type="http://schemas.openxmlformats.org/officeDocument/2006/relationships/image" Target="../media/image26.wmf"/><Relationship Id="rId12" Type="http://schemas.openxmlformats.org/officeDocument/2006/relationships/oleObject" Target="../embeddings/oleObject24.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26.bin"/><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28.emf"/><Relationship Id="rId5" Type="http://schemas.openxmlformats.org/officeDocument/2006/relationships/image" Target="../media/image25.emf"/><Relationship Id="rId15" Type="http://schemas.openxmlformats.org/officeDocument/2006/relationships/image" Target="../media/image30.emf"/><Relationship Id="rId10" Type="http://schemas.openxmlformats.org/officeDocument/2006/relationships/oleObject" Target="../embeddings/oleObject23.bin"/><Relationship Id="rId19" Type="http://schemas.openxmlformats.org/officeDocument/2006/relationships/image" Target="../media/image32.emf"/><Relationship Id="rId4" Type="http://schemas.openxmlformats.org/officeDocument/2006/relationships/oleObject" Target="../embeddings/oleObject20.bin"/><Relationship Id="rId9" Type="http://schemas.openxmlformats.org/officeDocument/2006/relationships/image" Target="../media/image27.emf"/><Relationship Id="rId1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8.emf"/><Relationship Id="rId3" Type="http://schemas.openxmlformats.org/officeDocument/2006/relationships/image" Target="../media/image33.jpeg"/><Relationship Id="rId7" Type="http://schemas.openxmlformats.org/officeDocument/2006/relationships/image" Target="../media/image35.wmf"/><Relationship Id="rId12" Type="http://schemas.openxmlformats.org/officeDocument/2006/relationships/oleObject" Target="../embeddings/oleObject32.bin"/><Relationship Id="rId17"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oleObject" Target="../embeddings/oleObject34.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6.emf"/><Relationship Id="rId14"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5.jpeg"/><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6.bin"/><Relationship Id="rId11" Type="http://schemas.openxmlformats.org/officeDocument/2006/relationships/image" Target="../media/image44.wmf"/><Relationship Id="rId5" Type="http://schemas.openxmlformats.org/officeDocument/2006/relationships/image" Target="../media/image41.e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3.emf"/></Relationships>
</file>

<file path=ppt/slides/_rels/slide17.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44.bin"/><Relationship Id="rId18" Type="http://schemas.openxmlformats.org/officeDocument/2006/relationships/image" Target="../media/image53.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0.emf"/><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52.emf"/><Relationship Id="rId1" Type="http://schemas.openxmlformats.org/officeDocument/2006/relationships/vmlDrawing" Target="../drawings/vmlDrawing10.vml"/><Relationship Id="rId6" Type="http://schemas.openxmlformats.org/officeDocument/2006/relationships/image" Target="../media/image47.e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2.bin"/><Relationship Id="rId14" Type="http://schemas.openxmlformats.org/officeDocument/2006/relationships/image" Target="../media/image5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8.jpeg"/><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4.e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3.emf"/><Relationship Id="rId3" Type="http://schemas.openxmlformats.org/officeDocument/2006/relationships/image" Target="../media/image65.jpeg"/><Relationship Id="rId7" Type="http://schemas.openxmlformats.org/officeDocument/2006/relationships/image" Target="../media/image60.emf"/><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2.bin"/><Relationship Id="rId11" Type="http://schemas.openxmlformats.org/officeDocument/2006/relationships/image" Target="../media/image62.wmf"/><Relationship Id="rId5" Type="http://schemas.openxmlformats.org/officeDocument/2006/relationships/image" Target="../media/image59.emf"/><Relationship Id="rId15" Type="http://schemas.openxmlformats.org/officeDocument/2006/relationships/image" Target="../media/image64.w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1.emf"/><Relationship Id="rId14" Type="http://schemas.openxmlformats.org/officeDocument/2006/relationships/oleObject" Target="../embeddings/oleObject5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6.emf"/><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image" Target="../media/image5.jpeg"/><Relationship Id="rId7" Type="http://schemas.openxmlformats.org/officeDocument/2006/relationships/image" Target="../media/image7.wmf"/><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emf"/><Relationship Id="rId1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 Id="rId1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5.jpeg"/><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2.emf"/><Relationship Id="rId10" Type="http://schemas.openxmlformats.org/officeDocument/2006/relationships/image" Target="../media/image16.jpeg"/><Relationship Id="rId4" Type="http://schemas.openxmlformats.org/officeDocument/2006/relationships/oleObject" Target="../embeddings/oleObject9.bin"/><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21,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#7</a:t>
            </a:r>
          </a:p>
        </p:txBody>
      </p:sp>
      <p:sp>
        <p:nvSpPr>
          <p:cNvPr id="18438" name="Text Box 4"/>
          <p:cNvSpPr txBox="1">
            <a:spLocks noChangeArrowheads="1"/>
          </p:cNvSpPr>
          <p:nvPr/>
        </p:nvSpPr>
        <p:spPr bwMode="auto">
          <a:xfrm>
            <a:off x="3025647"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21,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295400" y="2278797"/>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CH22</a:t>
            </a:r>
          </a:p>
          <a:p>
            <a:pPr marL="990600" lvl="1" indent="-533400">
              <a:buFont typeface="Courier New" panose="02070309020205020404" pitchFamily="49" charset="0"/>
              <a:buChar char="o"/>
            </a:pPr>
            <a:r>
              <a:rPr lang="en-US" sz="2800" dirty="0">
                <a:solidFill>
                  <a:srgbClr val="003300"/>
                </a:solidFill>
                <a:latin typeface="Arial Narrow" charset="0"/>
              </a:rPr>
              <a:t>Electric Flux</a:t>
            </a:r>
          </a:p>
          <a:p>
            <a:pPr marL="990600" lvl="1" indent="-533400">
              <a:buFont typeface="Courier New" panose="02070309020205020404" pitchFamily="49" charset="0"/>
              <a:buChar char="o"/>
            </a:pPr>
            <a:r>
              <a:rPr lang="en-US" sz="2800" dirty="0">
                <a:solidFill>
                  <a:srgbClr val="003300"/>
                </a:solidFill>
                <a:latin typeface="Arial Narrow" charset="0"/>
              </a:rPr>
              <a:t>Gauss’ Law with Multiple Charges</a:t>
            </a:r>
          </a:p>
          <a:p>
            <a:pPr marL="609600" indent="-609600">
              <a:spcBef>
                <a:spcPct val="20000"/>
              </a:spcBef>
              <a:buFontTx/>
              <a:buChar char="•"/>
            </a:pPr>
            <a:r>
              <a:rPr lang="en-US" sz="3200" dirty="0">
                <a:solidFill>
                  <a:schemeClr val="accent2"/>
                </a:solidFill>
                <a:latin typeface="Arial Narrow" pitchFamily="-84" charset="0"/>
              </a:rPr>
              <a:t>CH23</a:t>
            </a:r>
          </a:p>
          <a:p>
            <a:pPr marL="990600" lvl="1" indent="-533400">
              <a:buFont typeface="Courier New" panose="02070309020205020404" pitchFamily="49" charset="0"/>
              <a:buChar char="o"/>
            </a:pPr>
            <a:r>
              <a:rPr lang="en-US" sz="2800" dirty="0">
                <a:solidFill>
                  <a:srgbClr val="003300"/>
                </a:solidFill>
                <a:latin typeface="Arial Narrow" charset="0"/>
              </a:rPr>
              <a:t>Electric Potential Energy</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A3171A03-39E7-8F45-859B-AC1897FC0AB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Monday, Sept. 21, 2020</a:t>
            </a:r>
          </a:p>
        </p:txBody>
      </p:sp>
      <p:sp>
        <p:nvSpPr>
          <p:cNvPr id="9" name="Footer Placeholder 4"/>
          <p:cNvSpPr>
            <a:spLocks noGrp="1"/>
          </p:cNvSpPr>
          <p:nvPr>
            <p:ph type="ftr" sz="quarter" idx="11"/>
          </p:nvPr>
        </p:nvSpPr>
        <p:spPr/>
        <p:txBody>
          <a:bodyPr/>
          <a:lstStyle/>
          <a:p>
            <a:r>
              <a:rPr lang="de-DE"/>
              <a:t>PHYS 1444-002, Fall 2020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10</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971800"/>
            <a:ext cx="2057400" cy="15430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dirty="0"/>
              <a:t>We arbitrarily define that the area vector points outward from the enclosed volume</a:t>
            </a:r>
            <a:r>
              <a:rPr lang="en-US" dirty="0">
                <a:sym typeface="Wingdings" charset="2"/>
              </a:rPr>
              <a:t>.</a:t>
            </a:r>
          </a:p>
        </p:txBody>
      </p:sp>
      <p:sp>
        <p:nvSpPr>
          <p:cNvPr id="204806" name="Rectangle 6"/>
          <p:cNvSpPr>
            <a:spLocks noChangeArrowheads="1"/>
          </p:cNvSpPr>
          <p:nvPr/>
        </p:nvSpPr>
        <p:spPr bwMode="auto">
          <a:xfrm>
            <a:off x="228600" y="2286000"/>
            <a:ext cx="87630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|&lt;π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&gt;0. The flux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 </a:t>
            </a:r>
            <a:r>
              <a:rPr lang="en-US" sz="2200" dirty="0">
                <a:solidFill>
                  <a:srgbClr val="660066"/>
                </a:solidFill>
                <a:latin typeface="Arial Narrow" charset="0"/>
                <a:ea typeface="ＭＳ Ｐゴシック" charset="-128"/>
                <a:sym typeface="Wingdings" charset="2"/>
              </a:rPr>
              <a:t>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 |</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Symbol" charset="2"/>
                <a:ea typeface="ＭＳ Ｐゴシック" charset="-128"/>
                <a:sym typeface="Wingdings" charset="2"/>
              </a:rPr>
              <a:t>|&gt;π</a:t>
            </a:r>
            <a:r>
              <a:rPr lang="en-US" sz="2200" dirty="0">
                <a:solidFill>
                  <a:srgbClr val="660066"/>
                </a:solidFill>
                <a:latin typeface="Arial Narrow" charset="0"/>
                <a:ea typeface="ＭＳ Ｐゴシック" charset="-128"/>
                <a:sym typeface="Wingdings" charset="2"/>
              </a:rPr>
              <a:t>/2 and </a:t>
            </a:r>
            <a:r>
              <a:rPr lang="en-US" sz="2200" dirty="0" err="1">
                <a:solidFill>
                  <a:srgbClr val="660066"/>
                </a:solidFill>
                <a:latin typeface="Arial Narrow" charset="0"/>
                <a:ea typeface="ＭＳ Ｐゴシック" charset="-128"/>
                <a:sym typeface="Wingdings" charset="2"/>
              </a:rPr>
              <a:t>cos</a:t>
            </a:r>
            <a:r>
              <a:rPr lang="en-US" sz="2200" dirty="0" err="1">
                <a:solidFill>
                  <a:srgbClr val="660066"/>
                </a:solidFill>
                <a:latin typeface="Symbol" charset="2"/>
                <a:ea typeface="ＭＳ Ｐゴシック" charset="-128"/>
                <a:sym typeface="Wingdings" charset="2"/>
              </a:rPr>
              <a:t>θ</a:t>
            </a:r>
            <a:r>
              <a:rPr lang="en-US" sz="2200" dirty="0">
                <a:solidFill>
                  <a:srgbClr val="660066"/>
                </a:solidFill>
                <a:latin typeface="Arial Narrow" charset="0"/>
                <a:ea typeface="ＭＳ Ｐゴシック" charset="-128"/>
                <a:sym typeface="Wingdings" charset="2"/>
              </a:rPr>
              <a:t>&lt;0.  The flux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  </a:t>
            </a:r>
            <a:r>
              <a:rPr lang="en-US" sz="2200" dirty="0">
                <a:solidFill>
                  <a:srgbClr val="660066"/>
                </a:solidFill>
                <a:latin typeface="Arial Narrow" charset="0"/>
                <a:ea typeface="ＭＳ Ｐゴシック" charset="-128"/>
                <a:sym typeface="Wingdings" charset="2"/>
              </a:rPr>
              <a:t>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 net 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 </a:t>
            </a:r>
            <a:r>
              <a:rPr lang="en-US" sz="2200" dirty="0">
                <a:solidFill>
                  <a:srgbClr val="660066"/>
                </a:solidFill>
                <a:latin typeface="Symbol" charset="2"/>
                <a:ea typeface="ＭＳ Ｐゴシック" charset="-128"/>
                <a:sym typeface="Wingdings" charset="2"/>
              </a:rPr>
              <a:t>Φ</a:t>
            </a:r>
            <a:r>
              <a:rPr lang="en-US" sz="2200" baseline="-25000" dirty="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line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46350" y="4643438"/>
          <a:ext cx="2101850" cy="614362"/>
        </p:xfrm>
        <a:graphic>
          <a:graphicData uri="http://schemas.openxmlformats.org/presentationml/2006/ole">
            <mc:AlternateContent xmlns:mc="http://schemas.openxmlformats.org/markup-compatibility/2006">
              <mc:Choice xmlns:v="urn:schemas-microsoft-com:vml" Requires="v">
                <p:oleObj spid="_x0000_s28940" name="Equation" r:id="rId5" imgW="1041400" imgH="304800" progId="Equation.DSMT4">
                  <p:embed/>
                </p:oleObj>
              </mc:Choice>
              <mc:Fallback>
                <p:oleObj name="Equation" r:id="rId5" imgW="1041400" imgH="304800" progId="Equation.DSMT4">
                  <p:embed/>
                  <p:pic>
                    <p:nvPicPr>
                      <p:cNvPr id="204807" name="Object 7"/>
                      <p:cNvPicPr>
                        <a:picLocks noChangeAspect="1" noChangeArrowheads="1"/>
                      </p:cNvPicPr>
                      <p:nvPr/>
                    </p:nvPicPr>
                    <p:blipFill>
                      <a:blip r:embed="rId6"/>
                      <a:srcRect/>
                      <a:stretch>
                        <a:fillRect/>
                      </a:stretch>
                    </p:blipFill>
                    <p:spPr bwMode="auto">
                      <a:xfrm>
                        <a:off x="2546350" y="4643438"/>
                        <a:ext cx="2101850" cy="6143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951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21,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11</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figure bottom right?</a:t>
            </a:r>
          </a:p>
          <a:p>
            <a:pPr lvl="1"/>
            <a:r>
              <a:rPr lang="en-US" sz="2400" dirty="0">
                <a:sym typeface="Wingdings" charset="2"/>
              </a:rPr>
              <a:t>There should be a net inward flux (negative flux) since the total charge inside the volume is negative.</a:t>
            </a:r>
          </a:p>
          <a:p>
            <a:r>
              <a:rPr lang="en-US" sz="2800" dirty="0">
                <a:solidFill>
                  <a:srgbClr val="FF0000"/>
                </a:solidFill>
                <a:sym typeface="Wingdings" charset="2"/>
              </a:rPr>
              <a:t>The net flux that crosses an enclosed surface is proportional to the total charge inside the surface.</a:t>
            </a:r>
            <a:r>
              <a:rPr lang="en-US" sz="2800" dirty="0">
                <a:sym typeface="Wingdings" charset="2"/>
              </a:rPr>
              <a:t> </a:t>
            </a:r>
            <a:r>
              <a:rPr lang="en-US" sz="2800" dirty="0" err="1">
                <a:sym typeface="Wingdings" charset="2"/>
              </a:rPr>
              <a:t></a:t>
            </a:r>
            <a:r>
              <a:rPr lang="en-US" sz="2800" dirty="0">
                <a:sym typeface="Wingdings" charset="2"/>
              </a:rPr>
              <a:t> This is the crux of Gauss’ law.</a:t>
            </a:r>
          </a:p>
        </p:txBody>
      </p:sp>
      <p:sp>
        <p:nvSpPr>
          <p:cNvPr id="2" name="Rectangle 1"/>
          <p:cNvSpPr/>
          <p:nvPr/>
        </p:nvSpPr>
        <p:spPr bwMode="auto">
          <a:xfrm>
            <a:off x="56388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7391400" y="838200"/>
            <a:ext cx="1752600" cy="2057400"/>
          </a:xfrm>
          <a:prstGeom prst="rect">
            <a:avLst/>
          </a:prstGeom>
          <a:solidFill>
            <a:srgbClr val="FFFF00">
              <a:alpha val="15000"/>
            </a:srgbClr>
          </a:solidFill>
          <a:ln w="38100"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2128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FG22_004">
            <a:extLst>
              <a:ext uri="{FF2B5EF4-FFF2-40B4-BE49-F238E27FC236}">
                <a16:creationId xmlns:a16="http://schemas.microsoft.com/office/drawing/2014/main" id="{985814B4-2A61-3744-B0ED-487DD2866C97}"/>
              </a:ext>
            </a:extLst>
          </p:cNvPr>
          <p:cNvPicPr>
            <a:picLocks noChangeAspect="1" noChangeArrowheads="1"/>
          </p:cNvPicPr>
          <p:nvPr/>
        </p:nvPicPr>
        <p:blipFill>
          <a:blip r:embed="rId3"/>
          <a:srcRect/>
          <a:stretch>
            <a:fillRect/>
          </a:stretch>
        </p:blipFill>
        <p:spPr bwMode="auto">
          <a:xfrm>
            <a:off x="5181600" y="4572000"/>
            <a:ext cx="3418302" cy="2563727"/>
          </a:xfrm>
          <a:prstGeom prst="rect">
            <a:avLst/>
          </a:prstGeom>
          <a:noFill/>
        </p:spPr>
      </p:pic>
      <p:sp>
        <p:nvSpPr>
          <p:cNvPr id="7" name="Date Placeholder 3"/>
          <p:cNvSpPr>
            <a:spLocks noGrp="1"/>
          </p:cNvSpPr>
          <p:nvPr>
            <p:ph type="dt" sz="half" idx="10"/>
          </p:nvPr>
        </p:nvSpPr>
        <p:spPr/>
        <p:txBody>
          <a:bodyPr/>
          <a:lstStyle/>
          <a:p>
            <a:r>
              <a:rPr lang="en-US"/>
              <a:t>Monday, Sept. 21,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12</a:t>
            </a:fld>
            <a:endParaRPr lang="en-US" dirty="0"/>
          </a:p>
        </p:txBody>
      </p:sp>
      <p:sp>
        <p:nvSpPr>
          <p:cNvPr id="197635" name="Rectangle 3"/>
          <p:cNvSpPr>
            <a:spLocks noGrp="1" noChangeArrowheads="1"/>
          </p:cNvSpPr>
          <p:nvPr>
            <p:ph type="title"/>
          </p:nvPr>
        </p:nvSpPr>
        <p:spPr>
          <a:xfrm>
            <a:off x="457200" y="0"/>
            <a:ext cx="8077200" cy="685800"/>
          </a:xfrm>
        </p:spPr>
        <p:txBody>
          <a:bodyPr/>
          <a:lstStyle/>
          <a:p>
            <a:r>
              <a:rPr lang="en-US" b="1" dirty="0"/>
              <a:t>Electric Flux Recap</a:t>
            </a:r>
          </a:p>
        </p:txBody>
      </p:sp>
      <p:sp>
        <p:nvSpPr>
          <p:cNvPr id="197636" name="Rectangle 4"/>
          <p:cNvSpPr>
            <a:spLocks noGrp="1" noChangeArrowheads="1"/>
          </p:cNvSpPr>
          <p:nvPr>
            <p:ph type="body" idx="1"/>
          </p:nvPr>
        </p:nvSpPr>
        <p:spPr>
          <a:xfrm>
            <a:off x="152400" y="609600"/>
            <a:ext cx="8686800" cy="5715000"/>
          </a:xfrm>
        </p:spPr>
        <p:txBody>
          <a:bodyPr/>
          <a:lstStyle/>
          <a:p>
            <a:pPr>
              <a:lnSpc>
                <a:spcPct val="90000"/>
              </a:lnSpc>
            </a:pPr>
            <a:r>
              <a:rPr lang="en-US" sz="2800" dirty="0">
                <a:sym typeface="Wingdings" charset="2"/>
              </a:rPr>
              <a:t>The electric flux is defined as                   .  (What kind? </a:t>
            </a:r>
            <a:r>
              <a:rPr lang="en-US" sz="2800" dirty="0">
                <a:solidFill>
                  <a:srgbClr val="CC00CC"/>
                </a:solidFill>
                <a:sym typeface="Wingdings" charset="2"/>
              </a:rPr>
              <a:t>poll 2</a:t>
            </a:r>
            <a:r>
              <a:rPr lang="en-US" sz="2800" dirty="0">
                <a:sym typeface="Wingdings" charset="2"/>
              </a:rPr>
              <a:t>)</a:t>
            </a:r>
          </a:p>
          <a:p>
            <a:pPr lvl="1">
              <a:lnSpc>
                <a:spcPct val="90000"/>
              </a:lnSpc>
            </a:pPr>
            <a:r>
              <a:rPr lang="en-US" sz="2000" dirty="0">
                <a:sym typeface="Wingdings" charset="2"/>
              </a:rPr>
              <a:t>Electric flux can be interpreted as the total amount of field that passes through the area perpendicular to the field and is proportional to the field strength for the given surface area.  </a:t>
            </a:r>
          </a:p>
          <a:p>
            <a:pPr>
              <a:lnSpc>
                <a:spcPct val="90000"/>
              </a:lnSpc>
            </a:pPr>
            <a:r>
              <a:rPr lang="en-US" sz="2800" dirty="0">
                <a:sym typeface="Wingdings" charset="2"/>
              </a:rPr>
              <a:t>Then the electric flux through the surface are defined as</a:t>
            </a:r>
          </a:p>
          <a:p>
            <a:pPr marL="0" indent="0">
              <a:lnSpc>
                <a:spcPct val="90000"/>
              </a:lnSpc>
              <a:buNone/>
            </a:pPr>
            <a:r>
              <a:rPr lang="en-US" sz="2800" dirty="0">
                <a:sym typeface="Wingdings" charset="2"/>
              </a:rPr>
              <a:t> </a:t>
            </a:r>
          </a:p>
          <a:p>
            <a:pPr>
              <a:lnSpc>
                <a:spcPct val="90000"/>
              </a:lnSpc>
            </a:pPr>
            <a:endParaRPr lang="en-US" sz="2800" dirty="0">
              <a:sym typeface="Wingdings" charset="2"/>
            </a:endParaRPr>
          </a:p>
          <a:p>
            <a:pPr>
              <a:lnSpc>
                <a:spcPct val="90000"/>
              </a:lnSpc>
            </a:pPr>
            <a:endParaRPr lang="en-US" sz="2800" dirty="0">
              <a:sym typeface="Wingdings" charset="2"/>
            </a:endParaRPr>
          </a:p>
          <a:p>
            <a:pPr lvl="1"/>
            <a:r>
              <a:rPr lang="en-US" sz="2200" dirty="0">
                <a:latin typeface="Arial Narrow" charset="0"/>
                <a:sym typeface="Wingdings" charset="2"/>
              </a:rPr>
              <a:t>For the line coming into the volume, |</a:t>
            </a:r>
            <a:r>
              <a:rPr lang="en-US" sz="2200" dirty="0" err="1">
                <a:latin typeface="Symbol" charset="2"/>
                <a:sym typeface="Wingdings" charset="2"/>
              </a:rPr>
              <a:t>θ</a:t>
            </a:r>
            <a:r>
              <a:rPr lang="en-US" sz="2200" dirty="0">
                <a:latin typeface="Symbol" charset="2"/>
                <a:sym typeface="Wingdings" charset="2"/>
              </a:rPr>
              <a:t>|&gt;π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&lt;0.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negative.</a:t>
            </a:r>
          </a:p>
          <a:p>
            <a:pPr lvl="1"/>
            <a:r>
              <a:rPr lang="en-US" sz="2200" dirty="0">
                <a:latin typeface="Arial Narrow" charset="0"/>
                <a:sym typeface="Wingdings" charset="2"/>
              </a:rPr>
              <a:t>For the line leaving the volume, |</a:t>
            </a:r>
            <a:r>
              <a:rPr lang="en-US" sz="2200" dirty="0" err="1">
                <a:latin typeface="Symbol" charset="2"/>
                <a:sym typeface="Wingdings" charset="2"/>
              </a:rPr>
              <a:t>θ</a:t>
            </a:r>
            <a:r>
              <a:rPr lang="en-US" sz="2200" dirty="0">
                <a:latin typeface="Symbol" charset="2"/>
                <a:sym typeface="Wingdings" charset="2"/>
              </a:rPr>
              <a:t>|&lt;π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&gt;0.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positive.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&gt;0, there is net flux out of the volume.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&lt;0, there is flux into the volume.</a:t>
            </a:r>
          </a:p>
          <a:p>
            <a:r>
              <a:rPr lang="en-US" sz="2800" dirty="0">
                <a:latin typeface="Arial Narrow" charset="0"/>
                <a:sym typeface="Wingdings" charset="2"/>
              </a:rPr>
              <a:t>What can change the flux? </a:t>
            </a:r>
            <a:r>
              <a:rPr lang="en-US" sz="2400" dirty="0">
                <a:solidFill>
                  <a:srgbClr val="CC00CC"/>
                </a:solidFill>
                <a:latin typeface="Arial Narrow" charset="0"/>
                <a:sym typeface="Wingdings" charset="2"/>
              </a:rPr>
              <a:t>(Poll 8)</a:t>
            </a:r>
            <a:endParaRPr lang="en-US" sz="2400" dirty="0">
              <a:solidFill>
                <a:srgbClr val="CC00CC"/>
              </a:solidFill>
              <a:sym typeface="Wingdings" charset="2"/>
            </a:endParaRPr>
          </a:p>
          <a:p>
            <a:pPr>
              <a:lnSpc>
                <a:spcPct val="90000"/>
              </a:lnSpc>
            </a:pPr>
            <a:endParaRPr lang="en-US" sz="2400" dirty="0">
              <a:sym typeface="Wingdings" charset="2"/>
            </a:endParaRPr>
          </a:p>
        </p:txBody>
      </p:sp>
      <p:graphicFrame>
        <p:nvGraphicFramePr>
          <p:cNvPr id="197637" name="Object 5"/>
          <p:cNvGraphicFramePr>
            <a:graphicFrameLocks noChangeAspect="1"/>
          </p:cNvGraphicFramePr>
          <p:nvPr/>
        </p:nvGraphicFramePr>
        <p:xfrm>
          <a:off x="4419600" y="591972"/>
          <a:ext cx="1447800" cy="551028"/>
        </p:xfrm>
        <a:graphic>
          <a:graphicData uri="http://schemas.openxmlformats.org/presentationml/2006/ole">
            <mc:AlternateContent xmlns:mc="http://schemas.openxmlformats.org/markup-compatibility/2006">
              <mc:Choice xmlns:v="urn:schemas-microsoft-com:vml" Requires="v">
                <p:oleObj spid="_x0000_s116836"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419600" y="591972"/>
                        <a:ext cx="1447800" cy="5510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6">
            <a:extLst>
              <a:ext uri="{FF2B5EF4-FFF2-40B4-BE49-F238E27FC236}">
                <a16:creationId xmlns:a16="http://schemas.microsoft.com/office/drawing/2014/main" id="{F4D8C021-2439-BA48-AC87-17519EA13815}"/>
              </a:ext>
            </a:extLst>
          </p:cNvPr>
          <p:cNvGraphicFramePr>
            <a:graphicFrameLocks noChangeAspect="1"/>
          </p:cNvGraphicFramePr>
          <p:nvPr/>
        </p:nvGraphicFramePr>
        <p:xfrm>
          <a:off x="2749550" y="2325688"/>
          <a:ext cx="1955800" cy="722312"/>
        </p:xfrm>
        <a:graphic>
          <a:graphicData uri="http://schemas.openxmlformats.org/presentationml/2006/ole">
            <mc:AlternateContent xmlns:mc="http://schemas.openxmlformats.org/markup-compatibility/2006">
              <mc:Choice xmlns:v="urn:schemas-microsoft-com:vml" Requires="v">
                <p:oleObj spid="_x0000_s116837" name="Equation" r:id="rId6" imgW="825500" imgH="304800" progId="Equation.DSMT4">
                  <p:embed/>
                </p:oleObj>
              </mc:Choice>
              <mc:Fallback>
                <p:oleObj name="Equation" r:id="rId6" imgW="825500" imgH="304800" progId="Equation.DSMT4">
                  <p:embed/>
                  <p:pic>
                    <p:nvPicPr>
                      <p:cNvPr id="11" name="Object 6">
                        <a:extLst>
                          <a:ext uri="{FF2B5EF4-FFF2-40B4-BE49-F238E27FC236}">
                            <a16:creationId xmlns:a16="http://schemas.microsoft.com/office/drawing/2014/main" id="{F4D8C021-2439-BA48-AC87-17519EA13815}"/>
                          </a:ext>
                        </a:extLst>
                      </p:cNvPr>
                      <p:cNvPicPr>
                        <a:picLocks noChangeAspect="1" noChangeArrowheads="1"/>
                      </p:cNvPicPr>
                      <p:nvPr/>
                    </p:nvPicPr>
                    <p:blipFill>
                      <a:blip r:embed="rId7"/>
                      <a:srcRect/>
                      <a:stretch>
                        <a:fillRect/>
                      </a:stretch>
                    </p:blipFill>
                    <p:spPr bwMode="auto">
                      <a:xfrm>
                        <a:off x="2749550" y="2325688"/>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7">
            <a:extLst>
              <a:ext uri="{FF2B5EF4-FFF2-40B4-BE49-F238E27FC236}">
                <a16:creationId xmlns:a16="http://schemas.microsoft.com/office/drawing/2014/main" id="{18EA21E4-5CAA-874C-A416-CAC2DF5844C0}"/>
              </a:ext>
            </a:extLst>
          </p:cNvPr>
          <p:cNvGraphicFramePr>
            <a:graphicFrameLocks noChangeAspect="1"/>
          </p:cNvGraphicFramePr>
          <p:nvPr/>
        </p:nvGraphicFramePr>
        <p:xfrm>
          <a:off x="2667000" y="3087688"/>
          <a:ext cx="1985962" cy="722312"/>
        </p:xfrm>
        <a:graphic>
          <a:graphicData uri="http://schemas.openxmlformats.org/presentationml/2006/ole">
            <mc:AlternateContent xmlns:mc="http://schemas.openxmlformats.org/markup-compatibility/2006">
              <mc:Choice xmlns:v="urn:schemas-microsoft-com:vml" Requires="v">
                <p:oleObj spid="_x0000_s116838" name="Equation" r:id="rId8" imgW="838200" imgH="304800" progId="Equation.DSMT4">
                  <p:embed/>
                </p:oleObj>
              </mc:Choice>
              <mc:Fallback>
                <p:oleObj name="Equation" r:id="rId8" imgW="838200" imgH="304800" progId="Equation.DSMT4">
                  <p:embed/>
                  <p:pic>
                    <p:nvPicPr>
                      <p:cNvPr id="12" name="Object 7">
                        <a:extLst>
                          <a:ext uri="{FF2B5EF4-FFF2-40B4-BE49-F238E27FC236}">
                            <a16:creationId xmlns:a16="http://schemas.microsoft.com/office/drawing/2014/main" id="{18EA21E4-5CAA-874C-A416-CAC2DF5844C0}"/>
                          </a:ext>
                        </a:extLst>
                      </p:cNvPr>
                      <p:cNvPicPr>
                        <a:picLocks noChangeAspect="1" noChangeArrowheads="1"/>
                      </p:cNvPicPr>
                      <p:nvPr/>
                    </p:nvPicPr>
                    <p:blipFill>
                      <a:blip r:embed="rId9"/>
                      <a:srcRect/>
                      <a:stretch>
                        <a:fillRect/>
                      </a:stretch>
                    </p:blipFill>
                    <p:spPr bwMode="auto">
                      <a:xfrm>
                        <a:off x="2667000" y="3087688"/>
                        <a:ext cx="1985962" cy="722312"/>
                      </a:xfrm>
                      <a:prstGeom prst="rect">
                        <a:avLst/>
                      </a:prstGeom>
                      <a:solidFill>
                        <a:schemeClr val="bg1"/>
                      </a:solidFill>
                    </p:spPr>
                  </p:pic>
                </p:oleObj>
              </mc:Fallback>
            </mc:AlternateContent>
          </a:graphicData>
        </a:graphic>
      </p:graphicFrame>
      <p:sp>
        <p:nvSpPr>
          <p:cNvPr id="13" name="Text Box 8">
            <a:extLst>
              <a:ext uri="{FF2B5EF4-FFF2-40B4-BE49-F238E27FC236}">
                <a16:creationId xmlns:a16="http://schemas.microsoft.com/office/drawing/2014/main" id="{4DC928C1-6294-AA4B-BAB2-CEE9DA616075}"/>
              </a:ext>
            </a:extLst>
          </p:cNvPr>
          <p:cNvSpPr txBox="1">
            <a:spLocks noChangeArrowheads="1"/>
          </p:cNvSpPr>
          <p:nvPr/>
        </p:nvSpPr>
        <p:spPr bwMode="auto">
          <a:xfrm>
            <a:off x="4699330" y="2459123"/>
            <a:ext cx="14478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open surface</a:t>
            </a:r>
          </a:p>
        </p:txBody>
      </p:sp>
      <p:sp>
        <p:nvSpPr>
          <p:cNvPr id="14" name="Text Box 9">
            <a:extLst>
              <a:ext uri="{FF2B5EF4-FFF2-40B4-BE49-F238E27FC236}">
                <a16:creationId xmlns:a16="http://schemas.microsoft.com/office/drawing/2014/main" id="{9A98AA89-0A66-2843-9423-051FD63E68DE}"/>
              </a:ext>
            </a:extLst>
          </p:cNvPr>
          <p:cNvSpPr txBox="1">
            <a:spLocks noChangeArrowheads="1"/>
          </p:cNvSpPr>
          <p:nvPr/>
        </p:nvSpPr>
        <p:spPr bwMode="auto">
          <a:xfrm>
            <a:off x="4760119" y="3206938"/>
            <a:ext cx="1985962" cy="400110"/>
          </a:xfrm>
          <a:prstGeom prst="rect">
            <a:avLst/>
          </a:prstGeom>
          <a:solidFill>
            <a:schemeClr val="bg1"/>
          </a:solidFill>
          <a:ln w="9525">
            <a:noFill/>
            <a:miter lim="800000"/>
            <a:headEnd/>
            <a:tailEnd/>
          </a:ln>
          <a:effectLst/>
        </p:spPr>
        <p:txBody>
          <a:bodyPr wrap="square">
            <a:prstTxWarp prst="textNoShape">
              <a:avLst/>
            </a:prstTxWarp>
            <a:spAutoFit/>
          </a:bodyPr>
          <a:lstStyle/>
          <a:p>
            <a:r>
              <a:rPr lang="en-US" sz="2000" dirty="0">
                <a:solidFill>
                  <a:srgbClr val="CC0000"/>
                </a:solidFill>
                <a:latin typeface="Arial Narrow" charset="0"/>
              </a:rPr>
              <a:t>enclosed surface</a:t>
            </a:r>
          </a:p>
        </p:txBody>
      </p:sp>
    </p:spTree>
    <p:extLst>
      <p:ext uri="{BB962C8B-B14F-4D97-AF65-F5344CB8AC3E}">
        <p14:creationId xmlns:p14="http://schemas.microsoft.com/office/powerpoint/2010/main" val="395803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13</a:t>
            </a:fld>
            <a:endParaRPr lang="en-US"/>
          </a:p>
        </p:txBody>
      </p:sp>
      <p:pic>
        <p:nvPicPr>
          <p:cNvPr id="207874" name="Picture 2" descr="FG22_005"/>
          <p:cNvPicPr>
            <a:picLocks noChangeAspect="1" noChangeArrowheads="1"/>
          </p:cNvPicPr>
          <p:nvPr/>
        </p:nvPicPr>
        <p:blipFill>
          <a:blip r:embed="rId4"/>
          <a:srcRect/>
          <a:stretch>
            <a:fillRect/>
          </a:stretch>
        </p:blipFill>
        <p:spPr bwMode="auto">
          <a:xfrm>
            <a:off x="1828800" y="876300"/>
            <a:ext cx="5334000" cy="2324100"/>
          </a:xfrm>
          <a:prstGeom prst="rect">
            <a:avLst/>
          </a:prstGeom>
          <a:noFill/>
        </p:spPr>
      </p:pic>
      <p:sp>
        <p:nvSpPr>
          <p:cNvPr id="207875" name="Rectangle 3"/>
          <p:cNvSpPr>
            <a:spLocks noGrp="1" noChangeArrowheads="1"/>
          </p:cNvSpPr>
          <p:nvPr>
            <p:ph type="title"/>
          </p:nvPr>
        </p:nvSpPr>
        <p:spPr>
          <a:xfrm>
            <a:off x="533400" y="0"/>
            <a:ext cx="8077200" cy="685800"/>
          </a:xfrm>
        </p:spPr>
        <p:txBody>
          <a:bodyPr/>
          <a:lstStyle/>
          <a:p>
            <a:r>
              <a:rPr lang="en-US" dirty="0"/>
              <a:t>Gauss’ Law</a:t>
            </a:r>
          </a:p>
        </p:txBody>
      </p:sp>
      <p:sp>
        <p:nvSpPr>
          <p:cNvPr id="207876" name="Rectangle 4"/>
          <p:cNvSpPr>
            <a:spLocks noGrp="1" noChangeArrowheads="1"/>
          </p:cNvSpPr>
          <p:nvPr>
            <p:ph type="body" idx="1"/>
          </p:nvPr>
        </p:nvSpPr>
        <p:spPr>
          <a:xfrm>
            <a:off x="533400" y="533400"/>
            <a:ext cx="7924800" cy="5943600"/>
          </a:xfrm>
        </p:spPr>
        <p:txBody>
          <a:bodyPr/>
          <a:lstStyle/>
          <a:p>
            <a:r>
              <a:rPr lang="en-US" dirty="0"/>
              <a:t>Let’s consider the case in the figure below.</a:t>
            </a:r>
          </a:p>
          <a:p>
            <a:endParaRPr lang="en-US" dirty="0"/>
          </a:p>
          <a:p>
            <a:endParaRPr lang="en-US" dirty="0"/>
          </a:p>
          <a:p>
            <a:pPr marL="0" indent="0">
              <a:buNone/>
            </a:pPr>
            <a:endParaRPr lang="en-US" dirty="0"/>
          </a:p>
          <a:p>
            <a:r>
              <a:rPr lang="en-US" dirty="0"/>
              <a:t>What are the results of the closed integral of the Gaussian surfaces A</a:t>
            </a:r>
            <a:r>
              <a:rPr lang="en-US" baseline="-25000" dirty="0"/>
              <a:t>1</a:t>
            </a:r>
            <a:r>
              <a:rPr lang="en-US" dirty="0"/>
              <a:t> and A</a:t>
            </a:r>
            <a:r>
              <a:rPr lang="en-US" baseline="-25000" dirty="0"/>
              <a:t>2</a:t>
            </a:r>
            <a:r>
              <a:rPr lang="en-US" dirty="0"/>
              <a:t>?</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a:p>
            <a:r>
              <a:rPr lang="en-US" dirty="0">
                <a:sym typeface="Wingdings" charset="2"/>
              </a:rPr>
              <a:t>Which of the following are correct? </a:t>
            </a:r>
            <a:r>
              <a:rPr lang="en-US" sz="2800" dirty="0">
                <a:solidFill>
                  <a:srgbClr val="CC00CC"/>
                </a:solidFill>
                <a:sym typeface="Wingdings" charset="2"/>
              </a:rPr>
              <a:t>(Poll 9)</a:t>
            </a:r>
            <a:endParaRPr lang="en-US" dirty="0">
              <a:solidFill>
                <a:srgbClr val="CC00CC"/>
              </a:solidFill>
              <a:sym typeface="Wingdings" charset="2"/>
            </a:endParaRPr>
          </a:p>
        </p:txBody>
      </p:sp>
      <p:graphicFrame>
        <p:nvGraphicFramePr>
          <p:cNvPr id="207877" name="Object 5"/>
          <p:cNvGraphicFramePr>
            <a:graphicFrameLocks noChangeAspect="1"/>
          </p:cNvGraphicFramePr>
          <p:nvPr>
            <p:extLst>
              <p:ext uri="{D42A27DB-BD31-4B8C-83A1-F6EECF244321}">
                <p14:modId xmlns:p14="http://schemas.microsoft.com/office/powerpoint/2010/main" val="3038374212"/>
              </p:ext>
            </p:extLst>
          </p:nvPr>
        </p:nvGraphicFramePr>
        <p:xfrm>
          <a:off x="2438400" y="3976688"/>
          <a:ext cx="1343025" cy="685800"/>
        </p:xfrm>
        <a:graphic>
          <a:graphicData uri="http://schemas.openxmlformats.org/presentationml/2006/ole">
            <mc:AlternateContent xmlns:mc="http://schemas.openxmlformats.org/markup-compatibility/2006">
              <mc:Choice xmlns:v="urn:schemas-microsoft-com:vml" Requires="v">
                <p:oleObj spid="_x0000_s117893" name="Equation" r:id="rId5" imgW="596900" imgH="304800" progId="Equation.DSMT4">
                  <p:embed/>
                </p:oleObj>
              </mc:Choice>
              <mc:Fallback>
                <p:oleObj name="Equation" r:id="rId5" imgW="596900" imgH="304800" progId="Equation.DSMT4">
                  <p:embed/>
                  <p:pic>
                    <p:nvPicPr>
                      <p:cNvPr id="207877" name="Object 5"/>
                      <p:cNvPicPr>
                        <a:picLocks noChangeAspect="1" noChangeArrowheads="1"/>
                      </p:cNvPicPr>
                      <p:nvPr/>
                    </p:nvPicPr>
                    <p:blipFill>
                      <a:blip r:embed="rId6"/>
                      <a:srcRect/>
                      <a:stretch>
                        <a:fillRect/>
                      </a:stretch>
                    </p:blipFill>
                    <p:spPr bwMode="auto">
                      <a:xfrm>
                        <a:off x="2438400" y="39766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334881" y="1981200"/>
            <a:ext cx="322719" cy="457200"/>
          </a:xfrm>
          <a:prstGeom prst="rect">
            <a:avLst/>
          </a:prstGeom>
          <a:noFill/>
          <a:ln w="9525">
            <a:noFill/>
            <a:miter lim="800000"/>
            <a:headEnd/>
            <a:tailEnd/>
          </a:ln>
          <a:effectLst/>
        </p:spPr>
        <p:txBody>
          <a:bodyPr wrap="squar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943600" y="1828800"/>
            <a:ext cx="547144" cy="461665"/>
          </a:xfrm>
          <a:prstGeom prst="rect">
            <a:avLst/>
          </a:prstGeom>
          <a:noFill/>
          <a:ln w="9525">
            <a:noFill/>
            <a:miter lim="800000"/>
            <a:headEnd/>
            <a:tailEnd/>
          </a:ln>
          <a:effectLst/>
        </p:spPr>
        <p:txBody>
          <a:bodyPr wrap="squar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extLst>
              <p:ext uri="{D42A27DB-BD31-4B8C-83A1-F6EECF244321}">
                <p14:modId xmlns:p14="http://schemas.microsoft.com/office/powerpoint/2010/main" val="3065741889"/>
              </p:ext>
            </p:extLst>
          </p:nvPr>
        </p:nvGraphicFramePr>
        <p:xfrm>
          <a:off x="2438400" y="4838700"/>
          <a:ext cx="1343025" cy="685800"/>
        </p:xfrm>
        <a:graphic>
          <a:graphicData uri="http://schemas.openxmlformats.org/presentationml/2006/ole">
            <mc:AlternateContent xmlns:mc="http://schemas.openxmlformats.org/markup-compatibility/2006">
              <mc:Choice xmlns:v="urn:schemas-microsoft-com:vml" Requires="v">
                <p:oleObj spid="_x0000_s117894" name="Equation" r:id="rId7" imgW="596900" imgH="304800" progId="Equation.DSMT4">
                  <p:embed/>
                </p:oleObj>
              </mc:Choice>
              <mc:Fallback>
                <p:oleObj name="Equation" r:id="rId7" imgW="596900" imgH="304800" progId="Equation.DSMT4">
                  <p:embed/>
                  <p:pic>
                    <p:nvPicPr>
                      <p:cNvPr id="207880" name="Object 8"/>
                      <p:cNvPicPr>
                        <a:picLocks noChangeAspect="1" noChangeArrowheads="1"/>
                      </p:cNvPicPr>
                      <p:nvPr/>
                    </p:nvPicPr>
                    <p:blipFill>
                      <a:blip r:embed="rId8"/>
                      <a:srcRect/>
                      <a:stretch>
                        <a:fillRect/>
                      </a:stretch>
                    </p:blipFill>
                    <p:spPr bwMode="auto">
                      <a:xfrm>
                        <a:off x="2438400" y="48387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extLst>
              <p:ext uri="{D42A27DB-BD31-4B8C-83A1-F6EECF244321}">
                <p14:modId xmlns:p14="http://schemas.microsoft.com/office/powerpoint/2010/main" val="2551219308"/>
              </p:ext>
            </p:extLst>
          </p:nvPr>
        </p:nvGraphicFramePr>
        <p:xfrm>
          <a:off x="3810000" y="3886200"/>
          <a:ext cx="514350" cy="914400"/>
        </p:xfrm>
        <a:graphic>
          <a:graphicData uri="http://schemas.openxmlformats.org/presentationml/2006/ole">
            <mc:AlternateContent xmlns:mc="http://schemas.openxmlformats.org/markup-compatibility/2006">
              <mc:Choice xmlns:v="urn:schemas-microsoft-com:vml" Requires="v">
                <p:oleObj spid="_x0000_s117895" name="Equation" r:id="rId9" imgW="228600" imgH="406080" progId="Equation.DSMT4">
                  <p:embed/>
                </p:oleObj>
              </mc:Choice>
              <mc:Fallback>
                <p:oleObj name="Equation" r:id="rId9" imgW="228600" imgH="406080" progId="Equation.DSMT4">
                  <p:embed/>
                  <p:pic>
                    <p:nvPicPr>
                      <p:cNvPr id="20788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38862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extLst>
              <p:ext uri="{D42A27DB-BD31-4B8C-83A1-F6EECF244321}">
                <p14:modId xmlns:p14="http://schemas.microsoft.com/office/powerpoint/2010/main" val="247594637"/>
              </p:ext>
            </p:extLst>
          </p:nvPr>
        </p:nvGraphicFramePr>
        <p:xfrm>
          <a:off x="3743325" y="4724400"/>
          <a:ext cx="600075" cy="914400"/>
        </p:xfrm>
        <a:graphic>
          <a:graphicData uri="http://schemas.openxmlformats.org/presentationml/2006/ole">
            <mc:AlternateContent xmlns:mc="http://schemas.openxmlformats.org/markup-compatibility/2006">
              <mc:Choice xmlns:v="urn:schemas-microsoft-com:vml" Requires="v">
                <p:oleObj spid="_x0000_s117896" name="Equation" r:id="rId11" imgW="266400" imgH="406080" progId="Equation.DSMT4">
                  <p:embed/>
                </p:oleObj>
              </mc:Choice>
              <mc:Fallback>
                <p:oleObj name="Equation" r:id="rId11" imgW="266400" imgH="406080" progId="Equation.DSMT4">
                  <p:embed/>
                  <p:pic>
                    <p:nvPicPr>
                      <p:cNvPr id="20788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3325" y="47244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026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Monday, Sept. 21, 2020</a:t>
            </a:r>
          </a:p>
        </p:txBody>
      </p:sp>
      <p:sp>
        <p:nvSpPr>
          <p:cNvPr id="17" name="Footer Placeholder 4"/>
          <p:cNvSpPr>
            <a:spLocks noGrp="1"/>
          </p:cNvSpPr>
          <p:nvPr>
            <p:ph type="ftr" sz="quarter" idx="11"/>
          </p:nvPr>
        </p:nvSpPr>
        <p:spPr/>
        <p:txBody>
          <a:bodyPr/>
          <a:lstStyle/>
          <a:p>
            <a:r>
              <a:rPr lang="de-DE"/>
              <a:t>PHYS 1444-002, Fall 2020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14</a:t>
            </a:fld>
            <a:endParaRPr lang="en-US"/>
          </a:p>
        </p:txBody>
      </p:sp>
      <p:pic>
        <p:nvPicPr>
          <p:cNvPr id="208898" name="Picture 2" descr="FG22_007"/>
          <p:cNvPicPr>
            <a:picLocks noChangeAspect="1" noChangeArrowheads="1"/>
          </p:cNvPicPr>
          <p:nvPr/>
        </p:nvPicPr>
        <p:blipFill>
          <a:blip r:embed="rId3"/>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39757" y="381000"/>
            <a:ext cx="7239000" cy="685800"/>
          </a:xfrm>
        </p:spPr>
        <p:txBody>
          <a:bodyPr/>
          <a:lstStyle/>
          <a:p>
            <a:r>
              <a:rPr lang="en-US" dirty="0"/>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area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119049" name="Equation" r:id="rId4" imgW="596900" imgH="304800" progId="Equation.DSMT4">
                  <p:embed/>
                </p:oleObj>
              </mc:Choice>
              <mc:Fallback>
                <p:oleObj name="Equation" r:id="rId4" imgW="596900" imgH="304800" progId="Equation.DSMT4">
                  <p:embed/>
                  <p:pic>
                    <p:nvPicPr>
                      <p:cNvPr id="208902" name="Object 6"/>
                      <p:cNvPicPr>
                        <a:picLocks noChangeAspect="1" noChangeArrowheads="1"/>
                      </p:cNvPicPr>
                      <p:nvPr/>
                    </p:nvPicPr>
                    <p:blipFill>
                      <a:blip r:embed="rId5"/>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119050" name="Equation" r:id="rId6" imgW="253800" imgH="152280" progId="Equation.DSMT4">
                  <p:embed/>
                </p:oleObj>
              </mc:Choice>
              <mc:Fallback>
                <p:oleObj name="Equation" r:id="rId6" imgW="253800" imgH="152280" progId="Equation.DSMT4">
                  <p:embed/>
                  <p:pic>
                    <p:nvPicPr>
                      <p:cNvPr id="20890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119051" name="Equation" r:id="rId8" imgW="546100" imgH="304800" progId="Equation.DSMT4">
                  <p:embed/>
                </p:oleObj>
              </mc:Choice>
              <mc:Fallback>
                <p:oleObj name="Equation" r:id="rId8" imgW="546100" imgH="304800" progId="Equation.DSMT4">
                  <p:embed/>
                  <p:pic>
                    <p:nvPicPr>
                      <p:cNvPr id="208906" name="Object 10"/>
                      <p:cNvPicPr>
                        <a:picLocks noChangeAspect="1" noChangeArrowheads="1"/>
                      </p:cNvPicPr>
                      <p:nvPr/>
                    </p:nvPicPr>
                    <p:blipFill>
                      <a:blip r:embed="rId9"/>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119052" name="Equation" r:id="rId10" imgW="533400" imgH="304800" progId="Equation.DSMT4">
                  <p:embed/>
                </p:oleObj>
              </mc:Choice>
              <mc:Fallback>
                <p:oleObj name="Equation" r:id="rId10" imgW="533400" imgH="304800" progId="Equation.DSMT4">
                  <p:embed/>
                  <p:pic>
                    <p:nvPicPr>
                      <p:cNvPr id="208907" name="Object 11"/>
                      <p:cNvPicPr>
                        <a:picLocks noChangeAspect="1" noChangeArrowheads="1"/>
                      </p:cNvPicPr>
                      <p:nvPr/>
                    </p:nvPicPr>
                    <p:blipFill>
                      <a:blip r:embed="rId11"/>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119053" name="Equation" r:id="rId12" imgW="660400" imgH="304800" progId="Equation.DSMT4">
                  <p:embed/>
                </p:oleObj>
              </mc:Choice>
              <mc:Fallback>
                <p:oleObj name="Equation" r:id="rId12" imgW="660400" imgH="304800" progId="Equation.DSMT4">
                  <p:embed/>
                  <p:pic>
                    <p:nvPicPr>
                      <p:cNvPr id="208908" name="Object 12"/>
                      <p:cNvPicPr>
                        <a:picLocks noChangeAspect="1" noChangeArrowheads="1"/>
                      </p:cNvPicPr>
                      <p:nvPr/>
                    </p:nvPicPr>
                    <p:blipFill>
                      <a:blip r:embed="rId13"/>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119054" name="Equation" r:id="rId14" imgW="444500" imgH="431800" progId="Equation.DSMT4">
                  <p:embed/>
                </p:oleObj>
              </mc:Choice>
              <mc:Fallback>
                <p:oleObj name="Equation" r:id="rId14" imgW="444500" imgH="431800" progId="Equation.DSMT4">
                  <p:embed/>
                  <p:pic>
                    <p:nvPicPr>
                      <p:cNvPr id="208909" name="Object 13"/>
                      <p:cNvPicPr>
                        <a:picLocks noChangeAspect="1" noChangeArrowheads="1"/>
                      </p:cNvPicPr>
                      <p:nvPr/>
                    </p:nvPicPr>
                    <p:blipFill>
                      <a:blip r:embed="rId15"/>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119055" name="Equation" r:id="rId16" imgW="203040" imgH="406080" progId="Equation.DSMT4">
                  <p:embed/>
                </p:oleObj>
              </mc:Choice>
              <mc:Fallback>
                <p:oleObj name="Equation" r:id="rId16" imgW="203040" imgH="406080" progId="Equation.DSMT4">
                  <p:embed/>
                  <p:pic>
                    <p:nvPicPr>
                      <p:cNvPr id="20891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119056" name="Equation" r:id="rId18" imgW="457200" imgH="431800" progId="Equation.DSMT4">
                  <p:embed/>
                </p:oleObj>
              </mc:Choice>
              <mc:Fallback>
                <p:oleObj name="Equation" r:id="rId18" imgW="457200" imgH="431800" progId="Equation.DSMT4">
                  <p:embed/>
                  <p:pic>
                    <p:nvPicPr>
                      <p:cNvPr id="208911" name="Object 15"/>
                      <p:cNvPicPr>
                        <a:picLocks noChangeAspect="1" noChangeArrowheads="1"/>
                      </p:cNvPicPr>
                      <p:nvPr/>
                    </p:nvPicPr>
                    <p:blipFill>
                      <a:blip r:embed="rId19"/>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139911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Sept. 21, 2020</a:t>
            </a:r>
          </a:p>
        </p:txBody>
      </p:sp>
      <p:sp>
        <p:nvSpPr>
          <p:cNvPr id="15" name="Footer Placeholder 4"/>
          <p:cNvSpPr>
            <a:spLocks noGrp="1"/>
          </p:cNvSpPr>
          <p:nvPr>
            <p:ph type="ftr" sz="quarter" idx="11"/>
          </p:nvPr>
        </p:nvSpPr>
        <p:spPr/>
        <p:txBody>
          <a:bodyPr/>
          <a:lstStyle/>
          <a:p>
            <a:r>
              <a:rPr lang="de-DE"/>
              <a:t>PHYS 1444-002, Fall 2020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15</a:t>
            </a:fld>
            <a:endParaRPr lang="en-US"/>
          </a:p>
        </p:txBody>
      </p:sp>
      <p:pic>
        <p:nvPicPr>
          <p:cNvPr id="209922" name="Picture 2" descr="FG22_007"/>
          <p:cNvPicPr>
            <a:picLocks noChangeAspect="1" noChangeArrowheads="1"/>
          </p:cNvPicPr>
          <p:nvPr/>
        </p:nvPicPr>
        <p:blipFill>
          <a:blip r:embed="rId3"/>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120040" name="Equation" r:id="rId4" imgW="596900" imgH="304800" progId="Equation.DSMT4">
                  <p:embed/>
                </p:oleObj>
              </mc:Choice>
              <mc:Fallback>
                <p:oleObj name="Equation" r:id="rId4" imgW="596900" imgH="304800" progId="Equation.DSMT4">
                  <p:embed/>
                  <p:pic>
                    <p:nvPicPr>
                      <p:cNvPr id="209926" name="Object 6"/>
                      <p:cNvPicPr>
                        <a:picLocks noChangeAspect="1" noChangeArrowheads="1"/>
                      </p:cNvPicPr>
                      <p:nvPr/>
                    </p:nvPicPr>
                    <p:blipFill>
                      <a:blip r:embed="rId5"/>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120041" name="Equation" r:id="rId6" imgW="749160" imgH="406080" progId="Equation.DSMT4">
                  <p:embed/>
                </p:oleObj>
              </mc:Choice>
              <mc:Fallback>
                <p:oleObj name="Equation" r:id="rId6" imgW="749160" imgH="406080" progId="Equation.DSMT4">
                  <p:embed/>
                  <p:pic>
                    <p:nvPicPr>
                      <p:cNvPr id="20992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120042" name="Equation" r:id="rId8" imgW="1003300" imgH="419100" progId="Equation.DSMT4">
                  <p:embed/>
                </p:oleObj>
              </mc:Choice>
              <mc:Fallback>
                <p:oleObj name="Equation" r:id="rId8" imgW="1003300" imgH="419100" progId="Equation.DSMT4">
                  <p:embed/>
                  <p:pic>
                    <p:nvPicPr>
                      <p:cNvPr id="209929" name="Object 9"/>
                      <p:cNvPicPr>
                        <a:picLocks noChangeAspect="1" noChangeArrowheads="1"/>
                      </p:cNvPicPr>
                      <p:nvPr/>
                    </p:nvPicPr>
                    <p:blipFill>
                      <a:blip r:embed="rId9"/>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120043" name="Equation" r:id="rId10" imgW="1028700" imgH="419100" progId="Equation.DSMT4">
                  <p:embed/>
                </p:oleObj>
              </mc:Choice>
              <mc:Fallback>
                <p:oleObj name="Equation" r:id="rId10" imgW="1028700" imgH="419100" progId="Equation.DSMT4">
                  <p:embed/>
                  <p:pic>
                    <p:nvPicPr>
                      <p:cNvPr id="209930" name="Object 10"/>
                      <p:cNvPicPr>
                        <a:picLocks noChangeAspect="1" noChangeArrowheads="1"/>
                      </p:cNvPicPr>
                      <p:nvPr/>
                    </p:nvPicPr>
                    <p:blipFill>
                      <a:blip r:embed="rId11"/>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120044" name="Equation" r:id="rId12" imgW="787400" imgH="419100" progId="Equation.DSMT4">
                  <p:embed/>
                </p:oleObj>
              </mc:Choice>
              <mc:Fallback>
                <p:oleObj name="Equation" r:id="rId12" imgW="787400" imgH="419100" progId="Equation.DSMT4">
                  <p:embed/>
                  <p:pic>
                    <p:nvPicPr>
                      <p:cNvPr id="209931" name="Object 11"/>
                      <p:cNvPicPr>
                        <a:picLocks noChangeAspect="1" noChangeArrowheads="1"/>
                      </p:cNvPicPr>
                      <p:nvPr/>
                    </p:nvPicPr>
                    <p:blipFill>
                      <a:blip r:embed="rId13"/>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120045" name="Equation" r:id="rId14" imgW="1016000" imgH="419100" progId="Equation.DSMT4">
                  <p:embed/>
                </p:oleObj>
              </mc:Choice>
              <mc:Fallback>
                <p:oleObj name="Equation" r:id="rId14" imgW="1016000" imgH="419100" progId="Equation.DSMT4">
                  <p:embed/>
                  <p:pic>
                    <p:nvPicPr>
                      <p:cNvPr id="209932" name="Object 12"/>
                      <p:cNvPicPr>
                        <a:picLocks noChangeAspect="1" noChangeArrowheads="1"/>
                      </p:cNvPicPr>
                      <p:nvPr/>
                    </p:nvPicPr>
                    <p:blipFill>
                      <a:blip r:embed="rId15"/>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120046" name="Equation" r:id="rId16" imgW="203040" imgH="406080" progId="Equation.DSMT4">
                  <p:embed/>
                </p:oleObj>
              </mc:Choice>
              <mc:Fallback>
                <p:oleObj name="Equation" r:id="rId16" imgW="203040" imgH="406080" progId="Equation.DSMT4">
                  <p:embed/>
                  <p:pic>
                    <p:nvPicPr>
                      <p:cNvPr id="20993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88286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Sept. 21, 2020</a:t>
            </a:r>
          </a:p>
        </p:txBody>
      </p:sp>
      <p:sp>
        <p:nvSpPr>
          <p:cNvPr id="11" name="Footer Placeholder 4"/>
          <p:cNvSpPr>
            <a:spLocks noGrp="1"/>
          </p:cNvSpPr>
          <p:nvPr>
            <p:ph type="ftr" sz="quarter" idx="11"/>
          </p:nvPr>
        </p:nvSpPr>
        <p:spPr/>
        <p:txBody>
          <a:bodyPr/>
          <a:lstStyle/>
          <a:p>
            <a:r>
              <a:rPr lang="de-DE"/>
              <a:t>PHYS 1444-002, Fall 2020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16</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dirty="0"/>
              <a:t>Gauss’ Law from Coulomb’s Law</a:t>
            </a:r>
            <a:br>
              <a:rPr lang="en-US" dirty="0"/>
            </a:br>
            <a:r>
              <a:rPr lang="en-US" dirty="0"/>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total number of field lines due to the charge Q, passing through the two surfaces?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independent of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120965" name="Equation" r:id="rId4" imgW="596900" imgH="419100" progId="Equation.DSMT4">
                  <p:embed/>
                </p:oleObj>
              </mc:Choice>
              <mc:Fallback>
                <p:oleObj name="Equation" r:id="rId4" imgW="596900" imgH="419100" progId="Equation.DSMT4">
                  <p:embed/>
                  <p:pic>
                    <p:nvPicPr>
                      <p:cNvPr id="210950" name="Object 6"/>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nvGraphicFramePr>
        <p:xfrm>
          <a:off x="5257800" y="6011863"/>
          <a:ext cx="1081087" cy="565150"/>
        </p:xfrm>
        <a:graphic>
          <a:graphicData uri="http://schemas.openxmlformats.org/presentationml/2006/ole">
            <mc:AlternateContent xmlns:mc="http://schemas.openxmlformats.org/markup-compatibility/2006">
              <mc:Choice xmlns:v="urn:schemas-microsoft-com:vml" Requires="v">
                <p:oleObj spid="_x0000_s120966" name="Equation" r:id="rId6" imgW="774700" imgH="419100" progId="Equation.DSMT4">
                  <p:embed/>
                </p:oleObj>
              </mc:Choice>
              <mc:Fallback>
                <p:oleObj name="Equation" r:id="rId6" imgW="774700" imgH="419100" progId="Equation.DSMT4">
                  <p:embed/>
                  <p:pic>
                    <p:nvPicPr>
                      <p:cNvPr id="210951" name="Object 7"/>
                      <p:cNvPicPr>
                        <a:picLocks noChangeAspect="1" noChangeArrowheads="1"/>
                      </p:cNvPicPr>
                      <p:nvPr/>
                    </p:nvPicPr>
                    <p:blipFill>
                      <a:blip r:embed="rId7"/>
                      <a:srcRect/>
                      <a:stretch>
                        <a:fillRect/>
                      </a:stretch>
                    </p:blipFill>
                    <p:spPr bwMode="auto">
                      <a:xfrm>
                        <a:off x="5257800" y="6011863"/>
                        <a:ext cx="1081087" cy="5651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120967" name="Equation" r:id="rId8" imgW="596900" imgH="419100" progId="Equation.DSMT4">
                  <p:embed/>
                </p:oleObj>
              </mc:Choice>
              <mc:Fallback>
                <p:oleObj name="Equation" r:id="rId8" imgW="596900" imgH="419100" progId="Equation.DSMT4">
                  <p:embed/>
                  <p:pic>
                    <p:nvPicPr>
                      <p:cNvPr id="210952" name="Object 8"/>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120968" name="Equation" r:id="rId10" imgW="203040" imgH="406080" progId="Equation.DSMT4">
                  <p:embed/>
                </p:oleObj>
              </mc:Choice>
              <mc:Fallback>
                <p:oleObj name="Equation" r:id="rId10" imgW="203040" imgH="406080" progId="Equation.DSMT4">
                  <p:embed/>
                  <p:pic>
                    <p:nvPicPr>
                      <p:cNvPr id="2109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1112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Sept. 21, 2020</a:t>
            </a:r>
          </a:p>
        </p:txBody>
      </p:sp>
      <p:sp>
        <p:nvSpPr>
          <p:cNvPr id="18" name="Footer Placeholder 4"/>
          <p:cNvSpPr>
            <a:spLocks noGrp="1"/>
          </p:cNvSpPr>
          <p:nvPr>
            <p:ph type="ftr" sz="quarter" idx="11"/>
          </p:nvPr>
        </p:nvSpPr>
        <p:spPr/>
        <p:txBody>
          <a:bodyPr/>
          <a:lstStyle/>
          <a:p>
            <a:r>
              <a:rPr lang="de-DE"/>
              <a:t>PHYS 1444-002, Fall 2020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17</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Q</a:t>
            </a:r>
            <a:r>
              <a:rPr lang="en-US" i="1" baseline="-25000" dirty="0"/>
              <a:t>i</a:t>
            </a:r>
            <a:r>
              <a:rPr lang="en-US" dirty="0"/>
              <a:t> 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fields.    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only on the charge enclosed in the surface!!  Gauss’ law. </a:t>
            </a:r>
          </a:p>
        </p:txBody>
      </p:sp>
      <p:graphicFrame>
        <p:nvGraphicFramePr>
          <p:cNvPr id="212997" name="Object 5"/>
          <p:cNvGraphicFramePr>
            <a:graphicFrameLocks noChangeAspect="1"/>
          </p:cNvGraphicFramePr>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122121" name="Equation" r:id="rId3" imgW="622300" imgH="304800" progId="Equation.DSMT4">
                  <p:embed/>
                </p:oleObj>
              </mc:Choice>
              <mc:Fallback>
                <p:oleObj name="Equation" r:id="rId3" imgW="622300" imgH="304800" progId="Equation.DSMT4">
                  <p:embed/>
                  <p:pic>
                    <p:nvPicPr>
                      <p:cNvPr id="212997" name="Object 5"/>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122122" name="Equation" r:id="rId5" imgW="165100" imgH="228600" progId="Equation.DSMT4">
                  <p:embed/>
                </p:oleObj>
              </mc:Choice>
              <mc:Fallback>
                <p:oleObj name="Equation" r:id="rId5" imgW="165100" imgH="228600" progId="Equation.DSMT4">
                  <p:embed/>
                  <p:pic>
                    <p:nvPicPr>
                      <p:cNvPr id="213000" name="Object 8"/>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122123" name="Equation" r:id="rId7" imgW="596900" imgH="254000" progId="Equation.DSMT4">
                  <p:embed/>
                </p:oleObj>
              </mc:Choice>
              <mc:Fallback>
                <p:oleObj name="Equation" r:id="rId7" imgW="596900" imgH="254000" progId="Equation.DSMT4">
                  <p:embed/>
                  <p:pic>
                    <p:nvPicPr>
                      <p:cNvPr id="213001" name="Object 9"/>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122124" name="Equation" r:id="rId9" imgW="596900" imgH="304800" progId="Equation.DSMT4">
                  <p:embed/>
                </p:oleObj>
              </mc:Choice>
              <mc:Fallback>
                <p:oleObj name="Equation" r:id="rId9" imgW="596900" imgH="304800" progId="Equation.DSMT4">
                  <p:embed/>
                  <p:pic>
                    <p:nvPicPr>
                      <p:cNvPr id="213002" name="Object 10"/>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122125" name="Equation" r:id="rId11" imgW="1231900" imgH="304800" progId="Equation.DSMT4">
                  <p:embed/>
                </p:oleObj>
              </mc:Choice>
              <mc:Fallback>
                <p:oleObj name="Equation" r:id="rId11" imgW="1231900" imgH="304800" progId="Equation.DSMT4">
                  <p:embed/>
                  <p:pic>
                    <p:nvPicPr>
                      <p:cNvPr id="213005" name="Object 13"/>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122126" name="Equation" r:id="rId13" imgW="495300" imgH="457200" progId="Equation.DSMT4">
                  <p:embed/>
                </p:oleObj>
              </mc:Choice>
              <mc:Fallback>
                <p:oleObj name="Equation" r:id="rId13" imgW="495300" imgH="457200" progId="Equation.DSMT4">
                  <p:embed/>
                  <p:pic>
                    <p:nvPicPr>
                      <p:cNvPr id="213006" name="Object 14"/>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122127" name="Equation" r:id="rId15" imgW="330200" imgH="431800" progId="Equation.DSMT4">
                  <p:embed/>
                </p:oleObj>
              </mc:Choice>
              <mc:Fallback>
                <p:oleObj name="Equation" r:id="rId15" imgW="330200" imgH="431800" progId="Equation.DSMT4">
                  <p:embed/>
                  <p:pic>
                    <p:nvPicPr>
                      <p:cNvPr id="213007" name="Object 15"/>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122128" name="Equation" r:id="rId17" imgW="203040" imgH="406080" progId="Equation.DSMT4">
                  <p:embed/>
                </p:oleObj>
              </mc:Choice>
              <mc:Fallback>
                <p:oleObj name="Equation" r:id="rId17" imgW="203040" imgH="406080" progId="Equation.DSMT4">
                  <p:embed/>
                  <p:pic>
                    <p:nvPicPr>
                      <p:cNvPr id="213008"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64202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18</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dirty="0"/>
              <a:t>Gauss’ law is more general than Coulomb’s law.</a:t>
            </a:r>
          </a:p>
          <a:p>
            <a:pPr lvl="1"/>
            <a:r>
              <a:rPr lang="en-US" dirty="0"/>
              <a:t>Can be used to obtain electric field, forces or obtain charges </a:t>
            </a:r>
          </a:p>
          <a:p>
            <a:r>
              <a:rPr lang="en-US" dirty="0"/>
              <a:t>Derivation of Gauss’ law from Coulomb’s law is only valid for </a:t>
            </a:r>
            <a:r>
              <a:rPr lang="en-US" b="1" u="sng" dirty="0">
                <a:solidFill>
                  <a:srgbClr val="FF0066"/>
                </a:solidFill>
              </a:rPr>
              <a:t>static electric charge</a:t>
            </a:r>
            <a:r>
              <a:rPr lang="en-US" dirty="0"/>
              <a:t>.</a:t>
            </a:r>
          </a:p>
          <a:p>
            <a:r>
              <a:rPr lang="en-US" dirty="0"/>
              <a:t>Electric field can also be produced by changing magnetic fields.</a:t>
            </a:r>
          </a:p>
          <a:p>
            <a:pPr lvl="1"/>
            <a:r>
              <a:rPr lang="en-US" dirty="0"/>
              <a:t>Coulomb’s law cannot describe this field while Gauss’ law is still valid</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inside that surface!!!</a:t>
            </a:r>
          </a:p>
        </p:txBody>
      </p:sp>
    </p:spTree>
    <p:extLst>
      <p:ext uri="{BB962C8B-B14F-4D97-AF65-F5344CB8AC3E}">
        <p14:creationId xmlns:p14="http://schemas.microsoft.com/office/powerpoint/2010/main" val="222995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19</a:t>
            </a:fld>
            <a:endParaRPr lang="en-US"/>
          </a:p>
        </p:txBody>
      </p:sp>
      <p:sp>
        <p:nvSpPr>
          <p:cNvPr id="222210" name="Rectangle 2"/>
          <p:cNvSpPr>
            <a:spLocks noGrp="1" noChangeArrowheads="1"/>
          </p:cNvSpPr>
          <p:nvPr>
            <p:ph type="title"/>
          </p:nvPr>
        </p:nvSpPr>
        <p:spPr>
          <a:xfrm>
            <a:off x="914400" y="76200"/>
            <a:ext cx="7239000" cy="685800"/>
          </a:xfrm>
        </p:spPr>
        <p:txBody>
          <a:bodyPr/>
          <a:lstStyle/>
          <a:p>
            <a:r>
              <a:rPr lang="en-US" dirty="0"/>
              <a:t>Solving problems with Gauss’ Law</a:t>
            </a:r>
          </a:p>
        </p:txBody>
      </p:sp>
      <p:sp>
        <p:nvSpPr>
          <p:cNvPr id="222211" name="Rectangle 3"/>
          <p:cNvSpPr>
            <a:spLocks noChangeArrowheads="1"/>
          </p:cNvSpPr>
          <p:nvPr/>
        </p:nvSpPr>
        <p:spPr bwMode="auto">
          <a:xfrm>
            <a:off x="114300" y="762000"/>
            <a:ext cx="8953500" cy="5334000"/>
          </a:xfrm>
          <a:prstGeom prst="rect">
            <a:avLst/>
          </a:prstGeom>
          <a:noFill/>
          <a:ln w="9525">
            <a:noFill/>
            <a:miter lim="800000"/>
            <a:headEnd/>
            <a:tailEnd/>
          </a:ln>
          <a:effectLst/>
        </p:spPr>
        <p:txBody>
          <a:bodyPr>
            <a:prstTxWarp prst="textNoShape">
              <a:avLst/>
            </a:prstTxWarp>
          </a:bodyPr>
          <a:lstStyle/>
          <a:p>
            <a:pPr marL="514350" indent="-514350">
              <a:spcBef>
                <a:spcPct val="20000"/>
              </a:spcBef>
              <a:buFont typeface="+mj-lt"/>
              <a:buAutoNum type="arabicPeriod"/>
            </a:pPr>
            <a:r>
              <a:rPr lang="en-US" sz="3200" dirty="0">
                <a:solidFill>
                  <a:schemeClr val="accent2"/>
                </a:solidFill>
                <a:latin typeface="Arial Narrow" charset="0"/>
              </a:rPr>
              <a:t>Identify the symmetry of the charge distributions</a:t>
            </a:r>
          </a:p>
          <a:p>
            <a:pPr marL="514350" indent="-514350">
              <a:spcBef>
                <a:spcPct val="20000"/>
              </a:spcBef>
              <a:buFont typeface="+mj-lt"/>
              <a:buAutoNum type="arabicPeriod"/>
            </a:pPr>
            <a:r>
              <a:rPr lang="en-US" sz="3200" dirty="0">
                <a:solidFill>
                  <a:schemeClr val="accent2"/>
                </a:solidFill>
                <a:latin typeface="Arial Narrow" charset="0"/>
              </a:rPr>
              <a:t>Draw an appropriate Gaussian surface, making sure it passes through the point you want to know the electric field</a:t>
            </a:r>
          </a:p>
          <a:p>
            <a:pPr marL="514350" indent="-514350">
              <a:spcBef>
                <a:spcPct val="20000"/>
              </a:spcBef>
              <a:buFont typeface="+mj-lt"/>
              <a:buAutoNum type="arabicPeriod"/>
            </a:pPr>
            <a:r>
              <a:rPr lang="en-US" sz="3200" dirty="0">
                <a:solidFill>
                  <a:schemeClr val="accent2"/>
                </a:solidFill>
                <a:latin typeface="Arial Narrow" charset="0"/>
              </a:rPr>
              <a:t>Use the symmetry of charge distribution to determine the direction of E at the point of the Gaussian surface</a:t>
            </a:r>
          </a:p>
          <a:p>
            <a:pPr marL="514350" indent="-514350">
              <a:spcBef>
                <a:spcPct val="20000"/>
              </a:spcBef>
              <a:buFont typeface="+mj-lt"/>
              <a:buAutoNum type="arabicPeriod"/>
            </a:pPr>
            <a:r>
              <a:rPr lang="en-US" sz="3200" dirty="0">
                <a:solidFill>
                  <a:schemeClr val="accent2"/>
                </a:solidFill>
                <a:latin typeface="Arial Narrow" charset="0"/>
              </a:rPr>
              <a:t>Evaluate the flux</a:t>
            </a:r>
          </a:p>
          <a:p>
            <a:pPr marL="514350" indent="-514350">
              <a:spcBef>
                <a:spcPct val="20000"/>
              </a:spcBef>
              <a:buFont typeface="+mj-lt"/>
              <a:buAutoNum type="arabicPeriod"/>
            </a:pPr>
            <a:r>
              <a:rPr lang="en-US" sz="3200" dirty="0">
                <a:solidFill>
                  <a:schemeClr val="accent2"/>
                </a:solidFill>
                <a:latin typeface="Arial Narrow" charset="0"/>
              </a:rPr>
              <a:t>Calculate the enclosed charge by the Gaussian surface</a:t>
            </a:r>
          </a:p>
          <a:p>
            <a:pPr marL="914400" lvl="1" indent="-457200">
              <a:spcBef>
                <a:spcPct val="20000"/>
              </a:spcBef>
              <a:buFont typeface="Arial" panose="020B0604020202020204" pitchFamily="34" charset="0"/>
              <a:buChar char="•"/>
            </a:pPr>
            <a:r>
              <a:rPr lang="en-US" sz="2800" dirty="0">
                <a:solidFill>
                  <a:srgbClr val="008000"/>
                </a:solidFill>
                <a:latin typeface="Arial Narrow" charset="0"/>
                <a:sym typeface="Wingdings"/>
              </a:rPr>
              <a:t>Ignore all the charges outside the Gaussian surface</a:t>
            </a:r>
          </a:p>
          <a:p>
            <a:pPr marL="514350" indent="-514350">
              <a:spcBef>
                <a:spcPct val="20000"/>
              </a:spcBef>
              <a:buFont typeface="+mj-lt"/>
              <a:buAutoNum type="arabicPeriod"/>
            </a:pPr>
            <a:r>
              <a:rPr lang="en-US" sz="3200" dirty="0">
                <a:solidFill>
                  <a:schemeClr val="accent2"/>
                </a:solidFill>
                <a:latin typeface="Arial Narrow" charset="0"/>
                <a:sym typeface="Wingdings"/>
              </a:rPr>
              <a:t>Equate the flux to the enclosed charge and solve for E</a:t>
            </a:r>
            <a:endParaRPr lang="en-US" sz="3200" dirty="0">
              <a:solidFill>
                <a:schemeClr val="accent2"/>
              </a:solidFill>
              <a:latin typeface="Arial Narrow" charset="0"/>
            </a:endParaRPr>
          </a:p>
        </p:txBody>
      </p:sp>
    </p:spTree>
    <p:extLst>
      <p:ext uri="{BB962C8B-B14F-4D97-AF65-F5344CB8AC3E}">
        <p14:creationId xmlns:p14="http://schemas.microsoft.com/office/powerpoint/2010/main" val="266615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36351"/>
            <a:ext cx="8648700" cy="5383449"/>
          </a:xfrm>
        </p:spPr>
        <p:txBody>
          <a:bodyPr/>
          <a:lstStyle/>
          <a:p>
            <a:pPr eaLnBrk="1" hangingPunct="1">
              <a:spcBef>
                <a:spcPts val="200"/>
              </a:spcBef>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 in class this Wed., Sept. 23</a:t>
            </a:r>
          </a:p>
          <a:p>
            <a:pPr lvl="1" eaLnBrk="1" hangingPunct="1">
              <a:spcBef>
                <a:spcPts val="200"/>
              </a:spcBef>
            </a:pPr>
            <a:r>
              <a:rPr lang="en-US" sz="2400" dirty="0">
                <a:latin typeface="Arial Narrow" charset="0"/>
                <a:ea typeface="ＭＳ Ｐゴシック" charset="0"/>
                <a:cs typeface="ＭＳ Ｐゴシック" charset="0"/>
              </a:rPr>
              <a:t>DO NOT MISS THE EXAM!  You will get an F!</a:t>
            </a:r>
          </a:p>
          <a:p>
            <a:pPr lvl="1">
              <a:lnSpc>
                <a:spcPct val="90000"/>
              </a:lnSpc>
            </a:pPr>
            <a:r>
              <a:rPr lang="en-US" sz="2400" b="1" u="sng" dirty="0">
                <a:solidFill>
                  <a:srgbClr val="FF0000"/>
                </a:solidFill>
                <a:latin typeface="Arial Narrow" charset="0"/>
                <a:ea typeface="ＭＳ Ｐゴシック" charset="0"/>
                <a:cs typeface="ＭＳ Ｐゴシック" charset="0"/>
              </a:rPr>
              <a:t>Come to class by 12:40pm</a:t>
            </a:r>
            <a:r>
              <a:rPr lang="en-US" sz="2400" dirty="0">
                <a:latin typeface="Arial Narrow" charset="0"/>
                <a:ea typeface="ＭＳ Ｐゴシック" charset="0"/>
                <a:cs typeface="ＭＳ Ｐゴシック" charset="0"/>
              </a:rPr>
              <a:t>, roll call will start at that time </a:t>
            </a:r>
          </a:p>
          <a:p>
            <a:pPr lvl="1">
              <a:lnSpc>
                <a:spcPct val="90000"/>
              </a:lnSpc>
            </a:pPr>
            <a:r>
              <a:rPr lang="en-US" sz="2400" dirty="0">
                <a:latin typeface="Arial Narrow" charset="0"/>
                <a:ea typeface="ＭＳ Ｐゴシック" charset="0"/>
                <a:cs typeface="ＭＳ Ｐゴシック" charset="0"/>
              </a:rPr>
              <a:t>CH21.1 to what we’ve learned on next Monday, Sept. 21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A9, the math refresher (this includes calculus)</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both front &amp; back of the formula sheet, including the blank, in a single file by </a:t>
            </a:r>
            <a:r>
              <a:rPr lang="en-US" sz="2400" b="1" u="sng" dirty="0">
                <a:solidFill>
                  <a:srgbClr val="FF0000"/>
                </a:solidFill>
              </a:rPr>
              <a:t>11:00am, Sept. 23</a:t>
            </a:r>
          </a:p>
          <a:p>
            <a:pPr lvl="2" eaLnBrk="1" hangingPunct="1">
              <a:spcBef>
                <a:spcPts val="200"/>
              </a:spcBef>
            </a:pPr>
            <a:r>
              <a:rPr lang="en-US" sz="1800" dirty="0"/>
              <a:t>File name must be FS-E1-LastName-FirstName-fall20.pdf</a:t>
            </a:r>
          </a:p>
          <a:p>
            <a:pPr lvl="1" eaLnBrk="1" hangingPunct="1">
              <a:spcBef>
                <a:spcPts val="200"/>
              </a:spcBef>
            </a:pPr>
            <a:r>
              <a:rPr lang="en-US" sz="2400" dirty="0"/>
              <a:t>Once submitted, no changes allowed</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20</a:t>
            </a:fld>
            <a:endParaRPr lang="en-US"/>
          </a:p>
        </p:txBody>
      </p:sp>
      <p:pic>
        <p:nvPicPr>
          <p:cNvPr id="215042" name="Picture 2" descr="FG22_010"/>
          <p:cNvPicPr>
            <a:picLocks noChangeAspect="1" noChangeArrowheads="1"/>
          </p:cNvPicPr>
          <p:nvPr/>
        </p:nvPicPr>
        <p:blipFill>
          <a:blip r:embed="rId3"/>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 two Gaussian 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a:t>
            </a:r>
            <a:r>
              <a:rPr lang="en-US" dirty="0">
                <a:solidFill>
                  <a:srgbClr val="CC00CC"/>
                </a:solidFill>
                <a:latin typeface="Arial Narrow" charset="0"/>
              </a:rPr>
              <a:t>Poll 9</a:t>
            </a:r>
            <a:r>
              <a:rPr lang="en-US" dirty="0">
                <a:solidFill>
                  <a:schemeClr val="accent2"/>
                </a:solidFill>
                <a:latin typeface="Arial Narrow" charset="0"/>
              </a:rPr>
              <a:t>)</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123013" name="Equation" r:id="rId4" imgW="596900" imgH="304800" progId="Equation.DSMT4">
                  <p:embed/>
                </p:oleObj>
              </mc:Choice>
              <mc:Fallback>
                <p:oleObj name="Equation" r:id="rId4" imgW="596900" imgH="304800" progId="Equation.DSMT4">
                  <p:embed/>
                  <p:pic>
                    <p:nvPicPr>
                      <p:cNvPr id="215047" name="Object 7"/>
                      <p:cNvPicPr>
                        <a:picLocks noChangeAspect="1" noChangeArrowheads="1"/>
                      </p:cNvPicPr>
                      <p:nvPr/>
                    </p:nvPicPr>
                    <p:blipFill>
                      <a:blip r:embed="rId5"/>
                      <a:srcRect/>
                      <a:stretch>
                        <a:fillRect/>
                      </a:stretch>
                    </p:blipFill>
                    <p:spPr bwMode="auto">
                      <a:xfrm>
                        <a:off x="5562600" y="3192463"/>
                        <a:ext cx="20701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123014" name="Equation" r:id="rId6" imgW="596900" imgH="304800" progId="Equation.DSMT4">
                  <p:embed/>
                </p:oleObj>
              </mc:Choice>
              <mc:Fallback>
                <p:oleObj name="Equation" r:id="rId6" imgW="596900" imgH="304800" progId="Equation.DSMT4">
                  <p:embed/>
                  <p:pic>
                    <p:nvPicPr>
                      <p:cNvPr id="215048" name="Object 8"/>
                      <p:cNvPicPr>
                        <a:picLocks noChangeAspect="1" noChangeArrowheads="1"/>
                      </p:cNvPicPr>
                      <p:nvPr/>
                    </p:nvPicPr>
                    <p:blipFill>
                      <a:blip r:embed="rId7"/>
                      <a:srcRect/>
                      <a:stretch>
                        <a:fillRect/>
                      </a:stretch>
                    </p:blipFill>
                    <p:spPr bwMode="auto">
                      <a:xfrm>
                        <a:off x="5410200" y="4667250"/>
                        <a:ext cx="2066925" cy="101917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123015" name="Equation" r:id="rId8" imgW="253800" imgH="406080" progId="Equation.DSMT4">
                  <p:embed/>
                </p:oleObj>
              </mc:Choice>
              <mc:Fallback>
                <p:oleObj name="Equation" r:id="rId8" imgW="253800" imgH="406080" progId="Equation.DSMT4">
                  <p:embed/>
                  <p:pic>
                    <p:nvPicPr>
                      <p:cNvPr id="21504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123016" name="Equation" r:id="rId10" imgW="406080" imgH="406080" progId="Equation.DSMT4">
                  <p:embed/>
                </p:oleObj>
              </mc:Choice>
              <mc:Fallback>
                <p:oleObj name="Equation" r:id="rId10" imgW="406080" imgH="406080" progId="Equation.DSMT4">
                  <p:embed/>
                  <p:pic>
                    <p:nvPicPr>
                      <p:cNvPr id="21505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392716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Sept. 21,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21</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 6 </a:t>
            </a:r>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a:solidFill>
                  <a:schemeClr val="accent2"/>
                </a:solidFill>
                <a:latin typeface="Symbol" charset="2"/>
                <a:ea typeface="Lucida Grande"/>
                <a:cs typeface="Symbol" charset="2"/>
              </a:rPr>
              <a:t>λ</a:t>
            </a:r>
            <a:r>
              <a:rPr lang="en-US" dirty="0">
                <a:solidFill>
                  <a:schemeClr val="accent2"/>
                </a:solidFill>
                <a:latin typeface="Arial Narrow" charset="0"/>
              </a:rPr>
              <a:t>.  Calculate the electric field a point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a:t>Radially outward from the wire, the direction of the radial vector </a:t>
            </a:r>
            <a:r>
              <a:rPr lang="en-US" sz="2000" b="1" dirty="0"/>
              <a:t>r</a:t>
            </a:r>
            <a:r>
              <a:rPr lang="en-US" sz="2000" dirty="0"/>
              <a:t>.</a:t>
            </a:r>
          </a:p>
          <a:p>
            <a:pPr>
              <a:lnSpc>
                <a:spcPct val="90000"/>
              </a:lnSpc>
            </a:pPr>
            <a:r>
              <a:rPr lang="en-US" sz="2400" dirty="0"/>
              <a:t>Due to the cylindrical symmetry, the field is the same on the Gaussian 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124103" name="Equation" r:id="rId4" imgW="596900" imgH="304800" progId="Equation.DSMT4">
                  <p:embed/>
                </p:oleObj>
              </mc:Choice>
              <mc:Fallback>
                <p:oleObj name="Equation" r:id="rId4" imgW="596900" imgH="304800" progId="Equation.DSMT4">
                  <p:embed/>
                  <p:pic>
                    <p:nvPicPr>
                      <p:cNvPr id="216070" name="Object 6"/>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124104" name="Equation" r:id="rId6" imgW="635000" imgH="419100" progId="Equation.DSMT4">
                  <p:embed/>
                </p:oleObj>
              </mc:Choice>
              <mc:Fallback>
                <p:oleObj name="Equation" r:id="rId6" imgW="635000" imgH="419100" progId="Equation.DSMT4">
                  <p:embed/>
                  <p:pic>
                    <p:nvPicPr>
                      <p:cNvPr id="216071" name="Object 7"/>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124105" name="Equation" r:id="rId8" imgW="533400" imgH="304800" progId="Equation.DSMT4">
                  <p:embed/>
                </p:oleObj>
              </mc:Choice>
              <mc:Fallback>
                <p:oleObj name="Equation" r:id="rId8" imgW="533400" imgH="304800" progId="Equation.DSMT4">
                  <p:embed/>
                  <p:pic>
                    <p:nvPicPr>
                      <p:cNvPr id="216073" name="Object 9"/>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124106" name="Equation" r:id="rId10" imgW="634680" imgH="228600" progId="Equation.DSMT4">
                  <p:embed/>
                </p:oleObj>
              </mc:Choice>
              <mc:Fallback>
                <p:oleObj name="Equation" r:id="rId10" imgW="634680" imgH="228600" progId="Equation.DSMT4">
                  <p:embed/>
                  <p:pic>
                    <p:nvPicPr>
                      <p:cNvPr id="21607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124107" name="Equation" r:id="rId12" imgW="444500" imgH="431800" progId="Equation.DSMT4">
                  <p:embed/>
                </p:oleObj>
              </mc:Choice>
              <mc:Fallback>
                <p:oleObj name="Equation" r:id="rId12" imgW="444500" imgH="431800" progId="Equation.DSMT4">
                  <p:embed/>
                  <p:pic>
                    <p:nvPicPr>
                      <p:cNvPr id="216075" name="Object 11"/>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124108" name="Equation" r:id="rId14" imgW="203040" imgH="406080" progId="Equation.DSMT4">
                  <p:embed/>
                </p:oleObj>
              </mc:Choice>
              <mc:Fallback>
                <p:oleObj name="Equation" r:id="rId14" imgW="203040" imgH="406080" progId="Equation.DSMT4">
                  <p:embed/>
                  <p:pic>
                    <p:nvPicPr>
                      <p:cNvPr id="21607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56566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22</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 (</a:t>
            </a:r>
            <a:r>
              <a:rPr lang="en-US" sz="4000" dirty="0">
                <a:solidFill>
                  <a:srgbClr val="CC00CC"/>
                </a:solidFill>
              </a:rPr>
              <a:t>poll 8</a:t>
            </a:r>
            <a:r>
              <a:rPr lang="en-US" sz="4000" dirty="0"/>
              <a:t>)</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lies on a plane off the </a:t>
            </a:r>
            <a:r>
              <a:rPr lang="en-US" sz="3600" dirty="0" err="1"/>
              <a:t>xz</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399341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21,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23</a:t>
            </a:fld>
            <a:endParaRPr lang="en-US"/>
          </a:p>
        </p:txBody>
      </p:sp>
      <p:sp>
        <p:nvSpPr>
          <p:cNvPr id="206850" name="Rectangle 2"/>
          <p:cNvSpPr>
            <a:spLocks noGrp="1" noChangeArrowheads="1"/>
          </p:cNvSpPr>
          <p:nvPr>
            <p:ph type="title"/>
          </p:nvPr>
        </p:nvSpPr>
        <p:spPr>
          <a:xfrm>
            <a:off x="533400" y="0"/>
            <a:ext cx="8077200" cy="685800"/>
          </a:xfrm>
        </p:spPr>
        <p:txBody>
          <a:bodyPr/>
          <a:lstStyle/>
          <a:p>
            <a:r>
              <a:rPr lang="en-US" dirty="0"/>
              <a:t>Gauss’ Law Summary</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relationship between flux and the enclosed charge is given by Gauss’ Law</a:t>
            </a:r>
          </a:p>
          <a:p>
            <a:pPr lvl="1">
              <a:lnSpc>
                <a:spcPct val="80000"/>
              </a:lnSpc>
            </a:pPr>
            <a:endParaRPr lang="en-US" sz="2400" dirty="0"/>
          </a:p>
          <a:p>
            <a:pPr lvl="2">
              <a:lnSpc>
                <a:spcPct val="80000"/>
              </a:lnSpc>
            </a:pPr>
            <a:r>
              <a:rPr lang="en-US" sz="2000" dirty="0">
                <a:sym typeface="Wingdings" charset="2"/>
              </a:rPr>
              <a:t> </a:t>
            </a:r>
            <a:r>
              <a:rPr lang="en-US" sz="2000" dirty="0">
                <a:latin typeface="Symbol" charset="2"/>
                <a:sym typeface="Wingdings" charset="2"/>
              </a:rPr>
              <a:t>ε</a:t>
            </a:r>
            <a:r>
              <a:rPr lang="en-US" sz="2000" baseline="-25000" dirty="0">
                <a:sym typeface="Wingdings" charset="2"/>
              </a:rPr>
              <a:t>0</a:t>
            </a:r>
            <a:r>
              <a:rPr lang="en-US" sz="2000" dirty="0">
                <a:sym typeface="Wingdings" charset="2"/>
              </a:rPr>
              <a:t> is the permittivity of free space in the Coulomb’s law</a:t>
            </a:r>
          </a:p>
          <a:p>
            <a:pPr>
              <a:lnSpc>
                <a:spcPct val="80000"/>
              </a:lnSpc>
            </a:pPr>
            <a:r>
              <a:rPr lang="en-US" sz="2800" dirty="0">
                <a:sym typeface="Wingdings" charset="2"/>
              </a:rPr>
              <a:t>A 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surface integral is performed over the value of </a:t>
            </a:r>
            <a:r>
              <a:rPr lang="en-US" sz="2000" b="1" dirty="0">
                <a:sym typeface="Wingdings" charset="2"/>
              </a:rPr>
              <a:t>E</a:t>
            </a:r>
            <a:r>
              <a:rPr lang="en-US" sz="2000" dirty="0">
                <a:sym typeface="Wingdings" charset="2"/>
              </a:rPr>
              <a:t> on a closed surface of your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your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Gauss’ law still applies!</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the field lines but not the total number of lines entering or leaving the surface.</a:t>
            </a:r>
          </a:p>
        </p:txBody>
      </p:sp>
      <p:graphicFrame>
        <p:nvGraphicFramePr>
          <p:cNvPr id="206852" name="Object 4"/>
          <p:cNvGraphicFramePr>
            <a:graphicFrameLocks noChangeAspect="1"/>
          </p:cNvGraphicFramePr>
          <p:nvPr/>
        </p:nvGraphicFramePr>
        <p:xfrm>
          <a:off x="3810000" y="914400"/>
          <a:ext cx="1879600" cy="898525"/>
        </p:xfrm>
        <a:graphic>
          <a:graphicData uri="http://schemas.openxmlformats.org/presentationml/2006/ole">
            <mc:AlternateContent xmlns:mc="http://schemas.openxmlformats.org/markup-compatibility/2006">
              <mc:Choice xmlns:v="urn:schemas-microsoft-com:vml" Requires="v">
                <p:oleObj spid="_x0000_s124962" name="Equation" r:id="rId4" imgW="901700" imgH="431800" progId="Equation.DSMT4">
                  <p:embed/>
                </p:oleObj>
              </mc:Choice>
              <mc:Fallback>
                <p:oleObj name="Equation" r:id="rId4" imgW="901700" imgH="431800" progId="Equation.DSMT4">
                  <p:embed/>
                  <p:pic>
                    <p:nvPicPr>
                      <p:cNvPr id="206852" name="Object 4"/>
                      <p:cNvPicPr>
                        <a:picLocks noChangeAspect="1" noChangeArrowheads="1"/>
                      </p:cNvPicPr>
                      <p:nvPr/>
                    </p:nvPicPr>
                    <p:blipFill>
                      <a:blip r:embed="rId5"/>
                      <a:srcRect/>
                      <a:stretch>
                        <a:fillRect/>
                      </a:stretch>
                    </p:blipFill>
                    <p:spPr bwMode="auto">
                      <a:xfrm>
                        <a:off x="3810000" y="914400"/>
                        <a:ext cx="1879600"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1985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685800" y="5334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a:t>
            </a:r>
            <a:r>
              <a:rPr lang="en-US" sz="2400" b="1" u="sng" dirty="0">
                <a:solidFill>
                  <a:srgbClr val="FF0000"/>
                </a:solidFill>
                <a:latin typeface="Arial Narrow" charset="0"/>
                <a:ea typeface="ＭＳ Ｐゴシック" charset="0"/>
                <a:cs typeface="ＭＳ Ｐゴシック" charset="0"/>
              </a:rPr>
              <a:t>1pm, Wednesday, Sept. 23</a:t>
            </a:r>
          </a:p>
          <a:p>
            <a:pPr lvl="1"/>
            <a:r>
              <a:rPr lang="en-US" sz="2000" dirty="0">
                <a:latin typeface="Arial Narrow" charset="0"/>
                <a:ea typeface="ＭＳ Ｐゴシック" charset="0"/>
                <a:cs typeface="ＭＳ Ｐゴシック" charset="0"/>
              </a:rPr>
              <a:t>Must be </a:t>
            </a:r>
            <a:r>
              <a:rPr lang="en-US" sz="2000" b="1" u="sng" dirty="0">
                <a:solidFill>
                  <a:srgbClr val="FF0000"/>
                </a:solidFill>
                <a:latin typeface="Arial Narrow" charset="0"/>
                <a:ea typeface="ＭＳ Ｐゴシック" charset="0"/>
                <a:cs typeface="ＭＳ Ｐゴシック" charset="0"/>
              </a:rPr>
              <a:t>HANDWRITTEN</a:t>
            </a:r>
          </a:p>
          <a:p>
            <a:pPr lvl="1"/>
            <a:r>
              <a:rPr lang="en-US" sz="2000" dirty="0">
                <a:latin typeface="Arial Narrow" charset="0"/>
                <a:ea typeface="ＭＳ Ｐゴシック" charset="0"/>
                <a:cs typeface="ＭＳ Ｐゴシック" charset="0"/>
              </a:rPr>
              <a:t>All pages must be in one PDF file with the name SP2-LastName-FirstName-fall20.pdf uploaded to CANVAS.</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79923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21,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Sept. 21, 2020</a:t>
            </a:r>
          </a:p>
        </p:txBody>
      </p:sp>
      <p:sp>
        <p:nvSpPr>
          <p:cNvPr id="5" name="Footer Placeholder 4"/>
          <p:cNvSpPr>
            <a:spLocks noGrp="1"/>
          </p:cNvSpPr>
          <p:nvPr>
            <p:ph type="ftr" sz="quarter" idx="11"/>
          </p:nvPr>
        </p:nvSpPr>
        <p:spPr/>
        <p:txBody>
          <a:bodyPr/>
          <a:lstStyle/>
          <a:p>
            <a:r>
              <a:rPr lang="de-DE"/>
              <a:t>PHYS 1444-002, Fall 2020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6</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b="1" dirty="0"/>
              <a:t>Gauss’ Law</a:t>
            </a:r>
          </a:p>
        </p:txBody>
      </p:sp>
      <p:sp>
        <p:nvSpPr>
          <p:cNvPr id="196611" name="Rectangle 3"/>
          <p:cNvSpPr>
            <a:spLocks noGrp="1" noChangeArrowheads="1"/>
          </p:cNvSpPr>
          <p:nvPr>
            <p:ph type="body" idx="1"/>
          </p:nvPr>
        </p:nvSpPr>
        <p:spPr>
          <a:xfrm>
            <a:off x="342900" y="814388"/>
            <a:ext cx="8458200" cy="4800600"/>
          </a:xfrm>
        </p:spPr>
        <p:txBody>
          <a:bodyPr/>
          <a:lstStyle/>
          <a:p>
            <a:r>
              <a:rPr lang="en-US" dirty="0"/>
              <a:t>Gauss’ law states the relationship between the electric charge and the electric field.</a:t>
            </a:r>
          </a:p>
          <a:p>
            <a:pPr lvl="1"/>
            <a:r>
              <a:rPr lang="en-US" dirty="0">
                <a:solidFill>
                  <a:schemeClr val="hlink"/>
                </a:solidFill>
                <a:sym typeface="Wingdings" charset="2"/>
              </a:rPr>
              <a:t>More generalized and elegant form of Coulomb’s law.</a:t>
            </a:r>
          </a:p>
          <a:p>
            <a:r>
              <a:rPr lang="en-US" dirty="0">
                <a:sym typeface="Wingdings" charset="2"/>
              </a:rPr>
              <a:t>The electric field by the distribution of charges can be obtained using Coulomb’s law by vector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a:p>
            <a:pPr lvl="1"/>
            <a:r>
              <a:rPr lang="en-US" dirty="0">
                <a:sym typeface="Wingdings" charset="2"/>
              </a:rPr>
              <a:t>Provides a powerful tool to solving problems in electricity</a:t>
            </a:r>
          </a:p>
        </p:txBody>
      </p:sp>
    </p:spTree>
    <p:extLst>
      <p:ext uri="{BB962C8B-B14F-4D97-AF65-F5344CB8AC3E}">
        <p14:creationId xmlns:p14="http://schemas.microsoft.com/office/powerpoint/2010/main" val="399157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21,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7</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219200" y="990600"/>
            <a:ext cx="6705600" cy="2743200"/>
          </a:xfrm>
          <a:prstGeom prst="rect">
            <a:avLst/>
          </a:prstGeom>
          <a:noFill/>
        </p:spPr>
      </p:pic>
      <p:sp>
        <p:nvSpPr>
          <p:cNvPr id="197635" name="Rectangle 3"/>
          <p:cNvSpPr>
            <a:spLocks noGrp="1" noChangeArrowheads="1"/>
          </p:cNvSpPr>
          <p:nvPr>
            <p:ph type="title"/>
          </p:nvPr>
        </p:nvSpPr>
        <p:spPr>
          <a:xfrm>
            <a:off x="457200" y="0"/>
            <a:ext cx="8077200" cy="685800"/>
          </a:xfrm>
        </p:spPr>
        <p:txBody>
          <a:bodyPr/>
          <a:lstStyle/>
          <a:p>
            <a:r>
              <a:rPr lang="en-US" b="1" dirty="0"/>
              <a:t>Electric Flux</a:t>
            </a:r>
          </a:p>
        </p:txBody>
      </p:sp>
      <p:sp>
        <p:nvSpPr>
          <p:cNvPr id="197636" name="Rectangle 4"/>
          <p:cNvSpPr>
            <a:spLocks noGrp="1" noChangeArrowheads="1"/>
          </p:cNvSpPr>
          <p:nvPr>
            <p:ph type="body" idx="1"/>
          </p:nvPr>
        </p:nvSpPr>
        <p:spPr>
          <a:xfrm>
            <a:off x="152400" y="609600"/>
            <a:ext cx="8839200" cy="5715000"/>
          </a:xfrm>
        </p:spPr>
        <p:txBody>
          <a:bodyPr/>
          <a:lstStyle/>
          <a:p>
            <a:pPr>
              <a:lnSpc>
                <a:spcPct val="90000"/>
              </a:lnSpc>
            </a:pPr>
            <a:r>
              <a:rPr lang="en-US" sz="2800" dirty="0"/>
              <a:t>Let’s imagine a surface of area </a:t>
            </a:r>
            <a:r>
              <a:rPr lang="en-US" sz="2800" b="1" i="1" dirty="0">
                <a:solidFill>
                  <a:srgbClr val="CC00CC"/>
                </a:solidFill>
              </a:rPr>
              <a:t>A</a:t>
            </a:r>
            <a:r>
              <a:rPr lang="en-US" sz="2800" dirty="0"/>
              <a:t> through which a uniform electric field E passes</a:t>
            </a:r>
          </a:p>
          <a:p>
            <a:pPr>
              <a:lnSpc>
                <a:spcPct val="90000"/>
              </a:lnSpc>
            </a:pPr>
            <a:endParaRPr lang="en-US" sz="2800" dirty="0"/>
          </a:p>
          <a:p>
            <a:pPr marL="0" indent="0">
              <a:lnSpc>
                <a:spcPct val="90000"/>
              </a:lnSpc>
              <a:buNone/>
            </a:pPr>
            <a:endParaRPr lang="en-US" sz="2800" dirty="0"/>
          </a:p>
          <a:p>
            <a:pPr>
              <a:lnSpc>
                <a:spcPct val="90000"/>
              </a:lnSpc>
            </a:pPr>
            <a:endParaRPr lang="en-US" sz="2800" dirty="0"/>
          </a:p>
          <a:p>
            <a:pPr marL="0" indent="0">
              <a:lnSpc>
                <a:spcPct val="90000"/>
              </a:lnSpc>
              <a:buNone/>
            </a:pPr>
            <a:endParaRPr lang="en-US" sz="2800" dirty="0"/>
          </a:p>
          <a:p>
            <a:pPr>
              <a:lnSpc>
                <a:spcPct val="90000"/>
              </a:lnSpc>
            </a:pPr>
            <a:r>
              <a:rPr lang="en-US" sz="2800" dirty="0"/>
              <a:t>The electric flux </a:t>
            </a:r>
            <a:r>
              <a:rPr lang="en-US" sz="2800" dirty="0">
                <a:latin typeface="Symbol" charset="2"/>
                <a:sym typeface="Wingdings" charset="2"/>
              </a:rPr>
              <a:t>Φ</a:t>
            </a:r>
            <a:r>
              <a:rPr lang="en-US" sz="2800" baseline="-25000" dirty="0">
                <a:sym typeface="Wingdings" charset="2"/>
              </a:rPr>
              <a:t>E</a:t>
            </a:r>
            <a:r>
              <a:rPr lang="en-US" sz="2800" dirty="0"/>
              <a:t> is defined as </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=EA, if the field is perpendicular to the surface</a:t>
            </a:r>
          </a:p>
          <a:p>
            <a:pPr lvl="1">
              <a:lnSpc>
                <a:spcPct val="90000"/>
              </a:lnSpc>
            </a:pPr>
            <a:r>
              <a:rPr lang="en-US" sz="2400" dirty="0">
                <a:sym typeface="Wingdings" charset="2"/>
              </a:rPr>
              <a:t> </a:t>
            </a:r>
            <a:r>
              <a:rPr lang="en-US" sz="2400" dirty="0">
                <a:latin typeface="Symbol" charset="2"/>
                <a:sym typeface="Wingdings" charset="2"/>
              </a:rPr>
              <a:t>Φ</a:t>
            </a:r>
            <a:r>
              <a:rPr lang="en-US" sz="2400" baseline="-25000" dirty="0">
                <a:sym typeface="Wingdings" charset="2"/>
              </a:rPr>
              <a:t>E</a:t>
            </a:r>
            <a:r>
              <a:rPr lang="en-US" sz="2400" dirty="0">
                <a:sym typeface="Wingdings" charset="2"/>
              </a:rPr>
              <a:t>=</a:t>
            </a:r>
            <a:r>
              <a:rPr lang="en-US" sz="2400" dirty="0" err="1">
                <a:sym typeface="Wingdings" charset="2"/>
              </a:rPr>
              <a:t>EAcos</a:t>
            </a:r>
            <a:r>
              <a:rPr lang="en-US" sz="2400" dirty="0" err="1">
                <a:latin typeface="Symbol" charset="2"/>
                <a:sym typeface="Wingdings" charset="2"/>
              </a:rPr>
              <a:t>θ</a:t>
            </a:r>
            <a:r>
              <a:rPr lang="en-US" sz="2400" dirty="0">
                <a:sym typeface="Wingdings" charset="2"/>
              </a:rPr>
              <a:t>, if the field makes an angle </a:t>
            </a:r>
            <a:r>
              <a:rPr lang="en-US" sz="2400" dirty="0" err="1">
                <a:latin typeface="Symbol" charset="2"/>
                <a:sym typeface="Wingdings" charset="2"/>
              </a:rPr>
              <a:t>θ</a:t>
            </a:r>
            <a:r>
              <a:rPr lang="en-US" sz="2400" dirty="0">
                <a:sym typeface="Wingdings" charset="2"/>
              </a:rPr>
              <a:t> 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a:sym typeface="Wingdings" charset="2"/>
              </a:rPr>
              <a:t>The total number of field lines passing through the unit area perpendicular to the field.  </a:t>
            </a:r>
          </a:p>
        </p:txBody>
      </p:sp>
      <p:graphicFrame>
        <p:nvGraphicFramePr>
          <p:cNvPr id="197637" name="Object 5"/>
          <p:cNvGraphicFramePr>
            <a:graphicFrameLocks noChangeAspect="1"/>
          </p:cNvGraphicFramePr>
          <p:nvPr/>
        </p:nvGraphicFramePr>
        <p:xfrm>
          <a:off x="4833938" y="4495800"/>
          <a:ext cx="1701800" cy="647700"/>
        </p:xfrm>
        <a:graphic>
          <a:graphicData uri="http://schemas.openxmlformats.org/presentationml/2006/ole">
            <mc:AlternateContent xmlns:mc="http://schemas.openxmlformats.org/markup-compatibility/2006">
              <mc:Choice xmlns:v="urn:schemas-microsoft-com:vml" Requires="v">
                <p:oleObj spid="_x0000_s26135"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833938" y="4495800"/>
                        <a:ext cx="17018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7638" name="Object 6"/>
          <p:cNvGraphicFramePr>
            <a:graphicFrameLocks noChangeAspect="1"/>
          </p:cNvGraphicFramePr>
          <p:nvPr/>
        </p:nvGraphicFramePr>
        <p:xfrm>
          <a:off x="3962400" y="5861194"/>
          <a:ext cx="2146300" cy="463406"/>
        </p:xfrm>
        <a:graphic>
          <a:graphicData uri="http://schemas.openxmlformats.org/presentationml/2006/ole">
            <mc:AlternateContent xmlns:mc="http://schemas.openxmlformats.org/markup-compatibility/2006">
              <mc:Choice xmlns:v="urn:schemas-microsoft-com:vml" Requires="v">
                <p:oleObj spid="_x0000_s26136" name="Equation" r:id="rId6" imgW="939600" imgH="203040" progId="Equation.DSMT4">
                  <p:embed/>
                </p:oleObj>
              </mc:Choice>
              <mc:Fallback>
                <p:oleObj name="Equation" r:id="rId6" imgW="939600" imgH="203040" progId="Equation.DSMT4">
                  <p:embed/>
                  <p:pic>
                    <p:nvPicPr>
                      <p:cNvPr id="19763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5861194"/>
                        <a:ext cx="2146300" cy="4634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8CCE5420-43F6-E244-8BDF-322A45D44F6E}"/>
              </a:ext>
            </a:extLst>
          </p:cNvPr>
          <p:cNvSpPr txBox="1"/>
          <p:nvPr/>
        </p:nvSpPr>
        <p:spPr>
          <a:xfrm>
            <a:off x="6553200" y="4558040"/>
            <a:ext cx="2316660" cy="523220"/>
          </a:xfrm>
          <a:prstGeom prst="rect">
            <a:avLst/>
          </a:prstGeom>
          <a:noFill/>
        </p:spPr>
        <p:txBody>
          <a:bodyPr wrap="none" rtlCol="0">
            <a:spAutoFit/>
          </a:bodyPr>
          <a:lstStyle/>
          <a:p>
            <a:r>
              <a:rPr lang="en-US" sz="2800" dirty="0">
                <a:solidFill>
                  <a:schemeClr val="accent2"/>
                </a:solidFill>
                <a:latin typeface="+mn-lt"/>
                <a:sym typeface="Wingdings" charset="2"/>
              </a:rPr>
              <a:t>What kind? </a:t>
            </a:r>
            <a:r>
              <a:rPr lang="en-US" sz="1800" dirty="0">
                <a:solidFill>
                  <a:srgbClr val="CC00CC"/>
                </a:solidFill>
                <a:latin typeface="+mn-lt"/>
                <a:sym typeface="Wingdings" charset="2"/>
              </a:rPr>
              <a:t>(poll 2)</a:t>
            </a:r>
            <a:endParaRPr lang="en-US" dirty="0">
              <a:latin typeface="+mn-lt"/>
              <a:sym typeface="Wingdings" charset="2"/>
            </a:endParaRPr>
          </a:p>
        </p:txBody>
      </p:sp>
    </p:spTree>
    <p:extLst>
      <p:ext uri="{BB962C8B-B14F-4D97-AF65-F5344CB8AC3E}">
        <p14:creationId xmlns:p14="http://schemas.microsoft.com/office/powerpoint/2010/main" val="53389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Sept. 21, 2020</a:t>
            </a:r>
          </a:p>
        </p:txBody>
      </p:sp>
      <p:sp>
        <p:nvSpPr>
          <p:cNvPr id="15" name="Footer Placeholder 4"/>
          <p:cNvSpPr>
            <a:spLocks noGrp="1"/>
          </p:cNvSpPr>
          <p:nvPr>
            <p:ph type="ftr" sz="quarter" idx="11"/>
          </p:nvPr>
        </p:nvSpPr>
        <p:spPr/>
        <p:txBody>
          <a:bodyPr/>
          <a:lstStyle/>
          <a:p>
            <a:r>
              <a:rPr lang="de-DE"/>
              <a:t>PHYS 1444-002, Fall 2020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8</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dirty="0">
                <a:solidFill>
                  <a:schemeClr val="hlink"/>
                </a:solidFill>
              </a:rPr>
              <a:t>Electric flux</a:t>
            </a:r>
            <a:r>
              <a:rPr lang="en-US" sz="2400" dirty="0">
                <a:solidFill>
                  <a:schemeClr val="hlink"/>
                </a:solidFill>
              </a:rPr>
              <a:t>. (a) Calculate the electric flux through the rectangle in the figure (a). The rectangle is 10cm by 20cm and the electric field is uniform with magnitude 200N/C. (b) What is the flux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is defined as </a:t>
            </a: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 </a:t>
            </a:r>
            <a:r>
              <a:rPr lang="en-US" dirty="0" err="1">
                <a:solidFill>
                  <a:schemeClr val="accent2"/>
                </a:solidFill>
                <a:latin typeface="Symbol" charset="2"/>
              </a:rPr>
              <a:t>θ</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60725"/>
          <a:ext cx="2009775" cy="646113"/>
        </p:xfrm>
        <a:graphic>
          <a:graphicData uri="http://schemas.openxmlformats.org/presentationml/2006/ole">
            <mc:AlternateContent xmlns:mc="http://schemas.openxmlformats.org/markup-compatibility/2006">
              <mc:Choice xmlns:v="urn:schemas-microsoft-com:vml" Requires="v">
                <p:oleObj spid="_x0000_s104003" name="Equation" r:id="rId4" imgW="749300" imgH="241300" progId="Equation.DSMT4">
                  <p:embed/>
                </p:oleObj>
              </mc:Choice>
              <mc:Fallback>
                <p:oleObj name="Equation" r:id="rId4" imgW="749300" imgH="241300" progId="Equation.DSMT4">
                  <p:embed/>
                  <p:pic>
                    <p:nvPicPr>
                      <p:cNvPr id="198663" name="Object 7"/>
                      <p:cNvPicPr>
                        <a:picLocks noChangeAspect="1" noChangeArrowheads="1"/>
                      </p:cNvPicPr>
                      <p:nvPr/>
                    </p:nvPicPr>
                    <p:blipFill>
                      <a:blip r:embed="rId5"/>
                      <a:srcRect/>
                      <a:stretch>
                        <a:fillRect/>
                      </a:stretch>
                    </p:blipFill>
                    <p:spPr bwMode="auto">
                      <a:xfrm>
                        <a:off x="685800" y="3260725"/>
                        <a:ext cx="2009775" cy="646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mc:AlternateContent xmlns:mc="http://schemas.openxmlformats.org/markup-compatibility/2006">
              <mc:Choice xmlns:v="urn:schemas-microsoft-com:vml" Requires="v">
                <p:oleObj spid="_x0000_s104004" name="Equation" r:id="rId6" imgW="1257120" imgH="203040" progId="Equation.DSMT4">
                  <p:embed/>
                </p:oleObj>
              </mc:Choice>
              <mc:Fallback>
                <p:oleObj name="Equation" r:id="rId6" imgW="1257120" imgH="203040" progId="Equation.DSMT4">
                  <p:embed/>
                  <p:pic>
                    <p:nvPicPr>
                      <p:cNvPr id="19866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4395788"/>
                        <a:ext cx="2903537" cy="468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 </a:t>
            </a:r>
            <a:r>
              <a:rPr lang="en-US" dirty="0" err="1">
                <a:solidFill>
                  <a:schemeClr val="accent2"/>
                </a:solidFill>
                <a:latin typeface="Symbol" charset="2"/>
              </a:rPr>
              <a:t>θ</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mc:AlternateContent xmlns:mc="http://schemas.openxmlformats.org/markup-compatibility/2006">
              <mc:Choice xmlns:v="urn:schemas-microsoft-com:vml" Requires="v">
                <p:oleObj spid="_x0000_s104005" name="Equation" r:id="rId8" imgW="1054080" imgH="228600" progId="Equation.DSMT4">
                  <p:embed/>
                </p:oleObj>
              </mc:Choice>
              <mc:Fallback>
                <p:oleObj name="Equation" r:id="rId8" imgW="1054080" imgH="228600" progId="Equation.DSMT4">
                  <p:embed/>
                  <p:pic>
                    <p:nvPicPr>
                      <p:cNvPr id="19866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410200"/>
                        <a:ext cx="2324100" cy="5286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mc:AlternateContent xmlns:mc="http://schemas.openxmlformats.org/markup-compatibility/2006">
              <mc:Choice xmlns:v="urn:schemas-microsoft-com:vml" Requires="v">
                <p:oleObj spid="_x0000_s104006" name="Equation" r:id="rId10" imgW="2298600" imgH="279360" progId="Equation.DSMT4">
                  <p:embed/>
                </p:oleObj>
              </mc:Choice>
              <mc:Fallback>
                <p:oleObj name="Equation" r:id="rId10" imgW="2298600" imgH="279360" progId="Equation.DSMT4">
                  <p:embed/>
                  <p:pic>
                    <p:nvPicPr>
                      <p:cNvPr id="19866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8200" y="4308475"/>
                        <a:ext cx="5308600"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mc:AlternateContent xmlns:mc="http://schemas.openxmlformats.org/markup-compatibility/2006">
              <mc:Choice xmlns:v="urn:schemas-microsoft-com:vml" Requires="v">
                <p:oleObj spid="_x0000_s104007" name="Equation" r:id="rId12" imgW="2692080" imgH="279360" progId="Equation.DSMT4">
                  <p:embed/>
                </p:oleObj>
              </mc:Choice>
              <mc:Fallback>
                <p:oleObj name="Equation" r:id="rId12" imgW="2692080" imgH="279360" progId="Equation.DSMT4">
                  <p:embed/>
                  <p:pic>
                    <p:nvPicPr>
                      <p:cNvPr id="198668"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05125" y="5375275"/>
                        <a:ext cx="5934075" cy="644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mc:AlternateContent xmlns:mc="http://schemas.openxmlformats.org/markup-compatibility/2006">
              <mc:Choice xmlns:v="urn:schemas-microsoft-com:vml" Requires="v">
                <p:oleObj spid="_x0000_s104008" name="Equation" r:id="rId14" imgW="507960" imgH="164880" progId="Equation.DSMT4">
                  <p:embed/>
                </p:oleObj>
              </mc:Choice>
              <mc:Fallback>
                <p:oleObj name="Equation" r:id="rId14" imgW="507960" imgH="164880" progId="Equation.DSMT4">
                  <p:embed/>
                  <p:pic>
                    <p:nvPicPr>
                      <p:cNvPr id="198669"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8113" y="3367088"/>
                        <a:ext cx="1360487" cy="442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928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Sept. 21, 2020</a:t>
            </a:r>
          </a:p>
        </p:txBody>
      </p:sp>
      <p:sp>
        <p:nvSpPr>
          <p:cNvPr id="12" name="Footer Placeholder 4"/>
          <p:cNvSpPr>
            <a:spLocks noGrp="1"/>
          </p:cNvSpPr>
          <p:nvPr>
            <p:ph type="ftr" sz="quarter" idx="11"/>
          </p:nvPr>
        </p:nvSpPr>
        <p:spPr/>
        <p:txBody>
          <a:bodyPr/>
          <a:lstStyle/>
          <a:p>
            <a:r>
              <a:rPr lang="de-DE"/>
              <a:t>PHYS 1444-002, Fall 2020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9</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dirty="0"/>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to infinitesimally small areas of </a:t>
            </a:r>
            <a:r>
              <a:rPr lang="en-US" sz="2800" dirty="0" err="1">
                <a:latin typeface="Symbol" charset="2"/>
              </a:rPr>
              <a:t>Δ</a:t>
            </a:r>
            <a:r>
              <a:rPr lang="en-US" sz="2800" b="1" dirty="0" err="1"/>
              <a:t>A</a:t>
            </a:r>
            <a:r>
              <a:rPr lang="en-US" sz="2800" i="1" baseline="-25000" dirty="0" err="1"/>
              <a:t>i</a:t>
            </a:r>
            <a:r>
              <a:rPr lang="en-US" sz="2800" dirty="0"/>
              <a:t> 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 is 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 </a:t>
            </a:r>
            <a:r>
              <a:rPr lang="en-US" sz="2800" dirty="0" err="1">
                <a:latin typeface="Symbol" charset="2"/>
                <a:sym typeface="Wingdings" charset="2"/>
              </a:rPr>
              <a:t>Δ</a:t>
            </a:r>
            <a:r>
              <a:rPr lang="en-US" sz="2800" b="1" dirty="0" err="1">
                <a:sym typeface="Wingdings" charset="2"/>
              </a:rPr>
              <a:t>A</a:t>
            </a:r>
            <a:r>
              <a:rPr lang="en-US" sz="2800" i="1" baseline="-25000" dirty="0" err="1">
                <a:sym typeface="Wingdings" charset="2"/>
              </a:rPr>
              <a:t>i</a:t>
            </a:r>
            <a:r>
              <a:rPr lang="en-US" sz="2800" dirty="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extLst>
              <p:ext uri="{D42A27DB-BD31-4B8C-83A1-F6EECF244321}">
                <p14:modId xmlns:p14="http://schemas.microsoft.com/office/powerpoint/2010/main" val="2127462361"/>
              </p:ext>
            </p:extLst>
          </p:nvPr>
        </p:nvGraphicFramePr>
        <p:xfrm>
          <a:off x="3810000" y="4329113"/>
          <a:ext cx="1955800" cy="912523"/>
        </p:xfrm>
        <a:graphic>
          <a:graphicData uri="http://schemas.openxmlformats.org/presentationml/2006/ole">
            <mc:AlternateContent xmlns:mc="http://schemas.openxmlformats.org/markup-compatibility/2006">
              <mc:Choice xmlns:v="urn:schemas-microsoft-com:vml" Requires="v">
                <p:oleObj spid="_x0000_s28450" name="Equation" r:id="rId4" imgW="952500" imgH="444500" progId="Equation.DSMT4">
                  <p:embed/>
                </p:oleObj>
              </mc:Choice>
              <mc:Fallback>
                <p:oleObj name="Equation" r:id="rId4" imgW="952500" imgH="444500" progId="Equation.DSMT4">
                  <p:embed/>
                  <p:pic>
                    <p:nvPicPr>
                      <p:cNvPr id="203781" name="Object 5"/>
                      <p:cNvPicPr>
                        <a:picLocks noChangeAspect="1" noChangeArrowheads="1"/>
                      </p:cNvPicPr>
                      <p:nvPr/>
                    </p:nvPicPr>
                    <p:blipFill>
                      <a:blip r:embed="rId5"/>
                      <a:srcRect/>
                      <a:stretch>
                        <a:fillRect/>
                      </a:stretch>
                    </p:blipFill>
                    <p:spPr bwMode="auto">
                      <a:xfrm>
                        <a:off x="3810000" y="4329113"/>
                        <a:ext cx="1955800" cy="91252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2" name="Object 6"/>
          <p:cNvGraphicFramePr>
            <a:graphicFrameLocks noChangeAspect="1"/>
          </p:cNvGraphicFramePr>
          <p:nvPr/>
        </p:nvGraphicFramePr>
        <p:xfrm>
          <a:off x="5776913" y="5237163"/>
          <a:ext cx="1955800" cy="722312"/>
        </p:xfrm>
        <a:graphic>
          <a:graphicData uri="http://schemas.openxmlformats.org/presentationml/2006/ole">
            <mc:AlternateContent xmlns:mc="http://schemas.openxmlformats.org/markup-compatibility/2006">
              <mc:Choice xmlns:v="urn:schemas-microsoft-com:vml" Requires="v">
                <p:oleObj spid="_x0000_s28451"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5776913" y="5237163"/>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extLst>
              <p:ext uri="{D42A27DB-BD31-4B8C-83A1-F6EECF244321}">
                <p14:modId xmlns:p14="http://schemas.microsoft.com/office/powerpoint/2010/main" val="1976162472"/>
              </p:ext>
            </p:extLst>
          </p:nvPr>
        </p:nvGraphicFramePr>
        <p:xfrm>
          <a:off x="5786438" y="5999163"/>
          <a:ext cx="1985962" cy="722312"/>
        </p:xfrm>
        <a:graphic>
          <a:graphicData uri="http://schemas.openxmlformats.org/presentationml/2006/ole">
            <mc:AlternateContent xmlns:mc="http://schemas.openxmlformats.org/markup-compatibility/2006">
              <mc:Choice xmlns:v="urn:schemas-microsoft-com:vml" Requires="v">
                <p:oleObj spid="_x0000_s28452"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5786438" y="5999163"/>
                        <a:ext cx="1985962" cy="722312"/>
                      </a:xfrm>
                      <a:prstGeom prst="rect">
                        <a:avLst/>
                      </a:prstGeom>
                      <a:solidFill>
                        <a:schemeClr val="bg1"/>
                      </a:solidFill>
                    </p:spPr>
                  </p:pic>
                </p:oleObj>
              </mc:Fallback>
            </mc:AlternateContent>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10"/>
          <a:srcRect/>
          <a:stretch>
            <a:fillRect/>
          </a:stretch>
        </p:blipFill>
        <p:spPr bwMode="auto">
          <a:xfrm>
            <a:off x="6781800" y="3581400"/>
            <a:ext cx="2362200" cy="1771650"/>
          </a:xfrm>
          <a:prstGeom prst="rect">
            <a:avLst/>
          </a:prstGeom>
          <a:noFill/>
        </p:spPr>
      </p:pic>
    </p:spTree>
    <p:extLst>
      <p:ext uri="{BB962C8B-B14F-4D97-AF65-F5344CB8AC3E}">
        <p14:creationId xmlns:p14="http://schemas.microsoft.com/office/powerpoint/2010/main" val="2206061445"/>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27711</TotalTime>
  <Words>2787</Words>
  <Application>Microsoft Macintosh PowerPoint</Application>
  <PresentationFormat>On-screen Show (4:3)</PresentationFormat>
  <Paragraphs>276</Paragraphs>
  <Slides>23</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Narrow</vt:lpstr>
      <vt:lpstr>Courier New</vt:lpstr>
      <vt:lpstr>Monotype Corsiva</vt:lpstr>
      <vt:lpstr>Symbol</vt:lpstr>
      <vt:lpstr>Times New Roman</vt:lpstr>
      <vt:lpstr>phys1443-spring02</vt:lpstr>
      <vt:lpstr>Equation</vt:lpstr>
      <vt:lpstr>PHYS 1441 – Section 002 Lecture #7</vt:lpstr>
      <vt:lpstr>Announcements</vt:lpstr>
      <vt:lpstr>Reminder: SP#2 – Angels &amp; Demons</vt:lpstr>
      <vt:lpstr>Reminder: SP#3 – Civic Duty I: Voter Registration</vt:lpstr>
      <vt:lpstr>SP#3 – Civic Duty I: Voter Registration – 2</vt:lpstr>
      <vt:lpstr>Gauss’ Law</vt:lpstr>
      <vt:lpstr>Electric Flux</vt:lpstr>
      <vt:lpstr>Example 22 – 1 </vt:lpstr>
      <vt:lpstr>Generalization of the Electric Flux</vt:lpstr>
      <vt:lpstr>Generalization of the Electric Flux</vt:lpstr>
      <vt:lpstr>Generalization of the Electric Flux</vt:lpstr>
      <vt:lpstr>Electric Flux Recap</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Example 22 – 2 </vt:lpstr>
      <vt:lpstr>Example 22 – 6 </vt:lpstr>
      <vt:lpstr>A Brain Teaser of Electric Flux</vt:lpstr>
      <vt:lpstr>Gauss’ Law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863</cp:revision>
  <dcterms:created xsi:type="dcterms:W3CDTF">2012-01-19T04:21:20Z</dcterms:created>
  <dcterms:modified xsi:type="dcterms:W3CDTF">2020-09-21T19:42:39Z</dcterms:modified>
</cp:coreProperties>
</file>