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91" r:id="rId2"/>
    <p:sldId id="481" r:id="rId3"/>
    <p:sldId id="591" r:id="rId4"/>
    <p:sldId id="597" r:id="rId5"/>
    <p:sldId id="598" r:id="rId6"/>
    <p:sldId id="575" r:id="rId7"/>
    <p:sldId id="576" r:id="rId8"/>
    <p:sldId id="577" r:id="rId9"/>
    <p:sldId id="578" r:id="rId10"/>
    <p:sldId id="579" r:id="rId11"/>
    <p:sldId id="580" r:id="rId12"/>
    <p:sldId id="599" r:id="rId13"/>
    <p:sldId id="581" r:id="rId14"/>
    <p:sldId id="582" r:id="rId15"/>
    <p:sldId id="583" r:id="rId16"/>
    <p:sldId id="584" r:id="rId17"/>
    <p:sldId id="585" r:id="rId18"/>
    <p:sldId id="586" r:id="rId19"/>
    <p:sldId id="587" r:id="rId20"/>
    <p:sldId id="588" r:id="rId21"/>
    <p:sldId id="589" r:id="rId22"/>
    <p:sldId id="593" r:id="rId23"/>
    <p:sldId id="595"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0"/>
    <p:restoredTop sz="94660"/>
  </p:normalViewPr>
  <p:slideViewPr>
    <p:cSldViewPr>
      <p:cViewPr varScale="1">
        <p:scale>
          <a:sx n="135" d="100"/>
          <a:sy n="135" d="100"/>
        </p:scale>
        <p:origin x="184"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image" Target="../media/image46.emf"/><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emf"/><Relationship Id="rId1" Type="http://schemas.openxmlformats.org/officeDocument/2006/relationships/image" Target="../media/image54.emf"/><Relationship Id="rId4"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6" Type="http://schemas.openxmlformats.org/officeDocument/2006/relationships/image" Target="../media/image64.wmf"/><Relationship Id="rId5" Type="http://schemas.openxmlformats.org/officeDocument/2006/relationships/image" Target="../media/image63.emf"/><Relationship Id="rId4"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e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emf"/><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33954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23</a:t>
            </a:fld>
            <a:endParaRPr lang="en-US"/>
          </a:p>
        </p:txBody>
      </p:sp>
    </p:spTree>
    <p:extLst>
      <p:ext uri="{BB962C8B-B14F-4D97-AF65-F5344CB8AC3E}">
        <p14:creationId xmlns:p14="http://schemas.microsoft.com/office/powerpoint/2010/main" val="2393310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Sept. 21,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Sept.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Sept.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Sept. 21,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Sept. 21,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Sept. 21,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oleObject12.bin"/><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8.jpeg"/><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3.emf"/><Relationship Id="rId4" Type="http://schemas.openxmlformats.org/officeDocument/2006/relationships/oleObject" Target="../embeddings/oleObject13.bin"/><Relationship Id="rId9" Type="http://schemas.openxmlformats.org/officeDocument/2006/relationships/image" Target="../media/image14.emf"/></Relationships>
</file>

<file path=ppt/slides/_rels/slide1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2.xml"/><Relationship Id="rId7" Type="http://schemas.openxmlformats.org/officeDocument/2006/relationships/oleObject" Target="../embeddings/oleObject17.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3.wmf"/><Relationship Id="rId4" Type="http://schemas.openxmlformats.org/officeDocument/2006/relationships/image" Target="../media/image19.jpeg"/><Relationship Id="rId9"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4.bin"/><Relationship Id="rId18" Type="http://schemas.openxmlformats.org/officeDocument/2006/relationships/image" Target="../media/image31.wmf"/><Relationship Id="rId3" Type="http://schemas.openxmlformats.org/officeDocument/2006/relationships/audio" Target="../media/audio1.wav"/><Relationship Id="rId7" Type="http://schemas.openxmlformats.org/officeDocument/2006/relationships/oleObject" Target="../embeddings/oleObject21.bin"/><Relationship Id="rId12" Type="http://schemas.openxmlformats.org/officeDocument/2006/relationships/image" Target="../media/image28.e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30.emf"/><Relationship Id="rId20" Type="http://schemas.openxmlformats.org/officeDocument/2006/relationships/image" Target="../media/image32.emf"/><Relationship Id="rId1" Type="http://schemas.openxmlformats.org/officeDocument/2006/relationships/vmlDrawing" Target="../drawings/vmlDrawing7.vml"/><Relationship Id="rId6" Type="http://schemas.openxmlformats.org/officeDocument/2006/relationships/image" Target="../media/image25.e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7.emf"/><Relationship Id="rId19" Type="http://schemas.openxmlformats.org/officeDocument/2006/relationships/oleObject" Target="../embeddings/oleObject27.bin"/><Relationship Id="rId4" Type="http://schemas.openxmlformats.org/officeDocument/2006/relationships/image" Target="../media/image33.jpeg"/><Relationship Id="rId9" Type="http://schemas.openxmlformats.org/officeDocument/2006/relationships/oleObject" Target="../embeddings/oleObject22.bin"/><Relationship Id="rId14" Type="http://schemas.openxmlformats.org/officeDocument/2006/relationships/image" Target="../media/image29.emf"/></Relationships>
</file>

<file path=ppt/slides/_rels/slide15.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2.bin"/><Relationship Id="rId18" Type="http://schemas.openxmlformats.org/officeDocument/2006/relationships/image" Target="../media/image40.wmf"/><Relationship Id="rId3" Type="http://schemas.openxmlformats.org/officeDocument/2006/relationships/audio" Target="../media/audio1.wav"/><Relationship Id="rId7" Type="http://schemas.openxmlformats.org/officeDocument/2006/relationships/oleObject" Target="../embeddings/oleObject29.bin"/><Relationship Id="rId12" Type="http://schemas.openxmlformats.org/officeDocument/2006/relationships/image" Target="../media/image37.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39.emf"/><Relationship Id="rId1" Type="http://schemas.openxmlformats.org/officeDocument/2006/relationships/vmlDrawing" Target="../drawings/vmlDrawing8.vml"/><Relationship Id="rId6" Type="http://schemas.openxmlformats.org/officeDocument/2006/relationships/image" Target="../media/image34.e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6.emf"/><Relationship Id="rId4" Type="http://schemas.openxmlformats.org/officeDocument/2006/relationships/image" Target="../media/image33.jpeg"/><Relationship Id="rId9" Type="http://schemas.openxmlformats.org/officeDocument/2006/relationships/oleObject" Target="../embeddings/oleObject30.bin"/><Relationship Id="rId14" Type="http://schemas.openxmlformats.org/officeDocument/2006/relationships/image" Target="../media/image38.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5.jpeg"/><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6.bin"/><Relationship Id="rId11" Type="http://schemas.openxmlformats.org/officeDocument/2006/relationships/image" Target="../media/image44.wmf"/><Relationship Id="rId5" Type="http://schemas.openxmlformats.org/officeDocument/2006/relationships/image" Target="../media/image41.e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3.emf"/></Relationships>
</file>

<file path=ppt/slides/_rels/slide17.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44.bin"/><Relationship Id="rId18" Type="http://schemas.openxmlformats.org/officeDocument/2006/relationships/image" Target="../media/image53.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50.emf"/><Relationship Id="rId17"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image" Target="../media/image52.emf"/><Relationship Id="rId1" Type="http://schemas.openxmlformats.org/officeDocument/2006/relationships/vmlDrawing" Target="../drawings/vmlDrawing10.vml"/><Relationship Id="rId6" Type="http://schemas.openxmlformats.org/officeDocument/2006/relationships/image" Target="../media/image47.e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42.bin"/><Relationship Id="rId14" Type="http://schemas.openxmlformats.org/officeDocument/2006/relationships/image" Target="../media/image5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audio" Target="../media/audio2.wav"/><Relationship Id="rId7" Type="http://schemas.openxmlformats.org/officeDocument/2006/relationships/oleObject" Target="../embeddings/oleObject48.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4.e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56.wmf"/><Relationship Id="rId4" Type="http://schemas.openxmlformats.org/officeDocument/2006/relationships/image" Target="../media/image58.jpeg"/><Relationship Id="rId9" Type="http://schemas.openxmlformats.org/officeDocument/2006/relationships/oleObject" Target="../embeddings/oleObject49.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3.emf"/><Relationship Id="rId3" Type="http://schemas.openxmlformats.org/officeDocument/2006/relationships/image" Target="../media/image65.jpeg"/><Relationship Id="rId7" Type="http://schemas.openxmlformats.org/officeDocument/2006/relationships/image" Target="../media/image60.emf"/><Relationship Id="rId12"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2.bin"/><Relationship Id="rId11" Type="http://schemas.openxmlformats.org/officeDocument/2006/relationships/image" Target="../media/image62.wmf"/><Relationship Id="rId5" Type="http://schemas.openxmlformats.org/officeDocument/2006/relationships/image" Target="../media/image59.emf"/><Relationship Id="rId15" Type="http://schemas.openxmlformats.org/officeDocument/2006/relationships/image" Target="../media/image64.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61.emf"/><Relationship Id="rId14" Type="http://schemas.openxmlformats.org/officeDocument/2006/relationships/oleObject" Target="../embeddings/oleObject5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6.emf"/><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wmf"/><Relationship Id="rId3" Type="http://schemas.openxmlformats.org/officeDocument/2006/relationships/image" Target="../media/image5.jpeg"/><Relationship Id="rId7" Type="http://schemas.openxmlformats.org/officeDocument/2006/relationships/image" Target="../media/image7.wmf"/><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9.wmf"/><Relationship Id="rId5" Type="http://schemas.openxmlformats.org/officeDocument/2006/relationships/image" Target="../media/image6.emf"/><Relationship Id="rId15" Type="http://schemas.openxmlformats.org/officeDocument/2006/relationships/image" Target="../media/image11.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8.wmf"/><Relationship Id="rId1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5.jpeg"/><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2.emf"/><Relationship Id="rId10" Type="http://schemas.openxmlformats.org/officeDocument/2006/relationships/image" Target="../media/image16.jpeg"/><Relationship Id="rId4" Type="http://schemas.openxmlformats.org/officeDocument/2006/relationships/oleObject" Target="../embeddings/oleObject9.bin"/><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Sept. 21,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#7</a:t>
            </a:r>
          </a:p>
        </p:txBody>
      </p:sp>
      <p:sp>
        <p:nvSpPr>
          <p:cNvPr id="18438" name="Text Box 4"/>
          <p:cNvSpPr txBox="1">
            <a:spLocks noChangeArrowheads="1"/>
          </p:cNvSpPr>
          <p:nvPr/>
        </p:nvSpPr>
        <p:spPr bwMode="auto">
          <a:xfrm>
            <a:off x="3025647" y="1531203"/>
            <a:ext cx="278473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Sept. 21,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295400" y="2278797"/>
            <a:ext cx="7086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CH22</a:t>
            </a:r>
          </a:p>
          <a:p>
            <a:pPr marL="990600" lvl="1" indent="-533400">
              <a:buFont typeface="Courier New" panose="02070309020205020404" pitchFamily="49" charset="0"/>
              <a:buChar char="o"/>
            </a:pPr>
            <a:r>
              <a:rPr lang="en-US" sz="2800" dirty="0">
                <a:solidFill>
                  <a:srgbClr val="003300"/>
                </a:solidFill>
                <a:latin typeface="Arial Narrow" charset="0"/>
              </a:rPr>
              <a:t>Electric Flux</a:t>
            </a:r>
          </a:p>
          <a:p>
            <a:pPr marL="990600" lvl="1" indent="-533400">
              <a:buFont typeface="Courier New" panose="02070309020205020404" pitchFamily="49" charset="0"/>
              <a:buChar char="o"/>
            </a:pPr>
            <a:r>
              <a:rPr lang="en-US" sz="2800" dirty="0">
                <a:solidFill>
                  <a:srgbClr val="003300"/>
                </a:solidFill>
                <a:latin typeface="Arial Narrow" charset="0"/>
              </a:rPr>
              <a:t>Gauss’ Law with Multiple Charges</a:t>
            </a:r>
          </a:p>
          <a:p>
            <a:pPr marL="609600" indent="-609600">
              <a:spcBef>
                <a:spcPct val="20000"/>
              </a:spcBef>
              <a:buFontTx/>
              <a:buChar char="•"/>
            </a:pPr>
            <a:r>
              <a:rPr lang="en-US" sz="3200" dirty="0">
                <a:solidFill>
                  <a:schemeClr val="accent2"/>
                </a:solidFill>
                <a:latin typeface="Arial Narrow" pitchFamily="-84" charset="0"/>
              </a:rPr>
              <a:t>CH23</a:t>
            </a:r>
          </a:p>
          <a:p>
            <a:pPr marL="990600" lvl="1" indent="-533400">
              <a:buFont typeface="Courier New" panose="02070309020205020404" pitchFamily="49" charset="0"/>
              <a:buChar char="o"/>
            </a:pPr>
            <a:r>
              <a:rPr lang="en-US" sz="2800" dirty="0">
                <a:solidFill>
                  <a:srgbClr val="003300"/>
                </a:solidFill>
                <a:latin typeface="Arial Narrow" charset="0"/>
              </a:rPr>
              <a:t>Electric Potential Energy</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A3171A03-39E7-8F45-859B-AC1897FC0ABD}"/>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58">
                                            <p:txEl>
                                              <p:pRg st="4" end="4"/>
                                            </p:txEl>
                                          </p:spTgt>
                                        </p:tgtEl>
                                        <p:attrNameLst>
                                          <p:attrName>style.visibility</p:attrName>
                                        </p:attrNameLst>
                                      </p:cBhvr>
                                      <p:to>
                                        <p:strVal val="visible"/>
                                      </p:to>
                                    </p:set>
                                    <p:animEffect transition="in" filter="wipe(left)">
                                      <p:cBhvr>
                                        <p:cTn id="20"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Sept. 21, 2020</a:t>
            </a:r>
          </a:p>
        </p:txBody>
      </p:sp>
      <p:sp>
        <p:nvSpPr>
          <p:cNvPr id="9" name="Footer Placeholder 4"/>
          <p:cNvSpPr>
            <a:spLocks noGrp="1"/>
          </p:cNvSpPr>
          <p:nvPr>
            <p:ph type="ftr" sz="quarter" idx="11"/>
          </p:nvPr>
        </p:nvSpPr>
        <p:spPr/>
        <p:txBody>
          <a:bodyPr/>
          <a:lstStyle/>
          <a:p>
            <a:r>
              <a:rPr lang="de-DE"/>
              <a:t>PHYS 1444-002, Fall 2020                    Dr. Jaehoon Yu</a:t>
            </a:r>
            <a:endParaRPr lang="en-US"/>
          </a:p>
        </p:txBody>
      </p:sp>
      <p:sp>
        <p:nvSpPr>
          <p:cNvPr id="10" name="Slide Number Placeholder 5"/>
          <p:cNvSpPr>
            <a:spLocks noGrp="1"/>
          </p:cNvSpPr>
          <p:nvPr>
            <p:ph type="sldNum" sz="quarter" idx="12"/>
          </p:nvPr>
        </p:nvSpPr>
        <p:spPr/>
        <p:txBody>
          <a:bodyPr/>
          <a:lstStyle/>
          <a:p>
            <a:fld id="{3EB9B037-81C0-1A4F-801E-4388C2A928F7}" type="slidenum">
              <a:rPr lang="en-US"/>
              <a:pPr/>
              <a:t>10</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971800"/>
            <a:ext cx="2057400" cy="15430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886200" cy="291465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dirty="0"/>
              <a:t>We arbitrarily define that the area vector points outward from the enclosed volume</a:t>
            </a:r>
            <a:r>
              <a:rPr lang="en-US" dirty="0">
                <a:sym typeface="Wingdings" charset="2"/>
              </a:rPr>
              <a:t>.</a:t>
            </a:r>
          </a:p>
        </p:txBody>
      </p:sp>
      <p:sp>
        <p:nvSpPr>
          <p:cNvPr id="204806" name="Rectangle 6"/>
          <p:cNvSpPr>
            <a:spLocks noChangeArrowheads="1"/>
          </p:cNvSpPr>
          <p:nvPr/>
        </p:nvSpPr>
        <p:spPr bwMode="auto">
          <a:xfrm>
            <a:off x="228600" y="2286000"/>
            <a:ext cx="87630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|&lt;π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&gt;0. The flux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 </a:t>
            </a:r>
            <a:r>
              <a:rPr lang="en-US" sz="2200" dirty="0">
                <a:solidFill>
                  <a:srgbClr val="660066"/>
                </a:solidFill>
                <a:latin typeface="Arial Narrow" charset="0"/>
                <a:ea typeface="ＭＳ Ｐゴシック" charset="-128"/>
                <a:sym typeface="Wingdings" charset="2"/>
              </a:rPr>
              <a:t>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|&gt;π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&lt;0.  The flux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  </a:t>
            </a:r>
            <a:r>
              <a:rPr lang="en-US" sz="2200" dirty="0">
                <a:solidFill>
                  <a:srgbClr val="660066"/>
                </a:solidFill>
                <a:latin typeface="Arial Narrow" charset="0"/>
                <a:ea typeface="ＭＳ Ｐゴシック" charset="-128"/>
                <a:sym typeface="Wingdings" charset="2"/>
              </a:rPr>
              <a:t>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 net 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line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nvGraphicFramePr>
        <p:xfrm>
          <a:off x="2546350" y="4643438"/>
          <a:ext cx="2101850" cy="614362"/>
        </p:xfrm>
        <a:graphic>
          <a:graphicData uri="http://schemas.openxmlformats.org/presentationml/2006/ole">
            <mc:AlternateContent xmlns:mc="http://schemas.openxmlformats.org/markup-compatibility/2006">
              <mc:Choice xmlns:v="urn:schemas-microsoft-com:vml" Requires="v">
                <p:oleObj spid="_x0000_s28938" name="Equation" r:id="rId5" imgW="1041400" imgH="304800" progId="Equation.DSMT4">
                  <p:embed/>
                </p:oleObj>
              </mc:Choice>
              <mc:Fallback>
                <p:oleObj name="Equation" r:id="rId5" imgW="1041400" imgH="304800" progId="Equation.DSMT4">
                  <p:embed/>
                  <p:pic>
                    <p:nvPicPr>
                      <p:cNvPr id="204807" name="Object 7"/>
                      <p:cNvPicPr>
                        <a:picLocks noChangeAspect="1" noChangeArrowheads="1"/>
                      </p:cNvPicPr>
                      <p:nvPr/>
                    </p:nvPicPr>
                    <p:blipFill>
                      <a:blip r:embed="rId6"/>
                      <a:srcRect/>
                      <a:stretch>
                        <a:fillRect/>
                      </a:stretch>
                    </p:blipFill>
                    <p:spPr bwMode="auto">
                      <a:xfrm>
                        <a:off x="2546350" y="4643438"/>
                        <a:ext cx="2101850" cy="614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0951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5">
                                            <p:txEl>
                                              <p:pRg st="0" end="0"/>
                                            </p:txEl>
                                          </p:spTgt>
                                        </p:tgtEl>
                                        <p:attrNameLst>
                                          <p:attrName>style.visibility</p:attrName>
                                        </p:attrNameLst>
                                      </p:cBhvr>
                                      <p:to>
                                        <p:strVal val="visible"/>
                                      </p:to>
                                    </p:set>
                                    <p:animEffect transition="in" filter="wipe(left)">
                                      <p:cBhvr>
                                        <p:cTn id="7" dur="500"/>
                                        <p:tgtEl>
                                          <p:spTgt spid="204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6">
                                            <p:txEl>
                                              <p:pRg st="0" end="0"/>
                                            </p:txEl>
                                          </p:spTgt>
                                        </p:tgtEl>
                                        <p:attrNameLst>
                                          <p:attrName>style.visibility</p:attrName>
                                        </p:attrNameLst>
                                      </p:cBhvr>
                                      <p:to>
                                        <p:strVal val="visible"/>
                                      </p:to>
                                    </p:set>
                                    <p:animEffect transition="in" filter="wipe(left)">
                                      <p:cBhvr>
                                        <p:cTn id="12" dur="500"/>
                                        <p:tgtEl>
                                          <p:spTgt spid="2048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06">
                                            <p:txEl>
                                              <p:pRg st="1" end="1"/>
                                            </p:txEl>
                                          </p:spTgt>
                                        </p:tgtEl>
                                        <p:attrNameLst>
                                          <p:attrName>style.visibility</p:attrName>
                                        </p:attrNameLst>
                                      </p:cBhvr>
                                      <p:to>
                                        <p:strVal val="visible"/>
                                      </p:to>
                                    </p:set>
                                    <p:animEffect transition="in" filter="wipe(left)">
                                      <p:cBhvr>
                                        <p:cTn id="17" dur="500"/>
                                        <p:tgtEl>
                                          <p:spTgt spid="2048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6">
                                            <p:txEl>
                                              <p:pRg st="2" end="2"/>
                                            </p:txEl>
                                          </p:spTgt>
                                        </p:tgtEl>
                                        <p:attrNameLst>
                                          <p:attrName>style.visibility</p:attrName>
                                        </p:attrNameLst>
                                      </p:cBhvr>
                                      <p:to>
                                        <p:strVal val="visible"/>
                                      </p:to>
                                    </p:set>
                                    <p:animEffect transition="in" filter="wipe(left)">
                                      <p:cBhvr>
                                        <p:cTn id="22" dur="500"/>
                                        <p:tgtEl>
                                          <p:spTgt spid="2048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4806">
                                            <p:txEl>
                                              <p:pRg st="3" end="3"/>
                                            </p:txEl>
                                          </p:spTgt>
                                        </p:tgtEl>
                                        <p:attrNameLst>
                                          <p:attrName>style.visibility</p:attrName>
                                        </p:attrNameLst>
                                      </p:cBhvr>
                                      <p:to>
                                        <p:strVal val="visible"/>
                                      </p:to>
                                    </p:set>
                                    <p:animEffect transition="in" filter="wipe(left)">
                                      <p:cBhvr>
                                        <p:cTn id="27" dur="500"/>
                                        <p:tgtEl>
                                          <p:spTgt spid="20480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204802"/>
                                        </p:tgtEl>
                                        <p:attrNameLst>
                                          <p:attrName>style.visibility</p:attrName>
                                        </p:attrNameLst>
                                      </p:cBhvr>
                                      <p:to>
                                        <p:strVal val="visible"/>
                                      </p:to>
                                    </p:set>
                                    <p:animEffect transition="in" filter="fade">
                                      <p:cBhvr>
                                        <p:cTn id="32" dur="770" decel="100000"/>
                                        <p:tgtEl>
                                          <p:spTgt spid="204802"/>
                                        </p:tgtEl>
                                      </p:cBhvr>
                                    </p:animEffect>
                                    <p:animScale>
                                      <p:cBhvr>
                                        <p:cTn id="33" dur="770" decel="100000"/>
                                        <p:tgtEl>
                                          <p:spTgt spid="204802"/>
                                        </p:tgtEl>
                                      </p:cBhvr>
                                      <p:from x="10000" y="10000"/>
                                      <p:to x="200000" y="450000"/>
                                    </p:animScale>
                                    <p:animScale>
                                      <p:cBhvr>
                                        <p:cTn id="34" dur="1230" accel="100000" fill="hold">
                                          <p:stCondLst>
                                            <p:cond delay="770"/>
                                          </p:stCondLst>
                                        </p:cTn>
                                        <p:tgtEl>
                                          <p:spTgt spid="204802"/>
                                        </p:tgtEl>
                                      </p:cBhvr>
                                      <p:from x="200000" y="450000"/>
                                      <p:to x="100000" y="100000"/>
                                    </p:animScale>
                                    <p:set>
                                      <p:cBhvr>
                                        <p:cTn id="35" dur="770" fill="hold"/>
                                        <p:tgtEl>
                                          <p:spTgt spid="204802"/>
                                        </p:tgtEl>
                                        <p:attrNameLst>
                                          <p:attrName>ppt_x</p:attrName>
                                        </p:attrNameLst>
                                      </p:cBhvr>
                                      <p:to>
                                        <p:strVal val="(0.5)"/>
                                      </p:to>
                                    </p:set>
                                    <p:anim from="(0.5)" to="(#ppt_x)" calcmode="lin" valueType="num">
                                      <p:cBhvr>
                                        <p:cTn id="36" dur="1230" accel="100000" fill="hold">
                                          <p:stCondLst>
                                            <p:cond delay="770"/>
                                          </p:stCondLst>
                                        </p:cTn>
                                        <p:tgtEl>
                                          <p:spTgt spid="204802"/>
                                        </p:tgtEl>
                                        <p:attrNameLst>
                                          <p:attrName>ppt_x</p:attrName>
                                        </p:attrNameLst>
                                      </p:cBhvr>
                                    </p:anim>
                                    <p:set>
                                      <p:cBhvr>
                                        <p:cTn id="37" dur="770" fill="hold"/>
                                        <p:tgtEl>
                                          <p:spTgt spid="204802"/>
                                        </p:tgtEl>
                                        <p:attrNameLst>
                                          <p:attrName>ppt_y</p:attrName>
                                        </p:attrNameLst>
                                      </p:cBhvr>
                                      <p:to>
                                        <p:strVal val="(#ppt_y+0.4)"/>
                                      </p:to>
                                    </p:set>
                                    <p:anim from="(#ppt_y+0.4)" to="(#ppt_y)" calcmode="lin" valueType="num">
                                      <p:cBhvr>
                                        <p:cTn id="38" dur="1230" accel="100000" fill="hold">
                                          <p:stCondLst>
                                            <p:cond delay="770"/>
                                          </p:stCondLst>
                                        </p:cTn>
                                        <p:tgtEl>
                                          <p:spTgt spid="204802"/>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04806">
                                            <p:txEl>
                                              <p:pRg st="4" end="4"/>
                                            </p:txEl>
                                          </p:spTgt>
                                        </p:tgtEl>
                                        <p:attrNameLst>
                                          <p:attrName>style.visibility</p:attrName>
                                        </p:attrNameLst>
                                      </p:cBhvr>
                                      <p:to>
                                        <p:strVal val="visible"/>
                                      </p:to>
                                    </p:set>
                                    <p:animEffect transition="in" filter="wipe(left)">
                                      <p:cBhvr>
                                        <p:cTn id="43" dur="500"/>
                                        <p:tgtEl>
                                          <p:spTgt spid="20480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4807"/>
                                        </p:tgtEl>
                                        <p:attrNameLst>
                                          <p:attrName>style.visibility</p:attrName>
                                        </p:attrNameLst>
                                      </p:cBhvr>
                                      <p:to>
                                        <p:strVal val="visible"/>
                                      </p:to>
                                    </p:set>
                                    <p:animEffect transition="in" filter="wipe(left)">
                                      <p:cBhvr>
                                        <p:cTn id="48" dur="500"/>
                                        <p:tgtEl>
                                          <p:spTgt spid="20480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04806">
                                            <p:txEl>
                                              <p:pRg st="5" end="5"/>
                                            </p:txEl>
                                          </p:spTgt>
                                        </p:tgtEl>
                                        <p:attrNameLst>
                                          <p:attrName>style.visibility</p:attrName>
                                        </p:attrNameLst>
                                      </p:cBhvr>
                                      <p:to>
                                        <p:strVal val="visible"/>
                                      </p:to>
                                    </p:set>
                                    <p:animEffect transition="in" filter="wipe(left)">
                                      <p:cBhvr>
                                        <p:cTn id="53" dur="500"/>
                                        <p:tgtEl>
                                          <p:spTgt spid="2048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p:bldP spid="20480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21,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BB09488C-0840-9B44-825B-4948AB0B4A55}" type="slidenum">
              <a:rPr lang="en-US"/>
              <a:pPr/>
              <a:t>11</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figure bottom right?</a:t>
            </a:r>
          </a:p>
          <a:p>
            <a:pPr lvl="1"/>
            <a:r>
              <a:rPr lang="en-US" sz="2400" dirty="0">
                <a:sym typeface="Wingdings" charset="2"/>
              </a:rPr>
              <a:t>There should be a net inward flux (negative flux) since the total charge inside the volume is negative.</a:t>
            </a:r>
          </a:p>
          <a:p>
            <a:r>
              <a:rPr lang="en-US" sz="2800" dirty="0">
                <a:solidFill>
                  <a:srgbClr val="FF0000"/>
                </a:solidFill>
                <a:sym typeface="Wingdings" charset="2"/>
              </a:rPr>
              <a:t>The net flux that crosses an enclosed surface is proportional to the total charge inside the surface.</a:t>
            </a:r>
            <a:r>
              <a:rPr lang="en-US" sz="2800" dirty="0">
                <a:sym typeface="Wingdings" charset="2"/>
              </a:rPr>
              <a:t> </a:t>
            </a:r>
            <a:r>
              <a:rPr lang="en-US" sz="2800" dirty="0" err="1">
                <a:sym typeface="Wingdings" charset="2"/>
              </a:rPr>
              <a:t></a:t>
            </a:r>
            <a:r>
              <a:rPr lang="en-US" sz="2800" dirty="0">
                <a:sym typeface="Wingdings" charset="2"/>
              </a:rPr>
              <a:t> This is the crux of Gauss’ law.</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6212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9">
                                            <p:txEl>
                                              <p:pRg st="0" end="0"/>
                                            </p:txEl>
                                          </p:spTgt>
                                        </p:tgtEl>
                                        <p:attrNameLst>
                                          <p:attrName>style.visibility</p:attrName>
                                        </p:attrNameLst>
                                      </p:cBhvr>
                                      <p:to>
                                        <p:strVal val="visible"/>
                                      </p:to>
                                    </p:set>
                                    <p:animEffect transition="in" filter="wipe(left)">
                                      <p:cBhvr>
                                        <p:cTn id="7" dur="500"/>
                                        <p:tgtEl>
                                          <p:spTgt spid="205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iterate type="wd">
                                    <p:tmPct val="10000"/>
                                  </p:iterate>
                                  <p:childTnLst>
                                    <p:set>
                                      <p:cBhvr>
                                        <p:cTn id="11" dur="1" fill="hold">
                                          <p:stCondLst>
                                            <p:cond delay="0"/>
                                          </p:stCondLst>
                                        </p:cTn>
                                        <p:tgtEl>
                                          <p:spTgt spid="205826"/>
                                        </p:tgtEl>
                                        <p:attrNameLst>
                                          <p:attrName>style.visibility</p:attrName>
                                        </p:attrNameLst>
                                      </p:cBhvr>
                                      <p:to>
                                        <p:strVal val="visible"/>
                                      </p:to>
                                    </p:set>
                                    <p:animScale>
                                      <p:cBhvr>
                                        <p:cTn id="12" dur="1000" decel="50000" fill="hold">
                                          <p:stCondLst>
                                            <p:cond delay="0"/>
                                          </p:stCondLst>
                                        </p:cTn>
                                        <p:tgtEl>
                                          <p:spTgt spid="2058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5826"/>
                                        </p:tgtEl>
                                        <p:attrNameLst>
                                          <p:attrName>ppt_x</p:attrName>
                                          <p:attrName>ppt_y</p:attrName>
                                        </p:attrNameLst>
                                      </p:cBhvr>
                                    </p:animMotion>
                                    <p:animEffect transition="in" filter="fade">
                                      <p:cBhvr>
                                        <p:cTn id="14" dur="1000"/>
                                        <p:tgtEl>
                                          <p:spTgt spid="2058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5829">
                                            <p:txEl>
                                              <p:pRg st="1" end="1"/>
                                            </p:txEl>
                                          </p:spTgt>
                                        </p:tgtEl>
                                        <p:attrNameLst>
                                          <p:attrName>style.visibility</p:attrName>
                                        </p:attrNameLst>
                                      </p:cBhvr>
                                      <p:to>
                                        <p:strVal val="visible"/>
                                      </p:to>
                                    </p:set>
                                    <p:animEffect transition="in" filter="wipe(left)">
                                      <p:cBhvr>
                                        <p:cTn id="19" dur="500"/>
                                        <p:tgtEl>
                                          <p:spTgt spid="205829">
                                            <p:txEl>
                                              <p:pRg st="1" end="1"/>
                                            </p:txEl>
                                          </p:spTgt>
                                        </p:tgtEl>
                                      </p:cBhvr>
                                    </p:animEffect>
                                  </p:childTnLst>
                                </p:cTn>
                              </p:par>
                            </p:childTnLst>
                          </p:cTn>
                        </p:par>
                        <p:par>
                          <p:cTn id="20" fill="hold">
                            <p:stCondLst>
                              <p:cond delay="95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5829">
                                            <p:txEl>
                                              <p:pRg st="2" end="2"/>
                                            </p:txEl>
                                          </p:spTgt>
                                        </p:tgtEl>
                                        <p:attrNameLst>
                                          <p:attrName>style.visibility</p:attrName>
                                        </p:attrNameLst>
                                      </p:cBhvr>
                                      <p:to>
                                        <p:strVal val="visible"/>
                                      </p:to>
                                    </p:set>
                                    <p:animEffect transition="in" filter="wipe(left)">
                                      <p:cBhvr>
                                        <p:cTn id="30" dur="500"/>
                                        <p:tgtEl>
                                          <p:spTgt spid="20582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5829">
                                            <p:txEl>
                                              <p:pRg st="3" end="3"/>
                                            </p:txEl>
                                          </p:spTgt>
                                        </p:tgtEl>
                                        <p:attrNameLst>
                                          <p:attrName>style.visibility</p:attrName>
                                        </p:attrNameLst>
                                      </p:cBhvr>
                                      <p:to>
                                        <p:strVal val="visible"/>
                                      </p:to>
                                    </p:set>
                                    <p:animEffect transition="in" filter="wipe(left)">
                                      <p:cBhvr>
                                        <p:cTn id="40" dur="500"/>
                                        <p:tgtEl>
                                          <p:spTgt spid="205829">
                                            <p:txEl>
                                              <p:pRg st="3" end="3"/>
                                            </p:txEl>
                                          </p:spTgt>
                                        </p:tgtEl>
                                      </p:cBhvr>
                                    </p:animEffect>
                                  </p:childTnLst>
                                </p:cTn>
                              </p:par>
                            </p:childTnLst>
                          </p:cTn>
                        </p:par>
                        <p:par>
                          <p:cTn id="41" fill="hold">
                            <p:stCondLst>
                              <p:cond delay="650"/>
                            </p:stCondLst>
                            <p:childTnLst>
                              <p:par>
                                <p:cTn id="42" presetID="53"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5829">
                                            <p:txEl>
                                              <p:pRg st="4" end="4"/>
                                            </p:txEl>
                                          </p:spTgt>
                                        </p:tgtEl>
                                        <p:attrNameLst>
                                          <p:attrName>style.visibility</p:attrName>
                                        </p:attrNameLst>
                                      </p:cBhvr>
                                      <p:to>
                                        <p:strVal val="visible"/>
                                      </p:to>
                                    </p:set>
                                    <p:animEffect transition="in" filter="wipe(left)">
                                      <p:cBhvr>
                                        <p:cTn id="51" dur="500"/>
                                        <p:tgtEl>
                                          <p:spTgt spid="205829">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grpId="1" nodeType="clickEffect">
                                  <p:stCondLst>
                                    <p:cond delay="0"/>
                                  </p:stCondLst>
                                  <p:childTnLst>
                                    <p:animEffect transition="out" filter="checkerboard(across)">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05829">
                                            <p:txEl>
                                              <p:pRg st="5" end="5"/>
                                            </p:txEl>
                                          </p:spTgt>
                                        </p:tgtEl>
                                        <p:attrNameLst>
                                          <p:attrName>style.visibility</p:attrName>
                                        </p:attrNameLst>
                                      </p:cBhvr>
                                      <p:to>
                                        <p:strVal val="visible"/>
                                      </p:to>
                                    </p:set>
                                    <p:animEffect transition="in" filter="wipe(left)">
                                      <p:cBhvr>
                                        <p:cTn id="61" dur="500"/>
                                        <p:tgtEl>
                                          <p:spTgt spid="205829">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5" presetClass="entr" presetSubtype="0" fill="hold" nodeType="clickEffect">
                                  <p:stCondLst>
                                    <p:cond delay="0"/>
                                  </p:stCondLst>
                                  <p:iterate type="wd">
                                    <p:tmPct val="10000"/>
                                  </p:iterate>
                                  <p:childTnLst>
                                    <p:set>
                                      <p:cBhvr>
                                        <p:cTn id="65" dur="1" fill="hold">
                                          <p:stCondLst>
                                            <p:cond delay="0"/>
                                          </p:stCondLst>
                                        </p:cTn>
                                        <p:tgtEl>
                                          <p:spTgt spid="205827"/>
                                        </p:tgtEl>
                                        <p:attrNameLst>
                                          <p:attrName>style.visibility</p:attrName>
                                        </p:attrNameLst>
                                      </p:cBhvr>
                                      <p:to>
                                        <p:strVal val="visible"/>
                                      </p:to>
                                    </p:set>
                                    <p:animEffect transition="in" filter="fade">
                                      <p:cBhvr>
                                        <p:cTn id="66" dur="2000"/>
                                        <p:tgtEl>
                                          <p:spTgt spid="205827"/>
                                        </p:tgtEl>
                                      </p:cBhvr>
                                    </p:animEffect>
                                    <p:anim calcmode="lin" valueType="num">
                                      <p:cBhvr>
                                        <p:cTn id="67" dur="2000" fill="hold"/>
                                        <p:tgtEl>
                                          <p:spTgt spid="205827"/>
                                        </p:tgtEl>
                                        <p:attrNameLst>
                                          <p:attrName>style.rotation</p:attrName>
                                        </p:attrNameLst>
                                      </p:cBhvr>
                                      <p:tavLst>
                                        <p:tav tm="0">
                                          <p:val>
                                            <p:fltVal val="720"/>
                                          </p:val>
                                        </p:tav>
                                        <p:tav tm="100000">
                                          <p:val>
                                            <p:fltVal val="0"/>
                                          </p:val>
                                        </p:tav>
                                      </p:tavLst>
                                    </p:anim>
                                    <p:anim calcmode="lin" valueType="num">
                                      <p:cBhvr>
                                        <p:cTn id="68" dur="2000" fill="hold"/>
                                        <p:tgtEl>
                                          <p:spTgt spid="205827"/>
                                        </p:tgtEl>
                                        <p:attrNameLst>
                                          <p:attrName>ppt_h</p:attrName>
                                        </p:attrNameLst>
                                      </p:cBhvr>
                                      <p:tavLst>
                                        <p:tav tm="0">
                                          <p:val>
                                            <p:fltVal val="0"/>
                                          </p:val>
                                        </p:tav>
                                        <p:tav tm="100000">
                                          <p:val>
                                            <p:strVal val="#ppt_h"/>
                                          </p:val>
                                        </p:tav>
                                      </p:tavLst>
                                    </p:anim>
                                    <p:anim calcmode="lin" valueType="num">
                                      <p:cBhvr>
                                        <p:cTn id="69" dur="2000" fill="hold"/>
                                        <p:tgtEl>
                                          <p:spTgt spid="205827"/>
                                        </p:tgtEl>
                                        <p:attrNameLst>
                                          <p:attrName>ppt_w</p:attrName>
                                        </p:attrNameLst>
                                      </p:cBhvr>
                                      <p:tavLst>
                                        <p:tav tm="0">
                                          <p:val>
                                            <p:fltVal val="0"/>
                                          </p:val>
                                        </p:tav>
                                        <p:tav tm="100000">
                                          <p:val>
                                            <p:strVal val="#ppt_w"/>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05829">
                                            <p:txEl>
                                              <p:pRg st="6" end="6"/>
                                            </p:txEl>
                                          </p:spTgt>
                                        </p:tgtEl>
                                        <p:attrNameLst>
                                          <p:attrName>style.visibility</p:attrName>
                                        </p:attrNameLst>
                                      </p:cBhvr>
                                      <p:to>
                                        <p:strVal val="visible"/>
                                      </p:to>
                                    </p:set>
                                    <p:animEffect transition="in" filter="wipe(left)">
                                      <p:cBhvr>
                                        <p:cTn id="74" dur="500"/>
                                        <p:tgtEl>
                                          <p:spTgt spid="205829">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05829">
                                            <p:txEl>
                                              <p:pRg st="7" end="7"/>
                                            </p:txEl>
                                          </p:spTgt>
                                        </p:tgtEl>
                                        <p:attrNameLst>
                                          <p:attrName>style.visibility</p:attrName>
                                        </p:attrNameLst>
                                      </p:cBhvr>
                                      <p:to>
                                        <p:strVal val="visible"/>
                                      </p:to>
                                    </p:set>
                                    <p:animEffect transition="in" filter="wipe(left)">
                                      <p:cBhvr>
                                        <p:cTn id="79" dur="500"/>
                                        <p:tgtEl>
                                          <p:spTgt spid="2058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build="p"/>
      <p:bldP spid="2" grpId="0" animBg="1"/>
      <p:bldP spid="2"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FG22_004">
            <a:extLst>
              <a:ext uri="{FF2B5EF4-FFF2-40B4-BE49-F238E27FC236}">
                <a16:creationId xmlns:a16="http://schemas.microsoft.com/office/drawing/2014/main" id="{985814B4-2A61-3744-B0ED-487DD2866C97}"/>
              </a:ext>
            </a:extLst>
          </p:cNvPr>
          <p:cNvPicPr>
            <a:picLocks noChangeAspect="1" noChangeArrowheads="1"/>
          </p:cNvPicPr>
          <p:nvPr/>
        </p:nvPicPr>
        <p:blipFill>
          <a:blip r:embed="rId3"/>
          <a:srcRect/>
          <a:stretch>
            <a:fillRect/>
          </a:stretch>
        </p:blipFill>
        <p:spPr bwMode="auto">
          <a:xfrm>
            <a:off x="5181600" y="4572000"/>
            <a:ext cx="3418302" cy="2563727"/>
          </a:xfrm>
          <a:prstGeom prst="rect">
            <a:avLst/>
          </a:prstGeom>
          <a:noFill/>
        </p:spPr>
      </p:pic>
      <p:sp>
        <p:nvSpPr>
          <p:cNvPr id="7" name="Date Placeholder 3"/>
          <p:cNvSpPr>
            <a:spLocks noGrp="1"/>
          </p:cNvSpPr>
          <p:nvPr>
            <p:ph type="dt" sz="half" idx="10"/>
          </p:nvPr>
        </p:nvSpPr>
        <p:spPr/>
        <p:txBody>
          <a:bodyPr/>
          <a:lstStyle/>
          <a:p>
            <a:r>
              <a:rPr lang="en-US"/>
              <a:t>Monday, Sept. 21,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12</a:t>
            </a:fld>
            <a:endParaRPr lang="en-US" dirty="0"/>
          </a:p>
        </p:txBody>
      </p:sp>
      <p:sp>
        <p:nvSpPr>
          <p:cNvPr id="197635" name="Rectangle 3"/>
          <p:cNvSpPr>
            <a:spLocks noGrp="1" noChangeArrowheads="1"/>
          </p:cNvSpPr>
          <p:nvPr>
            <p:ph type="title"/>
          </p:nvPr>
        </p:nvSpPr>
        <p:spPr>
          <a:xfrm>
            <a:off x="457200" y="0"/>
            <a:ext cx="8077200" cy="685800"/>
          </a:xfrm>
        </p:spPr>
        <p:txBody>
          <a:bodyPr/>
          <a:lstStyle/>
          <a:p>
            <a:r>
              <a:rPr lang="en-US" b="1" dirty="0"/>
              <a:t>Electric Flux Recap</a:t>
            </a:r>
          </a:p>
        </p:txBody>
      </p:sp>
      <p:sp>
        <p:nvSpPr>
          <p:cNvPr id="197636" name="Rectangle 4"/>
          <p:cNvSpPr>
            <a:spLocks noGrp="1" noChangeArrowheads="1"/>
          </p:cNvSpPr>
          <p:nvPr>
            <p:ph type="body" idx="1"/>
          </p:nvPr>
        </p:nvSpPr>
        <p:spPr>
          <a:xfrm>
            <a:off x="152400" y="609600"/>
            <a:ext cx="8686800" cy="5715000"/>
          </a:xfrm>
        </p:spPr>
        <p:txBody>
          <a:bodyPr/>
          <a:lstStyle/>
          <a:p>
            <a:pPr>
              <a:lnSpc>
                <a:spcPct val="90000"/>
              </a:lnSpc>
            </a:pPr>
            <a:r>
              <a:rPr lang="en-US" sz="2800" dirty="0">
                <a:sym typeface="Wingdings" charset="2"/>
              </a:rPr>
              <a:t>The electric flux is defined as                   .  (What kind? </a:t>
            </a:r>
            <a:r>
              <a:rPr lang="en-US" sz="2800" dirty="0">
                <a:solidFill>
                  <a:srgbClr val="CC00CC"/>
                </a:solidFill>
                <a:sym typeface="Wingdings" charset="2"/>
              </a:rPr>
              <a:t>poll 2</a:t>
            </a:r>
            <a:r>
              <a:rPr lang="en-US" sz="2800" dirty="0">
                <a:sym typeface="Wingdings" charset="2"/>
              </a:rPr>
              <a:t>)</a:t>
            </a:r>
          </a:p>
          <a:p>
            <a:pPr lvl="1">
              <a:lnSpc>
                <a:spcPct val="90000"/>
              </a:lnSpc>
            </a:pPr>
            <a:r>
              <a:rPr lang="en-US" sz="2000" dirty="0">
                <a:sym typeface="Wingdings" charset="2"/>
              </a:rPr>
              <a:t>Electric flux can be interpreted as the total amount of field that passes through the area perpendicular to the field and is proportional to the field strength for the given surface area.  </a:t>
            </a:r>
          </a:p>
          <a:p>
            <a:pPr>
              <a:lnSpc>
                <a:spcPct val="90000"/>
              </a:lnSpc>
            </a:pPr>
            <a:r>
              <a:rPr lang="en-US" sz="2800" dirty="0">
                <a:sym typeface="Wingdings" charset="2"/>
              </a:rPr>
              <a:t>Then the electric flux through the surface are defined as</a:t>
            </a:r>
          </a:p>
          <a:p>
            <a:pPr marL="0" indent="0">
              <a:lnSpc>
                <a:spcPct val="90000"/>
              </a:lnSpc>
              <a:buNone/>
            </a:pPr>
            <a:r>
              <a:rPr lang="en-US" sz="2800" dirty="0">
                <a:sym typeface="Wingdings" charset="2"/>
              </a:rPr>
              <a:t> </a:t>
            </a:r>
          </a:p>
          <a:p>
            <a:pPr>
              <a:lnSpc>
                <a:spcPct val="90000"/>
              </a:lnSpc>
            </a:pPr>
            <a:endParaRPr lang="en-US" sz="2800" dirty="0">
              <a:sym typeface="Wingdings" charset="2"/>
            </a:endParaRPr>
          </a:p>
          <a:p>
            <a:pPr>
              <a:lnSpc>
                <a:spcPct val="90000"/>
              </a:lnSpc>
            </a:pPr>
            <a:endParaRPr lang="en-US" sz="2800" dirty="0">
              <a:sym typeface="Wingdings" charset="2"/>
            </a:endParaRPr>
          </a:p>
          <a:p>
            <a:pPr lvl="1"/>
            <a:r>
              <a:rPr lang="en-US" sz="2200" dirty="0">
                <a:latin typeface="Arial Narrow" charset="0"/>
                <a:sym typeface="Wingdings" charset="2"/>
              </a:rPr>
              <a:t>For the line coming into the volume, |</a:t>
            </a:r>
            <a:r>
              <a:rPr lang="en-US" sz="2200" dirty="0" err="1">
                <a:latin typeface="Symbol" charset="2"/>
                <a:sym typeface="Wingdings" charset="2"/>
              </a:rPr>
              <a:t>θ</a:t>
            </a:r>
            <a:r>
              <a:rPr lang="en-US" sz="2200" dirty="0">
                <a:latin typeface="Symbol" charset="2"/>
                <a:sym typeface="Wingdings" charset="2"/>
              </a:rPr>
              <a:t>|&gt;π</a:t>
            </a:r>
            <a:r>
              <a:rPr lang="en-US" sz="2200" dirty="0">
                <a:latin typeface="Arial Narrow" charset="0"/>
                <a:sym typeface="Wingdings" charset="2"/>
              </a:rPr>
              <a:t>/2 and </a:t>
            </a:r>
            <a:r>
              <a:rPr lang="en-US" sz="2200" dirty="0" err="1">
                <a:latin typeface="Arial Narrow" charset="0"/>
                <a:sym typeface="Wingdings" charset="2"/>
              </a:rPr>
              <a:t>cos</a:t>
            </a:r>
            <a:r>
              <a:rPr lang="en-US" sz="2200" dirty="0" err="1">
                <a:latin typeface="Symbol" charset="2"/>
                <a:sym typeface="Wingdings" charset="2"/>
              </a:rPr>
              <a:t>θ</a:t>
            </a:r>
            <a:r>
              <a:rPr lang="en-US" sz="2200" dirty="0">
                <a:latin typeface="Arial Narrow" charset="0"/>
                <a:sym typeface="Wingdings" charset="2"/>
              </a:rPr>
              <a:t>&lt;0.  The flux </a:t>
            </a:r>
            <a:r>
              <a:rPr lang="en-US" sz="2200" dirty="0">
                <a:latin typeface="Symbol" charset="2"/>
                <a:sym typeface="Wingdings" charset="2"/>
              </a:rPr>
              <a:t>Φ</a:t>
            </a:r>
            <a:r>
              <a:rPr lang="en-US" sz="2200" baseline="-25000" dirty="0">
                <a:latin typeface="Arial Narrow" charset="0"/>
                <a:sym typeface="Wingdings" charset="2"/>
              </a:rPr>
              <a:t>E  </a:t>
            </a:r>
            <a:r>
              <a:rPr lang="en-US" sz="2200" dirty="0">
                <a:latin typeface="Arial Narrow" charset="0"/>
                <a:sym typeface="Wingdings" charset="2"/>
              </a:rPr>
              <a:t>is negative.</a:t>
            </a:r>
          </a:p>
          <a:p>
            <a:pPr lvl="1"/>
            <a:r>
              <a:rPr lang="en-US" sz="2200" dirty="0">
                <a:latin typeface="Arial Narrow" charset="0"/>
                <a:sym typeface="Wingdings" charset="2"/>
              </a:rPr>
              <a:t>For the line leaving the volume, |</a:t>
            </a:r>
            <a:r>
              <a:rPr lang="en-US" sz="2200" dirty="0" err="1">
                <a:latin typeface="Symbol" charset="2"/>
                <a:sym typeface="Wingdings" charset="2"/>
              </a:rPr>
              <a:t>θ</a:t>
            </a:r>
            <a:r>
              <a:rPr lang="en-US" sz="2200" dirty="0">
                <a:latin typeface="Symbol" charset="2"/>
                <a:sym typeface="Wingdings" charset="2"/>
              </a:rPr>
              <a:t>|&lt;π</a:t>
            </a:r>
            <a:r>
              <a:rPr lang="en-US" sz="2200" dirty="0">
                <a:latin typeface="Arial Narrow" charset="0"/>
                <a:sym typeface="Wingdings" charset="2"/>
              </a:rPr>
              <a:t>/2 and </a:t>
            </a:r>
            <a:r>
              <a:rPr lang="en-US" sz="2200" dirty="0" err="1">
                <a:latin typeface="Arial Narrow" charset="0"/>
                <a:sym typeface="Wingdings" charset="2"/>
              </a:rPr>
              <a:t>cos</a:t>
            </a:r>
            <a:r>
              <a:rPr lang="en-US" sz="2200" dirty="0" err="1">
                <a:latin typeface="Symbol" charset="2"/>
                <a:sym typeface="Wingdings" charset="2"/>
              </a:rPr>
              <a:t>θ</a:t>
            </a:r>
            <a:r>
              <a:rPr lang="en-US" sz="2200" dirty="0">
                <a:latin typeface="Arial Narrow" charset="0"/>
                <a:sym typeface="Wingdings" charset="2"/>
              </a:rPr>
              <a:t>&gt;0. The flux </a:t>
            </a:r>
            <a:r>
              <a:rPr lang="en-US" sz="2200" dirty="0">
                <a:latin typeface="Symbol" charset="2"/>
                <a:sym typeface="Wingdings" charset="2"/>
              </a:rPr>
              <a:t>Φ</a:t>
            </a:r>
            <a:r>
              <a:rPr lang="en-US" sz="2200" baseline="-25000" dirty="0">
                <a:latin typeface="Arial Narrow" charset="0"/>
                <a:sym typeface="Wingdings" charset="2"/>
              </a:rPr>
              <a:t>E </a:t>
            </a:r>
            <a:r>
              <a:rPr lang="en-US" sz="2200" dirty="0">
                <a:latin typeface="Arial Narrow" charset="0"/>
                <a:sym typeface="Wingdings" charset="2"/>
              </a:rPr>
              <a:t>is positive.</a:t>
            </a:r>
          </a:p>
          <a:p>
            <a:pPr lvl="1"/>
            <a:r>
              <a:rPr lang="en-US" sz="2200" dirty="0">
                <a:latin typeface="Arial Narrow" charset="0"/>
                <a:sym typeface="Wingdings" charset="2"/>
              </a:rPr>
              <a:t>If </a:t>
            </a:r>
            <a:r>
              <a:rPr lang="en-US" sz="2200" dirty="0">
                <a:latin typeface="Symbol" charset="2"/>
                <a:sym typeface="Wingdings" charset="2"/>
              </a:rPr>
              <a:t>Φ</a:t>
            </a:r>
            <a:r>
              <a:rPr lang="en-US" sz="2200" baseline="-25000" dirty="0">
                <a:latin typeface="Arial Narrow" charset="0"/>
                <a:sym typeface="Wingdings" charset="2"/>
              </a:rPr>
              <a:t>E</a:t>
            </a:r>
            <a:r>
              <a:rPr lang="en-US" sz="2200" dirty="0">
                <a:latin typeface="Arial Narrow" charset="0"/>
                <a:sym typeface="Wingdings" charset="2"/>
              </a:rPr>
              <a:t>&gt;0, there is net flux out of the volume.</a:t>
            </a:r>
          </a:p>
          <a:p>
            <a:pPr lvl="1"/>
            <a:r>
              <a:rPr lang="en-US" sz="2200" dirty="0">
                <a:latin typeface="Arial Narrow" charset="0"/>
                <a:sym typeface="Wingdings" charset="2"/>
              </a:rPr>
              <a:t>If </a:t>
            </a:r>
            <a:r>
              <a:rPr lang="en-US" sz="2200" dirty="0">
                <a:latin typeface="Symbol" charset="2"/>
                <a:sym typeface="Wingdings" charset="2"/>
              </a:rPr>
              <a:t>Φ</a:t>
            </a:r>
            <a:r>
              <a:rPr lang="en-US" sz="2200" baseline="-25000" dirty="0">
                <a:latin typeface="Arial Narrow" charset="0"/>
                <a:sym typeface="Wingdings" charset="2"/>
              </a:rPr>
              <a:t>E</a:t>
            </a:r>
            <a:r>
              <a:rPr lang="en-US" sz="2200" dirty="0">
                <a:latin typeface="Arial Narrow" charset="0"/>
                <a:sym typeface="Wingdings" charset="2"/>
              </a:rPr>
              <a:t>&lt;0, there is flux into the volume.</a:t>
            </a:r>
          </a:p>
          <a:p>
            <a:r>
              <a:rPr lang="en-US" sz="2800" dirty="0">
                <a:latin typeface="Arial Narrow" charset="0"/>
                <a:sym typeface="Wingdings" charset="2"/>
              </a:rPr>
              <a:t>What can change the flux? </a:t>
            </a:r>
            <a:r>
              <a:rPr lang="en-US" sz="2400" dirty="0">
                <a:solidFill>
                  <a:srgbClr val="CC00CC"/>
                </a:solidFill>
                <a:latin typeface="Arial Narrow" charset="0"/>
                <a:sym typeface="Wingdings" charset="2"/>
              </a:rPr>
              <a:t>(Poll 8)</a:t>
            </a:r>
            <a:endParaRPr lang="en-US" sz="2400" dirty="0">
              <a:solidFill>
                <a:srgbClr val="CC00CC"/>
              </a:solidFill>
              <a:sym typeface="Wingdings" charset="2"/>
            </a:endParaRPr>
          </a:p>
          <a:p>
            <a:pPr>
              <a:lnSpc>
                <a:spcPct val="90000"/>
              </a:lnSpc>
            </a:pPr>
            <a:endParaRPr lang="en-US" sz="2400" dirty="0">
              <a:sym typeface="Wingdings" charset="2"/>
            </a:endParaRPr>
          </a:p>
        </p:txBody>
      </p:sp>
      <p:graphicFrame>
        <p:nvGraphicFramePr>
          <p:cNvPr id="197637" name="Object 5"/>
          <p:cNvGraphicFramePr>
            <a:graphicFrameLocks noChangeAspect="1"/>
          </p:cNvGraphicFramePr>
          <p:nvPr/>
        </p:nvGraphicFramePr>
        <p:xfrm>
          <a:off x="4419600" y="591972"/>
          <a:ext cx="1447800" cy="551028"/>
        </p:xfrm>
        <a:graphic>
          <a:graphicData uri="http://schemas.openxmlformats.org/presentationml/2006/ole">
            <mc:AlternateContent xmlns:mc="http://schemas.openxmlformats.org/markup-compatibility/2006">
              <mc:Choice xmlns:v="urn:schemas-microsoft-com:vml" Requires="v">
                <p:oleObj spid="_x0000_s116830"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419600" y="591972"/>
                        <a:ext cx="1447800" cy="5510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 name="Object 6">
            <a:extLst>
              <a:ext uri="{FF2B5EF4-FFF2-40B4-BE49-F238E27FC236}">
                <a16:creationId xmlns:a16="http://schemas.microsoft.com/office/drawing/2014/main" id="{F4D8C021-2439-BA48-AC87-17519EA13815}"/>
              </a:ext>
            </a:extLst>
          </p:cNvPr>
          <p:cNvGraphicFramePr>
            <a:graphicFrameLocks noChangeAspect="1"/>
          </p:cNvGraphicFramePr>
          <p:nvPr/>
        </p:nvGraphicFramePr>
        <p:xfrm>
          <a:off x="2749550" y="2325688"/>
          <a:ext cx="1955800" cy="722312"/>
        </p:xfrm>
        <a:graphic>
          <a:graphicData uri="http://schemas.openxmlformats.org/presentationml/2006/ole">
            <mc:AlternateContent xmlns:mc="http://schemas.openxmlformats.org/markup-compatibility/2006">
              <mc:Choice xmlns:v="urn:schemas-microsoft-com:vml" Requires="v">
                <p:oleObj spid="_x0000_s116831" name="Equation" r:id="rId6" imgW="825500" imgH="304800" progId="Equation.DSMT4">
                  <p:embed/>
                </p:oleObj>
              </mc:Choice>
              <mc:Fallback>
                <p:oleObj name="Equation" r:id="rId6" imgW="825500" imgH="304800" progId="Equation.DSMT4">
                  <p:embed/>
                  <p:pic>
                    <p:nvPicPr>
                      <p:cNvPr id="11" name="Object 6">
                        <a:extLst>
                          <a:ext uri="{FF2B5EF4-FFF2-40B4-BE49-F238E27FC236}">
                            <a16:creationId xmlns:a16="http://schemas.microsoft.com/office/drawing/2014/main" id="{F4D8C021-2439-BA48-AC87-17519EA13815}"/>
                          </a:ext>
                        </a:extLst>
                      </p:cNvPr>
                      <p:cNvPicPr>
                        <a:picLocks noChangeAspect="1" noChangeArrowheads="1"/>
                      </p:cNvPicPr>
                      <p:nvPr/>
                    </p:nvPicPr>
                    <p:blipFill>
                      <a:blip r:embed="rId7"/>
                      <a:srcRect/>
                      <a:stretch>
                        <a:fillRect/>
                      </a:stretch>
                    </p:blipFill>
                    <p:spPr bwMode="auto">
                      <a:xfrm>
                        <a:off x="2749550" y="2325688"/>
                        <a:ext cx="1955800" cy="722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2" name="Object 7">
            <a:extLst>
              <a:ext uri="{FF2B5EF4-FFF2-40B4-BE49-F238E27FC236}">
                <a16:creationId xmlns:a16="http://schemas.microsoft.com/office/drawing/2014/main" id="{18EA21E4-5CAA-874C-A416-CAC2DF5844C0}"/>
              </a:ext>
            </a:extLst>
          </p:cNvPr>
          <p:cNvGraphicFramePr>
            <a:graphicFrameLocks noChangeAspect="1"/>
          </p:cNvGraphicFramePr>
          <p:nvPr/>
        </p:nvGraphicFramePr>
        <p:xfrm>
          <a:off x="2667000" y="3087688"/>
          <a:ext cx="1985962" cy="722312"/>
        </p:xfrm>
        <a:graphic>
          <a:graphicData uri="http://schemas.openxmlformats.org/presentationml/2006/ole">
            <mc:AlternateContent xmlns:mc="http://schemas.openxmlformats.org/markup-compatibility/2006">
              <mc:Choice xmlns:v="urn:schemas-microsoft-com:vml" Requires="v">
                <p:oleObj spid="_x0000_s116832" name="Equation" r:id="rId8" imgW="838200" imgH="304800" progId="Equation.DSMT4">
                  <p:embed/>
                </p:oleObj>
              </mc:Choice>
              <mc:Fallback>
                <p:oleObj name="Equation" r:id="rId8" imgW="838200" imgH="304800" progId="Equation.DSMT4">
                  <p:embed/>
                  <p:pic>
                    <p:nvPicPr>
                      <p:cNvPr id="12" name="Object 7">
                        <a:extLst>
                          <a:ext uri="{FF2B5EF4-FFF2-40B4-BE49-F238E27FC236}">
                            <a16:creationId xmlns:a16="http://schemas.microsoft.com/office/drawing/2014/main" id="{18EA21E4-5CAA-874C-A416-CAC2DF5844C0}"/>
                          </a:ext>
                        </a:extLst>
                      </p:cNvPr>
                      <p:cNvPicPr>
                        <a:picLocks noChangeAspect="1" noChangeArrowheads="1"/>
                      </p:cNvPicPr>
                      <p:nvPr/>
                    </p:nvPicPr>
                    <p:blipFill>
                      <a:blip r:embed="rId9"/>
                      <a:srcRect/>
                      <a:stretch>
                        <a:fillRect/>
                      </a:stretch>
                    </p:blipFill>
                    <p:spPr bwMode="auto">
                      <a:xfrm>
                        <a:off x="2667000" y="3087688"/>
                        <a:ext cx="1985962" cy="722312"/>
                      </a:xfrm>
                      <a:prstGeom prst="rect">
                        <a:avLst/>
                      </a:prstGeom>
                      <a:solidFill>
                        <a:schemeClr val="bg1"/>
                      </a:solidFill>
                    </p:spPr>
                  </p:pic>
                </p:oleObj>
              </mc:Fallback>
            </mc:AlternateContent>
          </a:graphicData>
        </a:graphic>
      </p:graphicFrame>
      <p:sp>
        <p:nvSpPr>
          <p:cNvPr id="13" name="Text Box 8">
            <a:extLst>
              <a:ext uri="{FF2B5EF4-FFF2-40B4-BE49-F238E27FC236}">
                <a16:creationId xmlns:a16="http://schemas.microsoft.com/office/drawing/2014/main" id="{4DC928C1-6294-AA4B-BAB2-CEE9DA616075}"/>
              </a:ext>
            </a:extLst>
          </p:cNvPr>
          <p:cNvSpPr txBox="1">
            <a:spLocks noChangeArrowheads="1"/>
          </p:cNvSpPr>
          <p:nvPr/>
        </p:nvSpPr>
        <p:spPr bwMode="auto">
          <a:xfrm>
            <a:off x="4699330" y="2459123"/>
            <a:ext cx="1447800" cy="396875"/>
          </a:xfrm>
          <a:prstGeom prst="rect">
            <a:avLst/>
          </a:prstGeom>
          <a:no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open surface</a:t>
            </a:r>
          </a:p>
        </p:txBody>
      </p:sp>
      <p:sp>
        <p:nvSpPr>
          <p:cNvPr id="14" name="Text Box 9">
            <a:extLst>
              <a:ext uri="{FF2B5EF4-FFF2-40B4-BE49-F238E27FC236}">
                <a16:creationId xmlns:a16="http://schemas.microsoft.com/office/drawing/2014/main" id="{9A98AA89-0A66-2843-9423-051FD63E68DE}"/>
              </a:ext>
            </a:extLst>
          </p:cNvPr>
          <p:cNvSpPr txBox="1">
            <a:spLocks noChangeArrowheads="1"/>
          </p:cNvSpPr>
          <p:nvPr/>
        </p:nvSpPr>
        <p:spPr bwMode="auto">
          <a:xfrm>
            <a:off x="4760119" y="3206938"/>
            <a:ext cx="1985962" cy="400110"/>
          </a:xfrm>
          <a:prstGeom prst="rect">
            <a:avLst/>
          </a:prstGeom>
          <a:solidFill>
            <a:schemeClr val="bg1"/>
          </a:solidFill>
          <a:ln w="9525">
            <a:noFill/>
            <a:miter lim="800000"/>
            <a:headEnd/>
            <a:tailEnd/>
          </a:ln>
          <a:effectLst/>
        </p:spPr>
        <p:txBody>
          <a:bodyPr wrap="square">
            <a:prstTxWarp prst="textNoShape">
              <a:avLst/>
            </a:prstTxWarp>
            <a:spAutoFit/>
          </a:bodyPr>
          <a:lstStyle/>
          <a:p>
            <a:r>
              <a:rPr lang="en-US" sz="2000" dirty="0">
                <a:solidFill>
                  <a:srgbClr val="CC0000"/>
                </a:solidFill>
                <a:latin typeface="Arial Narrow" charset="0"/>
              </a:rPr>
              <a:t>enclosed surface</a:t>
            </a:r>
          </a:p>
        </p:txBody>
      </p:sp>
    </p:spTree>
    <p:extLst>
      <p:ext uri="{BB962C8B-B14F-4D97-AF65-F5344CB8AC3E}">
        <p14:creationId xmlns:p14="http://schemas.microsoft.com/office/powerpoint/2010/main" val="39580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97637"/>
                                        </p:tgtEl>
                                        <p:attrNameLst>
                                          <p:attrName>style.visibility</p:attrName>
                                        </p:attrNameLst>
                                      </p:cBhvr>
                                      <p:to>
                                        <p:strVal val="visible"/>
                                      </p:to>
                                    </p:set>
                                    <p:animEffect transition="in" filter="wipe(left)">
                                      <p:cBhvr>
                                        <p:cTn id="12" dur="500"/>
                                        <p:tgtEl>
                                          <p:spTgt spid="1976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7636">
                                            <p:txEl>
                                              <p:pRg st="1" end="1"/>
                                            </p:txEl>
                                          </p:spTgt>
                                        </p:tgtEl>
                                        <p:attrNameLst>
                                          <p:attrName>style.visibility</p:attrName>
                                        </p:attrNameLst>
                                      </p:cBhvr>
                                      <p:to>
                                        <p:strVal val="visible"/>
                                      </p:to>
                                    </p:set>
                                    <p:animEffect transition="in" filter="wipe(left)">
                                      <p:cBhvr>
                                        <p:cTn id="17" dur="500"/>
                                        <p:tgtEl>
                                          <p:spTgt spid="1976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7636">
                                            <p:txEl>
                                              <p:pRg st="2" end="2"/>
                                            </p:txEl>
                                          </p:spTgt>
                                        </p:tgtEl>
                                        <p:attrNameLst>
                                          <p:attrName>style.visibility</p:attrName>
                                        </p:attrNameLst>
                                      </p:cBhvr>
                                      <p:to>
                                        <p:strVal val="visible"/>
                                      </p:to>
                                    </p:set>
                                    <p:animEffect transition="in" filter="wipe(left)">
                                      <p:cBhvr>
                                        <p:cTn id="22" dur="500"/>
                                        <p:tgtEl>
                                          <p:spTgt spid="1976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97636">
                                            <p:txEl>
                                              <p:pRg st="3" end="3"/>
                                            </p:txEl>
                                          </p:spTgt>
                                        </p:tgtEl>
                                        <p:attrNameLst>
                                          <p:attrName>style.visibility</p:attrName>
                                        </p:attrNameLst>
                                      </p:cBhvr>
                                      <p:to>
                                        <p:strVal val="visible"/>
                                      </p:to>
                                    </p:set>
                                    <p:animEffect transition="in" filter="wipe(left)">
                                      <p:cBhvr>
                                        <p:cTn id="27" dur="500"/>
                                        <p:tgtEl>
                                          <p:spTgt spid="1976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97636">
                                            <p:txEl>
                                              <p:pRg st="6" end="6"/>
                                            </p:txEl>
                                          </p:spTgt>
                                        </p:tgtEl>
                                        <p:attrNameLst>
                                          <p:attrName>style.visibility</p:attrName>
                                        </p:attrNameLst>
                                      </p:cBhvr>
                                      <p:to>
                                        <p:strVal val="visible"/>
                                      </p:to>
                                    </p:set>
                                    <p:animEffect transition="in" filter="wipe(left)">
                                      <p:cBhvr>
                                        <p:cTn id="59" dur="500"/>
                                        <p:tgtEl>
                                          <p:spTgt spid="197636">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197636">
                                            <p:txEl>
                                              <p:pRg st="7" end="7"/>
                                            </p:txEl>
                                          </p:spTgt>
                                        </p:tgtEl>
                                        <p:attrNameLst>
                                          <p:attrName>style.visibility</p:attrName>
                                        </p:attrNameLst>
                                      </p:cBhvr>
                                      <p:to>
                                        <p:strVal val="visible"/>
                                      </p:to>
                                    </p:set>
                                    <p:animEffect transition="in" filter="wipe(left)">
                                      <p:cBhvr>
                                        <p:cTn id="64" dur="500"/>
                                        <p:tgtEl>
                                          <p:spTgt spid="197636">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197636">
                                            <p:txEl>
                                              <p:pRg st="8" end="8"/>
                                            </p:txEl>
                                          </p:spTgt>
                                        </p:tgtEl>
                                        <p:attrNameLst>
                                          <p:attrName>style.visibility</p:attrName>
                                        </p:attrNameLst>
                                      </p:cBhvr>
                                      <p:to>
                                        <p:strVal val="visible"/>
                                      </p:to>
                                    </p:set>
                                    <p:animEffect transition="in" filter="wipe(left)">
                                      <p:cBhvr>
                                        <p:cTn id="69" dur="500"/>
                                        <p:tgtEl>
                                          <p:spTgt spid="197636">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197636">
                                            <p:txEl>
                                              <p:pRg st="9" end="9"/>
                                            </p:txEl>
                                          </p:spTgt>
                                        </p:tgtEl>
                                        <p:attrNameLst>
                                          <p:attrName>style.visibility</p:attrName>
                                        </p:attrNameLst>
                                      </p:cBhvr>
                                      <p:to>
                                        <p:strVal val="visible"/>
                                      </p:to>
                                    </p:set>
                                    <p:animEffect transition="in" filter="wipe(left)">
                                      <p:cBhvr>
                                        <p:cTn id="74" dur="500"/>
                                        <p:tgtEl>
                                          <p:spTgt spid="197636">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197636">
                                            <p:txEl>
                                              <p:pRg st="10" end="10"/>
                                            </p:txEl>
                                          </p:spTgt>
                                        </p:tgtEl>
                                        <p:attrNameLst>
                                          <p:attrName>style.visibility</p:attrName>
                                        </p:attrNameLst>
                                      </p:cBhvr>
                                      <p:to>
                                        <p:strVal val="visible"/>
                                      </p:to>
                                    </p:set>
                                    <p:animEffect transition="in" filter="wipe(left)">
                                      <p:cBhvr>
                                        <p:cTn id="79" dur="500"/>
                                        <p:tgtEl>
                                          <p:spTgt spid="19763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uiExpand="1" build="p"/>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Sept.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F9B5C29B-0438-7546-A5C5-7B4E9EEDE26F}" type="slidenum">
              <a:rPr lang="en-US"/>
              <a:pPr/>
              <a:t>13</a:t>
            </a:fld>
            <a:endParaRPr lang="en-US"/>
          </a:p>
        </p:txBody>
      </p:sp>
      <p:pic>
        <p:nvPicPr>
          <p:cNvPr id="207874" name="Picture 2" descr="FG22_005"/>
          <p:cNvPicPr>
            <a:picLocks noChangeAspect="1" noChangeArrowheads="1"/>
          </p:cNvPicPr>
          <p:nvPr/>
        </p:nvPicPr>
        <p:blipFill>
          <a:blip r:embed="rId4"/>
          <a:srcRect/>
          <a:stretch>
            <a:fillRect/>
          </a:stretch>
        </p:blipFill>
        <p:spPr bwMode="auto">
          <a:xfrm>
            <a:off x="1828800" y="876300"/>
            <a:ext cx="5334000" cy="2324100"/>
          </a:xfrm>
          <a:prstGeom prst="rect">
            <a:avLst/>
          </a:prstGeom>
          <a:noFill/>
        </p:spPr>
      </p:pic>
      <p:sp>
        <p:nvSpPr>
          <p:cNvPr id="207875" name="Rectangle 3"/>
          <p:cNvSpPr>
            <a:spLocks noGrp="1" noChangeArrowheads="1"/>
          </p:cNvSpPr>
          <p:nvPr>
            <p:ph type="title"/>
          </p:nvPr>
        </p:nvSpPr>
        <p:spPr>
          <a:xfrm>
            <a:off x="533400" y="0"/>
            <a:ext cx="8077200" cy="685800"/>
          </a:xfrm>
        </p:spPr>
        <p:txBody>
          <a:bodyPr/>
          <a:lstStyle/>
          <a:p>
            <a:r>
              <a:rPr lang="en-US" dirty="0"/>
              <a:t>Gauss’ Law</a:t>
            </a:r>
          </a:p>
        </p:txBody>
      </p:sp>
      <p:sp>
        <p:nvSpPr>
          <p:cNvPr id="207876" name="Rectangle 4"/>
          <p:cNvSpPr>
            <a:spLocks noGrp="1" noChangeArrowheads="1"/>
          </p:cNvSpPr>
          <p:nvPr>
            <p:ph type="body" idx="1"/>
          </p:nvPr>
        </p:nvSpPr>
        <p:spPr>
          <a:xfrm>
            <a:off x="533400" y="533400"/>
            <a:ext cx="7924800" cy="5943600"/>
          </a:xfrm>
        </p:spPr>
        <p:txBody>
          <a:bodyPr/>
          <a:lstStyle/>
          <a:p>
            <a:r>
              <a:rPr lang="en-US" dirty="0"/>
              <a:t>Let’s consider the case in the figure below.</a:t>
            </a:r>
          </a:p>
          <a:p>
            <a:endParaRPr lang="en-US" dirty="0"/>
          </a:p>
          <a:p>
            <a:endParaRPr lang="en-US" dirty="0"/>
          </a:p>
          <a:p>
            <a:pPr marL="0" indent="0">
              <a:buNone/>
            </a:pPr>
            <a:endParaRPr lang="en-US" dirty="0"/>
          </a:p>
          <a:p>
            <a:r>
              <a:rPr lang="en-US" dirty="0"/>
              <a:t>What are the results of the closed integral of the Gaussian 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a:p>
            <a:r>
              <a:rPr lang="en-US" dirty="0">
                <a:sym typeface="Wingdings" charset="2"/>
              </a:rPr>
              <a:t>Which of the following are correct? </a:t>
            </a:r>
            <a:r>
              <a:rPr lang="en-US" sz="2800" dirty="0">
                <a:solidFill>
                  <a:srgbClr val="CC00CC"/>
                </a:solidFill>
                <a:sym typeface="Wingdings" charset="2"/>
              </a:rPr>
              <a:t>(Poll 9)</a:t>
            </a:r>
            <a:endParaRPr lang="en-US" dirty="0">
              <a:solidFill>
                <a:srgbClr val="CC00CC"/>
              </a:solidFill>
              <a:sym typeface="Wingdings" charset="2"/>
            </a:endParaRPr>
          </a:p>
        </p:txBody>
      </p:sp>
      <p:graphicFrame>
        <p:nvGraphicFramePr>
          <p:cNvPr id="207877" name="Object 5"/>
          <p:cNvGraphicFramePr>
            <a:graphicFrameLocks noChangeAspect="1"/>
          </p:cNvGraphicFramePr>
          <p:nvPr>
            <p:extLst>
              <p:ext uri="{D42A27DB-BD31-4B8C-83A1-F6EECF244321}">
                <p14:modId xmlns:p14="http://schemas.microsoft.com/office/powerpoint/2010/main" val="3038374212"/>
              </p:ext>
            </p:extLst>
          </p:nvPr>
        </p:nvGraphicFramePr>
        <p:xfrm>
          <a:off x="2438400" y="3976688"/>
          <a:ext cx="1343025" cy="685800"/>
        </p:xfrm>
        <a:graphic>
          <a:graphicData uri="http://schemas.openxmlformats.org/presentationml/2006/ole">
            <mc:AlternateContent xmlns:mc="http://schemas.openxmlformats.org/markup-compatibility/2006">
              <mc:Choice xmlns:v="urn:schemas-microsoft-com:vml" Requires="v">
                <p:oleObj spid="_x0000_s117885" name="Equation" r:id="rId5" imgW="596900" imgH="304800" progId="Equation.DSMT4">
                  <p:embed/>
                </p:oleObj>
              </mc:Choice>
              <mc:Fallback>
                <p:oleObj name="Equation" r:id="rId5" imgW="596900" imgH="304800" progId="Equation.DSMT4">
                  <p:embed/>
                  <p:pic>
                    <p:nvPicPr>
                      <p:cNvPr id="207877" name="Object 5"/>
                      <p:cNvPicPr>
                        <a:picLocks noChangeAspect="1" noChangeArrowheads="1"/>
                      </p:cNvPicPr>
                      <p:nvPr/>
                    </p:nvPicPr>
                    <p:blipFill>
                      <a:blip r:embed="rId6"/>
                      <a:srcRect/>
                      <a:stretch>
                        <a:fillRect/>
                      </a:stretch>
                    </p:blipFill>
                    <p:spPr bwMode="auto">
                      <a:xfrm>
                        <a:off x="2438400" y="3976688"/>
                        <a:ext cx="1343025"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334881" y="1981200"/>
            <a:ext cx="322719" cy="457200"/>
          </a:xfrm>
          <a:prstGeom prst="rect">
            <a:avLst/>
          </a:prstGeom>
          <a:noFill/>
          <a:ln w="9525">
            <a:noFill/>
            <a:miter lim="800000"/>
            <a:headEnd/>
            <a:tailEnd/>
          </a:ln>
          <a:effectLst/>
        </p:spPr>
        <p:txBody>
          <a:bodyPr wrap="squar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943600" y="1828800"/>
            <a:ext cx="547144" cy="461665"/>
          </a:xfrm>
          <a:prstGeom prst="rect">
            <a:avLst/>
          </a:prstGeom>
          <a:noFill/>
          <a:ln w="9525">
            <a:noFill/>
            <a:miter lim="800000"/>
            <a:headEnd/>
            <a:tailEnd/>
          </a:ln>
          <a:effectLst/>
        </p:spPr>
        <p:txBody>
          <a:bodyPr wrap="squar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extLst>
              <p:ext uri="{D42A27DB-BD31-4B8C-83A1-F6EECF244321}">
                <p14:modId xmlns:p14="http://schemas.microsoft.com/office/powerpoint/2010/main" val="3065741889"/>
              </p:ext>
            </p:extLst>
          </p:nvPr>
        </p:nvGraphicFramePr>
        <p:xfrm>
          <a:off x="2438400" y="4838700"/>
          <a:ext cx="1343025" cy="685800"/>
        </p:xfrm>
        <a:graphic>
          <a:graphicData uri="http://schemas.openxmlformats.org/presentationml/2006/ole">
            <mc:AlternateContent xmlns:mc="http://schemas.openxmlformats.org/markup-compatibility/2006">
              <mc:Choice xmlns:v="urn:schemas-microsoft-com:vml" Requires="v">
                <p:oleObj spid="_x0000_s117886" name="Equation" r:id="rId7" imgW="596900" imgH="304800" progId="Equation.DSMT4">
                  <p:embed/>
                </p:oleObj>
              </mc:Choice>
              <mc:Fallback>
                <p:oleObj name="Equation" r:id="rId7" imgW="596900" imgH="304800" progId="Equation.DSMT4">
                  <p:embed/>
                  <p:pic>
                    <p:nvPicPr>
                      <p:cNvPr id="207880" name="Object 8"/>
                      <p:cNvPicPr>
                        <a:picLocks noChangeAspect="1" noChangeArrowheads="1"/>
                      </p:cNvPicPr>
                      <p:nvPr/>
                    </p:nvPicPr>
                    <p:blipFill>
                      <a:blip r:embed="rId8"/>
                      <a:srcRect/>
                      <a:stretch>
                        <a:fillRect/>
                      </a:stretch>
                    </p:blipFill>
                    <p:spPr bwMode="auto">
                      <a:xfrm>
                        <a:off x="2438400" y="4838700"/>
                        <a:ext cx="1343025"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extLst>
              <p:ext uri="{D42A27DB-BD31-4B8C-83A1-F6EECF244321}">
                <p14:modId xmlns:p14="http://schemas.microsoft.com/office/powerpoint/2010/main" val="2551219308"/>
              </p:ext>
            </p:extLst>
          </p:nvPr>
        </p:nvGraphicFramePr>
        <p:xfrm>
          <a:off x="3810000" y="3886200"/>
          <a:ext cx="514350" cy="914400"/>
        </p:xfrm>
        <a:graphic>
          <a:graphicData uri="http://schemas.openxmlformats.org/presentationml/2006/ole">
            <mc:AlternateContent xmlns:mc="http://schemas.openxmlformats.org/markup-compatibility/2006">
              <mc:Choice xmlns:v="urn:schemas-microsoft-com:vml" Requires="v">
                <p:oleObj spid="_x0000_s117887" name="Equation" r:id="rId9" imgW="228600" imgH="406080" progId="Equation.DSMT4">
                  <p:embed/>
                </p:oleObj>
              </mc:Choice>
              <mc:Fallback>
                <p:oleObj name="Equation" r:id="rId9" imgW="228600" imgH="406080" progId="Equation.DSMT4">
                  <p:embed/>
                  <p:pic>
                    <p:nvPicPr>
                      <p:cNvPr id="20788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3886200"/>
                        <a:ext cx="514350"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extLst>
              <p:ext uri="{D42A27DB-BD31-4B8C-83A1-F6EECF244321}">
                <p14:modId xmlns:p14="http://schemas.microsoft.com/office/powerpoint/2010/main" val="247594637"/>
              </p:ext>
            </p:extLst>
          </p:nvPr>
        </p:nvGraphicFramePr>
        <p:xfrm>
          <a:off x="3743325" y="4724400"/>
          <a:ext cx="600075" cy="914400"/>
        </p:xfrm>
        <a:graphic>
          <a:graphicData uri="http://schemas.openxmlformats.org/presentationml/2006/ole">
            <mc:AlternateContent xmlns:mc="http://schemas.openxmlformats.org/markup-compatibility/2006">
              <mc:Choice xmlns:v="urn:schemas-microsoft-com:vml" Requires="v">
                <p:oleObj spid="_x0000_s117888" name="Equation" r:id="rId11" imgW="266400" imgH="406080" progId="Equation.DSMT4">
                  <p:embed/>
                </p:oleObj>
              </mc:Choice>
              <mc:Fallback>
                <p:oleObj name="Equation" r:id="rId11" imgW="266400" imgH="406080" progId="Equation.DSMT4">
                  <p:embed/>
                  <p:pic>
                    <p:nvPicPr>
                      <p:cNvPr id="20788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3325" y="4724400"/>
                        <a:ext cx="600075"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302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iterate type="wd">
                                    <p:tmPct val="10000"/>
                                  </p:iterate>
                                  <p:childTnLst>
                                    <p:set>
                                      <p:cBhvr>
                                        <p:cTn id="11" dur="1" fill="hold">
                                          <p:stCondLst>
                                            <p:cond delay="0"/>
                                          </p:stCondLst>
                                        </p:cTn>
                                        <p:tgtEl>
                                          <p:spTgt spid="207874"/>
                                        </p:tgtEl>
                                        <p:attrNameLst>
                                          <p:attrName>style.visibility</p:attrName>
                                        </p:attrNameLst>
                                      </p:cBhvr>
                                      <p:to>
                                        <p:strVal val="visible"/>
                                      </p:to>
                                    </p:set>
                                    <p:animScale>
                                      <p:cBhvr>
                                        <p:cTn id="12" dur="1000" decel="50000" fill="hold">
                                          <p:stCondLst>
                                            <p:cond delay="0"/>
                                          </p:stCondLst>
                                        </p:cTn>
                                        <p:tgtEl>
                                          <p:spTgt spid="20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7874"/>
                                        </p:tgtEl>
                                        <p:attrNameLst>
                                          <p:attrName>ppt_x</p:attrName>
                                          <p:attrName>ppt_y</p:attrName>
                                        </p:attrNameLst>
                                      </p:cBhvr>
                                    </p:animMotion>
                                    <p:animEffect transition="in" filter="fade">
                                      <p:cBhvr>
                                        <p:cTn id="14" dur="1000"/>
                                        <p:tgtEl>
                                          <p:spTgt spid="2078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7878"/>
                                        </p:tgtEl>
                                        <p:attrNameLst>
                                          <p:attrName>style.visibility</p:attrName>
                                        </p:attrNameLst>
                                      </p:cBhvr>
                                      <p:to>
                                        <p:strVal val="visible"/>
                                      </p:to>
                                    </p:set>
                                    <p:anim calcmode="lin" valueType="num">
                                      <p:cBhvr>
                                        <p:cTn id="19" dur="500" fill="hold"/>
                                        <p:tgtEl>
                                          <p:spTgt spid="207878"/>
                                        </p:tgtEl>
                                        <p:attrNameLst>
                                          <p:attrName>ppt_w</p:attrName>
                                        </p:attrNameLst>
                                      </p:cBhvr>
                                      <p:tavLst>
                                        <p:tav tm="0">
                                          <p:val>
                                            <p:fltVal val="0"/>
                                          </p:val>
                                        </p:tav>
                                        <p:tav tm="100000">
                                          <p:val>
                                            <p:strVal val="#ppt_w"/>
                                          </p:val>
                                        </p:tav>
                                      </p:tavLst>
                                    </p:anim>
                                    <p:anim calcmode="lin" valueType="num">
                                      <p:cBhvr>
                                        <p:cTn id="20" dur="500" fill="hold"/>
                                        <p:tgtEl>
                                          <p:spTgt spid="207878"/>
                                        </p:tgtEl>
                                        <p:attrNameLst>
                                          <p:attrName>ppt_h</p:attrName>
                                        </p:attrNameLst>
                                      </p:cBhvr>
                                      <p:tavLst>
                                        <p:tav tm="0">
                                          <p:val>
                                            <p:fltVal val="0"/>
                                          </p:val>
                                        </p:tav>
                                        <p:tav tm="100000">
                                          <p:val>
                                            <p:strVal val="#ppt_h"/>
                                          </p:val>
                                        </p:tav>
                                      </p:tavLst>
                                    </p:anim>
                                    <p:animEffect transition="in" filter="fade">
                                      <p:cBhvr>
                                        <p:cTn id="21" dur="500"/>
                                        <p:tgtEl>
                                          <p:spTgt spid="20787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07879"/>
                                        </p:tgtEl>
                                        <p:attrNameLst>
                                          <p:attrName>style.visibility</p:attrName>
                                        </p:attrNameLst>
                                      </p:cBhvr>
                                      <p:to>
                                        <p:strVal val="visible"/>
                                      </p:to>
                                    </p:set>
                                    <p:anim calcmode="lin" valueType="num">
                                      <p:cBhvr>
                                        <p:cTn id="24" dur="500" fill="hold"/>
                                        <p:tgtEl>
                                          <p:spTgt spid="207879"/>
                                        </p:tgtEl>
                                        <p:attrNameLst>
                                          <p:attrName>ppt_w</p:attrName>
                                        </p:attrNameLst>
                                      </p:cBhvr>
                                      <p:tavLst>
                                        <p:tav tm="0">
                                          <p:val>
                                            <p:fltVal val="0"/>
                                          </p:val>
                                        </p:tav>
                                        <p:tav tm="100000">
                                          <p:val>
                                            <p:strVal val="#ppt_w"/>
                                          </p:val>
                                        </p:tav>
                                      </p:tavLst>
                                    </p:anim>
                                    <p:anim calcmode="lin" valueType="num">
                                      <p:cBhvr>
                                        <p:cTn id="25" dur="500" fill="hold"/>
                                        <p:tgtEl>
                                          <p:spTgt spid="207879"/>
                                        </p:tgtEl>
                                        <p:attrNameLst>
                                          <p:attrName>ppt_h</p:attrName>
                                        </p:attrNameLst>
                                      </p:cBhvr>
                                      <p:tavLst>
                                        <p:tav tm="0">
                                          <p:val>
                                            <p:fltVal val="0"/>
                                          </p:val>
                                        </p:tav>
                                        <p:tav tm="100000">
                                          <p:val>
                                            <p:strVal val="#ppt_h"/>
                                          </p:val>
                                        </p:tav>
                                      </p:tavLst>
                                    </p:anim>
                                    <p:animEffect transition="in" filter="fade">
                                      <p:cBhvr>
                                        <p:cTn id="26" dur="500"/>
                                        <p:tgtEl>
                                          <p:spTgt spid="20787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7876">
                                            <p:txEl>
                                              <p:pRg st="4" end="4"/>
                                            </p:txEl>
                                          </p:spTgt>
                                        </p:tgtEl>
                                        <p:attrNameLst>
                                          <p:attrName>style.visibility</p:attrName>
                                        </p:attrNameLst>
                                      </p:cBhvr>
                                      <p:to>
                                        <p:strVal val="visible"/>
                                      </p:to>
                                    </p:set>
                                    <p:animEffect transition="in" filter="wipe(left)">
                                      <p:cBhvr>
                                        <p:cTn id="31" dur="500"/>
                                        <p:tgtEl>
                                          <p:spTgt spid="20787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07876">
                                            <p:txEl>
                                              <p:pRg st="5" end="5"/>
                                            </p:txEl>
                                          </p:spTgt>
                                        </p:tgtEl>
                                        <p:attrNameLst>
                                          <p:attrName>style.visibility</p:attrName>
                                        </p:attrNameLst>
                                      </p:cBhvr>
                                      <p:to>
                                        <p:strVal val="visible"/>
                                      </p:to>
                                    </p:set>
                                    <p:animEffect transition="in" filter="wipe(left)">
                                      <p:cBhvr>
                                        <p:cTn id="36" dur="500"/>
                                        <p:tgtEl>
                                          <p:spTgt spid="20787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7877"/>
                                        </p:tgtEl>
                                        <p:attrNameLst>
                                          <p:attrName>style.visibility</p:attrName>
                                        </p:attrNameLst>
                                      </p:cBhvr>
                                      <p:to>
                                        <p:strVal val="visible"/>
                                      </p:to>
                                    </p:set>
                                    <p:animEffect transition="in" filter="wipe(left)">
                                      <p:cBhvr>
                                        <p:cTn id="41" dur="500"/>
                                        <p:tgtEl>
                                          <p:spTgt spid="20787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07876">
                                            <p:txEl>
                                              <p:pRg st="7" end="7"/>
                                            </p:txEl>
                                          </p:spTgt>
                                        </p:tgtEl>
                                        <p:attrNameLst>
                                          <p:attrName>style.visibility</p:attrName>
                                        </p:attrNameLst>
                                      </p:cBhvr>
                                      <p:to>
                                        <p:strVal val="visible"/>
                                      </p:to>
                                    </p:set>
                                    <p:animEffect transition="in" filter="wipe(left)">
                                      <p:cBhvr>
                                        <p:cTn id="46" dur="500"/>
                                        <p:tgtEl>
                                          <p:spTgt spid="20787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07880"/>
                                        </p:tgtEl>
                                        <p:attrNameLst>
                                          <p:attrName>style.visibility</p:attrName>
                                        </p:attrNameLst>
                                      </p:cBhvr>
                                      <p:to>
                                        <p:strVal val="visible"/>
                                      </p:to>
                                    </p:set>
                                    <p:animEffect transition="in" filter="wipe(left)">
                                      <p:cBhvr>
                                        <p:cTn id="51" dur="500"/>
                                        <p:tgtEl>
                                          <p:spTgt spid="20788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07881"/>
                                        </p:tgtEl>
                                        <p:attrNameLst>
                                          <p:attrName>style.visibility</p:attrName>
                                        </p:attrNameLst>
                                      </p:cBhvr>
                                      <p:to>
                                        <p:strVal val="visible"/>
                                      </p:to>
                                    </p:set>
                                    <p:animEffect transition="in" filter="wipe(left)">
                                      <p:cBhvr>
                                        <p:cTn id="56" dur="500"/>
                                        <p:tgtEl>
                                          <p:spTgt spid="20788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7882"/>
                                        </p:tgtEl>
                                        <p:attrNameLst>
                                          <p:attrName>style.visibility</p:attrName>
                                        </p:attrNameLst>
                                      </p:cBhvr>
                                      <p:to>
                                        <p:strVal val="visible"/>
                                      </p:to>
                                    </p:set>
                                    <p:animEffect transition="in" filter="wipe(left)">
                                      <p:cBhvr>
                                        <p:cTn id="61" dur="500"/>
                                        <p:tgtEl>
                                          <p:spTgt spid="20788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07876">
                                            <p:txEl>
                                              <p:pRg st="8" end="8"/>
                                            </p:txEl>
                                          </p:spTgt>
                                        </p:tgtEl>
                                        <p:attrNameLst>
                                          <p:attrName>style.visibility</p:attrName>
                                        </p:attrNameLst>
                                      </p:cBhvr>
                                      <p:to>
                                        <p:strVal val="visible"/>
                                      </p:to>
                                    </p:set>
                                    <p:animEffect transition="in" filter="wipe(left)">
                                      <p:cBhvr>
                                        <p:cTn id="66" dur="500"/>
                                        <p:tgtEl>
                                          <p:spTgt spid="2078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uiExpand="1" build="p"/>
      <p:bldP spid="207878" grpId="0"/>
      <p:bldP spid="2078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Monday, Sept. 21, 2020</a:t>
            </a:r>
          </a:p>
        </p:txBody>
      </p:sp>
      <p:sp>
        <p:nvSpPr>
          <p:cNvPr id="17" name="Footer Placeholder 4"/>
          <p:cNvSpPr>
            <a:spLocks noGrp="1"/>
          </p:cNvSpPr>
          <p:nvPr>
            <p:ph type="ftr" sz="quarter" idx="11"/>
          </p:nvPr>
        </p:nvSpPr>
        <p:spPr/>
        <p:txBody>
          <a:bodyPr/>
          <a:lstStyle/>
          <a:p>
            <a:r>
              <a:rPr lang="de-DE"/>
              <a:t>PHYS 1444-002, Fall 2020                    Dr. Jaehoon Yu</a:t>
            </a:r>
            <a:endParaRPr lang="en-US"/>
          </a:p>
        </p:txBody>
      </p:sp>
      <p:sp>
        <p:nvSpPr>
          <p:cNvPr id="18" name="Slide Number Placeholder 5"/>
          <p:cNvSpPr>
            <a:spLocks noGrp="1"/>
          </p:cNvSpPr>
          <p:nvPr>
            <p:ph type="sldNum" sz="quarter" idx="12"/>
          </p:nvPr>
        </p:nvSpPr>
        <p:spPr/>
        <p:txBody>
          <a:bodyPr/>
          <a:lstStyle/>
          <a:p>
            <a:fld id="{4EDCFC4C-6E18-FD4E-93F6-E905DDAF783E}" type="slidenum">
              <a:rPr lang="en-US"/>
              <a:pPr/>
              <a:t>14</a:t>
            </a:fld>
            <a:endParaRPr lang="en-US"/>
          </a:p>
        </p:txBody>
      </p:sp>
      <p:pic>
        <p:nvPicPr>
          <p:cNvPr id="208898" name="Picture 2" descr="FG22_007"/>
          <p:cNvPicPr>
            <a:picLocks noChangeAspect="1" noChangeArrowheads="1"/>
          </p:cNvPicPr>
          <p:nvPr/>
        </p:nvPicPr>
        <p:blipFill>
          <a:blip r:embed="rId4"/>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39757" y="381000"/>
            <a:ext cx="7239000" cy="685800"/>
          </a:xfrm>
        </p:spPr>
        <p:txBody>
          <a:bodyPr/>
          <a:lstStyle/>
          <a:p>
            <a:r>
              <a:rPr lang="en-US" dirty="0"/>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 Gaussian 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Have the same magnitude (uniform) at 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outward parallel to the area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Gaussian integral can be written as </a:t>
            </a:r>
          </a:p>
        </p:txBody>
      </p:sp>
      <p:graphicFrame>
        <p:nvGraphicFramePr>
          <p:cNvPr id="208902" name="Object 6"/>
          <p:cNvGraphicFramePr>
            <a:graphicFrameLocks noChangeAspect="1"/>
          </p:cNvGraphicFramePr>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119033" name="Equation" r:id="rId5" imgW="596900" imgH="304800" progId="Equation.DSMT4">
                  <p:embed/>
                </p:oleObj>
              </mc:Choice>
              <mc:Fallback>
                <p:oleObj name="Equation" r:id="rId5" imgW="596900" imgH="304800" progId="Equation.DSMT4">
                  <p:embed/>
                  <p:pic>
                    <p:nvPicPr>
                      <p:cNvPr id="208902" name="Object 6"/>
                      <p:cNvPicPr>
                        <a:picLocks noChangeAspect="1" noChangeArrowheads="1"/>
                      </p:cNvPicPr>
                      <p:nvPr/>
                    </p:nvPicPr>
                    <p:blipFill>
                      <a:blip r:embed="rId6"/>
                      <a:srcRect/>
                      <a:stretch>
                        <a:fillRect/>
                      </a:stretch>
                    </p:blipFill>
                    <p:spPr bwMode="auto">
                      <a:xfrm>
                        <a:off x="152400" y="5322888"/>
                        <a:ext cx="1244600" cy="6350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119034" name="Equation" r:id="rId7" imgW="253800" imgH="152280" progId="Equation.DSMT4">
                  <p:embed/>
                </p:oleObj>
              </mc:Choice>
              <mc:Fallback>
                <p:oleObj name="Equation" r:id="rId7" imgW="253800" imgH="152280" progId="Equation.DSMT4">
                  <p:embed/>
                  <p:pic>
                    <p:nvPicPr>
                      <p:cNvPr id="20890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119035" name="Equation" r:id="rId9" imgW="546100" imgH="304800" progId="Equation.DSMT4">
                  <p:embed/>
                </p:oleObj>
              </mc:Choice>
              <mc:Fallback>
                <p:oleObj name="Equation" r:id="rId9" imgW="546100" imgH="304800" progId="Equation.DSMT4">
                  <p:embed/>
                  <p:pic>
                    <p:nvPicPr>
                      <p:cNvPr id="208906" name="Object 10"/>
                      <p:cNvPicPr>
                        <a:picLocks noChangeAspect="1" noChangeArrowheads="1"/>
                      </p:cNvPicPr>
                      <p:nvPr/>
                    </p:nvPicPr>
                    <p:blipFill>
                      <a:blip r:embed="rId10"/>
                      <a:srcRect/>
                      <a:stretch>
                        <a:fillRect/>
                      </a:stretch>
                    </p:blipFill>
                    <p:spPr bwMode="auto">
                      <a:xfrm>
                        <a:off x="1404938" y="5322888"/>
                        <a:ext cx="1136650" cy="6350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119036" name="Equation" r:id="rId11" imgW="533400" imgH="304800" progId="Equation.DSMT4">
                  <p:embed/>
                </p:oleObj>
              </mc:Choice>
              <mc:Fallback>
                <p:oleObj name="Equation" r:id="rId11" imgW="533400" imgH="304800" progId="Equation.DSMT4">
                  <p:embed/>
                  <p:pic>
                    <p:nvPicPr>
                      <p:cNvPr id="208907" name="Object 11"/>
                      <p:cNvPicPr>
                        <a:picLocks noChangeAspect="1" noChangeArrowheads="1"/>
                      </p:cNvPicPr>
                      <p:nvPr/>
                    </p:nvPicPr>
                    <p:blipFill>
                      <a:blip r:embed="rId12"/>
                      <a:srcRect/>
                      <a:stretch>
                        <a:fillRect/>
                      </a:stretch>
                    </p:blipFill>
                    <p:spPr bwMode="auto">
                      <a:xfrm>
                        <a:off x="2425700" y="5321300"/>
                        <a:ext cx="1112838" cy="6350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119037" name="Equation" r:id="rId13" imgW="660400" imgH="304800" progId="Equation.DSMT4">
                  <p:embed/>
                </p:oleObj>
              </mc:Choice>
              <mc:Fallback>
                <p:oleObj name="Equation" r:id="rId13" imgW="660400" imgH="304800" progId="Equation.DSMT4">
                  <p:embed/>
                  <p:pic>
                    <p:nvPicPr>
                      <p:cNvPr id="208908" name="Object 12"/>
                      <p:cNvPicPr>
                        <a:picLocks noChangeAspect="1" noChangeArrowheads="1"/>
                      </p:cNvPicPr>
                      <p:nvPr/>
                    </p:nvPicPr>
                    <p:blipFill>
                      <a:blip r:embed="rId14"/>
                      <a:srcRect/>
                      <a:stretch>
                        <a:fillRect/>
                      </a:stretch>
                    </p:blipFill>
                    <p:spPr bwMode="auto">
                      <a:xfrm>
                        <a:off x="3505200" y="5337175"/>
                        <a:ext cx="1376363" cy="6334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119038" name="Equation" r:id="rId15" imgW="444500" imgH="431800" progId="Equation.DSMT4">
                  <p:embed/>
                </p:oleObj>
              </mc:Choice>
              <mc:Fallback>
                <p:oleObj name="Equation" r:id="rId15" imgW="444500" imgH="431800" progId="Equation.DSMT4">
                  <p:embed/>
                  <p:pic>
                    <p:nvPicPr>
                      <p:cNvPr id="208909" name="Object 13"/>
                      <p:cNvPicPr>
                        <a:picLocks noChangeAspect="1" noChangeArrowheads="1"/>
                      </p:cNvPicPr>
                      <p:nvPr/>
                    </p:nvPicPr>
                    <p:blipFill>
                      <a:blip r:embed="rId16"/>
                      <a:srcRect/>
                      <a:stretch>
                        <a:fillRect/>
                      </a:stretch>
                    </p:blipFill>
                    <p:spPr bwMode="auto">
                      <a:xfrm>
                        <a:off x="4865688" y="5232400"/>
                        <a:ext cx="925512" cy="8985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119039" name="Equation" r:id="rId17" imgW="203040" imgH="406080" progId="Equation.DSMT4">
                  <p:embed/>
                </p:oleObj>
              </mc:Choice>
              <mc:Fallback>
                <p:oleObj name="Equation" r:id="rId17" imgW="203040" imgH="406080" progId="Equation.DSMT4">
                  <p:embed/>
                  <p:pic>
                    <p:nvPicPr>
                      <p:cNvPr id="20891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119040" name="Equation" r:id="rId19" imgW="457200" imgH="431800" progId="Equation.DSMT4">
                  <p:embed/>
                </p:oleObj>
              </mc:Choice>
              <mc:Fallback>
                <p:oleObj name="Equation" r:id="rId19" imgW="457200" imgH="431800" progId="Equation.DSMT4">
                  <p:embed/>
                  <p:pic>
                    <p:nvPicPr>
                      <p:cNvPr id="208911" name="Object 15"/>
                      <p:cNvPicPr>
                        <a:picLocks noChangeAspect="1" noChangeArrowheads="1"/>
                      </p:cNvPicPr>
                      <p:nvPr/>
                    </p:nvPicPr>
                    <p:blipFill>
                      <a:blip r:embed="rId20"/>
                      <a:srcRect/>
                      <a:stretch>
                        <a:fillRect/>
                      </a:stretch>
                    </p:blipFill>
                    <p:spPr bwMode="auto">
                      <a:xfrm>
                        <a:off x="7794625" y="4918075"/>
                        <a:ext cx="1196975" cy="121126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39911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wipe(left)">
                                      <p:cBhvr>
                                        <p:cTn id="7" dur="500"/>
                                        <p:tgtEl>
                                          <p:spTgt spid="208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8898"/>
                                        </p:tgtEl>
                                        <p:attrNameLst>
                                          <p:attrName>style.visibility</p:attrName>
                                        </p:attrNameLst>
                                      </p:cBhvr>
                                      <p:to>
                                        <p:strVal val="visible"/>
                                      </p:to>
                                    </p:set>
                                    <p:animEffect transition="in" filter="wipe(down)">
                                      <p:cBhvr>
                                        <p:cTn id="12" dur="580">
                                          <p:stCondLst>
                                            <p:cond delay="0"/>
                                          </p:stCondLst>
                                        </p:cTn>
                                        <p:tgtEl>
                                          <p:spTgt spid="208898"/>
                                        </p:tgtEl>
                                      </p:cBhvr>
                                    </p:animEffect>
                                    <p:anim calcmode="lin" valueType="num">
                                      <p:cBhvr>
                                        <p:cTn id="13" dur="1822" tmFilter="0,0; 0.14,0.36; 0.43,0.73; 0.71,0.91; 1.0,1.0">
                                          <p:stCondLst>
                                            <p:cond delay="0"/>
                                          </p:stCondLst>
                                        </p:cTn>
                                        <p:tgtEl>
                                          <p:spTgt spid="2088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88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88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88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8898"/>
                                        </p:tgtEl>
                                        <p:attrNameLst>
                                          <p:attrName>ppt_y</p:attrName>
                                        </p:attrNameLst>
                                      </p:cBhvr>
                                      <p:tavLst>
                                        <p:tav tm="0" fmla="#ppt_y-sin(pi*$)/81">
                                          <p:val>
                                            <p:fltVal val="0"/>
                                          </p:val>
                                        </p:tav>
                                        <p:tav tm="100000">
                                          <p:val>
                                            <p:fltVal val="1"/>
                                          </p:val>
                                        </p:tav>
                                      </p:tavLst>
                                    </p:anim>
                                    <p:animScale>
                                      <p:cBhvr>
                                        <p:cTn id="18" dur="26">
                                          <p:stCondLst>
                                            <p:cond delay="650"/>
                                          </p:stCondLst>
                                        </p:cTn>
                                        <p:tgtEl>
                                          <p:spTgt spid="208898"/>
                                        </p:tgtEl>
                                      </p:cBhvr>
                                      <p:to x="100000" y="60000"/>
                                    </p:animScale>
                                    <p:animScale>
                                      <p:cBhvr>
                                        <p:cTn id="19" dur="166" decel="50000">
                                          <p:stCondLst>
                                            <p:cond delay="676"/>
                                          </p:stCondLst>
                                        </p:cTn>
                                        <p:tgtEl>
                                          <p:spTgt spid="208898"/>
                                        </p:tgtEl>
                                      </p:cBhvr>
                                      <p:to x="100000" y="100000"/>
                                    </p:animScale>
                                    <p:animScale>
                                      <p:cBhvr>
                                        <p:cTn id="20" dur="26">
                                          <p:stCondLst>
                                            <p:cond delay="1312"/>
                                          </p:stCondLst>
                                        </p:cTn>
                                        <p:tgtEl>
                                          <p:spTgt spid="208898"/>
                                        </p:tgtEl>
                                      </p:cBhvr>
                                      <p:to x="100000" y="80000"/>
                                    </p:animScale>
                                    <p:animScale>
                                      <p:cBhvr>
                                        <p:cTn id="21" dur="166" decel="50000">
                                          <p:stCondLst>
                                            <p:cond delay="1338"/>
                                          </p:stCondLst>
                                        </p:cTn>
                                        <p:tgtEl>
                                          <p:spTgt spid="208898"/>
                                        </p:tgtEl>
                                      </p:cBhvr>
                                      <p:to x="100000" y="100000"/>
                                    </p:animScale>
                                    <p:animScale>
                                      <p:cBhvr>
                                        <p:cTn id="22" dur="26">
                                          <p:stCondLst>
                                            <p:cond delay="1642"/>
                                          </p:stCondLst>
                                        </p:cTn>
                                        <p:tgtEl>
                                          <p:spTgt spid="208898"/>
                                        </p:tgtEl>
                                      </p:cBhvr>
                                      <p:to x="100000" y="90000"/>
                                    </p:animScale>
                                    <p:animScale>
                                      <p:cBhvr>
                                        <p:cTn id="23" dur="166" decel="50000">
                                          <p:stCondLst>
                                            <p:cond delay="1668"/>
                                          </p:stCondLst>
                                        </p:cTn>
                                        <p:tgtEl>
                                          <p:spTgt spid="208898"/>
                                        </p:tgtEl>
                                      </p:cBhvr>
                                      <p:to x="100000" y="100000"/>
                                    </p:animScale>
                                    <p:animScale>
                                      <p:cBhvr>
                                        <p:cTn id="24" dur="26">
                                          <p:stCondLst>
                                            <p:cond delay="1808"/>
                                          </p:stCondLst>
                                        </p:cTn>
                                        <p:tgtEl>
                                          <p:spTgt spid="208898"/>
                                        </p:tgtEl>
                                      </p:cBhvr>
                                      <p:to x="100000" y="95000"/>
                                    </p:animScale>
                                    <p:animScale>
                                      <p:cBhvr>
                                        <p:cTn id="25" dur="166" decel="50000">
                                          <p:stCondLst>
                                            <p:cond delay="1834"/>
                                          </p:stCondLst>
                                        </p:cTn>
                                        <p:tgtEl>
                                          <p:spTgt spid="20889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8901">
                                            <p:txEl>
                                              <p:pRg st="0" end="0"/>
                                            </p:txEl>
                                          </p:spTgt>
                                        </p:tgtEl>
                                        <p:attrNameLst>
                                          <p:attrName>style.visibility</p:attrName>
                                        </p:attrNameLst>
                                      </p:cBhvr>
                                      <p:to>
                                        <p:strVal val="visible"/>
                                      </p:to>
                                    </p:set>
                                    <p:animEffect transition="in" filter="wipe(left)">
                                      <p:cBhvr>
                                        <p:cTn id="30" dur="500"/>
                                        <p:tgtEl>
                                          <p:spTgt spid="20890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08901">
                                            <p:txEl>
                                              <p:pRg st="1" end="1"/>
                                            </p:txEl>
                                          </p:spTgt>
                                        </p:tgtEl>
                                        <p:attrNameLst>
                                          <p:attrName>style.visibility</p:attrName>
                                        </p:attrNameLst>
                                      </p:cBhvr>
                                      <p:to>
                                        <p:strVal val="visible"/>
                                      </p:to>
                                    </p:set>
                                    <p:animEffect transition="in" filter="wipe(left)">
                                      <p:cBhvr>
                                        <p:cTn id="35" dur="500"/>
                                        <p:tgtEl>
                                          <p:spTgt spid="20890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8901">
                                            <p:txEl>
                                              <p:pRg st="2" end="2"/>
                                            </p:txEl>
                                          </p:spTgt>
                                        </p:tgtEl>
                                        <p:attrNameLst>
                                          <p:attrName>style.visibility</p:attrName>
                                        </p:attrNameLst>
                                      </p:cBhvr>
                                      <p:to>
                                        <p:strVal val="visible"/>
                                      </p:to>
                                    </p:set>
                                    <p:animEffect transition="in" filter="wipe(left)">
                                      <p:cBhvr>
                                        <p:cTn id="40" dur="500"/>
                                        <p:tgtEl>
                                          <p:spTgt spid="20890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08901">
                                            <p:txEl>
                                              <p:pRg st="3" end="3"/>
                                            </p:txEl>
                                          </p:spTgt>
                                        </p:tgtEl>
                                        <p:attrNameLst>
                                          <p:attrName>style.visibility</p:attrName>
                                        </p:attrNameLst>
                                      </p:cBhvr>
                                      <p:to>
                                        <p:strVal val="visible"/>
                                      </p:to>
                                    </p:set>
                                    <p:animEffect transition="in" filter="wipe(left)">
                                      <p:cBhvr>
                                        <p:cTn id="45" dur="500"/>
                                        <p:tgtEl>
                                          <p:spTgt spid="20890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8901">
                                            <p:txEl>
                                              <p:pRg st="4" end="4"/>
                                            </p:txEl>
                                          </p:spTgt>
                                        </p:tgtEl>
                                        <p:attrNameLst>
                                          <p:attrName>style.visibility</p:attrName>
                                        </p:attrNameLst>
                                      </p:cBhvr>
                                      <p:to>
                                        <p:strVal val="visible"/>
                                      </p:to>
                                    </p:set>
                                    <p:animEffect transition="in" filter="wipe(left)">
                                      <p:cBhvr>
                                        <p:cTn id="50" dur="500"/>
                                        <p:tgtEl>
                                          <p:spTgt spid="20890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08901">
                                            <p:txEl>
                                              <p:pRg st="5" end="5"/>
                                            </p:txEl>
                                          </p:spTgt>
                                        </p:tgtEl>
                                        <p:attrNameLst>
                                          <p:attrName>style.visibility</p:attrName>
                                        </p:attrNameLst>
                                      </p:cBhvr>
                                      <p:to>
                                        <p:strVal val="visible"/>
                                      </p:to>
                                    </p:set>
                                    <p:animEffect transition="in" filter="wipe(left)">
                                      <p:cBhvr>
                                        <p:cTn id="55" dur="500"/>
                                        <p:tgtEl>
                                          <p:spTgt spid="208901">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8902"/>
                                        </p:tgtEl>
                                        <p:attrNameLst>
                                          <p:attrName>style.visibility</p:attrName>
                                        </p:attrNameLst>
                                      </p:cBhvr>
                                      <p:to>
                                        <p:strVal val="visible"/>
                                      </p:to>
                                    </p:set>
                                    <p:animEffect transition="in" filter="wipe(left)">
                                      <p:cBhvr>
                                        <p:cTn id="60" dur="500"/>
                                        <p:tgtEl>
                                          <p:spTgt spid="20890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8906"/>
                                        </p:tgtEl>
                                        <p:attrNameLst>
                                          <p:attrName>style.visibility</p:attrName>
                                        </p:attrNameLst>
                                      </p:cBhvr>
                                      <p:to>
                                        <p:strVal val="visible"/>
                                      </p:to>
                                    </p:set>
                                    <p:animEffect transition="in" filter="wipe(left)">
                                      <p:cBhvr>
                                        <p:cTn id="65" dur="500"/>
                                        <p:tgtEl>
                                          <p:spTgt spid="20890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8907"/>
                                        </p:tgtEl>
                                        <p:attrNameLst>
                                          <p:attrName>style.visibility</p:attrName>
                                        </p:attrNameLst>
                                      </p:cBhvr>
                                      <p:to>
                                        <p:strVal val="visible"/>
                                      </p:to>
                                    </p:set>
                                    <p:animEffect transition="in" filter="wipe(left)">
                                      <p:cBhvr>
                                        <p:cTn id="70" dur="500"/>
                                        <p:tgtEl>
                                          <p:spTgt spid="20890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08908"/>
                                        </p:tgtEl>
                                        <p:attrNameLst>
                                          <p:attrName>style.visibility</p:attrName>
                                        </p:attrNameLst>
                                      </p:cBhvr>
                                      <p:to>
                                        <p:strVal val="visible"/>
                                      </p:to>
                                    </p:set>
                                    <p:animEffect transition="in" filter="wipe(left)">
                                      <p:cBhvr>
                                        <p:cTn id="75" dur="500"/>
                                        <p:tgtEl>
                                          <p:spTgt spid="20890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8909"/>
                                        </p:tgtEl>
                                        <p:attrNameLst>
                                          <p:attrName>style.visibility</p:attrName>
                                        </p:attrNameLst>
                                      </p:cBhvr>
                                      <p:to>
                                        <p:strVal val="visible"/>
                                      </p:to>
                                    </p:set>
                                    <p:animEffect transition="in" filter="wipe(left)">
                                      <p:cBhvr>
                                        <p:cTn id="80" dur="500"/>
                                        <p:tgtEl>
                                          <p:spTgt spid="20890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08910"/>
                                        </p:tgtEl>
                                        <p:attrNameLst>
                                          <p:attrName>style.visibility</p:attrName>
                                        </p:attrNameLst>
                                      </p:cBhvr>
                                      <p:to>
                                        <p:strVal val="visible"/>
                                      </p:to>
                                    </p:set>
                                    <p:animEffect transition="in" filter="wipe(left)">
                                      <p:cBhvr>
                                        <p:cTn id="85" dur="500"/>
                                        <p:tgtEl>
                                          <p:spTgt spid="20891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08903"/>
                                        </p:tgtEl>
                                        <p:attrNameLst>
                                          <p:attrName>style.visibility</p:attrName>
                                        </p:attrNameLst>
                                      </p:cBhvr>
                                      <p:to>
                                        <p:strVal val="visible"/>
                                      </p:to>
                                    </p:set>
                                    <p:animEffect transition="in" filter="wipe(left)">
                                      <p:cBhvr>
                                        <p:cTn id="90" dur="500"/>
                                        <p:tgtEl>
                                          <p:spTgt spid="20890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08904"/>
                                        </p:tgtEl>
                                        <p:attrNameLst>
                                          <p:attrName>style.visibility</p:attrName>
                                        </p:attrNameLst>
                                      </p:cBhvr>
                                      <p:to>
                                        <p:strVal val="visible"/>
                                      </p:to>
                                    </p:set>
                                    <p:animEffect transition="in" filter="wipe(left)">
                                      <p:cBhvr>
                                        <p:cTn id="95" dur="500"/>
                                        <p:tgtEl>
                                          <p:spTgt spid="20890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08911"/>
                                        </p:tgtEl>
                                        <p:attrNameLst>
                                          <p:attrName>style.visibility</p:attrName>
                                        </p:attrNameLst>
                                      </p:cBhvr>
                                      <p:to>
                                        <p:strVal val="visible"/>
                                      </p:to>
                                    </p:set>
                                    <p:animEffect transition="in" filter="wipe(left)">
                                      <p:cBhvr>
                                        <p:cTn id="100" dur="500"/>
                                        <p:tgtEl>
                                          <p:spTgt spid="208911"/>
                                        </p:tgtEl>
                                      </p:cBhvr>
                                    </p:animEffect>
                                  </p:childTnLst>
                                </p:cTn>
                              </p:par>
                            </p:childTnLst>
                          </p:cTn>
                        </p:par>
                      </p:childTnLst>
                    </p:cTn>
                  </p:par>
                  <p:par>
                    <p:cTn id="101" fill="hold">
                      <p:stCondLst>
                        <p:cond delay="indefinite"/>
                      </p:stCondLst>
                      <p:childTnLst>
                        <p:par>
                          <p:cTn id="102" fill="hold">
                            <p:stCondLst>
                              <p:cond delay="0"/>
                            </p:stCondLst>
                            <p:childTnLst>
                              <p:par>
                                <p:cTn id="103" presetID="35" presetClass="entr" presetSubtype="0" fill="hold" grpId="0" nodeType="clickEffect">
                                  <p:stCondLst>
                                    <p:cond delay="0"/>
                                  </p:stCondLst>
                                  <p:iterate type="wd">
                                    <p:tmPct val="10000"/>
                                  </p:iterate>
                                  <p:childTnLst>
                                    <p:set>
                                      <p:cBhvr>
                                        <p:cTn id="104" dur="1" fill="hold">
                                          <p:stCondLst>
                                            <p:cond delay="0"/>
                                          </p:stCondLst>
                                        </p:cTn>
                                        <p:tgtEl>
                                          <p:spTgt spid="208905"/>
                                        </p:tgtEl>
                                        <p:attrNameLst>
                                          <p:attrName>style.visibility</p:attrName>
                                        </p:attrNameLst>
                                      </p:cBhvr>
                                      <p:to>
                                        <p:strVal val="visible"/>
                                      </p:to>
                                    </p:set>
                                    <p:animEffect transition="in" filter="fade">
                                      <p:cBhvr>
                                        <p:cTn id="105" dur="2000"/>
                                        <p:tgtEl>
                                          <p:spTgt spid="208905"/>
                                        </p:tgtEl>
                                      </p:cBhvr>
                                    </p:animEffect>
                                    <p:anim calcmode="lin" valueType="num">
                                      <p:cBhvr>
                                        <p:cTn id="106" dur="2000" fill="hold"/>
                                        <p:tgtEl>
                                          <p:spTgt spid="208905"/>
                                        </p:tgtEl>
                                        <p:attrNameLst>
                                          <p:attrName>style.rotation</p:attrName>
                                        </p:attrNameLst>
                                      </p:cBhvr>
                                      <p:tavLst>
                                        <p:tav tm="0">
                                          <p:val>
                                            <p:fltVal val="720"/>
                                          </p:val>
                                        </p:tav>
                                        <p:tav tm="100000">
                                          <p:val>
                                            <p:fltVal val="0"/>
                                          </p:val>
                                        </p:tav>
                                      </p:tavLst>
                                    </p:anim>
                                    <p:anim calcmode="lin" valueType="num">
                                      <p:cBhvr>
                                        <p:cTn id="107" dur="2000" fill="hold"/>
                                        <p:tgtEl>
                                          <p:spTgt spid="208905"/>
                                        </p:tgtEl>
                                        <p:attrNameLst>
                                          <p:attrName>ppt_h</p:attrName>
                                        </p:attrNameLst>
                                      </p:cBhvr>
                                      <p:tavLst>
                                        <p:tav tm="0">
                                          <p:val>
                                            <p:fltVal val="0"/>
                                          </p:val>
                                        </p:tav>
                                        <p:tav tm="100000">
                                          <p:val>
                                            <p:strVal val="#ppt_h"/>
                                          </p:val>
                                        </p:tav>
                                      </p:tavLst>
                                    </p:anim>
                                    <p:anim calcmode="lin" valueType="num">
                                      <p:cBhvr>
                                        <p:cTn id="108" dur="2000" fill="hold"/>
                                        <p:tgtEl>
                                          <p:spTgt spid="20890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P spid="208901" grpId="0" build="p"/>
      <p:bldP spid="208903" grpId="0" animBg="1"/>
      <p:bldP spid="2089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Sept. 21, 2020</a:t>
            </a:r>
          </a:p>
        </p:txBody>
      </p:sp>
      <p:sp>
        <p:nvSpPr>
          <p:cNvPr id="15" name="Footer Placeholder 4"/>
          <p:cNvSpPr>
            <a:spLocks noGrp="1"/>
          </p:cNvSpPr>
          <p:nvPr>
            <p:ph type="ftr" sz="quarter" idx="11"/>
          </p:nvPr>
        </p:nvSpPr>
        <p:spPr/>
        <p:txBody>
          <a:bodyPr/>
          <a:lstStyle/>
          <a:p>
            <a:r>
              <a:rPr lang="de-DE"/>
              <a:t>PHYS 1444-002, Fall 2020                    Dr. Jaehoon Yu</a:t>
            </a:r>
            <a:endParaRPr lang="en-US"/>
          </a:p>
        </p:txBody>
      </p:sp>
      <p:sp>
        <p:nvSpPr>
          <p:cNvPr id="16" name="Slide Number Placeholder 5"/>
          <p:cNvSpPr>
            <a:spLocks noGrp="1"/>
          </p:cNvSpPr>
          <p:nvPr>
            <p:ph type="sldNum" sz="quarter" idx="12"/>
          </p:nvPr>
        </p:nvSpPr>
        <p:spPr/>
        <p:txBody>
          <a:bodyPr/>
          <a:lstStyle/>
          <a:p>
            <a:fld id="{49281944-574F-FF4B-8F60-DE60AF160DB9}" type="slidenum">
              <a:rPr lang="en-US"/>
              <a:pPr/>
              <a:t>15</a:t>
            </a:fld>
            <a:endParaRPr lang="en-US"/>
          </a:p>
        </p:txBody>
      </p:sp>
      <p:pic>
        <p:nvPicPr>
          <p:cNvPr id="209922" name="Picture 2" descr="FG22_007"/>
          <p:cNvPicPr>
            <a:picLocks noChangeAspect="1" noChangeArrowheads="1"/>
          </p:cNvPicPr>
          <p:nvPr/>
        </p:nvPicPr>
        <p:blipFill>
          <a:blip r:embed="rId4"/>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surface of radius r 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120026" name="Equation" r:id="rId5" imgW="596900" imgH="304800" progId="Equation.DSMT4">
                  <p:embed/>
                </p:oleObj>
              </mc:Choice>
              <mc:Fallback>
                <p:oleObj name="Equation" r:id="rId5" imgW="596900" imgH="304800" progId="Equation.DSMT4">
                  <p:embed/>
                  <p:pic>
                    <p:nvPicPr>
                      <p:cNvPr id="209926" name="Object 6"/>
                      <p:cNvPicPr>
                        <a:picLocks noChangeAspect="1" noChangeArrowheads="1"/>
                      </p:cNvPicPr>
                      <p:nvPr/>
                    </p:nvPicPr>
                    <p:blipFill>
                      <a:blip r:embed="rId6"/>
                      <a:srcRect/>
                      <a:stretch>
                        <a:fillRect/>
                      </a:stretch>
                    </p:blipFill>
                    <p:spPr bwMode="auto">
                      <a:xfrm>
                        <a:off x="457200" y="4019550"/>
                        <a:ext cx="1317625" cy="8001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nvGraphicFramePr>
        <p:xfrm>
          <a:off x="4819650" y="2362200"/>
          <a:ext cx="1962150" cy="1139825"/>
        </p:xfrm>
        <a:graphic>
          <a:graphicData uri="http://schemas.openxmlformats.org/presentationml/2006/ole">
            <mc:AlternateContent xmlns:mc="http://schemas.openxmlformats.org/markup-compatibility/2006">
              <mc:Choice xmlns:v="urn:schemas-microsoft-com:vml" Requires="v">
                <p:oleObj spid="_x0000_s120027" name="Equation" r:id="rId7" imgW="749160" imgH="406080" progId="Equation.DSMT4">
                  <p:embed/>
                </p:oleObj>
              </mc:Choice>
              <mc:Fallback>
                <p:oleObj name="Equation" r:id="rId7" imgW="749160" imgH="406080" progId="Equation.DSMT4">
                  <p:embed/>
                  <p:pic>
                    <p:nvPicPr>
                      <p:cNvPr id="20992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9650" y="2362200"/>
                        <a:ext cx="1962150" cy="11398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120028" name="Equation" r:id="rId9" imgW="1003300" imgH="419100" progId="Equation.DSMT4">
                  <p:embed/>
                </p:oleObj>
              </mc:Choice>
              <mc:Fallback>
                <p:oleObj name="Equation" r:id="rId9" imgW="1003300" imgH="419100" progId="Equation.DSMT4">
                  <p:embed/>
                  <p:pic>
                    <p:nvPicPr>
                      <p:cNvPr id="209929" name="Object 9"/>
                      <p:cNvPicPr>
                        <a:picLocks noChangeAspect="1" noChangeArrowheads="1"/>
                      </p:cNvPicPr>
                      <p:nvPr/>
                    </p:nvPicPr>
                    <p:blipFill>
                      <a:blip r:embed="rId10"/>
                      <a:srcRect/>
                      <a:stretch>
                        <a:fillRect/>
                      </a:stretch>
                    </p:blipFill>
                    <p:spPr bwMode="auto">
                      <a:xfrm>
                        <a:off x="3865563" y="4937125"/>
                        <a:ext cx="2216150"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120029" name="Equation" r:id="rId11" imgW="1028700" imgH="419100" progId="Equation.DSMT4">
                  <p:embed/>
                </p:oleObj>
              </mc:Choice>
              <mc:Fallback>
                <p:oleObj name="Equation" r:id="rId11" imgW="1028700" imgH="419100" progId="Equation.DSMT4">
                  <p:embed/>
                  <p:pic>
                    <p:nvPicPr>
                      <p:cNvPr id="209930" name="Object 10"/>
                      <p:cNvPicPr>
                        <a:picLocks noChangeAspect="1" noChangeArrowheads="1"/>
                      </p:cNvPicPr>
                      <p:nvPr/>
                    </p:nvPicPr>
                    <p:blipFill>
                      <a:blip r:embed="rId12"/>
                      <a:srcRect/>
                      <a:stretch>
                        <a:fillRect/>
                      </a:stretch>
                    </p:blipFill>
                    <p:spPr bwMode="auto">
                      <a:xfrm>
                        <a:off x="1827213" y="3870325"/>
                        <a:ext cx="2273300"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120030" name="Equation" r:id="rId13" imgW="787400" imgH="419100" progId="Equation.DSMT4">
                  <p:embed/>
                </p:oleObj>
              </mc:Choice>
              <mc:Fallback>
                <p:oleObj name="Equation" r:id="rId13" imgW="787400" imgH="419100" progId="Equation.DSMT4">
                  <p:embed/>
                  <p:pic>
                    <p:nvPicPr>
                      <p:cNvPr id="209931" name="Object 11"/>
                      <p:cNvPicPr>
                        <a:picLocks noChangeAspect="1" noChangeArrowheads="1"/>
                      </p:cNvPicPr>
                      <p:nvPr/>
                    </p:nvPicPr>
                    <p:blipFill>
                      <a:blip r:embed="rId14"/>
                      <a:srcRect/>
                      <a:stretch>
                        <a:fillRect/>
                      </a:stretch>
                    </p:blipFill>
                    <p:spPr bwMode="auto">
                      <a:xfrm>
                        <a:off x="4113213" y="3870325"/>
                        <a:ext cx="1739900"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120031" name="Equation" r:id="rId15" imgW="1016000" imgH="419100" progId="Equation.DSMT4">
                  <p:embed/>
                </p:oleObj>
              </mc:Choice>
              <mc:Fallback>
                <p:oleObj name="Equation" r:id="rId15" imgW="1016000" imgH="419100" progId="Equation.DSMT4">
                  <p:embed/>
                  <p:pic>
                    <p:nvPicPr>
                      <p:cNvPr id="209932" name="Object 12"/>
                      <p:cNvPicPr>
                        <a:picLocks noChangeAspect="1" noChangeArrowheads="1"/>
                      </p:cNvPicPr>
                      <p:nvPr/>
                    </p:nvPicPr>
                    <p:blipFill>
                      <a:blip r:embed="rId16"/>
                      <a:srcRect/>
                      <a:stretch>
                        <a:fillRect/>
                      </a:stretch>
                    </p:blipFill>
                    <p:spPr bwMode="auto">
                      <a:xfrm>
                        <a:off x="6110288" y="4937125"/>
                        <a:ext cx="2246312" cy="110013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120032" name="Equation" r:id="rId17" imgW="203040" imgH="406080" progId="Equation.DSMT4">
                  <p:embed/>
                </p:oleObj>
              </mc:Choice>
              <mc:Fallback>
                <p:oleObj name="Equation" r:id="rId17" imgW="203040" imgH="406080" progId="Equation.DSMT4">
                  <p:embed/>
                  <p:pic>
                    <p:nvPicPr>
                      <p:cNvPr id="20993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88286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4">
                                            <p:txEl>
                                              <p:pRg st="0" end="0"/>
                                            </p:txEl>
                                          </p:spTgt>
                                        </p:tgtEl>
                                        <p:attrNameLst>
                                          <p:attrName>style.visibility</p:attrName>
                                        </p:attrNameLst>
                                      </p:cBhvr>
                                      <p:to>
                                        <p:strVal val="visible"/>
                                      </p:to>
                                    </p:set>
                                    <p:animEffect transition="in" filter="wipe(left)">
                                      <p:cBhvr>
                                        <p:cTn id="7" dur="500"/>
                                        <p:tgtEl>
                                          <p:spTgt spid="209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9922"/>
                                        </p:tgtEl>
                                        <p:attrNameLst>
                                          <p:attrName>style.visibility</p:attrName>
                                        </p:attrNameLst>
                                      </p:cBhvr>
                                      <p:to>
                                        <p:strVal val="visible"/>
                                      </p:to>
                                    </p:set>
                                    <p:animEffect transition="in" filter="wipe(down)">
                                      <p:cBhvr>
                                        <p:cTn id="12" dur="580">
                                          <p:stCondLst>
                                            <p:cond delay="0"/>
                                          </p:stCondLst>
                                        </p:cTn>
                                        <p:tgtEl>
                                          <p:spTgt spid="209922"/>
                                        </p:tgtEl>
                                      </p:cBhvr>
                                    </p:animEffect>
                                    <p:anim calcmode="lin" valueType="num">
                                      <p:cBhvr>
                                        <p:cTn id="13" dur="1822" tmFilter="0,0; 0.14,0.36; 0.43,0.73; 0.71,0.91; 1.0,1.0">
                                          <p:stCondLst>
                                            <p:cond delay="0"/>
                                          </p:stCondLst>
                                        </p:cTn>
                                        <p:tgtEl>
                                          <p:spTgt spid="2099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99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99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99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99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09922"/>
                                        </p:tgtEl>
                                      </p:cBhvr>
                                      <p:to x="100000" y="60000"/>
                                    </p:animScale>
                                    <p:animScale>
                                      <p:cBhvr>
                                        <p:cTn id="19" dur="166" decel="50000">
                                          <p:stCondLst>
                                            <p:cond delay="676"/>
                                          </p:stCondLst>
                                        </p:cTn>
                                        <p:tgtEl>
                                          <p:spTgt spid="209922"/>
                                        </p:tgtEl>
                                      </p:cBhvr>
                                      <p:to x="100000" y="100000"/>
                                    </p:animScale>
                                    <p:animScale>
                                      <p:cBhvr>
                                        <p:cTn id="20" dur="26">
                                          <p:stCondLst>
                                            <p:cond delay="1312"/>
                                          </p:stCondLst>
                                        </p:cTn>
                                        <p:tgtEl>
                                          <p:spTgt spid="209922"/>
                                        </p:tgtEl>
                                      </p:cBhvr>
                                      <p:to x="100000" y="80000"/>
                                    </p:animScale>
                                    <p:animScale>
                                      <p:cBhvr>
                                        <p:cTn id="21" dur="166" decel="50000">
                                          <p:stCondLst>
                                            <p:cond delay="1338"/>
                                          </p:stCondLst>
                                        </p:cTn>
                                        <p:tgtEl>
                                          <p:spTgt spid="209922"/>
                                        </p:tgtEl>
                                      </p:cBhvr>
                                      <p:to x="100000" y="100000"/>
                                    </p:animScale>
                                    <p:animScale>
                                      <p:cBhvr>
                                        <p:cTn id="22" dur="26">
                                          <p:stCondLst>
                                            <p:cond delay="1642"/>
                                          </p:stCondLst>
                                        </p:cTn>
                                        <p:tgtEl>
                                          <p:spTgt spid="209922"/>
                                        </p:tgtEl>
                                      </p:cBhvr>
                                      <p:to x="100000" y="90000"/>
                                    </p:animScale>
                                    <p:animScale>
                                      <p:cBhvr>
                                        <p:cTn id="23" dur="166" decel="50000">
                                          <p:stCondLst>
                                            <p:cond delay="1668"/>
                                          </p:stCondLst>
                                        </p:cTn>
                                        <p:tgtEl>
                                          <p:spTgt spid="209922"/>
                                        </p:tgtEl>
                                      </p:cBhvr>
                                      <p:to x="100000" y="100000"/>
                                    </p:animScale>
                                    <p:animScale>
                                      <p:cBhvr>
                                        <p:cTn id="24" dur="26">
                                          <p:stCondLst>
                                            <p:cond delay="1808"/>
                                          </p:stCondLst>
                                        </p:cTn>
                                        <p:tgtEl>
                                          <p:spTgt spid="209922"/>
                                        </p:tgtEl>
                                      </p:cBhvr>
                                      <p:to x="100000" y="95000"/>
                                    </p:animScale>
                                    <p:animScale>
                                      <p:cBhvr>
                                        <p:cTn id="25" dur="166" decel="50000">
                                          <p:stCondLst>
                                            <p:cond delay="1834"/>
                                          </p:stCondLst>
                                        </p:cTn>
                                        <p:tgtEl>
                                          <p:spTgt spid="20992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9924">
                                            <p:txEl>
                                              <p:pRg st="1" end="1"/>
                                            </p:txEl>
                                          </p:spTgt>
                                        </p:tgtEl>
                                        <p:attrNameLst>
                                          <p:attrName>style.visibility</p:attrName>
                                        </p:attrNameLst>
                                      </p:cBhvr>
                                      <p:to>
                                        <p:strVal val="visible"/>
                                      </p:to>
                                    </p:set>
                                    <p:animEffect transition="in" filter="wipe(left)">
                                      <p:cBhvr>
                                        <p:cTn id="30" dur="500"/>
                                        <p:tgtEl>
                                          <p:spTgt spid="2099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9928"/>
                                        </p:tgtEl>
                                        <p:attrNameLst>
                                          <p:attrName>style.visibility</p:attrName>
                                        </p:attrNameLst>
                                      </p:cBhvr>
                                      <p:to>
                                        <p:strVal val="visible"/>
                                      </p:to>
                                    </p:set>
                                    <p:animEffect transition="in" filter="wipe(left)">
                                      <p:cBhvr>
                                        <p:cTn id="35" dur="500"/>
                                        <p:tgtEl>
                                          <p:spTgt spid="2099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9925">
                                            <p:txEl>
                                              <p:pRg st="0" end="0"/>
                                            </p:txEl>
                                          </p:spTgt>
                                        </p:tgtEl>
                                        <p:attrNameLst>
                                          <p:attrName>style.visibility</p:attrName>
                                        </p:attrNameLst>
                                      </p:cBhvr>
                                      <p:to>
                                        <p:strVal val="visible"/>
                                      </p:to>
                                    </p:set>
                                    <p:animEffect transition="in" filter="wipe(left)">
                                      <p:cBhvr>
                                        <p:cTn id="40" dur="500"/>
                                        <p:tgtEl>
                                          <p:spTgt spid="20992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9926"/>
                                        </p:tgtEl>
                                        <p:attrNameLst>
                                          <p:attrName>style.visibility</p:attrName>
                                        </p:attrNameLst>
                                      </p:cBhvr>
                                      <p:to>
                                        <p:strVal val="visible"/>
                                      </p:to>
                                    </p:set>
                                    <p:animEffect transition="in" filter="wipe(left)">
                                      <p:cBhvr>
                                        <p:cTn id="45" dur="500"/>
                                        <p:tgtEl>
                                          <p:spTgt spid="2099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09930"/>
                                        </p:tgtEl>
                                        <p:attrNameLst>
                                          <p:attrName>style.visibility</p:attrName>
                                        </p:attrNameLst>
                                      </p:cBhvr>
                                      <p:to>
                                        <p:strVal val="visible"/>
                                      </p:to>
                                    </p:set>
                                    <p:animEffect transition="in" filter="wipe(left)">
                                      <p:cBhvr>
                                        <p:cTn id="50" dur="500"/>
                                        <p:tgtEl>
                                          <p:spTgt spid="2099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9931"/>
                                        </p:tgtEl>
                                        <p:attrNameLst>
                                          <p:attrName>style.visibility</p:attrName>
                                        </p:attrNameLst>
                                      </p:cBhvr>
                                      <p:to>
                                        <p:strVal val="visible"/>
                                      </p:to>
                                    </p:set>
                                    <p:animEffect transition="in" filter="wipe(left)">
                                      <p:cBhvr>
                                        <p:cTn id="55" dur="500"/>
                                        <p:tgtEl>
                                          <p:spTgt spid="2099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9929"/>
                                        </p:tgtEl>
                                        <p:attrNameLst>
                                          <p:attrName>style.visibility</p:attrName>
                                        </p:attrNameLst>
                                      </p:cBhvr>
                                      <p:to>
                                        <p:strVal val="visible"/>
                                      </p:to>
                                    </p:set>
                                    <p:animEffect transition="in" filter="wipe(left)">
                                      <p:cBhvr>
                                        <p:cTn id="60" dur="500"/>
                                        <p:tgtEl>
                                          <p:spTgt spid="2099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9932"/>
                                        </p:tgtEl>
                                        <p:attrNameLst>
                                          <p:attrName>style.visibility</p:attrName>
                                        </p:attrNameLst>
                                      </p:cBhvr>
                                      <p:to>
                                        <p:strVal val="visible"/>
                                      </p:to>
                                    </p:set>
                                    <p:animEffect transition="in" filter="wipe(left)">
                                      <p:cBhvr>
                                        <p:cTn id="65" dur="500"/>
                                        <p:tgtEl>
                                          <p:spTgt spid="2099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9933"/>
                                        </p:tgtEl>
                                        <p:attrNameLst>
                                          <p:attrName>style.visibility</p:attrName>
                                        </p:attrNameLst>
                                      </p:cBhvr>
                                      <p:to>
                                        <p:strVal val="visible"/>
                                      </p:to>
                                    </p:set>
                                    <p:animEffect transition="in" filter="wipe(left)">
                                      <p:cBhvr>
                                        <p:cTn id="70" dur="500"/>
                                        <p:tgtEl>
                                          <p:spTgt spid="209933"/>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iterate type="wd">
                                    <p:tmPct val="10000"/>
                                  </p:iterate>
                                  <p:childTnLst>
                                    <p:set>
                                      <p:cBhvr>
                                        <p:cTn id="74" dur="1" fill="hold">
                                          <p:stCondLst>
                                            <p:cond delay="0"/>
                                          </p:stCondLst>
                                        </p:cTn>
                                        <p:tgtEl>
                                          <p:spTgt spid="209927"/>
                                        </p:tgtEl>
                                        <p:attrNameLst>
                                          <p:attrName>style.visibility</p:attrName>
                                        </p:attrNameLst>
                                      </p:cBhvr>
                                      <p:to>
                                        <p:strVal val="visible"/>
                                      </p:to>
                                    </p:set>
                                    <p:animEffect transition="in" filter="fade">
                                      <p:cBhvr>
                                        <p:cTn id="75" dur="2000"/>
                                        <p:tgtEl>
                                          <p:spTgt spid="209927"/>
                                        </p:tgtEl>
                                      </p:cBhvr>
                                    </p:animEffect>
                                    <p:anim calcmode="lin" valueType="num">
                                      <p:cBhvr>
                                        <p:cTn id="76" dur="2000" fill="hold"/>
                                        <p:tgtEl>
                                          <p:spTgt spid="209927"/>
                                        </p:tgtEl>
                                        <p:attrNameLst>
                                          <p:attrName>style.rotation</p:attrName>
                                        </p:attrNameLst>
                                      </p:cBhvr>
                                      <p:tavLst>
                                        <p:tav tm="0">
                                          <p:val>
                                            <p:fltVal val="720"/>
                                          </p:val>
                                        </p:tav>
                                        <p:tav tm="100000">
                                          <p:val>
                                            <p:fltVal val="0"/>
                                          </p:val>
                                        </p:tav>
                                      </p:tavLst>
                                    </p:anim>
                                    <p:anim calcmode="lin" valueType="num">
                                      <p:cBhvr>
                                        <p:cTn id="77" dur="2000" fill="hold"/>
                                        <p:tgtEl>
                                          <p:spTgt spid="209927"/>
                                        </p:tgtEl>
                                        <p:attrNameLst>
                                          <p:attrName>ppt_h</p:attrName>
                                        </p:attrNameLst>
                                      </p:cBhvr>
                                      <p:tavLst>
                                        <p:tav tm="0">
                                          <p:val>
                                            <p:fltVal val="0"/>
                                          </p:val>
                                        </p:tav>
                                        <p:tav tm="100000">
                                          <p:val>
                                            <p:strVal val="#ppt_h"/>
                                          </p:val>
                                        </p:tav>
                                      </p:tavLst>
                                    </p:anim>
                                    <p:anim calcmode="lin" valueType="num">
                                      <p:cBhvr>
                                        <p:cTn id="78" dur="2000" fill="hold"/>
                                        <p:tgtEl>
                                          <p:spTgt spid="20992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build="p"/>
      <p:bldP spid="209925" grpId="0" build="p"/>
      <p:bldP spid="2099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Sept. 21,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D9AB939F-5CDE-C344-9BEE-A94324778209}" type="slidenum">
              <a:rPr lang="en-US"/>
              <a:pPr/>
              <a:t>16</a:t>
            </a:fld>
            <a:endParaRPr lang="en-US"/>
          </a:p>
        </p:txBody>
      </p:sp>
      <p:pic>
        <p:nvPicPr>
          <p:cNvPr id="210946" name="Picture 2" descr="FG22_008"/>
          <p:cNvPicPr>
            <a:picLocks noChangeAspect="1" noChangeArrowheads="1"/>
          </p:cNvPicPr>
          <p:nvPr/>
        </p:nvPicPr>
        <p:blipFill>
          <a:blip r:embed="rId3"/>
          <a:srcRect/>
          <a:stretch>
            <a:fillRect/>
          </a:stretch>
        </p:blipFill>
        <p:spPr bwMode="auto">
          <a:xfrm>
            <a:off x="5943600" y="0"/>
            <a:ext cx="3657600" cy="2743200"/>
          </a:xfrm>
          <a:prstGeom prst="rect">
            <a:avLst/>
          </a:prstGeom>
          <a:noFill/>
        </p:spPr>
      </p:pic>
      <p:sp>
        <p:nvSpPr>
          <p:cNvPr id="210947" name="Rectangle 3"/>
          <p:cNvSpPr>
            <a:spLocks noGrp="1" noChangeArrowheads="1"/>
          </p:cNvSpPr>
          <p:nvPr>
            <p:ph type="title"/>
          </p:nvPr>
        </p:nvSpPr>
        <p:spPr>
          <a:xfrm>
            <a:off x="76200" y="228600"/>
            <a:ext cx="7239000" cy="685800"/>
          </a:xfrm>
        </p:spPr>
        <p:txBody>
          <a:bodyPr/>
          <a:lstStyle/>
          <a:p>
            <a:r>
              <a:rPr lang="en-US" dirty="0"/>
              <a:t>Gauss’ Law from Coulomb’s Law</a:t>
            </a:r>
            <a:br>
              <a:rPr lang="en-US" dirty="0"/>
            </a:br>
            <a:r>
              <a:rPr lang="en-US" dirty="0"/>
              <a:t>Irregular Surface</a:t>
            </a:r>
          </a:p>
        </p:txBody>
      </p:sp>
      <p:sp>
        <p:nvSpPr>
          <p:cNvPr id="210948" name="Rectangle 4"/>
          <p:cNvSpPr>
            <a:spLocks noGrp="1" noChangeArrowheads="1"/>
          </p:cNvSpPr>
          <p:nvPr>
            <p:ph type="body" idx="1"/>
          </p:nvPr>
        </p:nvSpPr>
        <p:spPr>
          <a:xfrm>
            <a:off x="76200" y="1219200"/>
            <a:ext cx="6781800" cy="1447800"/>
          </a:xfrm>
        </p:spPr>
        <p:txBody>
          <a:bodyPr/>
          <a:lstStyle/>
          <a:p>
            <a:pPr>
              <a:lnSpc>
                <a:spcPct val="90000"/>
              </a:lnSpc>
            </a:pPr>
            <a:r>
              <a:rPr lang="en-US" sz="2800"/>
              <a:t>Let’s consider the same single static point charge Q surrounded by a symmetric spherical surface A</a:t>
            </a:r>
            <a:r>
              <a:rPr lang="en-US" sz="2800" baseline="-25000"/>
              <a:t>1</a:t>
            </a:r>
            <a:r>
              <a:rPr lang="en-US" sz="2800"/>
              <a:t> and a randomly shaped surface A</a:t>
            </a:r>
            <a:r>
              <a:rPr lang="en-US" sz="2800" baseline="-25000"/>
              <a:t>2</a:t>
            </a:r>
            <a:r>
              <a:rPr lang="en-US" sz="2800"/>
              <a:t>.</a:t>
            </a:r>
          </a:p>
        </p:txBody>
      </p:sp>
      <p:sp>
        <p:nvSpPr>
          <p:cNvPr id="210949" name="Rectangle 5"/>
          <p:cNvSpPr>
            <a:spLocks noChangeArrowheads="1"/>
          </p:cNvSpPr>
          <p:nvPr/>
        </p:nvSpPr>
        <p:spPr bwMode="auto">
          <a:xfrm>
            <a:off x="76200" y="2438400"/>
            <a:ext cx="9067800" cy="4343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What is the difference in the total number of field lines due to the charge Q, passing through the two surfaces?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None.  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total number of field lines passing through the surface is the same no matter what the shape of the enclosed surface is.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So we can write: </a:t>
            </a:r>
          </a:p>
          <a:p>
            <a:pPr marL="742950" lvl="1" indent="-285750">
              <a:spcBef>
                <a:spcPct val="20000"/>
              </a:spcBef>
              <a:buFontTx/>
              <a:buChar char="–"/>
            </a:pPr>
            <a:endParaRPr lang="en-US" dirty="0">
              <a:solidFill>
                <a:srgbClr val="660066"/>
              </a:solidFill>
              <a:latin typeface="Arial Narrow" charset="0"/>
              <a:ea typeface="ＭＳ Ｐゴシック" charset="-128"/>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flux due to the given enclosed charge is the same independent of the shape of the surface enclosing it is.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Gauss’ law,                     , is valid for any surface surrounding a single point charge Q.</a:t>
            </a:r>
          </a:p>
        </p:txBody>
      </p:sp>
      <p:graphicFrame>
        <p:nvGraphicFramePr>
          <p:cNvPr id="210950" name="Object 6"/>
          <p:cNvGraphicFramePr>
            <a:graphicFrameLocks noChangeAspect="1"/>
          </p:cNvGraphicFramePr>
          <p:nvPr/>
        </p:nvGraphicFramePr>
        <p:xfrm>
          <a:off x="2895600" y="4483100"/>
          <a:ext cx="1373188" cy="977900"/>
        </p:xfrm>
        <a:graphic>
          <a:graphicData uri="http://schemas.openxmlformats.org/presentationml/2006/ole">
            <mc:AlternateContent xmlns:mc="http://schemas.openxmlformats.org/markup-compatibility/2006">
              <mc:Choice xmlns:v="urn:schemas-microsoft-com:vml" Requires="v">
                <p:oleObj spid="_x0000_s120957" name="Equation" r:id="rId4" imgW="596900" imgH="419100" progId="Equation.DSMT4">
                  <p:embed/>
                </p:oleObj>
              </mc:Choice>
              <mc:Fallback>
                <p:oleObj name="Equation" r:id="rId4" imgW="596900" imgH="419100" progId="Equation.DSMT4">
                  <p:embed/>
                  <p:pic>
                    <p:nvPicPr>
                      <p:cNvPr id="210950" name="Object 6"/>
                      <p:cNvPicPr>
                        <a:picLocks noChangeAspect="1" noChangeArrowheads="1"/>
                      </p:cNvPicPr>
                      <p:nvPr/>
                    </p:nvPicPr>
                    <p:blipFill>
                      <a:blip r:embed="rId5"/>
                      <a:srcRect/>
                      <a:stretch>
                        <a:fillRect/>
                      </a:stretch>
                    </p:blipFill>
                    <p:spPr bwMode="auto">
                      <a:xfrm>
                        <a:off x="2895600" y="4483100"/>
                        <a:ext cx="1373188" cy="9779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0951" name="Object 7"/>
          <p:cNvGraphicFramePr>
            <a:graphicFrameLocks noChangeAspect="1"/>
          </p:cNvGraphicFramePr>
          <p:nvPr/>
        </p:nvGraphicFramePr>
        <p:xfrm>
          <a:off x="5257800" y="6011863"/>
          <a:ext cx="1081087" cy="565150"/>
        </p:xfrm>
        <a:graphic>
          <a:graphicData uri="http://schemas.openxmlformats.org/presentationml/2006/ole">
            <mc:AlternateContent xmlns:mc="http://schemas.openxmlformats.org/markup-compatibility/2006">
              <mc:Choice xmlns:v="urn:schemas-microsoft-com:vml" Requires="v">
                <p:oleObj spid="_x0000_s120958" name="Equation" r:id="rId6" imgW="774700" imgH="419100" progId="Equation.DSMT4">
                  <p:embed/>
                </p:oleObj>
              </mc:Choice>
              <mc:Fallback>
                <p:oleObj name="Equation" r:id="rId6" imgW="774700" imgH="419100" progId="Equation.DSMT4">
                  <p:embed/>
                  <p:pic>
                    <p:nvPicPr>
                      <p:cNvPr id="210951" name="Object 7"/>
                      <p:cNvPicPr>
                        <a:picLocks noChangeAspect="1" noChangeArrowheads="1"/>
                      </p:cNvPicPr>
                      <p:nvPr/>
                    </p:nvPicPr>
                    <p:blipFill>
                      <a:blip r:embed="rId7"/>
                      <a:srcRect/>
                      <a:stretch>
                        <a:fillRect/>
                      </a:stretch>
                    </p:blipFill>
                    <p:spPr bwMode="auto">
                      <a:xfrm>
                        <a:off x="5257800" y="6011863"/>
                        <a:ext cx="1081087" cy="56515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0952" name="Object 8"/>
          <p:cNvGraphicFramePr>
            <a:graphicFrameLocks noChangeAspect="1"/>
          </p:cNvGraphicFramePr>
          <p:nvPr/>
        </p:nvGraphicFramePr>
        <p:xfrm>
          <a:off x="4265613" y="4483100"/>
          <a:ext cx="1373187" cy="977900"/>
        </p:xfrm>
        <a:graphic>
          <a:graphicData uri="http://schemas.openxmlformats.org/presentationml/2006/ole">
            <mc:AlternateContent xmlns:mc="http://schemas.openxmlformats.org/markup-compatibility/2006">
              <mc:Choice xmlns:v="urn:schemas-microsoft-com:vml" Requires="v">
                <p:oleObj spid="_x0000_s120959" name="Equation" r:id="rId8" imgW="596900" imgH="419100" progId="Equation.DSMT4">
                  <p:embed/>
                </p:oleObj>
              </mc:Choice>
              <mc:Fallback>
                <p:oleObj name="Equation" r:id="rId8" imgW="596900" imgH="419100" progId="Equation.DSMT4">
                  <p:embed/>
                  <p:pic>
                    <p:nvPicPr>
                      <p:cNvPr id="210952" name="Object 8"/>
                      <p:cNvPicPr>
                        <a:picLocks noChangeAspect="1" noChangeArrowheads="1"/>
                      </p:cNvPicPr>
                      <p:nvPr/>
                    </p:nvPicPr>
                    <p:blipFill>
                      <a:blip r:embed="rId9"/>
                      <a:srcRect/>
                      <a:stretch>
                        <a:fillRect/>
                      </a:stretch>
                    </p:blipFill>
                    <p:spPr bwMode="auto">
                      <a:xfrm>
                        <a:off x="4265613" y="4483100"/>
                        <a:ext cx="1373187" cy="9779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0953" name="Object 9"/>
          <p:cNvGraphicFramePr>
            <a:graphicFrameLocks noChangeAspect="1"/>
          </p:cNvGraphicFramePr>
          <p:nvPr/>
        </p:nvGraphicFramePr>
        <p:xfrm>
          <a:off x="5638800" y="4419600"/>
          <a:ext cx="466725" cy="950913"/>
        </p:xfrm>
        <a:graphic>
          <a:graphicData uri="http://schemas.openxmlformats.org/presentationml/2006/ole">
            <mc:AlternateContent xmlns:mc="http://schemas.openxmlformats.org/markup-compatibility/2006">
              <mc:Choice xmlns:v="urn:schemas-microsoft-com:vml" Requires="v">
                <p:oleObj spid="_x0000_s120960" name="Equation" r:id="rId10" imgW="203040" imgH="406080" progId="Equation.DSMT4">
                  <p:embed/>
                </p:oleObj>
              </mc:Choice>
              <mc:Fallback>
                <p:oleObj name="Equation" r:id="rId10" imgW="203040" imgH="406080" progId="Equation.DSMT4">
                  <p:embed/>
                  <p:pic>
                    <p:nvPicPr>
                      <p:cNvPr id="2109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419600"/>
                        <a:ext cx="466725" cy="9509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1112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0948">
                                            <p:txEl>
                                              <p:pRg st="0" end="0"/>
                                            </p:txEl>
                                          </p:spTgt>
                                        </p:tgtEl>
                                        <p:attrNameLst>
                                          <p:attrName>style.visibility</p:attrName>
                                        </p:attrNameLst>
                                      </p:cBhvr>
                                      <p:to>
                                        <p:strVal val="visible"/>
                                      </p:to>
                                    </p:set>
                                    <p:animEffect transition="in" filter="wipe(left)">
                                      <p:cBhvr>
                                        <p:cTn id="7" dur="500"/>
                                        <p:tgtEl>
                                          <p:spTgt spid="2109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0946"/>
                                        </p:tgtEl>
                                        <p:attrNameLst>
                                          <p:attrName>style.visibility</p:attrName>
                                        </p:attrNameLst>
                                      </p:cBhvr>
                                      <p:to>
                                        <p:strVal val="visible"/>
                                      </p:to>
                                    </p:set>
                                    <p:animEffect transition="in" filter="wipe(down)">
                                      <p:cBhvr>
                                        <p:cTn id="12" dur="580">
                                          <p:stCondLst>
                                            <p:cond delay="0"/>
                                          </p:stCondLst>
                                        </p:cTn>
                                        <p:tgtEl>
                                          <p:spTgt spid="210946"/>
                                        </p:tgtEl>
                                      </p:cBhvr>
                                    </p:animEffect>
                                    <p:anim calcmode="lin" valueType="num">
                                      <p:cBhvr>
                                        <p:cTn id="13" dur="1822" tmFilter="0,0; 0.14,0.36; 0.43,0.73; 0.71,0.91; 1.0,1.0">
                                          <p:stCondLst>
                                            <p:cond delay="0"/>
                                          </p:stCondLst>
                                        </p:cTn>
                                        <p:tgtEl>
                                          <p:spTgt spid="21094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094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094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094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0946"/>
                                        </p:tgtEl>
                                        <p:attrNameLst>
                                          <p:attrName>ppt_y</p:attrName>
                                        </p:attrNameLst>
                                      </p:cBhvr>
                                      <p:tavLst>
                                        <p:tav tm="0" fmla="#ppt_y-sin(pi*$)/81">
                                          <p:val>
                                            <p:fltVal val="0"/>
                                          </p:val>
                                        </p:tav>
                                        <p:tav tm="100000">
                                          <p:val>
                                            <p:fltVal val="1"/>
                                          </p:val>
                                        </p:tav>
                                      </p:tavLst>
                                    </p:anim>
                                    <p:animScale>
                                      <p:cBhvr>
                                        <p:cTn id="18" dur="26">
                                          <p:stCondLst>
                                            <p:cond delay="650"/>
                                          </p:stCondLst>
                                        </p:cTn>
                                        <p:tgtEl>
                                          <p:spTgt spid="210946"/>
                                        </p:tgtEl>
                                      </p:cBhvr>
                                      <p:to x="100000" y="60000"/>
                                    </p:animScale>
                                    <p:animScale>
                                      <p:cBhvr>
                                        <p:cTn id="19" dur="166" decel="50000">
                                          <p:stCondLst>
                                            <p:cond delay="676"/>
                                          </p:stCondLst>
                                        </p:cTn>
                                        <p:tgtEl>
                                          <p:spTgt spid="210946"/>
                                        </p:tgtEl>
                                      </p:cBhvr>
                                      <p:to x="100000" y="100000"/>
                                    </p:animScale>
                                    <p:animScale>
                                      <p:cBhvr>
                                        <p:cTn id="20" dur="26">
                                          <p:stCondLst>
                                            <p:cond delay="1312"/>
                                          </p:stCondLst>
                                        </p:cTn>
                                        <p:tgtEl>
                                          <p:spTgt spid="210946"/>
                                        </p:tgtEl>
                                      </p:cBhvr>
                                      <p:to x="100000" y="80000"/>
                                    </p:animScale>
                                    <p:animScale>
                                      <p:cBhvr>
                                        <p:cTn id="21" dur="166" decel="50000">
                                          <p:stCondLst>
                                            <p:cond delay="1338"/>
                                          </p:stCondLst>
                                        </p:cTn>
                                        <p:tgtEl>
                                          <p:spTgt spid="210946"/>
                                        </p:tgtEl>
                                      </p:cBhvr>
                                      <p:to x="100000" y="100000"/>
                                    </p:animScale>
                                    <p:animScale>
                                      <p:cBhvr>
                                        <p:cTn id="22" dur="26">
                                          <p:stCondLst>
                                            <p:cond delay="1642"/>
                                          </p:stCondLst>
                                        </p:cTn>
                                        <p:tgtEl>
                                          <p:spTgt spid="210946"/>
                                        </p:tgtEl>
                                      </p:cBhvr>
                                      <p:to x="100000" y="90000"/>
                                    </p:animScale>
                                    <p:animScale>
                                      <p:cBhvr>
                                        <p:cTn id="23" dur="166" decel="50000">
                                          <p:stCondLst>
                                            <p:cond delay="1668"/>
                                          </p:stCondLst>
                                        </p:cTn>
                                        <p:tgtEl>
                                          <p:spTgt spid="210946"/>
                                        </p:tgtEl>
                                      </p:cBhvr>
                                      <p:to x="100000" y="100000"/>
                                    </p:animScale>
                                    <p:animScale>
                                      <p:cBhvr>
                                        <p:cTn id="24" dur="26">
                                          <p:stCondLst>
                                            <p:cond delay="1808"/>
                                          </p:stCondLst>
                                        </p:cTn>
                                        <p:tgtEl>
                                          <p:spTgt spid="210946"/>
                                        </p:tgtEl>
                                      </p:cBhvr>
                                      <p:to x="100000" y="95000"/>
                                    </p:animScale>
                                    <p:animScale>
                                      <p:cBhvr>
                                        <p:cTn id="25" dur="166" decel="50000">
                                          <p:stCondLst>
                                            <p:cond delay="1834"/>
                                          </p:stCondLst>
                                        </p:cTn>
                                        <p:tgtEl>
                                          <p:spTgt spid="21094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10949">
                                            <p:bg/>
                                          </p:spTgt>
                                        </p:tgtEl>
                                        <p:attrNameLst>
                                          <p:attrName>style.visibility</p:attrName>
                                        </p:attrNameLst>
                                      </p:cBhvr>
                                      <p:to>
                                        <p:strVal val="visible"/>
                                      </p:to>
                                    </p:set>
                                    <p:animEffect transition="in" filter="wipe(left)">
                                      <p:cBhvr>
                                        <p:cTn id="30" dur="500"/>
                                        <p:tgtEl>
                                          <p:spTgt spid="210949">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10949">
                                            <p:txEl>
                                              <p:pRg st="0" end="0"/>
                                            </p:txEl>
                                          </p:spTgt>
                                        </p:tgtEl>
                                        <p:attrNameLst>
                                          <p:attrName>style.visibility</p:attrName>
                                        </p:attrNameLst>
                                      </p:cBhvr>
                                      <p:to>
                                        <p:strVal val="visible"/>
                                      </p:to>
                                    </p:set>
                                    <p:animEffect transition="in" filter="wipe(left)">
                                      <p:cBhvr>
                                        <p:cTn id="35" dur="500"/>
                                        <p:tgtEl>
                                          <p:spTgt spid="21094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10949">
                                            <p:txEl>
                                              <p:pRg st="1" end="1"/>
                                            </p:txEl>
                                          </p:spTgt>
                                        </p:tgtEl>
                                        <p:attrNameLst>
                                          <p:attrName>style.visibility</p:attrName>
                                        </p:attrNameLst>
                                      </p:cBhvr>
                                      <p:to>
                                        <p:strVal val="visible"/>
                                      </p:to>
                                    </p:set>
                                    <p:animEffect transition="in" filter="wipe(left)">
                                      <p:cBhvr>
                                        <p:cTn id="40" dur="500"/>
                                        <p:tgtEl>
                                          <p:spTgt spid="21094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10949">
                                            <p:txEl>
                                              <p:pRg st="2" end="2"/>
                                            </p:txEl>
                                          </p:spTgt>
                                        </p:tgtEl>
                                        <p:attrNameLst>
                                          <p:attrName>style.visibility</p:attrName>
                                        </p:attrNameLst>
                                      </p:cBhvr>
                                      <p:to>
                                        <p:strVal val="visible"/>
                                      </p:to>
                                    </p:set>
                                    <p:animEffect transition="in" filter="wipe(left)">
                                      <p:cBhvr>
                                        <p:cTn id="45" dur="500"/>
                                        <p:tgtEl>
                                          <p:spTgt spid="2109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10949">
                                            <p:txEl>
                                              <p:pRg st="3" end="3"/>
                                            </p:txEl>
                                          </p:spTgt>
                                        </p:tgtEl>
                                        <p:attrNameLst>
                                          <p:attrName>style.visibility</p:attrName>
                                        </p:attrNameLst>
                                      </p:cBhvr>
                                      <p:to>
                                        <p:strVal val="visible"/>
                                      </p:to>
                                    </p:set>
                                    <p:animEffect transition="in" filter="wipe(left)">
                                      <p:cBhvr>
                                        <p:cTn id="50" dur="500"/>
                                        <p:tgtEl>
                                          <p:spTgt spid="2109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0950"/>
                                        </p:tgtEl>
                                        <p:attrNameLst>
                                          <p:attrName>style.visibility</p:attrName>
                                        </p:attrNameLst>
                                      </p:cBhvr>
                                      <p:to>
                                        <p:strVal val="visible"/>
                                      </p:to>
                                    </p:set>
                                    <p:animEffect transition="in" filter="wipe(left)">
                                      <p:cBhvr>
                                        <p:cTn id="55" dur="500"/>
                                        <p:tgtEl>
                                          <p:spTgt spid="21095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0952"/>
                                        </p:tgtEl>
                                        <p:attrNameLst>
                                          <p:attrName>style.visibility</p:attrName>
                                        </p:attrNameLst>
                                      </p:cBhvr>
                                      <p:to>
                                        <p:strVal val="visible"/>
                                      </p:to>
                                    </p:set>
                                    <p:animEffect transition="in" filter="wipe(left)">
                                      <p:cBhvr>
                                        <p:cTn id="60" dur="500"/>
                                        <p:tgtEl>
                                          <p:spTgt spid="21095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0953"/>
                                        </p:tgtEl>
                                        <p:attrNameLst>
                                          <p:attrName>style.visibility</p:attrName>
                                        </p:attrNameLst>
                                      </p:cBhvr>
                                      <p:to>
                                        <p:strVal val="visible"/>
                                      </p:to>
                                    </p:set>
                                    <p:animEffect transition="in" filter="wipe(left)">
                                      <p:cBhvr>
                                        <p:cTn id="65" dur="500"/>
                                        <p:tgtEl>
                                          <p:spTgt spid="21095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10949">
                                            <p:txEl>
                                              <p:pRg st="5" end="5"/>
                                            </p:txEl>
                                          </p:spTgt>
                                        </p:tgtEl>
                                        <p:attrNameLst>
                                          <p:attrName>style.visibility</p:attrName>
                                        </p:attrNameLst>
                                      </p:cBhvr>
                                      <p:to>
                                        <p:strVal val="visible"/>
                                      </p:to>
                                    </p:set>
                                    <p:animEffect transition="in" filter="wipe(left)">
                                      <p:cBhvr>
                                        <p:cTn id="70" dur="500"/>
                                        <p:tgtEl>
                                          <p:spTgt spid="210949">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10949">
                                            <p:txEl>
                                              <p:pRg st="6" end="6"/>
                                            </p:txEl>
                                          </p:spTgt>
                                        </p:tgtEl>
                                        <p:attrNameLst>
                                          <p:attrName>style.visibility</p:attrName>
                                        </p:attrNameLst>
                                      </p:cBhvr>
                                      <p:to>
                                        <p:strVal val="visible"/>
                                      </p:to>
                                    </p:set>
                                    <p:animEffect transition="in" filter="wipe(left)">
                                      <p:cBhvr>
                                        <p:cTn id="75" dur="500"/>
                                        <p:tgtEl>
                                          <p:spTgt spid="210949">
                                            <p:txEl>
                                              <p:pRg st="6" end="6"/>
                                            </p:txEl>
                                          </p:spTgt>
                                        </p:tgtEl>
                                      </p:cBhvr>
                                    </p:animEffect>
                                  </p:childTnLst>
                                </p:cTn>
                              </p:par>
                            </p:childTnLst>
                          </p:cTn>
                        </p:par>
                        <p:par>
                          <p:cTn id="76" fill="hold">
                            <p:stCondLst>
                              <p:cond delay="2450"/>
                            </p:stCondLst>
                            <p:childTnLst>
                              <p:par>
                                <p:cTn id="77" presetID="22" presetClass="entr" presetSubtype="8" fill="hold" nodeType="afterEffect">
                                  <p:stCondLst>
                                    <p:cond delay="0"/>
                                  </p:stCondLst>
                                  <p:childTnLst>
                                    <p:set>
                                      <p:cBhvr>
                                        <p:cTn id="78" dur="1" fill="hold">
                                          <p:stCondLst>
                                            <p:cond delay="0"/>
                                          </p:stCondLst>
                                        </p:cTn>
                                        <p:tgtEl>
                                          <p:spTgt spid="210951"/>
                                        </p:tgtEl>
                                        <p:attrNameLst>
                                          <p:attrName>style.visibility</p:attrName>
                                        </p:attrNameLst>
                                      </p:cBhvr>
                                      <p:to>
                                        <p:strVal val="visible"/>
                                      </p:to>
                                    </p:set>
                                    <p:animEffect transition="in" filter="wipe(left)">
                                      <p:cBhvr>
                                        <p:cTn id="79" dur="5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P spid="21094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Sept. 21,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B004E6BB-AD62-244F-B62F-B078111CDD09}" type="slidenum">
              <a:rPr lang="en-US"/>
              <a:pPr/>
              <a:t>17</a:t>
            </a:fld>
            <a:endParaRPr lang="en-US"/>
          </a:p>
        </p:txBody>
      </p:sp>
      <p:sp>
        <p:nvSpPr>
          <p:cNvPr id="212994" name="Rectangle 2"/>
          <p:cNvSpPr>
            <a:spLocks noGrp="1" noChangeArrowheads="1"/>
          </p:cNvSpPr>
          <p:nvPr>
            <p:ph type="title"/>
          </p:nvPr>
        </p:nvSpPr>
        <p:spPr>
          <a:xfrm>
            <a:off x="228600" y="76200"/>
            <a:ext cx="8686800" cy="762000"/>
          </a:xfrm>
        </p:spPr>
        <p:txBody>
          <a:bodyPr/>
          <a:lstStyle/>
          <a:p>
            <a:r>
              <a:rPr lang="en-US"/>
              <a:t>Gauss’ Law w/ more than one charge</a:t>
            </a:r>
          </a:p>
        </p:txBody>
      </p:sp>
      <p:sp>
        <p:nvSpPr>
          <p:cNvPr id="212995" name="Rectangle 3"/>
          <p:cNvSpPr>
            <a:spLocks noGrp="1" noChangeArrowheads="1"/>
          </p:cNvSpPr>
          <p:nvPr>
            <p:ph type="body" idx="1"/>
          </p:nvPr>
        </p:nvSpPr>
        <p:spPr>
          <a:xfrm>
            <a:off x="152400" y="762000"/>
            <a:ext cx="8686800" cy="1219200"/>
          </a:xfrm>
        </p:spPr>
        <p:txBody>
          <a:bodyPr/>
          <a:lstStyle/>
          <a:p>
            <a:r>
              <a:rPr lang="en-US" dirty="0"/>
              <a:t>Let’s consider several charges inside a closed surface.</a:t>
            </a:r>
          </a:p>
          <a:p>
            <a:r>
              <a:rPr lang="en-US" dirty="0"/>
              <a:t>For each charge, Q</a:t>
            </a:r>
            <a:r>
              <a:rPr lang="en-US" i="1" baseline="-25000" dirty="0"/>
              <a:t>i</a:t>
            </a:r>
            <a:r>
              <a:rPr lang="en-US" dirty="0"/>
              <a:t> inside the chosen closed surface, </a:t>
            </a:r>
          </a:p>
        </p:txBody>
      </p:sp>
      <p:sp>
        <p:nvSpPr>
          <p:cNvPr id="212996" name="Rectangle 4"/>
          <p:cNvSpPr>
            <a:spLocks noChangeArrowheads="1"/>
          </p:cNvSpPr>
          <p:nvPr/>
        </p:nvSpPr>
        <p:spPr bwMode="auto">
          <a:xfrm>
            <a:off x="76200" y="2819400"/>
            <a:ext cx="9067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Since electric fields can be added </a:t>
            </a:r>
            <a:r>
              <a:rPr lang="en-US" sz="2800" dirty="0" err="1">
                <a:solidFill>
                  <a:schemeClr val="accent2"/>
                </a:solidFill>
                <a:latin typeface="Arial Narrow" charset="0"/>
                <a:sym typeface="Wingdings" charset="2"/>
              </a:rPr>
              <a:t>vectorially</a:t>
            </a:r>
            <a:r>
              <a:rPr lang="en-US" sz="2800" dirty="0">
                <a:solidFill>
                  <a:schemeClr val="accent2"/>
                </a:solidFill>
                <a:latin typeface="Arial Narrow" charset="0"/>
                <a:sym typeface="Wingdings" charset="2"/>
              </a:rPr>
              <a:t>, following the superposition principle, the total field </a:t>
            </a:r>
            <a:r>
              <a:rPr lang="en-US" sz="2800" b="1" dirty="0">
                <a:solidFill>
                  <a:schemeClr val="accent2"/>
                </a:solidFill>
                <a:latin typeface="Arial Narrow" charset="0"/>
                <a:sym typeface="Wingdings" charset="2"/>
              </a:rPr>
              <a:t>E</a:t>
            </a:r>
            <a:r>
              <a:rPr lang="en-US" sz="2800" dirty="0">
                <a:solidFill>
                  <a:schemeClr val="accent2"/>
                </a:solidFill>
                <a:latin typeface="Arial Narrow" charset="0"/>
                <a:sym typeface="Wingdings" charset="2"/>
              </a:rPr>
              <a:t> is equal to the sum of the fields due to each charge               and any external fields.    So</a:t>
            </a: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value of the flux depends only on the charge enclosed in the surface!!  Gauss’ law. </a:t>
            </a:r>
          </a:p>
        </p:txBody>
      </p:sp>
      <p:graphicFrame>
        <p:nvGraphicFramePr>
          <p:cNvPr id="212997" name="Object 5"/>
          <p:cNvGraphicFramePr>
            <a:graphicFrameLocks noChangeAspect="1"/>
          </p:cNvGraphicFramePr>
          <p:nvPr/>
        </p:nvGraphicFramePr>
        <p:xfrm>
          <a:off x="1692275" y="2041525"/>
          <a:ext cx="1663700" cy="787400"/>
        </p:xfrm>
        <a:graphic>
          <a:graphicData uri="http://schemas.openxmlformats.org/presentationml/2006/ole">
            <mc:AlternateContent xmlns:mc="http://schemas.openxmlformats.org/markup-compatibility/2006">
              <mc:Choice xmlns:v="urn:schemas-microsoft-com:vml" Requires="v">
                <p:oleObj spid="_x0000_s122105" name="Equation" r:id="rId3" imgW="622300" imgH="304800" progId="Equation.DSMT4">
                  <p:embed/>
                </p:oleObj>
              </mc:Choice>
              <mc:Fallback>
                <p:oleObj name="Equation" r:id="rId3" imgW="622300" imgH="304800" progId="Equation.DSMT4">
                  <p:embed/>
                  <p:pic>
                    <p:nvPicPr>
                      <p:cNvPr id="212997" name="Object 5"/>
                      <p:cNvPicPr>
                        <a:picLocks noChangeAspect="1" noChangeArrowheads="1"/>
                      </p:cNvPicPr>
                      <p:nvPr/>
                    </p:nvPicPr>
                    <p:blipFill>
                      <a:blip r:embed="rId4"/>
                      <a:srcRect/>
                      <a:stretch>
                        <a:fillRect/>
                      </a:stretch>
                    </p:blipFill>
                    <p:spPr bwMode="auto">
                      <a:xfrm>
                        <a:off x="1692275" y="2041525"/>
                        <a:ext cx="1663700" cy="78740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2998" name="Text Box 6"/>
          <p:cNvSpPr txBox="1">
            <a:spLocks noChangeArrowheads="1"/>
          </p:cNvSpPr>
          <p:nvPr/>
        </p:nvSpPr>
        <p:spPr bwMode="auto">
          <a:xfrm>
            <a:off x="4911725" y="1905000"/>
            <a:ext cx="14509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a:t>
            </a:r>
          </a:p>
        </p:txBody>
      </p:sp>
      <p:sp>
        <p:nvSpPr>
          <p:cNvPr id="212999" name="Text Box 7"/>
          <p:cNvSpPr txBox="1">
            <a:spLocks noChangeArrowheads="1"/>
          </p:cNvSpPr>
          <p:nvPr/>
        </p:nvSpPr>
        <p:spPr bwMode="auto">
          <a:xfrm>
            <a:off x="4935538" y="2362200"/>
            <a:ext cx="40560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The electric field produced by Q</a:t>
            </a:r>
            <a:r>
              <a:rPr lang="en-US" sz="2000" b="1" i="1" baseline="-25000">
                <a:solidFill>
                  <a:srgbClr val="800000"/>
                </a:solidFill>
                <a:latin typeface="Arial Narrow" charset="0"/>
              </a:rPr>
              <a:t>i</a:t>
            </a:r>
            <a:r>
              <a:rPr lang="en-US" sz="2000" b="1">
                <a:solidFill>
                  <a:srgbClr val="800000"/>
                </a:solidFill>
                <a:latin typeface="Arial Narrow" charset="0"/>
              </a:rPr>
              <a:t> alone!</a:t>
            </a:r>
          </a:p>
        </p:txBody>
      </p:sp>
      <p:graphicFrame>
        <p:nvGraphicFramePr>
          <p:cNvPr id="213000" name="Object 8"/>
          <p:cNvGraphicFramePr>
            <a:graphicFrameLocks noChangeAspect="1"/>
          </p:cNvGraphicFramePr>
          <p:nvPr/>
        </p:nvGraphicFramePr>
        <p:xfrm>
          <a:off x="5786438" y="1828800"/>
          <a:ext cx="385762" cy="533400"/>
        </p:xfrm>
        <a:graphic>
          <a:graphicData uri="http://schemas.openxmlformats.org/presentationml/2006/ole">
            <mc:AlternateContent xmlns:mc="http://schemas.openxmlformats.org/markup-compatibility/2006">
              <mc:Choice xmlns:v="urn:schemas-microsoft-com:vml" Requires="v">
                <p:oleObj spid="_x0000_s122106" name="Equation" r:id="rId5" imgW="165100" imgH="228600" progId="Equation.DSMT4">
                  <p:embed/>
                </p:oleObj>
              </mc:Choice>
              <mc:Fallback>
                <p:oleObj name="Equation" r:id="rId5" imgW="165100" imgH="228600" progId="Equation.DSMT4">
                  <p:embed/>
                  <p:pic>
                    <p:nvPicPr>
                      <p:cNvPr id="213000" name="Object 8"/>
                      <p:cNvPicPr>
                        <a:picLocks noChangeAspect="1" noChangeArrowheads="1"/>
                      </p:cNvPicPr>
                      <p:nvPr/>
                    </p:nvPicPr>
                    <p:blipFill>
                      <a:blip r:embed="rId6"/>
                      <a:srcRect/>
                      <a:stretch>
                        <a:fillRect/>
                      </a:stretch>
                    </p:blipFill>
                    <p:spPr bwMode="auto">
                      <a:xfrm>
                        <a:off x="5786438" y="1828800"/>
                        <a:ext cx="385762"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1" name="Object 9"/>
          <p:cNvGraphicFramePr>
            <a:graphicFrameLocks noChangeAspect="1"/>
          </p:cNvGraphicFramePr>
          <p:nvPr/>
        </p:nvGraphicFramePr>
        <p:xfrm>
          <a:off x="3810000" y="3657600"/>
          <a:ext cx="1143000" cy="609600"/>
        </p:xfrm>
        <a:graphic>
          <a:graphicData uri="http://schemas.openxmlformats.org/presentationml/2006/ole">
            <mc:AlternateContent xmlns:mc="http://schemas.openxmlformats.org/markup-compatibility/2006">
              <mc:Choice xmlns:v="urn:schemas-microsoft-com:vml" Requires="v">
                <p:oleObj spid="_x0000_s122107" name="Equation" r:id="rId7" imgW="596900" imgH="254000" progId="Equation.DSMT4">
                  <p:embed/>
                </p:oleObj>
              </mc:Choice>
              <mc:Fallback>
                <p:oleObj name="Equation" r:id="rId7" imgW="596900" imgH="254000" progId="Equation.DSMT4">
                  <p:embed/>
                  <p:pic>
                    <p:nvPicPr>
                      <p:cNvPr id="213001" name="Object 9"/>
                      <p:cNvPicPr>
                        <a:picLocks noChangeAspect="1" noChangeArrowheads="1"/>
                      </p:cNvPicPr>
                      <p:nvPr/>
                    </p:nvPicPr>
                    <p:blipFill>
                      <a:blip r:embed="rId8"/>
                      <a:srcRect/>
                      <a:stretch>
                        <a:fillRect/>
                      </a:stretch>
                    </p:blipFill>
                    <p:spPr bwMode="auto">
                      <a:xfrm>
                        <a:off x="3810000" y="3657600"/>
                        <a:ext cx="1143000"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457200" y="4324350"/>
          <a:ext cx="1503363" cy="742950"/>
        </p:xfrm>
        <a:graphic>
          <a:graphicData uri="http://schemas.openxmlformats.org/presentationml/2006/ole">
            <mc:AlternateContent xmlns:mc="http://schemas.openxmlformats.org/markup-compatibility/2006">
              <mc:Choice xmlns:v="urn:schemas-microsoft-com:vml" Requires="v">
                <p:oleObj spid="_x0000_s122108" name="Equation" r:id="rId9" imgW="596900" imgH="304800" progId="Equation.DSMT4">
                  <p:embed/>
                </p:oleObj>
              </mc:Choice>
              <mc:Fallback>
                <p:oleObj name="Equation" r:id="rId9" imgW="596900" imgH="304800" progId="Equation.DSMT4">
                  <p:embed/>
                  <p:pic>
                    <p:nvPicPr>
                      <p:cNvPr id="213002" name="Object 10"/>
                      <p:cNvPicPr>
                        <a:picLocks noChangeAspect="1" noChangeArrowheads="1"/>
                      </p:cNvPicPr>
                      <p:nvPr/>
                    </p:nvPicPr>
                    <p:blipFill>
                      <a:blip r:embed="rId10"/>
                      <a:srcRect/>
                      <a:stretch>
                        <a:fillRect/>
                      </a:stretch>
                    </p:blipFill>
                    <p:spPr bwMode="auto">
                      <a:xfrm>
                        <a:off x="457200" y="4324350"/>
                        <a:ext cx="1503363" cy="74295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3003" name="Text Box 11"/>
          <p:cNvSpPr txBox="1">
            <a:spLocks noChangeArrowheads="1"/>
          </p:cNvSpPr>
          <p:nvPr/>
        </p:nvSpPr>
        <p:spPr bwMode="auto">
          <a:xfrm>
            <a:off x="7162800" y="4038600"/>
            <a:ext cx="15398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Q</a:t>
            </a:r>
            <a:r>
              <a:rPr lang="en-US" sz="2000" b="1" baseline="-25000">
                <a:solidFill>
                  <a:srgbClr val="800000"/>
                </a:solidFill>
                <a:latin typeface="Arial Narrow" charset="0"/>
              </a:rPr>
              <a:t>encl</a:t>
            </a:r>
            <a:r>
              <a:rPr lang="en-US" sz="2000" b="1">
                <a:solidFill>
                  <a:srgbClr val="800000"/>
                </a:solidFill>
                <a:latin typeface="Arial Narrow" charset="0"/>
              </a:rPr>
              <a:t>?</a:t>
            </a:r>
          </a:p>
        </p:txBody>
      </p:sp>
      <p:sp>
        <p:nvSpPr>
          <p:cNvPr id="213004" name="Text Box 12"/>
          <p:cNvSpPr txBox="1">
            <a:spLocks noChangeArrowheads="1"/>
          </p:cNvSpPr>
          <p:nvPr/>
        </p:nvSpPr>
        <p:spPr bwMode="auto">
          <a:xfrm>
            <a:off x="7086600" y="4495800"/>
            <a:ext cx="1905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a:solidFill>
                  <a:srgbClr val="800000"/>
                </a:solidFill>
                <a:latin typeface="Arial Narrow" charset="0"/>
              </a:rPr>
              <a:t>The total enclosed charge!</a:t>
            </a:r>
          </a:p>
        </p:txBody>
      </p:sp>
      <p:graphicFrame>
        <p:nvGraphicFramePr>
          <p:cNvPr id="213005" name="Object 13"/>
          <p:cNvGraphicFramePr>
            <a:graphicFrameLocks noChangeAspect="1"/>
          </p:cNvGraphicFramePr>
          <p:nvPr/>
        </p:nvGraphicFramePr>
        <p:xfrm>
          <a:off x="1971675" y="4324350"/>
          <a:ext cx="3101975" cy="742950"/>
        </p:xfrm>
        <a:graphic>
          <a:graphicData uri="http://schemas.openxmlformats.org/presentationml/2006/ole">
            <mc:AlternateContent xmlns:mc="http://schemas.openxmlformats.org/markup-compatibility/2006">
              <mc:Choice xmlns:v="urn:schemas-microsoft-com:vml" Requires="v">
                <p:oleObj spid="_x0000_s122109" name="Equation" r:id="rId11" imgW="1231900" imgH="304800" progId="Equation.DSMT4">
                  <p:embed/>
                </p:oleObj>
              </mc:Choice>
              <mc:Fallback>
                <p:oleObj name="Equation" r:id="rId11" imgW="1231900" imgH="304800" progId="Equation.DSMT4">
                  <p:embed/>
                  <p:pic>
                    <p:nvPicPr>
                      <p:cNvPr id="213005" name="Object 13"/>
                      <p:cNvPicPr>
                        <a:picLocks noChangeAspect="1" noChangeArrowheads="1"/>
                      </p:cNvPicPr>
                      <p:nvPr/>
                    </p:nvPicPr>
                    <p:blipFill>
                      <a:blip r:embed="rId12"/>
                      <a:srcRect/>
                      <a:stretch>
                        <a:fillRect/>
                      </a:stretch>
                    </p:blipFill>
                    <p:spPr bwMode="auto">
                      <a:xfrm>
                        <a:off x="1971675" y="4324350"/>
                        <a:ext cx="3101975" cy="742950"/>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3006" name="Object 14"/>
          <p:cNvGraphicFramePr>
            <a:graphicFrameLocks noChangeAspect="1"/>
          </p:cNvGraphicFramePr>
          <p:nvPr/>
        </p:nvGraphicFramePr>
        <p:xfrm>
          <a:off x="4999038" y="4129088"/>
          <a:ext cx="1249362" cy="1114425"/>
        </p:xfrm>
        <a:graphic>
          <a:graphicData uri="http://schemas.openxmlformats.org/presentationml/2006/ole">
            <mc:AlternateContent xmlns:mc="http://schemas.openxmlformats.org/markup-compatibility/2006">
              <mc:Choice xmlns:v="urn:schemas-microsoft-com:vml" Requires="v">
                <p:oleObj spid="_x0000_s122110" name="Equation" r:id="rId13" imgW="495300" imgH="457200" progId="Equation.DSMT4">
                  <p:embed/>
                </p:oleObj>
              </mc:Choice>
              <mc:Fallback>
                <p:oleObj name="Equation" r:id="rId13" imgW="495300" imgH="457200" progId="Equation.DSMT4">
                  <p:embed/>
                  <p:pic>
                    <p:nvPicPr>
                      <p:cNvPr id="213006" name="Object 14"/>
                      <p:cNvPicPr>
                        <a:picLocks noChangeAspect="1" noChangeArrowheads="1"/>
                      </p:cNvPicPr>
                      <p:nvPr/>
                    </p:nvPicPr>
                    <p:blipFill>
                      <a:blip r:embed="rId14"/>
                      <a:srcRect/>
                      <a:stretch>
                        <a:fillRect/>
                      </a:stretch>
                    </p:blipFill>
                    <p:spPr bwMode="auto">
                      <a:xfrm>
                        <a:off x="4999038" y="4129088"/>
                        <a:ext cx="1249362" cy="11144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3007" name="Object 15"/>
          <p:cNvGraphicFramePr>
            <a:graphicFrameLocks noChangeAspect="1"/>
          </p:cNvGraphicFramePr>
          <p:nvPr/>
        </p:nvGraphicFramePr>
        <p:xfrm>
          <a:off x="6172200" y="4237038"/>
          <a:ext cx="830263" cy="1052512"/>
        </p:xfrm>
        <a:graphic>
          <a:graphicData uri="http://schemas.openxmlformats.org/presentationml/2006/ole">
            <mc:AlternateContent xmlns:mc="http://schemas.openxmlformats.org/markup-compatibility/2006">
              <mc:Choice xmlns:v="urn:schemas-microsoft-com:vml" Requires="v">
                <p:oleObj spid="_x0000_s122111" name="Equation" r:id="rId15" imgW="330200" imgH="431800" progId="Equation.DSMT4">
                  <p:embed/>
                </p:oleObj>
              </mc:Choice>
              <mc:Fallback>
                <p:oleObj name="Equation" r:id="rId15" imgW="330200" imgH="431800" progId="Equation.DSMT4">
                  <p:embed/>
                  <p:pic>
                    <p:nvPicPr>
                      <p:cNvPr id="213007" name="Object 15"/>
                      <p:cNvPicPr>
                        <a:picLocks noChangeAspect="1" noChangeArrowheads="1"/>
                      </p:cNvPicPr>
                      <p:nvPr/>
                    </p:nvPicPr>
                    <p:blipFill>
                      <a:blip r:embed="rId16"/>
                      <a:srcRect/>
                      <a:stretch>
                        <a:fillRect/>
                      </a:stretch>
                    </p:blipFill>
                    <p:spPr bwMode="auto">
                      <a:xfrm>
                        <a:off x="6172200" y="4237038"/>
                        <a:ext cx="830263" cy="10525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1905000"/>
          <a:ext cx="542925" cy="1050925"/>
        </p:xfrm>
        <a:graphic>
          <a:graphicData uri="http://schemas.openxmlformats.org/presentationml/2006/ole">
            <mc:AlternateContent xmlns:mc="http://schemas.openxmlformats.org/markup-compatibility/2006">
              <mc:Choice xmlns:v="urn:schemas-microsoft-com:vml" Requires="v">
                <p:oleObj spid="_x0000_s122112" name="Equation" r:id="rId17" imgW="203040" imgH="406080" progId="Equation.DSMT4">
                  <p:embed/>
                </p:oleObj>
              </mc:Choice>
              <mc:Fallback>
                <p:oleObj name="Equation" r:id="rId17" imgW="203040" imgH="406080" progId="Equation.DSMT4">
                  <p:embed/>
                  <p:pic>
                    <p:nvPicPr>
                      <p:cNvPr id="213008"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1905000"/>
                        <a:ext cx="542925" cy="105092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64202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left)">
                                      <p:cBhvr>
                                        <p:cTn id="12" dur="5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2997"/>
                                        </p:tgtEl>
                                        <p:attrNameLst>
                                          <p:attrName>style.visibility</p:attrName>
                                        </p:attrNameLst>
                                      </p:cBhvr>
                                      <p:to>
                                        <p:strVal val="visible"/>
                                      </p:to>
                                    </p:set>
                                    <p:animEffect transition="in" filter="wipe(left)">
                                      <p:cBhvr>
                                        <p:cTn id="17" dur="500"/>
                                        <p:tgtEl>
                                          <p:spTgt spid="2129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3008"/>
                                        </p:tgtEl>
                                        <p:attrNameLst>
                                          <p:attrName>style.visibility</p:attrName>
                                        </p:attrNameLst>
                                      </p:cBhvr>
                                      <p:to>
                                        <p:strVal val="visible"/>
                                      </p:to>
                                    </p:set>
                                    <p:animEffect transition="in" filter="wipe(left)">
                                      <p:cBhvr>
                                        <p:cTn id="22" dur="500"/>
                                        <p:tgtEl>
                                          <p:spTgt spid="2130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2998"/>
                                        </p:tgtEl>
                                        <p:attrNameLst>
                                          <p:attrName>style.visibility</p:attrName>
                                        </p:attrNameLst>
                                      </p:cBhvr>
                                      <p:to>
                                        <p:strVal val="visible"/>
                                      </p:to>
                                    </p:set>
                                    <p:animEffect transition="in" filter="wipe(left)">
                                      <p:cBhvr>
                                        <p:cTn id="27" dur="500"/>
                                        <p:tgtEl>
                                          <p:spTgt spid="212998"/>
                                        </p:tgtEl>
                                      </p:cBhvr>
                                    </p:animEffect>
                                  </p:childTnLst>
                                </p:cTn>
                              </p:par>
                            </p:childTnLst>
                          </p:cTn>
                        </p:par>
                        <p:par>
                          <p:cTn id="28" fill="hold">
                            <p:stCondLst>
                              <p:cond delay="600"/>
                            </p:stCondLst>
                            <p:childTnLst>
                              <p:par>
                                <p:cTn id="29" presetID="22" presetClass="entr" presetSubtype="8" fill="hold" nodeType="afterEffect">
                                  <p:stCondLst>
                                    <p:cond delay="0"/>
                                  </p:stCondLst>
                                  <p:childTnLst>
                                    <p:set>
                                      <p:cBhvr>
                                        <p:cTn id="30" dur="1" fill="hold">
                                          <p:stCondLst>
                                            <p:cond delay="0"/>
                                          </p:stCondLst>
                                        </p:cTn>
                                        <p:tgtEl>
                                          <p:spTgt spid="213000"/>
                                        </p:tgtEl>
                                        <p:attrNameLst>
                                          <p:attrName>style.visibility</p:attrName>
                                        </p:attrNameLst>
                                      </p:cBhvr>
                                      <p:to>
                                        <p:strVal val="visible"/>
                                      </p:to>
                                    </p:set>
                                    <p:animEffect transition="in" filter="wipe(left)">
                                      <p:cBhvr>
                                        <p:cTn id="31" dur="500"/>
                                        <p:tgtEl>
                                          <p:spTgt spid="2130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12999"/>
                                        </p:tgtEl>
                                        <p:attrNameLst>
                                          <p:attrName>style.visibility</p:attrName>
                                        </p:attrNameLst>
                                      </p:cBhvr>
                                      <p:to>
                                        <p:strVal val="visible"/>
                                      </p:to>
                                    </p:set>
                                    <p:animEffect transition="in" filter="wipe(left)">
                                      <p:cBhvr>
                                        <p:cTn id="36" dur="500"/>
                                        <p:tgtEl>
                                          <p:spTgt spid="21299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12996">
                                            <p:txEl>
                                              <p:pRg st="0" end="0"/>
                                            </p:txEl>
                                          </p:spTgt>
                                        </p:tgtEl>
                                        <p:attrNameLst>
                                          <p:attrName>style.visibility</p:attrName>
                                        </p:attrNameLst>
                                      </p:cBhvr>
                                      <p:to>
                                        <p:strVal val="visible"/>
                                      </p:to>
                                    </p:set>
                                    <p:animEffect transition="in" filter="wipe(left)">
                                      <p:cBhvr>
                                        <p:cTn id="41" dur="500"/>
                                        <p:tgtEl>
                                          <p:spTgt spid="212996">
                                            <p:txEl>
                                              <p:pRg st="0" end="0"/>
                                            </p:txEl>
                                          </p:spTgt>
                                        </p:tgtEl>
                                      </p:cBhvr>
                                    </p:animEffect>
                                  </p:childTnLst>
                                </p:cTn>
                              </p:par>
                            </p:childTnLst>
                          </p:cTn>
                        </p:par>
                        <p:par>
                          <p:cTn id="42" fill="hold">
                            <p:stCondLst>
                              <p:cond delay="2200"/>
                            </p:stCondLst>
                            <p:childTnLst>
                              <p:par>
                                <p:cTn id="43" presetID="22" presetClass="entr" presetSubtype="8" fill="hold" nodeType="afterEffect">
                                  <p:stCondLst>
                                    <p:cond delay="0"/>
                                  </p:stCondLst>
                                  <p:childTnLst>
                                    <p:set>
                                      <p:cBhvr>
                                        <p:cTn id="44" dur="1" fill="hold">
                                          <p:stCondLst>
                                            <p:cond delay="0"/>
                                          </p:stCondLst>
                                        </p:cTn>
                                        <p:tgtEl>
                                          <p:spTgt spid="213001"/>
                                        </p:tgtEl>
                                        <p:attrNameLst>
                                          <p:attrName>style.visibility</p:attrName>
                                        </p:attrNameLst>
                                      </p:cBhvr>
                                      <p:to>
                                        <p:strVal val="visible"/>
                                      </p:to>
                                    </p:set>
                                    <p:animEffect transition="in" filter="wipe(left)">
                                      <p:cBhvr>
                                        <p:cTn id="45" dur="500"/>
                                        <p:tgtEl>
                                          <p:spTgt spid="21300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3002"/>
                                        </p:tgtEl>
                                        <p:attrNameLst>
                                          <p:attrName>style.visibility</p:attrName>
                                        </p:attrNameLst>
                                      </p:cBhvr>
                                      <p:to>
                                        <p:strVal val="visible"/>
                                      </p:to>
                                    </p:set>
                                    <p:animEffect transition="in" filter="wipe(left)">
                                      <p:cBhvr>
                                        <p:cTn id="50" dur="500"/>
                                        <p:tgtEl>
                                          <p:spTgt spid="21300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3005"/>
                                        </p:tgtEl>
                                        <p:attrNameLst>
                                          <p:attrName>style.visibility</p:attrName>
                                        </p:attrNameLst>
                                      </p:cBhvr>
                                      <p:to>
                                        <p:strVal val="visible"/>
                                      </p:to>
                                    </p:set>
                                    <p:animEffect transition="in" filter="wipe(left)">
                                      <p:cBhvr>
                                        <p:cTn id="55" dur="500"/>
                                        <p:tgtEl>
                                          <p:spTgt spid="21300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3006"/>
                                        </p:tgtEl>
                                        <p:attrNameLst>
                                          <p:attrName>style.visibility</p:attrName>
                                        </p:attrNameLst>
                                      </p:cBhvr>
                                      <p:to>
                                        <p:strVal val="visible"/>
                                      </p:to>
                                    </p:set>
                                    <p:animEffect transition="in" filter="wipe(left)">
                                      <p:cBhvr>
                                        <p:cTn id="60" dur="500"/>
                                        <p:tgtEl>
                                          <p:spTgt spid="21300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3007"/>
                                        </p:tgtEl>
                                        <p:attrNameLst>
                                          <p:attrName>style.visibility</p:attrName>
                                        </p:attrNameLst>
                                      </p:cBhvr>
                                      <p:to>
                                        <p:strVal val="visible"/>
                                      </p:to>
                                    </p:set>
                                    <p:animEffect transition="in" filter="wipe(left)">
                                      <p:cBhvr>
                                        <p:cTn id="65" dur="500"/>
                                        <p:tgtEl>
                                          <p:spTgt spid="21300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13003"/>
                                        </p:tgtEl>
                                        <p:attrNameLst>
                                          <p:attrName>style.visibility</p:attrName>
                                        </p:attrNameLst>
                                      </p:cBhvr>
                                      <p:to>
                                        <p:strVal val="visible"/>
                                      </p:to>
                                    </p:set>
                                    <p:animEffect transition="in" filter="wipe(left)">
                                      <p:cBhvr>
                                        <p:cTn id="70" dur="500"/>
                                        <p:tgtEl>
                                          <p:spTgt spid="2130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13004"/>
                                        </p:tgtEl>
                                        <p:attrNameLst>
                                          <p:attrName>style.visibility</p:attrName>
                                        </p:attrNameLst>
                                      </p:cBhvr>
                                      <p:to>
                                        <p:strVal val="visible"/>
                                      </p:to>
                                    </p:set>
                                    <p:animEffect transition="in" filter="wipe(left)">
                                      <p:cBhvr>
                                        <p:cTn id="75" dur="500"/>
                                        <p:tgtEl>
                                          <p:spTgt spid="21300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12996">
                                            <p:txEl>
                                              <p:pRg st="3" end="3"/>
                                            </p:txEl>
                                          </p:spTgt>
                                        </p:tgtEl>
                                        <p:attrNameLst>
                                          <p:attrName>style.visibility</p:attrName>
                                        </p:attrNameLst>
                                      </p:cBhvr>
                                      <p:to>
                                        <p:strVal val="visible"/>
                                      </p:to>
                                    </p:set>
                                    <p:animEffect transition="in" filter="wipe(left)">
                                      <p:cBhvr>
                                        <p:cTn id="80" dur="500"/>
                                        <p:tgtEl>
                                          <p:spTgt spid="2129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6" grpId="0" build="p"/>
      <p:bldP spid="212998" grpId="0"/>
      <p:bldP spid="212999" grpId="0" animBg="1"/>
      <p:bldP spid="213003" grpId="0"/>
      <p:bldP spid="21300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21,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04514949-A757-2642-B93E-BC0C39F36828}" type="slidenum">
              <a:rPr lang="en-US"/>
              <a:pPr/>
              <a:t>18</a:t>
            </a:fld>
            <a:endParaRPr lang="en-US"/>
          </a:p>
        </p:txBody>
      </p:sp>
      <p:sp>
        <p:nvSpPr>
          <p:cNvPr id="214018" name="Rectangle 2"/>
          <p:cNvSpPr>
            <a:spLocks noGrp="1" noChangeArrowheads="1"/>
          </p:cNvSpPr>
          <p:nvPr>
            <p:ph type="title"/>
          </p:nvPr>
        </p:nvSpPr>
        <p:spPr>
          <a:xfrm>
            <a:off x="228600" y="76200"/>
            <a:ext cx="8686800" cy="762000"/>
          </a:xfrm>
        </p:spPr>
        <p:txBody>
          <a:bodyPr/>
          <a:lstStyle/>
          <a:p>
            <a:r>
              <a:rPr lang="en-US"/>
              <a:t>So what is Gauss’ Law good for?</a:t>
            </a:r>
          </a:p>
        </p:txBody>
      </p:sp>
      <p:sp>
        <p:nvSpPr>
          <p:cNvPr id="214019" name="Rectangle 3"/>
          <p:cNvSpPr>
            <a:spLocks noGrp="1" noChangeArrowheads="1"/>
          </p:cNvSpPr>
          <p:nvPr>
            <p:ph type="body" idx="1"/>
          </p:nvPr>
        </p:nvSpPr>
        <p:spPr>
          <a:xfrm>
            <a:off x="152400" y="914400"/>
            <a:ext cx="8839200" cy="4419600"/>
          </a:xfrm>
        </p:spPr>
        <p:txBody>
          <a:bodyPr/>
          <a:lstStyle/>
          <a:p>
            <a:r>
              <a:rPr lang="en-US" dirty="0"/>
              <a:t>Gauss’ law is more general than Coulomb’s law.</a:t>
            </a:r>
          </a:p>
          <a:p>
            <a:pPr lvl="1"/>
            <a:r>
              <a:rPr lang="en-US" dirty="0"/>
              <a:t>Can be used to obtain electric field, forces or obtain charges </a:t>
            </a:r>
          </a:p>
          <a:p>
            <a:r>
              <a:rPr lang="en-US" dirty="0"/>
              <a:t>Derivation of Gauss’ law from Coulomb’s law is only valid for </a:t>
            </a:r>
            <a:r>
              <a:rPr lang="en-US" b="1" u="sng" dirty="0">
                <a:solidFill>
                  <a:srgbClr val="FF0066"/>
                </a:solidFill>
              </a:rPr>
              <a:t>static electric charge</a:t>
            </a:r>
            <a:r>
              <a:rPr lang="en-US" dirty="0"/>
              <a:t>.</a:t>
            </a:r>
          </a:p>
          <a:p>
            <a:r>
              <a:rPr lang="en-US" dirty="0"/>
              <a:t>Electric field can also be produced by changing magnetic fields.</a:t>
            </a:r>
          </a:p>
          <a:p>
            <a:pPr lvl="1"/>
            <a:r>
              <a:rPr lang="en-US" dirty="0"/>
              <a:t>Coulomb’s law cannot describe this field while Gauss’ law is still valid</a:t>
            </a:r>
          </a:p>
        </p:txBody>
      </p:sp>
      <p:sp>
        <p:nvSpPr>
          <p:cNvPr id="214020" name="Text Box 4"/>
          <p:cNvSpPr txBox="1">
            <a:spLocks noChangeArrowheads="1"/>
          </p:cNvSpPr>
          <p:nvPr/>
        </p:nvSpPr>
        <p:spPr bwMode="auto">
          <a:xfrm>
            <a:off x="152400" y="5235575"/>
            <a:ext cx="8839200" cy="860425"/>
          </a:xfrm>
          <a:prstGeom prst="rect">
            <a:avLst/>
          </a:prstGeom>
          <a:solidFill>
            <a:srgbClr val="FFFF66"/>
          </a:solidFill>
          <a:ln w="38100">
            <a:solidFill>
              <a:srgbClr val="800000"/>
            </a:solidFill>
            <a:miter lim="800000"/>
            <a:headEnd/>
            <a:tailEnd/>
          </a:ln>
          <a:effectLst/>
        </p:spPr>
        <p:txBody>
          <a:bodyPr wrap="square">
            <a:prstTxWarp prst="textNoShape">
              <a:avLst/>
            </a:prstTxWarp>
            <a:spAutoFit/>
          </a:bodyPr>
          <a:lstStyle/>
          <a:p>
            <a:r>
              <a:rPr lang="en-US" dirty="0">
                <a:solidFill>
                  <a:srgbClr val="800000"/>
                </a:solidFill>
                <a:latin typeface="Arial Narrow" charset="0"/>
              </a:rPr>
              <a:t>Gauss’ Law: Any </a:t>
            </a:r>
            <a:r>
              <a:rPr lang="en-US" b="1" u="sng" dirty="0">
                <a:solidFill>
                  <a:srgbClr val="800000"/>
                </a:solidFill>
                <a:effectLst>
                  <a:outerShdw blurRad="38100" dist="38100" dir="2700000" algn="tl">
                    <a:srgbClr val="000000"/>
                  </a:outerShdw>
                </a:effectLst>
                <a:latin typeface="Arial Narrow" charset="0"/>
              </a:rPr>
              <a:t>differences</a:t>
            </a:r>
            <a:r>
              <a:rPr lang="en-US" dirty="0">
                <a:solidFill>
                  <a:srgbClr val="800000"/>
                </a:solidFill>
                <a:latin typeface="Arial Narrow" charset="0"/>
              </a:rPr>
              <a:t> between the input and output flux of the electric field over any enclosed surface is due to the charge inside that surface!!!</a:t>
            </a:r>
          </a:p>
        </p:txBody>
      </p:sp>
    </p:spTree>
    <p:extLst>
      <p:ext uri="{BB962C8B-B14F-4D97-AF65-F5344CB8AC3E}">
        <p14:creationId xmlns:p14="http://schemas.microsoft.com/office/powerpoint/2010/main" val="222995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wipe(left)">
                                      <p:cBhvr>
                                        <p:cTn id="12" dur="500"/>
                                        <p:tgtEl>
                                          <p:spTgt spid="21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wipe(left)">
                                      <p:cBhvr>
                                        <p:cTn id="17" dur="500"/>
                                        <p:tgtEl>
                                          <p:spTgt spid="214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wipe(left)">
                                      <p:cBhvr>
                                        <p:cTn id="22" dur="500"/>
                                        <p:tgtEl>
                                          <p:spTgt spid="21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4019">
                                            <p:txEl>
                                              <p:pRg st="4" end="4"/>
                                            </p:txEl>
                                          </p:spTgt>
                                        </p:tgtEl>
                                        <p:attrNameLst>
                                          <p:attrName>style.visibility</p:attrName>
                                        </p:attrNameLst>
                                      </p:cBhvr>
                                      <p:to>
                                        <p:strVal val="visible"/>
                                      </p:to>
                                    </p:set>
                                    <p:animEffect transition="in" filter="wipe(left)">
                                      <p:cBhvr>
                                        <p:cTn id="27" dur="500"/>
                                        <p:tgtEl>
                                          <p:spTgt spid="2140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214020"/>
                                        </p:tgtEl>
                                        <p:attrNameLst>
                                          <p:attrName>style.visibility</p:attrName>
                                        </p:attrNameLst>
                                      </p:cBhvr>
                                      <p:to>
                                        <p:strVal val="visible"/>
                                      </p:to>
                                    </p:set>
                                    <p:anim calcmode="lin" valueType="num">
                                      <p:cBhvr>
                                        <p:cTn id="32" dur="1000" fill="hold"/>
                                        <p:tgtEl>
                                          <p:spTgt spid="214020"/>
                                        </p:tgtEl>
                                        <p:attrNameLst>
                                          <p:attrName>ppt_w</p:attrName>
                                        </p:attrNameLst>
                                      </p:cBhvr>
                                      <p:tavLst>
                                        <p:tav tm="0">
                                          <p:val>
                                            <p:fltVal val="0"/>
                                          </p:val>
                                        </p:tav>
                                        <p:tav tm="100000">
                                          <p:val>
                                            <p:strVal val="#ppt_w"/>
                                          </p:val>
                                        </p:tav>
                                      </p:tavLst>
                                    </p:anim>
                                    <p:anim calcmode="lin" valueType="num">
                                      <p:cBhvr>
                                        <p:cTn id="33" dur="1000" fill="hold"/>
                                        <p:tgtEl>
                                          <p:spTgt spid="214020"/>
                                        </p:tgtEl>
                                        <p:attrNameLst>
                                          <p:attrName>ppt_h</p:attrName>
                                        </p:attrNameLst>
                                      </p:cBhvr>
                                      <p:tavLst>
                                        <p:tav tm="0">
                                          <p:val>
                                            <p:fltVal val="0"/>
                                          </p:val>
                                        </p:tav>
                                        <p:tav tm="100000">
                                          <p:val>
                                            <p:strVal val="#ppt_h"/>
                                          </p:val>
                                        </p:tav>
                                      </p:tavLst>
                                    </p:anim>
                                    <p:anim calcmode="lin" valueType="num">
                                      <p:cBhvr>
                                        <p:cTn id="34" dur="1000" fill="hold"/>
                                        <p:tgtEl>
                                          <p:spTgt spid="214020"/>
                                        </p:tgtEl>
                                        <p:attrNameLst>
                                          <p:attrName>style.rotation</p:attrName>
                                        </p:attrNameLst>
                                      </p:cBhvr>
                                      <p:tavLst>
                                        <p:tav tm="0">
                                          <p:val>
                                            <p:fltVal val="90"/>
                                          </p:val>
                                        </p:tav>
                                        <p:tav tm="100000">
                                          <p:val>
                                            <p:fltVal val="0"/>
                                          </p:val>
                                        </p:tav>
                                      </p:tavLst>
                                    </p:anim>
                                    <p:animEffect transition="in" filter="fade">
                                      <p:cBhvr>
                                        <p:cTn id="35" dur="10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uiExpand="1" build="p"/>
      <p:bldP spid="2140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21,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19</a:t>
            </a:fld>
            <a:endParaRPr lang="en-US"/>
          </a:p>
        </p:txBody>
      </p:sp>
      <p:sp>
        <p:nvSpPr>
          <p:cNvPr id="222210" name="Rectangle 2"/>
          <p:cNvSpPr>
            <a:spLocks noGrp="1" noChangeArrowheads="1"/>
          </p:cNvSpPr>
          <p:nvPr>
            <p:ph type="title"/>
          </p:nvPr>
        </p:nvSpPr>
        <p:spPr>
          <a:xfrm>
            <a:off x="914400" y="76200"/>
            <a:ext cx="7239000" cy="685800"/>
          </a:xfrm>
        </p:spPr>
        <p:txBody>
          <a:bodyPr/>
          <a:lstStyle/>
          <a:p>
            <a:r>
              <a:rPr lang="en-US" dirty="0"/>
              <a:t>Solving problems with Gauss’ Law</a:t>
            </a:r>
          </a:p>
        </p:txBody>
      </p:sp>
      <p:sp>
        <p:nvSpPr>
          <p:cNvPr id="222211" name="Rectangle 3"/>
          <p:cNvSpPr>
            <a:spLocks noChangeArrowheads="1"/>
          </p:cNvSpPr>
          <p:nvPr/>
        </p:nvSpPr>
        <p:spPr bwMode="auto">
          <a:xfrm>
            <a:off x="114300" y="762000"/>
            <a:ext cx="8953500" cy="5334000"/>
          </a:xfrm>
          <a:prstGeom prst="rect">
            <a:avLst/>
          </a:prstGeom>
          <a:noFill/>
          <a:ln w="9525">
            <a:noFill/>
            <a:miter lim="800000"/>
            <a:headEnd/>
            <a:tailEnd/>
          </a:ln>
          <a:effectLst/>
        </p:spPr>
        <p:txBody>
          <a:bodyPr>
            <a:prstTxWarp prst="textNoShape">
              <a:avLst/>
            </a:prstTxWarp>
          </a:bodyPr>
          <a:lstStyle/>
          <a:p>
            <a:pPr marL="514350" indent="-514350">
              <a:spcBef>
                <a:spcPct val="20000"/>
              </a:spcBef>
              <a:buFont typeface="+mj-lt"/>
              <a:buAutoNum type="arabicPeriod"/>
            </a:pPr>
            <a:r>
              <a:rPr lang="en-US" sz="3200" dirty="0">
                <a:solidFill>
                  <a:schemeClr val="accent2"/>
                </a:solidFill>
                <a:latin typeface="Arial Narrow" charset="0"/>
              </a:rPr>
              <a:t>Identify the symmetry of the charge distributions</a:t>
            </a:r>
          </a:p>
          <a:p>
            <a:pPr marL="514350" indent="-514350">
              <a:spcBef>
                <a:spcPct val="20000"/>
              </a:spcBef>
              <a:buFont typeface="+mj-lt"/>
              <a:buAutoNum type="arabicPeriod"/>
            </a:pPr>
            <a:r>
              <a:rPr lang="en-US" sz="3200" dirty="0">
                <a:solidFill>
                  <a:schemeClr val="accent2"/>
                </a:solidFill>
                <a:latin typeface="Arial Narrow" charset="0"/>
              </a:rPr>
              <a:t>Draw an appropriate Gaussian surface, making sure it passes through the point you want to know the electric field</a:t>
            </a:r>
          </a:p>
          <a:p>
            <a:pPr marL="514350" indent="-514350">
              <a:spcBef>
                <a:spcPct val="20000"/>
              </a:spcBef>
              <a:buFont typeface="+mj-lt"/>
              <a:buAutoNum type="arabicPeriod"/>
            </a:pPr>
            <a:r>
              <a:rPr lang="en-US" sz="3200" dirty="0">
                <a:solidFill>
                  <a:schemeClr val="accent2"/>
                </a:solidFill>
                <a:latin typeface="Arial Narrow" charset="0"/>
              </a:rPr>
              <a:t>Use the symmetry of charge distribution to determine the direction of E at the point of the Gaussian surface</a:t>
            </a:r>
          </a:p>
          <a:p>
            <a:pPr marL="514350" indent="-514350">
              <a:spcBef>
                <a:spcPct val="20000"/>
              </a:spcBef>
              <a:buFont typeface="+mj-lt"/>
              <a:buAutoNum type="arabicPeriod"/>
            </a:pPr>
            <a:r>
              <a:rPr lang="en-US" sz="3200" dirty="0">
                <a:solidFill>
                  <a:schemeClr val="accent2"/>
                </a:solidFill>
                <a:latin typeface="Arial Narrow" charset="0"/>
              </a:rPr>
              <a:t>Evaluate the flux</a:t>
            </a:r>
          </a:p>
          <a:p>
            <a:pPr marL="514350" indent="-514350">
              <a:spcBef>
                <a:spcPct val="20000"/>
              </a:spcBef>
              <a:buFont typeface="+mj-lt"/>
              <a:buAutoNum type="arabicPeriod"/>
            </a:pPr>
            <a:r>
              <a:rPr lang="en-US" sz="3200" dirty="0">
                <a:solidFill>
                  <a:schemeClr val="accent2"/>
                </a:solidFill>
                <a:latin typeface="Arial Narrow" charset="0"/>
              </a:rPr>
              <a:t>Calculate the enclosed charge by the Gaussian surface</a:t>
            </a:r>
          </a:p>
          <a:p>
            <a:pPr marL="914400" lvl="1" indent="-457200">
              <a:spcBef>
                <a:spcPct val="20000"/>
              </a:spcBef>
              <a:buFont typeface="Arial" panose="020B0604020202020204" pitchFamily="34" charset="0"/>
              <a:buChar char="•"/>
            </a:pPr>
            <a:r>
              <a:rPr lang="en-US" sz="2800" dirty="0">
                <a:solidFill>
                  <a:srgbClr val="008000"/>
                </a:solidFill>
                <a:latin typeface="Arial Narrow" charset="0"/>
                <a:sym typeface="Wingdings"/>
              </a:rPr>
              <a:t>Ignore all the charges outside the Gaussian surface</a:t>
            </a:r>
          </a:p>
          <a:p>
            <a:pPr marL="514350" indent="-514350">
              <a:spcBef>
                <a:spcPct val="20000"/>
              </a:spcBef>
              <a:buFont typeface="+mj-lt"/>
              <a:buAutoNum type="arabicPeriod"/>
            </a:pPr>
            <a:r>
              <a:rPr lang="en-US" sz="3200" dirty="0">
                <a:solidFill>
                  <a:schemeClr val="accent2"/>
                </a:solidFill>
                <a:latin typeface="Arial Narrow" charset="0"/>
                <a:sym typeface="Wingdings"/>
              </a:rPr>
              <a:t>Equate the flux to the enclosed charge and solve for E</a:t>
            </a:r>
            <a:endParaRPr lang="en-US" sz="3200" dirty="0">
              <a:solidFill>
                <a:schemeClr val="accent2"/>
              </a:solidFill>
              <a:latin typeface="Arial Narrow" charset="0"/>
            </a:endParaRPr>
          </a:p>
        </p:txBody>
      </p:sp>
    </p:spTree>
    <p:extLst>
      <p:ext uri="{BB962C8B-B14F-4D97-AF65-F5344CB8AC3E}">
        <p14:creationId xmlns:p14="http://schemas.microsoft.com/office/powerpoint/2010/main" val="266615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wipe(left)">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wipe(left)">
                                      <p:cBhvr>
                                        <p:cTn id="12" dur="500"/>
                                        <p:tgtEl>
                                          <p:spTgt spid="222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wipe(left)">
                                      <p:cBhvr>
                                        <p:cTn id="17" dur="500"/>
                                        <p:tgtEl>
                                          <p:spTgt spid="222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2211">
                                            <p:txEl>
                                              <p:pRg st="3" end="3"/>
                                            </p:txEl>
                                          </p:spTgt>
                                        </p:tgtEl>
                                        <p:attrNameLst>
                                          <p:attrName>style.visibility</p:attrName>
                                        </p:attrNameLst>
                                      </p:cBhvr>
                                      <p:to>
                                        <p:strVal val="visible"/>
                                      </p:to>
                                    </p:set>
                                    <p:animEffect transition="in" filter="wipe(left)">
                                      <p:cBhvr>
                                        <p:cTn id="22" dur="500"/>
                                        <p:tgtEl>
                                          <p:spTgt spid="222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2211">
                                            <p:txEl>
                                              <p:pRg st="4" end="4"/>
                                            </p:txEl>
                                          </p:spTgt>
                                        </p:tgtEl>
                                        <p:attrNameLst>
                                          <p:attrName>style.visibility</p:attrName>
                                        </p:attrNameLst>
                                      </p:cBhvr>
                                      <p:to>
                                        <p:strVal val="visible"/>
                                      </p:to>
                                    </p:set>
                                    <p:animEffect transition="in" filter="wipe(left)">
                                      <p:cBhvr>
                                        <p:cTn id="27" dur="500"/>
                                        <p:tgtEl>
                                          <p:spTgt spid="222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2211">
                                            <p:txEl>
                                              <p:pRg st="5" end="5"/>
                                            </p:txEl>
                                          </p:spTgt>
                                        </p:tgtEl>
                                        <p:attrNameLst>
                                          <p:attrName>style.visibility</p:attrName>
                                        </p:attrNameLst>
                                      </p:cBhvr>
                                      <p:to>
                                        <p:strVal val="visible"/>
                                      </p:to>
                                    </p:set>
                                    <p:animEffect transition="in" filter="wipe(left)">
                                      <p:cBhvr>
                                        <p:cTn id="32" dur="500"/>
                                        <p:tgtEl>
                                          <p:spTgt spid="222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2211">
                                            <p:txEl>
                                              <p:pRg st="6" end="6"/>
                                            </p:txEl>
                                          </p:spTgt>
                                        </p:tgtEl>
                                        <p:attrNameLst>
                                          <p:attrName>style.visibility</p:attrName>
                                        </p:attrNameLst>
                                      </p:cBhvr>
                                      <p:to>
                                        <p:strVal val="visible"/>
                                      </p:to>
                                    </p:set>
                                    <p:animEffect transition="in" filter="wipe(left)">
                                      <p:cBhvr>
                                        <p:cTn id="37" dur="500"/>
                                        <p:tgtEl>
                                          <p:spTgt spid="222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21,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636351"/>
            <a:ext cx="8648700" cy="5383449"/>
          </a:xfrm>
        </p:spPr>
        <p:txBody>
          <a:bodyPr/>
          <a:lstStyle/>
          <a:p>
            <a:pPr eaLnBrk="1" hangingPunct="1">
              <a:spcBef>
                <a:spcPts val="200"/>
              </a:spcBef>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 in class this Wed., Sept. 23</a:t>
            </a:r>
          </a:p>
          <a:p>
            <a:pPr lvl="1" eaLnBrk="1" hangingPunct="1">
              <a:spcBef>
                <a:spcPts val="200"/>
              </a:spcBef>
            </a:pPr>
            <a:r>
              <a:rPr lang="en-US" sz="2400" dirty="0">
                <a:latin typeface="Arial Narrow" charset="0"/>
                <a:ea typeface="ＭＳ Ｐゴシック" charset="0"/>
                <a:cs typeface="ＭＳ Ｐゴシック" charset="0"/>
              </a:rPr>
              <a:t>DO NOT MISS THE EXAM!  You will get an F!</a:t>
            </a:r>
          </a:p>
          <a:p>
            <a:pPr lvl="1">
              <a:lnSpc>
                <a:spcPct val="90000"/>
              </a:lnSpc>
            </a:pPr>
            <a:r>
              <a:rPr lang="en-US" sz="2400" b="1" u="sng" dirty="0">
                <a:solidFill>
                  <a:srgbClr val="FF0000"/>
                </a:solidFill>
                <a:latin typeface="Arial Narrow" charset="0"/>
                <a:ea typeface="ＭＳ Ｐゴシック" charset="0"/>
                <a:cs typeface="ＭＳ Ｐゴシック" charset="0"/>
              </a:rPr>
              <a:t>Come to class by 12:40pm</a:t>
            </a:r>
            <a:r>
              <a:rPr lang="en-US" sz="2400" dirty="0">
                <a:latin typeface="Arial Narrow" charset="0"/>
                <a:ea typeface="ＭＳ Ｐゴシック" charset="0"/>
                <a:cs typeface="ＭＳ Ｐゴシック" charset="0"/>
              </a:rPr>
              <a:t>, roll call will start at that time </a:t>
            </a:r>
          </a:p>
          <a:p>
            <a:pPr lvl="1">
              <a:lnSpc>
                <a:spcPct val="90000"/>
              </a:lnSpc>
            </a:pPr>
            <a:r>
              <a:rPr lang="en-US" sz="2400" dirty="0">
                <a:latin typeface="Arial Narrow" charset="0"/>
                <a:ea typeface="ＭＳ Ｐゴシック" charset="0"/>
                <a:cs typeface="ＭＳ Ｐゴシック" charset="0"/>
              </a:rPr>
              <a:t>CH21.1 to what we’ve learned on next Monday, Sept. 21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A9, the math refresher (this includes calculus)</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figures, pictures,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both front &amp; back of the formula sheet, including the blank, in a single file by </a:t>
            </a:r>
            <a:r>
              <a:rPr lang="en-US" sz="2400" b="1" u="sng" dirty="0">
                <a:solidFill>
                  <a:srgbClr val="FF0000"/>
                </a:solidFill>
              </a:rPr>
              <a:t>11:00am, Sept. 23</a:t>
            </a:r>
          </a:p>
          <a:p>
            <a:pPr lvl="2" eaLnBrk="1" hangingPunct="1">
              <a:spcBef>
                <a:spcPts val="200"/>
              </a:spcBef>
            </a:pPr>
            <a:r>
              <a:rPr lang="en-US" sz="1800" dirty="0"/>
              <a:t>File name must be FS-E1-LastName-FirstName-fall20.pdf</a:t>
            </a:r>
          </a:p>
          <a:p>
            <a:pPr lvl="1" eaLnBrk="1" hangingPunct="1">
              <a:spcBef>
                <a:spcPts val="200"/>
              </a:spcBef>
            </a:pPr>
            <a:r>
              <a:rPr lang="en-US" sz="2400" dirty="0"/>
              <a:t>Once submitted, no changes allowed</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11619">
                                            <p:txEl>
                                              <p:pRg st="1" end="1"/>
                                            </p:txEl>
                                          </p:spTgt>
                                        </p:tgtEl>
                                        <p:attrNameLst>
                                          <p:attrName>style.visibility</p:attrName>
                                        </p:attrNameLst>
                                      </p:cBhvr>
                                      <p:to>
                                        <p:strVal val="visible"/>
                                      </p:to>
                                    </p:set>
                                    <p:animEffect transition="in" filter="wipe(left)">
                                      <p:cBhvr>
                                        <p:cTn id="11" dur="500"/>
                                        <p:tgtEl>
                                          <p:spTgt spid="111619">
                                            <p:txEl>
                                              <p:pRg st="1" end="1"/>
                                            </p:txEl>
                                          </p:spTgt>
                                        </p:tgtEl>
                                      </p:cBhvr>
                                    </p:animEffect>
                                  </p:childTnLst>
                                </p:cTn>
                              </p:par>
                            </p:childTnLst>
                          </p:cTn>
                        </p:par>
                        <p:par>
                          <p:cTn id="12" fill="hold">
                            <p:stCondLst>
                              <p:cond delay="2050"/>
                            </p:stCondLst>
                            <p:childTnLst>
                              <p:par>
                                <p:cTn id="13" presetID="22" presetClass="entr" presetSubtype="8" fill="hold" grpId="0" nodeType="afterEffect">
                                  <p:stCondLst>
                                    <p:cond delay="0"/>
                                  </p:stCondLst>
                                  <p:iterate type="wd">
                                    <p:tmPct val="10000"/>
                                  </p:iterate>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par>
                          <p:cTn id="16" fill="hold">
                            <p:stCondLst>
                              <p:cond delay="315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111619">
                                            <p:txEl>
                                              <p:pRg st="3" end="3"/>
                                            </p:txEl>
                                          </p:spTgt>
                                        </p:tgtEl>
                                        <p:attrNameLst>
                                          <p:attrName>style.visibility</p:attrName>
                                        </p:attrNameLst>
                                      </p:cBhvr>
                                      <p:to>
                                        <p:strVal val="visible"/>
                                      </p:to>
                                    </p:set>
                                    <p:animEffect transition="in" filter="wipe(left)">
                                      <p:cBhvr>
                                        <p:cTn id="19" dur="500"/>
                                        <p:tgtEl>
                                          <p:spTgt spid="111619">
                                            <p:txEl>
                                              <p:pRg st="3" end="3"/>
                                            </p:txEl>
                                          </p:spTgt>
                                        </p:tgtEl>
                                      </p:cBhvr>
                                    </p:animEffect>
                                  </p:childTnLst>
                                </p:cTn>
                              </p:par>
                            </p:childTnLst>
                          </p:cTn>
                        </p:par>
                        <p:par>
                          <p:cTn id="20" fill="hold">
                            <p:stCondLst>
                              <p:cond delay="49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childTnLst>
                          </p:cTn>
                        </p:par>
                        <p:par>
                          <p:cTn id="24" fill="hold">
                            <p:stCondLst>
                              <p:cond delay="6550"/>
                            </p:stCondLst>
                            <p:childTnLst>
                              <p:par>
                                <p:cTn id="25" presetID="22" presetClass="entr" presetSubtype="8" fill="hold" grpId="0" nodeType="afterEffect">
                                  <p:stCondLst>
                                    <p:cond delay="0"/>
                                  </p:stCondLst>
                                  <p:iterate type="wd">
                                    <p:tmPct val="10000"/>
                                  </p:iterate>
                                  <p:childTnLst>
                                    <p:set>
                                      <p:cBhvr>
                                        <p:cTn id="26" dur="1" fill="hold">
                                          <p:stCondLst>
                                            <p:cond delay="0"/>
                                          </p:stCondLst>
                                        </p:cTn>
                                        <p:tgtEl>
                                          <p:spTgt spid="111619">
                                            <p:txEl>
                                              <p:pRg st="5" end="5"/>
                                            </p:txEl>
                                          </p:spTgt>
                                        </p:tgtEl>
                                        <p:attrNameLst>
                                          <p:attrName>style.visibility</p:attrName>
                                        </p:attrNameLst>
                                      </p:cBhvr>
                                      <p:to>
                                        <p:strVal val="visible"/>
                                      </p:to>
                                    </p:set>
                                    <p:animEffect transition="in" filter="wipe(left)">
                                      <p:cBhvr>
                                        <p:cTn id="27" dur="500"/>
                                        <p:tgtEl>
                                          <p:spTgt spid="111619">
                                            <p:txEl>
                                              <p:pRg st="5" end="5"/>
                                            </p:txEl>
                                          </p:spTgt>
                                        </p:tgtEl>
                                      </p:cBhvr>
                                    </p:animEffect>
                                  </p:childTnLst>
                                </p:cTn>
                              </p:par>
                            </p:childTnLst>
                          </p:cTn>
                        </p:par>
                        <p:par>
                          <p:cTn id="28" fill="hold">
                            <p:stCondLst>
                              <p:cond delay="78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111619">
                                            <p:txEl>
                                              <p:pRg st="6" end="6"/>
                                            </p:txEl>
                                          </p:spTgt>
                                        </p:tgtEl>
                                        <p:attrNameLst>
                                          <p:attrName>style.visibility</p:attrName>
                                        </p:attrNameLst>
                                      </p:cBhvr>
                                      <p:to>
                                        <p:strVal val="visible"/>
                                      </p:to>
                                    </p:set>
                                    <p:animEffect transition="in" filter="wipe(left)">
                                      <p:cBhvr>
                                        <p:cTn id="31" dur="500"/>
                                        <p:tgtEl>
                                          <p:spTgt spid="111619">
                                            <p:txEl>
                                              <p:pRg st="6" end="6"/>
                                            </p:txEl>
                                          </p:spTgt>
                                        </p:tgtEl>
                                      </p:cBhvr>
                                    </p:animEffect>
                                  </p:childTnLst>
                                </p:cTn>
                              </p:par>
                            </p:childTnLst>
                          </p:cTn>
                        </p:par>
                        <p:par>
                          <p:cTn id="32" fill="hold">
                            <p:stCondLst>
                              <p:cond delay="885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111619">
                                            <p:txEl>
                                              <p:pRg st="7" end="7"/>
                                            </p:txEl>
                                          </p:spTgt>
                                        </p:tgtEl>
                                        <p:attrNameLst>
                                          <p:attrName>style.visibility</p:attrName>
                                        </p:attrNameLst>
                                      </p:cBhvr>
                                      <p:to>
                                        <p:strVal val="visible"/>
                                      </p:to>
                                    </p:set>
                                    <p:animEffect transition="in" filter="wipe(left)">
                                      <p:cBhvr>
                                        <p:cTn id="35" dur="500"/>
                                        <p:tgtEl>
                                          <p:spTgt spid="111619">
                                            <p:txEl>
                                              <p:pRg st="7" end="7"/>
                                            </p:txEl>
                                          </p:spTgt>
                                        </p:tgtEl>
                                      </p:cBhvr>
                                    </p:animEffect>
                                  </p:childTnLst>
                                </p:cTn>
                              </p:par>
                            </p:childTnLst>
                          </p:cTn>
                        </p:par>
                        <p:par>
                          <p:cTn id="36" fill="hold">
                            <p:stCondLst>
                              <p:cond delay="10750"/>
                            </p:stCondLst>
                            <p:childTnLst>
                              <p:par>
                                <p:cTn id="37" presetID="22" presetClass="entr" presetSubtype="8" fill="hold" grpId="0" nodeType="afterEffect">
                                  <p:stCondLst>
                                    <p:cond delay="0"/>
                                  </p:stCondLst>
                                  <p:iterate type="wd">
                                    <p:tmPct val="10000"/>
                                  </p:iterate>
                                  <p:childTnLst>
                                    <p:set>
                                      <p:cBhvr>
                                        <p:cTn id="38" dur="1" fill="hold">
                                          <p:stCondLst>
                                            <p:cond delay="0"/>
                                          </p:stCondLst>
                                        </p:cTn>
                                        <p:tgtEl>
                                          <p:spTgt spid="111619">
                                            <p:txEl>
                                              <p:pRg st="8" end="8"/>
                                            </p:txEl>
                                          </p:spTgt>
                                        </p:tgtEl>
                                        <p:attrNameLst>
                                          <p:attrName>style.visibility</p:attrName>
                                        </p:attrNameLst>
                                      </p:cBhvr>
                                      <p:to>
                                        <p:strVal val="visible"/>
                                      </p:to>
                                    </p:set>
                                    <p:animEffect transition="in" filter="wipe(left)">
                                      <p:cBhvr>
                                        <p:cTn id="39" dur="500"/>
                                        <p:tgtEl>
                                          <p:spTgt spid="111619">
                                            <p:txEl>
                                              <p:pRg st="8" end="8"/>
                                            </p:txEl>
                                          </p:spTgt>
                                        </p:tgtEl>
                                      </p:cBhvr>
                                    </p:animEffect>
                                  </p:childTnLst>
                                </p:cTn>
                              </p:par>
                            </p:childTnLst>
                          </p:cTn>
                        </p:par>
                        <p:par>
                          <p:cTn id="40" fill="hold">
                            <p:stCondLst>
                              <p:cond delay="11550"/>
                            </p:stCondLst>
                            <p:childTnLst>
                              <p:par>
                                <p:cTn id="41" presetID="22" presetClass="entr" presetSubtype="8" fill="hold" grpId="0" nodeType="afterEffect">
                                  <p:stCondLst>
                                    <p:cond delay="0"/>
                                  </p:stCondLst>
                                  <p:iterate type="wd">
                                    <p:tmPct val="10000"/>
                                  </p:iterate>
                                  <p:childTnLst>
                                    <p:set>
                                      <p:cBhvr>
                                        <p:cTn id="42" dur="1" fill="hold">
                                          <p:stCondLst>
                                            <p:cond delay="0"/>
                                          </p:stCondLst>
                                        </p:cTn>
                                        <p:tgtEl>
                                          <p:spTgt spid="111619">
                                            <p:txEl>
                                              <p:pRg st="9" end="9"/>
                                            </p:txEl>
                                          </p:spTgt>
                                        </p:tgtEl>
                                        <p:attrNameLst>
                                          <p:attrName>style.visibility</p:attrName>
                                        </p:attrNameLst>
                                      </p:cBhvr>
                                      <p:to>
                                        <p:strVal val="visible"/>
                                      </p:to>
                                    </p:set>
                                    <p:animEffect transition="in" filter="wipe(left)">
                                      <p:cBhvr>
                                        <p:cTn id="43"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Sept.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3566F5DD-D7FD-0C44-8C59-758DD682AA16}" type="slidenum">
              <a:rPr lang="en-US"/>
              <a:pPr/>
              <a:t>20</a:t>
            </a:fld>
            <a:endParaRPr lang="en-US"/>
          </a:p>
        </p:txBody>
      </p:sp>
      <p:pic>
        <p:nvPicPr>
          <p:cNvPr id="215042" name="Picture 2" descr="FG22_010"/>
          <p:cNvPicPr>
            <a:picLocks noChangeAspect="1" noChangeArrowheads="1"/>
          </p:cNvPicPr>
          <p:nvPr/>
        </p:nvPicPr>
        <p:blipFill>
          <a:blip r:embed="rId4"/>
          <a:srcRect/>
          <a:stretch>
            <a:fillRect/>
          </a:stretch>
        </p:blipFill>
        <p:spPr bwMode="auto">
          <a:xfrm>
            <a:off x="5562600" y="381000"/>
            <a:ext cx="3733800" cy="2800350"/>
          </a:xfrm>
          <a:prstGeom prst="rect">
            <a:avLst/>
          </a:prstGeom>
          <a:noFill/>
        </p:spPr>
      </p:pic>
      <p:sp>
        <p:nvSpPr>
          <p:cNvPr id="215043" name="Rectangle 3"/>
          <p:cNvSpPr>
            <a:spLocks noGrp="1" noChangeArrowheads="1"/>
          </p:cNvSpPr>
          <p:nvPr>
            <p:ph type="title"/>
          </p:nvPr>
        </p:nvSpPr>
        <p:spPr>
          <a:xfrm>
            <a:off x="228600" y="0"/>
            <a:ext cx="8686800" cy="762000"/>
          </a:xfrm>
        </p:spPr>
        <p:txBody>
          <a:bodyPr/>
          <a:lstStyle/>
          <a:p>
            <a:r>
              <a:rPr lang="en-US"/>
              <a:t>Example 22 – 2 </a:t>
            </a:r>
          </a:p>
        </p:txBody>
      </p:sp>
      <p:sp>
        <p:nvSpPr>
          <p:cNvPr id="215044" name="Text Box 4"/>
          <p:cNvSpPr txBox="1">
            <a:spLocks noChangeArrowheads="1"/>
          </p:cNvSpPr>
          <p:nvPr/>
        </p:nvSpPr>
        <p:spPr bwMode="auto">
          <a:xfrm>
            <a:off x="152400" y="762000"/>
            <a:ext cx="5791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Flux from Gauss’ Law</a:t>
            </a:r>
            <a:r>
              <a:rPr lang="en-US" dirty="0">
                <a:solidFill>
                  <a:schemeClr val="accent2"/>
                </a:solidFill>
                <a:latin typeface="Arial Narrow" charset="0"/>
              </a:rPr>
              <a:t>: Consider two Gaussian surfaces,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shown in the figure. The only charge present is the charge +Q at the center of surface A</a:t>
            </a:r>
            <a:r>
              <a:rPr lang="en-US" baseline="-25000" dirty="0">
                <a:solidFill>
                  <a:schemeClr val="accent2"/>
                </a:solidFill>
                <a:latin typeface="Arial Narrow" charset="0"/>
              </a:rPr>
              <a:t>1</a:t>
            </a:r>
            <a:r>
              <a:rPr lang="en-US" dirty="0">
                <a:solidFill>
                  <a:schemeClr val="accent2"/>
                </a:solidFill>
                <a:latin typeface="Arial Narrow" charset="0"/>
              </a:rPr>
              <a:t>.   What is the net flux through each surface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a:t>
            </a:r>
            <a:r>
              <a:rPr lang="en-US" dirty="0">
                <a:solidFill>
                  <a:srgbClr val="CC00CC"/>
                </a:solidFill>
                <a:latin typeface="Arial Narrow" charset="0"/>
              </a:rPr>
              <a:t>Poll 9</a:t>
            </a:r>
            <a:r>
              <a:rPr lang="en-US" dirty="0">
                <a:solidFill>
                  <a:schemeClr val="accent2"/>
                </a:solidFill>
                <a:latin typeface="Arial Narrow" charset="0"/>
              </a:rPr>
              <a:t>)</a:t>
            </a:r>
          </a:p>
        </p:txBody>
      </p:sp>
      <p:sp>
        <p:nvSpPr>
          <p:cNvPr id="215045" name="Rectangle 5"/>
          <p:cNvSpPr>
            <a:spLocks noGrp="1" noChangeArrowheads="1"/>
          </p:cNvSpPr>
          <p:nvPr>
            <p:ph type="body" idx="1"/>
          </p:nvPr>
        </p:nvSpPr>
        <p:spPr>
          <a:xfrm>
            <a:off x="152400" y="2895600"/>
            <a:ext cx="5410200" cy="1600200"/>
          </a:xfrm>
        </p:spPr>
        <p:txBody>
          <a:bodyPr/>
          <a:lstStyle/>
          <a:p>
            <a:r>
              <a:rPr lang="en-US"/>
              <a:t>The surface A</a:t>
            </a:r>
            <a:r>
              <a:rPr lang="en-US" baseline="-25000"/>
              <a:t>1</a:t>
            </a:r>
            <a:r>
              <a:rPr lang="en-US"/>
              <a:t> encloses the charge +Q, so from Gauss’ law we obtain the total net flux </a:t>
            </a:r>
          </a:p>
        </p:txBody>
      </p:sp>
      <p:sp>
        <p:nvSpPr>
          <p:cNvPr id="215046" name="Rectangle 6"/>
          <p:cNvSpPr>
            <a:spLocks noChangeArrowheads="1"/>
          </p:cNvSpPr>
          <p:nvPr/>
        </p:nvSpPr>
        <p:spPr bwMode="auto">
          <a:xfrm>
            <a:off x="152400" y="4495800"/>
            <a:ext cx="5410200" cy="160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The surface A</a:t>
            </a:r>
            <a:r>
              <a:rPr lang="en-US" sz="3200" baseline="-25000">
                <a:solidFill>
                  <a:schemeClr val="accent2"/>
                </a:solidFill>
                <a:latin typeface="Arial Narrow" charset="0"/>
              </a:rPr>
              <a:t>2</a:t>
            </a:r>
            <a:r>
              <a:rPr lang="en-US" sz="3200">
                <a:solidFill>
                  <a:schemeClr val="accent2"/>
                </a:solidFill>
                <a:latin typeface="Arial Narrow" charset="0"/>
              </a:rPr>
              <a:t> the charge, +Q, is outside the surface, so the total net flux is 0.</a:t>
            </a:r>
          </a:p>
        </p:txBody>
      </p:sp>
      <p:graphicFrame>
        <p:nvGraphicFramePr>
          <p:cNvPr id="215047" name="Object 7"/>
          <p:cNvGraphicFramePr>
            <a:graphicFrameLocks noChangeAspect="1"/>
          </p:cNvGraphicFramePr>
          <p:nvPr/>
        </p:nvGraphicFramePr>
        <p:xfrm>
          <a:off x="5562600" y="3192463"/>
          <a:ext cx="2070100" cy="1020762"/>
        </p:xfrm>
        <a:graphic>
          <a:graphicData uri="http://schemas.openxmlformats.org/presentationml/2006/ole">
            <mc:AlternateContent xmlns:mc="http://schemas.openxmlformats.org/markup-compatibility/2006">
              <mc:Choice xmlns:v="urn:schemas-microsoft-com:vml" Requires="v">
                <p:oleObj spid="_x0000_s123005" name="Equation" r:id="rId5" imgW="596900" imgH="304800" progId="Equation.DSMT4">
                  <p:embed/>
                </p:oleObj>
              </mc:Choice>
              <mc:Fallback>
                <p:oleObj name="Equation" r:id="rId5" imgW="596900" imgH="304800" progId="Equation.DSMT4">
                  <p:embed/>
                  <p:pic>
                    <p:nvPicPr>
                      <p:cNvPr id="215047" name="Object 7"/>
                      <p:cNvPicPr>
                        <a:picLocks noChangeAspect="1" noChangeArrowheads="1"/>
                      </p:cNvPicPr>
                      <p:nvPr/>
                    </p:nvPicPr>
                    <p:blipFill>
                      <a:blip r:embed="rId6"/>
                      <a:srcRect/>
                      <a:stretch>
                        <a:fillRect/>
                      </a:stretch>
                    </p:blipFill>
                    <p:spPr bwMode="auto">
                      <a:xfrm>
                        <a:off x="5562600" y="3192463"/>
                        <a:ext cx="2070100" cy="102076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410200" y="4667250"/>
          <a:ext cx="2066925" cy="1019175"/>
        </p:xfrm>
        <a:graphic>
          <a:graphicData uri="http://schemas.openxmlformats.org/presentationml/2006/ole">
            <mc:AlternateContent xmlns:mc="http://schemas.openxmlformats.org/markup-compatibility/2006">
              <mc:Choice xmlns:v="urn:schemas-microsoft-com:vml" Requires="v">
                <p:oleObj spid="_x0000_s123006" name="Equation" r:id="rId7" imgW="596900" imgH="304800" progId="Equation.DSMT4">
                  <p:embed/>
                </p:oleObj>
              </mc:Choice>
              <mc:Fallback>
                <p:oleObj name="Equation" r:id="rId7" imgW="596900" imgH="304800" progId="Equation.DSMT4">
                  <p:embed/>
                  <p:pic>
                    <p:nvPicPr>
                      <p:cNvPr id="215048" name="Object 8"/>
                      <p:cNvPicPr>
                        <a:picLocks noChangeAspect="1" noChangeArrowheads="1"/>
                      </p:cNvPicPr>
                      <p:nvPr/>
                    </p:nvPicPr>
                    <p:blipFill>
                      <a:blip r:embed="rId8"/>
                      <a:srcRect/>
                      <a:stretch>
                        <a:fillRect/>
                      </a:stretch>
                    </p:blipFill>
                    <p:spPr bwMode="auto">
                      <a:xfrm>
                        <a:off x="5410200" y="4667250"/>
                        <a:ext cx="2066925" cy="1019175"/>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7502525" y="3048000"/>
          <a:ext cx="879475" cy="1360488"/>
        </p:xfrm>
        <a:graphic>
          <a:graphicData uri="http://schemas.openxmlformats.org/presentationml/2006/ole">
            <mc:AlternateContent xmlns:mc="http://schemas.openxmlformats.org/markup-compatibility/2006">
              <mc:Choice xmlns:v="urn:schemas-microsoft-com:vml" Requires="v">
                <p:oleObj spid="_x0000_s123007" name="Equation" r:id="rId9" imgW="253800" imgH="406080" progId="Equation.DSMT4">
                  <p:embed/>
                </p:oleObj>
              </mc:Choice>
              <mc:Fallback>
                <p:oleObj name="Equation" r:id="rId9" imgW="253800" imgH="406080" progId="Equation.DSMT4">
                  <p:embed/>
                  <p:pic>
                    <p:nvPicPr>
                      <p:cNvPr id="21504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2525" y="3048000"/>
                        <a:ext cx="879475" cy="136048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354888" y="4495800"/>
          <a:ext cx="1408112" cy="1360488"/>
        </p:xfrm>
        <a:graphic>
          <a:graphicData uri="http://schemas.openxmlformats.org/presentationml/2006/ole">
            <mc:AlternateContent xmlns:mc="http://schemas.openxmlformats.org/markup-compatibility/2006">
              <mc:Choice xmlns:v="urn:schemas-microsoft-com:vml" Requires="v">
                <p:oleObj spid="_x0000_s123008" name="Equation" r:id="rId11" imgW="406080" imgH="406080" progId="Equation.DSMT4">
                  <p:embed/>
                </p:oleObj>
              </mc:Choice>
              <mc:Fallback>
                <p:oleObj name="Equation" r:id="rId11" imgW="406080" imgH="406080" progId="Equation.DSMT4">
                  <p:embed/>
                  <p:pic>
                    <p:nvPicPr>
                      <p:cNvPr id="21505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4888" y="4495800"/>
                        <a:ext cx="1408112" cy="1360488"/>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927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15044"/>
                                        </p:tgtEl>
                                        <p:attrNameLst>
                                          <p:attrName>style.visibility</p:attrName>
                                        </p:attrNameLst>
                                      </p:cBhvr>
                                      <p:to>
                                        <p:strVal val="visible"/>
                                      </p:to>
                                    </p:set>
                                    <p:animEffect transition="in" filter="wipe(down)">
                                      <p:cBhvr>
                                        <p:cTn id="7" dur="580">
                                          <p:stCondLst>
                                            <p:cond delay="0"/>
                                          </p:stCondLst>
                                        </p:cTn>
                                        <p:tgtEl>
                                          <p:spTgt spid="215044"/>
                                        </p:tgtEl>
                                      </p:cBhvr>
                                    </p:animEffect>
                                    <p:anim calcmode="lin" valueType="num">
                                      <p:cBhvr>
                                        <p:cTn id="8" dur="1822" tmFilter="0,0; 0.14,0.36; 0.43,0.73; 0.71,0.91; 1.0,1.0">
                                          <p:stCondLst>
                                            <p:cond delay="0"/>
                                          </p:stCondLst>
                                        </p:cTn>
                                        <p:tgtEl>
                                          <p:spTgt spid="2150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44"/>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44"/>
                                        </p:tgtEl>
                                      </p:cBhvr>
                                      <p:to x="100000" y="60000"/>
                                    </p:animScale>
                                    <p:animScale>
                                      <p:cBhvr>
                                        <p:cTn id="14" dur="166" decel="50000">
                                          <p:stCondLst>
                                            <p:cond delay="676"/>
                                          </p:stCondLst>
                                        </p:cTn>
                                        <p:tgtEl>
                                          <p:spTgt spid="215044"/>
                                        </p:tgtEl>
                                      </p:cBhvr>
                                      <p:to x="100000" y="100000"/>
                                    </p:animScale>
                                    <p:animScale>
                                      <p:cBhvr>
                                        <p:cTn id="15" dur="26">
                                          <p:stCondLst>
                                            <p:cond delay="1312"/>
                                          </p:stCondLst>
                                        </p:cTn>
                                        <p:tgtEl>
                                          <p:spTgt spid="215044"/>
                                        </p:tgtEl>
                                      </p:cBhvr>
                                      <p:to x="100000" y="80000"/>
                                    </p:animScale>
                                    <p:animScale>
                                      <p:cBhvr>
                                        <p:cTn id="16" dur="166" decel="50000">
                                          <p:stCondLst>
                                            <p:cond delay="1338"/>
                                          </p:stCondLst>
                                        </p:cTn>
                                        <p:tgtEl>
                                          <p:spTgt spid="215044"/>
                                        </p:tgtEl>
                                      </p:cBhvr>
                                      <p:to x="100000" y="100000"/>
                                    </p:animScale>
                                    <p:animScale>
                                      <p:cBhvr>
                                        <p:cTn id="17" dur="26">
                                          <p:stCondLst>
                                            <p:cond delay="1642"/>
                                          </p:stCondLst>
                                        </p:cTn>
                                        <p:tgtEl>
                                          <p:spTgt spid="215044"/>
                                        </p:tgtEl>
                                      </p:cBhvr>
                                      <p:to x="100000" y="90000"/>
                                    </p:animScale>
                                    <p:animScale>
                                      <p:cBhvr>
                                        <p:cTn id="18" dur="166" decel="50000">
                                          <p:stCondLst>
                                            <p:cond delay="1668"/>
                                          </p:stCondLst>
                                        </p:cTn>
                                        <p:tgtEl>
                                          <p:spTgt spid="215044"/>
                                        </p:tgtEl>
                                      </p:cBhvr>
                                      <p:to x="100000" y="100000"/>
                                    </p:animScale>
                                    <p:animScale>
                                      <p:cBhvr>
                                        <p:cTn id="19" dur="26">
                                          <p:stCondLst>
                                            <p:cond delay="1808"/>
                                          </p:stCondLst>
                                        </p:cTn>
                                        <p:tgtEl>
                                          <p:spTgt spid="215044"/>
                                        </p:tgtEl>
                                      </p:cBhvr>
                                      <p:to x="100000" y="95000"/>
                                    </p:animScale>
                                    <p:animScale>
                                      <p:cBhvr>
                                        <p:cTn id="20" dur="166" decel="50000">
                                          <p:stCondLst>
                                            <p:cond delay="1834"/>
                                          </p:stCondLst>
                                        </p:cTn>
                                        <p:tgtEl>
                                          <p:spTgt spid="21504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5042"/>
                                        </p:tgtEl>
                                        <p:attrNameLst>
                                          <p:attrName>style.visibility</p:attrName>
                                        </p:attrNameLst>
                                      </p:cBhvr>
                                      <p:to>
                                        <p:strVal val="visible"/>
                                      </p:to>
                                    </p:set>
                                    <p:animEffect transition="in" filter="wipe(down)">
                                      <p:cBhvr>
                                        <p:cTn id="25" dur="580">
                                          <p:stCondLst>
                                            <p:cond delay="0"/>
                                          </p:stCondLst>
                                        </p:cTn>
                                        <p:tgtEl>
                                          <p:spTgt spid="215042"/>
                                        </p:tgtEl>
                                      </p:cBhvr>
                                    </p:animEffect>
                                    <p:anim calcmode="lin" valueType="num">
                                      <p:cBhvr>
                                        <p:cTn id="26" dur="1822" tmFilter="0,0; 0.14,0.36; 0.43,0.73; 0.71,0.91; 1.0,1.0">
                                          <p:stCondLst>
                                            <p:cond delay="0"/>
                                          </p:stCondLst>
                                        </p:cTn>
                                        <p:tgtEl>
                                          <p:spTgt spid="21504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504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504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504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5042"/>
                                        </p:tgtEl>
                                        <p:attrNameLst>
                                          <p:attrName>ppt_y</p:attrName>
                                        </p:attrNameLst>
                                      </p:cBhvr>
                                      <p:tavLst>
                                        <p:tav tm="0" fmla="#ppt_y-sin(pi*$)/81">
                                          <p:val>
                                            <p:fltVal val="0"/>
                                          </p:val>
                                        </p:tav>
                                        <p:tav tm="100000">
                                          <p:val>
                                            <p:fltVal val="1"/>
                                          </p:val>
                                        </p:tav>
                                      </p:tavLst>
                                    </p:anim>
                                    <p:animScale>
                                      <p:cBhvr>
                                        <p:cTn id="31" dur="26">
                                          <p:stCondLst>
                                            <p:cond delay="650"/>
                                          </p:stCondLst>
                                        </p:cTn>
                                        <p:tgtEl>
                                          <p:spTgt spid="215042"/>
                                        </p:tgtEl>
                                      </p:cBhvr>
                                      <p:to x="100000" y="60000"/>
                                    </p:animScale>
                                    <p:animScale>
                                      <p:cBhvr>
                                        <p:cTn id="32" dur="166" decel="50000">
                                          <p:stCondLst>
                                            <p:cond delay="676"/>
                                          </p:stCondLst>
                                        </p:cTn>
                                        <p:tgtEl>
                                          <p:spTgt spid="215042"/>
                                        </p:tgtEl>
                                      </p:cBhvr>
                                      <p:to x="100000" y="100000"/>
                                    </p:animScale>
                                    <p:animScale>
                                      <p:cBhvr>
                                        <p:cTn id="33" dur="26">
                                          <p:stCondLst>
                                            <p:cond delay="1312"/>
                                          </p:stCondLst>
                                        </p:cTn>
                                        <p:tgtEl>
                                          <p:spTgt spid="215042"/>
                                        </p:tgtEl>
                                      </p:cBhvr>
                                      <p:to x="100000" y="80000"/>
                                    </p:animScale>
                                    <p:animScale>
                                      <p:cBhvr>
                                        <p:cTn id="34" dur="166" decel="50000">
                                          <p:stCondLst>
                                            <p:cond delay="1338"/>
                                          </p:stCondLst>
                                        </p:cTn>
                                        <p:tgtEl>
                                          <p:spTgt spid="215042"/>
                                        </p:tgtEl>
                                      </p:cBhvr>
                                      <p:to x="100000" y="100000"/>
                                    </p:animScale>
                                    <p:animScale>
                                      <p:cBhvr>
                                        <p:cTn id="35" dur="26">
                                          <p:stCondLst>
                                            <p:cond delay="1642"/>
                                          </p:stCondLst>
                                        </p:cTn>
                                        <p:tgtEl>
                                          <p:spTgt spid="215042"/>
                                        </p:tgtEl>
                                      </p:cBhvr>
                                      <p:to x="100000" y="90000"/>
                                    </p:animScale>
                                    <p:animScale>
                                      <p:cBhvr>
                                        <p:cTn id="36" dur="166" decel="50000">
                                          <p:stCondLst>
                                            <p:cond delay="1668"/>
                                          </p:stCondLst>
                                        </p:cTn>
                                        <p:tgtEl>
                                          <p:spTgt spid="215042"/>
                                        </p:tgtEl>
                                      </p:cBhvr>
                                      <p:to x="100000" y="100000"/>
                                    </p:animScale>
                                    <p:animScale>
                                      <p:cBhvr>
                                        <p:cTn id="37" dur="26">
                                          <p:stCondLst>
                                            <p:cond delay="1808"/>
                                          </p:stCondLst>
                                        </p:cTn>
                                        <p:tgtEl>
                                          <p:spTgt spid="215042"/>
                                        </p:tgtEl>
                                      </p:cBhvr>
                                      <p:to x="100000" y="95000"/>
                                    </p:animScale>
                                    <p:animScale>
                                      <p:cBhvr>
                                        <p:cTn id="38" dur="166" decel="50000">
                                          <p:stCondLst>
                                            <p:cond delay="1834"/>
                                          </p:stCondLst>
                                        </p:cTn>
                                        <p:tgtEl>
                                          <p:spTgt spid="21504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15045">
                                            <p:txEl>
                                              <p:pRg st="0" end="0"/>
                                            </p:txEl>
                                          </p:spTgt>
                                        </p:tgtEl>
                                        <p:attrNameLst>
                                          <p:attrName>style.visibility</p:attrName>
                                        </p:attrNameLst>
                                      </p:cBhvr>
                                      <p:to>
                                        <p:strVal val="visible"/>
                                      </p:to>
                                    </p:set>
                                    <p:animEffect transition="in" filter="wipe(left)">
                                      <p:cBhvr>
                                        <p:cTn id="43" dur="500"/>
                                        <p:tgtEl>
                                          <p:spTgt spid="21504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5047"/>
                                        </p:tgtEl>
                                        <p:attrNameLst>
                                          <p:attrName>style.visibility</p:attrName>
                                        </p:attrNameLst>
                                      </p:cBhvr>
                                      <p:to>
                                        <p:strVal val="visible"/>
                                      </p:to>
                                    </p:set>
                                    <p:animEffect transition="in" filter="wipe(left)">
                                      <p:cBhvr>
                                        <p:cTn id="48" dur="500"/>
                                        <p:tgtEl>
                                          <p:spTgt spid="2150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5049"/>
                                        </p:tgtEl>
                                        <p:attrNameLst>
                                          <p:attrName>style.visibility</p:attrName>
                                        </p:attrNameLst>
                                      </p:cBhvr>
                                      <p:to>
                                        <p:strVal val="visible"/>
                                      </p:to>
                                    </p:set>
                                    <p:animEffect transition="in" filter="wipe(left)">
                                      <p:cBhvr>
                                        <p:cTn id="53" dur="500"/>
                                        <p:tgtEl>
                                          <p:spTgt spid="21504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215046"/>
                                        </p:tgtEl>
                                        <p:attrNameLst>
                                          <p:attrName>style.visibility</p:attrName>
                                        </p:attrNameLst>
                                      </p:cBhvr>
                                      <p:to>
                                        <p:strVal val="visible"/>
                                      </p:to>
                                    </p:set>
                                    <p:animEffect transition="in" filter="wipe(left)">
                                      <p:cBhvr>
                                        <p:cTn id="58" dur="500"/>
                                        <p:tgtEl>
                                          <p:spTgt spid="2150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5048"/>
                                        </p:tgtEl>
                                        <p:attrNameLst>
                                          <p:attrName>style.visibility</p:attrName>
                                        </p:attrNameLst>
                                      </p:cBhvr>
                                      <p:to>
                                        <p:strVal val="visible"/>
                                      </p:to>
                                    </p:set>
                                    <p:animEffect transition="in" filter="wipe(left)">
                                      <p:cBhvr>
                                        <p:cTn id="63" dur="500"/>
                                        <p:tgtEl>
                                          <p:spTgt spid="2150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15050"/>
                                        </p:tgtEl>
                                        <p:attrNameLst>
                                          <p:attrName>style.visibility</p:attrName>
                                        </p:attrNameLst>
                                      </p:cBhvr>
                                      <p:to>
                                        <p:strVal val="visible"/>
                                      </p:to>
                                    </p:set>
                                    <p:animEffect transition="in" filter="wipe(left)">
                                      <p:cBhvr>
                                        <p:cTn id="68" dur="500"/>
                                        <p:tgtEl>
                                          <p:spTgt spid="215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build="p"/>
      <p:bldP spid="2150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Sept. 21, 2020</a:t>
            </a:r>
          </a:p>
        </p:txBody>
      </p:sp>
      <p:sp>
        <p:nvSpPr>
          <p:cNvPr id="14" name="Footer Placeholder 4"/>
          <p:cNvSpPr>
            <a:spLocks noGrp="1"/>
          </p:cNvSpPr>
          <p:nvPr>
            <p:ph type="ftr" sz="quarter" idx="11"/>
          </p:nvPr>
        </p:nvSpPr>
        <p:spPr/>
        <p:txBody>
          <a:bodyPr/>
          <a:lstStyle/>
          <a:p>
            <a:r>
              <a:rPr lang="de-DE"/>
              <a:t>PHYS 1444-002, Fall 2020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21</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 6 </a:t>
            </a:r>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a:solidFill>
                  <a:schemeClr val="accent2"/>
                </a:solidFill>
                <a:latin typeface="Symbol" charset="2"/>
                <a:ea typeface="Lucida Grande"/>
                <a:cs typeface="Symbol" charset="2"/>
              </a:rPr>
              <a:t>λ</a:t>
            </a:r>
            <a:r>
              <a:rPr lang="en-US" dirty="0">
                <a:solidFill>
                  <a:schemeClr val="accent2"/>
                </a:solidFill>
                <a:latin typeface="Arial Narrow" charset="0"/>
              </a:rPr>
              <a:t>.  Calculate the electric field a point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the field due to the charge on the wire is?</a:t>
            </a:r>
          </a:p>
          <a:p>
            <a:pPr lvl="1">
              <a:lnSpc>
                <a:spcPct val="90000"/>
              </a:lnSpc>
            </a:pPr>
            <a:r>
              <a:rPr lang="en-US" sz="2000" dirty="0"/>
              <a:t>Radially outward from the wire, the direction of the radial vector </a:t>
            </a:r>
            <a:r>
              <a:rPr lang="en-US" sz="2000" b="1" dirty="0"/>
              <a:t>r</a:t>
            </a:r>
            <a:r>
              <a:rPr lang="en-US" sz="2000" dirty="0"/>
              <a:t>.</a:t>
            </a:r>
          </a:p>
          <a:p>
            <a:pPr>
              <a:lnSpc>
                <a:spcPct val="90000"/>
              </a:lnSpc>
            </a:pPr>
            <a:r>
              <a:rPr lang="en-US" sz="2400" dirty="0"/>
              <a:t>Due to the cylindrical symmetry, the field is the same on the Gaussian 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surface vector </a:t>
            </a:r>
            <a:r>
              <a:rPr lang="en-US" sz="1800" dirty="0" err="1"/>
              <a:t>d</a:t>
            </a:r>
            <a:r>
              <a:rPr lang="en-US" sz="1800" b="1" dirty="0" err="1"/>
              <a:t>A</a:t>
            </a:r>
            <a:r>
              <a:rPr lang="en-US" sz="1800" dirty="0"/>
              <a:t>.</a:t>
            </a:r>
          </a:p>
          <a:p>
            <a:pPr>
              <a:lnSpc>
                <a:spcPct val="90000"/>
              </a:lnSpc>
            </a:pPr>
            <a:r>
              <a:rPr lang="en-US" sz="2400" dirty="0"/>
              <a:t>From Gauss’ law</a:t>
            </a:r>
          </a:p>
        </p:txBody>
      </p:sp>
      <p:graphicFrame>
        <p:nvGraphicFramePr>
          <p:cNvPr id="216070" name="Object 6"/>
          <p:cNvGraphicFramePr>
            <a:graphicFrameLocks noChangeAspect="1"/>
          </p:cNvGraphicFramePr>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124091" name="Equation" r:id="rId4" imgW="596900" imgH="304800" progId="Equation.DSMT4">
                  <p:embed/>
                </p:oleObj>
              </mc:Choice>
              <mc:Fallback>
                <p:oleObj name="Equation" r:id="rId4" imgW="596900" imgH="304800" progId="Equation.DSMT4">
                  <p:embed/>
                  <p:pic>
                    <p:nvPicPr>
                      <p:cNvPr id="216070" name="Object 6"/>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124092" name="Equation" r:id="rId6" imgW="635000" imgH="419100" progId="Equation.DSMT4">
                  <p:embed/>
                </p:oleObj>
              </mc:Choice>
              <mc:Fallback>
                <p:oleObj name="Equation" r:id="rId6" imgW="635000" imgH="419100" progId="Equation.DSMT4">
                  <p:embed/>
                  <p:pic>
                    <p:nvPicPr>
                      <p:cNvPr id="216071" name="Object 7"/>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124093" name="Equation" r:id="rId8" imgW="533400" imgH="304800" progId="Equation.DSMT4">
                  <p:embed/>
                </p:oleObj>
              </mc:Choice>
              <mc:Fallback>
                <p:oleObj name="Equation" r:id="rId8" imgW="533400" imgH="304800" progId="Equation.DSMT4">
                  <p:embed/>
                  <p:pic>
                    <p:nvPicPr>
                      <p:cNvPr id="216073" name="Object 9"/>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124094" name="Equation" r:id="rId10" imgW="634680" imgH="228600" progId="Equation.DSMT4">
                  <p:embed/>
                </p:oleObj>
              </mc:Choice>
              <mc:Fallback>
                <p:oleObj name="Equation" r:id="rId10" imgW="634680" imgH="228600" progId="Equation.DSMT4">
                  <p:embed/>
                  <p:pic>
                    <p:nvPicPr>
                      <p:cNvPr id="21607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124095" name="Equation" r:id="rId12" imgW="444500" imgH="431800" progId="Equation.DSMT4">
                  <p:embed/>
                </p:oleObj>
              </mc:Choice>
              <mc:Fallback>
                <p:oleObj name="Equation" r:id="rId12" imgW="444500" imgH="431800" progId="Equation.DSMT4">
                  <p:embed/>
                  <p:pic>
                    <p:nvPicPr>
                      <p:cNvPr id="216075" name="Object 11"/>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124096" name="Equation" r:id="rId14" imgW="203040" imgH="406080" progId="Equation.DSMT4">
                  <p:embed/>
                </p:oleObj>
              </mc:Choice>
              <mc:Fallback>
                <p:oleObj name="Equation" r:id="rId14" imgW="203040" imgH="406080" progId="Equation.DSMT4">
                  <p:embed/>
                  <p:pic>
                    <p:nvPicPr>
                      <p:cNvPr id="21607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5656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16068"/>
                                        </p:tgtEl>
                                        <p:attrNameLst>
                                          <p:attrName>style.visibility</p:attrName>
                                        </p:attrNameLst>
                                      </p:cBhvr>
                                      <p:to>
                                        <p:strVal val="visible"/>
                                      </p:to>
                                    </p:set>
                                    <p:animEffect transition="in" filter="wipe(down)">
                                      <p:cBhvr>
                                        <p:cTn id="7" dur="580">
                                          <p:stCondLst>
                                            <p:cond delay="0"/>
                                          </p:stCondLst>
                                        </p:cTn>
                                        <p:tgtEl>
                                          <p:spTgt spid="216068"/>
                                        </p:tgtEl>
                                      </p:cBhvr>
                                    </p:animEffect>
                                    <p:anim calcmode="lin" valueType="num">
                                      <p:cBhvr>
                                        <p:cTn id="8" dur="1822" tmFilter="0,0; 0.14,0.36; 0.43,0.73; 0.71,0.91; 1.0,1.0">
                                          <p:stCondLst>
                                            <p:cond delay="0"/>
                                          </p:stCondLst>
                                        </p:cTn>
                                        <p:tgtEl>
                                          <p:spTgt spid="2160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60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60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60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6068"/>
                                        </p:tgtEl>
                                        <p:attrNameLst>
                                          <p:attrName>ppt_y</p:attrName>
                                        </p:attrNameLst>
                                      </p:cBhvr>
                                      <p:tavLst>
                                        <p:tav tm="0" fmla="#ppt_y-sin(pi*$)/81">
                                          <p:val>
                                            <p:fltVal val="0"/>
                                          </p:val>
                                        </p:tav>
                                        <p:tav tm="100000">
                                          <p:val>
                                            <p:fltVal val="1"/>
                                          </p:val>
                                        </p:tav>
                                      </p:tavLst>
                                    </p:anim>
                                    <p:animScale>
                                      <p:cBhvr>
                                        <p:cTn id="13" dur="26">
                                          <p:stCondLst>
                                            <p:cond delay="650"/>
                                          </p:stCondLst>
                                        </p:cTn>
                                        <p:tgtEl>
                                          <p:spTgt spid="216068"/>
                                        </p:tgtEl>
                                      </p:cBhvr>
                                      <p:to x="100000" y="60000"/>
                                    </p:animScale>
                                    <p:animScale>
                                      <p:cBhvr>
                                        <p:cTn id="14" dur="166" decel="50000">
                                          <p:stCondLst>
                                            <p:cond delay="676"/>
                                          </p:stCondLst>
                                        </p:cTn>
                                        <p:tgtEl>
                                          <p:spTgt spid="216068"/>
                                        </p:tgtEl>
                                      </p:cBhvr>
                                      <p:to x="100000" y="100000"/>
                                    </p:animScale>
                                    <p:animScale>
                                      <p:cBhvr>
                                        <p:cTn id="15" dur="26">
                                          <p:stCondLst>
                                            <p:cond delay="1312"/>
                                          </p:stCondLst>
                                        </p:cTn>
                                        <p:tgtEl>
                                          <p:spTgt spid="216068"/>
                                        </p:tgtEl>
                                      </p:cBhvr>
                                      <p:to x="100000" y="80000"/>
                                    </p:animScale>
                                    <p:animScale>
                                      <p:cBhvr>
                                        <p:cTn id="16" dur="166" decel="50000">
                                          <p:stCondLst>
                                            <p:cond delay="1338"/>
                                          </p:stCondLst>
                                        </p:cTn>
                                        <p:tgtEl>
                                          <p:spTgt spid="216068"/>
                                        </p:tgtEl>
                                      </p:cBhvr>
                                      <p:to x="100000" y="100000"/>
                                    </p:animScale>
                                    <p:animScale>
                                      <p:cBhvr>
                                        <p:cTn id="17" dur="26">
                                          <p:stCondLst>
                                            <p:cond delay="1642"/>
                                          </p:stCondLst>
                                        </p:cTn>
                                        <p:tgtEl>
                                          <p:spTgt spid="216068"/>
                                        </p:tgtEl>
                                      </p:cBhvr>
                                      <p:to x="100000" y="90000"/>
                                    </p:animScale>
                                    <p:animScale>
                                      <p:cBhvr>
                                        <p:cTn id="18" dur="166" decel="50000">
                                          <p:stCondLst>
                                            <p:cond delay="1668"/>
                                          </p:stCondLst>
                                        </p:cTn>
                                        <p:tgtEl>
                                          <p:spTgt spid="216068"/>
                                        </p:tgtEl>
                                      </p:cBhvr>
                                      <p:to x="100000" y="100000"/>
                                    </p:animScale>
                                    <p:animScale>
                                      <p:cBhvr>
                                        <p:cTn id="19" dur="26">
                                          <p:stCondLst>
                                            <p:cond delay="1808"/>
                                          </p:stCondLst>
                                        </p:cTn>
                                        <p:tgtEl>
                                          <p:spTgt spid="216068"/>
                                        </p:tgtEl>
                                      </p:cBhvr>
                                      <p:to x="100000" y="95000"/>
                                    </p:animScale>
                                    <p:animScale>
                                      <p:cBhvr>
                                        <p:cTn id="20" dur="166" decel="50000">
                                          <p:stCondLst>
                                            <p:cond delay="1834"/>
                                          </p:stCondLst>
                                        </p:cTn>
                                        <p:tgtEl>
                                          <p:spTgt spid="21606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6066"/>
                                        </p:tgtEl>
                                        <p:attrNameLst>
                                          <p:attrName>style.visibility</p:attrName>
                                        </p:attrNameLst>
                                      </p:cBhvr>
                                      <p:to>
                                        <p:strVal val="visible"/>
                                      </p:to>
                                    </p:set>
                                    <p:animEffect transition="in" filter="wipe(down)">
                                      <p:cBhvr>
                                        <p:cTn id="25" dur="580">
                                          <p:stCondLst>
                                            <p:cond delay="0"/>
                                          </p:stCondLst>
                                        </p:cTn>
                                        <p:tgtEl>
                                          <p:spTgt spid="216066"/>
                                        </p:tgtEl>
                                      </p:cBhvr>
                                    </p:animEffect>
                                    <p:anim calcmode="lin" valueType="num">
                                      <p:cBhvr>
                                        <p:cTn id="26" dur="1822" tmFilter="0,0; 0.14,0.36; 0.43,0.73; 0.71,0.91; 1.0,1.0">
                                          <p:stCondLst>
                                            <p:cond delay="0"/>
                                          </p:stCondLst>
                                        </p:cTn>
                                        <p:tgtEl>
                                          <p:spTgt spid="21606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606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606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606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6066"/>
                                        </p:tgtEl>
                                        <p:attrNameLst>
                                          <p:attrName>ppt_y</p:attrName>
                                        </p:attrNameLst>
                                      </p:cBhvr>
                                      <p:tavLst>
                                        <p:tav tm="0" fmla="#ppt_y-sin(pi*$)/81">
                                          <p:val>
                                            <p:fltVal val="0"/>
                                          </p:val>
                                        </p:tav>
                                        <p:tav tm="100000">
                                          <p:val>
                                            <p:fltVal val="1"/>
                                          </p:val>
                                        </p:tav>
                                      </p:tavLst>
                                    </p:anim>
                                    <p:animScale>
                                      <p:cBhvr>
                                        <p:cTn id="31" dur="26">
                                          <p:stCondLst>
                                            <p:cond delay="650"/>
                                          </p:stCondLst>
                                        </p:cTn>
                                        <p:tgtEl>
                                          <p:spTgt spid="216066"/>
                                        </p:tgtEl>
                                      </p:cBhvr>
                                      <p:to x="100000" y="60000"/>
                                    </p:animScale>
                                    <p:animScale>
                                      <p:cBhvr>
                                        <p:cTn id="32" dur="166" decel="50000">
                                          <p:stCondLst>
                                            <p:cond delay="676"/>
                                          </p:stCondLst>
                                        </p:cTn>
                                        <p:tgtEl>
                                          <p:spTgt spid="216066"/>
                                        </p:tgtEl>
                                      </p:cBhvr>
                                      <p:to x="100000" y="100000"/>
                                    </p:animScale>
                                    <p:animScale>
                                      <p:cBhvr>
                                        <p:cTn id="33" dur="26">
                                          <p:stCondLst>
                                            <p:cond delay="1312"/>
                                          </p:stCondLst>
                                        </p:cTn>
                                        <p:tgtEl>
                                          <p:spTgt spid="216066"/>
                                        </p:tgtEl>
                                      </p:cBhvr>
                                      <p:to x="100000" y="80000"/>
                                    </p:animScale>
                                    <p:animScale>
                                      <p:cBhvr>
                                        <p:cTn id="34" dur="166" decel="50000">
                                          <p:stCondLst>
                                            <p:cond delay="1338"/>
                                          </p:stCondLst>
                                        </p:cTn>
                                        <p:tgtEl>
                                          <p:spTgt spid="216066"/>
                                        </p:tgtEl>
                                      </p:cBhvr>
                                      <p:to x="100000" y="100000"/>
                                    </p:animScale>
                                    <p:animScale>
                                      <p:cBhvr>
                                        <p:cTn id="35" dur="26">
                                          <p:stCondLst>
                                            <p:cond delay="1642"/>
                                          </p:stCondLst>
                                        </p:cTn>
                                        <p:tgtEl>
                                          <p:spTgt spid="216066"/>
                                        </p:tgtEl>
                                      </p:cBhvr>
                                      <p:to x="100000" y="90000"/>
                                    </p:animScale>
                                    <p:animScale>
                                      <p:cBhvr>
                                        <p:cTn id="36" dur="166" decel="50000">
                                          <p:stCondLst>
                                            <p:cond delay="1668"/>
                                          </p:stCondLst>
                                        </p:cTn>
                                        <p:tgtEl>
                                          <p:spTgt spid="216066"/>
                                        </p:tgtEl>
                                      </p:cBhvr>
                                      <p:to x="100000" y="100000"/>
                                    </p:animScale>
                                    <p:animScale>
                                      <p:cBhvr>
                                        <p:cTn id="37" dur="26">
                                          <p:stCondLst>
                                            <p:cond delay="1808"/>
                                          </p:stCondLst>
                                        </p:cTn>
                                        <p:tgtEl>
                                          <p:spTgt spid="216066"/>
                                        </p:tgtEl>
                                      </p:cBhvr>
                                      <p:to x="100000" y="95000"/>
                                    </p:animScale>
                                    <p:animScale>
                                      <p:cBhvr>
                                        <p:cTn id="38" dur="166" decel="50000">
                                          <p:stCondLst>
                                            <p:cond delay="1834"/>
                                          </p:stCondLst>
                                        </p:cTn>
                                        <p:tgtEl>
                                          <p:spTgt spid="21606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16069">
                                            <p:txEl>
                                              <p:pRg st="0" end="0"/>
                                            </p:txEl>
                                          </p:spTgt>
                                        </p:tgtEl>
                                        <p:attrNameLst>
                                          <p:attrName>style.visibility</p:attrName>
                                        </p:attrNameLst>
                                      </p:cBhvr>
                                      <p:to>
                                        <p:strVal val="visible"/>
                                      </p:to>
                                    </p:set>
                                    <p:animEffect transition="in" filter="wipe(left)">
                                      <p:cBhvr>
                                        <p:cTn id="43" dur="500"/>
                                        <p:tgtEl>
                                          <p:spTgt spid="21606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16069">
                                            <p:txEl>
                                              <p:pRg st="1" end="1"/>
                                            </p:txEl>
                                          </p:spTgt>
                                        </p:tgtEl>
                                        <p:attrNameLst>
                                          <p:attrName>style.visibility</p:attrName>
                                        </p:attrNameLst>
                                      </p:cBhvr>
                                      <p:to>
                                        <p:strVal val="visible"/>
                                      </p:to>
                                    </p:set>
                                    <p:animEffect transition="in" filter="wipe(left)">
                                      <p:cBhvr>
                                        <p:cTn id="48" dur="500"/>
                                        <p:tgtEl>
                                          <p:spTgt spid="21606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16069">
                                            <p:txEl>
                                              <p:pRg st="2" end="2"/>
                                            </p:txEl>
                                          </p:spTgt>
                                        </p:tgtEl>
                                        <p:attrNameLst>
                                          <p:attrName>style.visibility</p:attrName>
                                        </p:attrNameLst>
                                      </p:cBhvr>
                                      <p:to>
                                        <p:strVal val="visible"/>
                                      </p:to>
                                    </p:set>
                                    <p:animEffect transition="in" filter="wipe(left)">
                                      <p:cBhvr>
                                        <p:cTn id="53" dur="500"/>
                                        <p:tgtEl>
                                          <p:spTgt spid="21606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216069">
                                            <p:txEl>
                                              <p:pRg st="3" end="3"/>
                                            </p:txEl>
                                          </p:spTgt>
                                        </p:tgtEl>
                                        <p:attrNameLst>
                                          <p:attrName>style.visibility</p:attrName>
                                        </p:attrNameLst>
                                      </p:cBhvr>
                                      <p:to>
                                        <p:strVal val="visible"/>
                                      </p:to>
                                    </p:set>
                                    <p:animEffect transition="in" filter="wipe(left)">
                                      <p:cBhvr>
                                        <p:cTn id="58" dur="500"/>
                                        <p:tgtEl>
                                          <p:spTgt spid="216069">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216069">
                                            <p:txEl>
                                              <p:pRg st="4" end="4"/>
                                            </p:txEl>
                                          </p:spTgt>
                                        </p:tgtEl>
                                        <p:attrNameLst>
                                          <p:attrName>style.visibility</p:attrName>
                                        </p:attrNameLst>
                                      </p:cBhvr>
                                      <p:to>
                                        <p:strVal val="visible"/>
                                      </p:to>
                                    </p:set>
                                    <p:animEffect transition="in" filter="wipe(left)">
                                      <p:cBhvr>
                                        <p:cTn id="63" dur="500"/>
                                        <p:tgtEl>
                                          <p:spTgt spid="216069">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16069">
                                            <p:txEl>
                                              <p:pRg st="5" end="5"/>
                                            </p:txEl>
                                          </p:spTgt>
                                        </p:tgtEl>
                                        <p:attrNameLst>
                                          <p:attrName>style.visibility</p:attrName>
                                        </p:attrNameLst>
                                      </p:cBhvr>
                                      <p:to>
                                        <p:strVal val="visible"/>
                                      </p:to>
                                    </p:set>
                                    <p:animEffect transition="in" filter="wipe(left)">
                                      <p:cBhvr>
                                        <p:cTn id="68" dur="500"/>
                                        <p:tgtEl>
                                          <p:spTgt spid="216069">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16070"/>
                                        </p:tgtEl>
                                        <p:attrNameLst>
                                          <p:attrName>style.visibility</p:attrName>
                                        </p:attrNameLst>
                                      </p:cBhvr>
                                      <p:to>
                                        <p:strVal val="visible"/>
                                      </p:to>
                                    </p:set>
                                    <p:animEffect transition="in" filter="wipe(left)">
                                      <p:cBhvr>
                                        <p:cTn id="73" dur="500"/>
                                        <p:tgtEl>
                                          <p:spTgt spid="21607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16073"/>
                                        </p:tgtEl>
                                        <p:attrNameLst>
                                          <p:attrName>style.visibility</p:attrName>
                                        </p:attrNameLst>
                                      </p:cBhvr>
                                      <p:to>
                                        <p:strVal val="visible"/>
                                      </p:to>
                                    </p:set>
                                    <p:animEffect transition="in" filter="wipe(left)">
                                      <p:cBhvr>
                                        <p:cTn id="78" dur="500"/>
                                        <p:tgtEl>
                                          <p:spTgt spid="21607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16074"/>
                                        </p:tgtEl>
                                        <p:attrNameLst>
                                          <p:attrName>style.visibility</p:attrName>
                                        </p:attrNameLst>
                                      </p:cBhvr>
                                      <p:to>
                                        <p:strVal val="visible"/>
                                      </p:to>
                                    </p:set>
                                    <p:animEffect transition="in" filter="wipe(left)">
                                      <p:cBhvr>
                                        <p:cTn id="83" dur="500"/>
                                        <p:tgtEl>
                                          <p:spTgt spid="21607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16075"/>
                                        </p:tgtEl>
                                        <p:attrNameLst>
                                          <p:attrName>style.visibility</p:attrName>
                                        </p:attrNameLst>
                                      </p:cBhvr>
                                      <p:to>
                                        <p:strVal val="visible"/>
                                      </p:to>
                                    </p:set>
                                    <p:animEffect transition="in" filter="wipe(left)">
                                      <p:cBhvr>
                                        <p:cTn id="88" dur="500"/>
                                        <p:tgtEl>
                                          <p:spTgt spid="21607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16076"/>
                                        </p:tgtEl>
                                        <p:attrNameLst>
                                          <p:attrName>style.visibility</p:attrName>
                                        </p:attrNameLst>
                                      </p:cBhvr>
                                      <p:to>
                                        <p:strVal val="visible"/>
                                      </p:to>
                                    </p:set>
                                    <p:animEffect transition="in" filter="wipe(left)">
                                      <p:cBhvr>
                                        <p:cTn id="93" dur="500"/>
                                        <p:tgtEl>
                                          <p:spTgt spid="21607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216072"/>
                                        </p:tgtEl>
                                        <p:attrNameLst>
                                          <p:attrName>style.visibility</p:attrName>
                                        </p:attrNameLst>
                                      </p:cBhvr>
                                      <p:to>
                                        <p:strVal val="visible"/>
                                      </p:to>
                                    </p:set>
                                    <p:animEffect transition="in" filter="wipe(left)">
                                      <p:cBhvr>
                                        <p:cTn id="98" dur="500"/>
                                        <p:tgtEl>
                                          <p:spTgt spid="21607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16071"/>
                                        </p:tgtEl>
                                        <p:attrNameLst>
                                          <p:attrName>style.visibility</p:attrName>
                                        </p:attrNameLst>
                                      </p:cBhvr>
                                      <p:to>
                                        <p:strVal val="visible"/>
                                      </p:to>
                                    </p:set>
                                    <p:animEffect transition="in" filter="wipe(left)">
                                      <p:cBhvr>
                                        <p:cTn id="103"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P spid="216069" grpId="0" build="p"/>
      <p:bldP spid="2160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Sept.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22</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a:t>A Brain Teaser of Electric 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a:t>What would change the electric flux through a circle lying in the </a:t>
            </a:r>
            <a:r>
              <a:rPr lang="en-US" sz="4000" dirty="0" err="1"/>
              <a:t>xz</a:t>
            </a:r>
            <a:r>
              <a:rPr lang="en-US" sz="4000" dirty="0"/>
              <a:t> plane where the electric field is (10N/C)</a:t>
            </a:r>
            <a:r>
              <a:rPr lang="en-US" sz="4000" b="1" dirty="0"/>
              <a:t>j</a:t>
            </a:r>
            <a:r>
              <a:rPr lang="en-US" sz="4000" dirty="0"/>
              <a:t>? (</a:t>
            </a:r>
            <a:r>
              <a:rPr lang="en-US" sz="4000" dirty="0">
                <a:solidFill>
                  <a:srgbClr val="CC00CC"/>
                </a:solidFill>
              </a:rPr>
              <a:t>poll 8</a:t>
            </a:r>
            <a:r>
              <a:rPr lang="en-US" sz="4000" dirty="0"/>
              <a:t>)</a:t>
            </a:r>
          </a:p>
          <a:p>
            <a:pPr marL="1200150" lvl="1" indent="-742950">
              <a:lnSpc>
                <a:spcPct val="80000"/>
              </a:lnSpc>
              <a:buFont typeface="+mj-lt"/>
              <a:buAutoNum type="arabicPeriod"/>
            </a:pPr>
            <a:r>
              <a:rPr lang="en-US" sz="3600" dirty="0"/>
              <a:t>Changing the magnitude of the electric field</a:t>
            </a:r>
          </a:p>
          <a:p>
            <a:pPr marL="1200150" lvl="1" indent="-742950">
              <a:lnSpc>
                <a:spcPct val="80000"/>
              </a:lnSpc>
              <a:buFont typeface="+mj-lt"/>
              <a:buAutoNum type="arabicPeriod"/>
            </a:pPr>
            <a:r>
              <a:rPr lang="en-US" sz="3600" dirty="0"/>
              <a:t>Changing the surface area of the circle</a:t>
            </a:r>
          </a:p>
          <a:p>
            <a:pPr marL="1200150" lvl="1" indent="-742950">
              <a:lnSpc>
                <a:spcPct val="80000"/>
              </a:lnSpc>
              <a:buFont typeface="+mj-lt"/>
              <a:buAutoNum type="arabicPeriod"/>
            </a:pPr>
            <a:r>
              <a:rPr lang="en-US" sz="3600" dirty="0"/>
              <a:t>Tipping the circle so that it lies on a plane off the </a:t>
            </a:r>
            <a:r>
              <a:rPr lang="en-US" sz="3600" dirty="0" err="1"/>
              <a:t>xz</a:t>
            </a:r>
            <a:r>
              <a:rPr lang="en-US" sz="3600" dirty="0"/>
              <a:t> plane</a:t>
            </a:r>
          </a:p>
          <a:p>
            <a:pPr marL="1200150" lvl="1" indent="-742950">
              <a:lnSpc>
                <a:spcPct val="80000"/>
              </a:lnSpc>
              <a:buFont typeface="+mj-lt"/>
              <a:buAutoNum type="arabicPeriod"/>
            </a:pPr>
            <a:r>
              <a:rPr lang="en-US" sz="3600" dirty="0"/>
              <a:t>All of the above</a:t>
            </a:r>
          </a:p>
          <a:p>
            <a:pPr marL="1200150" lvl="1" indent="-742950">
              <a:lnSpc>
                <a:spcPct val="80000"/>
              </a:lnSpc>
              <a:buFont typeface="+mj-lt"/>
              <a:buAutoNum type="arabicPeriod"/>
            </a:pPr>
            <a:r>
              <a:rPr lang="en-US" sz="3600" dirty="0"/>
              <a:t>None of the above</a:t>
            </a:r>
          </a:p>
        </p:txBody>
      </p:sp>
    </p:spTree>
    <p:extLst>
      <p:ext uri="{BB962C8B-B14F-4D97-AF65-F5344CB8AC3E}">
        <p14:creationId xmlns:p14="http://schemas.microsoft.com/office/powerpoint/2010/main" val="39934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3780">
                                            <p:txEl>
                                              <p:pRg st="1" end="1"/>
                                            </p:txEl>
                                          </p:spTgt>
                                        </p:tgtEl>
                                        <p:attrNameLst>
                                          <p:attrName>style.visibility</p:attrName>
                                        </p:attrNameLst>
                                      </p:cBhvr>
                                      <p:to>
                                        <p:strVal val="visible"/>
                                      </p:to>
                                    </p:set>
                                    <p:animEffect transition="in" filter="wipe(left)">
                                      <p:cBhvr>
                                        <p:cTn id="12" dur="500"/>
                                        <p:tgtEl>
                                          <p:spTgt spid="2037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2" end="2"/>
                                            </p:txEl>
                                          </p:spTgt>
                                        </p:tgtEl>
                                        <p:attrNameLst>
                                          <p:attrName>style.visibility</p:attrName>
                                        </p:attrNameLst>
                                      </p:cBhvr>
                                      <p:to>
                                        <p:strVal val="visible"/>
                                      </p:to>
                                    </p:set>
                                    <p:animEffect transition="in" filter="wipe(left)">
                                      <p:cBhvr>
                                        <p:cTn id="17" dur="500"/>
                                        <p:tgtEl>
                                          <p:spTgt spid="2037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3" end="3"/>
                                            </p:txEl>
                                          </p:spTgt>
                                        </p:tgtEl>
                                        <p:attrNameLst>
                                          <p:attrName>style.visibility</p:attrName>
                                        </p:attrNameLst>
                                      </p:cBhvr>
                                      <p:to>
                                        <p:strVal val="visible"/>
                                      </p:to>
                                    </p:set>
                                    <p:animEffect transition="in" filter="wipe(left)">
                                      <p:cBhvr>
                                        <p:cTn id="22" dur="500"/>
                                        <p:tgtEl>
                                          <p:spTgt spid="2037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4" end="4"/>
                                            </p:txEl>
                                          </p:spTgt>
                                        </p:tgtEl>
                                        <p:attrNameLst>
                                          <p:attrName>style.visibility</p:attrName>
                                        </p:attrNameLst>
                                      </p:cBhvr>
                                      <p:to>
                                        <p:strVal val="visible"/>
                                      </p:to>
                                    </p:set>
                                    <p:animEffect transition="in" filter="wipe(left)">
                                      <p:cBhvr>
                                        <p:cTn id="27" dur="500"/>
                                        <p:tgtEl>
                                          <p:spTgt spid="2037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3780">
                                            <p:txEl>
                                              <p:pRg st="5" end="5"/>
                                            </p:txEl>
                                          </p:spTgt>
                                        </p:tgtEl>
                                        <p:attrNameLst>
                                          <p:attrName>style.visibility</p:attrName>
                                        </p:attrNameLst>
                                      </p:cBhvr>
                                      <p:to>
                                        <p:strVal val="visible"/>
                                      </p:to>
                                    </p:set>
                                    <p:animEffect transition="in" filter="wipe(left)">
                                      <p:cBhvr>
                                        <p:cTn id="32" dur="500"/>
                                        <p:tgtEl>
                                          <p:spTgt spid="2037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8" presetClass="emph" presetSubtype="0" fill="hold" nodeType="clickEffect">
                                  <p:stCondLst>
                                    <p:cond delay="0"/>
                                  </p:stCondLst>
                                  <p:iterate type="wd">
                                    <p:tmPct val="10000"/>
                                  </p:iterate>
                                  <p:childTnLst>
                                    <p:animClr clrSpc="rgb" dir="cw">
                                      <p:cBhvr override="childStyle">
                                        <p:cTn id="36" dur="500" fill="hold"/>
                                        <p:tgtEl>
                                          <p:spTgt spid="203780">
                                            <p:txEl>
                                              <p:pRg st="4" end="4"/>
                                            </p:txEl>
                                          </p:spTgt>
                                        </p:tgtEl>
                                        <p:attrNameLst>
                                          <p:attrName>style.color</p:attrName>
                                        </p:attrNameLst>
                                      </p:cBhvr>
                                      <p:to>
                                        <a:schemeClr val="accent2"/>
                                      </p:to>
                                    </p:animClr>
                                    <p:animClr clrSpc="rgb" dir="cw">
                                      <p:cBhvr>
                                        <p:cTn id="37" dur="500" fill="hold"/>
                                        <p:tgtEl>
                                          <p:spTgt spid="203780">
                                            <p:txEl>
                                              <p:pRg st="4" end="4"/>
                                            </p:txEl>
                                          </p:spTgt>
                                        </p:tgtEl>
                                        <p:attrNameLst>
                                          <p:attrName>fillcolor</p:attrName>
                                        </p:attrNameLst>
                                      </p:cBhvr>
                                      <p:to>
                                        <a:schemeClr val="accent2"/>
                                      </p:to>
                                    </p:animClr>
                                    <p:set>
                                      <p:cBhvr>
                                        <p:cTn id="38" dur="500" fill="hold"/>
                                        <p:tgtEl>
                                          <p:spTgt spid="203780">
                                            <p:txEl>
                                              <p:pRg st="4" end="4"/>
                                            </p:txEl>
                                          </p:spTgt>
                                        </p:tgtEl>
                                        <p:attrNameLst>
                                          <p:attrName>fill.type</p:attrName>
                                        </p:attrNameLst>
                                      </p:cBhvr>
                                      <p:to>
                                        <p:strVal val="solid"/>
                                      </p:to>
                                    </p:set>
                                    <p:anim to="1.5" calcmode="lin" valueType="num">
                                      <p:cBhvr override="childStyle">
                                        <p:cTn id="39" dur="500" fill="hold"/>
                                        <p:tgtEl>
                                          <p:spTgt spid="203780">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21,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23</a:t>
            </a:fld>
            <a:endParaRPr lang="en-US"/>
          </a:p>
        </p:txBody>
      </p:sp>
      <p:sp>
        <p:nvSpPr>
          <p:cNvPr id="206850" name="Rectangle 2"/>
          <p:cNvSpPr>
            <a:spLocks noGrp="1" noChangeArrowheads="1"/>
          </p:cNvSpPr>
          <p:nvPr>
            <p:ph type="title"/>
          </p:nvPr>
        </p:nvSpPr>
        <p:spPr>
          <a:xfrm>
            <a:off x="533400" y="0"/>
            <a:ext cx="8077200" cy="685800"/>
          </a:xfrm>
        </p:spPr>
        <p:txBody>
          <a:bodyPr/>
          <a:lstStyle/>
          <a:p>
            <a:r>
              <a:rPr lang="en-US" dirty="0"/>
              <a:t>Gauss’ Law Summary</a:t>
            </a:r>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relationship between flux and the enclosed charge is given by Gauss’ Law</a:t>
            </a:r>
          </a:p>
          <a:p>
            <a:pPr lvl="1">
              <a:lnSpc>
                <a:spcPct val="80000"/>
              </a:lnSpc>
            </a:pPr>
            <a:endParaRPr lang="en-US" sz="2400" dirty="0"/>
          </a:p>
          <a:p>
            <a:pPr lvl="2">
              <a:lnSpc>
                <a:spcPct val="80000"/>
              </a:lnSpc>
            </a:pPr>
            <a:r>
              <a:rPr lang="en-US" sz="2000" dirty="0">
                <a:sym typeface="Wingdings" charset="2"/>
              </a:rPr>
              <a:t> </a:t>
            </a:r>
            <a:r>
              <a:rPr lang="en-US" sz="2000" dirty="0">
                <a:latin typeface="Symbol" charset="2"/>
                <a:sym typeface="Wingdings" charset="2"/>
              </a:rPr>
              <a:t>ε</a:t>
            </a:r>
            <a:r>
              <a:rPr lang="en-US" sz="2000" baseline="-25000" dirty="0">
                <a:sym typeface="Wingdings" charset="2"/>
              </a:rPr>
              <a:t>0</a:t>
            </a:r>
            <a:r>
              <a:rPr lang="en-US" sz="2000" dirty="0">
                <a:sym typeface="Wingdings" charset="2"/>
              </a:rPr>
              <a:t> is the permittivity of free space in the Coulomb’s law</a:t>
            </a:r>
          </a:p>
          <a:p>
            <a:pPr>
              <a:lnSpc>
                <a:spcPct val="80000"/>
              </a:lnSpc>
            </a:pPr>
            <a:r>
              <a:rPr lang="en-US" sz="2800" dirty="0">
                <a:sym typeface="Wingdings" charset="2"/>
              </a:rPr>
              <a:t>A 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surface integral is performed over the value of </a:t>
            </a:r>
            <a:r>
              <a:rPr lang="en-US" sz="2000" b="1" dirty="0">
                <a:sym typeface="Wingdings" charset="2"/>
              </a:rPr>
              <a:t>E</a:t>
            </a:r>
            <a:r>
              <a:rPr lang="en-US" sz="2000" dirty="0">
                <a:sym typeface="Wingdings" charset="2"/>
              </a:rPr>
              <a:t> on a closed surface of your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your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Gauss’ law still applies!</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the field lines but not the total number of lines entering or leaving the surface.</a:t>
            </a:r>
          </a:p>
        </p:txBody>
      </p:sp>
      <p:graphicFrame>
        <p:nvGraphicFramePr>
          <p:cNvPr id="206852" name="Object 4"/>
          <p:cNvGraphicFramePr>
            <a:graphicFrameLocks noChangeAspect="1"/>
          </p:cNvGraphicFramePr>
          <p:nvPr/>
        </p:nvGraphicFramePr>
        <p:xfrm>
          <a:off x="3810000" y="914400"/>
          <a:ext cx="1879600" cy="898525"/>
        </p:xfrm>
        <a:graphic>
          <a:graphicData uri="http://schemas.openxmlformats.org/presentationml/2006/ole">
            <mc:AlternateContent xmlns:mc="http://schemas.openxmlformats.org/markup-compatibility/2006">
              <mc:Choice xmlns:v="urn:schemas-microsoft-com:vml" Requires="v">
                <p:oleObj spid="_x0000_s124960" name="Equation" r:id="rId4" imgW="901700" imgH="431800" progId="Equation.DSMT4">
                  <p:embed/>
                </p:oleObj>
              </mc:Choice>
              <mc:Fallback>
                <p:oleObj name="Equation" r:id="rId4" imgW="901700" imgH="431800" progId="Equation.DSMT4">
                  <p:embed/>
                  <p:pic>
                    <p:nvPicPr>
                      <p:cNvPr id="206852" name="Object 4"/>
                      <p:cNvPicPr>
                        <a:picLocks noChangeAspect="1" noChangeArrowheads="1"/>
                      </p:cNvPicPr>
                      <p:nvPr/>
                    </p:nvPicPr>
                    <p:blipFill>
                      <a:blip r:embed="rId5"/>
                      <a:srcRect/>
                      <a:stretch>
                        <a:fillRect/>
                      </a:stretch>
                    </p:blipFill>
                    <p:spPr bwMode="auto">
                      <a:xfrm>
                        <a:off x="3810000" y="914400"/>
                        <a:ext cx="1879600" cy="898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985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2"/>
                                        </p:tgtEl>
                                        <p:attrNameLst>
                                          <p:attrName>style.visibility</p:attrName>
                                        </p:attrNameLst>
                                      </p:cBhvr>
                                      <p:to>
                                        <p:strVal val="visible"/>
                                      </p:to>
                                    </p:set>
                                    <p:animEffect transition="in" filter="wipe(left)">
                                      <p:cBhvr>
                                        <p:cTn id="12" dur="500"/>
                                        <p:tgtEl>
                                          <p:spTgt spid="2068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wipe(left)">
                                      <p:cBhvr>
                                        <p:cTn id="17" dur="500"/>
                                        <p:tgtEl>
                                          <p:spTgt spid="206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6851">
                                            <p:txEl>
                                              <p:pRg st="3" end="3"/>
                                            </p:txEl>
                                          </p:spTgt>
                                        </p:tgtEl>
                                        <p:attrNameLst>
                                          <p:attrName>style.visibility</p:attrName>
                                        </p:attrNameLst>
                                      </p:cBhvr>
                                      <p:to>
                                        <p:strVal val="visible"/>
                                      </p:to>
                                    </p:set>
                                    <p:animEffect transition="in" filter="wipe(left)">
                                      <p:cBhvr>
                                        <p:cTn id="22" dur="500"/>
                                        <p:tgtEl>
                                          <p:spTgt spid="206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51">
                                            <p:txEl>
                                              <p:pRg st="4" end="4"/>
                                            </p:txEl>
                                          </p:spTgt>
                                        </p:tgtEl>
                                        <p:attrNameLst>
                                          <p:attrName>style.visibility</p:attrName>
                                        </p:attrNameLst>
                                      </p:cBhvr>
                                      <p:to>
                                        <p:strVal val="visible"/>
                                      </p:to>
                                    </p:set>
                                    <p:animEffect transition="in" filter="wipe(left)">
                                      <p:cBhvr>
                                        <p:cTn id="27" dur="500"/>
                                        <p:tgtEl>
                                          <p:spTgt spid="206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6851">
                                            <p:txEl>
                                              <p:pRg st="5" end="5"/>
                                            </p:txEl>
                                          </p:spTgt>
                                        </p:tgtEl>
                                        <p:attrNameLst>
                                          <p:attrName>style.visibility</p:attrName>
                                        </p:attrNameLst>
                                      </p:cBhvr>
                                      <p:to>
                                        <p:strVal val="visible"/>
                                      </p:to>
                                    </p:set>
                                    <p:animEffect transition="in" filter="wipe(left)">
                                      <p:cBhvr>
                                        <p:cTn id="32" dur="500"/>
                                        <p:tgtEl>
                                          <p:spTgt spid="206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6851">
                                            <p:txEl>
                                              <p:pRg st="6" end="6"/>
                                            </p:txEl>
                                          </p:spTgt>
                                        </p:tgtEl>
                                        <p:attrNameLst>
                                          <p:attrName>style.visibility</p:attrName>
                                        </p:attrNameLst>
                                      </p:cBhvr>
                                      <p:to>
                                        <p:strVal val="visible"/>
                                      </p:to>
                                    </p:set>
                                    <p:animEffect transition="in" filter="wipe(left)">
                                      <p:cBhvr>
                                        <p:cTn id="37" dur="500"/>
                                        <p:tgtEl>
                                          <p:spTgt spid="206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6851">
                                            <p:txEl>
                                              <p:pRg st="7" end="7"/>
                                            </p:txEl>
                                          </p:spTgt>
                                        </p:tgtEl>
                                        <p:attrNameLst>
                                          <p:attrName>style.visibility</p:attrName>
                                        </p:attrNameLst>
                                      </p:cBhvr>
                                      <p:to>
                                        <p:strVal val="visible"/>
                                      </p:to>
                                    </p:set>
                                    <p:animEffect transition="in" filter="wipe(left)">
                                      <p:cBhvr>
                                        <p:cTn id="42" dur="500"/>
                                        <p:tgtEl>
                                          <p:spTgt spid="2068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6851">
                                            <p:txEl>
                                              <p:pRg st="8" end="8"/>
                                            </p:txEl>
                                          </p:spTgt>
                                        </p:tgtEl>
                                        <p:attrNameLst>
                                          <p:attrName>style.visibility</p:attrName>
                                        </p:attrNameLst>
                                      </p:cBhvr>
                                      <p:to>
                                        <p:strVal val="visible"/>
                                      </p:to>
                                    </p:set>
                                    <p:animEffect transition="in" filter="wipe(left)">
                                      <p:cBhvr>
                                        <p:cTn id="47" dur="500"/>
                                        <p:tgtEl>
                                          <p:spTgt spid="2068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6851">
                                            <p:txEl>
                                              <p:pRg st="9" end="9"/>
                                            </p:txEl>
                                          </p:spTgt>
                                        </p:tgtEl>
                                        <p:attrNameLst>
                                          <p:attrName>style.visibility</p:attrName>
                                        </p:attrNameLst>
                                      </p:cBhvr>
                                      <p:to>
                                        <p:strVal val="visible"/>
                                      </p:to>
                                    </p:set>
                                    <p:animEffect transition="in" filter="wipe(left)">
                                      <p:cBhvr>
                                        <p:cTn id="52" dur="500"/>
                                        <p:tgtEl>
                                          <p:spTgt spid="2068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6851">
                                            <p:txEl>
                                              <p:pRg st="10" end="10"/>
                                            </p:txEl>
                                          </p:spTgt>
                                        </p:tgtEl>
                                        <p:attrNameLst>
                                          <p:attrName>style.visibility</p:attrName>
                                        </p:attrNameLst>
                                      </p:cBhvr>
                                      <p:to>
                                        <p:strVal val="visible"/>
                                      </p:to>
                                    </p:set>
                                    <p:animEffect transition="in" filter="wipe(left)">
                                      <p:cBhvr>
                                        <p:cTn id="57" dur="500"/>
                                        <p:tgtEl>
                                          <p:spTgt spid="2068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06851">
                                            <p:txEl>
                                              <p:pRg st="11" end="11"/>
                                            </p:txEl>
                                          </p:spTgt>
                                        </p:tgtEl>
                                        <p:attrNameLst>
                                          <p:attrName>style.visibility</p:attrName>
                                        </p:attrNameLst>
                                      </p:cBhvr>
                                      <p:to>
                                        <p:strVal val="visible"/>
                                      </p:to>
                                    </p:set>
                                    <p:animEffect transition="in" filter="wipe(left)">
                                      <p:cBhvr>
                                        <p:cTn id="62" dur="500"/>
                                        <p:tgtEl>
                                          <p:spTgt spid="2068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534400" cy="762000"/>
          </a:xfrm>
        </p:spPr>
        <p:txBody>
          <a:bodyPr/>
          <a:lstStyle/>
          <a:p>
            <a:r>
              <a:rPr lang="en-US" dirty="0">
                <a:latin typeface="Arial Narrow" charset="0"/>
                <a:ea typeface="ＭＳ Ｐゴシック" charset="0"/>
                <a:cs typeface="ＭＳ Ｐゴシック" charset="0"/>
              </a:rPr>
              <a:t>Reminder: SP#2 – Angels &amp; Demons</a:t>
            </a:r>
          </a:p>
        </p:txBody>
      </p:sp>
      <p:sp>
        <p:nvSpPr>
          <p:cNvPr id="3" name="Content Placeholder 2"/>
          <p:cNvSpPr>
            <a:spLocks noGrp="1"/>
          </p:cNvSpPr>
          <p:nvPr>
            <p:ph idx="1"/>
          </p:nvPr>
        </p:nvSpPr>
        <p:spPr>
          <a:xfrm>
            <a:off x="685800" y="533400"/>
            <a:ext cx="7772400" cy="56388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or DL#.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or DL#.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a:t>
            </a:r>
            <a:r>
              <a:rPr lang="en-US" sz="2400" b="1" u="sng" dirty="0">
                <a:solidFill>
                  <a:srgbClr val="FF0000"/>
                </a:solidFill>
                <a:latin typeface="Arial Narrow" charset="0"/>
                <a:ea typeface="ＭＳ Ｐゴシック" charset="0"/>
                <a:cs typeface="ＭＳ Ｐゴシック" charset="0"/>
              </a:rPr>
              <a:t>1pm, Wednesday, Sept. 23</a:t>
            </a:r>
          </a:p>
          <a:p>
            <a:pPr lvl="1"/>
            <a:r>
              <a:rPr lang="en-US" sz="2000" dirty="0">
                <a:latin typeface="Arial Narrow" charset="0"/>
                <a:ea typeface="ＭＳ Ｐゴシック" charset="0"/>
                <a:cs typeface="ＭＳ Ｐゴシック" charset="0"/>
              </a:rPr>
              <a:t>Must be </a:t>
            </a:r>
            <a:r>
              <a:rPr lang="en-US" sz="2000" b="1" u="sng" dirty="0">
                <a:solidFill>
                  <a:srgbClr val="FF0000"/>
                </a:solidFill>
                <a:latin typeface="Arial Narrow" charset="0"/>
                <a:ea typeface="ＭＳ Ｐゴシック" charset="0"/>
                <a:cs typeface="ＭＳ Ｐゴシック" charset="0"/>
              </a:rPr>
              <a:t>HANDWRITTEN</a:t>
            </a:r>
          </a:p>
          <a:p>
            <a:pPr lvl="1"/>
            <a:r>
              <a:rPr lang="en-US" sz="2000" dirty="0">
                <a:latin typeface="Arial Narrow" charset="0"/>
                <a:ea typeface="ＭＳ Ｐゴシック" charset="0"/>
                <a:cs typeface="ＭＳ Ｐゴシック" charset="0"/>
              </a:rPr>
              <a:t>All pages must be in one PDF file with the name SP2-LastName-FirstName-fall20.pdf uploaded to CANVAS.</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21,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79923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7, 2020</a:t>
            </a: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21,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21,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Sept. 21,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1B416A75-5676-B940-AAF1-183BA8B23B63}" type="slidenum">
              <a:rPr lang="en-US"/>
              <a:pPr/>
              <a:t>6</a:t>
            </a:fld>
            <a:endParaRPr lang="en-US"/>
          </a:p>
        </p:txBody>
      </p:sp>
      <p:sp>
        <p:nvSpPr>
          <p:cNvPr id="196610" name="Rectangle 2"/>
          <p:cNvSpPr>
            <a:spLocks noGrp="1" noChangeArrowheads="1"/>
          </p:cNvSpPr>
          <p:nvPr>
            <p:ph type="title"/>
          </p:nvPr>
        </p:nvSpPr>
        <p:spPr>
          <a:xfrm>
            <a:off x="457200" y="128588"/>
            <a:ext cx="8077200" cy="685800"/>
          </a:xfrm>
        </p:spPr>
        <p:txBody>
          <a:bodyPr/>
          <a:lstStyle/>
          <a:p>
            <a:r>
              <a:rPr lang="en-US" b="1" dirty="0"/>
              <a:t>Gauss’ Law</a:t>
            </a:r>
          </a:p>
        </p:txBody>
      </p:sp>
      <p:sp>
        <p:nvSpPr>
          <p:cNvPr id="196611" name="Rectangle 3"/>
          <p:cNvSpPr>
            <a:spLocks noGrp="1" noChangeArrowheads="1"/>
          </p:cNvSpPr>
          <p:nvPr>
            <p:ph type="body" idx="1"/>
          </p:nvPr>
        </p:nvSpPr>
        <p:spPr>
          <a:xfrm>
            <a:off x="342900" y="814388"/>
            <a:ext cx="8458200" cy="4800600"/>
          </a:xfrm>
        </p:spPr>
        <p:txBody>
          <a:bodyPr/>
          <a:lstStyle/>
          <a:p>
            <a:r>
              <a:rPr lang="en-US" dirty="0"/>
              <a:t>Gauss’ law states the relationship between the electric charge and the electric field.</a:t>
            </a:r>
          </a:p>
          <a:p>
            <a:pPr lvl="1"/>
            <a:r>
              <a:rPr lang="en-US" dirty="0">
                <a:solidFill>
                  <a:schemeClr val="hlink"/>
                </a:solidFill>
                <a:sym typeface="Wingdings" charset="2"/>
              </a:rPr>
              <a:t>More generalized and elegant form of Coulomb’s law.</a:t>
            </a:r>
          </a:p>
          <a:p>
            <a:r>
              <a:rPr lang="en-US" dirty="0">
                <a:sym typeface="Wingdings" charset="2"/>
              </a:rPr>
              <a:t>The electric field by the distribution of charges can be obtained using Coulomb’s law by vector summing (or integrating) over the charge distributions.</a:t>
            </a:r>
          </a:p>
          <a:p>
            <a:r>
              <a:rPr lang="en-US" dirty="0">
                <a:sym typeface="Wingdings" charset="2"/>
              </a:rPr>
              <a:t>Gauss’ law, however, gives an additional insight into the nature of electrostatic field and a more general relationship between the charge and the field</a:t>
            </a:r>
          </a:p>
          <a:p>
            <a:pPr lvl="1"/>
            <a:r>
              <a:rPr lang="en-US" dirty="0">
                <a:sym typeface="Wingdings" charset="2"/>
              </a:rPr>
              <a:t>Provides a powerful tool to solving problems in electricity</a:t>
            </a:r>
          </a:p>
        </p:txBody>
      </p:sp>
    </p:spTree>
    <p:extLst>
      <p:ext uri="{BB962C8B-B14F-4D97-AF65-F5344CB8AC3E}">
        <p14:creationId xmlns:p14="http://schemas.microsoft.com/office/powerpoint/2010/main" val="399157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ipe(left)">
                                      <p:cBhvr>
                                        <p:cTn id="12" dur="500"/>
                                        <p:tgtEl>
                                          <p:spTgt spid="19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wipe(left)">
                                      <p:cBhvr>
                                        <p:cTn id="17" dur="500"/>
                                        <p:tgtEl>
                                          <p:spTgt spid="19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wipe(left)">
                                      <p:cBhvr>
                                        <p:cTn id="22" dur="500"/>
                                        <p:tgtEl>
                                          <p:spTgt spid="196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96611">
                                            <p:txEl>
                                              <p:pRg st="4" end="4"/>
                                            </p:txEl>
                                          </p:spTgt>
                                        </p:tgtEl>
                                        <p:attrNameLst>
                                          <p:attrName>style.visibility</p:attrName>
                                        </p:attrNameLst>
                                      </p:cBhvr>
                                      <p:to>
                                        <p:strVal val="visible"/>
                                      </p:to>
                                    </p:set>
                                    <p:animEffect transition="in" filter="wipe(left)">
                                      <p:cBhvr>
                                        <p:cTn id="27" dur="500"/>
                                        <p:tgtEl>
                                          <p:spTgt spid="196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21,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7</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219200" y="990600"/>
            <a:ext cx="6705600" cy="2743200"/>
          </a:xfrm>
          <a:prstGeom prst="rect">
            <a:avLst/>
          </a:prstGeom>
          <a:noFill/>
        </p:spPr>
      </p:pic>
      <p:sp>
        <p:nvSpPr>
          <p:cNvPr id="197635" name="Rectangle 3"/>
          <p:cNvSpPr>
            <a:spLocks noGrp="1" noChangeArrowheads="1"/>
          </p:cNvSpPr>
          <p:nvPr>
            <p:ph type="title"/>
          </p:nvPr>
        </p:nvSpPr>
        <p:spPr>
          <a:xfrm>
            <a:off x="457200" y="0"/>
            <a:ext cx="8077200" cy="685800"/>
          </a:xfrm>
        </p:spPr>
        <p:txBody>
          <a:bodyPr/>
          <a:lstStyle/>
          <a:p>
            <a:r>
              <a:rPr lang="en-US" b="1" dirty="0"/>
              <a:t>Electric Flux</a:t>
            </a:r>
          </a:p>
        </p:txBody>
      </p:sp>
      <p:sp>
        <p:nvSpPr>
          <p:cNvPr id="197636" name="Rectangle 4"/>
          <p:cNvSpPr>
            <a:spLocks noGrp="1" noChangeArrowheads="1"/>
          </p:cNvSpPr>
          <p:nvPr>
            <p:ph type="body" idx="1"/>
          </p:nvPr>
        </p:nvSpPr>
        <p:spPr>
          <a:xfrm>
            <a:off x="152400" y="609600"/>
            <a:ext cx="8839200" cy="5715000"/>
          </a:xfrm>
        </p:spPr>
        <p:txBody>
          <a:bodyPr/>
          <a:lstStyle/>
          <a:p>
            <a:pPr>
              <a:lnSpc>
                <a:spcPct val="90000"/>
              </a:lnSpc>
            </a:pPr>
            <a:r>
              <a:rPr lang="en-US" sz="2800" dirty="0"/>
              <a:t>Let’s imagine a surface of area </a:t>
            </a:r>
            <a:r>
              <a:rPr lang="en-US" sz="2800" b="1" i="1" dirty="0">
                <a:solidFill>
                  <a:srgbClr val="CC00CC"/>
                </a:solidFill>
              </a:rPr>
              <a:t>A</a:t>
            </a:r>
            <a:r>
              <a:rPr lang="en-US" sz="2800" dirty="0"/>
              <a:t> through which a uniform electric field E passes</a:t>
            </a:r>
          </a:p>
          <a:p>
            <a:pPr>
              <a:lnSpc>
                <a:spcPct val="90000"/>
              </a:lnSpc>
            </a:pPr>
            <a:endParaRPr lang="en-US" sz="2800" dirty="0"/>
          </a:p>
          <a:p>
            <a:pPr marL="0" indent="0">
              <a:lnSpc>
                <a:spcPct val="90000"/>
              </a:lnSpc>
              <a:buNone/>
            </a:pPr>
            <a:endParaRPr lang="en-US" sz="2800" dirty="0"/>
          </a:p>
          <a:p>
            <a:pPr>
              <a:lnSpc>
                <a:spcPct val="90000"/>
              </a:lnSpc>
            </a:pPr>
            <a:endParaRPr lang="en-US" sz="2800" dirty="0"/>
          </a:p>
          <a:p>
            <a:pPr marL="0" indent="0">
              <a:lnSpc>
                <a:spcPct val="90000"/>
              </a:lnSpc>
              <a:buNone/>
            </a:pPr>
            <a:endParaRPr lang="en-US" sz="2800" dirty="0"/>
          </a:p>
          <a:p>
            <a:pPr>
              <a:lnSpc>
                <a:spcPct val="90000"/>
              </a:lnSpc>
            </a:pPr>
            <a:r>
              <a:rPr lang="en-US" sz="2800" dirty="0"/>
              <a:t>The electric flux </a:t>
            </a:r>
            <a:r>
              <a:rPr lang="en-US" sz="2800" dirty="0">
                <a:latin typeface="Symbol" charset="2"/>
                <a:sym typeface="Wingdings" charset="2"/>
              </a:rPr>
              <a:t>Φ</a:t>
            </a:r>
            <a:r>
              <a:rPr lang="en-US" sz="2800" baseline="-25000" dirty="0">
                <a:sym typeface="Wingdings" charset="2"/>
              </a:rPr>
              <a:t>E</a:t>
            </a:r>
            <a:r>
              <a:rPr lang="en-US" sz="2800" dirty="0"/>
              <a:t> is defined as </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=EA, if the field is perpendicular to the surface</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a:t>
            </a:r>
            <a:r>
              <a:rPr lang="en-US" sz="2400" dirty="0" err="1">
                <a:sym typeface="Wingdings" charset="2"/>
              </a:rPr>
              <a:t>EAcos</a:t>
            </a:r>
            <a:r>
              <a:rPr lang="en-US" sz="2400" dirty="0" err="1">
                <a:latin typeface="Symbol" charset="2"/>
                <a:sym typeface="Wingdings" charset="2"/>
              </a:rPr>
              <a:t>θ</a:t>
            </a:r>
            <a:r>
              <a:rPr lang="en-US" sz="2400" dirty="0">
                <a:sym typeface="Wingdings" charset="2"/>
              </a:rPr>
              <a:t>, if the field makes an angle </a:t>
            </a:r>
            <a:r>
              <a:rPr lang="en-US" sz="2400" dirty="0" err="1">
                <a:latin typeface="Symbol" charset="2"/>
                <a:sym typeface="Wingdings" charset="2"/>
              </a:rPr>
              <a:t>θ</a:t>
            </a:r>
            <a:r>
              <a:rPr lang="en-US" sz="2400" dirty="0">
                <a:sym typeface="Wingdings" charset="2"/>
              </a:rPr>
              <a:t> 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a:sym typeface="Wingdings" charset="2"/>
              </a:rPr>
              <a:t>The total number of field lines passing through the unit area perpendicular to the field.  </a:t>
            </a:r>
          </a:p>
        </p:txBody>
      </p:sp>
      <p:graphicFrame>
        <p:nvGraphicFramePr>
          <p:cNvPr id="197637" name="Object 5"/>
          <p:cNvGraphicFramePr>
            <a:graphicFrameLocks noChangeAspect="1"/>
          </p:cNvGraphicFramePr>
          <p:nvPr/>
        </p:nvGraphicFramePr>
        <p:xfrm>
          <a:off x="4833938" y="4495800"/>
          <a:ext cx="1701800" cy="647700"/>
        </p:xfrm>
        <a:graphic>
          <a:graphicData uri="http://schemas.openxmlformats.org/presentationml/2006/ole">
            <mc:AlternateContent xmlns:mc="http://schemas.openxmlformats.org/markup-compatibility/2006">
              <mc:Choice xmlns:v="urn:schemas-microsoft-com:vml" Requires="v">
                <p:oleObj spid="_x0000_s26131"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833938" y="4495800"/>
                        <a:ext cx="1701800" cy="647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nvGraphicFramePr>
        <p:xfrm>
          <a:off x="3962400" y="5861194"/>
          <a:ext cx="2146300" cy="463406"/>
        </p:xfrm>
        <a:graphic>
          <a:graphicData uri="http://schemas.openxmlformats.org/presentationml/2006/ole">
            <mc:AlternateContent xmlns:mc="http://schemas.openxmlformats.org/markup-compatibility/2006">
              <mc:Choice xmlns:v="urn:schemas-microsoft-com:vml" Requires="v">
                <p:oleObj spid="_x0000_s26132" name="Equation" r:id="rId6" imgW="939600" imgH="203040" progId="Equation.DSMT4">
                  <p:embed/>
                </p:oleObj>
              </mc:Choice>
              <mc:Fallback>
                <p:oleObj name="Equation" r:id="rId6" imgW="939600" imgH="203040" progId="Equation.DSMT4">
                  <p:embed/>
                  <p:pic>
                    <p:nvPicPr>
                      <p:cNvPr id="19763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5861194"/>
                        <a:ext cx="2146300" cy="46340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8CCE5420-43F6-E244-8BDF-322A45D44F6E}"/>
              </a:ext>
            </a:extLst>
          </p:cNvPr>
          <p:cNvSpPr txBox="1"/>
          <p:nvPr/>
        </p:nvSpPr>
        <p:spPr>
          <a:xfrm>
            <a:off x="6553200" y="4558040"/>
            <a:ext cx="2316660" cy="523220"/>
          </a:xfrm>
          <a:prstGeom prst="rect">
            <a:avLst/>
          </a:prstGeom>
          <a:noFill/>
        </p:spPr>
        <p:txBody>
          <a:bodyPr wrap="none" rtlCol="0">
            <a:spAutoFit/>
          </a:bodyPr>
          <a:lstStyle/>
          <a:p>
            <a:r>
              <a:rPr lang="en-US" sz="2800" dirty="0">
                <a:solidFill>
                  <a:schemeClr val="accent2"/>
                </a:solidFill>
                <a:latin typeface="+mn-lt"/>
                <a:sym typeface="Wingdings" charset="2"/>
              </a:rPr>
              <a:t>What kind? </a:t>
            </a:r>
            <a:r>
              <a:rPr lang="en-US" sz="1800" dirty="0">
                <a:solidFill>
                  <a:srgbClr val="CC00CC"/>
                </a:solidFill>
                <a:latin typeface="+mn-lt"/>
                <a:sym typeface="Wingdings" charset="2"/>
              </a:rPr>
              <a:t>(poll 2)</a:t>
            </a:r>
            <a:endParaRPr lang="en-US" dirty="0">
              <a:latin typeface="+mn-lt"/>
              <a:sym typeface="Wingdings" charset="2"/>
            </a:endParaRPr>
          </a:p>
        </p:txBody>
      </p:sp>
    </p:spTree>
    <p:extLst>
      <p:ext uri="{BB962C8B-B14F-4D97-AF65-F5344CB8AC3E}">
        <p14:creationId xmlns:p14="http://schemas.microsoft.com/office/powerpoint/2010/main" val="5338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7634"/>
                                        </p:tgtEl>
                                        <p:attrNameLst>
                                          <p:attrName>style.visibility</p:attrName>
                                        </p:attrNameLst>
                                      </p:cBhvr>
                                      <p:to>
                                        <p:strVal val="visible"/>
                                      </p:to>
                                    </p:set>
                                    <p:animEffect transition="in" filter="fade">
                                      <p:cBhvr>
                                        <p:cTn id="12" dur="770" decel="100000"/>
                                        <p:tgtEl>
                                          <p:spTgt spid="197634"/>
                                        </p:tgtEl>
                                      </p:cBhvr>
                                    </p:animEffect>
                                    <p:animScale>
                                      <p:cBhvr>
                                        <p:cTn id="13" dur="770" decel="100000"/>
                                        <p:tgtEl>
                                          <p:spTgt spid="197634"/>
                                        </p:tgtEl>
                                      </p:cBhvr>
                                      <p:from x="10000" y="10000"/>
                                      <p:to x="200000" y="450000"/>
                                    </p:animScale>
                                    <p:animScale>
                                      <p:cBhvr>
                                        <p:cTn id="14" dur="1230" accel="100000" fill="hold">
                                          <p:stCondLst>
                                            <p:cond delay="770"/>
                                          </p:stCondLst>
                                        </p:cTn>
                                        <p:tgtEl>
                                          <p:spTgt spid="197634"/>
                                        </p:tgtEl>
                                      </p:cBhvr>
                                      <p:from x="200000" y="450000"/>
                                      <p:to x="100000" y="100000"/>
                                    </p:animScale>
                                    <p:set>
                                      <p:cBhvr>
                                        <p:cTn id="15" dur="770" fill="hold"/>
                                        <p:tgtEl>
                                          <p:spTgt spid="197634"/>
                                        </p:tgtEl>
                                        <p:attrNameLst>
                                          <p:attrName>ppt_x</p:attrName>
                                        </p:attrNameLst>
                                      </p:cBhvr>
                                      <p:to>
                                        <p:strVal val="(0.5)"/>
                                      </p:to>
                                    </p:set>
                                    <p:anim from="(0.5)" to="(#ppt_x)" calcmode="lin" valueType="num">
                                      <p:cBhvr>
                                        <p:cTn id="16" dur="1230" accel="100000" fill="hold">
                                          <p:stCondLst>
                                            <p:cond delay="770"/>
                                          </p:stCondLst>
                                        </p:cTn>
                                        <p:tgtEl>
                                          <p:spTgt spid="197634"/>
                                        </p:tgtEl>
                                        <p:attrNameLst>
                                          <p:attrName>ppt_x</p:attrName>
                                        </p:attrNameLst>
                                      </p:cBhvr>
                                    </p:anim>
                                    <p:set>
                                      <p:cBhvr>
                                        <p:cTn id="17" dur="770" fill="hold"/>
                                        <p:tgtEl>
                                          <p:spTgt spid="197634"/>
                                        </p:tgtEl>
                                        <p:attrNameLst>
                                          <p:attrName>ppt_y</p:attrName>
                                        </p:attrNameLst>
                                      </p:cBhvr>
                                      <p:to>
                                        <p:strVal val="(#ppt_y+0.4)"/>
                                      </p:to>
                                    </p:set>
                                    <p:anim from="(#ppt_y+0.4)" to="(#ppt_y)" calcmode="lin" valueType="num">
                                      <p:cBhvr>
                                        <p:cTn id="18" dur="1230" accel="100000" fill="hold">
                                          <p:stCondLst>
                                            <p:cond delay="770"/>
                                          </p:stCondLst>
                                        </p:cTn>
                                        <p:tgtEl>
                                          <p:spTgt spid="19763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7636">
                                            <p:txEl>
                                              <p:pRg st="5" end="5"/>
                                            </p:txEl>
                                          </p:spTgt>
                                        </p:tgtEl>
                                        <p:attrNameLst>
                                          <p:attrName>style.visibility</p:attrName>
                                        </p:attrNameLst>
                                      </p:cBhvr>
                                      <p:to>
                                        <p:strVal val="visible"/>
                                      </p:to>
                                    </p:set>
                                    <p:animEffect transition="in" filter="wipe(left)">
                                      <p:cBhvr>
                                        <p:cTn id="23" dur="500"/>
                                        <p:tgtEl>
                                          <p:spTgt spid="19763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97636">
                                            <p:txEl>
                                              <p:pRg st="6" end="6"/>
                                            </p:txEl>
                                          </p:spTgt>
                                        </p:tgtEl>
                                        <p:attrNameLst>
                                          <p:attrName>style.visibility</p:attrName>
                                        </p:attrNameLst>
                                      </p:cBhvr>
                                      <p:to>
                                        <p:strVal val="visible"/>
                                      </p:to>
                                    </p:set>
                                    <p:animEffect transition="in" filter="wipe(left)">
                                      <p:cBhvr>
                                        <p:cTn id="28" dur="500"/>
                                        <p:tgtEl>
                                          <p:spTgt spid="19763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97636">
                                            <p:txEl>
                                              <p:pRg st="7" end="7"/>
                                            </p:txEl>
                                          </p:spTgt>
                                        </p:tgtEl>
                                        <p:attrNameLst>
                                          <p:attrName>style.visibility</p:attrName>
                                        </p:attrNameLst>
                                      </p:cBhvr>
                                      <p:to>
                                        <p:strVal val="visible"/>
                                      </p:to>
                                    </p:set>
                                    <p:animEffect transition="in" filter="wipe(left)">
                                      <p:cBhvr>
                                        <p:cTn id="33" dur="500"/>
                                        <p:tgtEl>
                                          <p:spTgt spid="197636">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97636">
                                            <p:txEl>
                                              <p:pRg st="8" end="8"/>
                                            </p:txEl>
                                          </p:spTgt>
                                        </p:tgtEl>
                                        <p:attrNameLst>
                                          <p:attrName>style.visibility</p:attrName>
                                        </p:attrNameLst>
                                      </p:cBhvr>
                                      <p:to>
                                        <p:strVal val="visible"/>
                                      </p:to>
                                    </p:set>
                                    <p:animEffect transition="in" filter="wipe(left)">
                                      <p:cBhvr>
                                        <p:cTn id="38" dur="500"/>
                                        <p:tgtEl>
                                          <p:spTgt spid="197636">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197637"/>
                                        </p:tgtEl>
                                        <p:attrNameLst>
                                          <p:attrName>style.visibility</p:attrName>
                                        </p:attrNameLst>
                                      </p:cBhvr>
                                      <p:to>
                                        <p:strVal val="visible"/>
                                      </p:to>
                                    </p:set>
                                    <p:animEffect transition="in" filter="wipe(left)">
                                      <p:cBhvr>
                                        <p:cTn id="43" dur="500"/>
                                        <p:tgtEl>
                                          <p:spTgt spid="1976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97636">
                                            <p:txEl>
                                              <p:pRg st="9" end="9"/>
                                            </p:txEl>
                                          </p:spTgt>
                                        </p:tgtEl>
                                        <p:attrNameLst>
                                          <p:attrName>style.visibility</p:attrName>
                                        </p:attrNameLst>
                                      </p:cBhvr>
                                      <p:to>
                                        <p:strVal val="visible"/>
                                      </p:to>
                                    </p:set>
                                    <p:animEffect transition="in" filter="wipe(left)">
                                      <p:cBhvr>
                                        <p:cTn id="53" dur="500"/>
                                        <p:tgtEl>
                                          <p:spTgt spid="197636">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97636">
                                            <p:txEl>
                                              <p:pRg st="10" end="10"/>
                                            </p:txEl>
                                          </p:spTgt>
                                        </p:tgtEl>
                                        <p:attrNameLst>
                                          <p:attrName>style.visibility</p:attrName>
                                        </p:attrNameLst>
                                      </p:cBhvr>
                                      <p:to>
                                        <p:strVal val="visible"/>
                                      </p:to>
                                    </p:set>
                                    <p:animEffect transition="in" filter="wipe(left)">
                                      <p:cBhvr>
                                        <p:cTn id="58" dur="500"/>
                                        <p:tgtEl>
                                          <p:spTgt spid="197636">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97638"/>
                                        </p:tgtEl>
                                        <p:attrNameLst>
                                          <p:attrName>style.visibility</p:attrName>
                                        </p:attrNameLst>
                                      </p:cBhvr>
                                      <p:to>
                                        <p:strVal val="visible"/>
                                      </p:to>
                                    </p:set>
                                    <p:animEffect transition="in" filter="wipe(left)">
                                      <p:cBhvr>
                                        <p:cTn id="63" dur="500"/>
                                        <p:tgtEl>
                                          <p:spTgt spid="197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uiExpand="1"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Sept. 21, 2020</a:t>
            </a:r>
          </a:p>
        </p:txBody>
      </p:sp>
      <p:sp>
        <p:nvSpPr>
          <p:cNvPr id="15" name="Footer Placeholder 4"/>
          <p:cNvSpPr>
            <a:spLocks noGrp="1"/>
          </p:cNvSpPr>
          <p:nvPr>
            <p:ph type="ftr" sz="quarter" idx="11"/>
          </p:nvPr>
        </p:nvSpPr>
        <p:spPr/>
        <p:txBody>
          <a:bodyPr/>
          <a:lstStyle/>
          <a:p>
            <a:r>
              <a:rPr lang="de-DE"/>
              <a:t>PHYS 1444-002, Fall 2020                    Dr. Jaehoon Yu</a:t>
            </a:r>
            <a:endParaRPr lang="en-US"/>
          </a:p>
        </p:txBody>
      </p:sp>
      <p:sp>
        <p:nvSpPr>
          <p:cNvPr id="16" name="Slide Number Placeholder 5"/>
          <p:cNvSpPr>
            <a:spLocks noGrp="1"/>
          </p:cNvSpPr>
          <p:nvPr>
            <p:ph type="sldNum" sz="quarter" idx="12"/>
          </p:nvPr>
        </p:nvSpPr>
        <p:spPr/>
        <p:txBody>
          <a:bodyPr/>
          <a:lstStyle/>
          <a:p>
            <a:fld id="{416F477F-FD23-C54F-A295-3491CF93ABEB}" type="slidenum">
              <a:rPr lang="en-US"/>
              <a:pPr/>
              <a:t>8</a:t>
            </a:fld>
            <a:endParaRPr lang="en-US"/>
          </a:p>
        </p:txBody>
      </p:sp>
      <p:pic>
        <p:nvPicPr>
          <p:cNvPr id="198658" name="Picture 2" descr="FG22_001"/>
          <p:cNvPicPr>
            <a:picLocks noChangeAspect="1" noChangeArrowheads="1"/>
          </p:cNvPicPr>
          <p:nvPr/>
        </p:nvPicPr>
        <p:blipFill>
          <a:blip r:embed="rId3"/>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dirty="0">
                <a:solidFill>
                  <a:schemeClr val="hlink"/>
                </a:solidFill>
              </a:rPr>
              <a:t>Electric flux</a:t>
            </a:r>
            <a:r>
              <a:rPr lang="en-US" sz="2400" dirty="0">
                <a:solidFill>
                  <a:schemeClr val="hlink"/>
                </a:solidFill>
              </a:rPr>
              <a:t>. (a) Calculate the electric flux through the rectangle in the figure (a). The rectangle is 10cm by 20cm and the electric field is uniform with magnitude 200N/C. (b) What is the flux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is defined as </a:t>
            </a: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 </a:t>
            </a:r>
            <a:r>
              <a:rPr lang="en-US" dirty="0" err="1">
                <a:solidFill>
                  <a:schemeClr val="accent2"/>
                </a:solidFill>
                <a:latin typeface="Symbol" charset="2"/>
              </a:rPr>
              <a:t>θ</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103991" name="Equation" r:id="rId4" imgW="749300" imgH="241300" progId="Equation.DSMT4">
                  <p:embed/>
                </p:oleObj>
              </mc:Choice>
              <mc:Fallback>
                <p:oleObj name="Equation" r:id="rId4" imgW="749300" imgH="241300" progId="Equation.DSMT4">
                  <p:embed/>
                  <p:pic>
                    <p:nvPicPr>
                      <p:cNvPr id="198663" name="Object 7"/>
                      <p:cNvPicPr>
                        <a:picLocks noChangeAspect="1" noChangeArrowheads="1"/>
                      </p:cNvPicPr>
                      <p:nvPr/>
                    </p:nvPicPr>
                    <p:blipFill>
                      <a:blip r:embed="rId5"/>
                      <a:srcRect/>
                      <a:stretch>
                        <a:fillRect/>
                      </a:stretch>
                    </p:blipFill>
                    <p:spPr bwMode="auto">
                      <a:xfrm>
                        <a:off x="685800" y="3260725"/>
                        <a:ext cx="2009775" cy="646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103992" name="Equation" r:id="rId6" imgW="1257120" imgH="203040" progId="Equation.DSMT4">
                  <p:embed/>
                </p:oleObj>
              </mc:Choice>
              <mc:Fallback>
                <p:oleObj name="Equation" r:id="rId6" imgW="1257120" imgH="203040" progId="Equation.DSMT4">
                  <p:embed/>
                  <p:pic>
                    <p:nvPicPr>
                      <p:cNvPr id="19866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 </a:t>
            </a:r>
            <a:r>
              <a:rPr lang="en-US" dirty="0" err="1">
                <a:solidFill>
                  <a:schemeClr val="accent2"/>
                </a:solidFill>
                <a:latin typeface="Symbol" charset="2"/>
              </a:rPr>
              <a:t>θ</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103993" name="Equation" r:id="rId8" imgW="1054080" imgH="228600" progId="Equation.DSMT4">
                  <p:embed/>
                </p:oleObj>
              </mc:Choice>
              <mc:Fallback>
                <p:oleObj name="Equation" r:id="rId8" imgW="1054080" imgH="228600" progId="Equation.DSMT4">
                  <p:embed/>
                  <p:pic>
                    <p:nvPicPr>
                      <p:cNvPr id="19866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103994" name="Equation" r:id="rId10" imgW="2298600" imgH="279360" progId="Equation.DSMT4">
                  <p:embed/>
                </p:oleObj>
              </mc:Choice>
              <mc:Fallback>
                <p:oleObj name="Equation" r:id="rId10" imgW="2298600" imgH="279360" progId="Equation.DSMT4">
                  <p:embed/>
                  <p:pic>
                    <p:nvPicPr>
                      <p:cNvPr id="198667"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103995" name="Equation" r:id="rId12" imgW="2692080" imgH="279360" progId="Equation.DSMT4">
                  <p:embed/>
                </p:oleObj>
              </mc:Choice>
              <mc:Fallback>
                <p:oleObj name="Equation" r:id="rId12" imgW="2692080" imgH="279360" progId="Equation.DSMT4">
                  <p:embed/>
                  <p:pic>
                    <p:nvPicPr>
                      <p:cNvPr id="198668"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103996" name="Equation" r:id="rId14" imgW="507960" imgH="164880" progId="Equation.DSMT4">
                  <p:embed/>
                </p:oleObj>
              </mc:Choice>
              <mc:Fallback>
                <p:oleObj name="Equation" r:id="rId14" imgW="507960" imgH="164880" progId="Equation.DSMT4">
                  <p:embed/>
                  <p:pic>
                    <p:nvPicPr>
                      <p:cNvPr id="198669"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92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left)">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8658"/>
                                        </p:tgtEl>
                                        <p:attrNameLst>
                                          <p:attrName>style.visibility</p:attrName>
                                        </p:attrNameLst>
                                      </p:cBhvr>
                                      <p:to>
                                        <p:strVal val="visible"/>
                                      </p:to>
                                    </p:set>
                                    <p:animEffect transition="in" filter="wipe(down)">
                                      <p:cBhvr>
                                        <p:cTn id="12" dur="580">
                                          <p:stCondLst>
                                            <p:cond delay="0"/>
                                          </p:stCondLst>
                                        </p:cTn>
                                        <p:tgtEl>
                                          <p:spTgt spid="198658"/>
                                        </p:tgtEl>
                                      </p:cBhvr>
                                    </p:animEffect>
                                    <p:anim calcmode="lin" valueType="num">
                                      <p:cBhvr>
                                        <p:cTn id="13" dur="1822" tmFilter="0,0; 0.14,0.36; 0.43,0.73; 0.71,0.91; 1.0,1.0">
                                          <p:stCondLst>
                                            <p:cond delay="0"/>
                                          </p:stCondLst>
                                        </p:cTn>
                                        <p:tgtEl>
                                          <p:spTgt spid="19865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865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865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865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8658"/>
                                        </p:tgtEl>
                                        <p:attrNameLst>
                                          <p:attrName>ppt_y</p:attrName>
                                        </p:attrNameLst>
                                      </p:cBhvr>
                                      <p:tavLst>
                                        <p:tav tm="0" fmla="#ppt_y-sin(pi*$)/81">
                                          <p:val>
                                            <p:fltVal val="0"/>
                                          </p:val>
                                        </p:tav>
                                        <p:tav tm="100000">
                                          <p:val>
                                            <p:fltVal val="1"/>
                                          </p:val>
                                        </p:tav>
                                      </p:tavLst>
                                    </p:anim>
                                    <p:animScale>
                                      <p:cBhvr>
                                        <p:cTn id="18" dur="26">
                                          <p:stCondLst>
                                            <p:cond delay="650"/>
                                          </p:stCondLst>
                                        </p:cTn>
                                        <p:tgtEl>
                                          <p:spTgt spid="198658"/>
                                        </p:tgtEl>
                                      </p:cBhvr>
                                      <p:to x="100000" y="60000"/>
                                    </p:animScale>
                                    <p:animScale>
                                      <p:cBhvr>
                                        <p:cTn id="19" dur="166" decel="50000">
                                          <p:stCondLst>
                                            <p:cond delay="676"/>
                                          </p:stCondLst>
                                        </p:cTn>
                                        <p:tgtEl>
                                          <p:spTgt spid="198658"/>
                                        </p:tgtEl>
                                      </p:cBhvr>
                                      <p:to x="100000" y="100000"/>
                                    </p:animScale>
                                    <p:animScale>
                                      <p:cBhvr>
                                        <p:cTn id="20" dur="26">
                                          <p:stCondLst>
                                            <p:cond delay="1312"/>
                                          </p:stCondLst>
                                        </p:cTn>
                                        <p:tgtEl>
                                          <p:spTgt spid="198658"/>
                                        </p:tgtEl>
                                      </p:cBhvr>
                                      <p:to x="100000" y="80000"/>
                                    </p:animScale>
                                    <p:animScale>
                                      <p:cBhvr>
                                        <p:cTn id="21" dur="166" decel="50000">
                                          <p:stCondLst>
                                            <p:cond delay="1338"/>
                                          </p:stCondLst>
                                        </p:cTn>
                                        <p:tgtEl>
                                          <p:spTgt spid="198658"/>
                                        </p:tgtEl>
                                      </p:cBhvr>
                                      <p:to x="100000" y="100000"/>
                                    </p:animScale>
                                    <p:animScale>
                                      <p:cBhvr>
                                        <p:cTn id="22" dur="26">
                                          <p:stCondLst>
                                            <p:cond delay="1642"/>
                                          </p:stCondLst>
                                        </p:cTn>
                                        <p:tgtEl>
                                          <p:spTgt spid="198658"/>
                                        </p:tgtEl>
                                      </p:cBhvr>
                                      <p:to x="100000" y="90000"/>
                                    </p:animScale>
                                    <p:animScale>
                                      <p:cBhvr>
                                        <p:cTn id="23" dur="166" decel="50000">
                                          <p:stCondLst>
                                            <p:cond delay="1668"/>
                                          </p:stCondLst>
                                        </p:cTn>
                                        <p:tgtEl>
                                          <p:spTgt spid="198658"/>
                                        </p:tgtEl>
                                      </p:cBhvr>
                                      <p:to x="100000" y="100000"/>
                                    </p:animScale>
                                    <p:animScale>
                                      <p:cBhvr>
                                        <p:cTn id="24" dur="26">
                                          <p:stCondLst>
                                            <p:cond delay="1808"/>
                                          </p:stCondLst>
                                        </p:cTn>
                                        <p:tgtEl>
                                          <p:spTgt spid="198658"/>
                                        </p:tgtEl>
                                      </p:cBhvr>
                                      <p:to x="100000" y="95000"/>
                                    </p:animScale>
                                    <p:animScale>
                                      <p:cBhvr>
                                        <p:cTn id="25" dur="166" decel="50000">
                                          <p:stCondLst>
                                            <p:cond delay="1834"/>
                                          </p:stCondLst>
                                        </p:cTn>
                                        <p:tgtEl>
                                          <p:spTgt spid="19865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61"/>
                                        </p:tgtEl>
                                        <p:attrNameLst>
                                          <p:attrName>style.visibility</p:attrName>
                                        </p:attrNameLst>
                                      </p:cBhvr>
                                      <p:to>
                                        <p:strVal val="visible"/>
                                      </p:to>
                                    </p:set>
                                    <p:animEffect transition="in" filter="wipe(left)">
                                      <p:cBhvr>
                                        <p:cTn id="30" dur="500"/>
                                        <p:tgtEl>
                                          <p:spTgt spid="19866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8663"/>
                                        </p:tgtEl>
                                        <p:attrNameLst>
                                          <p:attrName>style.visibility</p:attrName>
                                        </p:attrNameLst>
                                      </p:cBhvr>
                                      <p:to>
                                        <p:strVal val="visible"/>
                                      </p:to>
                                    </p:set>
                                    <p:animEffect transition="in" filter="wipe(left)">
                                      <p:cBhvr>
                                        <p:cTn id="35" dur="500"/>
                                        <p:tgtEl>
                                          <p:spTgt spid="1986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8669"/>
                                        </p:tgtEl>
                                        <p:attrNameLst>
                                          <p:attrName>style.visibility</p:attrName>
                                        </p:attrNameLst>
                                      </p:cBhvr>
                                      <p:to>
                                        <p:strVal val="visible"/>
                                      </p:to>
                                    </p:set>
                                    <p:animEffect transition="in" filter="wipe(left)">
                                      <p:cBhvr>
                                        <p:cTn id="40" dur="500"/>
                                        <p:tgtEl>
                                          <p:spTgt spid="1986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98662"/>
                                        </p:tgtEl>
                                        <p:attrNameLst>
                                          <p:attrName>style.visibility</p:attrName>
                                        </p:attrNameLst>
                                      </p:cBhvr>
                                      <p:to>
                                        <p:strVal val="visible"/>
                                      </p:to>
                                    </p:set>
                                    <p:animEffect transition="in" filter="wipe(left)">
                                      <p:cBhvr>
                                        <p:cTn id="45" dur="500"/>
                                        <p:tgtEl>
                                          <p:spTgt spid="19866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8664"/>
                                        </p:tgtEl>
                                        <p:attrNameLst>
                                          <p:attrName>style.visibility</p:attrName>
                                        </p:attrNameLst>
                                      </p:cBhvr>
                                      <p:to>
                                        <p:strVal val="visible"/>
                                      </p:to>
                                    </p:set>
                                    <p:animEffect transition="in" filter="wipe(left)">
                                      <p:cBhvr>
                                        <p:cTn id="50" dur="500"/>
                                        <p:tgtEl>
                                          <p:spTgt spid="1986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8667"/>
                                        </p:tgtEl>
                                        <p:attrNameLst>
                                          <p:attrName>style.visibility</p:attrName>
                                        </p:attrNameLst>
                                      </p:cBhvr>
                                      <p:to>
                                        <p:strVal val="visible"/>
                                      </p:to>
                                    </p:set>
                                    <p:animEffect transition="in" filter="wipe(left)">
                                      <p:cBhvr>
                                        <p:cTn id="55" dur="500"/>
                                        <p:tgtEl>
                                          <p:spTgt spid="1986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98665"/>
                                        </p:tgtEl>
                                        <p:attrNameLst>
                                          <p:attrName>style.visibility</p:attrName>
                                        </p:attrNameLst>
                                      </p:cBhvr>
                                      <p:to>
                                        <p:strVal val="visible"/>
                                      </p:to>
                                    </p:set>
                                    <p:animEffect transition="in" filter="wipe(left)">
                                      <p:cBhvr>
                                        <p:cTn id="60" dur="500"/>
                                        <p:tgtEl>
                                          <p:spTgt spid="19866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8666"/>
                                        </p:tgtEl>
                                        <p:attrNameLst>
                                          <p:attrName>style.visibility</p:attrName>
                                        </p:attrNameLst>
                                      </p:cBhvr>
                                      <p:to>
                                        <p:strVal val="visible"/>
                                      </p:to>
                                    </p:set>
                                    <p:animEffect transition="in" filter="wipe(left)">
                                      <p:cBhvr>
                                        <p:cTn id="65" dur="500"/>
                                        <p:tgtEl>
                                          <p:spTgt spid="19866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98668"/>
                                        </p:tgtEl>
                                        <p:attrNameLst>
                                          <p:attrName>style.visibility</p:attrName>
                                        </p:attrNameLst>
                                      </p:cBhvr>
                                      <p:to>
                                        <p:strVal val="visible"/>
                                      </p:to>
                                    </p:set>
                                    <p:animEffect transition="in" filter="wipe(left)">
                                      <p:cBhvr>
                                        <p:cTn id="70" dur="500"/>
                                        <p:tgtEl>
                                          <p:spTgt spid="198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P spid="198661" grpId="0"/>
      <p:bldP spid="198662" grpId="0"/>
      <p:bldP spid="1986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Sept.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9</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dirty="0"/>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to infinitesimally small areas of </a:t>
            </a:r>
            <a:r>
              <a:rPr lang="en-US" sz="2800" dirty="0" err="1">
                <a:latin typeface="Symbol" charset="2"/>
              </a:rPr>
              <a:t>Δ</a:t>
            </a:r>
            <a:r>
              <a:rPr lang="en-US" sz="2800" b="1" dirty="0" err="1"/>
              <a:t>A</a:t>
            </a:r>
            <a:r>
              <a:rPr lang="en-US" sz="2800" i="1" baseline="-25000" dirty="0" err="1"/>
              <a:t>i</a:t>
            </a:r>
            <a:r>
              <a:rPr lang="en-US" sz="2800" dirty="0"/>
              <a:t> 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 is 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 </a:t>
            </a:r>
            <a:r>
              <a:rPr lang="en-US" sz="2800" dirty="0" err="1">
                <a:latin typeface="Symbol" charset="2"/>
                <a:sym typeface="Wingdings" charset="2"/>
              </a:rPr>
              <a:t>Δ</a:t>
            </a:r>
            <a:r>
              <a:rPr lang="en-US" sz="2800" b="1" dirty="0" err="1">
                <a:sym typeface="Wingdings" charset="2"/>
              </a:rPr>
              <a:t>A</a:t>
            </a:r>
            <a:r>
              <a:rPr lang="en-US" sz="2800" i="1" baseline="-25000" dirty="0" err="1">
                <a:sym typeface="Wingdings" charset="2"/>
              </a:rPr>
              <a:t>i</a:t>
            </a:r>
            <a:r>
              <a:rPr lang="en-US" sz="2800" dirty="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extLst>
              <p:ext uri="{D42A27DB-BD31-4B8C-83A1-F6EECF244321}">
                <p14:modId xmlns:p14="http://schemas.microsoft.com/office/powerpoint/2010/main" val="2127462361"/>
              </p:ext>
            </p:extLst>
          </p:nvPr>
        </p:nvGraphicFramePr>
        <p:xfrm>
          <a:off x="3810000" y="4329113"/>
          <a:ext cx="1955800" cy="912523"/>
        </p:xfrm>
        <a:graphic>
          <a:graphicData uri="http://schemas.openxmlformats.org/presentationml/2006/ole">
            <mc:AlternateContent xmlns:mc="http://schemas.openxmlformats.org/markup-compatibility/2006">
              <mc:Choice xmlns:v="urn:schemas-microsoft-com:vml" Requires="v">
                <p:oleObj spid="_x0000_s28444" name="Equation" r:id="rId4" imgW="952500" imgH="444500" progId="Equation.DSMT4">
                  <p:embed/>
                </p:oleObj>
              </mc:Choice>
              <mc:Fallback>
                <p:oleObj name="Equation" r:id="rId4" imgW="952500" imgH="444500" progId="Equation.DSMT4">
                  <p:embed/>
                  <p:pic>
                    <p:nvPicPr>
                      <p:cNvPr id="203781" name="Object 5"/>
                      <p:cNvPicPr>
                        <a:picLocks noChangeAspect="1" noChangeArrowheads="1"/>
                      </p:cNvPicPr>
                      <p:nvPr/>
                    </p:nvPicPr>
                    <p:blipFill>
                      <a:blip r:embed="rId5"/>
                      <a:srcRect/>
                      <a:stretch>
                        <a:fillRect/>
                      </a:stretch>
                    </p:blipFill>
                    <p:spPr bwMode="auto">
                      <a:xfrm>
                        <a:off x="3810000" y="4329113"/>
                        <a:ext cx="1955800" cy="91252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28445" name="Equation" r:id="rId6" imgW="825500" imgH="304800" progId="Equation.DSMT4">
                  <p:embed/>
                </p:oleObj>
              </mc:Choice>
              <mc:Fallback>
                <p:oleObj name="Equation" r:id="rId6" imgW="825500" imgH="304800" progId="Equation.DSMT4">
                  <p:embed/>
                  <p:pic>
                    <p:nvPicPr>
                      <p:cNvPr id="203782" name="Object 6"/>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extLst>
              <p:ext uri="{D42A27DB-BD31-4B8C-83A1-F6EECF244321}">
                <p14:modId xmlns:p14="http://schemas.microsoft.com/office/powerpoint/2010/main" val="1976162472"/>
              </p:ext>
            </p:extLst>
          </p:nvPr>
        </p:nvGraphicFramePr>
        <p:xfrm>
          <a:off x="5786438" y="5999163"/>
          <a:ext cx="1985962" cy="722312"/>
        </p:xfrm>
        <a:graphic>
          <a:graphicData uri="http://schemas.openxmlformats.org/presentationml/2006/ole">
            <mc:AlternateContent xmlns:mc="http://schemas.openxmlformats.org/markup-compatibility/2006">
              <mc:Choice xmlns:v="urn:schemas-microsoft-com:vml" Requires="v">
                <p:oleObj spid="_x0000_s28446" name="Equation" r:id="rId8" imgW="838200" imgH="304800" progId="Equation.DSMT4">
                  <p:embed/>
                </p:oleObj>
              </mc:Choice>
              <mc:Fallback>
                <p:oleObj name="Equation" r:id="rId8" imgW="838200" imgH="304800" progId="Equation.DSMT4">
                  <p:embed/>
                  <p:pic>
                    <p:nvPicPr>
                      <p:cNvPr id="203783" name="Object 7"/>
                      <p:cNvPicPr>
                        <a:picLocks noChangeAspect="1" noChangeArrowheads="1"/>
                      </p:cNvPicPr>
                      <p:nvPr/>
                    </p:nvPicPr>
                    <p:blipFill>
                      <a:blip r:embed="rId9"/>
                      <a:srcRect/>
                      <a:stretch>
                        <a:fillRect/>
                      </a:stretch>
                    </p:blipFill>
                    <p:spPr bwMode="auto">
                      <a:xfrm>
                        <a:off x="5786438"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22060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3778"/>
                                        </p:tgtEl>
                                        <p:attrNameLst>
                                          <p:attrName>style.visibility</p:attrName>
                                        </p:attrNameLst>
                                      </p:cBhvr>
                                      <p:to>
                                        <p:strVal val="visible"/>
                                      </p:to>
                                    </p:set>
                                    <p:animEffect transition="in" filter="wipe(left)">
                                      <p:cBhvr>
                                        <p:cTn id="12" dur="500"/>
                                        <p:tgtEl>
                                          <p:spTgt spid="2037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1" end="1"/>
                                            </p:txEl>
                                          </p:spTgt>
                                        </p:tgtEl>
                                        <p:attrNameLst>
                                          <p:attrName>style.visibility</p:attrName>
                                        </p:attrNameLst>
                                      </p:cBhvr>
                                      <p:to>
                                        <p:strVal val="visible"/>
                                      </p:to>
                                    </p:set>
                                    <p:animEffect transition="in" filter="wipe(left)">
                                      <p:cBhvr>
                                        <p:cTn id="17" dur="500"/>
                                        <p:tgtEl>
                                          <p:spTgt spid="2037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2" end="2"/>
                                            </p:txEl>
                                          </p:spTgt>
                                        </p:tgtEl>
                                        <p:attrNameLst>
                                          <p:attrName>style.visibility</p:attrName>
                                        </p:attrNameLst>
                                      </p:cBhvr>
                                      <p:to>
                                        <p:strVal val="visible"/>
                                      </p:to>
                                    </p:set>
                                    <p:animEffect transition="in" filter="wipe(left)">
                                      <p:cBhvr>
                                        <p:cTn id="22" dur="500"/>
                                        <p:tgtEl>
                                          <p:spTgt spid="2037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3" end="3"/>
                                            </p:txEl>
                                          </p:spTgt>
                                        </p:tgtEl>
                                        <p:attrNameLst>
                                          <p:attrName>style.visibility</p:attrName>
                                        </p:attrNameLst>
                                      </p:cBhvr>
                                      <p:to>
                                        <p:strVal val="visible"/>
                                      </p:to>
                                    </p:set>
                                    <p:animEffect transition="in" filter="wipe(left)">
                                      <p:cBhvr>
                                        <p:cTn id="27" dur="500"/>
                                        <p:tgtEl>
                                          <p:spTgt spid="2037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3781"/>
                                        </p:tgtEl>
                                        <p:attrNameLst>
                                          <p:attrName>style.visibility</p:attrName>
                                        </p:attrNameLst>
                                      </p:cBhvr>
                                      <p:to>
                                        <p:strVal val="visible"/>
                                      </p:to>
                                    </p:set>
                                    <p:animEffect transition="in" filter="wipe(left)">
                                      <p:cBhvr>
                                        <p:cTn id="32" dur="500"/>
                                        <p:tgtEl>
                                          <p:spTgt spid="2037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3780">
                                            <p:txEl>
                                              <p:pRg st="5" end="5"/>
                                            </p:txEl>
                                          </p:spTgt>
                                        </p:tgtEl>
                                        <p:attrNameLst>
                                          <p:attrName>style.visibility</p:attrName>
                                        </p:attrNameLst>
                                      </p:cBhvr>
                                      <p:to>
                                        <p:strVal val="visible"/>
                                      </p:to>
                                    </p:set>
                                    <p:animEffect transition="in" filter="wipe(left)">
                                      <p:cBhvr>
                                        <p:cTn id="37" dur="500"/>
                                        <p:tgtEl>
                                          <p:spTgt spid="2037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3782"/>
                                        </p:tgtEl>
                                        <p:attrNameLst>
                                          <p:attrName>style.visibility</p:attrName>
                                        </p:attrNameLst>
                                      </p:cBhvr>
                                      <p:to>
                                        <p:strVal val="visible"/>
                                      </p:to>
                                    </p:set>
                                    <p:animEffect transition="in" filter="wipe(left)">
                                      <p:cBhvr>
                                        <p:cTn id="42" dur="500"/>
                                        <p:tgtEl>
                                          <p:spTgt spid="20378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3784"/>
                                        </p:tgtEl>
                                        <p:attrNameLst>
                                          <p:attrName>style.visibility</p:attrName>
                                        </p:attrNameLst>
                                      </p:cBhvr>
                                      <p:to>
                                        <p:strVal val="visible"/>
                                      </p:to>
                                    </p:set>
                                    <p:animEffect transition="in" filter="wipe(left)">
                                      <p:cBhvr>
                                        <p:cTn id="47" dur="500"/>
                                        <p:tgtEl>
                                          <p:spTgt spid="203784"/>
                                        </p:tgtEl>
                                      </p:cBhvr>
                                    </p:animEffec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203786"/>
                                        </p:tgtEl>
                                        <p:attrNameLst>
                                          <p:attrName>style.visibility</p:attrName>
                                        </p:attrNameLst>
                                      </p:cBhvr>
                                      <p:to>
                                        <p:strVal val="visible"/>
                                      </p:to>
                                    </p:set>
                                    <p:animEffect transition="in" filter="fade">
                                      <p:cBhvr>
                                        <p:cTn id="52" dur="770" decel="100000"/>
                                        <p:tgtEl>
                                          <p:spTgt spid="203786"/>
                                        </p:tgtEl>
                                      </p:cBhvr>
                                    </p:animEffect>
                                    <p:animScale>
                                      <p:cBhvr>
                                        <p:cTn id="53" dur="770" decel="100000"/>
                                        <p:tgtEl>
                                          <p:spTgt spid="203786"/>
                                        </p:tgtEl>
                                      </p:cBhvr>
                                      <p:from x="10000" y="10000"/>
                                      <p:to x="200000" y="450000"/>
                                    </p:animScale>
                                    <p:animScale>
                                      <p:cBhvr>
                                        <p:cTn id="54" dur="1230" accel="100000" fill="hold">
                                          <p:stCondLst>
                                            <p:cond delay="770"/>
                                          </p:stCondLst>
                                        </p:cTn>
                                        <p:tgtEl>
                                          <p:spTgt spid="203786"/>
                                        </p:tgtEl>
                                      </p:cBhvr>
                                      <p:from x="200000" y="450000"/>
                                      <p:to x="100000" y="100000"/>
                                    </p:animScale>
                                    <p:set>
                                      <p:cBhvr>
                                        <p:cTn id="55" dur="770" fill="hold"/>
                                        <p:tgtEl>
                                          <p:spTgt spid="203786"/>
                                        </p:tgtEl>
                                        <p:attrNameLst>
                                          <p:attrName>ppt_x</p:attrName>
                                        </p:attrNameLst>
                                      </p:cBhvr>
                                      <p:to>
                                        <p:strVal val="(0.5)"/>
                                      </p:to>
                                    </p:set>
                                    <p:anim from="(0.5)" to="(#ppt_x)" calcmode="lin" valueType="num">
                                      <p:cBhvr>
                                        <p:cTn id="56" dur="1230" accel="100000" fill="hold">
                                          <p:stCondLst>
                                            <p:cond delay="770"/>
                                          </p:stCondLst>
                                        </p:cTn>
                                        <p:tgtEl>
                                          <p:spTgt spid="203786"/>
                                        </p:tgtEl>
                                        <p:attrNameLst>
                                          <p:attrName>ppt_x</p:attrName>
                                        </p:attrNameLst>
                                      </p:cBhvr>
                                    </p:anim>
                                    <p:set>
                                      <p:cBhvr>
                                        <p:cTn id="57" dur="770" fill="hold"/>
                                        <p:tgtEl>
                                          <p:spTgt spid="203786"/>
                                        </p:tgtEl>
                                        <p:attrNameLst>
                                          <p:attrName>ppt_y</p:attrName>
                                        </p:attrNameLst>
                                      </p:cBhvr>
                                      <p:to>
                                        <p:strVal val="(#ppt_y+0.4)"/>
                                      </p:to>
                                    </p:set>
                                    <p:anim from="(#ppt_y+0.4)" to="(#ppt_y)" calcmode="lin" valueType="num">
                                      <p:cBhvr>
                                        <p:cTn id="58" dur="1230" accel="100000" fill="hold">
                                          <p:stCondLst>
                                            <p:cond delay="770"/>
                                          </p:stCondLst>
                                        </p:cTn>
                                        <p:tgtEl>
                                          <p:spTgt spid="203786"/>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03783"/>
                                        </p:tgtEl>
                                        <p:attrNameLst>
                                          <p:attrName>style.visibility</p:attrName>
                                        </p:attrNameLst>
                                      </p:cBhvr>
                                      <p:to>
                                        <p:strVal val="visible"/>
                                      </p:to>
                                    </p:set>
                                    <p:animEffect transition="in" filter="wipe(left)">
                                      <p:cBhvr>
                                        <p:cTn id="63" dur="500"/>
                                        <p:tgtEl>
                                          <p:spTgt spid="20378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03785"/>
                                        </p:tgtEl>
                                        <p:attrNameLst>
                                          <p:attrName>style.visibility</p:attrName>
                                        </p:attrNameLst>
                                      </p:cBhvr>
                                      <p:to>
                                        <p:strVal val="visible"/>
                                      </p:to>
                                    </p:set>
                                    <p:animEffect transition="in" filter="wipe(left)">
                                      <p:cBhvr>
                                        <p:cTn id="68" dur="500"/>
                                        <p:tgtEl>
                                          <p:spTgt spid="203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P spid="203784" grpId="0"/>
      <p:bldP spid="203785"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27602</TotalTime>
  <Words>2787</Words>
  <Application>Microsoft Macintosh PowerPoint</Application>
  <PresentationFormat>On-screen Show (4:3)</PresentationFormat>
  <Paragraphs>276</Paragraphs>
  <Slides>23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 Narrow</vt:lpstr>
      <vt:lpstr>Courier New</vt:lpstr>
      <vt:lpstr>Monotype Corsiva</vt:lpstr>
      <vt:lpstr>Symbol</vt:lpstr>
      <vt:lpstr>Times New Roman</vt:lpstr>
      <vt:lpstr>phys1443-spring02</vt:lpstr>
      <vt:lpstr>Equation</vt:lpstr>
      <vt:lpstr>PHYS 1441 – Section 002 Lecture #7</vt:lpstr>
      <vt:lpstr>Announcements</vt:lpstr>
      <vt:lpstr>Reminder: SP#2 – Angels &amp; Demons</vt:lpstr>
      <vt:lpstr>Reminder: SP#3 – Civic Duty I: Voter Registration</vt:lpstr>
      <vt:lpstr>SP#3 – Civic Duty I: Voter Registration – 2</vt:lpstr>
      <vt:lpstr>Gauss’ Law</vt:lpstr>
      <vt:lpstr>Electric Flux</vt:lpstr>
      <vt:lpstr>Example 22 – 1 </vt:lpstr>
      <vt:lpstr>Generalization of the Electric Flux</vt:lpstr>
      <vt:lpstr>Generalization of the Electric Flux</vt:lpstr>
      <vt:lpstr>Generalization of the Electric Flux</vt:lpstr>
      <vt:lpstr>Electric Flux Recap</vt:lpstr>
      <vt:lpstr>Gauss’ Law</vt:lpstr>
      <vt:lpstr>Coulomb’s Law from Gauss’ Law</vt:lpstr>
      <vt:lpstr>Gauss’ Law from Coulomb’s Law</vt:lpstr>
      <vt:lpstr>Gauss’ Law from Coulomb’s Law Irregular Surface</vt:lpstr>
      <vt:lpstr>Gauss’ Law w/ more than one charge</vt:lpstr>
      <vt:lpstr>So what is Gauss’ Law good for?</vt:lpstr>
      <vt:lpstr>Solving problems with Gauss’ Law</vt:lpstr>
      <vt:lpstr>Example 22 – 2 </vt:lpstr>
      <vt:lpstr>Example 22 – 6 </vt:lpstr>
      <vt:lpstr>A Brain Teaser of Electric Flux</vt:lpstr>
      <vt:lpstr>Gauss’ Law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862</cp:revision>
  <dcterms:created xsi:type="dcterms:W3CDTF">2012-01-19T04:21:20Z</dcterms:created>
  <dcterms:modified xsi:type="dcterms:W3CDTF">2020-09-21T19:43:33Z</dcterms:modified>
</cp:coreProperties>
</file>