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91" r:id="rId2"/>
    <p:sldId id="481" r:id="rId3"/>
    <p:sldId id="597" r:id="rId4"/>
    <p:sldId id="598" r:id="rId5"/>
    <p:sldId id="591" r:id="rId6"/>
    <p:sldId id="567" r:id="rId7"/>
    <p:sldId id="568" r:id="rId8"/>
    <p:sldId id="571" r:id="rId9"/>
    <p:sldId id="572" r:id="rId10"/>
    <p:sldId id="596" r:id="rId11"/>
    <p:sldId id="600" r:id="rId12"/>
    <p:sldId id="601" r:id="rId13"/>
    <p:sldId id="602" r:id="rId14"/>
    <p:sldId id="603" r:id="rId15"/>
    <p:sldId id="604" r:id="rId16"/>
    <p:sldId id="605" r:id="rId17"/>
    <p:sldId id="606" r:id="rId18"/>
    <p:sldId id="607" r:id="rId19"/>
    <p:sldId id="608" r:id="rId20"/>
    <p:sldId id="609" r:id="rId2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00CC"/>
    <a:srgbClr val="660066"/>
    <a:srgbClr val="99FFCC"/>
    <a:srgbClr val="FFFFCC"/>
    <a:srgbClr val="CC6600"/>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86"/>
    <p:restoredTop sz="94660"/>
  </p:normalViewPr>
  <p:slideViewPr>
    <p:cSldViewPr>
      <p:cViewPr varScale="1">
        <p:scale>
          <a:sx n="119" d="100"/>
          <a:sy n="119" d="100"/>
        </p:scale>
        <p:origin x="76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8.wmf"/><Relationship Id="rId1" Type="http://schemas.openxmlformats.org/officeDocument/2006/relationships/image" Target="../media/image7.e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emf"/><Relationship Id="rId4" Type="http://schemas.openxmlformats.org/officeDocument/2006/relationships/image" Target="../media/image10.wmf"/><Relationship Id="rId9"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1.wmf"/><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5" Type="http://schemas.openxmlformats.org/officeDocument/2006/relationships/image" Target="../media/image34.emf"/><Relationship Id="rId4"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210417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2761344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Sept. 28,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28,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Monday, Sept. 28, 2020</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de-DE"/>
              <a:t>PHYS 1444-002, Fall 2020                    Dr. Jaehoon Yu</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BD0D8340-873C-AA4E-887A-4A70ECD8055E}" type="slidenum">
              <a:rPr lang="en-US"/>
              <a:pPr/>
              <a:t>‹#›</a:t>
            </a:fld>
            <a:endParaRPr lang="en-US"/>
          </a:p>
        </p:txBody>
      </p:sp>
    </p:spTree>
    <p:extLst>
      <p:ext uri="{BB962C8B-B14F-4D97-AF65-F5344CB8AC3E}">
        <p14:creationId xmlns:p14="http://schemas.microsoft.com/office/powerpoint/2010/main" val="143885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Sept. 28,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Sept. 28,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28,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Sept. 28,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Sept. 28,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28,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28,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Sept. 28,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emf"/><Relationship Id="rId5" Type="http://schemas.openxmlformats.org/officeDocument/2006/relationships/oleObject" Target="../embeddings/oleObject18.bin"/><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oleObject" Target="../embeddings/oleObject20.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4.emf"/><Relationship Id="rId3" Type="http://schemas.openxmlformats.org/officeDocument/2006/relationships/image" Target="../media/image23.jpeg"/><Relationship Id="rId7" Type="http://schemas.openxmlformats.org/officeDocument/2006/relationships/image" Target="../media/image31.emf"/><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image" Target="../media/image33.emf"/><Relationship Id="rId5" Type="http://schemas.openxmlformats.org/officeDocument/2006/relationships/image" Target="../media/image30.e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image" Target="../media/image20.jpeg"/><Relationship Id="rId21" Type="http://schemas.openxmlformats.org/officeDocument/2006/relationships/image" Target="../media/image15.emf"/><Relationship Id="rId7" Type="http://schemas.openxmlformats.org/officeDocument/2006/relationships/image" Target="../media/image8.wmf"/><Relationship Id="rId12" Type="http://schemas.openxmlformats.org/officeDocument/2006/relationships/oleObject" Target="../embeddings/oleObject5.bin"/><Relationship Id="rId17" Type="http://schemas.openxmlformats.org/officeDocument/2006/relationships/image" Target="../media/image13.wmf"/><Relationship Id="rId25"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19.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24" Type="http://schemas.openxmlformats.org/officeDocument/2006/relationships/oleObject" Target="../embeddings/oleObject11.bin"/><Relationship Id="rId5" Type="http://schemas.openxmlformats.org/officeDocument/2006/relationships/image" Target="../media/image7.emf"/><Relationship Id="rId15" Type="http://schemas.openxmlformats.org/officeDocument/2006/relationships/image" Target="../media/image12.wmf"/><Relationship Id="rId23" Type="http://schemas.openxmlformats.org/officeDocument/2006/relationships/image" Target="../media/image16.emf"/><Relationship Id="rId28" Type="http://schemas.openxmlformats.org/officeDocument/2006/relationships/oleObject" Target="../embeddings/oleObject13.bin"/><Relationship Id="rId10" Type="http://schemas.openxmlformats.org/officeDocument/2006/relationships/oleObject" Target="../embeddings/oleObject4.bin"/><Relationship Id="rId19"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9.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8.wmf"/></Relationships>
</file>

<file path=ppt/slides/_rels/slide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15.bin"/><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Sept. 28,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#8</a:t>
            </a:r>
          </a:p>
        </p:txBody>
      </p:sp>
      <p:sp>
        <p:nvSpPr>
          <p:cNvPr id="18438" name="Text Box 4"/>
          <p:cNvSpPr txBox="1">
            <a:spLocks noChangeArrowheads="1"/>
          </p:cNvSpPr>
          <p:nvPr/>
        </p:nvSpPr>
        <p:spPr bwMode="auto">
          <a:xfrm>
            <a:off x="3025647" y="1531203"/>
            <a:ext cx="2784737"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Sept. 28,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0866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a:solidFill>
                  <a:schemeClr val="accent2"/>
                </a:solidFill>
                <a:latin typeface="Arial Narrow" pitchFamily="-84" charset="0"/>
              </a:rPr>
              <a:t>CH22</a:t>
            </a:r>
          </a:p>
          <a:p>
            <a:pPr marL="990600" lvl="1" indent="-533400">
              <a:buFont typeface="Courier New" panose="02070309020205020404" pitchFamily="49" charset="0"/>
              <a:buChar char="o"/>
            </a:pPr>
            <a:r>
              <a:rPr lang="en-US" sz="3200" dirty="0">
                <a:solidFill>
                  <a:srgbClr val="003300"/>
                </a:solidFill>
                <a:latin typeface="Arial Narrow" charset="0"/>
              </a:rPr>
              <a:t>Electric Dipole</a:t>
            </a:r>
          </a:p>
          <a:p>
            <a:pPr marL="609600" indent="-609600">
              <a:spcBef>
                <a:spcPct val="20000"/>
              </a:spcBef>
              <a:buFontTx/>
              <a:buChar char="•"/>
            </a:pPr>
            <a:r>
              <a:rPr lang="en-US" sz="3600" dirty="0">
                <a:solidFill>
                  <a:schemeClr val="accent2"/>
                </a:solidFill>
                <a:latin typeface="Arial Narrow" pitchFamily="-84" charset="0"/>
              </a:rPr>
              <a:t>CH23</a:t>
            </a:r>
          </a:p>
          <a:p>
            <a:pPr marL="990600" lvl="1" indent="-533400">
              <a:buFont typeface="Courier New" panose="02070309020205020404" pitchFamily="49" charset="0"/>
              <a:buChar char="o"/>
            </a:pPr>
            <a:r>
              <a:rPr lang="en-US" sz="3200" dirty="0">
                <a:solidFill>
                  <a:srgbClr val="003300"/>
                </a:solidFill>
                <a:latin typeface="Arial Narrow" charset="0"/>
              </a:rPr>
              <a:t>Electric Potential Energy</a:t>
            </a:r>
          </a:p>
          <a:p>
            <a:pPr marL="990600" lvl="1" indent="-533400">
              <a:buFont typeface="Courier New" panose="02070309020205020404" pitchFamily="49" charset="0"/>
              <a:buChar char="o"/>
            </a:pPr>
            <a:r>
              <a:rPr lang="en-US" sz="3200" dirty="0">
                <a:solidFill>
                  <a:srgbClr val="003300"/>
                </a:solidFill>
                <a:latin typeface="Arial Narrow" charset="0"/>
              </a:rPr>
              <a:t>Electric Potential Due to Point Charges</a:t>
            </a:r>
          </a:p>
          <a:p>
            <a:pPr marL="990600" lvl="1" indent="-533400">
              <a:buFont typeface="Courier New" panose="02070309020205020404" pitchFamily="49" charset="0"/>
              <a:buChar char="o"/>
            </a:pPr>
            <a:r>
              <a:rPr lang="en-US" sz="3200" dirty="0" err="1">
                <a:solidFill>
                  <a:srgbClr val="003300"/>
                </a:solidFill>
                <a:latin typeface="Arial Narrow" charset="0"/>
              </a:rPr>
              <a:t>Equi</a:t>
            </a:r>
            <a:r>
              <a:rPr lang="en-US" sz="3200" dirty="0">
                <a:solidFill>
                  <a:srgbClr val="003300"/>
                </a:solidFill>
                <a:latin typeface="Arial Narrow" charset="0"/>
              </a:rPr>
              <a:t>-potential Lines and Surfaces</a:t>
            </a: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
        <p:nvSpPr>
          <p:cNvPr id="9" name="Text Box 9">
            <a:extLst>
              <a:ext uri="{FF2B5EF4-FFF2-40B4-BE49-F238E27FC236}">
                <a16:creationId xmlns:a16="http://schemas.microsoft.com/office/drawing/2014/main" id="{71D3F4C8-2FC2-274D-92A4-6B2369ED3EF2}"/>
              </a:ext>
            </a:extLst>
          </p:cNvPr>
          <p:cNvSpPr txBox="1">
            <a:spLocks noChangeArrowheads="1"/>
          </p:cNvSpPr>
          <p:nvPr/>
        </p:nvSpPr>
        <p:spPr bwMode="auto">
          <a:xfrm>
            <a:off x="1486572" y="5574088"/>
            <a:ext cx="6170856"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#5, due 11pm, Tuesday, Oct. 6!!</a:t>
            </a:r>
          </a:p>
        </p:txBody>
      </p:sp>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Sept. 28,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EA3F989F-0D2D-304A-AC36-910156107F6A}" type="slidenum">
              <a:rPr lang="en-US"/>
              <a:pPr/>
              <a:t>10</a:t>
            </a:fld>
            <a:endParaRPr lang="en-US"/>
          </a:p>
        </p:txBody>
      </p:sp>
      <p:sp>
        <p:nvSpPr>
          <p:cNvPr id="217090" name="Rectangle 2"/>
          <p:cNvSpPr>
            <a:spLocks noGrp="1" noChangeArrowheads="1"/>
          </p:cNvSpPr>
          <p:nvPr>
            <p:ph type="title"/>
          </p:nvPr>
        </p:nvSpPr>
        <p:spPr>
          <a:xfrm>
            <a:off x="952500" y="76200"/>
            <a:ext cx="7239000" cy="685800"/>
          </a:xfrm>
        </p:spPr>
        <p:txBody>
          <a:bodyPr/>
          <a:lstStyle/>
          <a:p>
            <a:r>
              <a:rPr lang="en-US" dirty="0"/>
              <a:t>Electric Potential Energy</a:t>
            </a:r>
          </a:p>
        </p:txBody>
      </p:sp>
      <p:sp>
        <p:nvSpPr>
          <p:cNvPr id="217091" name="Rectangle 3"/>
          <p:cNvSpPr>
            <a:spLocks noGrp="1" noChangeArrowheads="1"/>
          </p:cNvSpPr>
          <p:nvPr>
            <p:ph type="body" idx="1"/>
          </p:nvPr>
        </p:nvSpPr>
        <p:spPr>
          <a:xfrm>
            <a:off x="228600" y="828261"/>
            <a:ext cx="8763000" cy="5191539"/>
          </a:xfrm>
        </p:spPr>
        <p:txBody>
          <a:bodyPr/>
          <a:lstStyle/>
          <a:p>
            <a:pPr>
              <a:lnSpc>
                <a:spcPct val="80000"/>
              </a:lnSpc>
            </a:pPr>
            <a:r>
              <a:rPr lang="en-US" sz="2600" dirty="0"/>
              <a:t>Concept of energy is very useful solving mechanics problems</a:t>
            </a:r>
          </a:p>
          <a:p>
            <a:pPr>
              <a:lnSpc>
                <a:spcPct val="80000"/>
              </a:lnSpc>
            </a:pPr>
            <a:r>
              <a:rPr lang="en-US" sz="2600" dirty="0"/>
              <a:t>Conservation of energy makes solving complex problems easier. </a:t>
            </a:r>
          </a:p>
          <a:p>
            <a:pPr>
              <a:lnSpc>
                <a:spcPct val="80000"/>
              </a:lnSpc>
            </a:pPr>
            <a:r>
              <a:rPr lang="en-US" sz="2600" dirty="0"/>
              <a:t>When can the potential energy be defined? </a:t>
            </a:r>
            <a:r>
              <a:rPr lang="en-US" sz="2600" dirty="0">
                <a:solidFill>
                  <a:srgbClr val="CC00CC"/>
                </a:solidFill>
              </a:rPr>
              <a:t>(Poll 2)</a:t>
            </a:r>
          </a:p>
          <a:p>
            <a:pPr lvl="1">
              <a:lnSpc>
                <a:spcPct val="80000"/>
              </a:lnSpc>
            </a:pPr>
            <a:r>
              <a:rPr lang="en-US" sz="2200" dirty="0"/>
              <a:t>Only for a conservative force.</a:t>
            </a:r>
          </a:p>
          <a:p>
            <a:pPr lvl="1">
              <a:lnSpc>
                <a:spcPct val="80000"/>
              </a:lnSpc>
            </a:pPr>
            <a:r>
              <a:rPr lang="en-US" sz="2200" dirty="0"/>
              <a:t>The work done by a conservative force is independent of the path.  What does it only depend on?? </a:t>
            </a:r>
          </a:p>
          <a:p>
            <a:pPr lvl="2">
              <a:lnSpc>
                <a:spcPct val="80000"/>
              </a:lnSpc>
            </a:pPr>
            <a:r>
              <a:rPr lang="en-US" sz="2000" dirty="0"/>
              <a:t>The difference between the initial and final positions</a:t>
            </a:r>
          </a:p>
          <a:p>
            <a:pPr lvl="1">
              <a:lnSpc>
                <a:spcPct val="80000"/>
              </a:lnSpc>
            </a:pPr>
            <a:r>
              <a:rPr lang="en-US" sz="2200" dirty="0"/>
              <a:t>Can you give me an example of a conservative force?</a:t>
            </a:r>
          </a:p>
          <a:p>
            <a:pPr lvl="2">
              <a:lnSpc>
                <a:spcPct val="80000"/>
              </a:lnSpc>
            </a:pPr>
            <a:r>
              <a:rPr lang="en-US" sz="2000" dirty="0"/>
              <a:t>Gravitational force</a:t>
            </a:r>
          </a:p>
          <a:p>
            <a:pPr>
              <a:lnSpc>
                <a:spcPct val="80000"/>
              </a:lnSpc>
            </a:pPr>
            <a:r>
              <a:rPr lang="en-US" sz="2600" dirty="0"/>
              <a:t>Is the electrostatic force between two charges a conservative force?</a:t>
            </a:r>
          </a:p>
          <a:p>
            <a:pPr lvl="1">
              <a:lnSpc>
                <a:spcPct val="80000"/>
              </a:lnSpc>
            </a:pPr>
            <a:r>
              <a:rPr lang="en-US" sz="2200" dirty="0"/>
              <a:t>Yes.  Why?</a:t>
            </a:r>
          </a:p>
          <a:p>
            <a:pPr lvl="1">
              <a:lnSpc>
                <a:spcPct val="80000"/>
              </a:lnSpc>
            </a:pPr>
            <a:r>
              <a:rPr lang="en-US" sz="2200" dirty="0"/>
              <a:t>The dependence of the force to the distance is identical to that of the gravitational force.</a:t>
            </a:r>
          </a:p>
          <a:p>
            <a:pPr lvl="2">
              <a:lnSpc>
                <a:spcPct val="80000"/>
              </a:lnSpc>
            </a:pPr>
            <a:r>
              <a:rPr lang="en-US" sz="2000" dirty="0"/>
              <a:t>The only thing matters is the direct linear distance between the objects not the path.</a:t>
            </a:r>
          </a:p>
        </p:txBody>
      </p:sp>
    </p:spTree>
    <p:extLst>
      <p:ext uri="{BB962C8B-B14F-4D97-AF65-F5344CB8AC3E}">
        <p14:creationId xmlns:p14="http://schemas.microsoft.com/office/powerpoint/2010/main" val="3089007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28,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84DB971F-0596-564E-9E74-C2A42BB1AAC6}" type="slidenum">
              <a:rPr lang="en-US"/>
              <a:pPr/>
              <a:t>11</a:t>
            </a:fld>
            <a:endParaRPr lang="en-US"/>
          </a:p>
        </p:txBody>
      </p:sp>
      <p:pic>
        <p:nvPicPr>
          <p:cNvPr id="220162" name="Picture 2" descr="FG23_001"/>
          <p:cNvPicPr>
            <a:picLocks noChangeAspect="1" noChangeArrowheads="1"/>
          </p:cNvPicPr>
          <p:nvPr/>
        </p:nvPicPr>
        <p:blipFill>
          <a:blip r:embed="rId2"/>
          <a:srcRect/>
          <a:stretch>
            <a:fillRect/>
          </a:stretch>
        </p:blipFill>
        <p:spPr bwMode="auto">
          <a:xfrm>
            <a:off x="5791200" y="2133600"/>
            <a:ext cx="3733800" cy="4038600"/>
          </a:xfrm>
          <a:prstGeom prst="rect">
            <a:avLst/>
          </a:prstGeom>
          <a:noFill/>
        </p:spPr>
      </p:pic>
      <p:sp>
        <p:nvSpPr>
          <p:cNvPr id="220163" name="Rectangle 3"/>
          <p:cNvSpPr>
            <a:spLocks noGrp="1" noChangeArrowheads="1"/>
          </p:cNvSpPr>
          <p:nvPr>
            <p:ph type="title"/>
          </p:nvPr>
        </p:nvSpPr>
        <p:spPr>
          <a:xfrm>
            <a:off x="914400" y="152400"/>
            <a:ext cx="7239000" cy="685800"/>
          </a:xfrm>
        </p:spPr>
        <p:txBody>
          <a:bodyPr/>
          <a:lstStyle/>
          <a:p>
            <a:r>
              <a:rPr lang="en-US"/>
              <a:t>Electric Potential Energy</a:t>
            </a:r>
          </a:p>
        </p:txBody>
      </p:sp>
      <p:sp>
        <p:nvSpPr>
          <p:cNvPr id="220164" name="Rectangle 4"/>
          <p:cNvSpPr>
            <a:spLocks noGrp="1" noChangeArrowheads="1"/>
          </p:cNvSpPr>
          <p:nvPr>
            <p:ph type="body" idx="1"/>
          </p:nvPr>
        </p:nvSpPr>
        <p:spPr>
          <a:xfrm>
            <a:off x="304800" y="914400"/>
            <a:ext cx="8686800" cy="1219200"/>
          </a:xfrm>
        </p:spPr>
        <p:txBody>
          <a:bodyPr/>
          <a:lstStyle/>
          <a:p>
            <a:pPr>
              <a:lnSpc>
                <a:spcPct val="90000"/>
              </a:lnSpc>
            </a:pPr>
            <a:r>
              <a:rPr lang="en-US" sz="2400" dirty="0"/>
              <a:t>How would you define the change in electric potential energy </a:t>
            </a:r>
            <a:r>
              <a:rPr lang="en-US" sz="2400" dirty="0" err="1"/>
              <a:t>U</a:t>
            </a:r>
            <a:r>
              <a:rPr lang="en-US" sz="2400" baseline="-25000" dirty="0" err="1"/>
              <a:t>b</a:t>
            </a:r>
            <a:r>
              <a:rPr lang="en-US" sz="2400" baseline="-25000" dirty="0"/>
              <a:t> </a:t>
            </a:r>
            <a:r>
              <a:rPr lang="en-US" sz="2400" dirty="0"/>
              <a:t>– </a:t>
            </a:r>
            <a:r>
              <a:rPr lang="en-US" sz="2400" dirty="0" err="1"/>
              <a:t>U</a:t>
            </a:r>
            <a:r>
              <a:rPr lang="en-US" sz="2400" baseline="-25000" dirty="0" err="1"/>
              <a:t>a</a:t>
            </a:r>
            <a:r>
              <a:rPr lang="en-US" sz="2400" dirty="0"/>
              <a:t>?</a:t>
            </a:r>
          </a:p>
          <a:p>
            <a:pPr lvl="1">
              <a:lnSpc>
                <a:spcPct val="90000"/>
              </a:lnSpc>
            </a:pPr>
            <a:r>
              <a:rPr lang="en-US" sz="2000" dirty="0"/>
              <a:t>The potential to work gained by the charge as it moves from point </a:t>
            </a:r>
            <a:r>
              <a:rPr lang="en-US" sz="2000" dirty="0">
                <a:latin typeface="Monotype Corsiva" charset="0"/>
              </a:rPr>
              <a:t>a</a:t>
            </a:r>
            <a:r>
              <a:rPr lang="en-US" sz="2000" dirty="0"/>
              <a:t> to point </a:t>
            </a:r>
            <a:r>
              <a:rPr lang="en-US" sz="2000" dirty="0">
                <a:latin typeface="Monotype Corsiva" charset="0"/>
              </a:rPr>
              <a:t>b</a:t>
            </a:r>
            <a:r>
              <a:rPr lang="en-US" sz="2000" dirty="0"/>
              <a:t>.</a:t>
            </a:r>
          </a:p>
          <a:p>
            <a:pPr lvl="1">
              <a:lnSpc>
                <a:spcPct val="90000"/>
              </a:lnSpc>
            </a:pPr>
            <a:r>
              <a:rPr lang="en-US" sz="2000" dirty="0"/>
              <a:t>Negative of the work done on the charge by the electric force to move it from </a:t>
            </a:r>
            <a:r>
              <a:rPr lang="en-US" sz="2000" dirty="0">
                <a:latin typeface="Monotype Corsiva" charset="0"/>
              </a:rPr>
              <a:t>b</a:t>
            </a:r>
            <a:r>
              <a:rPr lang="en-US" sz="2000" dirty="0"/>
              <a:t> to </a:t>
            </a:r>
            <a:r>
              <a:rPr lang="en-US" sz="2000" dirty="0">
                <a:latin typeface="Monotype Corsiva" charset="0"/>
              </a:rPr>
              <a:t>a</a:t>
            </a:r>
            <a:r>
              <a:rPr lang="en-US" sz="2000" dirty="0"/>
              <a:t>.</a:t>
            </a:r>
          </a:p>
        </p:txBody>
      </p:sp>
      <p:sp>
        <p:nvSpPr>
          <p:cNvPr id="220165" name="Rectangle 5"/>
          <p:cNvSpPr>
            <a:spLocks noChangeArrowheads="1"/>
          </p:cNvSpPr>
          <p:nvPr/>
        </p:nvSpPr>
        <p:spPr bwMode="auto">
          <a:xfrm>
            <a:off x="304800" y="1981200"/>
            <a:ext cx="6705600" cy="3733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Let’s consider an electric field between two parallel plates </a:t>
            </a:r>
            <a:r>
              <a:rPr lang="en-US" dirty="0" err="1">
                <a:solidFill>
                  <a:schemeClr val="accent2"/>
                </a:solidFill>
                <a:latin typeface="Arial Narrow" charset="0"/>
              </a:rPr>
              <a:t>w</a:t>
            </a:r>
            <a:r>
              <a:rPr lang="en-US" dirty="0">
                <a:solidFill>
                  <a:schemeClr val="accent2"/>
                </a:solidFill>
                <a:latin typeface="Arial Narrow" charset="0"/>
              </a:rPr>
              <a:t>/ equal but opposite charges</a:t>
            </a:r>
          </a:p>
          <a:p>
            <a:pPr marL="742950" lvl="1" indent="-285750">
              <a:spcBef>
                <a:spcPct val="20000"/>
              </a:spcBef>
              <a:buFontTx/>
              <a:buChar char="–"/>
            </a:pPr>
            <a:r>
              <a:rPr lang="en-US" sz="2000" dirty="0">
                <a:solidFill>
                  <a:srgbClr val="660066"/>
                </a:solidFill>
                <a:latin typeface="Arial Narrow" charset="0"/>
                <a:ea typeface="ＭＳ Ｐゴシック" charset="-128"/>
              </a:rPr>
              <a:t>The field between the plates is uniform since the gap is small and the plates are infinitely long…</a:t>
            </a:r>
          </a:p>
          <a:p>
            <a:pPr marL="342900" indent="-342900">
              <a:spcBef>
                <a:spcPct val="20000"/>
              </a:spcBef>
              <a:buFontTx/>
              <a:buChar char="•"/>
            </a:pPr>
            <a:r>
              <a:rPr lang="en-US" dirty="0">
                <a:solidFill>
                  <a:schemeClr val="accent2"/>
                </a:solidFill>
                <a:latin typeface="Arial Narrow" charset="0"/>
              </a:rPr>
              <a:t>What happens when we place a small charge, +</a:t>
            </a:r>
            <a:r>
              <a:rPr lang="en-US" dirty="0" err="1">
                <a:solidFill>
                  <a:schemeClr val="accent2"/>
                </a:solidFill>
                <a:latin typeface="Arial Narrow" charset="0"/>
              </a:rPr>
              <a:t>q</a:t>
            </a:r>
            <a:r>
              <a:rPr lang="en-US" dirty="0">
                <a:solidFill>
                  <a:schemeClr val="accent2"/>
                </a:solidFill>
                <a:latin typeface="Arial Narrow" charset="0"/>
              </a:rPr>
              <a:t>, on a point at the positive plate and let go?</a:t>
            </a:r>
          </a:p>
          <a:p>
            <a:pPr marL="742950" lvl="1" indent="-285750">
              <a:spcBef>
                <a:spcPct val="20000"/>
              </a:spcBef>
              <a:buFontTx/>
              <a:buChar char="–"/>
            </a:pPr>
            <a:r>
              <a:rPr lang="en-US" sz="2000" dirty="0">
                <a:solidFill>
                  <a:srgbClr val="660066"/>
                </a:solidFill>
                <a:latin typeface="Arial Narrow" charset="0"/>
                <a:ea typeface="ＭＳ Ｐゴシック" charset="-128"/>
              </a:rPr>
              <a:t>The electric force will accelerate the charge toward the negative plate. </a:t>
            </a:r>
          </a:p>
          <a:p>
            <a:pPr marL="742950" lvl="1" indent="-285750">
              <a:spcBef>
                <a:spcPct val="20000"/>
              </a:spcBef>
              <a:buFontTx/>
              <a:buChar char="–"/>
            </a:pPr>
            <a:r>
              <a:rPr lang="en-US" sz="2000" dirty="0">
                <a:solidFill>
                  <a:srgbClr val="660066"/>
                </a:solidFill>
                <a:latin typeface="Arial Narrow" charset="0"/>
                <a:ea typeface="ＭＳ Ｐゴシック" charset="-128"/>
              </a:rPr>
              <a:t>What kind of energy does this charged particle gain? (</a:t>
            </a:r>
            <a:r>
              <a:rPr lang="en-US" sz="2000" dirty="0">
                <a:solidFill>
                  <a:srgbClr val="CC00CC"/>
                </a:solidFill>
                <a:latin typeface="Arial Narrow" charset="0"/>
                <a:ea typeface="ＭＳ Ｐゴシック" charset="-128"/>
              </a:rPr>
              <a:t>poll 10</a:t>
            </a:r>
            <a:r>
              <a:rPr lang="en-US" sz="2000" dirty="0">
                <a:solidFill>
                  <a:srgbClr val="660066"/>
                </a:solidFill>
                <a:latin typeface="Arial Narrow" charset="0"/>
                <a:ea typeface="ＭＳ Ｐゴシック" charset="-128"/>
              </a:rPr>
              <a:t>)</a:t>
            </a:r>
          </a:p>
          <a:p>
            <a:pPr marL="1143000" lvl="2" indent="-228600">
              <a:spcBef>
                <a:spcPct val="20000"/>
              </a:spcBef>
              <a:buFontTx/>
              <a:buChar char="•"/>
            </a:pPr>
            <a:r>
              <a:rPr lang="en-US" sz="1800" dirty="0">
                <a:solidFill>
                  <a:srgbClr val="003300"/>
                </a:solidFill>
                <a:latin typeface="Arial Narrow" charset="0"/>
                <a:ea typeface="ＭＳ Ｐゴシック" charset="-128"/>
              </a:rPr>
              <a:t>Kinetic energy</a:t>
            </a:r>
          </a:p>
        </p:txBody>
      </p:sp>
    </p:spTree>
    <p:extLst>
      <p:ext uri="{BB962C8B-B14F-4D97-AF65-F5344CB8AC3E}">
        <p14:creationId xmlns:p14="http://schemas.microsoft.com/office/powerpoint/2010/main" val="279170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Sept. 28, 2020</a:t>
            </a:r>
          </a:p>
        </p:txBody>
      </p:sp>
      <p:sp>
        <p:nvSpPr>
          <p:cNvPr id="22" name="Footer Placeholder 4"/>
          <p:cNvSpPr>
            <a:spLocks noGrp="1"/>
          </p:cNvSpPr>
          <p:nvPr>
            <p:ph type="ftr" sz="quarter" idx="11"/>
          </p:nvPr>
        </p:nvSpPr>
        <p:spPr/>
        <p:txBody>
          <a:bodyPr/>
          <a:lstStyle/>
          <a:p>
            <a:r>
              <a:rPr lang="de-DE"/>
              <a:t>PHYS 1444-002, Fall 2020                    Dr. Jaehoon Yu</a:t>
            </a:r>
            <a:endParaRPr lang="en-US"/>
          </a:p>
        </p:txBody>
      </p:sp>
      <p:pic>
        <p:nvPicPr>
          <p:cNvPr id="221186" name="Picture 2" descr="FG23_001"/>
          <p:cNvPicPr>
            <a:picLocks noChangeAspect="1" noChangeArrowheads="1"/>
          </p:cNvPicPr>
          <p:nvPr/>
        </p:nvPicPr>
        <p:blipFill>
          <a:blip r:embed="rId2"/>
          <a:srcRect/>
          <a:stretch>
            <a:fillRect/>
          </a:stretch>
        </p:blipFill>
        <p:spPr bwMode="auto">
          <a:xfrm>
            <a:off x="5410200" y="1066800"/>
            <a:ext cx="4495800" cy="4038600"/>
          </a:xfrm>
          <a:prstGeom prst="rect">
            <a:avLst/>
          </a:prstGeom>
          <a:noFill/>
        </p:spPr>
      </p:pic>
      <p:sp>
        <p:nvSpPr>
          <p:cNvPr id="221187" name="Rectangle 3"/>
          <p:cNvSpPr>
            <a:spLocks noGrp="1" noChangeArrowheads="1"/>
          </p:cNvSpPr>
          <p:nvPr>
            <p:ph type="title"/>
          </p:nvPr>
        </p:nvSpPr>
        <p:spPr>
          <a:xfrm>
            <a:off x="914400" y="0"/>
            <a:ext cx="7239000" cy="685800"/>
          </a:xfrm>
        </p:spPr>
        <p:txBody>
          <a:bodyPr/>
          <a:lstStyle/>
          <a:p>
            <a:r>
              <a:rPr lang="en-US"/>
              <a:t>Electric Potential Energy</a:t>
            </a:r>
          </a:p>
        </p:txBody>
      </p:sp>
      <p:sp>
        <p:nvSpPr>
          <p:cNvPr id="221188" name="Rectangle 4"/>
          <p:cNvSpPr>
            <a:spLocks noChangeArrowheads="1"/>
          </p:cNvSpPr>
          <p:nvPr/>
        </p:nvSpPr>
        <p:spPr bwMode="auto">
          <a:xfrm>
            <a:off x="152400" y="685800"/>
            <a:ext cx="66294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does this mean in terms of energies?</a:t>
            </a:r>
          </a:p>
          <a:p>
            <a:pPr marL="742950" lvl="1" indent="-285750">
              <a:spcBef>
                <a:spcPct val="20000"/>
              </a:spcBef>
              <a:buFontTx/>
              <a:buChar char="–"/>
            </a:pPr>
            <a:r>
              <a:rPr lang="en-US" dirty="0">
                <a:solidFill>
                  <a:srgbClr val="660066"/>
                </a:solidFill>
                <a:latin typeface="Arial Narrow" charset="0"/>
                <a:ea typeface="ＭＳ Ｐゴシック" charset="-128"/>
              </a:rPr>
              <a:t>The electric force is a conservative force.</a:t>
            </a:r>
          </a:p>
          <a:p>
            <a:pPr marL="742950" lvl="1" indent="-285750">
              <a:spcBef>
                <a:spcPct val="20000"/>
              </a:spcBef>
              <a:buFontTx/>
              <a:buChar char="–"/>
            </a:pPr>
            <a:r>
              <a:rPr lang="en-US" dirty="0">
                <a:solidFill>
                  <a:srgbClr val="660066"/>
                </a:solidFill>
                <a:latin typeface="Arial Narrow" charset="0"/>
                <a:ea typeface="ＭＳ Ｐゴシック" charset="-128"/>
              </a:rPr>
              <a:t>Thus, the mechanical energy (K+U) is conserved under this force.</a:t>
            </a:r>
          </a:p>
          <a:p>
            <a:pPr marL="742950" lvl="1" indent="-285750">
              <a:spcBef>
                <a:spcPct val="20000"/>
              </a:spcBef>
              <a:buFontTx/>
              <a:buChar char="–"/>
            </a:pPr>
            <a:r>
              <a:rPr lang="en-US" dirty="0">
                <a:solidFill>
                  <a:srgbClr val="660066"/>
                </a:solidFill>
                <a:latin typeface="Arial Narrow" charset="0"/>
                <a:ea typeface="ＭＳ Ｐゴシック" charset="-128"/>
              </a:rPr>
              <a:t>The positively charged object has only the electric potential energy (no KE) at the positive plate.</a:t>
            </a:r>
          </a:p>
          <a:p>
            <a:pPr marL="742950" lvl="1" indent="-285750">
              <a:spcBef>
                <a:spcPct val="20000"/>
              </a:spcBef>
              <a:buFontTx/>
              <a:buChar char="–"/>
            </a:pPr>
            <a:r>
              <a:rPr lang="en-US" dirty="0">
                <a:solidFill>
                  <a:srgbClr val="660066"/>
                </a:solidFill>
                <a:latin typeface="Arial Narrow" charset="0"/>
                <a:ea typeface="ＭＳ Ｐゴシック" charset="-128"/>
              </a:rPr>
              <a:t>The electric potential energy decreases and </a:t>
            </a:r>
          </a:p>
          <a:p>
            <a:pPr marL="742950" lvl="1" indent="-285750">
              <a:spcBef>
                <a:spcPct val="20000"/>
              </a:spcBef>
              <a:buFontTx/>
              <a:buChar char="–"/>
            </a:pPr>
            <a:r>
              <a:rPr lang="en-US" dirty="0">
                <a:solidFill>
                  <a:srgbClr val="660066"/>
                </a:solidFill>
                <a:latin typeface="Arial Narrow" charset="0"/>
                <a:ea typeface="ＭＳ Ｐゴシック" charset="-128"/>
              </a:rPr>
              <a:t>Turns into kinetic energy as the electric force works on the charged object, and the charged object gains speed.</a:t>
            </a:r>
          </a:p>
          <a:p>
            <a:pPr marL="342900" indent="-342900">
              <a:spcBef>
                <a:spcPct val="20000"/>
              </a:spcBef>
              <a:buFontTx/>
              <a:buChar char="•"/>
            </a:pPr>
            <a:r>
              <a:rPr lang="en-US" sz="2800" dirty="0">
                <a:solidFill>
                  <a:schemeClr val="accent2"/>
                </a:solidFill>
                <a:latin typeface="Arial Narrow" charset="0"/>
              </a:rPr>
              <a:t>Point of the greatest potential energy for</a:t>
            </a:r>
          </a:p>
          <a:p>
            <a:pPr marL="742950" lvl="1" indent="-285750">
              <a:spcBef>
                <a:spcPct val="20000"/>
              </a:spcBef>
              <a:buFontTx/>
              <a:buChar char="–"/>
            </a:pPr>
            <a:r>
              <a:rPr lang="en-US" dirty="0">
                <a:solidFill>
                  <a:srgbClr val="660066"/>
                </a:solidFill>
                <a:latin typeface="Arial Narrow" charset="0"/>
                <a:ea typeface="ＭＳ Ｐゴシック" charset="-128"/>
              </a:rPr>
              <a:t>Positively charged object</a:t>
            </a:r>
          </a:p>
          <a:p>
            <a:pPr marL="742950" lvl="1" indent="-285750">
              <a:spcBef>
                <a:spcPct val="20000"/>
              </a:spcBef>
              <a:buFontTx/>
              <a:buChar char="–"/>
            </a:pPr>
            <a:r>
              <a:rPr lang="en-US" dirty="0">
                <a:solidFill>
                  <a:srgbClr val="660066"/>
                </a:solidFill>
                <a:latin typeface="Arial Narrow" charset="0"/>
                <a:ea typeface="ＭＳ Ｐゴシック" charset="-128"/>
              </a:rPr>
              <a:t>Negatively charged object</a:t>
            </a:r>
          </a:p>
        </p:txBody>
      </p:sp>
      <p:sp>
        <p:nvSpPr>
          <p:cNvPr id="221189" name="Text Box 5"/>
          <p:cNvSpPr txBox="1">
            <a:spLocks noChangeArrowheads="1"/>
          </p:cNvSpPr>
          <p:nvPr/>
        </p:nvSpPr>
        <p:spPr bwMode="auto">
          <a:xfrm>
            <a:off x="6553200" y="5029200"/>
            <a:ext cx="59022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PE=</a:t>
            </a:r>
          </a:p>
        </p:txBody>
      </p:sp>
      <p:sp>
        <p:nvSpPr>
          <p:cNvPr id="221190" name="Text Box 6"/>
          <p:cNvSpPr txBox="1">
            <a:spLocks noChangeArrowheads="1"/>
          </p:cNvSpPr>
          <p:nvPr/>
        </p:nvSpPr>
        <p:spPr bwMode="auto">
          <a:xfrm>
            <a:off x="6553200" y="5354637"/>
            <a:ext cx="59022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KE=</a:t>
            </a:r>
          </a:p>
        </p:txBody>
      </p:sp>
      <p:sp>
        <p:nvSpPr>
          <p:cNvPr id="221191" name="Text Box 7"/>
          <p:cNvSpPr txBox="1">
            <a:spLocks noChangeArrowheads="1"/>
          </p:cNvSpPr>
          <p:nvPr/>
        </p:nvSpPr>
        <p:spPr bwMode="auto">
          <a:xfrm>
            <a:off x="6553200" y="5735637"/>
            <a:ext cx="623889"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ME=</a:t>
            </a:r>
          </a:p>
        </p:txBody>
      </p:sp>
      <p:sp>
        <p:nvSpPr>
          <p:cNvPr id="221192" name="Text Box 8"/>
          <p:cNvSpPr txBox="1">
            <a:spLocks noChangeArrowheads="1"/>
          </p:cNvSpPr>
          <p:nvPr/>
        </p:nvSpPr>
        <p:spPr bwMode="auto">
          <a:xfrm>
            <a:off x="7102475" y="5030787"/>
            <a:ext cx="415498"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U</a:t>
            </a:r>
            <a:r>
              <a:rPr lang="en-US" sz="2000" baseline="-25000" dirty="0" err="1">
                <a:solidFill>
                  <a:srgbClr val="800000"/>
                </a:solidFill>
                <a:latin typeface="Arial Narrow" charset="0"/>
              </a:rPr>
              <a:t>a</a:t>
            </a:r>
            <a:endParaRPr lang="en-US" sz="2000" baseline="-25000" dirty="0">
              <a:solidFill>
                <a:srgbClr val="800000"/>
              </a:solidFill>
              <a:latin typeface="Arial Narrow" charset="0"/>
            </a:endParaRPr>
          </a:p>
        </p:txBody>
      </p:sp>
      <p:sp>
        <p:nvSpPr>
          <p:cNvPr id="221193" name="Text Box 9"/>
          <p:cNvSpPr txBox="1">
            <a:spLocks noChangeArrowheads="1"/>
          </p:cNvSpPr>
          <p:nvPr/>
        </p:nvSpPr>
        <p:spPr bwMode="auto">
          <a:xfrm>
            <a:off x="7915275" y="5030787"/>
            <a:ext cx="30168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0</a:t>
            </a:r>
          </a:p>
        </p:txBody>
      </p:sp>
      <p:sp>
        <p:nvSpPr>
          <p:cNvPr id="221194" name="Text Box 10"/>
          <p:cNvSpPr txBox="1">
            <a:spLocks noChangeArrowheads="1"/>
          </p:cNvSpPr>
          <p:nvPr/>
        </p:nvSpPr>
        <p:spPr bwMode="auto">
          <a:xfrm>
            <a:off x="7123113" y="5354637"/>
            <a:ext cx="30168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0</a:t>
            </a:r>
          </a:p>
        </p:txBody>
      </p:sp>
      <p:sp>
        <p:nvSpPr>
          <p:cNvPr id="221195" name="Text Box 11"/>
          <p:cNvSpPr txBox="1">
            <a:spLocks noChangeArrowheads="1"/>
          </p:cNvSpPr>
          <p:nvPr/>
        </p:nvSpPr>
        <p:spPr bwMode="auto">
          <a:xfrm>
            <a:off x="7900988" y="5354637"/>
            <a:ext cx="899605"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K</a:t>
            </a:r>
            <a:r>
              <a:rPr lang="en-US" sz="2000" baseline="-25000" dirty="0" err="1">
                <a:solidFill>
                  <a:srgbClr val="800000"/>
                </a:solidFill>
                <a:latin typeface="Arial Narrow" charset="0"/>
              </a:rPr>
              <a:t>b</a:t>
            </a:r>
            <a:r>
              <a:rPr lang="en-US" sz="2000" dirty="0">
                <a:solidFill>
                  <a:srgbClr val="800000"/>
                </a:solidFill>
                <a:latin typeface="Arial Narrow" charset="0"/>
              </a:rPr>
              <a:t>=(</a:t>
            </a:r>
            <a:r>
              <a:rPr lang="en-US" sz="2000" dirty="0" err="1">
                <a:solidFill>
                  <a:srgbClr val="800000"/>
                </a:solidFill>
                <a:latin typeface="Arial Narrow" charset="0"/>
              </a:rPr>
              <a:t>U</a:t>
            </a:r>
            <a:r>
              <a:rPr lang="en-US" sz="2000" baseline="-25000" dirty="0" err="1">
                <a:solidFill>
                  <a:srgbClr val="800000"/>
                </a:solidFill>
                <a:latin typeface="Arial Narrow" charset="0"/>
              </a:rPr>
              <a:t>a</a:t>
            </a:r>
            <a:r>
              <a:rPr lang="en-US" sz="2000" dirty="0">
                <a:solidFill>
                  <a:srgbClr val="800000"/>
                </a:solidFill>
                <a:latin typeface="Arial Narrow" charset="0"/>
              </a:rPr>
              <a:t>)</a:t>
            </a:r>
          </a:p>
        </p:txBody>
      </p:sp>
      <p:sp>
        <p:nvSpPr>
          <p:cNvPr id="221196" name="Text Box 12"/>
          <p:cNvSpPr txBox="1">
            <a:spLocks noChangeArrowheads="1"/>
          </p:cNvSpPr>
          <p:nvPr/>
        </p:nvSpPr>
        <p:spPr bwMode="auto">
          <a:xfrm>
            <a:off x="7102475" y="5735637"/>
            <a:ext cx="415498"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U</a:t>
            </a:r>
            <a:r>
              <a:rPr lang="en-US" sz="2000" baseline="-25000" dirty="0" err="1">
                <a:solidFill>
                  <a:srgbClr val="800000"/>
                </a:solidFill>
                <a:latin typeface="Arial Narrow" charset="0"/>
              </a:rPr>
              <a:t>a</a:t>
            </a:r>
            <a:endParaRPr lang="en-US" sz="2000" baseline="-25000" dirty="0">
              <a:solidFill>
                <a:srgbClr val="800000"/>
              </a:solidFill>
              <a:latin typeface="Arial Narrow" charset="0"/>
            </a:endParaRPr>
          </a:p>
        </p:txBody>
      </p:sp>
      <p:sp>
        <p:nvSpPr>
          <p:cNvPr id="221197" name="Text Box 13"/>
          <p:cNvSpPr txBox="1">
            <a:spLocks noChangeArrowheads="1"/>
          </p:cNvSpPr>
          <p:nvPr/>
        </p:nvSpPr>
        <p:spPr bwMode="auto">
          <a:xfrm>
            <a:off x="7209025" y="6019800"/>
            <a:ext cx="1096775"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800000"/>
                </a:solidFill>
                <a:latin typeface="Arial Narrow" charset="0"/>
              </a:rPr>
              <a:t>U+K=(</a:t>
            </a:r>
            <a:r>
              <a:rPr lang="en-US" sz="2000" dirty="0" err="1">
                <a:solidFill>
                  <a:srgbClr val="800000"/>
                </a:solidFill>
                <a:latin typeface="Arial Narrow" charset="0"/>
              </a:rPr>
              <a:t>U</a:t>
            </a:r>
            <a:r>
              <a:rPr lang="en-US" sz="2000" baseline="-25000" dirty="0" err="1">
                <a:solidFill>
                  <a:srgbClr val="800000"/>
                </a:solidFill>
                <a:latin typeface="Arial Narrow" charset="0"/>
              </a:rPr>
              <a:t>a</a:t>
            </a:r>
            <a:r>
              <a:rPr lang="en-US" sz="2000" dirty="0">
                <a:solidFill>
                  <a:srgbClr val="800000"/>
                </a:solidFill>
                <a:latin typeface="Arial Narrow" charset="0"/>
              </a:rPr>
              <a:t>)</a:t>
            </a:r>
          </a:p>
        </p:txBody>
      </p:sp>
      <p:sp>
        <p:nvSpPr>
          <p:cNvPr id="221198" name="Text Box 14"/>
          <p:cNvSpPr txBox="1">
            <a:spLocks noChangeArrowheads="1"/>
          </p:cNvSpPr>
          <p:nvPr/>
        </p:nvSpPr>
        <p:spPr bwMode="auto">
          <a:xfrm>
            <a:off x="7902575" y="5735637"/>
            <a:ext cx="899605"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K</a:t>
            </a:r>
            <a:r>
              <a:rPr lang="en-US" sz="2000" baseline="-25000" dirty="0" err="1">
                <a:solidFill>
                  <a:srgbClr val="800000"/>
                </a:solidFill>
                <a:latin typeface="Arial Narrow" charset="0"/>
              </a:rPr>
              <a:t>b</a:t>
            </a:r>
            <a:r>
              <a:rPr lang="en-US" sz="2000" dirty="0">
                <a:solidFill>
                  <a:srgbClr val="800000"/>
                </a:solidFill>
                <a:latin typeface="Arial Narrow" charset="0"/>
              </a:rPr>
              <a:t>=(</a:t>
            </a:r>
            <a:r>
              <a:rPr lang="en-US" sz="2000" dirty="0" err="1">
                <a:solidFill>
                  <a:srgbClr val="800000"/>
                </a:solidFill>
                <a:latin typeface="Arial Narrow" charset="0"/>
              </a:rPr>
              <a:t>U</a:t>
            </a:r>
            <a:r>
              <a:rPr lang="en-US" sz="2000" baseline="-25000" dirty="0" err="1">
                <a:solidFill>
                  <a:srgbClr val="800000"/>
                </a:solidFill>
                <a:latin typeface="Arial Narrow" charset="0"/>
              </a:rPr>
              <a:t>a</a:t>
            </a:r>
            <a:r>
              <a:rPr lang="en-US" sz="2000" dirty="0">
                <a:solidFill>
                  <a:srgbClr val="800000"/>
                </a:solidFill>
                <a:latin typeface="Arial Narrow" charset="0"/>
              </a:rPr>
              <a:t>)</a:t>
            </a:r>
          </a:p>
        </p:txBody>
      </p:sp>
      <p:sp>
        <p:nvSpPr>
          <p:cNvPr id="221199" name="Oval 15"/>
          <p:cNvSpPr>
            <a:spLocks noChangeArrowheads="1"/>
          </p:cNvSpPr>
          <p:nvPr/>
        </p:nvSpPr>
        <p:spPr bwMode="auto">
          <a:xfrm>
            <a:off x="7315200" y="2971800"/>
            <a:ext cx="228600" cy="228600"/>
          </a:xfrm>
          <a:prstGeom prst="ellipse">
            <a:avLst/>
          </a:prstGeom>
          <a:noFill/>
          <a:ln w="38100">
            <a:solidFill>
              <a:srgbClr val="800000"/>
            </a:solidFill>
            <a:round/>
            <a:headEnd/>
            <a:tailEnd/>
          </a:ln>
          <a:effectLst/>
        </p:spPr>
        <p:txBody>
          <a:bodyPr anchor="ctr">
            <a:prstTxWarp prst="textNoShape">
              <a:avLst/>
            </a:prstTxWarp>
            <a:spAutoFit/>
          </a:bodyPr>
          <a:lstStyle/>
          <a:p>
            <a:endParaRPr lang="en-US"/>
          </a:p>
        </p:txBody>
      </p:sp>
      <p:sp>
        <p:nvSpPr>
          <p:cNvPr id="221200" name="Oval 16"/>
          <p:cNvSpPr>
            <a:spLocks noChangeArrowheads="1"/>
          </p:cNvSpPr>
          <p:nvPr/>
        </p:nvSpPr>
        <p:spPr bwMode="auto">
          <a:xfrm>
            <a:off x="7772400" y="2971800"/>
            <a:ext cx="228600" cy="228600"/>
          </a:xfrm>
          <a:prstGeom prst="ellipse">
            <a:avLst/>
          </a:prstGeom>
          <a:noFill/>
          <a:ln w="38100">
            <a:solidFill>
              <a:schemeClr val="accent2"/>
            </a:solidFill>
            <a:round/>
            <a:headEnd/>
            <a:tailEnd/>
          </a:ln>
          <a:effectLst/>
        </p:spPr>
        <p:txBody>
          <a:bodyPr anchor="ctr">
            <a:prstTxWarp prst="textNoShape">
              <a:avLst/>
            </a:prstTxWarp>
            <a:spAutoFit/>
          </a:bodyPr>
          <a:lstStyle/>
          <a:p>
            <a:endParaRPr lang="en-US"/>
          </a:p>
        </p:txBody>
      </p:sp>
      <p:sp>
        <p:nvSpPr>
          <p:cNvPr id="221201" name="Rectangle 17"/>
          <p:cNvSpPr>
            <a:spLocks noChangeArrowheads="1"/>
          </p:cNvSpPr>
          <p:nvPr/>
        </p:nvSpPr>
        <p:spPr bwMode="auto">
          <a:xfrm>
            <a:off x="914400" y="5334000"/>
            <a:ext cx="2971800" cy="457200"/>
          </a:xfrm>
          <a:prstGeom prst="rect">
            <a:avLst/>
          </a:prstGeom>
          <a:noFill/>
          <a:ln w="38100">
            <a:solidFill>
              <a:srgbClr val="800000"/>
            </a:solidFill>
            <a:miter lim="800000"/>
            <a:headEnd/>
            <a:tailEnd/>
          </a:ln>
          <a:effectLst/>
        </p:spPr>
        <p:txBody>
          <a:bodyPr anchor="ctr">
            <a:prstTxWarp prst="textNoShape">
              <a:avLst/>
            </a:prstTxWarp>
            <a:spAutoFit/>
          </a:bodyPr>
          <a:lstStyle/>
          <a:p>
            <a:endParaRPr lang="en-US"/>
          </a:p>
        </p:txBody>
      </p:sp>
      <p:cxnSp>
        <p:nvCxnSpPr>
          <p:cNvPr id="221202" name="AutoShape 18"/>
          <p:cNvCxnSpPr>
            <a:cxnSpLocks noChangeShapeType="1"/>
            <a:stCxn id="221201" idx="3"/>
            <a:endCxn id="221199" idx="4"/>
          </p:cNvCxnSpPr>
          <p:nvPr/>
        </p:nvCxnSpPr>
        <p:spPr bwMode="auto">
          <a:xfrm flipV="1">
            <a:off x="3905250" y="3219450"/>
            <a:ext cx="3524250" cy="2343150"/>
          </a:xfrm>
          <a:prstGeom prst="curvedConnector2">
            <a:avLst/>
          </a:prstGeom>
          <a:noFill/>
          <a:ln w="28575">
            <a:solidFill>
              <a:srgbClr val="800000"/>
            </a:solidFill>
            <a:round/>
            <a:headEnd/>
            <a:tailEnd type="triangle" w="med" len="med"/>
          </a:ln>
          <a:effectLst/>
        </p:spPr>
      </p:cxnSp>
      <p:sp>
        <p:nvSpPr>
          <p:cNvPr id="221203" name="Rectangle 19"/>
          <p:cNvSpPr>
            <a:spLocks noChangeArrowheads="1"/>
          </p:cNvSpPr>
          <p:nvPr/>
        </p:nvSpPr>
        <p:spPr bwMode="auto">
          <a:xfrm>
            <a:off x="914400" y="5867400"/>
            <a:ext cx="3048000" cy="381000"/>
          </a:xfrm>
          <a:prstGeom prst="rect">
            <a:avLst/>
          </a:prstGeom>
          <a:noFill/>
          <a:ln w="38100">
            <a:solidFill>
              <a:schemeClr val="accent2"/>
            </a:solidFill>
            <a:miter lim="800000"/>
            <a:headEnd/>
            <a:tailEnd/>
          </a:ln>
          <a:effectLst/>
        </p:spPr>
        <p:txBody>
          <a:bodyPr anchor="ctr">
            <a:prstTxWarp prst="textNoShape">
              <a:avLst/>
            </a:prstTxWarp>
            <a:spAutoFit/>
          </a:bodyPr>
          <a:lstStyle/>
          <a:p>
            <a:endParaRPr lang="en-US"/>
          </a:p>
        </p:txBody>
      </p:sp>
      <p:cxnSp>
        <p:nvCxnSpPr>
          <p:cNvPr id="221204" name="AutoShape 20"/>
          <p:cNvCxnSpPr>
            <a:cxnSpLocks noChangeShapeType="1"/>
            <a:stCxn id="221203" idx="3"/>
            <a:endCxn id="221200" idx="4"/>
          </p:cNvCxnSpPr>
          <p:nvPr/>
        </p:nvCxnSpPr>
        <p:spPr bwMode="auto">
          <a:xfrm flipV="1">
            <a:off x="3981450" y="3219450"/>
            <a:ext cx="3905250" cy="2838450"/>
          </a:xfrm>
          <a:prstGeom prst="curvedConnector2">
            <a:avLst/>
          </a:prstGeom>
          <a:noFill/>
          <a:ln w="38100">
            <a:solidFill>
              <a:schemeClr val="accent2"/>
            </a:solidFill>
            <a:round/>
            <a:headEnd/>
            <a:tailEnd type="triangle" w="med" len="med"/>
          </a:ln>
          <a:effectLst/>
        </p:spPr>
      </p:cxnSp>
      <p:sp>
        <p:nvSpPr>
          <p:cNvPr id="2" name="Slide Number Placeholder 1">
            <a:extLst>
              <a:ext uri="{FF2B5EF4-FFF2-40B4-BE49-F238E27FC236}">
                <a16:creationId xmlns:a16="http://schemas.microsoft.com/office/drawing/2014/main" id="{FA7582A4-B1AF-2642-9E81-9BBC790BF4D7}"/>
              </a:ext>
            </a:extLst>
          </p:cNvPr>
          <p:cNvSpPr>
            <a:spLocks noGrp="1"/>
          </p:cNvSpPr>
          <p:nvPr>
            <p:ph type="sldNum" sz="quarter" idx="12"/>
          </p:nvPr>
        </p:nvSpPr>
        <p:spPr/>
        <p:txBody>
          <a:bodyPr/>
          <a:lstStyle/>
          <a:p>
            <a:pPr>
              <a:defRPr/>
            </a:pPr>
            <a:fld id="{BEF3D8A4-74EF-534D-976E-1FB9C4B72804}" type="slidenum">
              <a:rPr lang="en-US" smtClean="0"/>
              <a:pPr>
                <a:defRPr/>
              </a:pPr>
              <a:t>12</a:t>
            </a:fld>
            <a:endParaRPr lang="en-US"/>
          </a:p>
        </p:txBody>
      </p:sp>
    </p:spTree>
    <p:extLst>
      <p:ext uri="{BB962C8B-B14F-4D97-AF65-F5344CB8AC3E}">
        <p14:creationId xmlns:p14="http://schemas.microsoft.com/office/powerpoint/2010/main" val="3114723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28,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13</a:t>
            </a:fld>
            <a:endParaRPr lang="en-US"/>
          </a:p>
        </p:txBody>
      </p:sp>
      <p:sp>
        <p:nvSpPr>
          <p:cNvPr id="222210" name="Rectangle 2"/>
          <p:cNvSpPr>
            <a:spLocks noGrp="1" noChangeArrowheads="1"/>
          </p:cNvSpPr>
          <p:nvPr>
            <p:ph type="title"/>
          </p:nvPr>
        </p:nvSpPr>
        <p:spPr>
          <a:xfrm>
            <a:off x="914400" y="0"/>
            <a:ext cx="7239000" cy="685800"/>
          </a:xfrm>
        </p:spPr>
        <p:txBody>
          <a:bodyPr/>
          <a:lstStyle/>
          <a:p>
            <a:r>
              <a:rPr lang="en-US"/>
              <a:t>Electric Potential</a:t>
            </a:r>
          </a:p>
        </p:txBody>
      </p:sp>
      <p:sp>
        <p:nvSpPr>
          <p:cNvPr id="222211" name="Rectangle 3"/>
          <p:cNvSpPr>
            <a:spLocks noChangeArrowheads="1"/>
          </p:cNvSpPr>
          <p:nvPr/>
        </p:nvSpPr>
        <p:spPr bwMode="auto">
          <a:xfrm>
            <a:off x="457200" y="685800"/>
            <a:ext cx="8229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is the electric field defined?</a:t>
            </a:r>
          </a:p>
          <a:p>
            <a:pPr marL="742950" lvl="1" indent="-285750">
              <a:spcBef>
                <a:spcPct val="20000"/>
              </a:spcBef>
              <a:buFontTx/>
              <a:buChar char="–"/>
            </a:pPr>
            <a:r>
              <a:rPr lang="en-US" sz="2800" dirty="0">
                <a:solidFill>
                  <a:srgbClr val="660066"/>
                </a:solidFill>
                <a:latin typeface="Arial Narrow" charset="0"/>
                <a:ea typeface="ＭＳ Ｐゴシック" charset="-128"/>
              </a:rPr>
              <a:t>Electric force per unit charge: F/q</a:t>
            </a:r>
          </a:p>
          <a:p>
            <a:pPr marL="342900" indent="-342900">
              <a:spcBef>
                <a:spcPct val="20000"/>
              </a:spcBef>
              <a:buFontTx/>
              <a:buChar char="•"/>
            </a:pPr>
            <a:r>
              <a:rPr lang="en-US" sz="3200" dirty="0">
                <a:solidFill>
                  <a:schemeClr val="accent2"/>
                </a:solidFill>
                <a:latin typeface="Arial Narrow" charset="0"/>
              </a:rPr>
              <a:t>We can define electric potential (potential) as </a:t>
            </a:r>
          </a:p>
          <a:p>
            <a:pPr marL="742950" lvl="1" indent="-285750">
              <a:spcBef>
                <a:spcPct val="20000"/>
              </a:spcBef>
              <a:buFontTx/>
              <a:buChar char="–"/>
            </a:pPr>
            <a:r>
              <a:rPr lang="en-US" sz="2800" dirty="0">
                <a:solidFill>
                  <a:srgbClr val="660066"/>
                </a:solidFill>
                <a:latin typeface="Arial Narrow" charset="0"/>
                <a:ea typeface="ＭＳ Ｐゴシック" charset="-128"/>
              </a:rPr>
              <a:t>The electric potential energy per unit charge</a:t>
            </a:r>
          </a:p>
          <a:p>
            <a:pPr marL="742950" lvl="1" indent="-285750">
              <a:spcBef>
                <a:spcPct val="20000"/>
              </a:spcBef>
              <a:buFontTx/>
              <a:buChar char="–"/>
            </a:pPr>
            <a:r>
              <a:rPr lang="en-US" sz="2800" dirty="0">
                <a:solidFill>
                  <a:srgbClr val="660066"/>
                </a:solidFill>
                <a:latin typeface="Arial Narrow" charset="0"/>
                <a:ea typeface="ＭＳ Ｐゴシック" charset="-128"/>
              </a:rPr>
              <a:t>This is the same as the voltage of a battery…</a:t>
            </a:r>
          </a:p>
          <a:p>
            <a:pPr marL="342900" indent="-342900">
              <a:spcBef>
                <a:spcPct val="20000"/>
              </a:spcBef>
              <a:buFontTx/>
              <a:buChar char="•"/>
            </a:pPr>
            <a:r>
              <a:rPr lang="en-US" sz="3200" dirty="0">
                <a:solidFill>
                  <a:schemeClr val="accent2"/>
                </a:solidFill>
                <a:latin typeface="Arial Narrow" charset="0"/>
              </a:rPr>
              <a:t>Electric potential is written with the symbol V (</a:t>
            </a:r>
            <a:r>
              <a:rPr lang="en-US" sz="3200" dirty="0">
                <a:solidFill>
                  <a:srgbClr val="CC00CC"/>
                </a:solidFill>
                <a:latin typeface="Arial Narrow" charset="0"/>
              </a:rPr>
              <a:t>poll 2</a:t>
            </a:r>
            <a:r>
              <a:rPr lang="en-US" sz="3200" dirty="0">
                <a:solidFill>
                  <a:schemeClr val="accent2"/>
                </a:solidFill>
                <a:latin typeface="Arial Narrow" charset="0"/>
              </a:rPr>
              <a:t>)</a:t>
            </a:r>
          </a:p>
          <a:p>
            <a:pPr marL="742950" lvl="1" indent="-285750">
              <a:spcBef>
                <a:spcPct val="20000"/>
              </a:spcBef>
              <a:buFontTx/>
              <a:buChar char="–"/>
            </a:pPr>
            <a:r>
              <a:rPr lang="en-US" sz="2800" dirty="0">
                <a:solidFill>
                  <a:srgbClr val="660066"/>
                </a:solidFill>
                <a:latin typeface="Arial Narrow" charset="0"/>
                <a:ea typeface="ＭＳ Ｐゴシック" charset="-128"/>
              </a:rPr>
              <a:t>If a positive test charge q has the potential energy </a:t>
            </a:r>
            <a:r>
              <a:rPr lang="en-US" sz="2800" dirty="0" err="1">
                <a:solidFill>
                  <a:srgbClr val="660066"/>
                </a:solidFill>
                <a:latin typeface="Arial Narrow" charset="0"/>
                <a:ea typeface="ＭＳ Ｐゴシック" charset="-128"/>
              </a:rPr>
              <a:t>U</a:t>
            </a:r>
            <a:r>
              <a:rPr lang="en-US" sz="2800" baseline="-25000" dirty="0" err="1">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at the point </a:t>
            </a:r>
            <a:r>
              <a:rPr lang="en-US" sz="2800" i="1" dirty="0">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the electric potential of the charge at that point is</a:t>
            </a: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22212" name="Object 4"/>
          <p:cNvGraphicFramePr>
            <a:graphicFrameLocks noChangeAspect="1"/>
          </p:cNvGraphicFramePr>
          <p:nvPr/>
        </p:nvGraphicFramePr>
        <p:xfrm>
          <a:off x="3657600" y="5183188"/>
          <a:ext cx="760413" cy="595312"/>
        </p:xfrm>
        <a:graphic>
          <a:graphicData uri="http://schemas.openxmlformats.org/presentationml/2006/ole">
            <mc:AlternateContent xmlns:mc="http://schemas.openxmlformats.org/markup-compatibility/2006">
              <mc:Choice xmlns:v="urn:schemas-microsoft-com:vml" Requires="v">
                <p:oleObj spid="_x0000_s128151" name="Equation" r:id="rId3" imgW="292100" imgH="228600" progId="Equation.DSMT4">
                  <p:embed/>
                </p:oleObj>
              </mc:Choice>
              <mc:Fallback>
                <p:oleObj name="Equation" r:id="rId3" imgW="292100" imgH="228600" progId="Equation.DSMT4">
                  <p:embed/>
                  <p:pic>
                    <p:nvPicPr>
                      <p:cNvPr id="222212" name="Object 4"/>
                      <p:cNvPicPr>
                        <a:picLocks noChangeAspect="1" noChangeArrowheads="1"/>
                      </p:cNvPicPr>
                      <p:nvPr/>
                    </p:nvPicPr>
                    <p:blipFill>
                      <a:blip r:embed="rId4"/>
                      <a:srcRect/>
                      <a:stretch>
                        <a:fillRect/>
                      </a:stretch>
                    </p:blipFill>
                    <p:spPr bwMode="auto">
                      <a:xfrm>
                        <a:off x="3657600" y="5183188"/>
                        <a:ext cx="760413" cy="595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4359275" y="4930775"/>
          <a:ext cx="593725" cy="1089025"/>
        </p:xfrm>
        <a:graphic>
          <a:graphicData uri="http://schemas.openxmlformats.org/presentationml/2006/ole">
            <mc:AlternateContent xmlns:mc="http://schemas.openxmlformats.org/markup-compatibility/2006">
              <mc:Choice xmlns:v="urn:schemas-microsoft-com:vml" Requires="v">
                <p:oleObj spid="_x0000_s128152" name="Equation" r:id="rId5" imgW="228600" imgH="419100" progId="Equation.DSMT4">
                  <p:embed/>
                </p:oleObj>
              </mc:Choice>
              <mc:Fallback>
                <p:oleObj name="Equation" r:id="rId5" imgW="228600" imgH="419100" progId="Equation.DSMT4">
                  <p:embed/>
                  <p:pic>
                    <p:nvPicPr>
                      <p:cNvPr id="8" name="Object 4"/>
                      <p:cNvPicPr>
                        <a:picLocks noChangeAspect="1" noChangeArrowheads="1"/>
                      </p:cNvPicPr>
                      <p:nvPr/>
                    </p:nvPicPr>
                    <p:blipFill>
                      <a:blip r:embed="rId6"/>
                      <a:srcRect/>
                      <a:stretch>
                        <a:fillRect/>
                      </a:stretch>
                    </p:blipFill>
                    <p:spPr bwMode="auto">
                      <a:xfrm>
                        <a:off x="4359275" y="4930775"/>
                        <a:ext cx="593725" cy="1089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7460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Sept. 28, 2020</a:t>
            </a:r>
          </a:p>
        </p:txBody>
      </p:sp>
      <p:sp>
        <p:nvSpPr>
          <p:cNvPr id="9" name="Footer Placeholder 4"/>
          <p:cNvSpPr>
            <a:spLocks noGrp="1"/>
          </p:cNvSpPr>
          <p:nvPr>
            <p:ph type="ftr" sz="quarter" idx="11"/>
          </p:nvPr>
        </p:nvSpPr>
        <p:spPr/>
        <p:txBody>
          <a:bodyPr/>
          <a:lstStyle/>
          <a:p>
            <a:r>
              <a:rPr lang="de-DE"/>
              <a:t>PHYS 1444-002, Fall 2020                    Dr. Jaehoon Yu</a:t>
            </a:r>
            <a:endParaRPr lang="en-US"/>
          </a:p>
        </p:txBody>
      </p:sp>
      <p:sp>
        <p:nvSpPr>
          <p:cNvPr id="10" name="Slide Number Placeholder 5"/>
          <p:cNvSpPr>
            <a:spLocks noGrp="1"/>
          </p:cNvSpPr>
          <p:nvPr>
            <p:ph type="sldNum" sz="quarter" idx="12"/>
          </p:nvPr>
        </p:nvSpPr>
        <p:spPr/>
        <p:txBody>
          <a:bodyPr/>
          <a:lstStyle/>
          <a:p>
            <a:fld id="{98AF4779-8460-7149-AE81-487E163B2C39}" type="slidenum">
              <a:rPr lang="en-US"/>
              <a:pPr/>
              <a:t>14</a:t>
            </a:fld>
            <a:endParaRPr lang="en-US"/>
          </a:p>
        </p:txBody>
      </p:sp>
      <p:sp>
        <p:nvSpPr>
          <p:cNvPr id="223234" name="Rectangle 2"/>
          <p:cNvSpPr>
            <a:spLocks noGrp="1" noChangeArrowheads="1"/>
          </p:cNvSpPr>
          <p:nvPr>
            <p:ph type="title"/>
          </p:nvPr>
        </p:nvSpPr>
        <p:spPr>
          <a:xfrm>
            <a:off x="914400" y="0"/>
            <a:ext cx="7239000" cy="685800"/>
          </a:xfrm>
        </p:spPr>
        <p:txBody>
          <a:bodyPr/>
          <a:lstStyle/>
          <a:p>
            <a:r>
              <a:rPr lang="en-US" dirty="0"/>
              <a:t>Electric Potential, cont’d</a:t>
            </a:r>
          </a:p>
        </p:txBody>
      </p:sp>
      <p:sp>
        <p:nvSpPr>
          <p:cNvPr id="223235" name="Rectangle 3"/>
          <p:cNvSpPr>
            <a:spLocks noChangeArrowheads="1"/>
          </p:cNvSpPr>
          <p:nvPr/>
        </p:nvSpPr>
        <p:spPr bwMode="auto">
          <a:xfrm>
            <a:off x="381000" y="609600"/>
            <a:ext cx="8534400" cy="60198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only the difference in potential energy is meaningful, only the potential difference between two points is measurable</a:t>
            </a:r>
          </a:p>
          <a:p>
            <a:pPr marL="342900" indent="-342900">
              <a:spcBef>
                <a:spcPct val="20000"/>
              </a:spcBef>
              <a:buFontTx/>
              <a:buChar char="•"/>
            </a:pPr>
            <a:r>
              <a:rPr lang="en-US" sz="2800" dirty="0">
                <a:solidFill>
                  <a:schemeClr val="accent2"/>
                </a:solidFill>
                <a:latin typeface="Arial Narrow" charset="0"/>
              </a:rPr>
              <a:t>What happens when the electric force does a “positive work”?</a:t>
            </a:r>
          </a:p>
          <a:p>
            <a:pPr marL="742950" lvl="1" indent="-285750">
              <a:spcBef>
                <a:spcPct val="20000"/>
              </a:spcBef>
              <a:buFontTx/>
              <a:buChar char="–"/>
            </a:pPr>
            <a:r>
              <a:rPr lang="en-US" dirty="0">
                <a:solidFill>
                  <a:srgbClr val="660066"/>
                </a:solidFill>
                <a:latin typeface="Arial Narrow" charset="0"/>
                <a:ea typeface="ＭＳ Ｐゴシック" charset="-128"/>
              </a:rPr>
              <a:t>The charge gains kinetic energy</a:t>
            </a:r>
          </a:p>
          <a:p>
            <a:pPr marL="742950" lvl="1" indent="-285750">
              <a:spcBef>
                <a:spcPct val="20000"/>
              </a:spcBef>
              <a:buFontTx/>
              <a:buChar char="–"/>
            </a:pPr>
            <a:r>
              <a:rPr lang="en-US" dirty="0">
                <a:solidFill>
                  <a:srgbClr val="660066"/>
                </a:solidFill>
                <a:latin typeface="Arial Narrow" charset="0"/>
                <a:ea typeface="ＭＳ Ｐゴシック" charset="-128"/>
              </a:rPr>
              <a:t>Electric potential energy of the charge decreases</a:t>
            </a:r>
          </a:p>
          <a:p>
            <a:pPr marL="342900" indent="-342900">
              <a:spcBef>
                <a:spcPct val="20000"/>
              </a:spcBef>
              <a:buFontTx/>
              <a:buChar char="•"/>
            </a:pPr>
            <a:r>
              <a:rPr lang="en-US" sz="2800" dirty="0">
                <a:solidFill>
                  <a:schemeClr val="accent2"/>
                </a:solidFill>
                <a:latin typeface="Arial Narrow" charset="0"/>
              </a:rPr>
              <a:t>Thus the difference in potential energy is the same as the negative of the work, </a:t>
            </a:r>
            <a:r>
              <a:rPr lang="en-US" sz="2800" dirty="0" err="1">
                <a:solidFill>
                  <a:schemeClr val="accent2"/>
                </a:solidFill>
                <a:latin typeface="Arial Narrow" charset="0"/>
              </a:rPr>
              <a:t>W</a:t>
            </a:r>
            <a:r>
              <a:rPr lang="en-US" sz="2800" baseline="-25000" dirty="0" err="1">
                <a:solidFill>
                  <a:schemeClr val="accent2"/>
                </a:solidFill>
                <a:latin typeface="Arial Narrow" charset="0"/>
              </a:rPr>
              <a:t>ba</a:t>
            </a:r>
            <a:r>
              <a:rPr lang="en-US" sz="2800" dirty="0">
                <a:solidFill>
                  <a:schemeClr val="accent2"/>
                </a:solidFill>
                <a:latin typeface="Arial Narrow" charset="0"/>
              </a:rPr>
              <a:t>, done on the charge by the electric field to move the charge from point a to b.</a:t>
            </a:r>
          </a:p>
          <a:p>
            <a:pPr marL="342900" indent="-342900">
              <a:spcBef>
                <a:spcPct val="20000"/>
              </a:spcBef>
              <a:buFontTx/>
              <a:buChar char="•"/>
            </a:pPr>
            <a:r>
              <a:rPr lang="en-US" sz="2800" dirty="0">
                <a:solidFill>
                  <a:schemeClr val="accent2"/>
                </a:solidFill>
                <a:latin typeface="Arial Narrow" charset="0"/>
              </a:rPr>
              <a:t>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Electric potential is independent of the test charge!!  Unit? (</a:t>
            </a:r>
            <a:r>
              <a:rPr lang="en-US" dirty="0">
                <a:solidFill>
                  <a:srgbClr val="CC00CC"/>
                </a:solidFill>
                <a:latin typeface="Arial Narrow" charset="0"/>
                <a:ea typeface="ＭＳ Ｐゴシック" charset="-128"/>
              </a:rPr>
              <a:t>Poll 8</a:t>
            </a:r>
            <a:r>
              <a:rPr lang="en-US" dirty="0">
                <a:solidFill>
                  <a:srgbClr val="660066"/>
                </a:solidFill>
                <a:latin typeface="Arial Narrow" charset="0"/>
                <a:ea typeface="ＭＳ Ｐゴシック" charset="-128"/>
              </a:rPr>
              <a:t>)</a:t>
            </a:r>
          </a:p>
        </p:txBody>
      </p:sp>
      <p:graphicFrame>
        <p:nvGraphicFramePr>
          <p:cNvPr id="223236" name="Object 4"/>
          <p:cNvGraphicFramePr>
            <a:graphicFrameLocks noChangeAspect="1"/>
          </p:cNvGraphicFramePr>
          <p:nvPr/>
        </p:nvGraphicFramePr>
        <p:xfrm>
          <a:off x="1962150" y="5376863"/>
          <a:ext cx="896938" cy="600075"/>
        </p:xfrm>
        <a:graphic>
          <a:graphicData uri="http://schemas.openxmlformats.org/presentationml/2006/ole">
            <mc:AlternateContent xmlns:mc="http://schemas.openxmlformats.org/markup-compatibility/2006">
              <mc:Choice xmlns:v="urn:schemas-microsoft-com:vml" Requires="v">
                <p:oleObj spid="_x0000_s129325" name="Equation" r:id="rId3" imgW="330200" imgH="228600" progId="Equation.DSMT4">
                  <p:embed/>
                </p:oleObj>
              </mc:Choice>
              <mc:Fallback>
                <p:oleObj name="Equation" r:id="rId3" imgW="330200" imgH="228600" progId="Equation.DSMT4">
                  <p:embed/>
                  <p:pic>
                    <p:nvPicPr>
                      <p:cNvPr id="223236" name="Object 4"/>
                      <p:cNvPicPr>
                        <a:picLocks noChangeAspect="1" noChangeArrowheads="1"/>
                      </p:cNvPicPr>
                      <p:nvPr/>
                    </p:nvPicPr>
                    <p:blipFill>
                      <a:blip r:embed="rId4"/>
                      <a:srcRect/>
                      <a:stretch>
                        <a:fillRect/>
                      </a:stretch>
                    </p:blipFill>
                    <p:spPr bwMode="auto">
                      <a:xfrm>
                        <a:off x="1962150" y="5376863"/>
                        <a:ext cx="896938" cy="600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7" name="Object 5"/>
          <p:cNvGraphicFramePr>
            <a:graphicFrameLocks noChangeAspect="1"/>
          </p:cNvGraphicFramePr>
          <p:nvPr/>
        </p:nvGraphicFramePr>
        <p:xfrm>
          <a:off x="2860675" y="5376863"/>
          <a:ext cx="1482725" cy="600075"/>
        </p:xfrm>
        <a:graphic>
          <a:graphicData uri="http://schemas.openxmlformats.org/presentationml/2006/ole">
            <mc:AlternateContent xmlns:mc="http://schemas.openxmlformats.org/markup-compatibility/2006">
              <mc:Choice xmlns:v="urn:schemas-microsoft-com:vml" Requires="v">
                <p:oleObj spid="_x0000_s129326" name="Equation" r:id="rId5" imgW="546100" imgH="228600" progId="Equation.DSMT4">
                  <p:embed/>
                </p:oleObj>
              </mc:Choice>
              <mc:Fallback>
                <p:oleObj name="Equation" r:id="rId5" imgW="546100" imgH="228600" progId="Equation.DSMT4">
                  <p:embed/>
                  <p:pic>
                    <p:nvPicPr>
                      <p:cNvPr id="223237" name="Object 5"/>
                      <p:cNvPicPr>
                        <a:picLocks noChangeAspect="1" noChangeArrowheads="1"/>
                      </p:cNvPicPr>
                      <p:nvPr/>
                    </p:nvPicPr>
                    <p:blipFill>
                      <a:blip r:embed="rId6"/>
                      <a:srcRect/>
                      <a:stretch>
                        <a:fillRect/>
                      </a:stretch>
                    </p:blipFill>
                    <p:spPr bwMode="auto">
                      <a:xfrm>
                        <a:off x="2860675" y="5376863"/>
                        <a:ext cx="1482725" cy="600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8" name="Object 6"/>
          <p:cNvGraphicFramePr>
            <a:graphicFrameLocks noChangeAspect="1"/>
          </p:cNvGraphicFramePr>
          <p:nvPr/>
        </p:nvGraphicFramePr>
        <p:xfrm>
          <a:off x="4316413" y="5165725"/>
          <a:ext cx="1685925" cy="1100138"/>
        </p:xfrm>
        <a:graphic>
          <a:graphicData uri="http://schemas.openxmlformats.org/presentationml/2006/ole">
            <mc:AlternateContent xmlns:mc="http://schemas.openxmlformats.org/markup-compatibility/2006">
              <mc:Choice xmlns:v="urn:schemas-microsoft-com:vml" Requires="v">
                <p:oleObj spid="_x0000_s129327" name="Equation" r:id="rId7" imgW="622300" imgH="419100" progId="Equation.DSMT4">
                  <p:embed/>
                </p:oleObj>
              </mc:Choice>
              <mc:Fallback>
                <p:oleObj name="Equation" r:id="rId7" imgW="622300" imgH="419100" progId="Equation.DSMT4">
                  <p:embed/>
                  <p:pic>
                    <p:nvPicPr>
                      <p:cNvPr id="223238" name="Object 6"/>
                      <p:cNvPicPr>
                        <a:picLocks noChangeAspect="1" noChangeArrowheads="1"/>
                      </p:cNvPicPr>
                      <p:nvPr/>
                    </p:nvPicPr>
                    <p:blipFill>
                      <a:blip r:embed="rId8"/>
                      <a:srcRect/>
                      <a:stretch>
                        <a:fillRect/>
                      </a:stretch>
                    </p:blipFill>
                    <p:spPr bwMode="auto">
                      <a:xfrm>
                        <a:off x="4316413" y="5165725"/>
                        <a:ext cx="1685925"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9" name="Object 7"/>
          <p:cNvGraphicFramePr>
            <a:graphicFrameLocks noChangeAspect="1"/>
          </p:cNvGraphicFramePr>
          <p:nvPr/>
        </p:nvGraphicFramePr>
        <p:xfrm>
          <a:off x="5970588" y="5165725"/>
          <a:ext cx="963612" cy="1100138"/>
        </p:xfrm>
        <a:graphic>
          <a:graphicData uri="http://schemas.openxmlformats.org/presentationml/2006/ole">
            <mc:AlternateContent xmlns:mc="http://schemas.openxmlformats.org/markup-compatibility/2006">
              <mc:Choice xmlns:v="urn:schemas-microsoft-com:vml" Requires="v">
                <p:oleObj spid="_x0000_s129328" name="Equation" r:id="rId9" imgW="355600" imgH="419100" progId="Equation.DSMT4">
                  <p:embed/>
                </p:oleObj>
              </mc:Choice>
              <mc:Fallback>
                <p:oleObj name="Equation" r:id="rId9" imgW="355600" imgH="419100" progId="Equation.DSMT4">
                  <p:embed/>
                  <p:pic>
                    <p:nvPicPr>
                      <p:cNvPr id="223239" name="Object 7"/>
                      <p:cNvPicPr>
                        <a:picLocks noChangeAspect="1" noChangeArrowheads="1"/>
                      </p:cNvPicPr>
                      <p:nvPr/>
                    </p:nvPicPr>
                    <p:blipFill>
                      <a:blip r:embed="rId10"/>
                      <a:srcRect/>
                      <a:stretch>
                        <a:fillRect/>
                      </a:stretch>
                    </p:blipFill>
                    <p:spPr bwMode="auto">
                      <a:xfrm>
                        <a:off x="5970588" y="5165725"/>
                        <a:ext cx="963612"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9093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28,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751AD8D7-BACB-8041-9ED3-816531938109}" type="slidenum">
              <a:rPr lang="en-US"/>
              <a:pPr/>
              <a:t>15</a:t>
            </a:fld>
            <a:endParaRPr lang="en-US"/>
          </a:p>
        </p:txBody>
      </p:sp>
      <p:pic>
        <p:nvPicPr>
          <p:cNvPr id="224258" name="Picture 2" descr="FG23_001"/>
          <p:cNvPicPr>
            <a:picLocks noChangeAspect="1" noChangeArrowheads="1"/>
          </p:cNvPicPr>
          <p:nvPr/>
        </p:nvPicPr>
        <p:blipFill>
          <a:blip r:embed="rId3"/>
          <a:srcRect/>
          <a:stretch>
            <a:fillRect/>
          </a:stretch>
        </p:blipFill>
        <p:spPr bwMode="auto">
          <a:xfrm>
            <a:off x="6248400" y="2362200"/>
            <a:ext cx="3200400" cy="2606675"/>
          </a:xfrm>
          <a:prstGeom prst="rect">
            <a:avLst/>
          </a:prstGeom>
          <a:noFill/>
        </p:spPr>
      </p:pic>
      <p:sp>
        <p:nvSpPr>
          <p:cNvPr id="224259" name="Rectangle 3"/>
          <p:cNvSpPr>
            <a:spLocks noGrp="1" noChangeArrowheads="1"/>
          </p:cNvSpPr>
          <p:nvPr>
            <p:ph type="title"/>
          </p:nvPr>
        </p:nvSpPr>
        <p:spPr>
          <a:xfrm>
            <a:off x="304800" y="0"/>
            <a:ext cx="8610600" cy="685800"/>
          </a:xfrm>
        </p:spPr>
        <p:txBody>
          <a:bodyPr/>
          <a:lstStyle/>
          <a:p>
            <a:r>
              <a:rPr lang="en-US"/>
              <a:t>A Few Things about the Electric Potential</a:t>
            </a:r>
          </a:p>
        </p:txBody>
      </p:sp>
      <p:sp>
        <p:nvSpPr>
          <p:cNvPr id="224260" name="Rectangle 4"/>
          <p:cNvSpPr>
            <a:spLocks noChangeArrowheads="1"/>
          </p:cNvSpPr>
          <p:nvPr/>
        </p:nvSpPr>
        <p:spPr bwMode="auto">
          <a:xfrm>
            <a:off x="381000" y="5334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What does the electric potential depend on?</a:t>
            </a:r>
          </a:p>
          <a:p>
            <a:pPr marL="742950" lvl="1" indent="-285750">
              <a:spcBef>
                <a:spcPct val="20000"/>
              </a:spcBef>
              <a:buFontTx/>
              <a:buChar char="–"/>
            </a:pPr>
            <a:r>
              <a:rPr lang="en-US" sz="2000" dirty="0">
                <a:solidFill>
                  <a:srgbClr val="660066"/>
                </a:solidFill>
                <a:latin typeface="Arial Narrow" charset="0"/>
                <a:ea typeface="ＭＳ Ｐゴシック" charset="-128"/>
              </a:rPr>
              <a:t>Other charges that creates the field</a:t>
            </a:r>
          </a:p>
          <a:p>
            <a:pPr marL="742950" lvl="1" indent="-285750">
              <a:spcBef>
                <a:spcPct val="20000"/>
              </a:spcBef>
              <a:buFontTx/>
              <a:buChar char="–"/>
            </a:pPr>
            <a:r>
              <a:rPr lang="en-US" sz="2000" dirty="0">
                <a:solidFill>
                  <a:srgbClr val="660066"/>
                </a:solidFill>
                <a:latin typeface="Arial Narrow" charset="0"/>
                <a:ea typeface="ＭＳ Ｐゴシック" charset="-128"/>
              </a:rPr>
              <a:t>What about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No, the electric potential is independent of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Test charge gains potential energy by existing within the potential created by other charges</a:t>
            </a:r>
          </a:p>
          <a:p>
            <a:pPr marL="342900" indent="-342900">
              <a:spcBef>
                <a:spcPct val="20000"/>
              </a:spcBef>
              <a:buFontTx/>
              <a:buChar char="•"/>
            </a:pPr>
            <a:r>
              <a:rPr lang="en-US" dirty="0">
                <a:solidFill>
                  <a:schemeClr val="accent2"/>
                </a:solidFill>
                <a:latin typeface="Arial Narrow" charset="0"/>
              </a:rPr>
              <a:t>Which plate is at the higher </a:t>
            </a:r>
            <a:r>
              <a:rPr lang="en-US" b="1" dirty="0">
                <a:solidFill>
                  <a:srgbClr val="C00000"/>
                </a:solidFill>
                <a:latin typeface="Arial Narrow" charset="0"/>
              </a:rPr>
              <a:t>potential</a:t>
            </a:r>
            <a:r>
              <a:rPr lang="en-US" dirty="0">
                <a:solidFill>
                  <a:schemeClr val="accent2"/>
                </a:solidFill>
                <a:latin typeface="Arial Narrow" charset="0"/>
              </a:rPr>
              <a:t>?</a:t>
            </a:r>
          </a:p>
          <a:p>
            <a:pPr marL="742950" lvl="1" indent="-285750">
              <a:spcBef>
                <a:spcPct val="20000"/>
              </a:spcBef>
              <a:buFontTx/>
              <a:buChar char="–"/>
            </a:pPr>
            <a:r>
              <a:rPr lang="en-US" sz="2000" dirty="0">
                <a:solidFill>
                  <a:srgbClr val="660066"/>
                </a:solidFill>
                <a:latin typeface="Arial Narrow" charset="0"/>
                <a:ea typeface="ＭＳ Ｐゴシック" charset="-128"/>
              </a:rPr>
              <a:t>Positive plate.  Why?</a:t>
            </a:r>
          </a:p>
          <a:p>
            <a:pPr marL="1143000" lvl="2" indent="-228600">
              <a:spcBef>
                <a:spcPct val="20000"/>
              </a:spcBef>
              <a:buFontTx/>
              <a:buChar char="•"/>
            </a:pPr>
            <a:r>
              <a:rPr lang="en-US" sz="1800" dirty="0">
                <a:solidFill>
                  <a:srgbClr val="003300"/>
                </a:solidFill>
                <a:latin typeface="Arial Narrow" charset="0"/>
                <a:ea typeface="ＭＳ Ｐゴシック" charset="-128"/>
              </a:rPr>
              <a:t>Since positive charge has the greatest potential energy on it.</a:t>
            </a:r>
          </a:p>
          <a:p>
            <a:pPr marL="742950" lvl="1" indent="-285750">
              <a:spcBef>
                <a:spcPct val="20000"/>
              </a:spcBef>
              <a:buFontTx/>
              <a:buChar char="–"/>
            </a:pPr>
            <a:r>
              <a:rPr lang="en-US" sz="2000" dirty="0">
                <a:solidFill>
                  <a:srgbClr val="660066"/>
                </a:solidFill>
                <a:latin typeface="Arial Narrow" charset="0"/>
                <a:ea typeface="ＭＳ Ｐゴシック" charset="-128"/>
              </a:rPr>
              <a:t>What happens to the positive charge if it is let go?</a:t>
            </a:r>
          </a:p>
          <a:p>
            <a:pPr marL="1143000" lvl="2" indent="-228600">
              <a:spcBef>
                <a:spcPct val="20000"/>
              </a:spcBef>
              <a:buFontTx/>
              <a:buChar char="•"/>
            </a:pPr>
            <a:r>
              <a:rPr lang="en-US" sz="1800" dirty="0">
                <a:solidFill>
                  <a:srgbClr val="003300"/>
                </a:solidFill>
                <a:latin typeface="Arial Narrow" charset="0"/>
                <a:ea typeface="ＭＳ Ｐゴシック" charset="-128"/>
              </a:rPr>
              <a:t>It moves from higher potential to lower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How about the negative charge?</a:t>
            </a:r>
          </a:p>
          <a:p>
            <a:pPr marL="1143000" lvl="2" indent="-228600">
              <a:spcBef>
                <a:spcPct val="20000"/>
              </a:spcBef>
              <a:buFontTx/>
              <a:buChar char="•"/>
            </a:pPr>
            <a:r>
              <a:rPr lang="en-US" sz="1800" dirty="0">
                <a:solidFill>
                  <a:srgbClr val="003300"/>
                </a:solidFill>
                <a:latin typeface="Arial Narrow" charset="0"/>
                <a:ea typeface="ＭＳ Ｐゴシック" charset="-128"/>
              </a:rPr>
              <a:t>Its potential energy is higher on the negative plate.  Thus, it moves from negative plate to positive. </a:t>
            </a:r>
            <a:r>
              <a:rPr lang="en-US" sz="1800" b="1" u="sng" dirty="0">
                <a:solidFill>
                  <a:srgbClr val="FF0000"/>
                </a:solidFill>
                <a:latin typeface="Arial Narrow" charset="0"/>
                <a:ea typeface="ＭＳ Ｐゴシック" charset="-128"/>
              </a:rPr>
              <a:t>Potential difference is still the same</a:t>
            </a:r>
            <a:r>
              <a:rPr lang="en-US" sz="1800" dirty="0">
                <a:solidFill>
                  <a:srgbClr val="003300"/>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The unit of the electric potential is Volt (V).</a:t>
            </a:r>
          </a:p>
          <a:p>
            <a:pPr marL="342900" indent="-342900">
              <a:spcBef>
                <a:spcPct val="20000"/>
              </a:spcBef>
              <a:buFontTx/>
              <a:buChar char="•"/>
            </a:pPr>
            <a:r>
              <a:rPr lang="en-US" dirty="0">
                <a:solidFill>
                  <a:schemeClr val="accent2"/>
                </a:solidFill>
                <a:latin typeface="Arial Narrow" charset="0"/>
              </a:rPr>
              <a:t>From the definition, 1V = 1J/C.</a:t>
            </a:r>
            <a:endParaRPr lang="en-US" sz="3200" dirty="0">
              <a:solidFill>
                <a:schemeClr val="accent2"/>
              </a:solidFill>
              <a:latin typeface="Arial Narrow" charset="0"/>
            </a:endParaRPr>
          </a:p>
        </p:txBody>
      </p:sp>
      <p:sp>
        <p:nvSpPr>
          <p:cNvPr id="224261" name="Text Box 5"/>
          <p:cNvSpPr txBox="1">
            <a:spLocks noChangeArrowheads="1"/>
          </p:cNvSpPr>
          <p:nvPr/>
        </p:nvSpPr>
        <p:spPr bwMode="auto">
          <a:xfrm>
            <a:off x="6248400" y="5257800"/>
            <a:ext cx="2895600" cy="646331"/>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r>
              <a:rPr lang="en-US" sz="1800" b="1">
                <a:solidFill>
                  <a:srgbClr val="CC0000"/>
                </a:solidFill>
                <a:latin typeface="Arial Narrow" charset="0"/>
              </a:rPr>
              <a:t>Zero point of electric potential can be chosen arbitrarily.</a:t>
            </a:r>
          </a:p>
        </p:txBody>
      </p:sp>
      <p:sp>
        <p:nvSpPr>
          <p:cNvPr id="224262" name="Text Box 6"/>
          <p:cNvSpPr txBox="1">
            <a:spLocks noChangeArrowheads="1"/>
          </p:cNvSpPr>
          <p:nvPr/>
        </p:nvSpPr>
        <p:spPr bwMode="auto">
          <a:xfrm>
            <a:off x="6248400" y="6026150"/>
            <a:ext cx="2895600" cy="646331"/>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r>
              <a:rPr lang="en-US" sz="1800" b="1" dirty="0">
                <a:solidFill>
                  <a:srgbClr val="CC0000"/>
                </a:solidFill>
                <a:latin typeface="Arial Narrow" charset="0"/>
              </a:rPr>
              <a:t>Often the ground, a conductor connected to Earth, is zero.</a:t>
            </a:r>
          </a:p>
        </p:txBody>
      </p:sp>
    </p:spTree>
    <p:extLst>
      <p:ext uri="{BB962C8B-B14F-4D97-AF65-F5344CB8AC3E}">
        <p14:creationId xmlns:p14="http://schemas.microsoft.com/office/powerpoint/2010/main" val="1443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28,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169E5CA8-1B15-4145-A5F6-7A69B4477714}" type="slidenum">
              <a:rPr lang="en-US"/>
              <a:pPr/>
              <a:t>16</a:t>
            </a:fld>
            <a:endParaRPr lang="en-US"/>
          </a:p>
        </p:txBody>
      </p:sp>
      <p:pic>
        <p:nvPicPr>
          <p:cNvPr id="225282" name="Picture 2" descr="FG23_001"/>
          <p:cNvPicPr>
            <a:picLocks noChangeAspect="1" noChangeArrowheads="1"/>
          </p:cNvPicPr>
          <p:nvPr/>
        </p:nvPicPr>
        <p:blipFill>
          <a:blip r:embed="rId2"/>
          <a:srcRect/>
          <a:stretch>
            <a:fillRect/>
          </a:stretch>
        </p:blipFill>
        <p:spPr bwMode="auto">
          <a:xfrm>
            <a:off x="6629400" y="228600"/>
            <a:ext cx="3200400" cy="2606675"/>
          </a:xfrm>
          <a:prstGeom prst="rect">
            <a:avLst/>
          </a:prstGeom>
          <a:noFill/>
        </p:spPr>
      </p:pic>
      <p:sp>
        <p:nvSpPr>
          <p:cNvPr id="225283" name="Rectangle 3"/>
          <p:cNvSpPr>
            <a:spLocks noGrp="1" noChangeArrowheads="1"/>
          </p:cNvSpPr>
          <p:nvPr>
            <p:ph type="title"/>
          </p:nvPr>
        </p:nvSpPr>
        <p:spPr>
          <a:xfrm>
            <a:off x="228600" y="0"/>
            <a:ext cx="8686800" cy="762000"/>
          </a:xfrm>
        </p:spPr>
        <p:txBody>
          <a:bodyPr/>
          <a:lstStyle/>
          <a:p>
            <a:r>
              <a:rPr lang="en-US" dirty="0"/>
              <a:t>Example 23 – 1 </a:t>
            </a:r>
          </a:p>
        </p:txBody>
      </p:sp>
      <p:sp>
        <p:nvSpPr>
          <p:cNvPr id="225284" name="Text Box 4"/>
          <p:cNvSpPr txBox="1">
            <a:spLocks noChangeArrowheads="1"/>
          </p:cNvSpPr>
          <p:nvPr/>
        </p:nvSpPr>
        <p:spPr bwMode="auto">
          <a:xfrm>
            <a:off x="152400" y="762000"/>
            <a:ext cx="7315200" cy="22272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A negative charge: </a:t>
            </a:r>
            <a:r>
              <a:rPr lang="en-US" sz="2800" dirty="0">
                <a:solidFill>
                  <a:schemeClr val="accent2"/>
                </a:solidFill>
                <a:latin typeface="Arial Narrow" charset="0"/>
              </a:rPr>
              <a:t>Suppose a negative charge, such as an electron, is placed at point </a:t>
            </a:r>
            <a:r>
              <a:rPr lang="en-US" sz="2800" i="1" dirty="0">
                <a:solidFill>
                  <a:schemeClr val="accent2"/>
                </a:solidFill>
                <a:latin typeface="Arial Narrow" charset="0"/>
              </a:rPr>
              <a:t>b</a:t>
            </a:r>
            <a:r>
              <a:rPr lang="en-US" sz="2800" dirty="0">
                <a:solidFill>
                  <a:schemeClr val="accent2"/>
                </a:solidFill>
                <a:latin typeface="Arial Narrow" charset="0"/>
              </a:rPr>
              <a:t> in the figure.  If the electron is free to move, will its </a:t>
            </a:r>
            <a:r>
              <a:rPr lang="en-US" sz="2800" dirty="0">
                <a:solidFill>
                  <a:srgbClr val="C00000"/>
                </a:solidFill>
                <a:latin typeface="Arial Narrow" charset="0"/>
              </a:rPr>
              <a:t>electric potential energy </a:t>
            </a:r>
            <a:r>
              <a:rPr lang="en-US" sz="2800" dirty="0">
                <a:solidFill>
                  <a:schemeClr val="accent2"/>
                </a:solidFill>
                <a:latin typeface="Arial Narrow" charset="0"/>
              </a:rPr>
              <a:t>increase or decrease?  How will the electric potential change?</a:t>
            </a:r>
          </a:p>
        </p:txBody>
      </p:sp>
      <p:sp>
        <p:nvSpPr>
          <p:cNvPr id="225285" name="Rectangle 5"/>
          <p:cNvSpPr>
            <a:spLocks noGrp="1" noChangeArrowheads="1"/>
          </p:cNvSpPr>
          <p:nvPr>
            <p:ph type="body" idx="1"/>
          </p:nvPr>
        </p:nvSpPr>
        <p:spPr>
          <a:xfrm>
            <a:off x="152400" y="3124200"/>
            <a:ext cx="8991600" cy="1600200"/>
          </a:xfrm>
        </p:spPr>
        <p:txBody>
          <a:bodyPr/>
          <a:lstStyle/>
          <a:p>
            <a:pPr>
              <a:lnSpc>
                <a:spcPct val="80000"/>
              </a:lnSpc>
            </a:pPr>
            <a:r>
              <a:rPr lang="en-US" sz="2800" dirty="0"/>
              <a:t>An electron placed at point </a:t>
            </a:r>
            <a:r>
              <a:rPr lang="en-US" sz="2800" i="1" dirty="0"/>
              <a:t>b</a:t>
            </a:r>
            <a:r>
              <a:rPr lang="en-US" sz="2800" dirty="0"/>
              <a:t> will move toward the positive plate since it was released at its highest </a:t>
            </a:r>
            <a:r>
              <a:rPr lang="en-US" sz="2800" b="1" u="sng" dirty="0">
                <a:solidFill>
                  <a:srgbClr val="C00000"/>
                </a:solidFill>
              </a:rPr>
              <a:t>potential energy </a:t>
            </a:r>
            <a:r>
              <a:rPr lang="en-US" sz="2800" dirty="0"/>
              <a:t>point.</a:t>
            </a:r>
          </a:p>
          <a:p>
            <a:pPr>
              <a:lnSpc>
                <a:spcPct val="80000"/>
              </a:lnSpc>
            </a:pPr>
            <a:r>
              <a:rPr lang="en-US" sz="2800" dirty="0"/>
              <a:t>It will gain kinetic energy as it moves toward left, decreasing its potential energy.</a:t>
            </a:r>
          </a:p>
        </p:txBody>
      </p:sp>
      <p:sp>
        <p:nvSpPr>
          <p:cNvPr id="225286" name="Rectangle 6"/>
          <p:cNvSpPr>
            <a:spLocks noChangeArrowheads="1"/>
          </p:cNvSpPr>
          <p:nvPr/>
        </p:nvSpPr>
        <p:spPr bwMode="auto">
          <a:xfrm>
            <a:off x="76200" y="4724400"/>
            <a:ext cx="8991600" cy="16002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electron, however, moves from the point </a:t>
            </a:r>
            <a:r>
              <a:rPr lang="en-US" sz="2800" i="1" dirty="0">
                <a:solidFill>
                  <a:srgbClr val="FF0000"/>
                </a:solidFill>
                <a:latin typeface="Arial Narrow" charset="0"/>
              </a:rPr>
              <a:t>b</a:t>
            </a:r>
            <a:r>
              <a:rPr lang="en-US" sz="2800" dirty="0">
                <a:solidFill>
                  <a:srgbClr val="FF0000"/>
                </a:solidFill>
                <a:latin typeface="Arial Narrow" charset="0"/>
              </a:rPr>
              <a:t> </a:t>
            </a:r>
            <a:r>
              <a:rPr lang="en-US" sz="2800" dirty="0">
                <a:solidFill>
                  <a:schemeClr val="accent2"/>
                </a:solidFill>
                <a:latin typeface="Arial Narrow" charset="0"/>
              </a:rPr>
              <a:t>at a lower potential to point </a:t>
            </a:r>
            <a:r>
              <a:rPr lang="en-US" sz="2800" i="1" dirty="0">
                <a:solidFill>
                  <a:srgbClr val="FF0000"/>
                </a:solidFill>
                <a:latin typeface="Arial Narrow" charset="0"/>
              </a:rPr>
              <a:t>a</a:t>
            </a:r>
            <a:r>
              <a:rPr lang="en-US" sz="2800" dirty="0">
                <a:solidFill>
                  <a:schemeClr val="accent2"/>
                </a:solidFill>
                <a:latin typeface="Arial Narrow" charset="0"/>
              </a:rPr>
              <a:t> at a higher </a:t>
            </a:r>
            <a:r>
              <a:rPr lang="en-US" sz="2800" b="1" u="sng" dirty="0">
                <a:solidFill>
                  <a:srgbClr val="C00000"/>
                </a:solidFill>
                <a:latin typeface="Arial Narrow" charset="0"/>
              </a:rPr>
              <a:t>potential</a:t>
            </a:r>
            <a:r>
              <a:rPr lang="en-US" sz="2800" dirty="0">
                <a:solidFill>
                  <a:schemeClr val="accent2"/>
                </a:solidFill>
                <a:latin typeface="Arial Narrow" charset="0"/>
              </a:rPr>
              <a:t>. </a:t>
            </a:r>
            <a:r>
              <a:rPr lang="en-US" sz="2800" dirty="0">
                <a:solidFill>
                  <a:schemeClr val="accent2"/>
                </a:solidFill>
                <a:latin typeface="Symbol" charset="2"/>
              </a:rPr>
              <a:t>Δ</a:t>
            </a:r>
            <a:r>
              <a:rPr lang="en-US" sz="2800" dirty="0">
                <a:solidFill>
                  <a:schemeClr val="accent2"/>
                </a:solidFill>
                <a:latin typeface="Arial Narrow" charset="0"/>
              </a:rPr>
              <a:t>V=</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baseline="-25000" dirty="0">
                <a:solidFill>
                  <a:schemeClr val="accent2"/>
                </a:solidFill>
                <a:latin typeface="Arial Narrow" charset="0"/>
              </a:rPr>
              <a:t> </a:t>
            </a:r>
            <a:r>
              <a:rPr lang="mr-IN" sz="2800" dirty="0">
                <a:solidFill>
                  <a:schemeClr val="accent2"/>
                </a:solidFill>
                <a:latin typeface="Arial Narrow" charset="0"/>
              </a:rPr>
              <a:t>–</a:t>
            </a:r>
            <a:r>
              <a:rPr lang="en-US" sz="2800" dirty="0">
                <a:solidFill>
                  <a:schemeClr val="accent2"/>
                </a:solidFill>
                <a:latin typeface="Arial Narrow" charset="0"/>
              </a:rPr>
              <a:t>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r>
              <a:rPr lang="en-US" sz="2800" dirty="0">
                <a:solidFill>
                  <a:schemeClr val="accent2"/>
                </a:solidFill>
                <a:latin typeface="Arial Narrow" charset="0"/>
              </a:rPr>
              <a:t>&gt;0.</a:t>
            </a:r>
          </a:p>
          <a:p>
            <a:pPr marL="342900" indent="-342900">
              <a:lnSpc>
                <a:spcPct val="80000"/>
              </a:lnSpc>
              <a:spcBef>
                <a:spcPct val="20000"/>
              </a:spcBef>
              <a:buFontTx/>
              <a:buChar char="•"/>
            </a:pPr>
            <a:r>
              <a:rPr lang="en-US" sz="2800" dirty="0">
                <a:solidFill>
                  <a:schemeClr val="accent2"/>
                </a:solidFill>
                <a:latin typeface="Arial Narrow" charset="0"/>
              </a:rPr>
              <a:t>This is because the </a:t>
            </a:r>
            <a:r>
              <a:rPr lang="en-US" sz="2800" b="1" u="sng" dirty="0">
                <a:solidFill>
                  <a:srgbClr val="C00000"/>
                </a:solidFill>
                <a:latin typeface="Arial Narrow" charset="0"/>
              </a:rPr>
              <a:t>potential is generated by the charges on the plates</a:t>
            </a:r>
            <a:r>
              <a:rPr lang="en-US" sz="2800" dirty="0">
                <a:solidFill>
                  <a:schemeClr val="accent2"/>
                </a:solidFill>
                <a:latin typeface="Arial Narrow" charset="0"/>
              </a:rPr>
              <a:t> not by the electron.</a:t>
            </a:r>
          </a:p>
        </p:txBody>
      </p:sp>
      <p:sp>
        <p:nvSpPr>
          <p:cNvPr id="2" name="Oval 1" descr="-">
            <a:extLst>
              <a:ext uri="{FF2B5EF4-FFF2-40B4-BE49-F238E27FC236}">
                <a16:creationId xmlns:a16="http://schemas.microsoft.com/office/drawing/2014/main" id="{363C03CE-4414-1A40-AB07-FC03FDED2F91}"/>
              </a:ext>
            </a:extLst>
          </p:cNvPr>
          <p:cNvSpPr/>
          <p:nvPr/>
        </p:nvSpPr>
        <p:spPr bwMode="auto">
          <a:xfrm>
            <a:off x="8839200" y="1295400"/>
            <a:ext cx="76200" cy="7620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Oval 2">
            <a:extLst>
              <a:ext uri="{FF2B5EF4-FFF2-40B4-BE49-F238E27FC236}">
                <a16:creationId xmlns:a16="http://schemas.microsoft.com/office/drawing/2014/main" id="{ECC4C0C5-E01C-434F-AAA8-E1B5DDE2DB8C}"/>
              </a:ext>
            </a:extLst>
          </p:cNvPr>
          <p:cNvSpPr/>
          <p:nvPr/>
        </p:nvSpPr>
        <p:spPr bwMode="auto">
          <a:xfrm>
            <a:off x="8226458" y="1194226"/>
            <a:ext cx="304800" cy="367873"/>
          </a:xfrm>
          <a:prstGeom prst="ellipse">
            <a:avLst/>
          </a:prstGeom>
          <a:solidFill>
            <a:srgbClr val="FF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Times New Roman" charset="0"/>
              </a:rPr>
              <a:t>-</a:t>
            </a:r>
          </a:p>
        </p:txBody>
      </p:sp>
    </p:spTree>
    <p:extLst>
      <p:ext uri="{BB962C8B-B14F-4D97-AF65-F5344CB8AC3E}">
        <p14:creationId xmlns:p14="http://schemas.microsoft.com/office/powerpoint/2010/main" val="2859625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G23_001">
            <a:extLst>
              <a:ext uri="{FF2B5EF4-FFF2-40B4-BE49-F238E27FC236}">
                <a16:creationId xmlns:a16="http://schemas.microsoft.com/office/drawing/2014/main" id="{2228FA36-A30A-6941-958F-2B9893408AF8}"/>
              </a:ext>
            </a:extLst>
          </p:cNvPr>
          <p:cNvPicPr>
            <a:picLocks noChangeAspect="1" noChangeArrowheads="1"/>
          </p:cNvPicPr>
          <p:nvPr/>
        </p:nvPicPr>
        <p:blipFill>
          <a:blip r:embed="rId3"/>
          <a:srcRect/>
          <a:stretch>
            <a:fillRect/>
          </a:stretch>
        </p:blipFill>
        <p:spPr bwMode="auto">
          <a:xfrm>
            <a:off x="7394997" y="2395348"/>
            <a:ext cx="1877202" cy="1528951"/>
          </a:xfrm>
          <a:prstGeom prst="rect">
            <a:avLst/>
          </a:prstGeom>
          <a:noFill/>
        </p:spPr>
      </p:pic>
      <p:sp>
        <p:nvSpPr>
          <p:cNvPr id="7" name="Date Placeholder 3"/>
          <p:cNvSpPr>
            <a:spLocks noGrp="1"/>
          </p:cNvSpPr>
          <p:nvPr>
            <p:ph type="dt" sz="half" idx="10"/>
          </p:nvPr>
        </p:nvSpPr>
        <p:spPr/>
        <p:txBody>
          <a:bodyPr/>
          <a:lstStyle/>
          <a:p>
            <a:r>
              <a:rPr lang="en-US"/>
              <a:t>Monday, Sept. 28,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292B0011-6D50-EE4E-AF7F-8236F88EF9A0}" type="slidenum">
              <a:rPr lang="en-US"/>
              <a:pPr/>
              <a:t>17</a:t>
            </a:fld>
            <a:endParaRPr lang="en-US"/>
          </a:p>
        </p:txBody>
      </p:sp>
      <p:sp>
        <p:nvSpPr>
          <p:cNvPr id="226306"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6307" name="Rectangle 3"/>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definition of the electric potential?</a:t>
            </a:r>
          </a:p>
          <a:p>
            <a:pPr marL="742950" lvl="1" indent="-285750">
              <a:spcBef>
                <a:spcPct val="20000"/>
              </a:spcBef>
              <a:buFontTx/>
              <a:buChar char="–"/>
            </a:pPr>
            <a:r>
              <a:rPr lang="en-US" dirty="0">
                <a:solidFill>
                  <a:srgbClr val="660066"/>
                </a:solidFill>
                <a:latin typeface="Arial Narrow" charset="0"/>
                <a:ea typeface="ＭＳ Ｐゴシック" charset="-128"/>
              </a:rPr>
              <a:t>The potential energy difference per unit charge </a:t>
            </a:r>
          </a:p>
          <a:p>
            <a:pPr marL="342900" indent="-342900">
              <a:spcBef>
                <a:spcPct val="20000"/>
              </a:spcBef>
              <a:buFontTx/>
              <a:buChar char="•"/>
            </a:pPr>
            <a:r>
              <a:rPr lang="en-US" sz="2800" dirty="0">
                <a:solidFill>
                  <a:schemeClr val="accent2"/>
                </a:solidFill>
                <a:latin typeface="Arial Narrow" charset="0"/>
              </a:rPr>
              <a:t>OK, then, how would you express the potential energy that a charge </a:t>
            </a:r>
            <a:r>
              <a:rPr lang="en-US" sz="2800" dirty="0" err="1">
                <a:solidFill>
                  <a:schemeClr val="accent2"/>
                </a:solidFill>
                <a:latin typeface="Arial Narrow" charset="0"/>
              </a:rPr>
              <a:t>q</a:t>
            </a:r>
            <a:r>
              <a:rPr lang="en-US" sz="2800" dirty="0">
                <a:solidFill>
                  <a:schemeClr val="accent2"/>
                </a:solidFill>
                <a:latin typeface="Arial Narrow" charset="0"/>
              </a:rPr>
              <a:t> would obtain when it is moved between point </a:t>
            </a:r>
            <a:r>
              <a:rPr lang="en-US" sz="2800" i="1" dirty="0">
                <a:solidFill>
                  <a:schemeClr val="accent2"/>
                </a:solidFill>
                <a:latin typeface="Arial Narrow" charset="0"/>
              </a:rPr>
              <a:t>a</a:t>
            </a:r>
            <a:r>
              <a:rPr lang="en-US" sz="2800" dirty="0">
                <a:solidFill>
                  <a:schemeClr val="accent2"/>
                </a:solidFill>
                <a:latin typeface="Arial Narrow" charset="0"/>
              </a:rPr>
              <a:t> and </a:t>
            </a:r>
            <a:r>
              <a:rPr lang="en-US" sz="2800" i="1" dirty="0" err="1">
                <a:solidFill>
                  <a:schemeClr val="accent2"/>
                </a:solidFill>
                <a:latin typeface="Arial Narrow" charset="0"/>
              </a:rPr>
              <a:t>b</a:t>
            </a:r>
            <a:r>
              <a:rPr lang="en-US" sz="2800" dirty="0">
                <a:solidFill>
                  <a:schemeClr val="accent2"/>
                </a:solidFill>
                <a:latin typeface="Arial Narrow" charset="0"/>
              </a:rPr>
              <a:t> with the potential difference </a:t>
            </a:r>
            <a:r>
              <a:rPr lang="en-US" sz="2800" dirty="0" err="1">
                <a:solidFill>
                  <a:schemeClr val="accent2"/>
                </a:solidFill>
                <a:latin typeface="Arial Narrow" charset="0"/>
              </a:rPr>
              <a:t>V</a:t>
            </a:r>
            <a:r>
              <a:rPr lang="en-US" sz="2800" i="1" baseline="-25000" dirty="0" err="1">
                <a:solidFill>
                  <a:schemeClr val="accent2"/>
                </a:solidFill>
                <a:latin typeface="Arial Narrow" charset="0"/>
              </a:rPr>
              <a:t>ba</a:t>
            </a:r>
            <a:r>
              <a:rPr lang="en-US" sz="2800" dirty="0">
                <a:solidFill>
                  <a:schemeClr val="accent2"/>
                </a:solidFill>
                <a:latin typeface="Arial Narrow" charset="0"/>
              </a:rPr>
              <a:t>?</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In other words, if an object with charge </a:t>
            </a:r>
            <a:r>
              <a:rPr lang="en-US" dirty="0" err="1">
                <a:solidFill>
                  <a:srgbClr val="660066"/>
                </a:solidFill>
                <a:latin typeface="Arial Narrow" charset="0"/>
                <a:ea typeface="ＭＳ Ｐゴシック" charset="-128"/>
              </a:rPr>
              <a:t>q</a:t>
            </a:r>
            <a:r>
              <a:rPr lang="en-US" dirty="0">
                <a:solidFill>
                  <a:srgbClr val="660066"/>
                </a:solidFill>
                <a:latin typeface="Arial Narrow" charset="0"/>
                <a:ea typeface="ＭＳ Ｐゴシック" charset="-128"/>
              </a:rPr>
              <a:t> moves through a potential difference </a:t>
            </a:r>
            <a:r>
              <a:rPr lang="en-US" dirty="0" err="1">
                <a:solidFill>
                  <a:srgbClr val="660066"/>
                </a:solidFill>
                <a:latin typeface="Arial Narrow" charset="0"/>
                <a:ea typeface="ＭＳ Ｐゴシック" charset="-128"/>
              </a:rPr>
              <a:t>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 its potential energy changes by </a:t>
            </a:r>
            <a:r>
              <a:rPr lang="en-US" dirty="0" err="1">
                <a:solidFill>
                  <a:srgbClr val="660066"/>
                </a:solidFill>
                <a:latin typeface="Arial Narrow" charset="0"/>
                <a:ea typeface="ＭＳ Ｐゴシック" charset="-128"/>
              </a:rPr>
              <a:t>qV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So based on this, how differently would you describe the electric potential in words?</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kinetic energy an electric charge can acquire under the given field</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work a given charge can do.</a:t>
            </a:r>
          </a:p>
        </p:txBody>
      </p:sp>
      <p:graphicFrame>
        <p:nvGraphicFramePr>
          <p:cNvPr id="226308" name="Object 4"/>
          <p:cNvGraphicFramePr>
            <a:graphicFrameLocks noChangeAspect="1"/>
          </p:cNvGraphicFramePr>
          <p:nvPr/>
        </p:nvGraphicFramePr>
        <p:xfrm>
          <a:off x="1746250" y="2820988"/>
          <a:ext cx="1514475" cy="560387"/>
        </p:xfrm>
        <a:graphic>
          <a:graphicData uri="http://schemas.openxmlformats.org/presentationml/2006/ole">
            <mc:AlternateContent xmlns:mc="http://schemas.openxmlformats.org/markup-compatibility/2006">
              <mc:Choice xmlns:v="urn:schemas-microsoft-com:vml" Requires="v">
                <p:oleObj spid="_x0000_s130424" name="Equation" r:id="rId4" imgW="596900" imgH="228600" progId="Equation.DSMT4">
                  <p:embed/>
                </p:oleObj>
              </mc:Choice>
              <mc:Fallback>
                <p:oleObj name="Equation" r:id="rId4" imgW="596900" imgH="228600" progId="Equation.DSMT4">
                  <p:embed/>
                  <p:pic>
                    <p:nvPicPr>
                      <p:cNvPr id="226308" name="Object 4"/>
                      <p:cNvPicPr>
                        <a:picLocks noChangeAspect="1" noChangeArrowheads="1"/>
                      </p:cNvPicPr>
                      <p:nvPr/>
                    </p:nvPicPr>
                    <p:blipFill>
                      <a:blip r:embed="rId5"/>
                      <a:srcRect/>
                      <a:stretch>
                        <a:fillRect/>
                      </a:stretch>
                    </p:blipFill>
                    <p:spPr bwMode="auto">
                      <a:xfrm>
                        <a:off x="1746250" y="2820988"/>
                        <a:ext cx="1514475" cy="560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6309" name="Object 5"/>
          <p:cNvGraphicFramePr>
            <a:graphicFrameLocks noChangeAspect="1"/>
          </p:cNvGraphicFramePr>
          <p:nvPr/>
        </p:nvGraphicFramePr>
        <p:xfrm>
          <a:off x="3292475" y="2787650"/>
          <a:ext cx="1838325" cy="625475"/>
        </p:xfrm>
        <a:graphic>
          <a:graphicData uri="http://schemas.openxmlformats.org/presentationml/2006/ole">
            <mc:AlternateContent xmlns:mc="http://schemas.openxmlformats.org/markup-compatibility/2006">
              <mc:Choice xmlns:v="urn:schemas-microsoft-com:vml" Requires="v">
                <p:oleObj spid="_x0000_s130425" name="Equation" r:id="rId6" imgW="723900" imgH="254000" progId="Equation.DSMT4">
                  <p:embed/>
                </p:oleObj>
              </mc:Choice>
              <mc:Fallback>
                <p:oleObj name="Equation" r:id="rId6" imgW="723900" imgH="254000" progId="Equation.DSMT4">
                  <p:embed/>
                  <p:pic>
                    <p:nvPicPr>
                      <p:cNvPr id="226309" name="Object 5"/>
                      <p:cNvPicPr>
                        <a:picLocks noChangeAspect="1" noChangeArrowheads="1"/>
                      </p:cNvPicPr>
                      <p:nvPr/>
                    </p:nvPicPr>
                    <p:blipFill>
                      <a:blip r:embed="rId7"/>
                      <a:srcRect/>
                      <a:stretch>
                        <a:fillRect/>
                      </a:stretch>
                    </p:blipFill>
                    <p:spPr bwMode="auto">
                      <a:xfrm>
                        <a:off x="3292475" y="2787650"/>
                        <a:ext cx="1838325" cy="625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6310" name="Object 6"/>
          <p:cNvGraphicFramePr>
            <a:graphicFrameLocks noChangeAspect="1"/>
          </p:cNvGraphicFramePr>
          <p:nvPr/>
        </p:nvGraphicFramePr>
        <p:xfrm>
          <a:off x="5126038" y="2822575"/>
          <a:ext cx="741362" cy="561975"/>
        </p:xfrm>
        <a:graphic>
          <a:graphicData uri="http://schemas.openxmlformats.org/presentationml/2006/ole">
            <mc:AlternateContent xmlns:mc="http://schemas.openxmlformats.org/markup-compatibility/2006">
              <mc:Choice xmlns:v="urn:schemas-microsoft-com:vml" Requires="v">
                <p:oleObj spid="_x0000_s130426" name="Equation" r:id="rId8" imgW="292100" imgH="228600" progId="Equation.DSMT4">
                  <p:embed/>
                </p:oleObj>
              </mc:Choice>
              <mc:Fallback>
                <p:oleObj name="Equation" r:id="rId8" imgW="292100" imgH="228600" progId="Equation.DSMT4">
                  <p:embed/>
                  <p:pic>
                    <p:nvPicPr>
                      <p:cNvPr id="226310" name="Object 6"/>
                      <p:cNvPicPr>
                        <a:picLocks noChangeAspect="1" noChangeArrowheads="1"/>
                      </p:cNvPicPr>
                      <p:nvPr/>
                    </p:nvPicPr>
                    <p:blipFill>
                      <a:blip r:embed="rId9"/>
                      <a:srcRect/>
                      <a:stretch>
                        <a:fillRect/>
                      </a:stretch>
                    </p:blipFill>
                    <p:spPr bwMode="auto">
                      <a:xfrm>
                        <a:off x="5126038" y="2822575"/>
                        <a:ext cx="741362" cy="561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9557" name="Object 5"/>
          <p:cNvGraphicFramePr>
            <a:graphicFrameLocks noChangeAspect="1"/>
          </p:cNvGraphicFramePr>
          <p:nvPr/>
        </p:nvGraphicFramePr>
        <p:xfrm>
          <a:off x="6775450" y="885825"/>
          <a:ext cx="768350" cy="514350"/>
        </p:xfrm>
        <a:graphic>
          <a:graphicData uri="http://schemas.openxmlformats.org/presentationml/2006/ole">
            <mc:AlternateContent xmlns:mc="http://schemas.openxmlformats.org/markup-compatibility/2006">
              <mc:Choice xmlns:v="urn:schemas-microsoft-com:vml" Requires="v">
                <p:oleObj spid="_x0000_s130427" name="Equation" r:id="rId10" imgW="330200" imgH="228600" progId="Equation.DSMT4">
                  <p:embed/>
                </p:oleObj>
              </mc:Choice>
              <mc:Fallback>
                <p:oleObj name="Equation" r:id="rId10" imgW="330200" imgH="228600" progId="Equation.DSMT4">
                  <p:embed/>
                  <p:pic>
                    <p:nvPicPr>
                      <p:cNvPr id="279557" name="Object 5"/>
                      <p:cNvPicPr>
                        <a:picLocks noChangeAspect="1" noChangeArrowheads="1"/>
                      </p:cNvPicPr>
                      <p:nvPr/>
                    </p:nvPicPr>
                    <p:blipFill>
                      <a:blip r:embed="rId11"/>
                      <a:srcRect/>
                      <a:stretch>
                        <a:fillRect/>
                      </a:stretch>
                    </p:blipFill>
                    <p:spPr bwMode="auto">
                      <a:xfrm>
                        <a:off x="6775450" y="885825"/>
                        <a:ext cx="768350" cy="514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9558" name="Object 6"/>
          <p:cNvGraphicFramePr>
            <a:graphicFrameLocks noChangeAspect="1"/>
          </p:cNvGraphicFramePr>
          <p:nvPr/>
        </p:nvGraphicFramePr>
        <p:xfrm>
          <a:off x="7543800" y="652274"/>
          <a:ext cx="1216025" cy="947926"/>
        </p:xfrm>
        <a:graphic>
          <a:graphicData uri="http://schemas.openxmlformats.org/presentationml/2006/ole">
            <mc:AlternateContent xmlns:mc="http://schemas.openxmlformats.org/markup-compatibility/2006">
              <mc:Choice xmlns:v="urn:schemas-microsoft-com:vml" Requires="v">
                <p:oleObj spid="_x0000_s130428" name="Equation" r:id="rId12" imgW="520700" imgH="419100" progId="Equation.DSMT4">
                  <p:embed/>
                </p:oleObj>
              </mc:Choice>
              <mc:Fallback>
                <p:oleObj name="Equation" r:id="rId12" imgW="520700" imgH="419100" progId="Equation.DSMT4">
                  <p:embed/>
                  <p:pic>
                    <p:nvPicPr>
                      <p:cNvPr id="279558" name="Object 6"/>
                      <p:cNvPicPr>
                        <a:picLocks noChangeAspect="1" noChangeArrowheads="1"/>
                      </p:cNvPicPr>
                      <p:nvPr/>
                    </p:nvPicPr>
                    <p:blipFill>
                      <a:blip r:embed="rId13"/>
                      <a:srcRect/>
                      <a:stretch>
                        <a:fillRect/>
                      </a:stretch>
                    </p:blipFill>
                    <p:spPr bwMode="auto">
                      <a:xfrm>
                        <a:off x="7543800" y="652274"/>
                        <a:ext cx="1216025" cy="94792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5862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descr="FG23_002B"/>
          <p:cNvPicPr>
            <a:picLocks noChangeAspect="1" noChangeArrowheads="1"/>
          </p:cNvPicPr>
          <p:nvPr/>
        </p:nvPicPr>
        <p:blipFill>
          <a:blip r:embed="rId2"/>
          <a:srcRect/>
          <a:stretch>
            <a:fillRect/>
          </a:stretch>
        </p:blipFill>
        <p:spPr bwMode="auto">
          <a:xfrm rot="5400000">
            <a:off x="4572000" y="914400"/>
            <a:ext cx="3962400" cy="2971800"/>
          </a:xfrm>
          <a:prstGeom prst="rect">
            <a:avLst/>
          </a:prstGeom>
          <a:noFill/>
        </p:spPr>
      </p:pic>
      <p:sp>
        <p:nvSpPr>
          <p:cNvPr id="12" name="Date Placeholder 3"/>
          <p:cNvSpPr>
            <a:spLocks noGrp="1"/>
          </p:cNvSpPr>
          <p:nvPr>
            <p:ph type="dt" sz="half" idx="10"/>
          </p:nvPr>
        </p:nvSpPr>
        <p:spPr/>
        <p:txBody>
          <a:bodyPr/>
          <a:lstStyle/>
          <a:p>
            <a:r>
              <a:rPr lang="en-US"/>
              <a:t>Monday, Sept. 28,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5D6F6E90-1AF3-1941-8905-39DB26795156}" type="slidenum">
              <a:rPr lang="en-US"/>
              <a:pPr/>
              <a:t>18</a:t>
            </a:fld>
            <a:endParaRPr lang="en-US"/>
          </a:p>
        </p:txBody>
      </p:sp>
      <p:sp>
        <p:nvSpPr>
          <p:cNvPr id="227330" name="Rectangle 2"/>
          <p:cNvSpPr>
            <a:spLocks noGrp="1" noChangeArrowheads="1"/>
          </p:cNvSpPr>
          <p:nvPr>
            <p:ph type="title"/>
          </p:nvPr>
        </p:nvSpPr>
        <p:spPr>
          <a:xfrm>
            <a:off x="381000" y="0"/>
            <a:ext cx="8382000" cy="685800"/>
          </a:xfrm>
        </p:spPr>
        <p:txBody>
          <a:bodyPr/>
          <a:lstStyle/>
          <a:p>
            <a:r>
              <a:rPr lang="en-US"/>
              <a:t>Comparisons of Potential Energies </a:t>
            </a:r>
          </a:p>
        </p:txBody>
      </p:sp>
      <p:sp>
        <p:nvSpPr>
          <p:cNvPr id="227331" name="Rectangle 3"/>
          <p:cNvSpPr>
            <a:spLocks noChangeArrowheads="1"/>
          </p:cNvSpPr>
          <p:nvPr/>
        </p:nvSpPr>
        <p:spPr bwMode="auto">
          <a:xfrm>
            <a:off x="381000" y="533400"/>
            <a:ext cx="83820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Let’s compare gravitational and electric potential energies</a:t>
            </a:r>
          </a:p>
        </p:txBody>
      </p:sp>
      <p:grpSp>
        <p:nvGrpSpPr>
          <p:cNvPr id="2" name="Group 5"/>
          <p:cNvGrpSpPr>
            <a:grpSpLocks/>
          </p:cNvGrpSpPr>
          <p:nvPr/>
        </p:nvGrpSpPr>
        <p:grpSpPr bwMode="auto">
          <a:xfrm>
            <a:off x="609600" y="974725"/>
            <a:ext cx="3657600" cy="3121025"/>
            <a:chOff x="384" y="614"/>
            <a:chExt cx="2304" cy="1966"/>
          </a:xfrm>
        </p:grpSpPr>
        <p:pic>
          <p:nvPicPr>
            <p:cNvPr id="227334" name="Picture 6" descr="FG23_002A"/>
            <p:cNvPicPr>
              <a:picLocks noChangeAspect="1" noChangeArrowheads="1"/>
            </p:cNvPicPr>
            <p:nvPr/>
          </p:nvPicPr>
          <p:blipFill>
            <a:blip r:embed="rId3"/>
            <a:srcRect/>
            <a:stretch>
              <a:fillRect/>
            </a:stretch>
          </p:blipFill>
          <p:spPr bwMode="auto">
            <a:xfrm>
              <a:off x="384" y="852"/>
              <a:ext cx="2304" cy="1728"/>
            </a:xfrm>
            <a:prstGeom prst="rect">
              <a:avLst/>
            </a:prstGeom>
            <a:noFill/>
          </p:spPr>
        </p:pic>
        <p:sp>
          <p:nvSpPr>
            <p:cNvPr id="227335" name="Text Box 7"/>
            <p:cNvSpPr txBox="1">
              <a:spLocks noChangeArrowheads="1"/>
            </p:cNvSpPr>
            <p:nvPr/>
          </p:nvSpPr>
          <p:spPr bwMode="auto">
            <a:xfrm>
              <a:off x="1566" y="614"/>
              <a:ext cx="306"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2m</a:t>
              </a:r>
            </a:p>
          </p:txBody>
        </p:sp>
        <p:sp>
          <p:nvSpPr>
            <p:cNvPr id="227336" name="Text Box 8"/>
            <p:cNvSpPr txBox="1">
              <a:spLocks noChangeArrowheads="1"/>
            </p:cNvSpPr>
            <p:nvPr/>
          </p:nvSpPr>
          <p:spPr bwMode="auto">
            <a:xfrm>
              <a:off x="1111" y="614"/>
              <a:ext cx="233"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m</a:t>
              </a:r>
            </a:p>
          </p:txBody>
        </p:sp>
      </p:grpSp>
      <p:sp>
        <p:nvSpPr>
          <p:cNvPr id="227337" name="Rectangle 9"/>
          <p:cNvSpPr>
            <a:spLocks noChangeArrowheads="1"/>
          </p:cNvSpPr>
          <p:nvPr/>
        </p:nvSpPr>
        <p:spPr bwMode="auto">
          <a:xfrm>
            <a:off x="-76200" y="4114800"/>
            <a:ext cx="48768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rocks?</a:t>
            </a:r>
          </a:p>
          <a:p>
            <a:pPr marL="742950" lvl="1" indent="-285750">
              <a:spcBef>
                <a:spcPct val="20000"/>
              </a:spcBef>
              <a:buFontTx/>
              <a:buChar char="–"/>
            </a:pPr>
            <a:r>
              <a:rPr lang="en-US" sz="1800">
                <a:solidFill>
                  <a:srgbClr val="660066"/>
                </a:solidFill>
                <a:latin typeface="Arial Narrow" charset="0"/>
                <a:ea typeface="ＭＳ Ｐゴシック" charset="-128"/>
              </a:rPr>
              <a:t>mgh and 2mgh</a:t>
            </a:r>
          </a:p>
          <a:p>
            <a:pPr marL="342900" indent="-342900">
              <a:spcBef>
                <a:spcPct val="20000"/>
              </a:spcBef>
              <a:buFontTx/>
              <a:buChar char="•"/>
            </a:pPr>
            <a:r>
              <a:rPr lang="en-US" sz="2000">
                <a:solidFill>
                  <a:schemeClr val="accent2"/>
                </a:solidFill>
                <a:latin typeface="Arial Narrow" charset="0"/>
              </a:rPr>
              <a:t>Which rock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rock with a larger mass</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mass.</a:t>
            </a:r>
          </a:p>
        </p:txBody>
      </p:sp>
      <p:sp>
        <p:nvSpPr>
          <p:cNvPr id="227338" name="Rectangle 10"/>
          <p:cNvSpPr>
            <a:spLocks noChangeArrowheads="1"/>
          </p:cNvSpPr>
          <p:nvPr/>
        </p:nvSpPr>
        <p:spPr bwMode="auto">
          <a:xfrm>
            <a:off x="4343400" y="4114800"/>
            <a:ext cx="49530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charges?</a:t>
            </a:r>
          </a:p>
          <a:p>
            <a:pPr marL="742950" lvl="1" indent="-285750">
              <a:spcBef>
                <a:spcPct val="20000"/>
              </a:spcBef>
              <a:buFontTx/>
              <a:buChar char="–"/>
            </a:pPr>
            <a:r>
              <a:rPr lang="en-US" sz="1800">
                <a:solidFill>
                  <a:srgbClr val="660066"/>
                </a:solidFill>
                <a:latin typeface="Arial Narrow" charset="0"/>
                <a:ea typeface="ＭＳ Ｐゴシック" charset="-128"/>
              </a:rPr>
              <a:t>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and 2QV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t>
            </a:r>
          </a:p>
          <a:p>
            <a:pPr marL="342900" indent="-342900">
              <a:spcBef>
                <a:spcPct val="20000"/>
              </a:spcBef>
              <a:buFontTx/>
              <a:buChar char="•"/>
            </a:pPr>
            <a:r>
              <a:rPr lang="en-US" sz="2000">
                <a:solidFill>
                  <a:schemeClr val="accent2"/>
                </a:solidFill>
                <a:latin typeface="Arial Narrow" charset="0"/>
              </a:rPr>
              <a:t>Which object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object with a larger charge.</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charge.</a:t>
            </a:r>
          </a:p>
        </p:txBody>
      </p:sp>
      <p:sp>
        <p:nvSpPr>
          <p:cNvPr id="227339" name="Rectangle 11"/>
          <p:cNvSpPr>
            <a:spLocks noChangeArrowheads="1"/>
          </p:cNvSpPr>
          <p:nvPr/>
        </p:nvSpPr>
        <p:spPr bwMode="auto">
          <a:xfrm>
            <a:off x="252413" y="6308725"/>
            <a:ext cx="8746305" cy="40011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dirty="0">
                <a:solidFill>
                  <a:srgbClr val="CC0000"/>
                </a:solidFill>
                <a:latin typeface="Arial Narrow" charset="0"/>
              </a:rPr>
              <a:t>The potential is the same but the heavier rock or larger charge can do a greater work. </a:t>
            </a:r>
          </a:p>
        </p:txBody>
      </p:sp>
    </p:spTree>
    <p:extLst>
      <p:ext uri="{BB962C8B-B14F-4D97-AF65-F5344CB8AC3E}">
        <p14:creationId xmlns:p14="http://schemas.microsoft.com/office/powerpoint/2010/main" val="186588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28,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C7FB85AD-B157-1D42-90E5-4531C831B7AE}" type="slidenum">
              <a:rPr lang="en-US"/>
              <a:pPr/>
              <a:t>19</a:t>
            </a:fld>
            <a:endParaRPr lang="en-US"/>
          </a:p>
        </p:txBody>
      </p:sp>
      <p:sp>
        <p:nvSpPr>
          <p:cNvPr id="228354"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8355" name="Rectangle 3"/>
          <p:cNvSpPr>
            <a:spLocks noChangeArrowheads="1"/>
          </p:cNvSpPr>
          <p:nvPr/>
        </p:nvSpPr>
        <p:spPr bwMode="auto">
          <a:xfrm>
            <a:off x="304800" y="762000"/>
            <a:ext cx="85344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electric potential difference gives potential energy or the possibility to perform work based on the charge of the object.</a:t>
            </a:r>
          </a:p>
          <a:p>
            <a:pPr marL="342900" indent="-342900">
              <a:spcBef>
                <a:spcPct val="20000"/>
              </a:spcBef>
              <a:buFontTx/>
              <a:buChar char="•"/>
            </a:pPr>
            <a:r>
              <a:rPr lang="en-US" sz="2800" dirty="0">
                <a:solidFill>
                  <a:schemeClr val="accent2"/>
                </a:solidFill>
                <a:latin typeface="Arial Narrow" charset="0"/>
              </a:rPr>
              <a:t>So what is happening in a battery or a generator?</a:t>
            </a:r>
          </a:p>
          <a:p>
            <a:pPr marL="742950" lvl="1" indent="-285750">
              <a:spcBef>
                <a:spcPct val="20000"/>
              </a:spcBef>
              <a:buFontTx/>
              <a:buChar char="–"/>
            </a:pPr>
            <a:r>
              <a:rPr lang="en-US" dirty="0">
                <a:solidFill>
                  <a:srgbClr val="660066"/>
                </a:solidFill>
                <a:latin typeface="Arial Narrow" charset="0"/>
                <a:ea typeface="ＭＳ Ｐゴシック" charset="-128"/>
              </a:rPr>
              <a:t>They maintain a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actual amount of energy used or transformed depends on how much charge flows.</a:t>
            </a:r>
          </a:p>
          <a:p>
            <a:pPr marL="742950" lvl="1" indent="-285750">
              <a:spcBef>
                <a:spcPct val="20000"/>
              </a:spcBef>
              <a:buFontTx/>
              <a:buChar char="–"/>
            </a:pPr>
            <a:r>
              <a:rPr lang="en-US" dirty="0">
                <a:solidFill>
                  <a:srgbClr val="660066"/>
                </a:solidFill>
                <a:latin typeface="Arial Narrow" charset="0"/>
                <a:ea typeface="ＭＳ Ｐゴシック" charset="-128"/>
              </a:rPr>
              <a:t>What is the potential difference maintained by a car’s battery?</a:t>
            </a:r>
          </a:p>
          <a:p>
            <a:pPr marL="1143000" lvl="2" indent="-228600">
              <a:spcBef>
                <a:spcPct val="20000"/>
              </a:spcBef>
              <a:buFontTx/>
              <a:buChar char="•"/>
            </a:pPr>
            <a:r>
              <a:rPr lang="en-US" sz="2000" dirty="0">
                <a:solidFill>
                  <a:srgbClr val="003300"/>
                </a:solidFill>
                <a:latin typeface="Arial Narrow" charset="0"/>
                <a:ea typeface="ＭＳ Ｐゴシック" charset="-128"/>
              </a:rPr>
              <a:t>12Volts</a:t>
            </a:r>
          </a:p>
          <a:p>
            <a:pPr marL="742950" lvl="1" indent="-285750">
              <a:spcBef>
                <a:spcPct val="20000"/>
              </a:spcBef>
              <a:buFontTx/>
              <a:buChar char="–"/>
            </a:pPr>
            <a:r>
              <a:rPr lang="en-US" dirty="0">
                <a:solidFill>
                  <a:srgbClr val="660066"/>
                </a:solidFill>
                <a:latin typeface="Arial Narrow" charset="0"/>
                <a:ea typeface="ＭＳ Ｐゴシック" charset="-128"/>
              </a:rPr>
              <a:t>If for a given period, 5C charge flows through the headlight lamp, what is the total energy transformed?</a:t>
            </a:r>
          </a:p>
          <a:p>
            <a:pPr marL="1143000" lvl="2" indent="-228600">
              <a:spcBef>
                <a:spcPct val="20000"/>
              </a:spcBef>
              <a:buFontTx/>
              <a:buChar char="•"/>
            </a:pPr>
            <a:r>
              <a:rPr lang="en-US" sz="2000" dirty="0" err="1">
                <a:solidFill>
                  <a:srgbClr val="003300"/>
                </a:solidFill>
                <a:latin typeface="Arial Narrow" charset="0"/>
                <a:ea typeface="ＭＳ Ｐゴシック" charset="-128"/>
              </a:rPr>
              <a:t>E</a:t>
            </a:r>
            <a:r>
              <a:rPr lang="en-US" sz="2000" baseline="-25000" dirty="0" err="1">
                <a:solidFill>
                  <a:srgbClr val="003300"/>
                </a:solidFill>
                <a:latin typeface="Arial Narrow" charset="0"/>
                <a:ea typeface="ＭＳ Ｐゴシック" charset="-128"/>
              </a:rPr>
              <a:t>tot</a:t>
            </a:r>
            <a:r>
              <a:rPr lang="en-US" sz="2000" dirty="0">
                <a:solidFill>
                  <a:srgbClr val="003300"/>
                </a:solidFill>
                <a:latin typeface="Arial Narrow" charset="0"/>
                <a:ea typeface="ＭＳ Ｐゴシック" charset="-128"/>
              </a:rPr>
              <a:t>=5C*12V=60   Umm… What is the unit? (</a:t>
            </a:r>
            <a:r>
              <a:rPr lang="en-US" sz="2000" dirty="0">
                <a:solidFill>
                  <a:srgbClr val="CC00CC"/>
                </a:solidFill>
                <a:latin typeface="Arial Narrow" charset="0"/>
                <a:ea typeface="ＭＳ Ｐゴシック" charset="-128"/>
              </a:rPr>
              <a:t>poll 1</a:t>
            </a:r>
            <a:r>
              <a:rPr lang="en-US" sz="2000" dirty="0">
                <a:solidFill>
                  <a:srgbClr val="003300"/>
                </a:solidFill>
                <a:latin typeface="Arial Narrow" charset="0"/>
                <a:ea typeface="ＭＳ Ｐゴシック" charset="-128"/>
              </a:rPr>
              <a:t>)</a:t>
            </a:r>
          </a:p>
          <a:p>
            <a:pPr marL="742950" lvl="1" indent="-285750">
              <a:spcBef>
                <a:spcPct val="20000"/>
              </a:spcBef>
              <a:buFontTx/>
              <a:buChar char="–"/>
            </a:pPr>
            <a:r>
              <a:rPr lang="en-US" dirty="0">
                <a:solidFill>
                  <a:srgbClr val="660066"/>
                </a:solidFill>
                <a:latin typeface="Arial Narrow" charset="0"/>
                <a:ea typeface="ＭＳ Ｐゴシック" charset="-128"/>
              </a:rPr>
              <a:t>If it is left on twice as long?  </a:t>
            </a:r>
            <a:r>
              <a:rPr lang="en-US" dirty="0" err="1">
                <a:solidFill>
                  <a:srgbClr val="660066"/>
                </a:solidFill>
                <a:latin typeface="Arial Narrow" charset="0"/>
                <a:ea typeface="ＭＳ Ｐゴシック" charset="-128"/>
              </a:rPr>
              <a:t>E</a:t>
            </a:r>
            <a:r>
              <a:rPr lang="en-US" baseline="-25000" dirty="0" err="1">
                <a:solidFill>
                  <a:srgbClr val="660066"/>
                </a:solidFill>
                <a:latin typeface="Arial Narrow" charset="0"/>
                <a:ea typeface="ＭＳ Ｐゴシック" charset="-128"/>
              </a:rPr>
              <a:t>tot</a:t>
            </a:r>
            <a:r>
              <a:rPr lang="en-US" dirty="0">
                <a:solidFill>
                  <a:srgbClr val="660066"/>
                </a:solidFill>
                <a:latin typeface="Arial Narrow" charset="0"/>
                <a:ea typeface="ＭＳ Ｐゴシック" charset="-128"/>
              </a:rPr>
              <a:t>=10C*12V=120J.</a:t>
            </a:r>
          </a:p>
        </p:txBody>
      </p:sp>
      <p:sp>
        <p:nvSpPr>
          <p:cNvPr id="228356" name="Text Box 4"/>
          <p:cNvSpPr txBox="1">
            <a:spLocks noChangeArrowheads="1"/>
          </p:cNvSpPr>
          <p:nvPr/>
        </p:nvSpPr>
        <p:spPr bwMode="auto">
          <a:xfrm>
            <a:off x="6324600" y="5029200"/>
            <a:ext cx="1165704" cy="40011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dirty="0">
                <a:solidFill>
                  <a:srgbClr val="CC0000"/>
                </a:solidFill>
                <a:latin typeface="Arial Narrow" charset="0"/>
              </a:rPr>
              <a:t>Joules (J)</a:t>
            </a:r>
          </a:p>
        </p:txBody>
      </p:sp>
    </p:spTree>
    <p:extLst>
      <p:ext uri="{BB962C8B-B14F-4D97-AF65-F5344CB8AC3E}">
        <p14:creationId xmlns:p14="http://schemas.microsoft.com/office/powerpoint/2010/main" val="325003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28,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533400"/>
            <a:ext cx="8153400" cy="5383449"/>
          </a:xfrm>
        </p:spPr>
        <p:txBody>
          <a:bodyPr/>
          <a:lstStyle/>
          <a:p>
            <a:pPr eaLnBrk="1" hangingPunct="1">
              <a:spcBef>
                <a:spcPts val="200"/>
              </a:spcBef>
            </a:pPr>
            <a:r>
              <a:rPr lang="en-US" sz="2800" dirty="0">
                <a:latin typeface="Arial Narrow" charset="0"/>
                <a:ea typeface="ＭＳ Ｐゴシック" charset="0"/>
              </a:rPr>
              <a:t>Reading assignments: CH22 – 4 and CH23 – 9</a:t>
            </a:r>
          </a:p>
          <a:p>
            <a:pPr eaLnBrk="1" hangingPunct="1">
              <a:spcBef>
                <a:spcPts val="200"/>
              </a:spcBef>
            </a:pPr>
            <a:r>
              <a:rPr lang="en-US" sz="2800" dirty="0">
                <a:latin typeface="Arial Narrow" charset="0"/>
                <a:ea typeface="ＭＳ Ｐゴシック" charset="0"/>
              </a:rPr>
              <a:t>Course evaluation policy</a:t>
            </a:r>
          </a:p>
          <a:p>
            <a:pPr lvl="1" eaLnBrk="1" hangingPunct="1">
              <a:lnSpc>
                <a:spcPct val="80000"/>
              </a:lnSpc>
            </a:pPr>
            <a:r>
              <a:rPr lang="en-US" sz="2400" dirty="0"/>
              <a:t>Homework: </a:t>
            </a:r>
            <a:r>
              <a:rPr lang="en-US" altLang="ko-KR" sz="2400" dirty="0">
                <a:ea typeface="굴림" charset="-127"/>
                <a:cs typeface="굴림" charset="-127"/>
              </a:rPr>
              <a:t>25</a:t>
            </a:r>
            <a:r>
              <a:rPr lang="en-US" sz="2400" dirty="0"/>
              <a:t>%!!!</a:t>
            </a:r>
          </a:p>
          <a:p>
            <a:pPr lvl="1" eaLnBrk="1" hangingPunct="1">
              <a:lnSpc>
                <a:spcPct val="80000"/>
              </a:lnSpc>
            </a:pPr>
            <a:r>
              <a:rPr lang="en-US" sz="2400" dirty="0"/>
              <a:t>Exams</a:t>
            </a:r>
          </a:p>
          <a:p>
            <a:pPr lvl="2" eaLnBrk="1" hangingPunct="1">
              <a:lnSpc>
                <a:spcPct val="80000"/>
              </a:lnSpc>
            </a:pPr>
            <a:r>
              <a:rPr lang="en-US" sz="1800" dirty="0"/>
              <a:t>Final Comprehensive Exam (11am, Wed., </a:t>
            </a:r>
            <a:r>
              <a:rPr lang="en-US" sz="1800" dirty="0">
                <a:ea typeface="굴림" charset="-127"/>
              </a:rPr>
              <a:t>12</a:t>
            </a:r>
            <a:r>
              <a:rPr lang="en-US" sz="1800" dirty="0">
                <a:ea typeface="굴림" charset="-127"/>
                <a:cs typeface="굴림" charset="-127"/>
              </a:rPr>
              <a:t>/16/20</a:t>
            </a:r>
            <a:r>
              <a:rPr lang="en-US" sz="1800" dirty="0"/>
              <a:t>): 23%</a:t>
            </a:r>
          </a:p>
          <a:p>
            <a:pPr lvl="2" eaLnBrk="1" hangingPunct="1">
              <a:lnSpc>
                <a:spcPct val="80000"/>
              </a:lnSpc>
            </a:pPr>
            <a:r>
              <a:rPr lang="en-US" sz="1800" dirty="0"/>
              <a:t>Mid-term Comprehensive Exam (1pm, Mon., 10/19/20): 20%</a:t>
            </a:r>
          </a:p>
          <a:p>
            <a:pPr lvl="2" eaLnBrk="1" hangingPunct="1">
              <a:lnSpc>
                <a:spcPct val="80000"/>
              </a:lnSpc>
            </a:pPr>
            <a:r>
              <a:rPr lang="en-US" sz="1800" dirty="0"/>
              <a:t>One better of the two term Exams (9/23/20 and 11/11/20): </a:t>
            </a:r>
            <a:r>
              <a:rPr lang="en-US" altLang="ko-KR" sz="1800" dirty="0">
                <a:ea typeface="굴림" charset="-127"/>
                <a:cs typeface="굴림" charset="-127"/>
              </a:rPr>
              <a:t>12</a:t>
            </a:r>
            <a:r>
              <a:rPr lang="en-US" sz="1800" dirty="0"/>
              <a:t>%</a:t>
            </a:r>
            <a:endParaRPr lang="en-US" sz="1600" dirty="0"/>
          </a:p>
          <a:p>
            <a:pPr lvl="2" eaLnBrk="1" hangingPunct="1">
              <a:lnSpc>
                <a:spcPct val="80000"/>
              </a:lnSpc>
            </a:pPr>
            <a:r>
              <a:rPr lang="en-US" sz="1800" dirty="0"/>
              <a:t>Missing an exam is not permissible unless pre-approved</a:t>
            </a:r>
          </a:p>
          <a:p>
            <a:pPr lvl="1" eaLnBrk="1" hangingPunct="1">
              <a:lnSpc>
                <a:spcPct val="80000"/>
              </a:lnSpc>
            </a:pPr>
            <a:r>
              <a:rPr lang="en-US" sz="2400" dirty="0"/>
              <a:t>Lab score: 10%</a:t>
            </a:r>
            <a:endParaRPr lang="en-US" sz="2400" dirty="0">
              <a:solidFill>
                <a:srgbClr val="FF0066"/>
              </a:solidFill>
            </a:endParaRPr>
          </a:p>
          <a:p>
            <a:pPr lvl="1" eaLnBrk="1" hangingPunct="1">
              <a:lnSpc>
                <a:spcPct val="80000"/>
              </a:lnSpc>
            </a:pPr>
            <a:r>
              <a:rPr lang="en-US" sz="2400" dirty="0"/>
              <a:t>Pop-quizzes: 10%</a:t>
            </a:r>
          </a:p>
          <a:p>
            <a:pPr lvl="1" eaLnBrk="1" hangingPunct="1">
              <a:lnSpc>
                <a:spcPct val="80000"/>
              </a:lnSpc>
            </a:pPr>
            <a:r>
              <a:rPr lang="en-US" sz="2400" dirty="0"/>
              <a:t>Extra credit: 10% of the total</a:t>
            </a:r>
          </a:p>
          <a:p>
            <a:pPr lvl="1" eaLnBrk="1" hangingPunct="1">
              <a:lnSpc>
                <a:spcPct val="80000"/>
              </a:lnSpc>
            </a:pPr>
            <a:r>
              <a:rPr lang="en-US" sz="2400" dirty="0"/>
              <a:t>Grading done on a sliding scale, based on the final grades</a:t>
            </a:r>
          </a:p>
          <a:p>
            <a:pPr eaLnBrk="1" hangingPunct="1">
              <a:spcBef>
                <a:spcPts val="200"/>
              </a:spcBef>
            </a:pPr>
            <a:r>
              <a:rPr lang="en-US" sz="2800" dirty="0"/>
              <a:t>1</a:t>
            </a:r>
            <a:r>
              <a:rPr lang="en-US" sz="2800" baseline="30000" dirty="0"/>
              <a:t>st</a:t>
            </a:r>
            <a:r>
              <a:rPr lang="en-US" sz="2800" dirty="0"/>
              <a:t> term results</a:t>
            </a:r>
          </a:p>
          <a:p>
            <a:pPr lvl="1" eaLnBrk="1" hangingPunct="1">
              <a:spcBef>
                <a:spcPts val="200"/>
              </a:spcBef>
            </a:pPr>
            <a:r>
              <a:rPr lang="en-US" sz="2400" dirty="0"/>
              <a:t>Class average: 63.4/96</a:t>
            </a:r>
          </a:p>
          <a:p>
            <a:pPr lvl="2" eaLnBrk="1" hangingPunct="1">
              <a:spcBef>
                <a:spcPts val="200"/>
              </a:spcBef>
            </a:pPr>
            <a:r>
              <a:rPr lang="en-US" sz="1800" dirty="0"/>
              <a:t>Equivalent to 66/100</a:t>
            </a:r>
          </a:p>
          <a:p>
            <a:pPr lvl="1" eaLnBrk="1" hangingPunct="1">
              <a:spcBef>
                <a:spcPts val="200"/>
              </a:spcBef>
            </a:pPr>
            <a:r>
              <a:rPr lang="en-US" sz="2400" dirty="0"/>
              <a:t>Top score: 96/96</a:t>
            </a:r>
            <a:endParaRPr lang="en-US" sz="2000" dirty="0"/>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a:t>Monday, Sept. 28, 2020</a:t>
            </a:r>
          </a:p>
        </p:txBody>
      </p:sp>
      <p:sp>
        <p:nvSpPr>
          <p:cNvPr id="39" name="Footer Placeholder 4"/>
          <p:cNvSpPr>
            <a:spLocks noGrp="1"/>
          </p:cNvSpPr>
          <p:nvPr>
            <p:ph type="ftr" sz="quarter" idx="11"/>
          </p:nvPr>
        </p:nvSpPr>
        <p:spPr/>
        <p:txBody>
          <a:bodyPr/>
          <a:lstStyle/>
          <a:p>
            <a:r>
              <a:rPr lang="de-DE"/>
              <a:t>PHYS 1444-002, Fall 2020                    Dr. Jaehoon Yu</a:t>
            </a:r>
            <a:endParaRPr lang="en-US"/>
          </a:p>
        </p:txBody>
      </p:sp>
      <p:sp>
        <p:nvSpPr>
          <p:cNvPr id="40" name="Slide Number Placeholder 5"/>
          <p:cNvSpPr>
            <a:spLocks noGrp="1"/>
          </p:cNvSpPr>
          <p:nvPr>
            <p:ph type="sldNum" sz="quarter" idx="12"/>
          </p:nvPr>
        </p:nvSpPr>
        <p:spPr/>
        <p:txBody>
          <a:bodyPr/>
          <a:lstStyle/>
          <a:p>
            <a:fld id="{42044AD4-DBB6-8D49-A093-942F98192D5B}" type="slidenum">
              <a:rPr lang="en-US"/>
              <a:pPr/>
              <a:t>20</a:t>
            </a:fld>
            <a:endParaRPr lang="en-US"/>
          </a:p>
        </p:txBody>
      </p:sp>
      <p:sp>
        <p:nvSpPr>
          <p:cNvPr id="233474" name="Rectangle 2"/>
          <p:cNvSpPr>
            <a:spLocks noGrp="1" noChangeArrowheads="1"/>
          </p:cNvSpPr>
          <p:nvPr>
            <p:ph type="title"/>
          </p:nvPr>
        </p:nvSpPr>
        <p:spPr>
          <a:xfrm>
            <a:off x="685800" y="0"/>
            <a:ext cx="7772400" cy="685800"/>
          </a:xfrm>
        </p:spPr>
        <p:txBody>
          <a:bodyPr/>
          <a:lstStyle/>
          <a:p>
            <a:r>
              <a:rPr lang="en-US" dirty="0"/>
              <a:t>Some Typical Potential Differences </a:t>
            </a:r>
          </a:p>
        </p:txBody>
      </p:sp>
      <p:graphicFrame>
        <p:nvGraphicFramePr>
          <p:cNvPr id="233532" name="Group 60"/>
          <p:cNvGraphicFramePr>
            <a:graphicFrameLocks noGrp="1"/>
          </p:cNvGraphicFramePr>
          <p:nvPr>
            <p:ph idx="1"/>
          </p:nvPr>
        </p:nvGraphicFramePr>
        <p:xfrm>
          <a:off x="685800" y="609600"/>
          <a:ext cx="7772400" cy="4572000"/>
        </p:xfrm>
        <a:graphic>
          <a:graphicData uri="http://schemas.openxmlformats.org/drawingml/2006/table">
            <a:tbl>
              <a:tblPr/>
              <a:tblGrid>
                <a:gridCol w="4953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Sources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Approximate Voltage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Thundercloud to ground (~5km)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8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High-Voltage Power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6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Power supply for TV tube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ignition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Household outlet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2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battery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12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Flashlight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1.5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Resting potential across nerve membrane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-1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Potential changes on skin (EKG and EEG)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10</a:t>
                      </a:r>
                      <a:r>
                        <a:rPr kumimoji="0" lang="en-US" sz="2400" b="0" i="0" u="none" strike="noStrike" cap="none" normalizeH="0" baseline="30000" dirty="0">
                          <a:ln>
                            <a:noFill/>
                          </a:ln>
                          <a:solidFill>
                            <a:schemeClr val="accent2"/>
                          </a:solidFill>
                          <a:effectLst/>
                          <a:latin typeface="Arial Narrow" charset="0"/>
                        </a:rPr>
                        <a:t>-4 </a:t>
                      </a:r>
                      <a:r>
                        <a:rPr kumimoji="0" lang="en-US" sz="2400" b="0" i="0" u="none" strike="noStrike" cap="none" normalizeH="0" baseline="0" dirty="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609600" y="5308937"/>
            <a:ext cx="8229600" cy="1015663"/>
          </a:xfrm>
          <a:prstGeom prst="rect">
            <a:avLst/>
          </a:prstGeom>
          <a:noFill/>
        </p:spPr>
        <p:txBody>
          <a:bodyPr wrap="square" rtlCol="0">
            <a:spAutoFit/>
          </a:bodyPr>
          <a:lstStyle/>
          <a:p>
            <a:r>
              <a:rPr lang="en-US" sz="2000" dirty="0">
                <a:solidFill>
                  <a:srgbClr val="000090"/>
                </a:solidFill>
                <a:latin typeface="+mj-lt"/>
              </a:rPr>
              <a:t>In a typical lightening strike, 15C of electrons are released in 500</a:t>
            </a:r>
            <a:r>
              <a:rPr lang="en-US" sz="2000" dirty="0">
                <a:solidFill>
                  <a:srgbClr val="000090"/>
                </a:solidFill>
                <a:latin typeface="Symbol" charset="2"/>
                <a:cs typeface="Symbol" charset="2"/>
              </a:rPr>
              <a:t>μ</a:t>
            </a:r>
            <a:r>
              <a:rPr lang="en-US" sz="2000" dirty="0">
                <a:solidFill>
                  <a:srgbClr val="000090"/>
                </a:solidFill>
                <a:latin typeface="+mj-lt"/>
              </a:rPr>
              <a:t>s.   What is the total kinetic energy of these electrons when they strike ground?  What is the power released during this strike?  What do you think will happen to a tree hit by this lightening?</a:t>
            </a:r>
          </a:p>
        </p:txBody>
      </p:sp>
    </p:spTree>
    <p:extLst>
      <p:ext uri="{BB962C8B-B14F-4D97-AF65-F5344CB8AC3E}">
        <p14:creationId xmlns:p14="http://schemas.microsoft.com/office/powerpoint/2010/main" val="400044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7, 2020</a:t>
            </a: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28,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28,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Special Project #4</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Monday, Sept. 28,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5</a:t>
            </a:fld>
            <a:endParaRPr lang="en-US"/>
          </a:p>
        </p:txBody>
      </p:sp>
      <p:sp>
        <p:nvSpPr>
          <p:cNvPr id="7" name="Footer Placeholder 6"/>
          <p:cNvSpPr>
            <a:spLocks noGrp="1"/>
          </p:cNvSpPr>
          <p:nvPr>
            <p:ph type="ftr" sz="quarter" idx="11"/>
          </p:nvPr>
        </p:nvSpPr>
        <p:spPr/>
        <p:txBody>
          <a:bodyPr/>
          <a:lstStyle/>
          <a:p>
            <a:r>
              <a:rPr lang="en-US"/>
              <a:t>PHYS 1444-002, Fall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the initial speed of 0.1%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SP4-first-last-fall20.pdf which includes all pages in one file </a:t>
            </a:r>
            <a:r>
              <a:rPr lang="en-US" sz="2000" kern="0" dirty="0">
                <a:solidFill>
                  <a:srgbClr val="7030A0"/>
                </a:solidFill>
                <a:sym typeface="Wingdings" pitchFamily="2" charset="2"/>
              </a:rPr>
              <a:t> Be sure to write your name onto all pages of the project report!</a:t>
            </a:r>
            <a:endParaRPr lang="en-US" sz="2000" kern="0" dirty="0">
              <a:solidFill>
                <a:srgbClr val="0000FF"/>
              </a:solidFill>
            </a:endParaRPr>
          </a:p>
          <a:p>
            <a:pPr>
              <a:lnSpc>
                <a:spcPct val="80000"/>
              </a:lnSpc>
            </a:pPr>
            <a:r>
              <a:rPr lang="en-US" sz="2400" kern="0" dirty="0">
                <a:solidFill>
                  <a:srgbClr val="0000FF"/>
                </a:solidFill>
              </a:rPr>
              <a:t>Due beginning of the class Monday, Oct. 12, submitted on CANVAS!</a:t>
            </a:r>
          </a:p>
        </p:txBody>
      </p:sp>
    </p:spTree>
    <p:extLst>
      <p:ext uri="{BB962C8B-B14F-4D97-AF65-F5344CB8AC3E}">
        <p14:creationId xmlns:p14="http://schemas.microsoft.com/office/powerpoint/2010/main" val="98586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Sept. 28,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4DABA947-0633-CB45-9ABB-8FC127C215BE}" type="slidenum">
              <a:rPr lang="en-US"/>
              <a:pPr/>
              <a:t>6</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524000"/>
            <a:ext cx="2286000" cy="1714500"/>
          </a:xfrm>
          <a:prstGeom prst="rect">
            <a:avLst/>
          </a:prstGeom>
          <a:noFill/>
        </p:spPr>
      </p:pic>
      <p:sp>
        <p:nvSpPr>
          <p:cNvPr id="188420" name="Rectangle 4"/>
          <p:cNvSpPr>
            <a:spLocks noGrp="1" noChangeArrowheads="1"/>
          </p:cNvSpPr>
          <p:nvPr>
            <p:ph type="title"/>
          </p:nvPr>
        </p:nvSpPr>
        <p:spPr>
          <a:xfrm>
            <a:off x="457200" y="0"/>
            <a:ext cx="8077200" cy="685800"/>
          </a:xfrm>
        </p:spPr>
        <p:txBody>
          <a:bodyPr/>
          <a:lstStyle/>
          <a:p>
            <a:r>
              <a:rPr lang="en-US" dirty="0"/>
              <a:t>Electric Dipoles</a:t>
            </a:r>
          </a:p>
        </p:txBody>
      </p:sp>
      <p:sp>
        <p:nvSpPr>
          <p:cNvPr id="188421" name="Rectangle 5"/>
          <p:cNvSpPr>
            <a:spLocks noGrp="1" noChangeArrowheads="1"/>
          </p:cNvSpPr>
          <p:nvPr>
            <p:ph type="body" idx="1"/>
          </p:nvPr>
        </p:nvSpPr>
        <p:spPr>
          <a:xfrm>
            <a:off x="381000" y="609600"/>
            <a:ext cx="8001000" cy="4419600"/>
          </a:xfrm>
        </p:spPr>
        <p:txBody>
          <a:bodyPr/>
          <a:lstStyle/>
          <a:p>
            <a:pPr>
              <a:lnSpc>
                <a:spcPct val="80000"/>
              </a:lnSpc>
            </a:pPr>
            <a:r>
              <a:rPr lang="en-US" sz="2800" dirty="0"/>
              <a:t>An electric dipole is the combination of two equal charges of opposite signs, +Q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a:t>
            </a:r>
            <a:r>
              <a:rPr lang="en-US" sz="2400" b="1" dirty="0">
                <a:latin typeface="Monotype Corsiva" charset="0"/>
              </a:rPr>
              <a:t> </a:t>
            </a:r>
            <a:r>
              <a:rPr lang="en-US" sz="2400" b="1" dirty="0">
                <a:solidFill>
                  <a:srgbClr val="CC00CC"/>
                </a:solidFill>
                <a:latin typeface="Monotype Corsiva" charset="0"/>
              </a:rPr>
              <a:t>(poll 2)</a:t>
            </a: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r>
              <a:rPr lang="en-US" sz="2400" b="1" dirty="0">
                <a:solidFill>
                  <a:srgbClr val="CC00CC"/>
                </a:solidFill>
                <a:latin typeface="Monotype Corsiva" charset="0"/>
              </a:rPr>
              <a:t> (poll 3)</a:t>
            </a:r>
            <a:endParaRPr lang="en-US" sz="2400" dirty="0"/>
          </a:p>
          <a:p>
            <a:pPr lvl="1">
              <a:lnSpc>
                <a:spcPct val="80000"/>
              </a:lnSpc>
            </a:pPr>
            <a:r>
              <a:rPr lang="en-US" sz="2400" dirty="0"/>
              <a:t>Its direction is from the negative charge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p>
          <a:p>
            <a:pPr lvl="2">
              <a:lnSpc>
                <a:spcPct val="80000"/>
              </a:lnSpc>
            </a:pPr>
            <a:r>
              <a:rPr lang="en-US" sz="2000" dirty="0">
                <a:sym typeface="Wingdings" charset="2"/>
              </a:rPr>
              <a:t>Even if the molecule is electrically neutral, their sharing of electrons causes separation of charges in a microscopic scale</a:t>
            </a:r>
          </a:p>
          <a:p>
            <a:pPr lvl="2">
              <a:lnSpc>
                <a:spcPct val="80000"/>
              </a:lnSpc>
            </a:pPr>
            <a:r>
              <a:rPr lang="en-US" sz="2000" dirty="0">
                <a:solidFill>
                  <a:schemeClr val="hlink"/>
                </a:solidFill>
                <a:sym typeface="Wingdings" charset="2"/>
              </a:rPr>
              <a:t>Symmetric diatomic molecules, such as O</a:t>
            </a:r>
            <a:r>
              <a:rPr lang="en-US" sz="2000" baseline="-25000" dirty="0">
                <a:solidFill>
                  <a:schemeClr val="hlink"/>
                </a:solidFill>
                <a:sym typeface="Wingdings" charset="2"/>
              </a:rPr>
              <a:t>2</a:t>
            </a:r>
            <a:r>
              <a:rPr lang="en-US" sz="2000" dirty="0">
                <a:solidFill>
                  <a:schemeClr val="hlink"/>
                </a:solidFill>
                <a:sym typeface="Wingdings" charset="2"/>
              </a:rPr>
              <a:t>, do not have dipole moment.</a:t>
            </a:r>
          </a:p>
        </p:txBody>
      </p:sp>
      <p:sp>
        <p:nvSpPr>
          <p:cNvPr id="188422" name="Rectangle 6"/>
          <p:cNvSpPr>
            <a:spLocks noChangeArrowheads="1"/>
          </p:cNvSpPr>
          <p:nvPr/>
        </p:nvSpPr>
        <p:spPr bwMode="auto">
          <a:xfrm>
            <a:off x="381000" y="51054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7686675" y="2774950"/>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extLst>
      <p:ext uri="{BB962C8B-B14F-4D97-AF65-F5344CB8AC3E}">
        <p14:creationId xmlns:p14="http://schemas.microsoft.com/office/powerpoint/2010/main" val="111124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28,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B6015897-0DF8-D944-B6BA-38D754A81F7A}" type="slidenum">
              <a:rPr lang="en-US"/>
              <a:pPr/>
              <a:t>7</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 not move?</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 a torque applied on the dipole.</a:t>
            </a:r>
          </a:p>
        </p:txBody>
      </p:sp>
    </p:spTree>
    <p:extLst>
      <p:ext uri="{BB962C8B-B14F-4D97-AF65-F5344CB8AC3E}">
        <p14:creationId xmlns:p14="http://schemas.microsoft.com/office/powerpoint/2010/main" val="401006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Sept. 28, 2020</a:t>
            </a:r>
          </a:p>
        </p:txBody>
      </p:sp>
      <p:sp>
        <p:nvSpPr>
          <p:cNvPr id="19" name="Footer Placeholder 4"/>
          <p:cNvSpPr>
            <a:spLocks noGrp="1"/>
          </p:cNvSpPr>
          <p:nvPr>
            <p:ph type="ftr" sz="quarter" idx="11"/>
          </p:nvPr>
        </p:nvSpPr>
        <p:spPr/>
        <p:txBody>
          <a:bodyPr/>
          <a:lstStyle/>
          <a:p>
            <a:r>
              <a:rPr lang="de-DE"/>
              <a:t>PHYS 1444-002, Fall 2020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8</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 (poll 7)</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nvGraphicFramePr>
        <p:xfrm>
          <a:off x="4267200" y="1600200"/>
          <a:ext cx="801688" cy="481013"/>
        </p:xfrm>
        <a:graphic>
          <a:graphicData uri="http://schemas.openxmlformats.org/presentationml/2006/ole">
            <mc:AlternateContent xmlns:mc="http://schemas.openxmlformats.org/markup-compatibility/2006">
              <mc:Choice xmlns:v="urn:schemas-microsoft-com:vml" Requires="v">
                <p:oleObj spid="_x0000_s126928" name="Equation" r:id="rId4" imgW="381000" imgH="228600" progId="Equation.DSMT4">
                  <p:embed/>
                </p:oleObj>
              </mc:Choice>
              <mc:Fallback>
                <p:oleObj name="Equation" r:id="rId4" imgW="381000" imgH="228600" progId="Equation.DSMT4">
                  <p:embed/>
                  <p:pic>
                    <p:nvPicPr>
                      <p:cNvPr id="192517" name="Object 5"/>
                      <p:cNvPicPr>
                        <a:picLocks noChangeAspect="1" noChangeArrowheads="1"/>
                      </p:cNvPicPr>
                      <p:nvPr/>
                    </p:nvPicPr>
                    <p:blipFill>
                      <a:blip r:embed="rId5"/>
                      <a:srcRect/>
                      <a:stretch>
                        <a:fillRect/>
                      </a:stretch>
                    </p:blipFill>
                    <p:spPr bwMode="auto">
                      <a:xfrm>
                        <a:off x="4267200" y="1600200"/>
                        <a:ext cx="801688" cy="481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mc:AlternateContent xmlns:mc="http://schemas.openxmlformats.org/markup-compatibility/2006">
              <mc:Choice xmlns:v="urn:schemas-microsoft-com:vml" Requires="v">
                <p:oleObj spid="_x0000_s126929" name="Equation" r:id="rId6" imgW="749160" imgH="228600" progId="Equation.DSMT4">
                  <p:embed/>
                </p:oleObj>
              </mc:Choice>
              <mc:Fallback>
                <p:oleObj name="Equation" r:id="rId6" imgW="749160" imgH="228600" progId="Equation.DSMT4">
                  <p:embed/>
                  <p:pic>
                    <p:nvPicPr>
                      <p:cNvPr id="19251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743200"/>
                        <a:ext cx="1189037" cy="409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mc:AlternateContent xmlns:mc="http://schemas.openxmlformats.org/markup-compatibility/2006">
              <mc:Choice xmlns:v="urn:schemas-microsoft-com:vml" Requires="v">
                <p:oleObj spid="_x0000_s126930" name="Equation" r:id="rId8" imgW="253800" imgH="152280" progId="Equation.DSMT4">
                  <p:embed/>
                </p:oleObj>
              </mc:Choice>
              <mc:Fallback>
                <p:oleObj name="Equation" r:id="rId8" imgW="253800" imgH="152280" progId="Equation.DSMT4">
                  <p:embed/>
                  <p:pic>
                    <p:nvPicPr>
                      <p:cNvPr id="19251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867400"/>
                        <a:ext cx="477838" cy="287338"/>
                      </a:xfrm>
                      <a:prstGeom prst="rect">
                        <a:avLst/>
                      </a:prstGeom>
                      <a:solidFill>
                        <a:schemeClr val="bg1"/>
                      </a:solidFill>
                    </p:spPr>
                  </p:pic>
                </p:oleObj>
              </mc:Fallback>
            </mc:AlternateContent>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mc:AlternateContent xmlns:mc="http://schemas.openxmlformats.org/markup-compatibility/2006">
              <mc:Choice xmlns:v="urn:schemas-microsoft-com:vml" Requires="v">
                <p:oleObj spid="_x0000_s126931" name="Equation" r:id="rId10" imgW="876240" imgH="406080" progId="Equation.DSMT4">
                  <p:embed/>
                </p:oleObj>
              </mc:Choice>
              <mc:Fallback>
                <p:oleObj name="Equation" r:id="rId10" imgW="876240" imgH="406080" progId="Equation.DSMT4">
                  <p:embed/>
                  <p:pic>
                    <p:nvPicPr>
                      <p:cNvPr id="19252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825" y="5715000"/>
                        <a:ext cx="1649413" cy="766763"/>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mc:AlternateContent xmlns:mc="http://schemas.openxmlformats.org/markup-compatibility/2006">
              <mc:Choice xmlns:v="urn:schemas-microsoft-com:vml" Requires="v">
                <p:oleObj spid="_x0000_s126932" name="Equation" r:id="rId12" imgW="1117440" imgH="495000" progId="Equation.DSMT4">
                  <p:embed/>
                </p:oleObj>
              </mc:Choice>
              <mc:Fallback>
                <p:oleObj name="Equation" r:id="rId12" imgW="1117440" imgH="495000" progId="Equation.DSMT4">
                  <p:embed/>
                  <p:pic>
                    <p:nvPicPr>
                      <p:cNvPr id="192521"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4400" y="5715000"/>
                        <a:ext cx="2103438" cy="933450"/>
                      </a:xfrm>
                      <a:prstGeom prst="rect">
                        <a:avLst/>
                      </a:prstGeom>
                      <a:solidFill>
                        <a:schemeClr val="bg1"/>
                      </a:solidFill>
                    </p:spPr>
                  </p:pic>
                </p:oleObj>
              </mc:Fallback>
            </mc:AlternateContent>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mc:AlternateContent xmlns:mc="http://schemas.openxmlformats.org/markup-compatibility/2006">
              <mc:Choice xmlns:v="urn:schemas-microsoft-com:vml" Requires="v">
                <p:oleObj spid="_x0000_s126933" name="Equation" r:id="rId14" imgW="266400" imgH="203040" progId="Equation.DSMT4">
                  <p:embed/>
                </p:oleObj>
              </mc:Choice>
              <mc:Fallback>
                <p:oleObj name="Equation" r:id="rId14" imgW="266400" imgH="203040" progId="Equation.DSMT4">
                  <p:embed/>
                  <p:pic>
                    <p:nvPicPr>
                      <p:cNvPr id="192522"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88" y="5867400"/>
                        <a:ext cx="501650" cy="382588"/>
                      </a:xfrm>
                      <a:prstGeom prst="rect">
                        <a:avLst/>
                      </a:prstGeom>
                      <a:solidFill>
                        <a:schemeClr val="bg1"/>
                      </a:solidFill>
                    </p:spPr>
                  </p:pic>
                </p:oleObj>
              </mc:Fallback>
            </mc:AlternateContent>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mc:AlternateContent xmlns:mc="http://schemas.openxmlformats.org/markup-compatibility/2006">
              <mc:Choice xmlns:v="urn:schemas-microsoft-com:vml" Requires="v">
                <p:oleObj spid="_x0000_s126934" name="Equation" r:id="rId16" imgW="850680" imgH="444240" progId="Equation.DSMT4">
                  <p:embed/>
                </p:oleObj>
              </mc:Choice>
              <mc:Fallback>
                <p:oleObj name="Equation" r:id="rId16" imgW="850680" imgH="444240" progId="Equation.DSMT4">
                  <p:embed/>
                  <p:pic>
                    <p:nvPicPr>
                      <p:cNvPr id="192523"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5715000"/>
                        <a:ext cx="1601788" cy="838200"/>
                      </a:xfrm>
                      <a:prstGeom prst="rect">
                        <a:avLst/>
                      </a:prstGeom>
                      <a:solidFill>
                        <a:schemeClr val="bg1"/>
                      </a:solidFill>
                    </p:spPr>
                  </p:pic>
                </p:oleObj>
              </mc:Fallback>
            </mc:AlternateContent>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mc:AlternateContent xmlns:mc="http://schemas.openxmlformats.org/markup-compatibility/2006">
              <mc:Choice xmlns:v="urn:schemas-microsoft-com:vml" Requires="v">
                <p:oleObj spid="_x0000_s126935" name="Equation" r:id="rId18" imgW="431640" imgH="190440" progId="Equation.DSMT4">
                  <p:embed/>
                </p:oleObj>
              </mc:Choice>
              <mc:Fallback>
                <p:oleObj name="Equation" r:id="rId18" imgW="431640" imgH="190440" progId="Equation.DSMT4">
                  <p:embed/>
                  <p:pic>
                    <p:nvPicPr>
                      <p:cNvPr id="192524"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1038" y="5867400"/>
                        <a:ext cx="812800" cy="358775"/>
                      </a:xfrm>
                      <a:prstGeom prst="rect">
                        <a:avLst/>
                      </a:prstGeom>
                      <a:solidFill>
                        <a:schemeClr val="bg1"/>
                      </a:solidFill>
                    </p:spPr>
                  </p:pic>
                </p:oleObj>
              </mc:Fallback>
            </mc:AlternateContent>
          </a:graphicData>
        </a:graphic>
      </p:graphicFrame>
      <p:graphicFrame>
        <p:nvGraphicFramePr>
          <p:cNvPr id="192525" name="Object 13"/>
          <p:cNvGraphicFramePr>
            <a:graphicFrameLocks noChangeAspect="1"/>
          </p:cNvGraphicFramePr>
          <p:nvPr/>
        </p:nvGraphicFramePr>
        <p:xfrm>
          <a:off x="5105400" y="1600200"/>
          <a:ext cx="561975" cy="533400"/>
        </p:xfrm>
        <a:graphic>
          <a:graphicData uri="http://schemas.openxmlformats.org/presentationml/2006/ole">
            <mc:AlternateContent xmlns:mc="http://schemas.openxmlformats.org/markup-compatibility/2006">
              <mc:Choice xmlns:v="urn:schemas-microsoft-com:vml" Requires="v">
                <p:oleObj spid="_x0000_s126936" name="Equation" r:id="rId20" imgW="266700" imgH="254000" progId="Equation.DSMT4">
                  <p:embed/>
                </p:oleObj>
              </mc:Choice>
              <mc:Fallback>
                <p:oleObj name="Equation" r:id="rId20" imgW="266700" imgH="254000" progId="Equation.DSMT4">
                  <p:embed/>
                  <p:pic>
                    <p:nvPicPr>
                      <p:cNvPr id="192525" name="Object 13"/>
                      <p:cNvPicPr>
                        <a:picLocks noChangeAspect="1" noChangeArrowheads="1"/>
                      </p:cNvPicPr>
                      <p:nvPr/>
                    </p:nvPicPr>
                    <p:blipFill>
                      <a:blip r:embed="rId21"/>
                      <a:srcRect/>
                      <a:stretch>
                        <a:fillRect/>
                      </a:stretch>
                    </p:blipFill>
                    <p:spPr bwMode="auto">
                      <a:xfrm>
                        <a:off x="5105400" y="1600200"/>
                        <a:ext cx="56197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6" name="Object 14"/>
          <p:cNvGraphicFramePr>
            <a:graphicFrameLocks noChangeAspect="1"/>
          </p:cNvGraphicFramePr>
          <p:nvPr/>
        </p:nvGraphicFramePr>
        <p:xfrm>
          <a:off x="5745163" y="1600200"/>
          <a:ext cx="746125" cy="533400"/>
        </p:xfrm>
        <a:graphic>
          <a:graphicData uri="http://schemas.openxmlformats.org/presentationml/2006/ole">
            <mc:AlternateContent xmlns:mc="http://schemas.openxmlformats.org/markup-compatibility/2006">
              <mc:Choice xmlns:v="urn:schemas-microsoft-com:vml" Requires="v">
                <p:oleObj spid="_x0000_s126937" name="Equation" r:id="rId22" imgW="355600" imgH="254000" progId="Equation.DSMT4">
                  <p:embed/>
                </p:oleObj>
              </mc:Choice>
              <mc:Fallback>
                <p:oleObj name="Equation" r:id="rId22" imgW="355600" imgH="254000" progId="Equation.DSMT4">
                  <p:embed/>
                  <p:pic>
                    <p:nvPicPr>
                      <p:cNvPr id="192526" name="Object 14"/>
                      <p:cNvPicPr>
                        <a:picLocks noChangeAspect="1" noChangeArrowheads="1"/>
                      </p:cNvPicPr>
                      <p:nvPr/>
                    </p:nvPicPr>
                    <p:blipFill>
                      <a:blip r:embed="rId23"/>
                      <a:srcRect/>
                      <a:stretch>
                        <a:fillRect/>
                      </a:stretch>
                    </p:blipFill>
                    <p:spPr bwMode="auto">
                      <a:xfrm>
                        <a:off x="5745163" y="1600200"/>
                        <a:ext cx="7461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mc:AlternateContent xmlns:mc="http://schemas.openxmlformats.org/markup-compatibility/2006">
              <mc:Choice xmlns:v="urn:schemas-microsoft-com:vml" Requires="v">
                <p:oleObj spid="_x0000_s126938" name="Equation" r:id="rId24" imgW="1396800" imgH="596880" progId="Equation.DSMT4">
                  <p:embed/>
                </p:oleObj>
              </mc:Choice>
              <mc:Fallback>
                <p:oleObj name="Equation" r:id="rId24" imgW="1396800" imgH="596880" progId="Equation.DSMT4">
                  <p:embed/>
                  <p:pic>
                    <p:nvPicPr>
                      <p:cNvPr id="192527"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0200" y="2586038"/>
                        <a:ext cx="2214563" cy="1071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mc:AlternateContent xmlns:mc="http://schemas.openxmlformats.org/markup-compatibility/2006">
              <mc:Choice xmlns:v="urn:schemas-microsoft-com:vml" Requires="v">
                <p:oleObj spid="_x0000_s126939" name="Equation" r:id="rId26" imgW="1091880" imgH="444240" progId="Equation.DSMT4">
                  <p:embed/>
                </p:oleObj>
              </mc:Choice>
              <mc:Fallback>
                <p:oleObj name="Equation" r:id="rId26" imgW="1091880" imgH="444240" progId="Equation.DSMT4">
                  <p:embed/>
                  <p:pic>
                    <p:nvPicPr>
                      <p:cNvPr id="192528"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00" y="2590800"/>
                        <a:ext cx="1730375" cy="798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mc:AlternateContent xmlns:mc="http://schemas.openxmlformats.org/markup-compatibility/2006">
              <mc:Choice xmlns:v="urn:schemas-microsoft-com:vml" Requires="v">
                <p:oleObj spid="_x0000_s126940" name="Equation" r:id="rId28" imgW="876240" imgH="406080" progId="Equation.DSMT4">
                  <p:embed/>
                </p:oleObj>
              </mc:Choice>
              <mc:Fallback>
                <p:oleObj name="Equation" r:id="rId28" imgW="876240" imgH="406080" progId="Equation.DSMT4">
                  <p:embed/>
                  <p:pic>
                    <p:nvPicPr>
                      <p:cNvPr id="192529"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8938" y="2590800"/>
                        <a:ext cx="1389062" cy="730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675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Sept. 28, 2020</a:t>
            </a:r>
          </a:p>
        </p:txBody>
      </p:sp>
      <p:sp>
        <p:nvSpPr>
          <p:cNvPr id="19" name="Footer Placeholder 4"/>
          <p:cNvSpPr>
            <a:spLocks noGrp="1"/>
          </p:cNvSpPr>
          <p:nvPr>
            <p:ph type="ftr" sz="quarter" idx="11"/>
          </p:nvPr>
        </p:nvSpPr>
        <p:spPr/>
        <p:txBody>
          <a:bodyPr/>
          <a:lstStyle/>
          <a:p>
            <a:r>
              <a:rPr lang="de-DE"/>
              <a:t>PHYS 1444-002, Fall 2020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9</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a:t>What happens when </a:t>
            </a:r>
            <a:r>
              <a:rPr lang="en-US" sz="3600" dirty="0" err="1"/>
              <a:t>r</a:t>
            </a:r>
            <a:r>
              <a:rPr lang="en-US" sz="3600" dirty="0"/>
              <a:t>&gt;&gt;</a:t>
            </a:r>
            <a:r>
              <a:rPr lang="en-US" sz="3600" dirty="0" err="1"/>
              <a:t>l</a:t>
            </a:r>
            <a:r>
              <a:rPr lang="en-US" sz="3600" dirty="0"/>
              <a:t>?.</a:t>
            </a:r>
            <a:r>
              <a:rPr lang="en-US" sz="28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a:t>Dipole Electric Field from Afar</a:t>
            </a:r>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mc:AlternateContent xmlns:mc="http://schemas.openxmlformats.org/markup-compatibility/2006">
              <mc:Choice xmlns:v="urn:schemas-microsoft-com:vml" Requires="v">
                <p:oleObj spid="_x0000_s127202" name="Equation" r:id="rId3" imgW="342900" imgH="228600" progId="Equation.DSMT4">
                  <p:embed/>
                </p:oleObj>
              </mc:Choice>
              <mc:Fallback>
                <p:oleObj name="Equation" r:id="rId3" imgW="342900" imgH="228600" progId="Equation.DSMT4">
                  <p:embed/>
                  <p:pic>
                    <p:nvPicPr>
                      <p:cNvPr id="19251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838921"/>
                        <a:ext cx="787450" cy="526256"/>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mc:AlternateContent xmlns:mc="http://schemas.openxmlformats.org/markup-compatibility/2006">
              <mc:Choice xmlns:v="urn:schemas-microsoft-com:vml" Requires="v">
                <p:oleObj spid="_x0000_s127203" name="Equation" r:id="rId5" imgW="1117440" imgH="495000" progId="Equation.DSMT4">
                  <p:embed/>
                </p:oleObj>
              </mc:Choice>
              <mc:Fallback>
                <p:oleObj name="Equation" r:id="rId5" imgW="1117440" imgH="495000" progId="Equation.DSMT4">
                  <p:embed/>
                  <p:pic>
                    <p:nvPicPr>
                      <p:cNvPr id="19252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5558"/>
                        <a:ext cx="2563565" cy="1137642"/>
                      </a:xfrm>
                      <a:prstGeom prst="rect">
                        <a:avLst/>
                      </a:prstGeom>
                      <a:solidFill>
                        <a:schemeClr val="bg1"/>
                      </a:solidFill>
                    </p:spPr>
                  </p:pic>
                </p:oleObj>
              </mc:Fallback>
            </mc:AlternateContent>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mc:AlternateContent xmlns:mc="http://schemas.openxmlformats.org/markup-compatibility/2006">
              <mc:Choice xmlns:v="urn:schemas-microsoft-com:vml" Requires="v">
                <p:oleObj spid="_x0000_s127204" name="Equation" r:id="rId7" imgW="1511300" imgH="431800" progId="Equation.DSMT4">
                  <p:embed/>
                </p:oleObj>
              </mc:Choice>
              <mc:Fallback>
                <p:oleObj name="Equation" r:id="rId7" imgW="1511300" imgH="431800" progId="Equation.DSMT4">
                  <p:embed/>
                  <p:pic>
                    <p:nvPicPr>
                      <p:cNvPr id="249871"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30" y="1605558"/>
                        <a:ext cx="3470970" cy="990600"/>
                      </a:xfrm>
                      <a:prstGeom prst="rect">
                        <a:avLst/>
                      </a:prstGeom>
                      <a:solidFill>
                        <a:schemeClr val="bg1"/>
                      </a:solidFill>
                    </p:spPr>
                  </p:pic>
                </p:oleObj>
              </mc:Fallback>
            </mc:AlternateContent>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a:ln>
                  <a:noFill/>
                </a:ln>
                <a:solidFill>
                  <a:schemeClr val="accent2"/>
                </a:solidFill>
                <a:effectLst/>
                <a:uLnTx/>
                <a:uFillTx/>
                <a:latin typeface="+mn-lt"/>
                <a:ea typeface="+mn-ea"/>
                <a:cs typeface="+mn-cs"/>
              </a:rPr>
              <a:t>thi</a:t>
            </a:r>
            <a:r>
              <a:rPr lang="en-US" sz="3600" kern="0" dirty="0" err="1">
                <a:solidFill>
                  <a:schemeClr val="accent2"/>
                </a:solidFill>
                <a:latin typeface="+mn-lt"/>
              </a:rPr>
              <a:t>s</a:t>
            </a:r>
            <a:r>
              <a:rPr lang="en-US" sz="3600" kern="0" dirty="0">
                <a:solidFill>
                  <a:schemeClr val="accent2"/>
                </a:solidFill>
                <a:latin typeface="+mn-lt"/>
              </a:rPr>
              <a:t> make sense?</a:t>
            </a:r>
          </a:p>
          <a:p>
            <a:pPr marL="800100" lvl="1" indent="-342900">
              <a:lnSpc>
                <a:spcPct val="90000"/>
              </a:lnSpc>
              <a:spcBef>
                <a:spcPct val="20000"/>
              </a:spcBef>
              <a:buFontTx/>
              <a:buChar char="•"/>
            </a:pPr>
            <a:r>
              <a:rPr lang="en-US" sz="3200" kern="0" dirty="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a:ln>
                  <a:noFill/>
                </a:ln>
                <a:solidFill>
                  <a:srgbClr val="660066"/>
                </a:solidFill>
                <a:effectLst/>
                <a:uLnTx/>
                <a:uFillTx/>
                <a:latin typeface="+mn-lt"/>
                <a:ea typeface="+mn-ea"/>
                <a:cs typeface="+mn-cs"/>
              </a:rPr>
              <a:t>This</a:t>
            </a:r>
            <a:r>
              <a:rPr kumimoji="0" lang="en-US" sz="3200" b="0" i="0" u="none" strike="noStrike" kern="0" cap="none" spc="0" normalizeH="0" noProof="0" dirty="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a:ln>
                <a:noFill/>
              </a:ln>
              <a:solidFill>
                <a:srgbClr val="660066"/>
              </a:solidFill>
              <a:effectLst/>
              <a:uLnTx/>
              <a:uFillTx/>
              <a:latin typeface="+mn-lt"/>
              <a:ea typeface="+mn-ea"/>
              <a:cs typeface="+mn-cs"/>
            </a:endParaRPr>
          </a:p>
        </p:txBody>
      </p:sp>
    </p:spTree>
    <p:extLst>
      <p:ext uri="{BB962C8B-B14F-4D97-AF65-F5344CB8AC3E}">
        <p14:creationId xmlns:p14="http://schemas.microsoft.com/office/powerpoint/2010/main" val="1082149452"/>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33506</TotalTime>
  <Words>2744</Words>
  <Application>Microsoft Macintosh PowerPoint</Application>
  <PresentationFormat>On-screen Show (4:3)</PresentationFormat>
  <Paragraphs>296</Paragraphs>
  <Slides>20</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 Narrow</vt:lpstr>
      <vt:lpstr>Courier New</vt:lpstr>
      <vt:lpstr>Monotype Corsiva</vt:lpstr>
      <vt:lpstr>Symbol</vt:lpstr>
      <vt:lpstr>Times New Roman</vt:lpstr>
      <vt:lpstr>phys1443-spring02</vt:lpstr>
      <vt:lpstr>Equation</vt:lpstr>
      <vt:lpstr>PHYS 1441 – Section 002 Lecture #8</vt:lpstr>
      <vt:lpstr>Announcements</vt:lpstr>
      <vt:lpstr>Reminder: SP#3 – Civic Duty I: Voter Registration</vt:lpstr>
      <vt:lpstr>SP#3 – Civic Duty I: Voter Registration – 2</vt:lpstr>
      <vt:lpstr>Special Project #4</vt:lpstr>
      <vt:lpstr>Electric Dipoles</vt:lpstr>
      <vt:lpstr>Dipoles in an External Field</vt:lpstr>
      <vt:lpstr>Electric Field by a Dipole </vt:lpstr>
      <vt:lpstr>Dipole Electric Field from Afar</vt:lpstr>
      <vt:lpstr>Electric Potential Energy</vt:lpstr>
      <vt:lpstr>Electric Potential Energy</vt:lpstr>
      <vt:lpstr>Electric Potential Energy</vt:lpstr>
      <vt:lpstr>Electric Potential</vt:lpstr>
      <vt:lpstr>Electric Potential, cont’d</vt:lpstr>
      <vt:lpstr>A Few Things about the Electric Potential</vt:lpstr>
      <vt:lpstr>Example 23 – 1 </vt:lpstr>
      <vt:lpstr>Electric Potential and Potential Energy </vt:lpstr>
      <vt:lpstr>Comparisons of Potential Energies </vt:lpstr>
      <vt:lpstr>Electric Potential and Potential Energy </vt:lpstr>
      <vt:lpstr>Some Typical Potential Differences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894</cp:revision>
  <dcterms:created xsi:type="dcterms:W3CDTF">2012-01-19T04:21:20Z</dcterms:created>
  <dcterms:modified xsi:type="dcterms:W3CDTF">2020-09-28T19:49:56Z</dcterms:modified>
</cp:coreProperties>
</file>