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91" r:id="rId2"/>
    <p:sldId id="481" r:id="rId3"/>
    <p:sldId id="597" r:id="rId4"/>
    <p:sldId id="598" r:id="rId5"/>
    <p:sldId id="591" r:id="rId6"/>
    <p:sldId id="567" r:id="rId7"/>
    <p:sldId id="568" r:id="rId8"/>
    <p:sldId id="571" r:id="rId9"/>
    <p:sldId id="572" r:id="rId10"/>
    <p:sldId id="596" r:id="rId11"/>
    <p:sldId id="600" r:id="rId12"/>
    <p:sldId id="601" r:id="rId13"/>
    <p:sldId id="602" r:id="rId14"/>
    <p:sldId id="603" r:id="rId15"/>
    <p:sldId id="604" r:id="rId16"/>
    <p:sldId id="605" r:id="rId17"/>
    <p:sldId id="606" r:id="rId18"/>
    <p:sldId id="607" r:id="rId19"/>
    <p:sldId id="608" r:id="rId20"/>
    <p:sldId id="609"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CC"/>
    <a:srgbClr val="660066"/>
    <a:srgbClr val="99FFCC"/>
    <a:srgbClr val="FFFFCC"/>
    <a:srgbClr val="CC6600"/>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60"/>
    <p:restoredTop sz="94660"/>
  </p:normalViewPr>
  <p:slideViewPr>
    <p:cSldViewPr>
      <p:cViewPr varScale="1">
        <p:scale>
          <a:sx n="119" d="100"/>
          <a:sy n="119" d="100"/>
        </p:scale>
        <p:origin x="13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e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emf"/><Relationship Id="rId4" Type="http://schemas.openxmlformats.org/officeDocument/2006/relationships/image" Target="../media/image10.wmf"/><Relationship Id="rId9"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1.w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4.emf"/><Relationship Id="rId4"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1041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2761344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28,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Monday, Sept. 28,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1444-002, Fall 2020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143885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28,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28,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28,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28,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28,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20.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4.emf"/><Relationship Id="rId3" Type="http://schemas.openxmlformats.org/officeDocument/2006/relationships/image" Target="../media/image23.jpeg"/><Relationship Id="rId7" Type="http://schemas.openxmlformats.org/officeDocument/2006/relationships/image" Target="../media/image31.e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20.jpeg"/><Relationship Id="rId21" Type="http://schemas.openxmlformats.org/officeDocument/2006/relationships/image" Target="../media/image15.emf"/><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5"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9.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24" Type="http://schemas.openxmlformats.org/officeDocument/2006/relationships/oleObject" Target="../embeddings/oleObject11.bin"/><Relationship Id="rId5" Type="http://schemas.openxmlformats.org/officeDocument/2006/relationships/image" Target="../media/image7.emf"/><Relationship Id="rId15" Type="http://schemas.openxmlformats.org/officeDocument/2006/relationships/image" Target="../media/image12.wmf"/><Relationship Id="rId23" Type="http://schemas.openxmlformats.org/officeDocument/2006/relationships/image" Target="../media/image16.e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15.bin"/><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Sept. 28,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#8</a:t>
            </a:r>
          </a:p>
        </p:txBody>
      </p:sp>
      <p:sp>
        <p:nvSpPr>
          <p:cNvPr id="18438" name="Text Box 4"/>
          <p:cNvSpPr txBox="1">
            <a:spLocks noChangeArrowheads="1"/>
          </p:cNvSpPr>
          <p:nvPr/>
        </p:nvSpPr>
        <p:spPr bwMode="auto">
          <a:xfrm>
            <a:off x="3025647" y="1531203"/>
            <a:ext cx="278473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28,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086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CH22</a:t>
            </a:r>
          </a:p>
          <a:p>
            <a:pPr marL="990600" lvl="1" indent="-533400">
              <a:buFont typeface="Courier New" panose="02070309020205020404" pitchFamily="49" charset="0"/>
              <a:buChar char="o"/>
            </a:pPr>
            <a:r>
              <a:rPr lang="en-US" sz="3200" dirty="0">
                <a:solidFill>
                  <a:srgbClr val="003300"/>
                </a:solidFill>
                <a:latin typeface="Arial Narrow" charset="0"/>
              </a:rPr>
              <a:t>Electric Dipole</a:t>
            </a:r>
          </a:p>
          <a:p>
            <a:pPr marL="609600" indent="-609600">
              <a:spcBef>
                <a:spcPct val="20000"/>
              </a:spcBef>
              <a:buFontTx/>
              <a:buChar char="•"/>
            </a:pPr>
            <a:r>
              <a:rPr lang="en-US" sz="3600" dirty="0">
                <a:solidFill>
                  <a:schemeClr val="accent2"/>
                </a:solidFill>
                <a:latin typeface="Arial Narrow" pitchFamily="-84" charset="0"/>
              </a:rPr>
              <a:t>CH23</a:t>
            </a:r>
          </a:p>
          <a:p>
            <a:pPr marL="990600" lvl="1" indent="-533400">
              <a:buFont typeface="Courier New" panose="02070309020205020404" pitchFamily="49" charset="0"/>
              <a:buChar char="o"/>
            </a:pPr>
            <a:r>
              <a:rPr lang="en-US" sz="3200" dirty="0">
                <a:solidFill>
                  <a:srgbClr val="003300"/>
                </a:solidFill>
                <a:latin typeface="Arial Narrow" charset="0"/>
              </a:rPr>
              <a:t>Electric Potential Energy</a:t>
            </a:r>
          </a:p>
          <a:p>
            <a:pPr marL="990600" lvl="1" indent="-533400">
              <a:buFont typeface="Courier New" panose="02070309020205020404" pitchFamily="49" charset="0"/>
              <a:buChar char="o"/>
            </a:pPr>
            <a:r>
              <a:rPr lang="en-US" sz="3200" dirty="0">
                <a:solidFill>
                  <a:srgbClr val="003300"/>
                </a:solidFill>
                <a:latin typeface="Arial Narrow" charset="0"/>
              </a:rPr>
              <a:t>Electric Potential Due to Point Charges</a:t>
            </a:r>
          </a:p>
          <a:p>
            <a:pPr marL="990600" lvl="1" indent="-533400">
              <a:buFont typeface="Courier New" panose="02070309020205020404" pitchFamily="49" charset="0"/>
              <a:buChar char="o"/>
            </a:pPr>
            <a:r>
              <a:rPr lang="en-US" sz="3200" dirty="0" err="1">
                <a:solidFill>
                  <a:srgbClr val="003300"/>
                </a:solidFill>
                <a:latin typeface="Arial Narrow" charset="0"/>
              </a:rPr>
              <a:t>Equi</a:t>
            </a:r>
            <a:r>
              <a:rPr lang="en-US" sz="3200" dirty="0">
                <a:solidFill>
                  <a:srgbClr val="003300"/>
                </a:solidFill>
                <a:latin typeface="Arial Narrow" charset="0"/>
              </a:rPr>
              <a:t>-potential Lines and Surfaces</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71D3F4C8-2FC2-274D-92A4-6B2369ED3EF2}"/>
              </a:ext>
            </a:extLst>
          </p:cNvPr>
          <p:cNvSpPr txBox="1">
            <a:spLocks noChangeArrowheads="1"/>
          </p:cNvSpPr>
          <p:nvPr/>
        </p:nvSpPr>
        <p:spPr bwMode="auto">
          <a:xfrm>
            <a:off x="1486572" y="5574088"/>
            <a:ext cx="617085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#5, due 11pm, Tuesday, Oct. 6!!</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Sept. 28,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EA3F989F-0D2D-304A-AC36-910156107F6A}" type="slidenum">
              <a:rPr lang="en-US"/>
              <a:pPr/>
              <a:t>10</a:t>
            </a:fld>
            <a:endParaRPr lang="en-US"/>
          </a:p>
        </p:txBody>
      </p:sp>
      <p:sp>
        <p:nvSpPr>
          <p:cNvPr id="217090" name="Rectangle 2"/>
          <p:cNvSpPr>
            <a:spLocks noGrp="1" noChangeArrowheads="1"/>
          </p:cNvSpPr>
          <p:nvPr>
            <p:ph type="title"/>
          </p:nvPr>
        </p:nvSpPr>
        <p:spPr>
          <a:xfrm>
            <a:off x="952500" y="76200"/>
            <a:ext cx="7239000" cy="685800"/>
          </a:xfrm>
        </p:spPr>
        <p:txBody>
          <a:bodyPr/>
          <a:lstStyle/>
          <a:p>
            <a:r>
              <a:rPr lang="en-US" dirty="0"/>
              <a:t>Electric Potential Energy</a:t>
            </a:r>
          </a:p>
        </p:txBody>
      </p:sp>
      <p:sp>
        <p:nvSpPr>
          <p:cNvPr id="217091" name="Rectangle 3"/>
          <p:cNvSpPr>
            <a:spLocks noGrp="1" noChangeArrowheads="1"/>
          </p:cNvSpPr>
          <p:nvPr>
            <p:ph type="body" idx="1"/>
          </p:nvPr>
        </p:nvSpPr>
        <p:spPr>
          <a:xfrm>
            <a:off x="228600" y="828261"/>
            <a:ext cx="8763000" cy="5191539"/>
          </a:xfrm>
        </p:spPr>
        <p:txBody>
          <a:bodyPr/>
          <a:lstStyle/>
          <a:p>
            <a:pPr>
              <a:lnSpc>
                <a:spcPct val="80000"/>
              </a:lnSpc>
            </a:pPr>
            <a:r>
              <a:rPr lang="en-US" sz="2600" dirty="0"/>
              <a:t>Concept of energy is very useful solving mechanics problems</a:t>
            </a:r>
          </a:p>
          <a:p>
            <a:pPr>
              <a:lnSpc>
                <a:spcPct val="80000"/>
              </a:lnSpc>
            </a:pPr>
            <a:r>
              <a:rPr lang="en-US" sz="2600" dirty="0"/>
              <a:t>Conservation of energy makes solving complex problems easier. </a:t>
            </a:r>
          </a:p>
          <a:p>
            <a:pPr>
              <a:lnSpc>
                <a:spcPct val="80000"/>
              </a:lnSpc>
            </a:pPr>
            <a:r>
              <a:rPr lang="en-US" sz="2600" dirty="0"/>
              <a:t>When can the potential energy be defined? </a:t>
            </a:r>
            <a:r>
              <a:rPr lang="en-US" sz="2600" dirty="0">
                <a:solidFill>
                  <a:srgbClr val="CC00CC"/>
                </a:solidFill>
              </a:rPr>
              <a:t>(Poll 2)</a:t>
            </a:r>
          </a:p>
          <a:p>
            <a:pPr lvl="1">
              <a:lnSpc>
                <a:spcPct val="80000"/>
              </a:lnSpc>
            </a:pPr>
            <a:r>
              <a:rPr lang="en-US" sz="2200" dirty="0"/>
              <a:t>Only for a conservative force.</a:t>
            </a:r>
          </a:p>
          <a:p>
            <a:pPr lvl="1">
              <a:lnSpc>
                <a:spcPct val="80000"/>
              </a:lnSpc>
            </a:pPr>
            <a:r>
              <a:rPr lang="en-US" sz="2200" dirty="0"/>
              <a:t>The work done by a conservative force is independent of the path.  What does it only depend on?? </a:t>
            </a:r>
          </a:p>
          <a:p>
            <a:pPr lvl="2">
              <a:lnSpc>
                <a:spcPct val="80000"/>
              </a:lnSpc>
            </a:pPr>
            <a:r>
              <a:rPr lang="en-US" sz="2000" dirty="0"/>
              <a:t>The difference between the initial and final positions</a:t>
            </a:r>
          </a:p>
          <a:p>
            <a:pPr lvl="1">
              <a:lnSpc>
                <a:spcPct val="80000"/>
              </a:lnSpc>
            </a:pPr>
            <a:r>
              <a:rPr lang="en-US" sz="2200" dirty="0"/>
              <a:t>Can you give me an example of a conservative force?</a:t>
            </a:r>
          </a:p>
          <a:p>
            <a:pPr lvl="2">
              <a:lnSpc>
                <a:spcPct val="80000"/>
              </a:lnSpc>
            </a:pPr>
            <a:r>
              <a:rPr lang="en-US" sz="2000" dirty="0"/>
              <a:t>Gravitational force</a:t>
            </a:r>
          </a:p>
          <a:p>
            <a:pPr>
              <a:lnSpc>
                <a:spcPct val="80000"/>
              </a:lnSpc>
            </a:pPr>
            <a:r>
              <a:rPr lang="en-US" sz="2600" dirty="0"/>
              <a:t>Is the electrostatic force between two charges a conservative force?</a:t>
            </a:r>
          </a:p>
          <a:p>
            <a:pPr lvl="1">
              <a:lnSpc>
                <a:spcPct val="80000"/>
              </a:lnSpc>
            </a:pPr>
            <a:r>
              <a:rPr lang="en-US" sz="2200" dirty="0"/>
              <a:t>Yes.  Why?</a:t>
            </a:r>
          </a:p>
          <a:p>
            <a:pPr lvl="1">
              <a:lnSpc>
                <a:spcPct val="80000"/>
              </a:lnSpc>
            </a:pPr>
            <a:r>
              <a:rPr lang="en-US" sz="2200" dirty="0"/>
              <a:t>The dependence of the force to the distance is identical to that of the gravitational force.</a:t>
            </a:r>
          </a:p>
          <a:p>
            <a:pPr lvl="2">
              <a:lnSpc>
                <a:spcPct val="80000"/>
              </a:lnSpc>
            </a:pPr>
            <a:r>
              <a:rPr lang="en-US" sz="2000" dirty="0"/>
              <a:t>The only thing matters is the direct linear distance between the objects not the path.</a:t>
            </a:r>
          </a:p>
        </p:txBody>
      </p:sp>
    </p:spTree>
    <p:extLst>
      <p:ext uri="{BB962C8B-B14F-4D97-AF65-F5344CB8AC3E}">
        <p14:creationId xmlns:p14="http://schemas.microsoft.com/office/powerpoint/2010/main" val="30890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left)">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wipe(left)">
                                      <p:cBhvr>
                                        <p:cTn id="12" dur="500"/>
                                        <p:tgtEl>
                                          <p:spTgt spid="217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7091">
                                            <p:txEl>
                                              <p:pRg st="2" end="2"/>
                                            </p:txEl>
                                          </p:spTgt>
                                        </p:tgtEl>
                                        <p:attrNameLst>
                                          <p:attrName>style.visibility</p:attrName>
                                        </p:attrNameLst>
                                      </p:cBhvr>
                                      <p:to>
                                        <p:strVal val="visible"/>
                                      </p:to>
                                    </p:set>
                                    <p:animEffect transition="in" filter="wipe(left)">
                                      <p:cBhvr>
                                        <p:cTn id="17" dur="500"/>
                                        <p:tgtEl>
                                          <p:spTgt spid="217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7091">
                                            <p:txEl>
                                              <p:pRg st="3" end="3"/>
                                            </p:txEl>
                                          </p:spTgt>
                                        </p:tgtEl>
                                        <p:attrNameLst>
                                          <p:attrName>style.visibility</p:attrName>
                                        </p:attrNameLst>
                                      </p:cBhvr>
                                      <p:to>
                                        <p:strVal val="visible"/>
                                      </p:to>
                                    </p:set>
                                    <p:animEffect transition="in" filter="wipe(left)">
                                      <p:cBhvr>
                                        <p:cTn id="22" dur="500"/>
                                        <p:tgtEl>
                                          <p:spTgt spid="217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7091">
                                            <p:txEl>
                                              <p:pRg st="4" end="4"/>
                                            </p:txEl>
                                          </p:spTgt>
                                        </p:tgtEl>
                                        <p:attrNameLst>
                                          <p:attrName>style.visibility</p:attrName>
                                        </p:attrNameLst>
                                      </p:cBhvr>
                                      <p:to>
                                        <p:strVal val="visible"/>
                                      </p:to>
                                    </p:set>
                                    <p:animEffect transition="in" filter="wipe(left)">
                                      <p:cBhvr>
                                        <p:cTn id="27" dur="500"/>
                                        <p:tgtEl>
                                          <p:spTgt spid="217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7091">
                                            <p:txEl>
                                              <p:pRg st="5" end="5"/>
                                            </p:txEl>
                                          </p:spTgt>
                                        </p:tgtEl>
                                        <p:attrNameLst>
                                          <p:attrName>style.visibility</p:attrName>
                                        </p:attrNameLst>
                                      </p:cBhvr>
                                      <p:to>
                                        <p:strVal val="visible"/>
                                      </p:to>
                                    </p:set>
                                    <p:animEffect transition="in" filter="wipe(left)">
                                      <p:cBhvr>
                                        <p:cTn id="32" dur="500"/>
                                        <p:tgtEl>
                                          <p:spTgt spid="2170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7091">
                                            <p:txEl>
                                              <p:pRg st="6" end="6"/>
                                            </p:txEl>
                                          </p:spTgt>
                                        </p:tgtEl>
                                        <p:attrNameLst>
                                          <p:attrName>style.visibility</p:attrName>
                                        </p:attrNameLst>
                                      </p:cBhvr>
                                      <p:to>
                                        <p:strVal val="visible"/>
                                      </p:to>
                                    </p:set>
                                    <p:animEffect transition="in" filter="wipe(left)">
                                      <p:cBhvr>
                                        <p:cTn id="37" dur="500"/>
                                        <p:tgtEl>
                                          <p:spTgt spid="2170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7091">
                                            <p:txEl>
                                              <p:pRg st="7" end="7"/>
                                            </p:txEl>
                                          </p:spTgt>
                                        </p:tgtEl>
                                        <p:attrNameLst>
                                          <p:attrName>style.visibility</p:attrName>
                                        </p:attrNameLst>
                                      </p:cBhvr>
                                      <p:to>
                                        <p:strVal val="visible"/>
                                      </p:to>
                                    </p:set>
                                    <p:animEffect transition="in" filter="wipe(left)">
                                      <p:cBhvr>
                                        <p:cTn id="42" dur="500"/>
                                        <p:tgtEl>
                                          <p:spTgt spid="2170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7091">
                                            <p:txEl>
                                              <p:pRg st="8" end="8"/>
                                            </p:txEl>
                                          </p:spTgt>
                                        </p:tgtEl>
                                        <p:attrNameLst>
                                          <p:attrName>style.visibility</p:attrName>
                                        </p:attrNameLst>
                                      </p:cBhvr>
                                      <p:to>
                                        <p:strVal val="visible"/>
                                      </p:to>
                                    </p:set>
                                    <p:animEffect transition="in" filter="wipe(left)">
                                      <p:cBhvr>
                                        <p:cTn id="47" dur="500"/>
                                        <p:tgtEl>
                                          <p:spTgt spid="2170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7091">
                                            <p:txEl>
                                              <p:pRg st="9" end="9"/>
                                            </p:txEl>
                                          </p:spTgt>
                                        </p:tgtEl>
                                        <p:attrNameLst>
                                          <p:attrName>style.visibility</p:attrName>
                                        </p:attrNameLst>
                                      </p:cBhvr>
                                      <p:to>
                                        <p:strVal val="visible"/>
                                      </p:to>
                                    </p:set>
                                    <p:animEffect transition="in" filter="wipe(left)">
                                      <p:cBhvr>
                                        <p:cTn id="52" dur="500"/>
                                        <p:tgtEl>
                                          <p:spTgt spid="2170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7091">
                                            <p:txEl>
                                              <p:pRg st="10" end="10"/>
                                            </p:txEl>
                                          </p:spTgt>
                                        </p:tgtEl>
                                        <p:attrNameLst>
                                          <p:attrName>style.visibility</p:attrName>
                                        </p:attrNameLst>
                                      </p:cBhvr>
                                      <p:to>
                                        <p:strVal val="visible"/>
                                      </p:to>
                                    </p:set>
                                    <p:animEffect transition="in" filter="wipe(left)">
                                      <p:cBhvr>
                                        <p:cTn id="57" dur="500"/>
                                        <p:tgtEl>
                                          <p:spTgt spid="21709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7091">
                                            <p:txEl>
                                              <p:pRg st="11" end="11"/>
                                            </p:txEl>
                                          </p:spTgt>
                                        </p:tgtEl>
                                        <p:attrNameLst>
                                          <p:attrName>style.visibility</p:attrName>
                                        </p:attrNameLst>
                                      </p:cBhvr>
                                      <p:to>
                                        <p:strVal val="visible"/>
                                      </p:to>
                                    </p:set>
                                    <p:animEffect transition="in" filter="wipe(left)">
                                      <p:cBhvr>
                                        <p:cTn id="62" dur="500"/>
                                        <p:tgtEl>
                                          <p:spTgt spid="2170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28,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84DB971F-0596-564E-9E74-C2A42BB1AAC6}" type="slidenum">
              <a:rPr lang="en-US"/>
              <a:pPr/>
              <a:t>11</a:t>
            </a:fld>
            <a:endParaRPr lang="en-US"/>
          </a:p>
        </p:txBody>
      </p:sp>
      <p:pic>
        <p:nvPicPr>
          <p:cNvPr id="220162" name="Picture 2" descr="FG23_001"/>
          <p:cNvPicPr>
            <a:picLocks noChangeAspect="1" noChangeArrowheads="1"/>
          </p:cNvPicPr>
          <p:nvPr/>
        </p:nvPicPr>
        <p:blipFill>
          <a:blip r:embed="rId2"/>
          <a:srcRect/>
          <a:stretch>
            <a:fillRect/>
          </a:stretch>
        </p:blipFill>
        <p:spPr bwMode="auto">
          <a:xfrm>
            <a:off x="5791200" y="2133600"/>
            <a:ext cx="3733800" cy="4038600"/>
          </a:xfrm>
          <a:prstGeom prst="rect">
            <a:avLst/>
          </a:prstGeom>
          <a:noFill/>
        </p:spPr>
      </p:pic>
      <p:sp>
        <p:nvSpPr>
          <p:cNvPr id="220163" name="Rectangle 3"/>
          <p:cNvSpPr>
            <a:spLocks noGrp="1" noChangeArrowheads="1"/>
          </p:cNvSpPr>
          <p:nvPr>
            <p:ph type="title"/>
          </p:nvPr>
        </p:nvSpPr>
        <p:spPr>
          <a:xfrm>
            <a:off x="914400" y="152400"/>
            <a:ext cx="7239000" cy="685800"/>
          </a:xfrm>
        </p:spPr>
        <p:txBody>
          <a:bodyPr/>
          <a:lstStyle/>
          <a:p>
            <a:r>
              <a:rPr lang="en-US"/>
              <a:t>Electric Potential Energy</a:t>
            </a:r>
          </a:p>
        </p:txBody>
      </p:sp>
      <p:sp>
        <p:nvSpPr>
          <p:cNvPr id="220164" name="Rectangle 4"/>
          <p:cNvSpPr>
            <a:spLocks noGrp="1" noChangeArrowheads="1"/>
          </p:cNvSpPr>
          <p:nvPr>
            <p:ph type="body" idx="1"/>
          </p:nvPr>
        </p:nvSpPr>
        <p:spPr>
          <a:xfrm>
            <a:off x="304800" y="914400"/>
            <a:ext cx="8686800" cy="1219200"/>
          </a:xfrm>
        </p:spPr>
        <p:txBody>
          <a:bodyPr/>
          <a:lstStyle/>
          <a:p>
            <a:pPr>
              <a:lnSpc>
                <a:spcPct val="90000"/>
              </a:lnSpc>
            </a:pPr>
            <a:r>
              <a:rPr lang="en-US" sz="2400" dirty="0"/>
              <a:t>How would you define the change in electric potential energy </a:t>
            </a:r>
            <a:r>
              <a:rPr lang="en-US" sz="2400" dirty="0" err="1"/>
              <a:t>U</a:t>
            </a:r>
            <a:r>
              <a:rPr lang="en-US" sz="2400" baseline="-25000" dirty="0" err="1"/>
              <a:t>b</a:t>
            </a:r>
            <a:r>
              <a:rPr lang="en-US" sz="2400" baseline="-25000" dirty="0"/>
              <a:t> </a:t>
            </a:r>
            <a:r>
              <a:rPr lang="en-US" sz="2400" dirty="0"/>
              <a:t>– </a:t>
            </a:r>
            <a:r>
              <a:rPr lang="en-US" sz="2400" dirty="0" err="1"/>
              <a:t>U</a:t>
            </a:r>
            <a:r>
              <a:rPr lang="en-US" sz="2400" baseline="-25000" dirty="0" err="1"/>
              <a:t>a</a:t>
            </a:r>
            <a:r>
              <a:rPr lang="en-US" sz="2400" dirty="0"/>
              <a:t>?</a:t>
            </a:r>
          </a:p>
          <a:p>
            <a:pPr lvl="1">
              <a:lnSpc>
                <a:spcPct val="90000"/>
              </a:lnSpc>
            </a:pPr>
            <a:r>
              <a:rPr lang="en-US" sz="2000" dirty="0"/>
              <a:t>The potential to work gained by the charge as it moves from point </a:t>
            </a:r>
            <a:r>
              <a:rPr lang="en-US" sz="2000" dirty="0">
                <a:latin typeface="Monotype Corsiva" charset="0"/>
              </a:rPr>
              <a:t>a</a:t>
            </a:r>
            <a:r>
              <a:rPr lang="en-US" sz="2000" dirty="0"/>
              <a:t> to point </a:t>
            </a:r>
            <a:r>
              <a:rPr lang="en-US" sz="2000" dirty="0">
                <a:latin typeface="Monotype Corsiva" charset="0"/>
              </a:rPr>
              <a:t>b</a:t>
            </a:r>
            <a:r>
              <a:rPr lang="en-US" sz="2000" dirty="0"/>
              <a:t>.</a:t>
            </a:r>
          </a:p>
          <a:p>
            <a:pPr lvl="1">
              <a:lnSpc>
                <a:spcPct val="90000"/>
              </a:lnSpc>
            </a:pPr>
            <a:r>
              <a:rPr lang="en-US" sz="2000" dirty="0"/>
              <a:t>Negative of the work done on the charge by the electric force to move it from </a:t>
            </a:r>
            <a:r>
              <a:rPr lang="en-US" sz="2000" dirty="0">
                <a:latin typeface="Monotype Corsiva" charset="0"/>
              </a:rPr>
              <a:t>b</a:t>
            </a:r>
            <a:r>
              <a:rPr lang="en-US" sz="2000" dirty="0"/>
              <a:t> to </a:t>
            </a:r>
            <a:r>
              <a:rPr lang="en-US" sz="2000" dirty="0">
                <a:latin typeface="Monotype Corsiva" charset="0"/>
              </a:rPr>
              <a:t>a</a:t>
            </a:r>
            <a:r>
              <a:rPr lang="en-US" sz="2000" dirty="0"/>
              <a:t>.</a:t>
            </a:r>
          </a:p>
        </p:txBody>
      </p:sp>
      <p:sp>
        <p:nvSpPr>
          <p:cNvPr id="220165" name="Rectangle 5"/>
          <p:cNvSpPr>
            <a:spLocks noChangeArrowheads="1"/>
          </p:cNvSpPr>
          <p:nvPr/>
        </p:nvSpPr>
        <p:spPr bwMode="auto">
          <a:xfrm>
            <a:off x="304800" y="1981200"/>
            <a:ext cx="6705600" cy="3733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Let’s consider an electric field between two parallel plates </a:t>
            </a:r>
            <a:r>
              <a:rPr lang="en-US" dirty="0" err="1">
                <a:solidFill>
                  <a:schemeClr val="accent2"/>
                </a:solidFill>
                <a:latin typeface="Arial Narrow" charset="0"/>
              </a:rPr>
              <a:t>w</a:t>
            </a:r>
            <a:r>
              <a:rPr lang="en-US" dirty="0">
                <a:solidFill>
                  <a:schemeClr val="accent2"/>
                </a:solidFill>
                <a:latin typeface="Arial Narrow" charset="0"/>
              </a:rPr>
              <a:t>/ equal but opposite charges</a:t>
            </a:r>
          </a:p>
          <a:p>
            <a:pPr marL="742950" lvl="1" indent="-285750">
              <a:spcBef>
                <a:spcPct val="20000"/>
              </a:spcBef>
              <a:buFontTx/>
              <a:buChar char="–"/>
            </a:pPr>
            <a:r>
              <a:rPr lang="en-US" sz="2000" dirty="0">
                <a:solidFill>
                  <a:srgbClr val="660066"/>
                </a:solidFill>
                <a:latin typeface="Arial Narrow" charset="0"/>
                <a:ea typeface="ＭＳ Ｐゴシック" charset="-128"/>
              </a:rPr>
              <a:t>The field between the plates is uniform since the gap is small and the plates are infinitely long…</a:t>
            </a:r>
          </a:p>
          <a:p>
            <a:pPr marL="342900" indent="-342900">
              <a:spcBef>
                <a:spcPct val="20000"/>
              </a:spcBef>
              <a:buFontTx/>
              <a:buChar char="•"/>
            </a:pPr>
            <a:r>
              <a:rPr lang="en-US" dirty="0">
                <a:solidFill>
                  <a:schemeClr val="accent2"/>
                </a:solidFill>
                <a:latin typeface="Arial Narrow" charset="0"/>
              </a:rPr>
              <a:t>What happens when we place a small charge, +</a:t>
            </a:r>
            <a:r>
              <a:rPr lang="en-US" dirty="0" err="1">
                <a:solidFill>
                  <a:schemeClr val="accent2"/>
                </a:solidFill>
                <a:latin typeface="Arial Narrow" charset="0"/>
              </a:rPr>
              <a:t>q</a:t>
            </a:r>
            <a:r>
              <a:rPr lang="en-US" dirty="0">
                <a:solidFill>
                  <a:schemeClr val="accent2"/>
                </a:solidFill>
                <a:latin typeface="Arial Narrow" charset="0"/>
              </a:rPr>
              <a:t>, on a point at the positive plate and let go?</a:t>
            </a:r>
          </a:p>
          <a:p>
            <a:pPr marL="742950" lvl="1" indent="-285750">
              <a:spcBef>
                <a:spcPct val="20000"/>
              </a:spcBef>
              <a:buFontTx/>
              <a:buChar char="–"/>
            </a:pPr>
            <a:r>
              <a:rPr lang="en-US" sz="2000" dirty="0">
                <a:solidFill>
                  <a:srgbClr val="660066"/>
                </a:solidFill>
                <a:latin typeface="Arial Narrow" charset="0"/>
                <a:ea typeface="ＭＳ Ｐゴシック" charset="-128"/>
              </a:rPr>
              <a:t>The electric force will accelerate the charge toward the negative plate. </a:t>
            </a:r>
          </a:p>
          <a:p>
            <a:pPr marL="742950" lvl="1" indent="-285750">
              <a:spcBef>
                <a:spcPct val="20000"/>
              </a:spcBef>
              <a:buFontTx/>
              <a:buChar char="–"/>
            </a:pPr>
            <a:r>
              <a:rPr lang="en-US" sz="2000" dirty="0">
                <a:solidFill>
                  <a:srgbClr val="660066"/>
                </a:solidFill>
                <a:latin typeface="Arial Narrow" charset="0"/>
                <a:ea typeface="ＭＳ Ｐゴシック" charset="-128"/>
              </a:rPr>
              <a:t>What kind of energy does this charged particle gain? (</a:t>
            </a:r>
            <a:r>
              <a:rPr lang="en-US" sz="2000" dirty="0">
                <a:solidFill>
                  <a:srgbClr val="CC00CC"/>
                </a:solidFill>
                <a:latin typeface="Arial Narrow" charset="0"/>
                <a:ea typeface="ＭＳ Ｐゴシック" charset="-128"/>
              </a:rPr>
              <a:t>poll 10</a:t>
            </a:r>
            <a:r>
              <a:rPr lang="en-US" sz="2000" dirty="0">
                <a:solidFill>
                  <a:srgbClr val="660066"/>
                </a:solidFill>
                <a:latin typeface="Arial Narrow" charset="0"/>
                <a:ea typeface="ＭＳ Ｐゴシック" charset="-128"/>
              </a:rPr>
              <a:t>)</a:t>
            </a:r>
          </a:p>
          <a:p>
            <a:pPr marL="1143000" lvl="2" indent="-228600">
              <a:spcBef>
                <a:spcPct val="20000"/>
              </a:spcBef>
              <a:buFontTx/>
              <a:buChar char="•"/>
            </a:pPr>
            <a:r>
              <a:rPr lang="en-US" sz="1800" dirty="0">
                <a:solidFill>
                  <a:srgbClr val="003300"/>
                </a:solidFill>
                <a:latin typeface="Arial Narrow" charset="0"/>
                <a:ea typeface="ＭＳ Ｐゴシック" charset="-128"/>
              </a:rPr>
              <a:t>Kinetic energy</a:t>
            </a:r>
          </a:p>
        </p:txBody>
      </p:sp>
    </p:spTree>
    <p:extLst>
      <p:ext uri="{BB962C8B-B14F-4D97-AF65-F5344CB8AC3E}">
        <p14:creationId xmlns:p14="http://schemas.microsoft.com/office/powerpoint/2010/main" val="279170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0164">
                                            <p:txEl>
                                              <p:pRg st="0" end="0"/>
                                            </p:txEl>
                                          </p:spTgt>
                                        </p:tgtEl>
                                        <p:attrNameLst>
                                          <p:attrName>style.visibility</p:attrName>
                                        </p:attrNameLst>
                                      </p:cBhvr>
                                      <p:to>
                                        <p:strVal val="visible"/>
                                      </p:to>
                                    </p:set>
                                    <p:animEffect transition="in" filter="wipe(left)">
                                      <p:cBhvr>
                                        <p:cTn id="7" dur="500"/>
                                        <p:tgtEl>
                                          <p:spTgt spid="220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0164">
                                            <p:txEl>
                                              <p:pRg st="1" end="1"/>
                                            </p:txEl>
                                          </p:spTgt>
                                        </p:tgtEl>
                                        <p:attrNameLst>
                                          <p:attrName>style.visibility</p:attrName>
                                        </p:attrNameLst>
                                      </p:cBhvr>
                                      <p:to>
                                        <p:strVal val="visible"/>
                                      </p:to>
                                    </p:set>
                                    <p:animEffect transition="in" filter="wipe(left)">
                                      <p:cBhvr>
                                        <p:cTn id="12" dur="500"/>
                                        <p:tgtEl>
                                          <p:spTgt spid="220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0164">
                                            <p:txEl>
                                              <p:pRg st="2" end="2"/>
                                            </p:txEl>
                                          </p:spTgt>
                                        </p:tgtEl>
                                        <p:attrNameLst>
                                          <p:attrName>style.visibility</p:attrName>
                                        </p:attrNameLst>
                                      </p:cBhvr>
                                      <p:to>
                                        <p:strVal val="visible"/>
                                      </p:to>
                                    </p:set>
                                    <p:animEffect transition="in" filter="wipe(left)">
                                      <p:cBhvr>
                                        <p:cTn id="17" dur="500"/>
                                        <p:tgtEl>
                                          <p:spTgt spid="220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0165">
                                            <p:txEl>
                                              <p:pRg st="0" end="0"/>
                                            </p:txEl>
                                          </p:spTgt>
                                        </p:tgtEl>
                                        <p:attrNameLst>
                                          <p:attrName>style.visibility</p:attrName>
                                        </p:attrNameLst>
                                      </p:cBhvr>
                                      <p:to>
                                        <p:strVal val="visible"/>
                                      </p:to>
                                    </p:set>
                                    <p:animEffect transition="in" filter="wipe(left)">
                                      <p:cBhvr>
                                        <p:cTn id="22" dur="500"/>
                                        <p:tgtEl>
                                          <p:spTgt spid="2201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20162"/>
                                        </p:tgtEl>
                                        <p:attrNameLst>
                                          <p:attrName>style.visibility</p:attrName>
                                        </p:attrNameLst>
                                      </p:cBhvr>
                                      <p:to>
                                        <p:strVal val="visible"/>
                                      </p:to>
                                    </p:set>
                                    <p:animEffect transition="in" filter="wipe(down)">
                                      <p:cBhvr>
                                        <p:cTn id="27" dur="580">
                                          <p:stCondLst>
                                            <p:cond delay="0"/>
                                          </p:stCondLst>
                                        </p:cTn>
                                        <p:tgtEl>
                                          <p:spTgt spid="220162"/>
                                        </p:tgtEl>
                                      </p:cBhvr>
                                    </p:animEffect>
                                    <p:anim calcmode="lin" valueType="num">
                                      <p:cBhvr>
                                        <p:cTn id="28" dur="1822" tmFilter="0,0; 0.14,0.36; 0.43,0.73; 0.71,0.91; 1.0,1.0">
                                          <p:stCondLst>
                                            <p:cond delay="0"/>
                                          </p:stCondLst>
                                        </p:cTn>
                                        <p:tgtEl>
                                          <p:spTgt spid="22016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016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016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016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016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0162"/>
                                        </p:tgtEl>
                                      </p:cBhvr>
                                      <p:to x="100000" y="60000"/>
                                    </p:animScale>
                                    <p:animScale>
                                      <p:cBhvr>
                                        <p:cTn id="34" dur="166" decel="50000">
                                          <p:stCondLst>
                                            <p:cond delay="676"/>
                                          </p:stCondLst>
                                        </p:cTn>
                                        <p:tgtEl>
                                          <p:spTgt spid="220162"/>
                                        </p:tgtEl>
                                      </p:cBhvr>
                                      <p:to x="100000" y="100000"/>
                                    </p:animScale>
                                    <p:animScale>
                                      <p:cBhvr>
                                        <p:cTn id="35" dur="26">
                                          <p:stCondLst>
                                            <p:cond delay="1312"/>
                                          </p:stCondLst>
                                        </p:cTn>
                                        <p:tgtEl>
                                          <p:spTgt spid="220162"/>
                                        </p:tgtEl>
                                      </p:cBhvr>
                                      <p:to x="100000" y="80000"/>
                                    </p:animScale>
                                    <p:animScale>
                                      <p:cBhvr>
                                        <p:cTn id="36" dur="166" decel="50000">
                                          <p:stCondLst>
                                            <p:cond delay="1338"/>
                                          </p:stCondLst>
                                        </p:cTn>
                                        <p:tgtEl>
                                          <p:spTgt spid="220162"/>
                                        </p:tgtEl>
                                      </p:cBhvr>
                                      <p:to x="100000" y="100000"/>
                                    </p:animScale>
                                    <p:animScale>
                                      <p:cBhvr>
                                        <p:cTn id="37" dur="26">
                                          <p:stCondLst>
                                            <p:cond delay="1642"/>
                                          </p:stCondLst>
                                        </p:cTn>
                                        <p:tgtEl>
                                          <p:spTgt spid="220162"/>
                                        </p:tgtEl>
                                      </p:cBhvr>
                                      <p:to x="100000" y="90000"/>
                                    </p:animScale>
                                    <p:animScale>
                                      <p:cBhvr>
                                        <p:cTn id="38" dur="166" decel="50000">
                                          <p:stCondLst>
                                            <p:cond delay="1668"/>
                                          </p:stCondLst>
                                        </p:cTn>
                                        <p:tgtEl>
                                          <p:spTgt spid="220162"/>
                                        </p:tgtEl>
                                      </p:cBhvr>
                                      <p:to x="100000" y="100000"/>
                                    </p:animScale>
                                    <p:animScale>
                                      <p:cBhvr>
                                        <p:cTn id="39" dur="26">
                                          <p:stCondLst>
                                            <p:cond delay="1808"/>
                                          </p:stCondLst>
                                        </p:cTn>
                                        <p:tgtEl>
                                          <p:spTgt spid="220162"/>
                                        </p:tgtEl>
                                      </p:cBhvr>
                                      <p:to x="100000" y="95000"/>
                                    </p:animScale>
                                    <p:animScale>
                                      <p:cBhvr>
                                        <p:cTn id="40" dur="166" decel="50000">
                                          <p:stCondLst>
                                            <p:cond delay="1834"/>
                                          </p:stCondLst>
                                        </p:cTn>
                                        <p:tgtEl>
                                          <p:spTgt spid="22016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0165">
                                            <p:txEl>
                                              <p:pRg st="1" end="1"/>
                                            </p:txEl>
                                          </p:spTgt>
                                        </p:tgtEl>
                                        <p:attrNameLst>
                                          <p:attrName>style.visibility</p:attrName>
                                        </p:attrNameLst>
                                      </p:cBhvr>
                                      <p:to>
                                        <p:strVal val="visible"/>
                                      </p:to>
                                    </p:set>
                                    <p:animEffect transition="in" filter="wipe(left)">
                                      <p:cBhvr>
                                        <p:cTn id="45" dur="500"/>
                                        <p:tgtEl>
                                          <p:spTgt spid="22016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0165">
                                            <p:txEl>
                                              <p:pRg st="2" end="2"/>
                                            </p:txEl>
                                          </p:spTgt>
                                        </p:tgtEl>
                                        <p:attrNameLst>
                                          <p:attrName>style.visibility</p:attrName>
                                        </p:attrNameLst>
                                      </p:cBhvr>
                                      <p:to>
                                        <p:strVal val="visible"/>
                                      </p:to>
                                    </p:set>
                                    <p:animEffect transition="in" filter="wipe(left)">
                                      <p:cBhvr>
                                        <p:cTn id="50" dur="500"/>
                                        <p:tgtEl>
                                          <p:spTgt spid="22016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0165">
                                            <p:txEl>
                                              <p:pRg st="3" end="3"/>
                                            </p:txEl>
                                          </p:spTgt>
                                        </p:tgtEl>
                                        <p:attrNameLst>
                                          <p:attrName>style.visibility</p:attrName>
                                        </p:attrNameLst>
                                      </p:cBhvr>
                                      <p:to>
                                        <p:strVal val="visible"/>
                                      </p:to>
                                    </p:set>
                                    <p:animEffect transition="in" filter="wipe(left)">
                                      <p:cBhvr>
                                        <p:cTn id="55" dur="500"/>
                                        <p:tgtEl>
                                          <p:spTgt spid="22016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0165">
                                            <p:txEl>
                                              <p:pRg st="4" end="4"/>
                                            </p:txEl>
                                          </p:spTgt>
                                        </p:tgtEl>
                                        <p:attrNameLst>
                                          <p:attrName>style.visibility</p:attrName>
                                        </p:attrNameLst>
                                      </p:cBhvr>
                                      <p:to>
                                        <p:strVal val="visible"/>
                                      </p:to>
                                    </p:set>
                                    <p:animEffect transition="in" filter="wipe(left)">
                                      <p:cBhvr>
                                        <p:cTn id="60" dur="500"/>
                                        <p:tgtEl>
                                          <p:spTgt spid="22016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0165">
                                            <p:txEl>
                                              <p:pRg st="5" end="5"/>
                                            </p:txEl>
                                          </p:spTgt>
                                        </p:tgtEl>
                                        <p:attrNameLst>
                                          <p:attrName>style.visibility</p:attrName>
                                        </p:attrNameLst>
                                      </p:cBhvr>
                                      <p:to>
                                        <p:strVal val="visible"/>
                                      </p:to>
                                    </p:set>
                                    <p:animEffect transition="in" filter="wipe(left)">
                                      <p:cBhvr>
                                        <p:cTn id="65" dur="500"/>
                                        <p:tgtEl>
                                          <p:spTgt spid="2201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build="p"/>
      <p:bldP spid="22016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Sept. 28, 2020</a:t>
            </a:r>
          </a:p>
        </p:txBody>
      </p:sp>
      <p:sp>
        <p:nvSpPr>
          <p:cNvPr id="22" name="Footer Placeholder 4"/>
          <p:cNvSpPr>
            <a:spLocks noGrp="1"/>
          </p:cNvSpPr>
          <p:nvPr>
            <p:ph type="ftr" sz="quarter" idx="11"/>
          </p:nvPr>
        </p:nvSpPr>
        <p:spPr/>
        <p:txBody>
          <a:bodyPr/>
          <a:lstStyle/>
          <a:p>
            <a:r>
              <a:rPr lang="de-DE"/>
              <a:t>PHYS 1444-002, Fall 2020                    Dr. Jaehoon Yu</a:t>
            </a:r>
            <a:endParaRPr lang="en-US"/>
          </a:p>
        </p:txBody>
      </p:sp>
      <p:pic>
        <p:nvPicPr>
          <p:cNvPr id="221186" name="Picture 2" descr="FG23_001"/>
          <p:cNvPicPr>
            <a:picLocks noChangeAspect="1" noChangeArrowheads="1"/>
          </p:cNvPicPr>
          <p:nvPr/>
        </p:nvPicPr>
        <p:blipFill>
          <a:blip r:embed="rId2"/>
          <a:srcRect/>
          <a:stretch>
            <a:fillRect/>
          </a:stretch>
        </p:blipFill>
        <p:spPr bwMode="auto">
          <a:xfrm>
            <a:off x="5410200" y="1066800"/>
            <a:ext cx="4495800" cy="4038600"/>
          </a:xfrm>
          <a:prstGeom prst="rect">
            <a:avLst/>
          </a:prstGeom>
          <a:noFill/>
        </p:spPr>
      </p:pic>
      <p:sp>
        <p:nvSpPr>
          <p:cNvPr id="221187" name="Rectangle 3"/>
          <p:cNvSpPr>
            <a:spLocks noGrp="1" noChangeArrowheads="1"/>
          </p:cNvSpPr>
          <p:nvPr>
            <p:ph type="title"/>
          </p:nvPr>
        </p:nvSpPr>
        <p:spPr>
          <a:xfrm>
            <a:off x="914400" y="0"/>
            <a:ext cx="7239000" cy="685800"/>
          </a:xfrm>
        </p:spPr>
        <p:txBody>
          <a:bodyPr/>
          <a:lstStyle/>
          <a:p>
            <a:r>
              <a:rPr lang="en-US"/>
              <a:t>Electric Potential Energy</a:t>
            </a:r>
          </a:p>
        </p:txBody>
      </p:sp>
      <p:sp>
        <p:nvSpPr>
          <p:cNvPr id="221188" name="Rectangle 4"/>
          <p:cNvSpPr>
            <a:spLocks noChangeArrowheads="1"/>
          </p:cNvSpPr>
          <p:nvPr/>
        </p:nvSpPr>
        <p:spPr bwMode="auto">
          <a:xfrm>
            <a:off x="152400" y="685800"/>
            <a:ext cx="66294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does this mean in terms of energies?</a:t>
            </a:r>
          </a:p>
          <a:p>
            <a:pPr marL="742950" lvl="1" indent="-285750">
              <a:spcBef>
                <a:spcPct val="20000"/>
              </a:spcBef>
              <a:buFontTx/>
              <a:buChar char="–"/>
            </a:pPr>
            <a:r>
              <a:rPr lang="en-US" dirty="0">
                <a:solidFill>
                  <a:srgbClr val="660066"/>
                </a:solidFill>
                <a:latin typeface="Arial Narrow" charset="0"/>
                <a:ea typeface="ＭＳ Ｐゴシック" charset="-128"/>
              </a:rPr>
              <a:t>The electric force is a conservative force.</a:t>
            </a:r>
          </a:p>
          <a:p>
            <a:pPr marL="742950" lvl="1" indent="-285750">
              <a:spcBef>
                <a:spcPct val="20000"/>
              </a:spcBef>
              <a:buFontTx/>
              <a:buChar char="–"/>
            </a:pPr>
            <a:r>
              <a:rPr lang="en-US" dirty="0">
                <a:solidFill>
                  <a:srgbClr val="660066"/>
                </a:solidFill>
                <a:latin typeface="Arial Narrow" charset="0"/>
                <a:ea typeface="ＭＳ Ｐゴシック" charset="-128"/>
              </a:rPr>
              <a:t>Thus, the mechanical energy (K+U) is conserved under this force.</a:t>
            </a:r>
          </a:p>
          <a:p>
            <a:pPr marL="742950" lvl="1" indent="-285750">
              <a:spcBef>
                <a:spcPct val="20000"/>
              </a:spcBef>
              <a:buFontTx/>
              <a:buChar char="–"/>
            </a:pPr>
            <a:r>
              <a:rPr lang="en-US" dirty="0">
                <a:solidFill>
                  <a:srgbClr val="660066"/>
                </a:solidFill>
                <a:latin typeface="Arial Narrow" charset="0"/>
                <a:ea typeface="ＭＳ Ｐゴシック" charset="-128"/>
              </a:rPr>
              <a:t>The positively charged object has only the electric potential energy (no KE) at the positive plate.</a:t>
            </a:r>
          </a:p>
          <a:p>
            <a:pPr marL="742950" lvl="1" indent="-285750">
              <a:spcBef>
                <a:spcPct val="20000"/>
              </a:spcBef>
              <a:buFontTx/>
              <a:buChar char="–"/>
            </a:pPr>
            <a:r>
              <a:rPr lang="en-US" dirty="0">
                <a:solidFill>
                  <a:srgbClr val="660066"/>
                </a:solidFill>
                <a:latin typeface="Arial Narrow" charset="0"/>
                <a:ea typeface="ＭＳ Ｐゴシック" charset="-128"/>
              </a:rPr>
              <a:t>The electric potential energy decreases and </a:t>
            </a:r>
          </a:p>
          <a:p>
            <a:pPr marL="742950" lvl="1" indent="-285750">
              <a:spcBef>
                <a:spcPct val="20000"/>
              </a:spcBef>
              <a:buFontTx/>
              <a:buChar char="–"/>
            </a:pPr>
            <a:r>
              <a:rPr lang="en-US" dirty="0">
                <a:solidFill>
                  <a:srgbClr val="660066"/>
                </a:solidFill>
                <a:latin typeface="Arial Narrow" charset="0"/>
                <a:ea typeface="ＭＳ Ｐゴシック" charset="-128"/>
              </a:rPr>
              <a:t>Turns into kinetic energy as the electric force works on the charged object, and the charged object gains speed.</a:t>
            </a:r>
          </a:p>
          <a:p>
            <a:pPr marL="342900" indent="-342900">
              <a:spcBef>
                <a:spcPct val="20000"/>
              </a:spcBef>
              <a:buFontTx/>
              <a:buChar char="•"/>
            </a:pPr>
            <a:r>
              <a:rPr lang="en-US" sz="2800" dirty="0">
                <a:solidFill>
                  <a:schemeClr val="accent2"/>
                </a:solidFill>
                <a:latin typeface="Arial Narrow" charset="0"/>
              </a:rPr>
              <a:t>Point of the greatest potential energy for</a:t>
            </a:r>
          </a:p>
          <a:p>
            <a:pPr marL="742950" lvl="1" indent="-285750">
              <a:spcBef>
                <a:spcPct val="20000"/>
              </a:spcBef>
              <a:buFontTx/>
              <a:buChar char="–"/>
            </a:pPr>
            <a:r>
              <a:rPr lang="en-US" dirty="0">
                <a:solidFill>
                  <a:srgbClr val="660066"/>
                </a:solidFill>
                <a:latin typeface="Arial Narrow" charset="0"/>
                <a:ea typeface="ＭＳ Ｐゴシック" charset="-128"/>
              </a:rPr>
              <a:t>Positively charged object</a:t>
            </a:r>
          </a:p>
          <a:p>
            <a:pPr marL="742950" lvl="1" indent="-285750">
              <a:spcBef>
                <a:spcPct val="20000"/>
              </a:spcBef>
              <a:buFontTx/>
              <a:buChar char="–"/>
            </a:pPr>
            <a:r>
              <a:rPr lang="en-US" dirty="0">
                <a:solidFill>
                  <a:srgbClr val="660066"/>
                </a:solidFill>
                <a:latin typeface="Arial Narrow" charset="0"/>
                <a:ea typeface="ＭＳ Ｐゴシック" charset="-128"/>
              </a:rPr>
              <a:t>Negatively charged object</a:t>
            </a:r>
          </a:p>
        </p:txBody>
      </p:sp>
      <p:sp>
        <p:nvSpPr>
          <p:cNvPr id="221189" name="Text Box 5"/>
          <p:cNvSpPr txBox="1">
            <a:spLocks noChangeArrowheads="1"/>
          </p:cNvSpPr>
          <p:nvPr/>
        </p:nvSpPr>
        <p:spPr bwMode="auto">
          <a:xfrm>
            <a:off x="6553200" y="5029200"/>
            <a:ext cx="59022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PE=</a:t>
            </a:r>
          </a:p>
        </p:txBody>
      </p:sp>
      <p:sp>
        <p:nvSpPr>
          <p:cNvPr id="221190" name="Text Box 6"/>
          <p:cNvSpPr txBox="1">
            <a:spLocks noChangeArrowheads="1"/>
          </p:cNvSpPr>
          <p:nvPr/>
        </p:nvSpPr>
        <p:spPr bwMode="auto">
          <a:xfrm>
            <a:off x="6553200" y="5354637"/>
            <a:ext cx="59022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KE=</a:t>
            </a:r>
          </a:p>
        </p:txBody>
      </p:sp>
      <p:sp>
        <p:nvSpPr>
          <p:cNvPr id="221191" name="Text Box 7"/>
          <p:cNvSpPr txBox="1">
            <a:spLocks noChangeArrowheads="1"/>
          </p:cNvSpPr>
          <p:nvPr/>
        </p:nvSpPr>
        <p:spPr bwMode="auto">
          <a:xfrm>
            <a:off x="6553200" y="5735637"/>
            <a:ext cx="623889"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ME=</a:t>
            </a:r>
          </a:p>
        </p:txBody>
      </p:sp>
      <p:sp>
        <p:nvSpPr>
          <p:cNvPr id="221192" name="Text Box 8"/>
          <p:cNvSpPr txBox="1">
            <a:spLocks noChangeArrowheads="1"/>
          </p:cNvSpPr>
          <p:nvPr/>
        </p:nvSpPr>
        <p:spPr bwMode="auto">
          <a:xfrm>
            <a:off x="7102475" y="5030787"/>
            <a:ext cx="415498"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U</a:t>
            </a:r>
            <a:r>
              <a:rPr lang="en-US" sz="2000" baseline="-25000" dirty="0" err="1">
                <a:solidFill>
                  <a:srgbClr val="800000"/>
                </a:solidFill>
                <a:latin typeface="Arial Narrow" charset="0"/>
              </a:rPr>
              <a:t>a</a:t>
            </a:r>
            <a:endParaRPr lang="en-US" sz="2000" baseline="-25000" dirty="0">
              <a:solidFill>
                <a:srgbClr val="800000"/>
              </a:solidFill>
              <a:latin typeface="Arial Narrow" charset="0"/>
            </a:endParaRPr>
          </a:p>
        </p:txBody>
      </p:sp>
      <p:sp>
        <p:nvSpPr>
          <p:cNvPr id="221193" name="Text Box 9"/>
          <p:cNvSpPr txBox="1">
            <a:spLocks noChangeArrowheads="1"/>
          </p:cNvSpPr>
          <p:nvPr/>
        </p:nvSpPr>
        <p:spPr bwMode="auto">
          <a:xfrm>
            <a:off x="7915275" y="5030787"/>
            <a:ext cx="30168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0</a:t>
            </a:r>
          </a:p>
        </p:txBody>
      </p:sp>
      <p:sp>
        <p:nvSpPr>
          <p:cNvPr id="221194" name="Text Box 10"/>
          <p:cNvSpPr txBox="1">
            <a:spLocks noChangeArrowheads="1"/>
          </p:cNvSpPr>
          <p:nvPr/>
        </p:nvSpPr>
        <p:spPr bwMode="auto">
          <a:xfrm>
            <a:off x="7123113" y="5354637"/>
            <a:ext cx="30168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0</a:t>
            </a:r>
          </a:p>
        </p:txBody>
      </p:sp>
      <p:sp>
        <p:nvSpPr>
          <p:cNvPr id="221195" name="Text Box 11"/>
          <p:cNvSpPr txBox="1">
            <a:spLocks noChangeArrowheads="1"/>
          </p:cNvSpPr>
          <p:nvPr/>
        </p:nvSpPr>
        <p:spPr bwMode="auto">
          <a:xfrm>
            <a:off x="7900988" y="5354637"/>
            <a:ext cx="899605"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K</a:t>
            </a:r>
            <a:r>
              <a:rPr lang="en-US" sz="2000" baseline="-25000" dirty="0" err="1">
                <a:solidFill>
                  <a:srgbClr val="800000"/>
                </a:solidFill>
                <a:latin typeface="Arial Narrow" charset="0"/>
              </a:rPr>
              <a:t>b</a:t>
            </a:r>
            <a:r>
              <a:rPr lang="en-US" sz="2000" dirty="0">
                <a:solidFill>
                  <a:srgbClr val="800000"/>
                </a:solidFill>
                <a:latin typeface="Arial Narrow" charset="0"/>
              </a:rPr>
              <a:t>=(</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6" name="Text Box 12"/>
          <p:cNvSpPr txBox="1">
            <a:spLocks noChangeArrowheads="1"/>
          </p:cNvSpPr>
          <p:nvPr/>
        </p:nvSpPr>
        <p:spPr bwMode="auto">
          <a:xfrm>
            <a:off x="7102475" y="5735637"/>
            <a:ext cx="415498"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U</a:t>
            </a:r>
            <a:r>
              <a:rPr lang="en-US" sz="2000" baseline="-25000" dirty="0" err="1">
                <a:solidFill>
                  <a:srgbClr val="800000"/>
                </a:solidFill>
                <a:latin typeface="Arial Narrow" charset="0"/>
              </a:rPr>
              <a:t>a</a:t>
            </a:r>
            <a:endParaRPr lang="en-US" sz="2000" baseline="-25000" dirty="0">
              <a:solidFill>
                <a:srgbClr val="800000"/>
              </a:solidFill>
              <a:latin typeface="Arial Narrow" charset="0"/>
            </a:endParaRPr>
          </a:p>
        </p:txBody>
      </p:sp>
      <p:sp>
        <p:nvSpPr>
          <p:cNvPr id="221197" name="Text Box 13"/>
          <p:cNvSpPr txBox="1">
            <a:spLocks noChangeArrowheads="1"/>
          </p:cNvSpPr>
          <p:nvPr/>
        </p:nvSpPr>
        <p:spPr bwMode="auto">
          <a:xfrm>
            <a:off x="7209025" y="6019800"/>
            <a:ext cx="1096775"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800000"/>
                </a:solidFill>
                <a:latin typeface="Arial Narrow" charset="0"/>
              </a:rPr>
              <a:t>U+K=(</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8" name="Text Box 14"/>
          <p:cNvSpPr txBox="1">
            <a:spLocks noChangeArrowheads="1"/>
          </p:cNvSpPr>
          <p:nvPr/>
        </p:nvSpPr>
        <p:spPr bwMode="auto">
          <a:xfrm>
            <a:off x="7902575" y="5735637"/>
            <a:ext cx="899605"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K</a:t>
            </a:r>
            <a:r>
              <a:rPr lang="en-US" sz="2000" baseline="-25000" dirty="0" err="1">
                <a:solidFill>
                  <a:srgbClr val="800000"/>
                </a:solidFill>
                <a:latin typeface="Arial Narrow" charset="0"/>
              </a:rPr>
              <a:t>b</a:t>
            </a:r>
            <a:r>
              <a:rPr lang="en-US" sz="2000" dirty="0">
                <a:solidFill>
                  <a:srgbClr val="800000"/>
                </a:solidFill>
                <a:latin typeface="Arial Narrow" charset="0"/>
              </a:rPr>
              <a:t>=(</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9" name="Oval 15"/>
          <p:cNvSpPr>
            <a:spLocks noChangeArrowheads="1"/>
          </p:cNvSpPr>
          <p:nvPr/>
        </p:nvSpPr>
        <p:spPr bwMode="auto">
          <a:xfrm>
            <a:off x="7315200" y="2971800"/>
            <a:ext cx="228600" cy="228600"/>
          </a:xfrm>
          <a:prstGeom prst="ellipse">
            <a:avLst/>
          </a:prstGeom>
          <a:noFill/>
          <a:ln w="38100">
            <a:solidFill>
              <a:srgbClr val="800000"/>
            </a:solidFill>
            <a:round/>
            <a:headEnd/>
            <a:tailEnd/>
          </a:ln>
          <a:effectLst/>
        </p:spPr>
        <p:txBody>
          <a:bodyPr anchor="ctr">
            <a:prstTxWarp prst="textNoShape">
              <a:avLst/>
            </a:prstTxWarp>
            <a:spAutoFit/>
          </a:bodyPr>
          <a:lstStyle/>
          <a:p>
            <a:endParaRPr lang="en-US"/>
          </a:p>
        </p:txBody>
      </p:sp>
      <p:sp>
        <p:nvSpPr>
          <p:cNvPr id="221200" name="Oval 16"/>
          <p:cNvSpPr>
            <a:spLocks noChangeArrowheads="1"/>
          </p:cNvSpPr>
          <p:nvPr/>
        </p:nvSpPr>
        <p:spPr bwMode="auto">
          <a:xfrm>
            <a:off x="7772400" y="2971800"/>
            <a:ext cx="228600" cy="228600"/>
          </a:xfrm>
          <a:prstGeom prst="ellipse">
            <a:avLst/>
          </a:prstGeom>
          <a:noFill/>
          <a:ln w="38100">
            <a:solidFill>
              <a:schemeClr val="accent2"/>
            </a:solidFill>
            <a:round/>
            <a:headEnd/>
            <a:tailEnd/>
          </a:ln>
          <a:effectLst/>
        </p:spPr>
        <p:txBody>
          <a:bodyPr anchor="ctr">
            <a:prstTxWarp prst="textNoShape">
              <a:avLst/>
            </a:prstTxWarp>
            <a:spAutoFit/>
          </a:bodyPr>
          <a:lstStyle/>
          <a:p>
            <a:endParaRPr lang="en-US"/>
          </a:p>
        </p:txBody>
      </p:sp>
      <p:sp>
        <p:nvSpPr>
          <p:cNvPr id="221201" name="Rectangle 17"/>
          <p:cNvSpPr>
            <a:spLocks noChangeArrowheads="1"/>
          </p:cNvSpPr>
          <p:nvPr/>
        </p:nvSpPr>
        <p:spPr bwMode="auto">
          <a:xfrm>
            <a:off x="914400" y="5334000"/>
            <a:ext cx="2971800" cy="457200"/>
          </a:xfrm>
          <a:prstGeom prst="rect">
            <a:avLst/>
          </a:prstGeom>
          <a:noFill/>
          <a:ln w="38100">
            <a:solidFill>
              <a:srgbClr val="800000"/>
            </a:solidFill>
            <a:miter lim="800000"/>
            <a:headEnd/>
            <a:tailEnd/>
          </a:ln>
          <a:effectLst/>
        </p:spPr>
        <p:txBody>
          <a:bodyPr anchor="ctr">
            <a:prstTxWarp prst="textNoShape">
              <a:avLst/>
            </a:prstTxWarp>
            <a:spAutoFit/>
          </a:bodyPr>
          <a:lstStyle/>
          <a:p>
            <a:endParaRPr lang="en-US"/>
          </a:p>
        </p:txBody>
      </p:sp>
      <p:cxnSp>
        <p:nvCxnSpPr>
          <p:cNvPr id="221202" name="AutoShape 18"/>
          <p:cNvCxnSpPr>
            <a:cxnSpLocks noChangeShapeType="1"/>
            <a:stCxn id="221201" idx="3"/>
            <a:endCxn id="221199" idx="4"/>
          </p:cNvCxnSpPr>
          <p:nvPr/>
        </p:nvCxnSpPr>
        <p:spPr bwMode="auto">
          <a:xfrm flipV="1">
            <a:off x="3905250" y="3219450"/>
            <a:ext cx="3524250" cy="2343150"/>
          </a:xfrm>
          <a:prstGeom prst="curvedConnector2">
            <a:avLst/>
          </a:prstGeom>
          <a:noFill/>
          <a:ln w="28575">
            <a:solidFill>
              <a:srgbClr val="800000"/>
            </a:solidFill>
            <a:round/>
            <a:headEnd/>
            <a:tailEnd type="triangle" w="med" len="med"/>
          </a:ln>
          <a:effectLst/>
        </p:spPr>
      </p:cxnSp>
      <p:sp>
        <p:nvSpPr>
          <p:cNvPr id="221203" name="Rectangle 19"/>
          <p:cNvSpPr>
            <a:spLocks noChangeArrowheads="1"/>
          </p:cNvSpPr>
          <p:nvPr/>
        </p:nvSpPr>
        <p:spPr bwMode="auto">
          <a:xfrm>
            <a:off x="914400" y="5867400"/>
            <a:ext cx="3048000" cy="381000"/>
          </a:xfrm>
          <a:prstGeom prst="rect">
            <a:avLst/>
          </a:prstGeom>
          <a:noFill/>
          <a:ln w="38100">
            <a:solidFill>
              <a:schemeClr val="accent2"/>
            </a:solidFill>
            <a:miter lim="800000"/>
            <a:headEnd/>
            <a:tailEnd/>
          </a:ln>
          <a:effectLst/>
        </p:spPr>
        <p:txBody>
          <a:bodyPr anchor="ctr">
            <a:prstTxWarp prst="textNoShape">
              <a:avLst/>
            </a:prstTxWarp>
            <a:spAutoFit/>
          </a:bodyPr>
          <a:lstStyle/>
          <a:p>
            <a:endParaRPr lang="en-US"/>
          </a:p>
        </p:txBody>
      </p:sp>
      <p:cxnSp>
        <p:nvCxnSpPr>
          <p:cNvPr id="221204" name="AutoShape 20"/>
          <p:cNvCxnSpPr>
            <a:cxnSpLocks noChangeShapeType="1"/>
            <a:stCxn id="221203" idx="3"/>
            <a:endCxn id="221200" idx="4"/>
          </p:cNvCxnSpPr>
          <p:nvPr/>
        </p:nvCxnSpPr>
        <p:spPr bwMode="auto">
          <a:xfrm flipV="1">
            <a:off x="3981450" y="3219450"/>
            <a:ext cx="3905250" cy="2838450"/>
          </a:xfrm>
          <a:prstGeom prst="curvedConnector2">
            <a:avLst/>
          </a:prstGeom>
          <a:noFill/>
          <a:ln w="38100">
            <a:solidFill>
              <a:schemeClr val="accent2"/>
            </a:solidFill>
            <a:round/>
            <a:headEnd/>
            <a:tailEnd type="triangle" w="med" len="med"/>
          </a:ln>
          <a:effectLst/>
        </p:spPr>
      </p:cxnSp>
      <p:sp>
        <p:nvSpPr>
          <p:cNvPr id="2" name="Slide Number Placeholder 1">
            <a:extLst>
              <a:ext uri="{FF2B5EF4-FFF2-40B4-BE49-F238E27FC236}">
                <a16:creationId xmlns:a16="http://schemas.microsoft.com/office/drawing/2014/main" id="{FA7582A4-B1AF-2642-9E81-9BBC790BF4D7}"/>
              </a:ext>
            </a:extLst>
          </p:cNvPr>
          <p:cNvSpPr>
            <a:spLocks noGrp="1"/>
          </p:cNvSpPr>
          <p:nvPr>
            <p:ph type="sldNum" sz="quarter" idx="12"/>
          </p:nvPr>
        </p:nvSpPr>
        <p:spPr/>
        <p:txBody>
          <a:bodyPr/>
          <a:lstStyle/>
          <a:p>
            <a:pPr>
              <a:defRPr/>
            </a:pPr>
            <a:fld id="{BEF3D8A4-74EF-534D-976E-1FB9C4B72804}" type="slidenum">
              <a:rPr lang="en-US" smtClean="0"/>
              <a:pPr>
                <a:defRPr/>
              </a:pPr>
              <a:t>12</a:t>
            </a:fld>
            <a:endParaRPr lang="en-US"/>
          </a:p>
        </p:txBody>
      </p:sp>
    </p:spTree>
    <p:extLst>
      <p:ext uri="{BB962C8B-B14F-4D97-AF65-F5344CB8AC3E}">
        <p14:creationId xmlns:p14="http://schemas.microsoft.com/office/powerpoint/2010/main" val="31147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8">
                                            <p:txEl>
                                              <p:pRg st="0" end="0"/>
                                            </p:txEl>
                                          </p:spTgt>
                                        </p:tgtEl>
                                        <p:attrNameLst>
                                          <p:attrName>style.visibility</p:attrName>
                                        </p:attrNameLst>
                                      </p:cBhvr>
                                      <p:to>
                                        <p:strVal val="visible"/>
                                      </p:to>
                                    </p:set>
                                    <p:animEffect transition="in" filter="wipe(left)">
                                      <p:cBhvr>
                                        <p:cTn id="7" dur="500"/>
                                        <p:tgtEl>
                                          <p:spTgt spid="221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1188">
                                            <p:txEl>
                                              <p:pRg st="1" end="1"/>
                                            </p:txEl>
                                          </p:spTgt>
                                        </p:tgtEl>
                                        <p:attrNameLst>
                                          <p:attrName>style.visibility</p:attrName>
                                        </p:attrNameLst>
                                      </p:cBhvr>
                                      <p:to>
                                        <p:strVal val="visible"/>
                                      </p:to>
                                    </p:set>
                                    <p:animEffect transition="in" filter="wipe(left)">
                                      <p:cBhvr>
                                        <p:cTn id="12" dur="500"/>
                                        <p:tgtEl>
                                          <p:spTgt spid="221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1188">
                                            <p:txEl>
                                              <p:pRg st="2" end="2"/>
                                            </p:txEl>
                                          </p:spTgt>
                                        </p:tgtEl>
                                        <p:attrNameLst>
                                          <p:attrName>style.visibility</p:attrName>
                                        </p:attrNameLst>
                                      </p:cBhvr>
                                      <p:to>
                                        <p:strVal val="visible"/>
                                      </p:to>
                                    </p:set>
                                    <p:animEffect transition="in" filter="wipe(left)">
                                      <p:cBhvr>
                                        <p:cTn id="17" dur="500"/>
                                        <p:tgtEl>
                                          <p:spTgt spid="221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iterate type="wd">
                                    <p:tmPct val="10000"/>
                                  </p:iterate>
                                  <p:childTnLst>
                                    <p:set>
                                      <p:cBhvr>
                                        <p:cTn id="21" dur="1" fill="hold">
                                          <p:stCondLst>
                                            <p:cond delay="0"/>
                                          </p:stCondLst>
                                        </p:cTn>
                                        <p:tgtEl>
                                          <p:spTgt spid="221186"/>
                                        </p:tgtEl>
                                        <p:attrNameLst>
                                          <p:attrName>style.visibility</p:attrName>
                                        </p:attrNameLst>
                                      </p:cBhvr>
                                      <p:to>
                                        <p:strVal val="visible"/>
                                      </p:to>
                                    </p:set>
                                    <p:animEffect transition="in" filter="wipe(down)">
                                      <p:cBhvr>
                                        <p:cTn id="22" dur="580">
                                          <p:stCondLst>
                                            <p:cond delay="0"/>
                                          </p:stCondLst>
                                        </p:cTn>
                                        <p:tgtEl>
                                          <p:spTgt spid="221186"/>
                                        </p:tgtEl>
                                      </p:cBhvr>
                                    </p:animEffect>
                                    <p:anim calcmode="lin" valueType="num">
                                      <p:cBhvr>
                                        <p:cTn id="23" dur="1822" tmFilter="0,0; 0.14,0.36; 0.43,0.73; 0.71,0.91; 1.0,1.0">
                                          <p:stCondLst>
                                            <p:cond delay="0"/>
                                          </p:stCondLst>
                                        </p:cTn>
                                        <p:tgtEl>
                                          <p:spTgt spid="22118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2118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2118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2118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21186"/>
                                        </p:tgtEl>
                                        <p:attrNameLst>
                                          <p:attrName>ppt_y</p:attrName>
                                        </p:attrNameLst>
                                      </p:cBhvr>
                                      <p:tavLst>
                                        <p:tav tm="0" fmla="#ppt_y-sin(pi*$)/81">
                                          <p:val>
                                            <p:fltVal val="0"/>
                                          </p:val>
                                        </p:tav>
                                        <p:tav tm="100000">
                                          <p:val>
                                            <p:fltVal val="1"/>
                                          </p:val>
                                        </p:tav>
                                      </p:tavLst>
                                    </p:anim>
                                    <p:animScale>
                                      <p:cBhvr>
                                        <p:cTn id="28" dur="26">
                                          <p:stCondLst>
                                            <p:cond delay="650"/>
                                          </p:stCondLst>
                                        </p:cTn>
                                        <p:tgtEl>
                                          <p:spTgt spid="221186"/>
                                        </p:tgtEl>
                                      </p:cBhvr>
                                      <p:to x="100000" y="60000"/>
                                    </p:animScale>
                                    <p:animScale>
                                      <p:cBhvr>
                                        <p:cTn id="29" dur="166" decel="50000">
                                          <p:stCondLst>
                                            <p:cond delay="676"/>
                                          </p:stCondLst>
                                        </p:cTn>
                                        <p:tgtEl>
                                          <p:spTgt spid="221186"/>
                                        </p:tgtEl>
                                      </p:cBhvr>
                                      <p:to x="100000" y="100000"/>
                                    </p:animScale>
                                    <p:animScale>
                                      <p:cBhvr>
                                        <p:cTn id="30" dur="26">
                                          <p:stCondLst>
                                            <p:cond delay="1312"/>
                                          </p:stCondLst>
                                        </p:cTn>
                                        <p:tgtEl>
                                          <p:spTgt spid="221186"/>
                                        </p:tgtEl>
                                      </p:cBhvr>
                                      <p:to x="100000" y="80000"/>
                                    </p:animScale>
                                    <p:animScale>
                                      <p:cBhvr>
                                        <p:cTn id="31" dur="166" decel="50000">
                                          <p:stCondLst>
                                            <p:cond delay="1338"/>
                                          </p:stCondLst>
                                        </p:cTn>
                                        <p:tgtEl>
                                          <p:spTgt spid="221186"/>
                                        </p:tgtEl>
                                      </p:cBhvr>
                                      <p:to x="100000" y="100000"/>
                                    </p:animScale>
                                    <p:animScale>
                                      <p:cBhvr>
                                        <p:cTn id="32" dur="26">
                                          <p:stCondLst>
                                            <p:cond delay="1642"/>
                                          </p:stCondLst>
                                        </p:cTn>
                                        <p:tgtEl>
                                          <p:spTgt spid="221186"/>
                                        </p:tgtEl>
                                      </p:cBhvr>
                                      <p:to x="100000" y="90000"/>
                                    </p:animScale>
                                    <p:animScale>
                                      <p:cBhvr>
                                        <p:cTn id="33" dur="166" decel="50000">
                                          <p:stCondLst>
                                            <p:cond delay="1668"/>
                                          </p:stCondLst>
                                        </p:cTn>
                                        <p:tgtEl>
                                          <p:spTgt spid="221186"/>
                                        </p:tgtEl>
                                      </p:cBhvr>
                                      <p:to x="100000" y="100000"/>
                                    </p:animScale>
                                    <p:animScale>
                                      <p:cBhvr>
                                        <p:cTn id="34" dur="26">
                                          <p:stCondLst>
                                            <p:cond delay="1808"/>
                                          </p:stCondLst>
                                        </p:cTn>
                                        <p:tgtEl>
                                          <p:spTgt spid="221186"/>
                                        </p:tgtEl>
                                      </p:cBhvr>
                                      <p:to x="100000" y="95000"/>
                                    </p:animScale>
                                    <p:animScale>
                                      <p:cBhvr>
                                        <p:cTn id="35" dur="166" decel="50000">
                                          <p:stCondLst>
                                            <p:cond delay="1834"/>
                                          </p:stCondLst>
                                        </p:cTn>
                                        <p:tgtEl>
                                          <p:spTgt spid="22118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21188">
                                            <p:txEl>
                                              <p:pRg st="3" end="3"/>
                                            </p:txEl>
                                          </p:spTgt>
                                        </p:tgtEl>
                                        <p:attrNameLst>
                                          <p:attrName>style.visibility</p:attrName>
                                        </p:attrNameLst>
                                      </p:cBhvr>
                                      <p:to>
                                        <p:strVal val="visible"/>
                                      </p:to>
                                    </p:set>
                                    <p:animEffect transition="in" filter="wipe(left)">
                                      <p:cBhvr>
                                        <p:cTn id="40" dur="500"/>
                                        <p:tgtEl>
                                          <p:spTgt spid="22118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1188">
                                            <p:txEl>
                                              <p:pRg st="4" end="4"/>
                                            </p:txEl>
                                          </p:spTgt>
                                        </p:tgtEl>
                                        <p:attrNameLst>
                                          <p:attrName>style.visibility</p:attrName>
                                        </p:attrNameLst>
                                      </p:cBhvr>
                                      <p:to>
                                        <p:strVal val="visible"/>
                                      </p:to>
                                    </p:set>
                                    <p:animEffect transition="in" filter="wipe(left)">
                                      <p:cBhvr>
                                        <p:cTn id="45" dur="500"/>
                                        <p:tgtEl>
                                          <p:spTgt spid="22118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1188">
                                            <p:txEl>
                                              <p:pRg st="5" end="5"/>
                                            </p:txEl>
                                          </p:spTgt>
                                        </p:tgtEl>
                                        <p:attrNameLst>
                                          <p:attrName>style.visibility</p:attrName>
                                        </p:attrNameLst>
                                      </p:cBhvr>
                                      <p:to>
                                        <p:strVal val="visible"/>
                                      </p:to>
                                    </p:set>
                                    <p:animEffect transition="in" filter="wipe(left)">
                                      <p:cBhvr>
                                        <p:cTn id="50" dur="500"/>
                                        <p:tgtEl>
                                          <p:spTgt spid="22118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1189"/>
                                        </p:tgtEl>
                                        <p:attrNameLst>
                                          <p:attrName>style.visibility</p:attrName>
                                        </p:attrNameLst>
                                      </p:cBhvr>
                                      <p:to>
                                        <p:strVal val="visible"/>
                                      </p:to>
                                    </p:set>
                                    <p:animEffect transition="in" filter="wipe(left)">
                                      <p:cBhvr>
                                        <p:cTn id="55" dur="500"/>
                                        <p:tgtEl>
                                          <p:spTgt spid="22118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1192"/>
                                        </p:tgtEl>
                                        <p:attrNameLst>
                                          <p:attrName>style.visibility</p:attrName>
                                        </p:attrNameLst>
                                      </p:cBhvr>
                                      <p:to>
                                        <p:strVal val="visible"/>
                                      </p:to>
                                    </p:set>
                                    <p:animEffect transition="in" filter="wipe(left)">
                                      <p:cBhvr>
                                        <p:cTn id="60" dur="500"/>
                                        <p:tgtEl>
                                          <p:spTgt spid="22119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1193"/>
                                        </p:tgtEl>
                                        <p:attrNameLst>
                                          <p:attrName>style.visibility</p:attrName>
                                        </p:attrNameLst>
                                      </p:cBhvr>
                                      <p:to>
                                        <p:strVal val="visible"/>
                                      </p:to>
                                    </p:set>
                                    <p:animEffect transition="in" filter="wipe(left)">
                                      <p:cBhvr>
                                        <p:cTn id="65" dur="500"/>
                                        <p:tgtEl>
                                          <p:spTgt spid="22119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1190"/>
                                        </p:tgtEl>
                                        <p:attrNameLst>
                                          <p:attrName>style.visibility</p:attrName>
                                        </p:attrNameLst>
                                      </p:cBhvr>
                                      <p:to>
                                        <p:strVal val="visible"/>
                                      </p:to>
                                    </p:set>
                                    <p:animEffect transition="in" filter="wipe(left)">
                                      <p:cBhvr>
                                        <p:cTn id="70" dur="500"/>
                                        <p:tgtEl>
                                          <p:spTgt spid="2211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1194"/>
                                        </p:tgtEl>
                                        <p:attrNameLst>
                                          <p:attrName>style.visibility</p:attrName>
                                        </p:attrNameLst>
                                      </p:cBhvr>
                                      <p:to>
                                        <p:strVal val="visible"/>
                                      </p:to>
                                    </p:set>
                                    <p:animEffect transition="in" filter="wipe(left)">
                                      <p:cBhvr>
                                        <p:cTn id="75" dur="500"/>
                                        <p:tgtEl>
                                          <p:spTgt spid="22119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1195"/>
                                        </p:tgtEl>
                                        <p:attrNameLst>
                                          <p:attrName>style.visibility</p:attrName>
                                        </p:attrNameLst>
                                      </p:cBhvr>
                                      <p:to>
                                        <p:strVal val="visible"/>
                                      </p:to>
                                    </p:set>
                                    <p:animEffect transition="in" filter="wipe(left)">
                                      <p:cBhvr>
                                        <p:cTn id="80" dur="500"/>
                                        <p:tgtEl>
                                          <p:spTgt spid="22119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1191"/>
                                        </p:tgtEl>
                                        <p:attrNameLst>
                                          <p:attrName>style.visibility</p:attrName>
                                        </p:attrNameLst>
                                      </p:cBhvr>
                                      <p:to>
                                        <p:strVal val="visible"/>
                                      </p:to>
                                    </p:set>
                                    <p:animEffect transition="in" filter="wipe(left)">
                                      <p:cBhvr>
                                        <p:cTn id="85" dur="500"/>
                                        <p:tgtEl>
                                          <p:spTgt spid="22119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1196"/>
                                        </p:tgtEl>
                                        <p:attrNameLst>
                                          <p:attrName>style.visibility</p:attrName>
                                        </p:attrNameLst>
                                      </p:cBhvr>
                                      <p:to>
                                        <p:strVal val="visible"/>
                                      </p:to>
                                    </p:set>
                                    <p:animEffect transition="in" filter="wipe(left)">
                                      <p:cBhvr>
                                        <p:cTn id="90" dur="500"/>
                                        <p:tgtEl>
                                          <p:spTgt spid="22119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1198"/>
                                        </p:tgtEl>
                                        <p:attrNameLst>
                                          <p:attrName>style.visibility</p:attrName>
                                        </p:attrNameLst>
                                      </p:cBhvr>
                                      <p:to>
                                        <p:strVal val="visible"/>
                                      </p:to>
                                    </p:set>
                                    <p:animEffect transition="in" filter="wipe(left)">
                                      <p:cBhvr>
                                        <p:cTn id="95" dur="500"/>
                                        <p:tgtEl>
                                          <p:spTgt spid="22119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1197"/>
                                        </p:tgtEl>
                                        <p:attrNameLst>
                                          <p:attrName>style.visibility</p:attrName>
                                        </p:attrNameLst>
                                      </p:cBhvr>
                                      <p:to>
                                        <p:strVal val="visible"/>
                                      </p:to>
                                    </p:set>
                                    <p:animEffect transition="in" filter="wipe(left)">
                                      <p:cBhvr>
                                        <p:cTn id="100" dur="500"/>
                                        <p:tgtEl>
                                          <p:spTgt spid="22119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221188">
                                            <p:txEl>
                                              <p:pRg st="6" end="6"/>
                                            </p:txEl>
                                          </p:spTgt>
                                        </p:tgtEl>
                                        <p:attrNameLst>
                                          <p:attrName>style.visibility</p:attrName>
                                        </p:attrNameLst>
                                      </p:cBhvr>
                                      <p:to>
                                        <p:strVal val="visible"/>
                                      </p:to>
                                    </p:set>
                                    <p:animEffect transition="in" filter="wipe(left)">
                                      <p:cBhvr>
                                        <p:cTn id="105" dur="500"/>
                                        <p:tgtEl>
                                          <p:spTgt spid="221188">
                                            <p:txEl>
                                              <p:pRg st="6" end="6"/>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21188">
                                            <p:txEl>
                                              <p:pRg st="7" end="7"/>
                                            </p:txEl>
                                          </p:spTgt>
                                        </p:tgtEl>
                                        <p:attrNameLst>
                                          <p:attrName>style.visibility</p:attrName>
                                        </p:attrNameLst>
                                      </p:cBhvr>
                                      <p:to>
                                        <p:strVal val="visible"/>
                                      </p:to>
                                    </p:set>
                                    <p:animEffect transition="in" filter="wipe(left)">
                                      <p:cBhvr>
                                        <p:cTn id="110" dur="500"/>
                                        <p:tgtEl>
                                          <p:spTgt spid="221188">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221188">
                                            <p:txEl>
                                              <p:pRg st="8" end="8"/>
                                            </p:txEl>
                                          </p:spTgt>
                                        </p:tgtEl>
                                        <p:attrNameLst>
                                          <p:attrName>style.visibility</p:attrName>
                                        </p:attrNameLst>
                                      </p:cBhvr>
                                      <p:to>
                                        <p:strVal val="visible"/>
                                      </p:to>
                                    </p:set>
                                    <p:animEffect transition="in" filter="wipe(left)">
                                      <p:cBhvr>
                                        <p:cTn id="115" dur="500"/>
                                        <p:tgtEl>
                                          <p:spTgt spid="221188">
                                            <p:txEl>
                                              <p:pRg st="8" end="8"/>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221201"/>
                                        </p:tgtEl>
                                        <p:attrNameLst>
                                          <p:attrName>style.visibility</p:attrName>
                                        </p:attrNameLst>
                                      </p:cBhvr>
                                      <p:to>
                                        <p:strVal val="visible"/>
                                      </p:to>
                                    </p:set>
                                    <p:animEffect transition="in" filter="wipe(down)">
                                      <p:cBhvr>
                                        <p:cTn id="120" dur="500"/>
                                        <p:tgtEl>
                                          <p:spTgt spid="221201"/>
                                        </p:tgtEl>
                                      </p:cBhvr>
                                    </p:animEffect>
                                  </p:childTnLst>
                                </p:cTn>
                              </p:par>
                            </p:childTnLst>
                          </p:cTn>
                        </p:par>
                        <p:par>
                          <p:cTn id="121" fill="hold">
                            <p:stCondLst>
                              <p:cond delay="500"/>
                            </p:stCondLst>
                            <p:childTnLst>
                              <p:par>
                                <p:cTn id="122" presetID="22" presetClass="entr" presetSubtype="4" fill="hold" nodeType="afterEffect">
                                  <p:stCondLst>
                                    <p:cond delay="0"/>
                                  </p:stCondLst>
                                  <p:childTnLst>
                                    <p:set>
                                      <p:cBhvr>
                                        <p:cTn id="123" dur="1" fill="hold">
                                          <p:stCondLst>
                                            <p:cond delay="0"/>
                                          </p:stCondLst>
                                        </p:cTn>
                                        <p:tgtEl>
                                          <p:spTgt spid="221202"/>
                                        </p:tgtEl>
                                        <p:attrNameLst>
                                          <p:attrName>style.visibility</p:attrName>
                                        </p:attrNameLst>
                                      </p:cBhvr>
                                      <p:to>
                                        <p:strVal val="visible"/>
                                      </p:to>
                                    </p:set>
                                    <p:animEffect transition="in" filter="wipe(down)">
                                      <p:cBhvr>
                                        <p:cTn id="124" dur="500"/>
                                        <p:tgtEl>
                                          <p:spTgt spid="221202"/>
                                        </p:tgtEl>
                                      </p:cBhvr>
                                    </p:animEffect>
                                  </p:childTnLst>
                                </p:cTn>
                              </p:par>
                            </p:childTnLst>
                          </p:cTn>
                        </p:par>
                        <p:par>
                          <p:cTn id="125" fill="hold">
                            <p:stCondLst>
                              <p:cond delay="1000"/>
                            </p:stCondLst>
                            <p:childTnLst>
                              <p:par>
                                <p:cTn id="126" presetID="22" presetClass="entr" presetSubtype="4" fill="hold" grpId="0" nodeType="afterEffect">
                                  <p:stCondLst>
                                    <p:cond delay="0"/>
                                  </p:stCondLst>
                                  <p:childTnLst>
                                    <p:set>
                                      <p:cBhvr>
                                        <p:cTn id="127" dur="1" fill="hold">
                                          <p:stCondLst>
                                            <p:cond delay="0"/>
                                          </p:stCondLst>
                                        </p:cTn>
                                        <p:tgtEl>
                                          <p:spTgt spid="221199"/>
                                        </p:tgtEl>
                                        <p:attrNameLst>
                                          <p:attrName>style.visibility</p:attrName>
                                        </p:attrNameLst>
                                      </p:cBhvr>
                                      <p:to>
                                        <p:strVal val="visible"/>
                                      </p:to>
                                    </p:set>
                                    <p:animEffect transition="in" filter="wipe(down)">
                                      <p:cBhvr>
                                        <p:cTn id="128" dur="500"/>
                                        <p:tgtEl>
                                          <p:spTgt spid="22119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21203"/>
                                        </p:tgtEl>
                                        <p:attrNameLst>
                                          <p:attrName>style.visibility</p:attrName>
                                        </p:attrNameLst>
                                      </p:cBhvr>
                                      <p:to>
                                        <p:strVal val="visible"/>
                                      </p:to>
                                    </p:set>
                                    <p:animEffect transition="in" filter="wipe(left)">
                                      <p:cBhvr>
                                        <p:cTn id="133" dur="500"/>
                                        <p:tgtEl>
                                          <p:spTgt spid="221203"/>
                                        </p:tgtEl>
                                      </p:cBhvr>
                                    </p:animEffect>
                                  </p:childTnLst>
                                </p:cTn>
                              </p:par>
                            </p:childTnLst>
                          </p:cTn>
                        </p:par>
                        <p:par>
                          <p:cTn id="134" fill="hold">
                            <p:stCondLst>
                              <p:cond delay="500"/>
                            </p:stCondLst>
                            <p:childTnLst>
                              <p:par>
                                <p:cTn id="135" presetID="22" presetClass="entr" presetSubtype="4" fill="hold" nodeType="afterEffect">
                                  <p:stCondLst>
                                    <p:cond delay="0"/>
                                  </p:stCondLst>
                                  <p:childTnLst>
                                    <p:set>
                                      <p:cBhvr>
                                        <p:cTn id="136" dur="1" fill="hold">
                                          <p:stCondLst>
                                            <p:cond delay="0"/>
                                          </p:stCondLst>
                                        </p:cTn>
                                        <p:tgtEl>
                                          <p:spTgt spid="221204"/>
                                        </p:tgtEl>
                                        <p:attrNameLst>
                                          <p:attrName>style.visibility</p:attrName>
                                        </p:attrNameLst>
                                      </p:cBhvr>
                                      <p:to>
                                        <p:strVal val="visible"/>
                                      </p:to>
                                    </p:set>
                                    <p:animEffect transition="in" filter="wipe(down)">
                                      <p:cBhvr>
                                        <p:cTn id="137" dur="500"/>
                                        <p:tgtEl>
                                          <p:spTgt spid="221204"/>
                                        </p:tgtEl>
                                      </p:cBhvr>
                                    </p:animEffect>
                                  </p:childTnLst>
                                </p:cTn>
                              </p:par>
                            </p:childTnLst>
                          </p:cTn>
                        </p:par>
                        <p:par>
                          <p:cTn id="138" fill="hold">
                            <p:stCondLst>
                              <p:cond delay="1000"/>
                            </p:stCondLst>
                            <p:childTnLst>
                              <p:par>
                                <p:cTn id="139" presetID="22" presetClass="entr" presetSubtype="4" fill="hold" grpId="0" nodeType="afterEffect">
                                  <p:stCondLst>
                                    <p:cond delay="0"/>
                                  </p:stCondLst>
                                  <p:childTnLst>
                                    <p:set>
                                      <p:cBhvr>
                                        <p:cTn id="140" dur="1" fill="hold">
                                          <p:stCondLst>
                                            <p:cond delay="0"/>
                                          </p:stCondLst>
                                        </p:cTn>
                                        <p:tgtEl>
                                          <p:spTgt spid="221200"/>
                                        </p:tgtEl>
                                        <p:attrNameLst>
                                          <p:attrName>style.visibility</p:attrName>
                                        </p:attrNameLst>
                                      </p:cBhvr>
                                      <p:to>
                                        <p:strVal val="visible"/>
                                      </p:to>
                                    </p:set>
                                    <p:animEffect transition="in" filter="wipe(down)">
                                      <p:cBhvr>
                                        <p:cTn id="141" dur="500"/>
                                        <p:tgtEl>
                                          <p:spTgt spid="22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build="p"/>
      <p:bldP spid="221189" grpId="0"/>
      <p:bldP spid="221190" grpId="0"/>
      <p:bldP spid="221191" grpId="0"/>
      <p:bldP spid="221192" grpId="0"/>
      <p:bldP spid="221193" grpId="0"/>
      <p:bldP spid="221194" grpId="0"/>
      <p:bldP spid="221195" grpId="0"/>
      <p:bldP spid="221196" grpId="0"/>
      <p:bldP spid="221197" grpId="0"/>
      <p:bldP spid="221198" grpId="0"/>
      <p:bldP spid="221199" grpId="0" animBg="1"/>
      <p:bldP spid="221200" grpId="0" animBg="1"/>
      <p:bldP spid="221201" grpId="0" animBg="1"/>
      <p:bldP spid="2212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28,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13</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457200" y="685800"/>
            <a:ext cx="8229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the same as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the symbol V (</a:t>
            </a:r>
            <a:r>
              <a:rPr lang="en-US" sz="3200" dirty="0">
                <a:solidFill>
                  <a:srgbClr val="CC00CC"/>
                </a:solidFill>
                <a:latin typeface="Arial Narrow" charset="0"/>
              </a:rPr>
              <a:t>poll 2</a:t>
            </a:r>
            <a:r>
              <a:rPr lang="en-US" sz="3200" dirty="0">
                <a:solidFill>
                  <a:schemeClr val="accent2"/>
                </a:solidFill>
                <a:latin typeface="Arial Narrow" charset="0"/>
              </a:rPr>
              <a:t>)</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the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the 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nvGraphicFramePr>
        <p:xfrm>
          <a:off x="3657600" y="5183188"/>
          <a:ext cx="760413" cy="595312"/>
        </p:xfrm>
        <a:graphic>
          <a:graphicData uri="http://schemas.openxmlformats.org/presentationml/2006/ole">
            <mc:AlternateContent xmlns:mc="http://schemas.openxmlformats.org/markup-compatibility/2006">
              <mc:Choice xmlns:v="urn:schemas-microsoft-com:vml" Requires="v">
                <p:oleObj spid="_x0000_s128147" name="Equation" r:id="rId3" imgW="292100" imgH="228600" progId="Equation.DSMT4">
                  <p:embed/>
                </p:oleObj>
              </mc:Choice>
              <mc:Fallback>
                <p:oleObj name="Equation" r:id="rId3" imgW="292100" imgH="228600" progId="Equation.DSMT4">
                  <p:embed/>
                  <p:pic>
                    <p:nvPicPr>
                      <p:cNvPr id="222212" name="Object 4"/>
                      <p:cNvPicPr>
                        <a:picLocks noChangeAspect="1" noChangeArrowheads="1"/>
                      </p:cNvPicPr>
                      <p:nvPr/>
                    </p:nvPicPr>
                    <p:blipFill>
                      <a:blip r:embed="rId4"/>
                      <a:srcRect/>
                      <a:stretch>
                        <a:fillRect/>
                      </a:stretch>
                    </p:blipFill>
                    <p:spPr bwMode="auto">
                      <a:xfrm>
                        <a:off x="3657600" y="5183188"/>
                        <a:ext cx="760413" cy="595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4359275" y="4930775"/>
          <a:ext cx="593725" cy="1089025"/>
        </p:xfrm>
        <a:graphic>
          <a:graphicData uri="http://schemas.openxmlformats.org/presentationml/2006/ole">
            <mc:AlternateContent xmlns:mc="http://schemas.openxmlformats.org/markup-compatibility/2006">
              <mc:Choice xmlns:v="urn:schemas-microsoft-com:vml" Requires="v">
                <p:oleObj spid="_x0000_s128148" name="Equation" r:id="rId5" imgW="228600" imgH="419100" progId="Equation.DSMT4">
                  <p:embed/>
                </p:oleObj>
              </mc:Choice>
              <mc:Fallback>
                <p:oleObj name="Equation" r:id="rId5" imgW="228600" imgH="419100" progId="Equation.DSMT4">
                  <p:embed/>
                  <p:pic>
                    <p:nvPicPr>
                      <p:cNvPr id="8" name="Object 4"/>
                      <p:cNvPicPr>
                        <a:picLocks noChangeAspect="1" noChangeArrowheads="1"/>
                      </p:cNvPicPr>
                      <p:nvPr/>
                    </p:nvPicPr>
                    <p:blipFill>
                      <a:blip r:embed="rId6"/>
                      <a:srcRect/>
                      <a:stretch>
                        <a:fillRect/>
                      </a:stretch>
                    </p:blipFill>
                    <p:spPr bwMode="auto">
                      <a:xfrm>
                        <a:off x="4359275" y="4930775"/>
                        <a:ext cx="593725" cy="1089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74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2212"/>
                                        </p:tgtEl>
                                        <p:attrNameLst>
                                          <p:attrName>style.visibility</p:attrName>
                                        </p:attrNameLst>
                                      </p:cBhvr>
                                      <p:to>
                                        <p:strVal val="visible"/>
                                      </p:to>
                                    </p:set>
                                    <p:animEffect transition="in" filter="wipe(left)">
                                      <p:cBhvr>
                                        <p:cTn id="42" dur="500"/>
                                        <p:tgtEl>
                                          <p:spTgt spid="2222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Sept. 28, 2020</a:t>
            </a:r>
          </a:p>
        </p:txBody>
      </p:sp>
      <p:sp>
        <p:nvSpPr>
          <p:cNvPr id="9" name="Footer Placeholder 4"/>
          <p:cNvSpPr>
            <a:spLocks noGrp="1"/>
          </p:cNvSpPr>
          <p:nvPr>
            <p:ph type="ftr" sz="quarter" idx="11"/>
          </p:nvPr>
        </p:nvSpPr>
        <p:spPr/>
        <p:txBody>
          <a:bodyPr/>
          <a:lstStyle/>
          <a:p>
            <a:r>
              <a:rPr lang="de-DE"/>
              <a:t>PHYS 1444-002, Fall 2020                    Dr. Jaehoon Yu</a:t>
            </a:r>
            <a:endParaRPr lang="en-US"/>
          </a:p>
        </p:txBody>
      </p:sp>
      <p:sp>
        <p:nvSpPr>
          <p:cNvPr id="10" name="Slide Number Placeholder 5"/>
          <p:cNvSpPr>
            <a:spLocks noGrp="1"/>
          </p:cNvSpPr>
          <p:nvPr>
            <p:ph type="sldNum" sz="quarter" idx="12"/>
          </p:nvPr>
        </p:nvSpPr>
        <p:spPr/>
        <p:txBody>
          <a:bodyPr/>
          <a:lstStyle/>
          <a:p>
            <a:fld id="{98AF4779-8460-7149-AE81-487E163B2C39}" type="slidenum">
              <a:rPr lang="en-US"/>
              <a:pPr/>
              <a:t>14</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dirty="0"/>
              <a:t>Electric Potential, cont’d</a:t>
            </a:r>
          </a:p>
        </p:txBody>
      </p:sp>
      <p:sp>
        <p:nvSpPr>
          <p:cNvPr id="223235" name="Rectangle 3"/>
          <p:cNvSpPr>
            <a:spLocks noChangeArrowheads="1"/>
          </p:cNvSpPr>
          <p:nvPr/>
        </p:nvSpPr>
        <p:spPr bwMode="auto">
          <a:xfrm>
            <a:off x="381000" y="609600"/>
            <a:ext cx="85344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potential energy is meaningful, only the potential difference 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a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  Unit? (</a:t>
            </a:r>
            <a:r>
              <a:rPr lang="en-US" dirty="0">
                <a:solidFill>
                  <a:srgbClr val="CC00CC"/>
                </a:solidFill>
                <a:latin typeface="Arial Narrow" charset="0"/>
                <a:ea typeface="ＭＳ Ｐゴシック" charset="-128"/>
              </a:rPr>
              <a:t>Poll 8</a:t>
            </a:r>
            <a:r>
              <a:rPr lang="en-US" dirty="0">
                <a:solidFill>
                  <a:srgbClr val="660066"/>
                </a:solidFill>
                <a:latin typeface="Arial Narrow" charset="0"/>
                <a:ea typeface="ＭＳ Ｐゴシック" charset="-128"/>
              </a:rPr>
              <a:t>)</a:t>
            </a:r>
          </a:p>
        </p:txBody>
      </p:sp>
      <p:graphicFrame>
        <p:nvGraphicFramePr>
          <p:cNvPr id="223236" name="Object 4"/>
          <p:cNvGraphicFramePr>
            <a:graphicFrameLocks noChangeAspect="1"/>
          </p:cNvGraphicFramePr>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129317" name="Equation" r:id="rId3" imgW="330200" imgH="228600" progId="Equation.DSMT4">
                  <p:embed/>
                </p:oleObj>
              </mc:Choice>
              <mc:Fallback>
                <p:oleObj name="Equation" r:id="rId3" imgW="330200" imgH="228600" progId="Equation.DSMT4">
                  <p:embed/>
                  <p:pic>
                    <p:nvPicPr>
                      <p:cNvPr id="223236" name="Object 4"/>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129318" name="Equation" r:id="rId5" imgW="546100" imgH="228600" progId="Equation.DSMT4">
                  <p:embed/>
                </p:oleObj>
              </mc:Choice>
              <mc:Fallback>
                <p:oleObj name="Equation" r:id="rId5" imgW="546100" imgH="228600" progId="Equation.DSMT4">
                  <p:embed/>
                  <p:pic>
                    <p:nvPicPr>
                      <p:cNvPr id="223237" name="Object 5"/>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129319" name="Equation" r:id="rId7" imgW="622300" imgH="419100" progId="Equation.DSMT4">
                  <p:embed/>
                </p:oleObj>
              </mc:Choice>
              <mc:Fallback>
                <p:oleObj name="Equation" r:id="rId7" imgW="622300" imgH="419100" progId="Equation.DSMT4">
                  <p:embed/>
                  <p:pic>
                    <p:nvPicPr>
                      <p:cNvPr id="223238" name="Object 6"/>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129320" name="Equation" r:id="rId9" imgW="355600" imgH="419100" progId="Equation.DSMT4">
                  <p:embed/>
                </p:oleObj>
              </mc:Choice>
              <mc:Fallback>
                <p:oleObj name="Equation" r:id="rId9" imgW="355600" imgH="419100" progId="Equation.DSMT4">
                  <p:embed/>
                  <p:pic>
                    <p:nvPicPr>
                      <p:cNvPr id="223239" name="Object 7"/>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90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left)">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wipe(left)">
                                      <p:cBhvr>
                                        <p:cTn id="12" dur="500"/>
                                        <p:tgtEl>
                                          <p:spTgt spid="22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wipe(left)">
                                      <p:cBhvr>
                                        <p:cTn id="17" dur="500"/>
                                        <p:tgtEl>
                                          <p:spTgt spid="223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wipe(left)">
                                      <p:cBhvr>
                                        <p:cTn id="22" dur="500"/>
                                        <p:tgtEl>
                                          <p:spTgt spid="223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wipe(left)">
                                      <p:cBhvr>
                                        <p:cTn id="27" dur="500"/>
                                        <p:tgtEl>
                                          <p:spTgt spid="223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3235">
                                            <p:txEl>
                                              <p:pRg st="5" end="5"/>
                                            </p:txEl>
                                          </p:spTgt>
                                        </p:tgtEl>
                                        <p:attrNameLst>
                                          <p:attrName>style.visibility</p:attrName>
                                        </p:attrNameLst>
                                      </p:cBhvr>
                                      <p:to>
                                        <p:strVal val="visible"/>
                                      </p:to>
                                    </p:set>
                                    <p:animEffect transition="in" filter="wipe(left)">
                                      <p:cBhvr>
                                        <p:cTn id="32" dur="500"/>
                                        <p:tgtEl>
                                          <p:spTgt spid="223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3236"/>
                                        </p:tgtEl>
                                        <p:attrNameLst>
                                          <p:attrName>style.visibility</p:attrName>
                                        </p:attrNameLst>
                                      </p:cBhvr>
                                      <p:to>
                                        <p:strVal val="visible"/>
                                      </p:to>
                                    </p:set>
                                    <p:animEffect transition="in" filter="wipe(left)">
                                      <p:cBhvr>
                                        <p:cTn id="37" dur="500"/>
                                        <p:tgtEl>
                                          <p:spTgt spid="2232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3237"/>
                                        </p:tgtEl>
                                        <p:attrNameLst>
                                          <p:attrName>style.visibility</p:attrName>
                                        </p:attrNameLst>
                                      </p:cBhvr>
                                      <p:to>
                                        <p:strVal val="visible"/>
                                      </p:to>
                                    </p:set>
                                    <p:animEffect transition="in" filter="wipe(left)">
                                      <p:cBhvr>
                                        <p:cTn id="42" dur="500"/>
                                        <p:tgtEl>
                                          <p:spTgt spid="2232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3238"/>
                                        </p:tgtEl>
                                        <p:attrNameLst>
                                          <p:attrName>style.visibility</p:attrName>
                                        </p:attrNameLst>
                                      </p:cBhvr>
                                      <p:to>
                                        <p:strVal val="visible"/>
                                      </p:to>
                                    </p:set>
                                    <p:animEffect transition="in" filter="wipe(left)">
                                      <p:cBhvr>
                                        <p:cTn id="47" dur="500"/>
                                        <p:tgtEl>
                                          <p:spTgt spid="2232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3239"/>
                                        </p:tgtEl>
                                        <p:attrNameLst>
                                          <p:attrName>style.visibility</p:attrName>
                                        </p:attrNameLst>
                                      </p:cBhvr>
                                      <p:to>
                                        <p:strVal val="visible"/>
                                      </p:to>
                                    </p:set>
                                    <p:animEffect transition="in" filter="wipe(left)">
                                      <p:cBhvr>
                                        <p:cTn id="52" dur="500"/>
                                        <p:tgtEl>
                                          <p:spTgt spid="2232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3235">
                                            <p:txEl>
                                              <p:pRg st="8" end="8"/>
                                            </p:txEl>
                                          </p:spTgt>
                                        </p:tgtEl>
                                        <p:attrNameLst>
                                          <p:attrName>style.visibility</p:attrName>
                                        </p:attrNameLst>
                                      </p:cBhvr>
                                      <p:to>
                                        <p:strVal val="visible"/>
                                      </p:to>
                                    </p:set>
                                    <p:animEffect transition="in" filter="wipe(left)">
                                      <p:cBhvr>
                                        <p:cTn id="57" dur="500"/>
                                        <p:tgtEl>
                                          <p:spTgt spid="2232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28,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751AD8D7-BACB-8041-9ED3-816531938109}" type="slidenum">
              <a:rPr lang="en-US"/>
              <a:pPr/>
              <a:t>15</a:t>
            </a:fld>
            <a:endParaRPr lang="en-US"/>
          </a:p>
        </p:txBody>
      </p:sp>
      <p:pic>
        <p:nvPicPr>
          <p:cNvPr id="224258" name="Picture 2" descr="FG23_001"/>
          <p:cNvPicPr>
            <a:picLocks noChangeAspect="1" noChangeArrowheads="1"/>
          </p:cNvPicPr>
          <p:nvPr/>
        </p:nvPicPr>
        <p:blipFill>
          <a:blip r:embed="rId3"/>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304800" y="0"/>
            <a:ext cx="8610600" cy="685800"/>
          </a:xfrm>
        </p:spPr>
        <p:txBody>
          <a:bodyPr/>
          <a:lstStyle/>
          <a:p>
            <a:r>
              <a:rPr lang="en-US"/>
              <a:t>A Few Things about the Electric Potential</a:t>
            </a:r>
          </a:p>
        </p:txBody>
      </p:sp>
      <p:sp>
        <p:nvSpPr>
          <p:cNvPr id="224260" name="Rectangle 4"/>
          <p:cNvSpPr>
            <a:spLocks noChangeArrowheads="1"/>
          </p:cNvSpPr>
          <p:nvPr/>
        </p:nvSpPr>
        <p:spPr bwMode="auto">
          <a:xfrm>
            <a:off x="381000" y="5334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creates 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existing within the potential created by other charges</a:t>
            </a:r>
          </a:p>
          <a:p>
            <a:pPr marL="342900" indent="-342900">
              <a:spcBef>
                <a:spcPct val="20000"/>
              </a:spcBef>
              <a:buFontTx/>
              <a:buChar char="•"/>
            </a:pPr>
            <a:r>
              <a:rPr lang="en-US" dirty="0">
                <a:solidFill>
                  <a:schemeClr val="accent2"/>
                </a:solidFill>
                <a:latin typeface="Arial Narrow" charset="0"/>
              </a:rPr>
              <a:t>Which plate is at the higher </a:t>
            </a:r>
            <a:r>
              <a:rPr lang="en-US" b="1" dirty="0">
                <a:solidFill>
                  <a:srgbClr val="C00000"/>
                </a:solidFill>
                <a:latin typeface="Arial Narrow" charset="0"/>
              </a:rPr>
              <a:t>potential</a:t>
            </a:r>
            <a:r>
              <a:rPr lang="en-US" dirty="0">
                <a:solidFill>
                  <a:schemeClr val="accent2"/>
                </a:solidFill>
                <a:latin typeface="Arial Narrow" charset="0"/>
              </a:rPr>
              <a:t>?</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the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a:t>
            </a:r>
            <a:r>
              <a:rPr lang="en-US" sz="1800" b="1" u="sng" dirty="0">
                <a:solidFill>
                  <a:srgbClr val="FF0000"/>
                </a:solidFill>
                <a:latin typeface="Arial Narrow" charset="0"/>
                <a:ea typeface="ＭＳ Ｐゴシック" charset="-128"/>
              </a:rPr>
              <a:t>Potential difference is still the same</a:t>
            </a:r>
            <a:r>
              <a:rPr lang="en-US" sz="1800" dirty="0">
                <a:solidFill>
                  <a:srgbClr val="003300"/>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6248400" y="5257800"/>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a:solidFill>
                  <a:srgbClr val="CC0000"/>
                </a:solidFill>
                <a:latin typeface="Arial Narrow" charset="0"/>
              </a:rPr>
              <a:t>Zero point of electric potential can be chosen arbitrarily.</a:t>
            </a:r>
          </a:p>
        </p:txBody>
      </p:sp>
      <p:sp>
        <p:nvSpPr>
          <p:cNvPr id="224262" name="Text Box 6"/>
          <p:cNvSpPr txBox="1">
            <a:spLocks noChangeArrowheads="1"/>
          </p:cNvSpPr>
          <p:nvPr/>
        </p:nvSpPr>
        <p:spPr bwMode="auto">
          <a:xfrm>
            <a:off x="6248400" y="6026150"/>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dirty="0">
                <a:solidFill>
                  <a:srgbClr val="CC0000"/>
                </a:solidFill>
                <a:latin typeface="Arial Narrow" charset="0"/>
              </a:rPr>
              <a:t>Often the ground, a conductor connected to Earth, is zero.</a:t>
            </a:r>
          </a:p>
        </p:txBody>
      </p:sp>
    </p:spTree>
    <p:extLst>
      <p:ext uri="{BB962C8B-B14F-4D97-AF65-F5344CB8AC3E}">
        <p14:creationId xmlns:p14="http://schemas.microsoft.com/office/powerpoint/2010/main" val="144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60">
                                            <p:txEl>
                                              <p:pRg st="0" end="0"/>
                                            </p:txEl>
                                          </p:spTgt>
                                        </p:tgtEl>
                                        <p:attrNameLst>
                                          <p:attrName>style.visibility</p:attrName>
                                        </p:attrNameLst>
                                      </p:cBhvr>
                                      <p:to>
                                        <p:strVal val="visible"/>
                                      </p:to>
                                    </p:set>
                                    <p:animEffect transition="in" filter="wipe(left)">
                                      <p:cBhvr>
                                        <p:cTn id="7" dur="500"/>
                                        <p:tgtEl>
                                          <p:spTgt spid="224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60">
                                            <p:txEl>
                                              <p:pRg st="1" end="1"/>
                                            </p:txEl>
                                          </p:spTgt>
                                        </p:tgtEl>
                                        <p:attrNameLst>
                                          <p:attrName>style.visibility</p:attrName>
                                        </p:attrNameLst>
                                      </p:cBhvr>
                                      <p:to>
                                        <p:strVal val="visible"/>
                                      </p:to>
                                    </p:set>
                                    <p:animEffect transition="in" filter="wipe(left)">
                                      <p:cBhvr>
                                        <p:cTn id="12" dur="500"/>
                                        <p:tgtEl>
                                          <p:spTgt spid="224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60">
                                            <p:txEl>
                                              <p:pRg st="2" end="2"/>
                                            </p:txEl>
                                          </p:spTgt>
                                        </p:tgtEl>
                                        <p:attrNameLst>
                                          <p:attrName>style.visibility</p:attrName>
                                        </p:attrNameLst>
                                      </p:cBhvr>
                                      <p:to>
                                        <p:strVal val="visible"/>
                                      </p:to>
                                    </p:set>
                                    <p:animEffect transition="in" filter="wipe(left)">
                                      <p:cBhvr>
                                        <p:cTn id="17" dur="500"/>
                                        <p:tgtEl>
                                          <p:spTgt spid="224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4260">
                                            <p:txEl>
                                              <p:pRg st="3" end="3"/>
                                            </p:txEl>
                                          </p:spTgt>
                                        </p:tgtEl>
                                        <p:attrNameLst>
                                          <p:attrName>style.visibility</p:attrName>
                                        </p:attrNameLst>
                                      </p:cBhvr>
                                      <p:to>
                                        <p:strVal val="visible"/>
                                      </p:to>
                                    </p:set>
                                    <p:animEffect transition="in" filter="wipe(left)">
                                      <p:cBhvr>
                                        <p:cTn id="22" dur="500"/>
                                        <p:tgtEl>
                                          <p:spTgt spid="224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4260">
                                            <p:txEl>
                                              <p:pRg st="4" end="4"/>
                                            </p:txEl>
                                          </p:spTgt>
                                        </p:tgtEl>
                                        <p:attrNameLst>
                                          <p:attrName>style.visibility</p:attrName>
                                        </p:attrNameLst>
                                      </p:cBhvr>
                                      <p:to>
                                        <p:strVal val="visible"/>
                                      </p:to>
                                    </p:set>
                                    <p:animEffect transition="in" filter="wipe(left)">
                                      <p:cBhvr>
                                        <p:cTn id="27" dur="500"/>
                                        <p:tgtEl>
                                          <p:spTgt spid="2242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24258"/>
                                        </p:tgtEl>
                                        <p:attrNameLst>
                                          <p:attrName>style.visibility</p:attrName>
                                        </p:attrNameLst>
                                      </p:cBhvr>
                                      <p:to>
                                        <p:strVal val="visible"/>
                                      </p:to>
                                    </p:set>
                                    <p:animEffect transition="in" filter="wipe(down)">
                                      <p:cBhvr>
                                        <p:cTn id="32" dur="580">
                                          <p:stCondLst>
                                            <p:cond delay="0"/>
                                          </p:stCondLst>
                                        </p:cTn>
                                        <p:tgtEl>
                                          <p:spTgt spid="224258"/>
                                        </p:tgtEl>
                                      </p:cBhvr>
                                    </p:animEffect>
                                    <p:anim calcmode="lin" valueType="num">
                                      <p:cBhvr>
                                        <p:cTn id="33" dur="1822" tmFilter="0,0; 0.14,0.36; 0.43,0.73; 0.71,0.91; 1.0,1.0">
                                          <p:stCondLst>
                                            <p:cond delay="0"/>
                                          </p:stCondLst>
                                        </p:cTn>
                                        <p:tgtEl>
                                          <p:spTgt spid="22425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2425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2425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2425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24258"/>
                                        </p:tgtEl>
                                        <p:attrNameLst>
                                          <p:attrName>ppt_y</p:attrName>
                                        </p:attrNameLst>
                                      </p:cBhvr>
                                      <p:tavLst>
                                        <p:tav tm="0" fmla="#ppt_y-sin(pi*$)/81">
                                          <p:val>
                                            <p:fltVal val="0"/>
                                          </p:val>
                                        </p:tav>
                                        <p:tav tm="100000">
                                          <p:val>
                                            <p:fltVal val="1"/>
                                          </p:val>
                                        </p:tav>
                                      </p:tavLst>
                                    </p:anim>
                                    <p:animScale>
                                      <p:cBhvr>
                                        <p:cTn id="38" dur="26">
                                          <p:stCondLst>
                                            <p:cond delay="650"/>
                                          </p:stCondLst>
                                        </p:cTn>
                                        <p:tgtEl>
                                          <p:spTgt spid="224258"/>
                                        </p:tgtEl>
                                      </p:cBhvr>
                                      <p:to x="100000" y="60000"/>
                                    </p:animScale>
                                    <p:animScale>
                                      <p:cBhvr>
                                        <p:cTn id="39" dur="166" decel="50000">
                                          <p:stCondLst>
                                            <p:cond delay="676"/>
                                          </p:stCondLst>
                                        </p:cTn>
                                        <p:tgtEl>
                                          <p:spTgt spid="224258"/>
                                        </p:tgtEl>
                                      </p:cBhvr>
                                      <p:to x="100000" y="100000"/>
                                    </p:animScale>
                                    <p:animScale>
                                      <p:cBhvr>
                                        <p:cTn id="40" dur="26">
                                          <p:stCondLst>
                                            <p:cond delay="1312"/>
                                          </p:stCondLst>
                                        </p:cTn>
                                        <p:tgtEl>
                                          <p:spTgt spid="224258"/>
                                        </p:tgtEl>
                                      </p:cBhvr>
                                      <p:to x="100000" y="80000"/>
                                    </p:animScale>
                                    <p:animScale>
                                      <p:cBhvr>
                                        <p:cTn id="41" dur="166" decel="50000">
                                          <p:stCondLst>
                                            <p:cond delay="1338"/>
                                          </p:stCondLst>
                                        </p:cTn>
                                        <p:tgtEl>
                                          <p:spTgt spid="224258"/>
                                        </p:tgtEl>
                                      </p:cBhvr>
                                      <p:to x="100000" y="100000"/>
                                    </p:animScale>
                                    <p:animScale>
                                      <p:cBhvr>
                                        <p:cTn id="42" dur="26">
                                          <p:stCondLst>
                                            <p:cond delay="1642"/>
                                          </p:stCondLst>
                                        </p:cTn>
                                        <p:tgtEl>
                                          <p:spTgt spid="224258"/>
                                        </p:tgtEl>
                                      </p:cBhvr>
                                      <p:to x="100000" y="90000"/>
                                    </p:animScale>
                                    <p:animScale>
                                      <p:cBhvr>
                                        <p:cTn id="43" dur="166" decel="50000">
                                          <p:stCondLst>
                                            <p:cond delay="1668"/>
                                          </p:stCondLst>
                                        </p:cTn>
                                        <p:tgtEl>
                                          <p:spTgt spid="224258"/>
                                        </p:tgtEl>
                                      </p:cBhvr>
                                      <p:to x="100000" y="100000"/>
                                    </p:animScale>
                                    <p:animScale>
                                      <p:cBhvr>
                                        <p:cTn id="44" dur="26">
                                          <p:stCondLst>
                                            <p:cond delay="1808"/>
                                          </p:stCondLst>
                                        </p:cTn>
                                        <p:tgtEl>
                                          <p:spTgt spid="224258"/>
                                        </p:tgtEl>
                                      </p:cBhvr>
                                      <p:to x="100000" y="95000"/>
                                    </p:animScale>
                                    <p:animScale>
                                      <p:cBhvr>
                                        <p:cTn id="45" dur="166" decel="50000">
                                          <p:stCondLst>
                                            <p:cond delay="1834"/>
                                          </p:stCondLst>
                                        </p:cTn>
                                        <p:tgtEl>
                                          <p:spTgt spid="22425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4260">
                                            <p:txEl>
                                              <p:pRg st="5" end="5"/>
                                            </p:txEl>
                                          </p:spTgt>
                                        </p:tgtEl>
                                        <p:attrNameLst>
                                          <p:attrName>style.visibility</p:attrName>
                                        </p:attrNameLst>
                                      </p:cBhvr>
                                      <p:to>
                                        <p:strVal val="visible"/>
                                      </p:to>
                                    </p:set>
                                    <p:animEffect transition="in" filter="wipe(left)">
                                      <p:cBhvr>
                                        <p:cTn id="50" dur="500"/>
                                        <p:tgtEl>
                                          <p:spTgt spid="224260">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4260">
                                            <p:txEl>
                                              <p:pRg st="6" end="6"/>
                                            </p:txEl>
                                          </p:spTgt>
                                        </p:tgtEl>
                                        <p:attrNameLst>
                                          <p:attrName>style.visibility</p:attrName>
                                        </p:attrNameLst>
                                      </p:cBhvr>
                                      <p:to>
                                        <p:strVal val="visible"/>
                                      </p:to>
                                    </p:set>
                                    <p:animEffect transition="in" filter="wipe(left)">
                                      <p:cBhvr>
                                        <p:cTn id="55" dur="500"/>
                                        <p:tgtEl>
                                          <p:spTgt spid="224260">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4260">
                                            <p:txEl>
                                              <p:pRg st="7" end="7"/>
                                            </p:txEl>
                                          </p:spTgt>
                                        </p:tgtEl>
                                        <p:attrNameLst>
                                          <p:attrName>style.visibility</p:attrName>
                                        </p:attrNameLst>
                                      </p:cBhvr>
                                      <p:to>
                                        <p:strVal val="visible"/>
                                      </p:to>
                                    </p:set>
                                    <p:animEffect transition="in" filter="wipe(left)">
                                      <p:cBhvr>
                                        <p:cTn id="60" dur="500"/>
                                        <p:tgtEl>
                                          <p:spTgt spid="224260">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4260">
                                            <p:txEl>
                                              <p:pRg st="8" end="8"/>
                                            </p:txEl>
                                          </p:spTgt>
                                        </p:tgtEl>
                                        <p:attrNameLst>
                                          <p:attrName>style.visibility</p:attrName>
                                        </p:attrNameLst>
                                      </p:cBhvr>
                                      <p:to>
                                        <p:strVal val="visible"/>
                                      </p:to>
                                    </p:set>
                                    <p:animEffect transition="in" filter="wipe(left)">
                                      <p:cBhvr>
                                        <p:cTn id="65" dur="500"/>
                                        <p:tgtEl>
                                          <p:spTgt spid="224260">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4260">
                                            <p:txEl>
                                              <p:pRg st="9" end="9"/>
                                            </p:txEl>
                                          </p:spTgt>
                                        </p:tgtEl>
                                        <p:attrNameLst>
                                          <p:attrName>style.visibility</p:attrName>
                                        </p:attrNameLst>
                                      </p:cBhvr>
                                      <p:to>
                                        <p:strVal val="visible"/>
                                      </p:to>
                                    </p:set>
                                    <p:animEffect transition="in" filter="wipe(left)">
                                      <p:cBhvr>
                                        <p:cTn id="70" dur="500"/>
                                        <p:tgtEl>
                                          <p:spTgt spid="224260">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4260">
                                            <p:txEl>
                                              <p:pRg st="10" end="10"/>
                                            </p:txEl>
                                          </p:spTgt>
                                        </p:tgtEl>
                                        <p:attrNameLst>
                                          <p:attrName>style.visibility</p:attrName>
                                        </p:attrNameLst>
                                      </p:cBhvr>
                                      <p:to>
                                        <p:strVal val="visible"/>
                                      </p:to>
                                    </p:set>
                                    <p:animEffect transition="in" filter="wipe(left)">
                                      <p:cBhvr>
                                        <p:cTn id="75" dur="500"/>
                                        <p:tgtEl>
                                          <p:spTgt spid="224260">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4260">
                                            <p:txEl>
                                              <p:pRg st="11" end="11"/>
                                            </p:txEl>
                                          </p:spTgt>
                                        </p:tgtEl>
                                        <p:attrNameLst>
                                          <p:attrName>style.visibility</p:attrName>
                                        </p:attrNameLst>
                                      </p:cBhvr>
                                      <p:to>
                                        <p:strVal val="visible"/>
                                      </p:to>
                                    </p:set>
                                    <p:animEffect transition="in" filter="wipe(left)">
                                      <p:cBhvr>
                                        <p:cTn id="80" dur="500"/>
                                        <p:tgtEl>
                                          <p:spTgt spid="224260">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4260">
                                            <p:txEl>
                                              <p:pRg st="12" end="12"/>
                                            </p:txEl>
                                          </p:spTgt>
                                        </p:tgtEl>
                                        <p:attrNameLst>
                                          <p:attrName>style.visibility</p:attrName>
                                        </p:attrNameLst>
                                      </p:cBhvr>
                                      <p:to>
                                        <p:strVal val="visible"/>
                                      </p:to>
                                    </p:set>
                                    <p:animEffect transition="in" filter="wipe(left)">
                                      <p:cBhvr>
                                        <p:cTn id="85" dur="500"/>
                                        <p:tgtEl>
                                          <p:spTgt spid="224260">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4260">
                                            <p:txEl>
                                              <p:pRg st="13" end="13"/>
                                            </p:txEl>
                                          </p:spTgt>
                                        </p:tgtEl>
                                        <p:attrNameLst>
                                          <p:attrName>style.visibility</p:attrName>
                                        </p:attrNameLst>
                                      </p:cBhvr>
                                      <p:to>
                                        <p:strVal val="visible"/>
                                      </p:to>
                                    </p:set>
                                    <p:animEffect transition="in" filter="wipe(left)">
                                      <p:cBhvr>
                                        <p:cTn id="90" dur="500"/>
                                        <p:tgtEl>
                                          <p:spTgt spid="224260">
                                            <p:txEl>
                                              <p:pRg st="13" end="1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4261"/>
                                        </p:tgtEl>
                                        <p:attrNameLst>
                                          <p:attrName>style.visibility</p:attrName>
                                        </p:attrNameLst>
                                      </p:cBhvr>
                                      <p:to>
                                        <p:strVal val="visible"/>
                                      </p:to>
                                    </p:set>
                                    <p:animEffect transition="in" filter="wipe(left)">
                                      <p:cBhvr>
                                        <p:cTn id="95" dur="500"/>
                                        <p:tgtEl>
                                          <p:spTgt spid="22426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4262"/>
                                        </p:tgtEl>
                                        <p:attrNameLst>
                                          <p:attrName>style.visibility</p:attrName>
                                        </p:attrNameLst>
                                      </p:cBhvr>
                                      <p:to>
                                        <p:strVal val="visible"/>
                                      </p:to>
                                    </p:set>
                                    <p:animEffect transition="in" filter="wipe(left)">
                                      <p:cBhvr>
                                        <p:cTn id="100" dur="500"/>
                                        <p:tgtEl>
                                          <p:spTgt spid="22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uiExpand="1" build="p"/>
      <p:bldP spid="224261" grpId="0" animBg="1"/>
      <p:bldP spid="2242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28,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169E5CA8-1B15-4145-A5F6-7A69B4477714}" type="slidenum">
              <a:rPr lang="en-US"/>
              <a:pPr/>
              <a:t>16</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A negative charge: </a:t>
            </a:r>
            <a:r>
              <a:rPr lang="en-US" sz="2800" dirty="0">
                <a:solidFill>
                  <a:schemeClr val="accent2"/>
                </a:solidFill>
                <a:latin typeface="Arial Narrow" charset="0"/>
              </a:rPr>
              <a:t>Suppose a negative charge, such as an electron, is placed at point </a:t>
            </a:r>
            <a:r>
              <a:rPr lang="en-US" sz="2800" i="1" dirty="0">
                <a:solidFill>
                  <a:schemeClr val="accent2"/>
                </a:solidFill>
                <a:latin typeface="Arial Narrow" charset="0"/>
              </a:rPr>
              <a:t>b</a:t>
            </a:r>
            <a:r>
              <a:rPr lang="en-US" sz="2800" dirty="0">
                <a:solidFill>
                  <a:schemeClr val="accent2"/>
                </a:solidFill>
                <a:latin typeface="Arial Narrow" charset="0"/>
              </a:rPr>
              <a:t> in the figure.  If the electron is free to move, will its </a:t>
            </a:r>
            <a:r>
              <a:rPr lang="en-US" sz="2800" dirty="0">
                <a:solidFill>
                  <a:srgbClr val="C00000"/>
                </a:solidFill>
                <a:latin typeface="Arial Narrow" charset="0"/>
              </a:rPr>
              <a:t>electric potential energy </a:t>
            </a:r>
            <a:r>
              <a:rPr lang="en-US" sz="2800" dirty="0">
                <a:solidFill>
                  <a:schemeClr val="accent2"/>
                </a:solidFill>
                <a:latin typeface="Arial Narrow" charset="0"/>
              </a:rPr>
              <a:t>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rgbClr val="FF0000"/>
                </a:solidFill>
                <a:latin typeface="Arial Narrow" charset="0"/>
              </a:rPr>
              <a:t> </a:t>
            </a:r>
            <a:r>
              <a:rPr lang="en-US" sz="2800" dirty="0">
                <a:solidFill>
                  <a:schemeClr val="accent2"/>
                </a:solidFill>
                <a:latin typeface="Arial Narrow" charset="0"/>
              </a:rPr>
              <a:t>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 </a:t>
            </a:r>
            <a:r>
              <a:rPr lang="en-US" sz="2800" dirty="0">
                <a:solidFill>
                  <a:schemeClr val="accent2"/>
                </a:solidFill>
                <a:latin typeface="Symbol" charset="2"/>
              </a:rPr>
              <a:t>Δ</a:t>
            </a:r>
            <a:r>
              <a:rPr lang="en-US" sz="2800" dirty="0">
                <a:solidFill>
                  <a:schemeClr val="accent2"/>
                </a:solidFill>
                <a:latin typeface="Arial Narrow" charset="0"/>
              </a:rPr>
              <a:t>V=</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baseline="-25000" dirty="0">
                <a:solidFill>
                  <a:schemeClr val="accent2"/>
                </a:solidFill>
                <a:latin typeface="Arial Narrow" charset="0"/>
              </a:rPr>
              <a:t> </a:t>
            </a:r>
            <a:r>
              <a:rPr lang="mr-IN" sz="2800" dirty="0">
                <a:solidFill>
                  <a:schemeClr val="accent2"/>
                </a:solidFill>
                <a:latin typeface="Arial Narrow" charset="0"/>
              </a:rPr>
              <a:t>–</a:t>
            </a:r>
            <a:r>
              <a:rPr lang="en-US" sz="2800" dirty="0">
                <a:solidFill>
                  <a:schemeClr val="accent2"/>
                </a:solidFill>
                <a:latin typeface="Arial Narrow" charset="0"/>
              </a:rPr>
              <a:t>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r>
              <a:rPr lang="en-US" sz="2800" dirty="0">
                <a:solidFill>
                  <a:schemeClr val="accent2"/>
                </a:solidFill>
                <a:latin typeface="Arial Narrow" charset="0"/>
              </a:rPr>
              <a:t>&gt;0.</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
        <p:nvSpPr>
          <p:cNvPr id="2" name="Oval 1" descr="-">
            <a:extLst>
              <a:ext uri="{FF2B5EF4-FFF2-40B4-BE49-F238E27FC236}">
                <a16:creationId xmlns:a16="http://schemas.microsoft.com/office/drawing/2014/main" id="{363C03CE-4414-1A40-AB07-FC03FDED2F91}"/>
              </a:ext>
            </a:extLst>
          </p:cNvPr>
          <p:cNvSpPr/>
          <p:nvPr/>
        </p:nvSpPr>
        <p:spPr bwMode="auto">
          <a:xfrm>
            <a:off x="8839200" y="1295400"/>
            <a:ext cx="76200" cy="762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Oval 2">
            <a:extLst>
              <a:ext uri="{FF2B5EF4-FFF2-40B4-BE49-F238E27FC236}">
                <a16:creationId xmlns:a16="http://schemas.microsoft.com/office/drawing/2014/main" id="{ECC4C0C5-E01C-434F-AAA8-E1B5DDE2DB8C}"/>
              </a:ext>
            </a:extLst>
          </p:cNvPr>
          <p:cNvSpPr/>
          <p:nvPr/>
        </p:nvSpPr>
        <p:spPr bwMode="auto">
          <a:xfrm>
            <a:off x="8226458" y="1194226"/>
            <a:ext cx="304800" cy="367873"/>
          </a:xfrm>
          <a:prstGeom prst="ellipse">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Times New Roman" charset="0"/>
              </a:rPr>
              <a:t>-</a:t>
            </a:r>
          </a:p>
        </p:txBody>
      </p:sp>
    </p:spTree>
    <p:extLst>
      <p:ext uri="{BB962C8B-B14F-4D97-AF65-F5344CB8AC3E}">
        <p14:creationId xmlns:p14="http://schemas.microsoft.com/office/powerpoint/2010/main" val="28596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25282"/>
                                        </p:tgtEl>
                                        <p:attrNameLst>
                                          <p:attrName>style.visibility</p:attrName>
                                        </p:attrNameLst>
                                      </p:cBhvr>
                                      <p:to>
                                        <p:strVal val="visible"/>
                                      </p:to>
                                    </p:set>
                                    <p:animEffect transition="in" filter="wipe(down)">
                                      <p:cBhvr>
                                        <p:cTn id="12" dur="580">
                                          <p:stCondLst>
                                            <p:cond delay="0"/>
                                          </p:stCondLst>
                                        </p:cTn>
                                        <p:tgtEl>
                                          <p:spTgt spid="225282"/>
                                        </p:tgtEl>
                                      </p:cBhvr>
                                    </p:animEffect>
                                    <p:anim calcmode="lin" valueType="num">
                                      <p:cBhvr>
                                        <p:cTn id="13" dur="1822" tmFilter="0,0; 0.14,0.36; 0.43,0.73; 0.71,0.91; 1.0,1.0">
                                          <p:stCondLst>
                                            <p:cond delay="0"/>
                                          </p:stCondLst>
                                        </p:cTn>
                                        <p:tgtEl>
                                          <p:spTgt spid="22528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528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528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528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528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5282"/>
                                        </p:tgtEl>
                                      </p:cBhvr>
                                      <p:to x="100000" y="60000"/>
                                    </p:animScale>
                                    <p:animScale>
                                      <p:cBhvr>
                                        <p:cTn id="19" dur="166" decel="50000">
                                          <p:stCondLst>
                                            <p:cond delay="676"/>
                                          </p:stCondLst>
                                        </p:cTn>
                                        <p:tgtEl>
                                          <p:spTgt spid="225282"/>
                                        </p:tgtEl>
                                      </p:cBhvr>
                                      <p:to x="100000" y="100000"/>
                                    </p:animScale>
                                    <p:animScale>
                                      <p:cBhvr>
                                        <p:cTn id="20" dur="26">
                                          <p:stCondLst>
                                            <p:cond delay="1312"/>
                                          </p:stCondLst>
                                        </p:cTn>
                                        <p:tgtEl>
                                          <p:spTgt spid="225282"/>
                                        </p:tgtEl>
                                      </p:cBhvr>
                                      <p:to x="100000" y="80000"/>
                                    </p:animScale>
                                    <p:animScale>
                                      <p:cBhvr>
                                        <p:cTn id="21" dur="166" decel="50000">
                                          <p:stCondLst>
                                            <p:cond delay="1338"/>
                                          </p:stCondLst>
                                        </p:cTn>
                                        <p:tgtEl>
                                          <p:spTgt spid="225282"/>
                                        </p:tgtEl>
                                      </p:cBhvr>
                                      <p:to x="100000" y="100000"/>
                                    </p:animScale>
                                    <p:animScale>
                                      <p:cBhvr>
                                        <p:cTn id="22" dur="26">
                                          <p:stCondLst>
                                            <p:cond delay="1642"/>
                                          </p:stCondLst>
                                        </p:cTn>
                                        <p:tgtEl>
                                          <p:spTgt spid="225282"/>
                                        </p:tgtEl>
                                      </p:cBhvr>
                                      <p:to x="100000" y="90000"/>
                                    </p:animScale>
                                    <p:animScale>
                                      <p:cBhvr>
                                        <p:cTn id="23" dur="166" decel="50000">
                                          <p:stCondLst>
                                            <p:cond delay="1668"/>
                                          </p:stCondLst>
                                        </p:cTn>
                                        <p:tgtEl>
                                          <p:spTgt spid="225282"/>
                                        </p:tgtEl>
                                      </p:cBhvr>
                                      <p:to x="100000" y="100000"/>
                                    </p:animScale>
                                    <p:animScale>
                                      <p:cBhvr>
                                        <p:cTn id="24" dur="26">
                                          <p:stCondLst>
                                            <p:cond delay="1808"/>
                                          </p:stCondLst>
                                        </p:cTn>
                                        <p:tgtEl>
                                          <p:spTgt spid="225282"/>
                                        </p:tgtEl>
                                      </p:cBhvr>
                                      <p:to x="100000" y="95000"/>
                                    </p:animScale>
                                    <p:animScale>
                                      <p:cBhvr>
                                        <p:cTn id="25" dur="166" decel="50000">
                                          <p:stCondLst>
                                            <p:cond delay="1834"/>
                                          </p:stCondLst>
                                        </p:cTn>
                                        <p:tgtEl>
                                          <p:spTgt spid="22528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5285">
                                            <p:txEl>
                                              <p:pRg st="0" end="0"/>
                                            </p:txEl>
                                          </p:spTgt>
                                        </p:tgtEl>
                                        <p:attrNameLst>
                                          <p:attrName>style.visibility</p:attrName>
                                        </p:attrNameLst>
                                      </p:cBhvr>
                                      <p:to>
                                        <p:strVal val="visible"/>
                                      </p:to>
                                    </p:set>
                                    <p:animEffect transition="in" filter="wipe(left)">
                                      <p:cBhvr>
                                        <p:cTn id="37" dur="500"/>
                                        <p:tgtEl>
                                          <p:spTgt spid="22528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5285">
                                            <p:txEl>
                                              <p:pRg st="1" end="1"/>
                                            </p:txEl>
                                          </p:spTgt>
                                        </p:tgtEl>
                                        <p:attrNameLst>
                                          <p:attrName>style.visibility</p:attrName>
                                        </p:attrNameLst>
                                      </p:cBhvr>
                                      <p:to>
                                        <p:strVal val="visible"/>
                                      </p:to>
                                    </p:set>
                                    <p:animEffect transition="in" filter="wipe(left)">
                                      <p:cBhvr>
                                        <p:cTn id="42" dur="500"/>
                                        <p:tgtEl>
                                          <p:spTgt spid="22528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5286">
                                            <p:txEl>
                                              <p:pRg st="0" end="0"/>
                                            </p:txEl>
                                          </p:spTgt>
                                        </p:tgtEl>
                                        <p:attrNameLst>
                                          <p:attrName>style.visibility</p:attrName>
                                        </p:attrNameLst>
                                      </p:cBhvr>
                                      <p:to>
                                        <p:strVal val="visible"/>
                                      </p:to>
                                    </p:set>
                                    <p:animEffect transition="in" filter="wipe(left)">
                                      <p:cBhvr>
                                        <p:cTn id="47" dur="500"/>
                                        <p:tgtEl>
                                          <p:spTgt spid="22528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25286">
                                            <p:txEl>
                                              <p:pRg st="1" end="1"/>
                                            </p:txEl>
                                          </p:spTgt>
                                        </p:tgtEl>
                                        <p:attrNameLst>
                                          <p:attrName>style.visibility</p:attrName>
                                        </p:attrNameLst>
                                      </p:cBhvr>
                                      <p:to>
                                        <p:strVal val="visible"/>
                                      </p:to>
                                    </p:set>
                                    <p:animEffect transition="in" filter="wipe(left)">
                                      <p:cBhvr>
                                        <p:cTn id="52" dur="500"/>
                                        <p:tgtEl>
                                          <p:spTgt spid="2252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5" grpId="0" build="p"/>
      <p:bldP spid="225286" grpId="0" build="p"/>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G23_001">
            <a:extLst>
              <a:ext uri="{FF2B5EF4-FFF2-40B4-BE49-F238E27FC236}">
                <a16:creationId xmlns:a16="http://schemas.microsoft.com/office/drawing/2014/main" id="{2228FA36-A30A-6941-958F-2B9893408AF8}"/>
              </a:ext>
            </a:extLst>
          </p:cNvPr>
          <p:cNvPicPr>
            <a:picLocks noChangeAspect="1" noChangeArrowheads="1"/>
          </p:cNvPicPr>
          <p:nvPr/>
        </p:nvPicPr>
        <p:blipFill>
          <a:blip r:embed="rId3"/>
          <a:srcRect/>
          <a:stretch>
            <a:fillRect/>
          </a:stretch>
        </p:blipFill>
        <p:spPr bwMode="auto">
          <a:xfrm>
            <a:off x="7394997" y="2395348"/>
            <a:ext cx="1877202" cy="1528951"/>
          </a:xfrm>
          <a:prstGeom prst="rect">
            <a:avLst/>
          </a:prstGeom>
          <a:noFill/>
        </p:spPr>
      </p:pic>
      <p:sp>
        <p:nvSpPr>
          <p:cNvPr id="7" name="Date Placeholder 3"/>
          <p:cNvSpPr>
            <a:spLocks noGrp="1"/>
          </p:cNvSpPr>
          <p:nvPr>
            <p:ph type="dt" sz="half" idx="10"/>
          </p:nvPr>
        </p:nvSpPr>
        <p:spPr/>
        <p:txBody>
          <a:bodyPr/>
          <a:lstStyle/>
          <a:p>
            <a:r>
              <a:rPr lang="en-US"/>
              <a:t>Monday, Sept. 28,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292B0011-6D50-EE4E-AF7F-8236F88EF9A0}" type="slidenum">
              <a:rPr lang="en-US"/>
              <a:pPr/>
              <a:t>17</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kinetic energy an electric charge can acquire under the given field</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130414" name="Equation" r:id="rId4" imgW="596900" imgH="228600" progId="Equation.DSMT4">
                  <p:embed/>
                </p:oleObj>
              </mc:Choice>
              <mc:Fallback>
                <p:oleObj name="Equation" r:id="rId4" imgW="596900" imgH="228600" progId="Equation.DSMT4">
                  <p:embed/>
                  <p:pic>
                    <p:nvPicPr>
                      <p:cNvPr id="226308" name="Object 4"/>
                      <p:cNvPicPr>
                        <a:picLocks noChangeAspect="1" noChangeArrowheads="1"/>
                      </p:cNvPicPr>
                      <p:nvPr/>
                    </p:nvPicPr>
                    <p:blipFill>
                      <a:blip r:embed="rId5"/>
                      <a:srcRect/>
                      <a:stretch>
                        <a:fillRect/>
                      </a:stretch>
                    </p:blipFill>
                    <p:spPr bwMode="auto">
                      <a:xfrm>
                        <a:off x="1746250" y="2820988"/>
                        <a:ext cx="1514475" cy="560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130415" name="Equation" r:id="rId6" imgW="723900" imgH="254000" progId="Equation.DSMT4">
                  <p:embed/>
                </p:oleObj>
              </mc:Choice>
              <mc:Fallback>
                <p:oleObj name="Equation" r:id="rId6" imgW="723900" imgH="254000" progId="Equation.DSMT4">
                  <p:embed/>
                  <p:pic>
                    <p:nvPicPr>
                      <p:cNvPr id="226309" name="Object 5"/>
                      <p:cNvPicPr>
                        <a:picLocks noChangeAspect="1" noChangeArrowheads="1"/>
                      </p:cNvPicPr>
                      <p:nvPr/>
                    </p:nvPicPr>
                    <p:blipFill>
                      <a:blip r:embed="rId7"/>
                      <a:srcRect/>
                      <a:stretch>
                        <a:fillRect/>
                      </a:stretch>
                    </p:blipFill>
                    <p:spPr bwMode="auto">
                      <a:xfrm>
                        <a:off x="3292475" y="2787650"/>
                        <a:ext cx="1838325" cy="625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130416" name="Equation" r:id="rId8" imgW="292100" imgH="228600" progId="Equation.DSMT4">
                  <p:embed/>
                </p:oleObj>
              </mc:Choice>
              <mc:Fallback>
                <p:oleObj name="Equation" r:id="rId8" imgW="292100" imgH="228600" progId="Equation.DSMT4">
                  <p:embed/>
                  <p:pic>
                    <p:nvPicPr>
                      <p:cNvPr id="226310" name="Object 6"/>
                      <p:cNvPicPr>
                        <a:picLocks noChangeAspect="1" noChangeArrowheads="1"/>
                      </p:cNvPicPr>
                      <p:nvPr/>
                    </p:nvPicPr>
                    <p:blipFill>
                      <a:blip r:embed="rId9"/>
                      <a:srcRect/>
                      <a:stretch>
                        <a:fillRect/>
                      </a:stretch>
                    </p:blipFill>
                    <p:spPr bwMode="auto">
                      <a:xfrm>
                        <a:off x="5126038" y="2822575"/>
                        <a:ext cx="741362" cy="561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130417" name="Equation" r:id="rId10" imgW="330200" imgH="228600" progId="Equation.DSMT4">
                  <p:embed/>
                </p:oleObj>
              </mc:Choice>
              <mc:Fallback>
                <p:oleObj name="Equation" r:id="rId10" imgW="330200" imgH="228600" progId="Equation.DSMT4">
                  <p:embed/>
                  <p:pic>
                    <p:nvPicPr>
                      <p:cNvPr id="279557" name="Object 5"/>
                      <p:cNvPicPr>
                        <a:picLocks noChangeAspect="1" noChangeArrowheads="1"/>
                      </p:cNvPicPr>
                      <p:nvPr/>
                    </p:nvPicPr>
                    <p:blipFill>
                      <a:blip r:embed="rId11"/>
                      <a:srcRect/>
                      <a:stretch>
                        <a:fillRect/>
                      </a:stretch>
                    </p:blipFill>
                    <p:spPr bwMode="auto">
                      <a:xfrm>
                        <a:off x="6775450" y="885825"/>
                        <a:ext cx="768350" cy="514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130418" name="Equation" r:id="rId12" imgW="520700" imgH="419100" progId="Equation.DSMT4">
                  <p:embed/>
                </p:oleObj>
              </mc:Choice>
              <mc:Fallback>
                <p:oleObj name="Equation" r:id="rId12" imgW="520700" imgH="419100" progId="Equation.DSMT4">
                  <p:embed/>
                  <p:pic>
                    <p:nvPicPr>
                      <p:cNvPr id="279558" name="Object 6"/>
                      <p:cNvPicPr>
                        <a:picLocks noChangeAspect="1" noChangeArrowheads="1"/>
                      </p:cNvPicPr>
                      <p:nvPr/>
                    </p:nvPicPr>
                    <p:blipFill>
                      <a:blip r:embed="rId13"/>
                      <a:srcRect/>
                      <a:stretch>
                        <a:fillRect/>
                      </a:stretch>
                    </p:blipFill>
                    <p:spPr bwMode="auto">
                      <a:xfrm>
                        <a:off x="7543800" y="652274"/>
                        <a:ext cx="1216025" cy="9479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58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wipe(left)">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9557"/>
                                        </p:tgtEl>
                                        <p:attrNameLst>
                                          <p:attrName>style.visibility</p:attrName>
                                        </p:attrNameLst>
                                      </p:cBhvr>
                                      <p:to>
                                        <p:strVal val="visible"/>
                                      </p:to>
                                    </p:set>
                                    <p:animEffect transition="in" filter="wipe(left)">
                                      <p:cBhvr>
                                        <p:cTn id="17" dur="500"/>
                                        <p:tgtEl>
                                          <p:spTgt spid="2795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9558"/>
                                        </p:tgtEl>
                                        <p:attrNameLst>
                                          <p:attrName>style.visibility</p:attrName>
                                        </p:attrNameLst>
                                      </p:cBhvr>
                                      <p:to>
                                        <p:strVal val="visible"/>
                                      </p:to>
                                    </p:set>
                                    <p:animEffect transition="in" filter="wipe(left)">
                                      <p:cBhvr>
                                        <p:cTn id="22" dur="500"/>
                                        <p:tgtEl>
                                          <p:spTgt spid="2795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6307">
                                            <p:txEl>
                                              <p:pRg st="2" end="2"/>
                                            </p:txEl>
                                          </p:spTgt>
                                        </p:tgtEl>
                                        <p:attrNameLst>
                                          <p:attrName>style.visibility</p:attrName>
                                        </p:attrNameLst>
                                      </p:cBhvr>
                                      <p:to>
                                        <p:strVal val="visible"/>
                                      </p:to>
                                    </p:set>
                                    <p:animEffect transition="in" filter="wipe(left)">
                                      <p:cBhvr>
                                        <p:cTn id="27" dur="500"/>
                                        <p:tgtEl>
                                          <p:spTgt spid="2263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26308"/>
                                        </p:tgtEl>
                                        <p:attrNameLst>
                                          <p:attrName>style.visibility</p:attrName>
                                        </p:attrNameLst>
                                      </p:cBhvr>
                                      <p:to>
                                        <p:strVal val="visible"/>
                                      </p:to>
                                    </p:set>
                                    <p:animEffect transition="in" filter="wipe(left)">
                                      <p:cBhvr>
                                        <p:cTn id="32" dur="500"/>
                                        <p:tgtEl>
                                          <p:spTgt spid="2263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26309"/>
                                        </p:tgtEl>
                                        <p:attrNameLst>
                                          <p:attrName>style.visibility</p:attrName>
                                        </p:attrNameLst>
                                      </p:cBhvr>
                                      <p:to>
                                        <p:strVal val="visible"/>
                                      </p:to>
                                    </p:set>
                                    <p:animEffect transition="in" filter="wipe(left)">
                                      <p:cBhvr>
                                        <p:cTn id="37" dur="500"/>
                                        <p:tgtEl>
                                          <p:spTgt spid="2263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26310"/>
                                        </p:tgtEl>
                                        <p:attrNameLst>
                                          <p:attrName>style.visibility</p:attrName>
                                        </p:attrNameLst>
                                      </p:cBhvr>
                                      <p:to>
                                        <p:strVal val="visible"/>
                                      </p:to>
                                    </p:set>
                                    <p:animEffect transition="in" filter="wipe(left)">
                                      <p:cBhvr>
                                        <p:cTn id="42" dur="500"/>
                                        <p:tgtEl>
                                          <p:spTgt spid="2263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6307">
                                            <p:txEl>
                                              <p:pRg st="4" end="4"/>
                                            </p:txEl>
                                          </p:spTgt>
                                        </p:tgtEl>
                                        <p:attrNameLst>
                                          <p:attrName>style.visibility</p:attrName>
                                        </p:attrNameLst>
                                      </p:cBhvr>
                                      <p:to>
                                        <p:strVal val="visible"/>
                                      </p:to>
                                    </p:set>
                                    <p:animEffect transition="in" filter="wipe(left)">
                                      <p:cBhvr>
                                        <p:cTn id="47" dur="500"/>
                                        <p:tgtEl>
                                          <p:spTgt spid="22630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80">
                                          <p:stCondLst>
                                            <p:cond delay="0"/>
                                          </p:stCondLst>
                                        </p:cTn>
                                        <p:tgtEl>
                                          <p:spTgt spid="12"/>
                                        </p:tgtEl>
                                      </p:cBhvr>
                                    </p:animEffect>
                                    <p:anim calcmode="lin" valueType="num">
                                      <p:cBhvr>
                                        <p:cTn id="5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8" dur="26">
                                          <p:stCondLst>
                                            <p:cond delay="650"/>
                                          </p:stCondLst>
                                        </p:cTn>
                                        <p:tgtEl>
                                          <p:spTgt spid="12"/>
                                        </p:tgtEl>
                                      </p:cBhvr>
                                      <p:to x="100000" y="60000"/>
                                    </p:animScale>
                                    <p:animScale>
                                      <p:cBhvr>
                                        <p:cTn id="59" dur="166" decel="50000">
                                          <p:stCondLst>
                                            <p:cond delay="676"/>
                                          </p:stCondLst>
                                        </p:cTn>
                                        <p:tgtEl>
                                          <p:spTgt spid="12"/>
                                        </p:tgtEl>
                                      </p:cBhvr>
                                      <p:to x="100000" y="100000"/>
                                    </p:animScale>
                                    <p:animScale>
                                      <p:cBhvr>
                                        <p:cTn id="60" dur="26">
                                          <p:stCondLst>
                                            <p:cond delay="1312"/>
                                          </p:stCondLst>
                                        </p:cTn>
                                        <p:tgtEl>
                                          <p:spTgt spid="12"/>
                                        </p:tgtEl>
                                      </p:cBhvr>
                                      <p:to x="100000" y="80000"/>
                                    </p:animScale>
                                    <p:animScale>
                                      <p:cBhvr>
                                        <p:cTn id="61" dur="166" decel="50000">
                                          <p:stCondLst>
                                            <p:cond delay="1338"/>
                                          </p:stCondLst>
                                        </p:cTn>
                                        <p:tgtEl>
                                          <p:spTgt spid="12"/>
                                        </p:tgtEl>
                                      </p:cBhvr>
                                      <p:to x="100000" y="100000"/>
                                    </p:animScale>
                                    <p:animScale>
                                      <p:cBhvr>
                                        <p:cTn id="62" dur="26">
                                          <p:stCondLst>
                                            <p:cond delay="1642"/>
                                          </p:stCondLst>
                                        </p:cTn>
                                        <p:tgtEl>
                                          <p:spTgt spid="12"/>
                                        </p:tgtEl>
                                      </p:cBhvr>
                                      <p:to x="100000" y="90000"/>
                                    </p:animScale>
                                    <p:animScale>
                                      <p:cBhvr>
                                        <p:cTn id="63" dur="166" decel="50000">
                                          <p:stCondLst>
                                            <p:cond delay="1668"/>
                                          </p:stCondLst>
                                        </p:cTn>
                                        <p:tgtEl>
                                          <p:spTgt spid="12"/>
                                        </p:tgtEl>
                                      </p:cBhvr>
                                      <p:to x="100000" y="100000"/>
                                    </p:animScale>
                                    <p:animScale>
                                      <p:cBhvr>
                                        <p:cTn id="64" dur="26">
                                          <p:stCondLst>
                                            <p:cond delay="1808"/>
                                          </p:stCondLst>
                                        </p:cTn>
                                        <p:tgtEl>
                                          <p:spTgt spid="12"/>
                                        </p:tgtEl>
                                      </p:cBhvr>
                                      <p:to x="100000" y="95000"/>
                                    </p:animScale>
                                    <p:animScale>
                                      <p:cBhvr>
                                        <p:cTn id="65" dur="166" decel="50000">
                                          <p:stCondLst>
                                            <p:cond delay="1834"/>
                                          </p:stCondLst>
                                        </p:cTn>
                                        <p:tgtEl>
                                          <p:spTgt spid="12"/>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6307">
                                            <p:txEl>
                                              <p:pRg st="5" end="5"/>
                                            </p:txEl>
                                          </p:spTgt>
                                        </p:tgtEl>
                                        <p:attrNameLst>
                                          <p:attrName>style.visibility</p:attrName>
                                        </p:attrNameLst>
                                      </p:cBhvr>
                                      <p:to>
                                        <p:strVal val="visible"/>
                                      </p:to>
                                    </p:set>
                                    <p:animEffect transition="in" filter="wipe(left)">
                                      <p:cBhvr>
                                        <p:cTn id="70" dur="500"/>
                                        <p:tgtEl>
                                          <p:spTgt spid="226307">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6307">
                                            <p:txEl>
                                              <p:pRg st="6" end="6"/>
                                            </p:txEl>
                                          </p:spTgt>
                                        </p:tgtEl>
                                        <p:attrNameLst>
                                          <p:attrName>style.visibility</p:attrName>
                                        </p:attrNameLst>
                                      </p:cBhvr>
                                      <p:to>
                                        <p:strVal val="visible"/>
                                      </p:to>
                                    </p:set>
                                    <p:animEffect transition="in" filter="wipe(left)">
                                      <p:cBhvr>
                                        <p:cTn id="75" dur="500"/>
                                        <p:tgtEl>
                                          <p:spTgt spid="226307">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6307">
                                            <p:txEl>
                                              <p:pRg st="7" end="7"/>
                                            </p:txEl>
                                          </p:spTgt>
                                        </p:tgtEl>
                                        <p:attrNameLst>
                                          <p:attrName>style.visibility</p:attrName>
                                        </p:attrNameLst>
                                      </p:cBhvr>
                                      <p:to>
                                        <p:strVal val="visible"/>
                                      </p:to>
                                    </p:set>
                                    <p:animEffect transition="in" filter="wipe(left)">
                                      <p:cBhvr>
                                        <p:cTn id="80" dur="500"/>
                                        <p:tgtEl>
                                          <p:spTgt spid="226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FG23_002B"/>
          <p:cNvPicPr>
            <a:picLocks noChangeAspect="1" noChangeArrowheads="1"/>
          </p:cNvPicPr>
          <p:nvPr/>
        </p:nvPicPr>
        <p:blipFill>
          <a:blip r:embed="rId2"/>
          <a:srcRect/>
          <a:stretch>
            <a:fillRect/>
          </a:stretch>
        </p:blipFill>
        <p:spPr bwMode="auto">
          <a:xfrm rot="5400000">
            <a:off x="4572000" y="914400"/>
            <a:ext cx="3962400" cy="2971800"/>
          </a:xfrm>
          <a:prstGeom prst="rect">
            <a:avLst/>
          </a:prstGeom>
          <a:noFill/>
        </p:spPr>
      </p:pic>
      <p:sp>
        <p:nvSpPr>
          <p:cNvPr id="12" name="Date Placeholder 3"/>
          <p:cNvSpPr>
            <a:spLocks noGrp="1"/>
          </p:cNvSpPr>
          <p:nvPr>
            <p:ph type="dt" sz="half" idx="10"/>
          </p:nvPr>
        </p:nvSpPr>
        <p:spPr/>
        <p:txBody>
          <a:bodyPr/>
          <a:lstStyle/>
          <a:p>
            <a:r>
              <a:rPr lang="en-US"/>
              <a:t>Monday, Sept. 28,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5D6F6E90-1AF3-1941-8905-39DB26795156}" type="slidenum">
              <a:rPr lang="en-US"/>
              <a:pPr/>
              <a:t>18</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rocks?</a:t>
            </a:r>
          </a:p>
          <a:p>
            <a:pPr marL="742950" lvl="1" indent="-285750">
              <a:spcBef>
                <a:spcPct val="20000"/>
              </a:spcBef>
              <a:buFontTx/>
              <a:buChar char="–"/>
            </a:pPr>
            <a:r>
              <a:rPr lang="en-US" sz="1800">
                <a:solidFill>
                  <a:srgbClr val="660066"/>
                </a:solidFill>
                <a:latin typeface="Arial Narrow" charset="0"/>
                <a:ea typeface="ＭＳ Ｐゴシック" charset="-128"/>
              </a:rPr>
              <a:t>mgh and 2mgh</a:t>
            </a:r>
          </a:p>
          <a:p>
            <a:pPr marL="342900" indent="-342900">
              <a:spcBef>
                <a:spcPct val="20000"/>
              </a:spcBef>
              <a:buFontTx/>
              <a:buChar char="•"/>
            </a:pPr>
            <a:r>
              <a:rPr lang="en-US" sz="2000">
                <a:solidFill>
                  <a:schemeClr val="accent2"/>
                </a:solidFill>
                <a:latin typeface="Arial Narrow" charset="0"/>
              </a:rPr>
              <a:t>Which rock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746305" cy="40011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The potential is the same but the heavier rock or larger charge can do a greater work. </a:t>
            </a:r>
          </a:p>
        </p:txBody>
      </p:sp>
    </p:spTree>
    <p:extLst>
      <p:ext uri="{BB962C8B-B14F-4D97-AF65-F5344CB8AC3E}">
        <p14:creationId xmlns:p14="http://schemas.microsoft.com/office/powerpoint/2010/main" val="18658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27332"/>
                                        </p:tgtEl>
                                        <p:attrNameLst>
                                          <p:attrName>style.visibility</p:attrName>
                                        </p:attrNameLst>
                                      </p:cBhvr>
                                      <p:to>
                                        <p:strVal val="visible"/>
                                      </p:to>
                                    </p:set>
                                    <p:animEffect transition="in" filter="wipe(down)">
                                      <p:cBhvr>
                                        <p:cTn id="23" dur="580">
                                          <p:stCondLst>
                                            <p:cond delay="0"/>
                                          </p:stCondLst>
                                        </p:cTn>
                                        <p:tgtEl>
                                          <p:spTgt spid="227332"/>
                                        </p:tgtEl>
                                      </p:cBhvr>
                                    </p:animEffect>
                                    <p:anim calcmode="lin" valueType="num">
                                      <p:cBhvr>
                                        <p:cTn id="24" dur="1822" tmFilter="0,0; 0.14,0.36; 0.43,0.73; 0.71,0.91; 1.0,1.0">
                                          <p:stCondLst>
                                            <p:cond delay="0"/>
                                          </p:stCondLst>
                                        </p:cTn>
                                        <p:tgtEl>
                                          <p:spTgt spid="2273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73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73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73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733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7332"/>
                                        </p:tgtEl>
                                      </p:cBhvr>
                                      <p:to x="100000" y="60000"/>
                                    </p:animScale>
                                    <p:animScale>
                                      <p:cBhvr>
                                        <p:cTn id="30" dur="166" decel="50000">
                                          <p:stCondLst>
                                            <p:cond delay="676"/>
                                          </p:stCondLst>
                                        </p:cTn>
                                        <p:tgtEl>
                                          <p:spTgt spid="227332"/>
                                        </p:tgtEl>
                                      </p:cBhvr>
                                      <p:to x="100000" y="100000"/>
                                    </p:animScale>
                                    <p:animScale>
                                      <p:cBhvr>
                                        <p:cTn id="31" dur="26">
                                          <p:stCondLst>
                                            <p:cond delay="1312"/>
                                          </p:stCondLst>
                                        </p:cTn>
                                        <p:tgtEl>
                                          <p:spTgt spid="227332"/>
                                        </p:tgtEl>
                                      </p:cBhvr>
                                      <p:to x="100000" y="80000"/>
                                    </p:animScale>
                                    <p:animScale>
                                      <p:cBhvr>
                                        <p:cTn id="32" dur="166" decel="50000">
                                          <p:stCondLst>
                                            <p:cond delay="1338"/>
                                          </p:stCondLst>
                                        </p:cTn>
                                        <p:tgtEl>
                                          <p:spTgt spid="227332"/>
                                        </p:tgtEl>
                                      </p:cBhvr>
                                      <p:to x="100000" y="100000"/>
                                    </p:animScale>
                                    <p:animScale>
                                      <p:cBhvr>
                                        <p:cTn id="33" dur="26">
                                          <p:stCondLst>
                                            <p:cond delay="1642"/>
                                          </p:stCondLst>
                                        </p:cTn>
                                        <p:tgtEl>
                                          <p:spTgt spid="227332"/>
                                        </p:tgtEl>
                                      </p:cBhvr>
                                      <p:to x="100000" y="90000"/>
                                    </p:animScale>
                                    <p:animScale>
                                      <p:cBhvr>
                                        <p:cTn id="34" dur="166" decel="50000">
                                          <p:stCondLst>
                                            <p:cond delay="1668"/>
                                          </p:stCondLst>
                                        </p:cTn>
                                        <p:tgtEl>
                                          <p:spTgt spid="227332"/>
                                        </p:tgtEl>
                                      </p:cBhvr>
                                      <p:to x="100000" y="100000"/>
                                    </p:animScale>
                                    <p:animScale>
                                      <p:cBhvr>
                                        <p:cTn id="35" dur="26">
                                          <p:stCondLst>
                                            <p:cond delay="1808"/>
                                          </p:stCondLst>
                                        </p:cTn>
                                        <p:tgtEl>
                                          <p:spTgt spid="227332"/>
                                        </p:tgtEl>
                                      </p:cBhvr>
                                      <p:to x="100000" y="95000"/>
                                    </p:animScale>
                                    <p:animScale>
                                      <p:cBhvr>
                                        <p:cTn id="36" dur="166" decel="50000">
                                          <p:stCondLst>
                                            <p:cond delay="1834"/>
                                          </p:stCondLst>
                                        </p:cTn>
                                        <p:tgtEl>
                                          <p:spTgt spid="2273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7337">
                                            <p:txEl>
                                              <p:pRg st="0" end="0"/>
                                            </p:txEl>
                                          </p:spTgt>
                                        </p:tgtEl>
                                        <p:attrNameLst>
                                          <p:attrName>style.visibility</p:attrName>
                                        </p:attrNameLst>
                                      </p:cBhvr>
                                      <p:to>
                                        <p:strVal val="visible"/>
                                      </p:to>
                                    </p:set>
                                    <p:animEffect transition="in" filter="wipe(left)">
                                      <p:cBhvr>
                                        <p:cTn id="41" dur="500"/>
                                        <p:tgtEl>
                                          <p:spTgt spid="22733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27338">
                                            <p:txEl>
                                              <p:pRg st="0" end="0"/>
                                            </p:txEl>
                                          </p:spTgt>
                                        </p:tgtEl>
                                        <p:attrNameLst>
                                          <p:attrName>style.visibility</p:attrName>
                                        </p:attrNameLst>
                                      </p:cBhvr>
                                      <p:to>
                                        <p:strVal val="visible"/>
                                      </p:to>
                                    </p:set>
                                    <p:animEffect transition="in" filter="wipe(left)">
                                      <p:cBhvr>
                                        <p:cTn id="46" dur="500"/>
                                        <p:tgtEl>
                                          <p:spTgt spid="22733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27337">
                                            <p:txEl>
                                              <p:pRg st="1" end="1"/>
                                            </p:txEl>
                                          </p:spTgt>
                                        </p:tgtEl>
                                        <p:attrNameLst>
                                          <p:attrName>style.visibility</p:attrName>
                                        </p:attrNameLst>
                                      </p:cBhvr>
                                      <p:to>
                                        <p:strVal val="visible"/>
                                      </p:to>
                                    </p:set>
                                    <p:animEffect transition="in" filter="wipe(left)">
                                      <p:cBhvr>
                                        <p:cTn id="51" dur="500"/>
                                        <p:tgtEl>
                                          <p:spTgt spid="22733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27338">
                                            <p:txEl>
                                              <p:pRg st="1" end="1"/>
                                            </p:txEl>
                                          </p:spTgt>
                                        </p:tgtEl>
                                        <p:attrNameLst>
                                          <p:attrName>style.visibility</p:attrName>
                                        </p:attrNameLst>
                                      </p:cBhvr>
                                      <p:to>
                                        <p:strVal val="visible"/>
                                      </p:to>
                                    </p:set>
                                    <p:animEffect transition="in" filter="wipe(left)">
                                      <p:cBhvr>
                                        <p:cTn id="56" dur="500"/>
                                        <p:tgtEl>
                                          <p:spTgt spid="22733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27337">
                                            <p:txEl>
                                              <p:pRg st="2" end="2"/>
                                            </p:txEl>
                                          </p:spTgt>
                                        </p:tgtEl>
                                        <p:attrNameLst>
                                          <p:attrName>style.visibility</p:attrName>
                                        </p:attrNameLst>
                                      </p:cBhvr>
                                      <p:to>
                                        <p:strVal val="visible"/>
                                      </p:to>
                                    </p:set>
                                    <p:animEffect transition="in" filter="wipe(left)">
                                      <p:cBhvr>
                                        <p:cTn id="61" dur="500"/>
                                        <p:tgtEl>
                                          <p:spTgt spid="22733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27337">
                                            <p:txEl>
                                              <p:pRg st="3" end="3"/>
                                            </p:txEl>
                                          </p:spTgt>
                                        </p:tgtEl>
                                        <p:attrNameLst>
                                          <p:attrName>style.visibility</p:attrName>
                                        </p:attrNameLst>
                                      </p:cBhvr>
                                      <p:to>
                                        <p:strVal val="visible"/>
                                      </p:to>
                                    </p:set>
                                    <p:animEffect transition="in" filter="wipe(left)">
                                      <p:cBhvr>
                                        <p:cTn id="66" dur="500"/>
                                        <p:tgtEl>
                                          <p:spTgt spid="22733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27337">
                                            <p:txEl>
                                              <p:pRg st="4" end="4"/>
                                            </p:txEl>
                                          </p:spTgt>
                                        </p:tgtEl>
                                        <p:attrNameLst>
                                          <p:attrName>style.visibility</p:attrName>
                                        </p:attrNameLst>
                                      </p:cBhvr>
                                      <p:to>
                                        <p:strVal val="visible"/>
                                      </p:to>
                                    </p:set>
                                    <p:animEffect transition="in" filter="wipe(left)">
                                      <p:cBhvr>
                                        <p:cTn id="71" dur="500"/>
                                        <p:tgtEl>
                                          <p:spTgt spid="227337">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27337">
                                            <p:txEl>
                                              <p:pRg st="5" end="5"/>
                                            </p:txEl>
                                          </p:spTgt>
                                        </p:tgtEl>
                                        <p:attrNameLst>
                                          <p:attrName>style.visibility</p:attrName>
                                        </p:attrNameLst>
                                      </p:cBhvr>
                                      <p:to>
                                        <p:strVal val="visible"/>
                                      </p:to>
                                    </p:set>
                                    <p:animEffect transition="in" filter="wipe(left)">
                                      <p:cBhvr>
                                        <p:cTn id="76" dur="500"/>
                                        <p:tgtEl>
                                          <p:spTgt spid="227337">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227338">
                                            <p:txEl>
                                              <p:pRg st="2" end="2"/>
                                            </p:txEl>
                                          </p:spTgt>
                                        </p:tgtEl>
                                        <p:attrNameLst>
                                          <p:attrName>style.visibility</p:attrName>
                                        </p:attrNameLst>
                                      </p:cBhvr>
                                      <p:to>
                                        <p:strVal val="visible"/>
                                      </p:to>
                                    </p:set>
                                    <p:animEffect transition="in" filter="wipe(left)">
                                      <p:cBhvr>
                                        <p:cTn id="81" dur="500"/>
                                        <p:tgtEl>
                                          <p:spTgt spid="22733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227338">
                                            <p:txEl>
                                              <p:pRg st="3" end="3"/>
                                            </p:txEl>
                                          </p:spTgt>
                                        </p:tgtEl>
                                        <p:attrNameLst>
                                          <p:attrName>style.visibility</p:attrName>
                                        </p:attrNameLst>
                                      </p:cBhvr>
                                      <p:to>
                                        <p:strVal val="visible"/>
                                      </p:to>
                                    </p:set>
                                    <p:animEffect transition="in" filter="wipe(left)">
                                      <p:cBhvr>
                                        <p:cTn id="86" dur="500"/>
                                        <p:tgtEl>
                                          <p:spTgt spid="227338">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227338">
                                            <p:txEl>
                                              <p:pRg st="4" end="4"/>
                                            </p:txEl>
                                          </p:spTgt>
                                        </p:tgtEl>
                                        <p:attrNameLst>
                                          <p:attrName>style.visibility</p:attrName>
                                        </p:attrNameLst>
                                      </p:cBhvr>
                                      <p:to>
                                        <p:strVal val="visible"/>
                                      </p:to>
                                    </p:set>
                                    <p:animEffect transition="in" filter="wipe(left)">
                                      <p:cBhvr>
                                        <p:cTn id="91" dur="500"/>
                                        <p:tgtEl>
                                          <p:spTgt spid="227338">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227338">
                                            <p:txEl>
                                              <p:pRg st="5" end="5"/>
                                            </p:txEl>
                                          </p:spTgt>
                                        </p:tgtEl>
                                        <p:attrNameLst>
                                          <p:attrName>style.visibility</p:attrName>
                                        </p:attrNameLst>
                                      </p:cBhvr>
                                      <p:to>
                                        <p:strVal val="visible"/>
                                      </p:to>
                                    </p:set>
                                    <p:animEffect transition="in" filter="wipe(left)">
                                      <p:cBhvr>
                                        <p:cTn id="96" dur="500"/>
                                        <p:tgtEl>
                                          <p:spTgt spid="227338">
                                            <p:txEl>
                                              <p:pRg st="5" end="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27339"/>
                                        </p:tgtEl>
                                        <p:attrNameLst>
                                          <p:attrName>style.visibility</p:attrName>
                                        </p:attrNameLst>
                                      </p:cBhvr>
                                      <p:to>
                                        <p:strVal val="visible"/>
                                      </p:to>
                                    </p:set>
                                    <p:animEffect transition="in" filter="wipe(down)">
                                      <p:cBhvr>
                                        <p:cTn id="101" dur="500"/>
                                        <p:tgtEl>
                                          <p:spTgt spid="22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P spid="227337" grpId="0" build="p"/>
      <p:bldP spid="227338" grpId="0" build="p"/>
      <p:bldP spid="227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28,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C7FB85AD-B157-1D42-90E5-4531C831B7AE}" type="slidenum">
              <a:rPr lang="en-US"/>
              <a:pPr/>
              <a:t>19</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 the possibility to perform work based on the charge of the object.</a:t>
            </a:r>
          </a:p>
          <a:p>
            <a:pPr marL="342900" indent="-342900">
              <a:spcBef>
                <a:spcPct val="20000"/>
              </a:spcBef>
              <a:buFontTx/>
              <a:buChar char="•"/>
            </a:pPr>
            <a:r>
              <a:rPr lang="en-US" sz="2800" dirty="0">
                <a:solidFill>
                  <a:schemeClr val="accent2"/>
                </a:solidFill>
                <a:latin typeface="Arial Narrow" charset="0"/>
              </a:rPr>
              <a:t>So what is happening in a battery or a generator?</a:t>
            </a:r>
          </a:p>
          <a:p>
            <a:pPr marL="742950" lvl="1" indent="-285750">
              <a:spcBef>
                <a:spcPct val="20000"/>
              </a:spcBef>
              <a:buFontTx/>
              <a:buChar char="–"/>
            </a:pPr>
            <a:r>
              <a:rPr lang="en-US" dirty="0">
                <a:solidFill>
                  <a:srgbClr val="660066"/>
                </a:solidFill>
                <a:latin typeface="Arial Narrow" charset="0"/>
                <a:ea typeface="ＭＳ Ｐゴシック" charset="-128"/>
              </a:rPr>
              <a:t>They maintain a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What is the potential difference maintained by a car’s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r>
              <a:rPr lang="en-US" sz="2000" dirty="0">
                <a:solidFill>
                  <a:srgbClr val="CC00CC"/>
                </a:solidFill>
                <a:latin typeface="Arial Narrow" charset="0"/>
                <a:ea typeface="ＭＳ Ｐゴシック" charset="-128"/>
              </a:rPr>
              <a:t>poll 1</a:t>
            </a:r>
            <a:r>
              <a:rPr lang="en-US" sz="2000" dirty="0">
                <a:solidFill>
                  <a:srgbClr val="003300"/>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6324600" y="5029200"/>
            <a:ext cx="1165704" cy="40011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 (J)</a:t>
            </a:r>
          </a:p>
        </p:txBody>
      </p:sp>
    </p:spTree>
    <p:extLst>
      <p:ext uri="{BB962C8B-B14F-4D97-AF65-F5344CB8AC3E}">
        <p14:creationId xmlns:p14="http://schemas.microsoft.com/office/powerpoint/2010/main" val="32500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wipe(left)">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left)">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left)">
                                      <p:cBhvr>
                                        <p:cTn id="17" dur="500"/>
                                        <p:tgtEl>
                                          <p:spTgt spid="228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wipe(left)">
                                      <p:cBhvr>
                                        <p:cTn id="22" dur="500"/>
                                        <p:tgtEl>
                                          <p:spTgt spid="228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8355">
                                            <p:txEl>
                                              <p:pRg st="4" end="4"/>
                                            </p:txEl>
                                          </p:spTgt>
                                        </p:tgtEl>
                                        <p:attrNameLst>
                                          <p:attrName>style.visibility</p:attrName>
                                        </p:attrNameLst>
                                      </p:cBhvr>
                                      <p:to>
                                        <p:strVal val="visible"/>
                                      </p:to>
                                    </p:set>
                                    <p:animEffect transition="in" filter="wipe(left)">
                                      <p:cBhvr>
                                        <p:cTn id="27" dur="500"/>
                                        <p:tgtEl>
                                          <p:spTgt spid="228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8355">
                                            <p:txEl>
                                              <p:pRg st="5" end="5"/>
                                            </p:txEl>
                                          </p:spTgt>
                                        </p:tgtEl>
                                        <p:attrNameLst>
                                          <p:attrName>style.visibility</p:attrName>
                                        </p:attrNameLst>
                                      </p:cBhvr>
                                      <p:to>
                                        <p:strVal val="visible"/>
                                      </p:to>
                                    </p:set>
                                    <p:animEffect transition="in" filter="wipe(left)">
                                      <p:cBhvr>
                                        <p:cTn id="32" dur="500"/>
                                        <p:tgtEl>
                                          <p:spTgt spid="228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8355">
                                            <p:txEl>
                                              <p:pRg st="6" end="6"/>
                                            </p:txEl>
                                          </p:spTgt>
                                        </p:tgtEl>
                                        <p:attrNameLst>
                                          <p:attrName>style.visibility</p:attrName>
                                        </p:attrNameLst>
                                      </p:cBhvr>
                                      <p:to>
                                        <p:strVal val="visible"/>
                                      </p:to>
                                    </p:set>
                                    <p:animEffect transition="in" filter="wipe(left)">
                                      <p:cBhvr>
                                        <p:cTn id="37" dur="500"/>
                                        <p:tgtEl>
                                          <p:spTgt spid="2283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8355">
                                            <p:txEl>
                                              <p:pRg st="7" end="7"/>
                                            </p:txEl>
                                          </p:spTgt>
                                        </p:tgtEl>
                                        <p:attrNameLst>
                                          <p:attrName>style.visibility</p:attrName>
                                        </p:attrNameLst>
                                      </p:cBhvr>
                                      <p:to>
                                        <p:strVal val="visible"/>
                                      </p:to>
                                    </p:set>
                                    <p:animEffect transition="in" filter="wipe(left)">
                                      <p:cBhvr>
                                        <p:cTn id="42" dur="500"/>
                                        <p:tgtEl>
                                          <p:spTgt spid="2283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iterate type="lt">
                                    <p:tmPct val="10000"/>
                                  </p:iterate>
                                  <p:childTnLst>
                                    <p:set>
                                      <p:cBhvr>
                                        <p:cTn id="46" dur="1" fill="hold">
                                          <p:stCondLst>
                                            <p:cond delay="0"/>
                                          </p:stCondLst>
                                        </p:cTn>
                                        <p:tgtEl>
                                          <p:spTgt spid="228356"/>
                                        </p:tgtEl>
                                        <p:attrNameLst>
                                          <p:attrName>style.visibility</p:attrName>
                                        </p:attrNameLst>
                                      </p:cBhvr>
                                      <p:to>
                                        <p:strVal val="visible"/>
                                      </p:to>
                                    </p:set>
                                    <p:animEffect transition="in" filter="fade">
                                      <p:cBhvr>
                                        <p:cTn id="47" dur="2000"/>
                                        <p:tgtEl>
                                          <p:spTgt spid="228356"/>
                                        </p:tgtEl>
                                      </p:cBhvr>
                                    </p:animEffect>
                                    <p:anim calcmode="lin" valueType="num">
                                      <p:cBhvr>
                                        <p:cTn id="48" dur="2000" fill="hold"/>
                                        <p:tgtEl>
                                          <p:spTgt spid="228356"/>
                                        </p:tgtEl>
                                        <p:attrNameLst>
                                          <p:attrName>style.rotation</p:attrName>
                                        </p:attrNameLst>
                                      </p:cBhvr>
                                      <p:tavLst>
                                        <p:tav tm="0">
                                          <p:val>
                                            <p:fltVal val="720"/>
                                          </p:val>
                                        </p:tav>
                                        <p:tav tm="100000">
                                          <p:val>
                                            <p:fltVal val="0"/>
                                          </p:val>
                                        </p:tav>
                                      </p:tavLst>
                                    </p:anim>
                                    <p:anim calcmode="lin" valueType="num">
                                      <p:cBhvr>
                                        <p:cTn id="49" dur="2000" fill="hold"/>
                                        <p:tgtEl>
                                          <p:spTgt spid="228356"/>
                                        </p:tgtEl>
                                        <p:attrNameLst>
                                          <p:attrName>ppt_h</p:attrName>
                                        </p:attrNameLst>
                                      </p:cBhvr>
                                      <p:tavLst>
                                        <p:tav tm="0">
                                          <p:val>
                                            <p:fltVal val="0"/>
                                          </p:val>
                                        </p:tav>
                                        <p:tav tm="100000">
                                          <p:val>
                                            <p:strVal val="#ppt_h"/>
                                          </p:val>
                                        </p:tav>
                                      </p:tavLst>
                                    </p:anim>
                                    <p:anim calcmode="lin" valueType="num">
                                      <p:cBhvr>
                                        <p:cTn id="50" dur="2000" fill="hold"/>
                                        <p:tgtEl>
                                          <p:spTgt spid="228356"/>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8355">
                                            <p:txEl>
                                              <p:pRg st="8" end="8"/>
                                            </p:txEl>
                                          </p:spTgt>
                                        </p:tgtEl>
                                        <p:attrNameLst>
                                          <p:attrName>style.visibility</p:attrName>
                                        </p:attrNameLst>
                                      </p:cBhvr>
                                      <p:to>
                                        <p:strVal val="visible"/>
                                      </p:to>
                                    </p:set>
                                    <p:animEffect transition="in" filter="wipe(left)">
                                      <p:cBhvr>
                                        <p:cTn id="55" dur="500"/>
                                        <p:tgtEl>
                                          <p:spTgt spid="228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28,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533400"/>
            <a:ext cx="8153400" cy="5383449"/>
          </a:xfrm>
        </p:spPr>
        <p:txBody>
          <a:bodyPr/>
          <a:lstStyle/>
          <a:p>
            <a:pPr eaLnBrk="1" hangingPunct="1">
              <a:spcBef>
                <a:spcPts val="200"/>
              </a:spcBef>
            </a:pPr>
            <a:r>
              <a:rPr lang="en-US" sz="2800" dirty="0">
                <a:latin typeface="Arial Narrow" charset="0"/>
                <a:ea typeface="ＭＳ Ｐゴシック" charset="0"/>
              </a:rPr>
              <a:t>Reading assignments: CH22 – 4 and CH23 – 9</a:t>
            </a:r>
          </a:p>
          <a:p>
            <a:pPr eaLnBrk="1" hangingPunct="1">
              <a:spcBef>
                <a:spcPts val="200"/>
              </a:spcBef>
            </a:pPr>
            <a:r>
              <a:rPr lang="en-US" sz="2800" dirty="0">
                <a:latin typeface="Arial Narrow" charset="0"/>
                <a:ea typeface="ＭＳ Ｐゴシック" charset="0"/>
              </a:rPr>
              <a:t>Course evaluation policy</a:t>
            </a:r>
          </a:p>
          <a:p>
            <a:pPr lvl="1" eaLnBrk="1" hangingPunct="1">
              <a:lnSpc>
                <a:spcPct val="80000"/>
              </a:lnSpc>
            </a:pPr>
            <a:r>
              <a:rPr lang="en-US" sz="2400" dirty="0"/>
              <a:t>Homework: </a:t>
            </a:r>
            <a:r>
              <a:rPr lang="en-US" altLang="ko-KR" sz="2400" dirty="0">
                <a:ea typeface="굴림" charset="-127"/>
                <a:cs typeface="굴림" charset="-127"/>
              </a:rPr>
              <a:t>25</a:t>
            </a:r>
            <a:r>
              <a:rPr lang="en-US" sz="2400" dirty="0"/>
              <a:t>%!!!</a:t>
            </a:r>
          </a:p>
          <a:p>
            <a:pPr lvl="1" eaLnBrk="1" hangingPunct="1">
              <a:lnSpc>
                <a:spcPct val="80000"/>
              </a:lnSpc>
            </a:pPr>
            <a:r>
              <a:rPr lang="en-US" sz="2400" dirty="0"/>
              <a:t>Exams</a:t>
            </a:r>
          </a:p>
          <a:p>
            <a:pPr lvl="2" eaLnBrk="1" hangingPunct="1">
              <a:lnSpc>
                <a:spcPct val="80000"/>
              </a:lnSpc>
            </a:pPr>
            <a:r>
              <a:rPr lang="en-US" sz="1800" dirty="0"/>
              <a:t>Final Comprehensive Exam (11am, Wed., </a:t>
            </a:r>
            <a:r>
              <a:rPr lang="en-US" sz="1800" dirty="0">
                <a:ea typeface="굴림" charset="-127"/>
              </a:rPr>
              <a:t>12</a:t>
            </a:r>
            <a:r>
              <a:rPr lang="en-US" sz="1800" dirty="0">
                <a:ea typeface="굴림" charset="-127"/>
                <a:cs typeface="굴림" charset="-127"/>
              </a:rPr>
              <a:t>/16/20</a:t>
            </a:r>
            <a:r>
              <a:rPr lang="en-US" sz="1800" dirty="0"/>
              <a:t>): 23%</a:t>
            </a:r>
          </a:p>
          <a:p>
            <a:pPr lvl="2" eaLnBrk="1" hangingPunct="1">
              <a:lnSpc>
                <a:spcPct val="80000"/>
              </a:lnSpc>
            </a:pPr>
            <a:r>
              <a:rPr lang="en-US" sz="1800" dirty="0"/>
              <a:t>Mid-term Comprehensive Exam (1pm, Mon., 10/19/20): 20%</a:t>
            </a:r>
          </a:p>
          <a:p>
            <a:pPr lvl="2" eaLnBrk="1" hangingPunct="1">
              <a:lnSpc>
                <a:spcPct val="80000"/>
              </a:lnSpc>
            </a:pPr>
            <a:r>
              <a:rPr lang="en-US" sz="1800" dirty="0"/>
              <a:t>One better of the two term Exams (9/23/20 and 11/11/20): </a:t>
            </a:r>
            <a:r>
              <a:rPr lang="en-US" altLang="ko-KR" sz="1800" dirty="0">
                <a:ea typeface="굴림" charset="-127"/>
                <a:cs typeface="굴림" charset="-127"/>
              </a:rPr>
              <a:t>12</a:t>
            </a:r>
            <a:r>
              <a:rPr lang="en-US" sz="1800" dirty="0"/>
              <a:t>%</a:t>
            </a:r>
            <a:endParaRPr lang="en-US" sz="1600" dirty="0"/>
          </a:p>
          <a:p>
            <a:pPr lvl="2" eaLnBrk="1" hangingPunct="1">
              <a:lnSpc>
                <a:spcPct val="80000"/>
              </a:lnSpc>
            </a:pPr>
            <a:r>
              <a:rPr lang="en-US" sz="1800" dirty="0"/>
              <a:t>Missing an exam is not permissible unless pre-approved</a:t>
            </a:r>
          </a:p>
          <a:p>
            <a:pPr lvl="1" eaLnBrk="1" hangingPunct="1">
              <a:lnSpc>
                <a:spcPct val="80000"/>
              </a:lnSpc>
            </a:pPr>
            <a:r>
              <a:rPr lang="en-US" sz="2400" dirty="0"/>
              <a:t>Lab score: 10%</a:t>
            </a:r>
            <a:endParaRPr lang="en-US" sz="2400" dirty="0">
              <a:solidFill>
                <a:srgbClr val="FF0066"/>
              </a:solidFill>
            </a:endParaRPr>
          </a:p>
          <a:p>
            <a:pPr lvl="1" eaLnBrk="1" hangingPunct="1">
              <a:lnSpc>
                <a:spcPct val="80000"/>
              </a:lnSpc>
            </a:pPr>
            <a:r>
              <a:rPr lang="en-US" sz="2400" dirty="0"/>
              <a:t>Pop-quizzes: 10%</a:t>
            </a:r>
          </a:p>
          <a:p>
            <a:pPr lvl="1" eaLnBrk="1" hangingPunct="1">
              <a:lnSpc>
                <a:spcPct val="80000"/>
              </a:lnSpc>
            </a:pPr>
            <a:r>
              <a:rPr lang="en-US" sz="2400" dirty="0"/>
              <a:t>Extra credit: 10% of the total</a:t>
            </a:r>
          </a:p>
          <a:p>
            <a:pPr lvl="1" eaLnBrk="1" hangingPunct="1">
              <a:lnSpc>
                <a:spcPct val="80000"/>
              </a:lnSpc>
            </a:pPr>
            <a:r>
              <a:rPr lang="en-US" sz="2400" dirty="0"/>
              <a:t>Grading done on a sliding scale, based on the final grades</a:t>
            </a:r>
          </a:p>
          <a:p>
            <a:pPr eaLnBrk="1" hangingPunct="1">
              <a:spcBef>
                <a:spcPts val="200"/>
              </a:spcBef>
            </a:pPr>
            <a:r>
              <a:rPr lang="en-US" sz="2800" dirty="0"/>
              <a:t>1</a:t>
            </a:r>
            <a:r>
              <a:rPr lang="en-US" sz="2800" baseline="30000" dirty="0"/>
              <a:t>st</a:t>
            </a:r>
            <a:r>
              <a:rPr lang="en-US" sz="2800" dirty="0"/>
              <a:t> term results</a:t>
            </a:r>
          </a:p>
          <a:p>
            <a:pPr lvl="1" eaLnBrk="1" hangingPunct="1">
              <a:spcBef>
                <a:spcPts val="200"/>
              </a:spcBef>
            </a:pPr>
            <a:r>
              <a:rPr lang="en-US" sz="2400" dirty="0"/>
              <a:t>Class average: 63.4/96</a:t>
            </a:r>
          </a:p>
          <a:p>
            <a:pPr lvl="2" eaLnBrk="1" hangingPunct="1">
              <a:spcBef>
                <a:spcPts val="200"/>
              </a:spcBef>
            </a:pPr>
            <a:r>
              <a:rPr lang="en-US" sz="1800" dirty="0"/>
              <a:t>Equivalent to 66/100</a:t>
            </a:r>
          </a:p>
          <a:p>
            <a:pPr lvl="1" eaLnBrk="1" hangingPunct="1">
              <a:spcBef>
                <a:spcPts val="200"/>
              </a:spcBef>
            </a:pPr>
            <a:r>
              <a:rPr lang="en-US" sz="2400" dirty="0"/>
              <a:t>Top score: 96/96</a:t>
            </a:r>
            <a:endParaRPr lang="en-US" sz="2000" dirty="0"/>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left)">
                                      <p:cBhvr>
                                        <p:cTn id="77" dur="500"/>
                                        <p:tgtEl>
                                          <p:spTgt spid="11161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11619">
                                            <p:txEl>
                                              <p:pRg st="15" end="15"/>
                                            </p:txEl>
                                          </p:spTgt>
                                        </p:tgtEl>
                                        <p:attrNameLst>
                                          <p:attrName>style.visibility</p:attrName>
                                        </p:attrNameLst>
                                      </p:cBhvr>
                                      <p:to>
                                        <p:strVal val="visible"/>
                                      </p:to>
                                    </p:set>
                                    <p:animEffect transition="in" filter="wipe(left)">
                                      <p:cBhvr>
                                        <p:cTn id="82" dur="500"/>
                                        <p:tgtEl>
                                          <p:spTgt spid="11161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Monday, Sept. 28, 2020</a:t>
            </a:r>
          </a:p>
        </p:txBody>
      </p:sp>
      <p:sp>
        <p:nvSpPr>
          <p:cNvPr id="39" name="Footer Placeholder 4"/>
          <p:cNvSpPr>
            <a:spLocks noGrp="1"/>
          </p:cNvSpPr>
          <p:nvPr>
            <p:ph type="ftr" sz="quarter" idx="11"/>
          </p:nvPr>
        </p:nvSpPr>
        <p:spPr/>
        <p:txBody>
          <a:bodyPr/>
          <a:lstStyle/>
          <a:p>
            <a:r>
              <a:rPr lang="de-DE"/>
              <a:t>PHYS 1444-002, Fall 2020                    Dr. Jaehoon Yu</a:t>
            </a:r>
            <a:endParaRPr lang="en-US"/>
          </a:p>
        </p:txBody>
      </p:sp>
      <p:sp>
        <p:nvSpPr>
          <p:cNvPr id="40" name="Slide Number Placeholder 5"/>
          <p:cNvSpPr>
            <a:spLocks noGrp="1"/>
          </p:cNvSpPr>
          <p:nvPr>
            <p:ph type="sldNum" sz="quarter" idx="12"/>
          </p:nvPr>
        </p:nvSpPr>
        <p:spPr/>
        <p:txBody>
          <a:bodyPr/>
          <a:lstStyle/>
          <a:p>
            <a:fld id="{42044AD4-DBB6-8D49-A093-942F98192D5B}" type="slidenum">
              <a:rPr lang="en-US"/>
              <a:pPr/>
              <a:t>20</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Potential Differences </a:t>
            </a:r>
          </a:p>
        </p:txBody>
      </p:sp>
      <p:graphicFrame>
        <p:nvGraphicFramePr>
          <p:cNvPr id="233532" name="Group 60"/>
          <p:cNvGraphicFramePr>
            <a:graphicFrameLocks noGrp="1"/>
          </p:cNvGraphicFramePr>
          <p:nvPr>
            <p:ph idx="1"/>
          </p:nvPr>
        </p:nvGraphicFramePr>
        <p:xfrm>
          <a:off x="685800" y="6096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 (~5km)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a:solidFill>
                  <a:srgbClr val="000090"/>
                </a:solidFill>
                <a:latin typeface="+mj-lt"/>
              </a:rPr>
              <a:t>In a typical lightening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ground?  What is the power released during this strike?  What do you think will happen to a tree hit by this lightening?</a:t>
            </a:r>
          </a:p>
        </p:txBody>
      </p:sp>
    </p:spTree>
    <p:extLst>
      <p:ext uri="{BB962C8B-B14F-4D97-AF65-F5344CB8AC3E}">
        <p14:creationId xmlns:p14="http://schemas.microsoft.com/office/powerpoint/2010/main" val="400044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3532"/>
                                        </p:tgtEl>
                                        <p:attrNameLst>
                                          <p:attrName>style.visibility</p:attrName>
                                        </p:attrNameLst>
                                      </p:cBhvr>
                                      <p:to>
                                        <p:strVal val="visible"/>
                                      </p:to>
                                    </p:set>
                                    <p:anim calcmode="lin" valueType="num">
                                      <p:cBhvr>
                                        <p:cTn id="7" dur="1000" fill="hold"/>
                                        <p:tgtEl>
                                          <p:spTgt spid="233532"/>
                                        </p:tgtEl>
                                        <p:attrNameLst>
                                          <p:attrName>ppt_w</p:attrName>
                                        </p:attrNameLst>
                                      </p:cBhvr>
                                      <p:tavLst>
                                        <p:tav tm="0">
                                          <p:val>
                                            <p:fltVal val="0"/>
                                          </p:val>
                                        </p:tav>
                                        <p:tav tm="100000">
                                          <p:val>
                                            <p:strVal val="#ppt_w"/>
                                          </p:val>
                                        </p:tav>
                                      </p:tavLst>
                                    </p:anim>
                                    <p:anim calcmode="lin" valueType="num">
                                      <p:cBhvr>
                                        <p:cTn id="8" dur="1000" fill="hold"/>
                                        <p:tgtEl>
                                          <p:spTgt spid="233532"/>
                                        </p:tgtEl>
                                        <p:attrNameLst>
                                          <p:attrName>ppt_h</p:attrName>
                                        </p:attrNameLst>
                                      </p:cBhvr>
                                      <p:tavLst>
                                        <p:tav tm="0">
                                          <p:val>
                                            <p:fltVal val="0"/>
                                          </p:val>
                                        </p:tav>
                                        <p:tav tm="100000">
                                          <p:val>
                                            <p:strVal val="#ppt_h"/>
                                          </p:val>
                                        </p:tav>
                                      </p:tavLst>
                                    </p:anim>
                                    <p:anim calcmode="lin" valueType="num">
                                      <p:cBhvr>
                                        <p:cTn id="9" dur="1000" fill="hold"/>
                                        <p:tgtEl>
                                          <p:spTgt spid="233532"/>
                                        </p:tgtEl>
                                        <p:attrNameLst>
                                          <p:attrName>style.rotation</p:attrName>
                                        </p:attrNameLst>
                                      </p:cBhvr>
                                      <p:tavLst>
                                        <p:tav tm="0">
                                          <p:val>
                                            <p:fltVal val="90"/>
                                          </p:val>
                                        </p:tav>
                                        <p:tav tm="100000">
                                          <p:val>
                                            <p:fltVal val="0"/>
                                          </p:val>
                                        </p:tav>
                                      </p:tavLst>
                                    </p:anim>
                                    <p:animEffect transition="in" filter="fade">
                                      <p:cBhvr>
                                        <p:cTn id="10" dur="1000"/>
                                        <p:tgtEl>
                                          <p:spTgt spid="2335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28,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28,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Special Project #4</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Monday, Sept. 28,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5</a:t>
            </a:fld>
            <a:endParaRPr lang="en-US"/>
          </a:p>
        </p:txBody>
      </p:sp>
      <p:sp>
        <p:nvSpPr>
          <p:cNvPr id="7" name="Footer Placeholder 6"/>
          <p:cNvSpPr>
            <a:spLocks noGrp="1"/>
          </p:cNvSpPr>
          <p:nvPr>
            <p:ph type="ftr" sz="quarter" idx="11"/>
          </p:nvPr>
        </p:nvSpPr>
        <p:spPr/>
        <p:txBody>
          <a:bodyPr/>
          <a:lstStyle/>
          <a:p>
            <a:r>
              <a:rPr lang="en-US"/>
              <a:t>PHYS 1444-002, Fall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the initial speed of 0.1%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SP4-first-last-fall20.pdf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Monday, Oct. 12, submitted on CANVAS!</a:t>
            </a:r>
          </a:p>
        </p:txBody>
      </p:sp>
    </p:spTree>
    <p:extLst>
      <p:ext uri="{BB962C8B-B14F-4D97-AF65-F5344CB8AC3E}">
        <p14:creationId xmlns:p14="http://schemas.microsoft.com/office/powerpoint/2010/main" val="98586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2">
                                            <p:txEl>
                                              <p:pRg st="1" end="1"/>
                                            </p:txEl>
                                          </p:spTgt>
                                        </p:tgtEl>
                                        <p:attrNameLst>
                                          <p:attrName>style.visibility</p:attrName>
                                        </p:attrNameLst>
                                      </p:cBhvr>
                                      <p:to>
                                        <p:strVal val="visible"/>
                                      </p:to>
                                    </p:set>
                                    <p:animEffect transition="in" filter="wipe(left)">
                                      <p:cBhvr>
                                        <p:cTn id="19" dur="500"/>
                                        <p:tgtEl>
                                          <p:spTgt spid="18637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left)">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
                                            <p:txEl>
                                              <p:pRg st="2" end="2"/>
                                            </p:txEl>
                                          </p:spTgt>
                                        </p:tgtEl>
                                        <p:attrNameLst>
                                          <p:attrName>style.visibility</p:attrName>
                                        </p:attrNameLst>
                                      </p:cBhvr>
                                      <p:to>
                                        <p:strVal val="visible"/>
                                      </p:to>
                                    </p:set>
                                    <p:animEffect transition="in" filter="wipe(left)">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
                                            <p:txEl>
                                              <p:pRg st="3" end="3"/>
                                            </p:txEl>
                                          </p:spTgt>
                                        </p:tgtEl>
                                        <p:attrNameLst>
                                          <p:attrName>style.visibility</p:attrName>
                                        </p:attrNameLst>
                                      </p:cBhvr>
                                      <p:to>
                                        <p:strVal val="visible"/>
                                      </p:to>
                                    </p:set>
                                    <p:animEffect transition="in" filter="wipe(left)">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
                                            <p:txEl>
                                              <p:pRg st="4" end="4"/>
                                            </p:txEl>
                                          </p:spTgt>
                                        </p:tgtEl>
                                        <p:attrNameLst>
                                          <p:attrName>style.visibility</p:attrName>
                                        </p:attrNameLst>
                                      </p:cBhvr>
                                      <p:to>
                                        <p:strVal val="visible"/>
                                      </p:to>
                                    </p:set>
                                    <p:animEffect transition="in" filter="wipe(left)">
                                      <p:cBhvr>
                                        <p:cTn id="44" dur="5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8">
                                            <p:txEl>
                                              <p:pRg st="5" end="5"/>
                                            </p:txEl>
                                          </p:spTgt>
                                        </p:tgtEl>
                                        <p:attrNameLst>
                                          <p:attrName>style.visibility</p:attrName>
                                        </p:attrNameLst>
                                      </p:cBhvr>
                                      <p:to>
                                        <p:strVal val="visible"/>
                                      </p:to>
                                    </p:set>
                                    <p:animEffect transition="in" filter="wipe(left)">
                                      <p:cBhvr>
                                        <p:cTn id="4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uiExpand="1" build="p"/>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28,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6</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524000"/>
            <a:ext cx="2286000" cy="1714500"/>
          </a:xfrm>
          <a:prstGeom prst="rect">
            <a:avLst/>
          </a:prstGeom>
          <a:noFill/>
        </p:spPr>
      </p:pic>
      <p:sp>
        <p:nvSpPr>
          <p:cNvPr id="188420" name="Rectangle 4"/>
          <p:cNvSpPr>
            <a:spLocks noGrp="1" noChangeArrowheads="1"/>
          </p:cNvSpPr>
          <p:nvPr>
            <p:ph type="title"/>
          </p:nvPr>
        </p:nvSpPr>
        <p:spPr>
          <a:xfrm>
            <a:off x="457200" y="0"/>
            <a:ext cx="8077200" cy="685800"/>
          </a:xfrm>
        </p:spPr>
        <p:txBody>
          <a:bodyPr/>
          <a:lstStyle/>
          <a:p>
            <a:r>
              <a:rPr lang="en-US" dirty="0"/>
              <a:t>Electric Dipoles</a:t>
            </a:r>
          </a:p>
        </p:txBody>
      </p:sp>
      <p:sp>
        <p:nvSpPr>
          <p:cNvPr id="188421" name="Rectangle 5"/>
          <p:cNvSpPr>
            <a:spLocks noGrp="1" noChangeArrowheads="1"/>
          </p:cNvSpPr>
          <p:nvPr>
            <p:ph type="body" idx="1"/>
          </p:nvPr>
        </p:nvSpPr>
        <p:spPr>
          <a:xfrm>
            <a:off x="381000" y="609600"/>
            <a:ext cx="8001000" cy="4419600"/>
          </a:xfrm>
        </p:spPr>
        <p:txBody>
          <a:bodyPr/>
          <a:lstStyle/>
          <a:p>
            <a:pPr>
              <a:lnSpc>
                <a:spcPct val="80000"/>
              </a:lnSpc>
            </a:pPr>
            <a:r>
              <a:rPr lang="en-US" sz="2800" dirty="0"/>
              <a:t>An electric dipole is the combination of two equal charges of opposite signs, +Q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a:t>
            </a:r>
            <a:r>
              <a:rPr lang="en-US" sz="2400" b="1" dirty="0">
                <a:latin typeface="Monotype Corsiva" charset="0"/>
              </a:rPr>
              <a:t> </a:t>
            </a:r>
            <a:r>
              <a:rPr lang="en-US" sz="2400" b="1" dirty="0">
                <a:solidFill>
                  <a:srgbClr val="CC00CC"/>
                </a:solidFill>
                <a:latin typeface="Monotype Corsiva" charset="0"/>
              </a:rPr>
              <a:t>(poll 2)</a:t>
            </a: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r>
              <a:rPr lang="en-US" sz="2400" b="1" dirty="0">
                <a:solidFill>
                  <a:srgbClr val="CC00CC"/>
                </a:solidFill>
                <a:latin typeface="Monotype Corsiva" charset="0"/>
              </a:rPr>
              <a:t> (poll 3)</a:t>
            </a:r>
            <a:endParaRPr lang="en-US" sz="2400" dirty="0"/>
          </a:p>
          <a:p>
            <a:pPr lvl="1">
              <a:lnSpc>
                <a:spcPct val="80000"/>
              </a:lnSpc>
            </a:pPr>
            <a:r>
              <a:rPr lang="en-US" sz="2400" dirty="0"/>
              <a:t>Its direction is from the negative charge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p>
          <a:p>
            <a:pPr lvl="2">
              <a:lnSpc>
                <a:spcPct val="80000"/>
              </a:lnSpc>
            </a:pPr>
            <a:r>
              <a:rPr lang="en-US" sz="2000" dirty="0">
                <a:sym typeface="Wingdings" charset="2"/>
              </a:rPr>
              <a:t>Even if the molecule is electrically neutral, their sharing of electrons causes separation of charges in a microscopic scale</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1054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7686675" y="2774950"/>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11112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wipe(left)">
                                      <p:cBhvr>
                                        <p:cTn id="7" dur="500"/>
                                        <p:tgtEl>
                                          <p:spTgt spid="188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barn(outVertical)">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8421">
                                            <p:txEl>
                                              <p:pRg st="1" end="1"/>
                                            </p:txEl>
                                          </p:spTgt>
                                        </p:tgtEl>
                                        <p:attrNameLst>
                                          <p:attrName>style.visibility</p:attrName>
                                        </p:attrNameLst>
                                      </p:cBhvr>
                                      <p:to>
                                        <p:strVal val="visible"/>
                                      </p:to>
                                    </p:set>
                                    <p:animEffect transition="in" filter="wipe(left)">
                                      <p:cBhvr>
                                        <p:cTn id="17" dur="500"/>
                                        <p:tgtEl>
                                          <p:spTgt spid="1884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8421">
                                            <p:txEl>
                                              <p:pRg st="2" end="2"/>
                                            </p:txEl>
                                          </p:spTgt>
                                        </p:tgtEl>
                                        <p:attrNameLst>
                                          <p:attrName>style.visibility</p:attrName>
                                        </p:attrNameLst>
                                      </p:cBhvr>
                                      <p:to>
                                        <p:strVal val="visible"/>
                                      </p:to>
                                    </p:set>
                                    <p:animEffect transition="in" filter="wipe(left)">
                                      <p:cBhvr>
                                        <p:cTn id="22" dur="500"/>
                                        <p:tgtEl>
                                          <p:spTgt spid="188421">
                                            <p:txEl>
                                              <p:pRg st="2" end="2"/>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188421">
                                            <p:txEl>
                                              <p:pRg st="3" end="3"/>
                                            </p:txEl>
                                          </p:spTgt>
                                        </p:tgtEl>
                                        <p:attrNameLst>
                                          <p:attrName>style.visibility</p:attrName>
                                        </p:attrNameLst>
                                      </p:cBhvr>
                                      <p:to>
                                        <p:strVal val="visible"/>
                                      </p:to>
                                    </p:set>
                                    <p:animEffect transition="in" filter="wipe(left)">
                                      <p:cBhvr>
                                        <p:cTn id="25" dur="500"/>
                                        <p:tgtEl>
                                          <p:spTgt spid="18842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88427"/>
                                        </p:tgtEl>
                                        <p:attrNameLst>
                                          <p:attrName>style.visibility</p:attrName>
                                        </p:attrNameLst>
                                      </p:cBhvr>
                                      <p:to>
                                        <p:strVal val="visible"/>
                                      </p:to>
                                    </p:set>
                                    <p:anim to="" calcmode="lin" valueType="num">
                                      <p:cBhvr>
                                        <p:cTn id="30" dur="1" fill="hold"/>
                                        <p:tgtEl>
                                          <p:spTgt spid="188427"/>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188421">
                                            <p:txEl>
                                              <p:pRg st="4" end="4"/>
                                            </p:txEl>
                                          </p:spTgt>
                                        </p:tgtEl>
                                        <p:attrNameLst>
                                          <p:attrName>style.visibility</p:attrName>
                                        </p:attrNameLst>
                                      </p:cBhvr>
                                      <p:to>
                                        <p:strVal val="visible"/>
                                      </p:to>
                                    </p:set>
                                    <p:animEffect transition="in" filter="wipe(left)">
                                      <p:cBhvr>
                                        <p:cTn id="35" dur="500"/>
                                        <p:tgtEl>
                                          <p:spTgt spid="18842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88421">
                                            <p:txEl>
                                              <p:pRg st="5" end="5"/>
                                            </p:txEl>
                                          </p:spTgt>
                                        </p:tgtEl>
                                        <p:attrNameLst>
                                          <p:attrName>style.visibility</p:attrName>
                                        </p:attrNameLst>
                                      </p:cBhvr>
                                      <p:to>
                                        <p:strVal val="visible"/>
                                      </p:to>
                                    </p:set>
                                    <p:animEffect transition="in" filter="wipe(left)">
                                      <p:cBhvr>
                                        <p:cTn id="40" dur="500"/>
                                        <p:tgtEl>
                                          <p:spTgt spid="18842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8421">
                                            <p:txEl>
                                              <p:pRg st="6" end="6"/>
                                            </p:txEl>
                                          </p:spTgt>
                                        </p:tgtEl>
                                        <p:attrNameLst>
                                          <p:attrName>style.visibility</p:attrName>
                                        </p:attrNameLst>
                                      </p:cBhvr>
                                      <p:to>
                                        <p:strVal val="visible"/>
                                      </p:to>
                                    </p:set>
                                    <p:animEffect transition="in" filter="wipe(left)">
                                      <p:cBhvr>
                                        <p:cTn id="45" dur="500"/>
                                        <p:tgtEl>
                                          <p:spTgt spid="18842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8421">
                                            <p:txEl>
                                              <p:pRg st="7" end="7"/>
                                            </p:txEl>
                                          </p:spTgt>
                                        </p:tgtEl>
                                        <p:attrNameLst>
                                          <p:attrName>style.visibility</p:attrName>
                                        </p:attrNameLst>
                                      </p:cBhvr>
                                      <p:to>
                                        <p:strVal val="visible"/>
                                      </p:to>
                                    </p:set>
                                    <p:animEffect transition="in" filter="wipe(left)">
                                      <p:cBhvr>
                                        <p:cTn id="50" dur="500"/>
                                        <p:tgtEl>
                                          <p:spTgt spid="188421">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188422">
                                            <p:txEl>
                                              <p:pRg st="0" end="0"/>
                                            </p:txEl>
                                          </p:spTgt>
                                        </p:tgtEl>
                                        <p:attrNameLst>
                                          <p:attrName>style.visibility</p:attrName>
                                        </p:attrNameLst>
                                      </p:cBhvr>
                                      <p:to>
                                        <p:strVal val="visible"/>
                                      </p:to>
                                    </p:set>
                                    <p:animEffect transition="in" filter="wipe(left)">
                                      <p:cBhvr>
                                        <p:cTn id="55" dur="500"/>
                                        <p:tgtEl>
                                          <p:spTgt spid="18842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188418"/>
                                        </p:tgtEl>
                                        <p:attrNameLst>
                                          <p:attrName>style.visibility</p:attrName>
                                        </p:attrNameLst>
                                      </p:cBhvr>
                                      <p:to>
                                        <p:strVal val="visible"/>
                                      </p:to>
                                    </p:set>
                                    <p:anim calcmode="lin" valueType="num">
                                      <p:cBhvr>
                                        <p:cTn id="60" dur="500" fill="hold"/>
                                        <p:tgtEl>
                                          <p:spTgt spid="188418"/>
                                        </p:tgtEl>
                                        <p:attrNameLst>
                                          <p:attrName>ppt_w</p:attrName>
                                        </p:attrNameLst>
                                      </p:cBhvr>
                                      <p:tavLst>
                                        <p:tav tm="0">
                                          <p:val>
                                            <p:fltVal val="0"/>
                                          </p:val>
                                        </p:tav>
                                        <p:tav tm="100000">
                                          <p:val>
                                            <p:strVal val="#ppt_w"/>
                                          </p:val>
                                        </p:tav>
                                      </p:tavLst>
                                    </p:anim>
                                    <p:anim calcmode="lin" valueType="num">
                                      <p:cBhvr>
                                        <p:cTn id="61" dur="500" fill="hold"/>
                                        <p:tgtEl>
                                          <p:spTgt spid="188418"/>
                                        </p:tgtEl>
                                        <p:attrNameLst>
                                          <p:attrName>ppt_h</p:attrName>
                                        </p:attrNameLst>
                                      </p:cBhvr>
                                      <p:tavLst>
                                        <p:tav tm="0">
                                          <p:val>
                                            <p:fltVal val="0"/>
                                          </p:val>
                                        </p:tav>
                                        <p:tav tm="100000">
                                          <p:val>
                                            <p:strVal val="#ppt_h"/>
                                          </p:val>
                                        </p:tav>
                                      </p:tavLst>
                                    </p:anim>
                                    <p:animEffect transition="in" filter="fade">
                                      <p:cBhvr>
                                        <p:cTn id="62"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uiExpand="1" build="p"/>
      <p:bldP spid="188422" grpId="0" build="p"/>
      <p:bldP spid="188427"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28,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7</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 not move?</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a torque applied on the dipole.</a:t>
            </a:r>
          </a:p>
        </p:txBody>
      </p:sp>
    </p:spTree>
    <p:extLst>
      <p:ext uri="{BB962C8B-B14F-4D97-AF65-F5344CB8AC3E}">
        <p14:creationId xmlns:p14="http://schemas.microsoft.com/office/powerpoint/2010/main" val="401006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9445">
                                            <p:txEl>
                                              <p:pRg st="0" end="0"/>
                                            </p:txEl>
                                          </p:spTgt>
                                        </p:tgtEl>
                                        <p:attrNameLst>
                                          <p:attrName>style.visibility</p:attrName>
                                        </p:attrNameLst>
                                      </p:cBhvr>
                                      <p:to>
                                        <p:strVal val="visible"/>
                                      </p:to>
                                    </p:set>
                                    <p:animEffect transition="in" filter="wipe(left)">
                                      <p:cBhvr>
                                        <p:cTn id="12" dur="500"/>
                                        <p:tgtEl>
                                          <p:spTgt spid="189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89442"/>
                                        </p:tgtEl>
                                        <p:attrNameLst>
                                          <p:attrName>style.visibility</p:attrName>
                                        </p:attrNameLst>
                                      </p:cBhvr>
                                      <p:to>
                                        <p:strVal val="visible"/>
                                      </p:to>
                                    </p:set>
                                    <p:anim calcmode="lin" valueType="num">
                                      <p:cBhvr>
                                        <p:cTn id="17" dur="500" fill="hold"/>
                                        <p:tgtEl>
                                          <p:spTgt spid="189442"/>
                                        </p:tgtEl>
                                        <p:attrNameLst>
                                          <p:attrName>ppt_w</p:attrName>
                                        </p:attrNameLst>
                                      </p:cBhvr>
                                      <p:tavLst>
                                        <p:tav tm="0">
                                          <p:val>
                                            <p:fltVal val="0"/>
                                          </p:val>
                                        </p:tav>
                                        <p:tav tm="100000">
                                          <p:val>
                                            <p:strVal val="#ppt_w"/>
                                          </p:val>
                                        </p:tav>
                                      </p:tavLst>
                                    </p:anim>
                                    <p:anim calcmode="lin" valueType="num">
                                      <p:cBhvr>
                                        <p:cTn id="18" dur="500" fill="hold"/>
                                        <p:tgtEl>
                                          <p:spTgt spid="189442"/>
                                        </p:tgtEl>
                                        <p:attrNameLst>
                                          <p:attrName>ppt_h</p:attrName>
                                        </p:attrNameLst>
                                      </p:cBhvr>
                                      <p:tavLst>
                                        <p:tav tm="0">
                                          <p:val>
                                            <p:fltVal val="0"/>
                                          </p:val>
                                        </p:tav>
                                        <p:tav tm="100000">
                                          <p:val>
                                            <p:strVal val="#ppt_h"/>
                                          </p:val>
                                        </p:tav>
                                      </p:tavLst>
                                    </p:anim>
                                    <p:animEffect transition="in" filter="fade">
                                      <p:cBhvr>
                                        <p:cTn id="19" dur="500"/>
                                        <p:tgtEl>
                                          <p:spTgt spid="1894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9445">
                                            <p:txEl>
                                              <p:pRg st="1" end="1"/>
                                            </p:txEl>
                                          </p:spTgt>
                                        </p:tgtEl>
                                        <p:attrNameLst>
                                          <p:attrName>style.visibility</p:attrName>
                                        </p:attrNameLst>
                                      </p:cBhvr>
                                      <p:to>
                                        <p:strVal val="visible"/>
                                      </p:to>
                                    </p:set>
                                    <p:animEffect transition="in" filter="wipe(left)">
                                      <p:cBhvr>
                                        <p:cTn id="24" dur="500"/>
                                        <p:tgtEl>
                                          <p:spTgt spid="18944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9445">
                                            <p:txEl>
                                              <p:pRg st="2" end="2"/>
                                            </p:txEl>
                                          </p:spTgt>
                                        </p:tgtEl>
                                        <p:attrNameLst>
                                          <p:attrName>style.visibility</p:attrName>
                                        </p:attrNameLst>
                                      </p:cBhvr>
                                      <p:to>
                                        <p:strVal val="visible"/>
                                      </p:to>
                                    </p:set>
                                    <p:animEffect transition="in" filter="wipe(left)">
                                      <p:cBhvr>
                                        <p:cTn id="29" dur="500"/>
                                        <p:tgtEl>
                                          <p:spTgt spid="1894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9445">
                                            <p:txEl>
                                              <p:pRg st="3" end="3"/>
                                            </p:txEl>
                                          </p:spTgt>
                                        </p:tgtEl>
                                        <p:attrNameLst>
                                          <p:attrName>style.visibility</p:attrName>
                                        </p:attrNameLst>
                                      </p:cBhvr>
                                      <p:to>
                                        <p:strVal val="visible"/>
                                      </p:to>
                                    </p:set>
                                    <p:animEffect transition="in" filter="wipe(left)">
                                      <p:cBhvr>
                                        <p:cTn id="34" dur="500"/>
                                        <p:tgtEl>
                                          <p:spTgt spid="18944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9445">
                                            <p:txEl>
                                              <p:pRg st="4" end="4"/>
                                            </p:txEl>
                                          </p:spTgt>
                                        </p:tgtEl>
                                        <p:attrNameLst>
                                          <p:attrName>style.visibility</p:attrName>
                                        </p:attrNameLst>
                                      </p:cBhvr>
                                      <p:to>
                                        <p:strVal val="visible"/>
                                      </p:to>
                                    </p:set>
                                    <p:animEffect transition="in" filter="wipe(left)">
                                      <p:cBhvr>
                                        <p:cTn id="39" dur="500"/>
                                        <p:tgtEl>
                                          <p:spTgt spid="18944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9445">
                                            <p:txEl>
                                              <p:pRg st="5" end="5"/>
                                            </p:txEl>
                                          </p:spTgt>
                                        </p:tgtEl>
                                        <p:attrNameLst>
                                          <p:attrName>style.visibility</p:attrName>
                                        </p:attrNameLst>
                                      </p:cBhvr>
                                      <p:to>
                                        <p:strVal val="visible"/>
                                      </p:to>
                                    </p:set>
                                    <p:animEffect transition="in" filter="wipe(left)">
                                      <p:cBhvr>
                                        <p:cTn id="44" dur="500"/>
                                        <p:tgtEl>
                                          <p:spTgt spid="18944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9445">
                                            <p:txEl>
                                              <p:pRg st="6" end="6"/>
                                            </p:txEl>
                                          </p:spTgt>
                                        </p:tgtEl>
                                        <p:attrNameLst>
                                          <p:attrName>style.visibility</p:attrName>
                                        </p:attrNameLst>
                                      </p:cBhvr>
                                      <p:to>
                                        <p:strVal val="visible"/>
                                      </p:to>
                                    </p:set>
                                    <p:animEffect transition="in" filter="wipe(left)">
                                      <p:cBhvr>
                                        <p:cTn id="49" dur="500"/>
                                        <p:tgtEl>
                                          <p:spTgt spid="18944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9445">
                                            <p:txEl>
                                              <p:pRg st="7" end="7"/>
                                            </p:txEl>
                                          </p:spTgt>
                                        </p:tgtEl>
                                        <p:attrNameLst>
                                          <p:attrName>style.visibility</p:attrName>
                                        </p:attrNameLst>
                                      </p:cBhvr>
                                      <p:to>
                                        <p:strVal val="visible"/>
                                      </p:to>
                                    </p:set>
                                    <p:animEffect transition="in" filter="wipe(left)">
                                      <p:cBhvr>
                                        <p:cTn id="54" dur="500"/>
                                        <p:tgtEl>
                                          <p:spTgt spid="18944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9445">
                                            <p:txEl>
                                              <p:pRg st="8" end="8"/>
                                            </p:txEl>
                                          </p:spTgt>
                                        </p:tgtEl>
                                        <p:attrNameLst>
                                          <p:attrName>style.visibility</p:attrName>
                                        </p:attrNameLst>
                                      </p:cBhvr>
                                      <p:to>
                                        <p:strVal val="visible"/>
                                      </p:to>
                                    </p:set>
                                    <p:animEffect transition="in" filter="wipe(left)">
                                      <p:cBhvr>
                                        <p:cTn id="59" dur="500"/>
                                        <p:tgtEl>
                                          <p:spTgt spid="189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28, 2020</a:t>
            </a:r>
          </a:p>
        </p:txBody>
      </p:sp>
      <p:sp>
        <p:nvSpPr>
          <p:cNvPr id="19" name="Footer Placeholder 4"/>
          <p:cNvSpPr>
            <a:spLocks noGrp="1"/>
          </p:cNvSpPr>
          <p:nvPr>
            <p:ph type="ftr" sz="quarter" idx="11"/>
          </p:nvPr>
        </p:nvSpPr>
        <p:spPr/>
        <p:txBody>
          <a:bodyPr/>
          <a:lstStyle/>
          <a:p>
            <a:r>
              <a:rPr lang="de-DE"/>
              <a:t>PHYS 1444-002, Fall 2020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8</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 (poll 7)</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126902" name="Equation" r:id="rId4" imgW="381000" imgH="228600" progId="Equation.DSMT4">
                  <p:embed/>
                </p:oleObj>
              </mc:Choice>
              <mc:Fallback>
                <p:oleObj name="Equation" r:id="rId4" imgW="381000" imgH="228600" progId="Equation.DSMT4">
                  <p:embed/>
                  <p:pic>
                    <p:nvPicPr>
                      <p:cNvPr id="192517" name="Object 5"/>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126903" name="Equation" r:id="rId6" imgW="749160" imgH="228600" progId="Equation.DSMT4">
                  <p:embed/>
                </p:oleObj>
              </mc:Choice>
              <mc:Fallback>
                <p:oleObj name="Equation" r:id="rId6" imgW="749160" imgH="228600" progId="Equation.DSMT4">
                  <p:embed/>
                  <p:pic>
                    <p:nvPicPr>
                      <p:cNvPr id="1925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126904" name="Equation" r:id="rId8" imgW="253800" imgH="152280" progId="Equation.DSMT4">
                  <p:embed/>
                </p:oleObj>
              </mc:Choice>
              <mc:Fallback>
                <p:oleObj name="Equation" r:id="rId8" imgW="253800" imgH="152280" progId="Equation.DSMT4">
                  <p:embed/>
                  <p:pic>
                    <p:nvPicPr>
                      <p:cNvPr id="1925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126905" name="Equation" r:id="rId10" imgW="876240" imgH="406080" progId="Equation.DSMT4">
                  <p:embed/>
                </p:oleObj>
              </mc:Choice>
              <mc:Fallback>
                <p:oleObj name="Equation" r:id="rId10" imgW="876240" imgH="406080" progId="Equation.DSMT4">
                  <p:embed/>
                  <p:pic>
                    <p:nvPicPr>
                      <p:cNvPr id="1925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126906" name="Equation" r:id="rId12" imgW="1117440" imgH="495000" progId="Equation.DSMT4">
                  <p:embed/>
                </p:oleObj>
              </mc:Choice>
              <mc:Fallback>
                <p:oleObj name="Equation" r:id="rId12" imgW="1117440" imgH="495000" progId="Equation.DSMT4">
                  <p:embed/>
                  <p:pic>
                    <p:nvPicPr>
                      <p:cNvPr id="19252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126907" name="Equation" r:id="rId14" imgW="266400" imgH="203040" progId="Equation.DSMT4">
                  <p:embed/>
                </p:oleObj>
              </mc:Choice>
              <mc:Fallback>
                <p:oleObj name="Equation" r:id="rId14" imgW="266400" imgH="203040" progId="Equation.DSMT4">
                  <p:embed/>
                  <p:pic>
                    <p:nvPicPr>
                      <p:cNvPr id="19252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126908" name="Equation" r:id="rId16" imgW="850680" imgH="444240" progId="Equation.DSMT4">
                  <p:embed/>
                </p:oleObj>
              </mc:Choice>
              <mc:Fallback>
                <p:oleObj name="Equation" r:id="rId16" imgW="850680" imgH="444240" progId="Equation.DSMT4">
                  <p:embed/>
                  <p:pic>
                    <p:nvPicPr>
                      <p:cNvPr id="19252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126909" name="Equation" r:id="rId18" imgW="431640" imgH="190440" progId="Equation.DSMT4">
                  <p:embed/>
                </p:oleObj>
              </mc:Choice>
              <mc:Fallback>
                <p:oleObj name="Equation" r:id="rId18" imgW="431640" imgH="190440" progId="Equation.DSMT4">
                  <p:embed/>
                  <p:pic>
                    <p:nvPicPr>
                      <p:cNvPr id="19252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126910" name="Equation" r:id="rId20" imgW="266700" imgH="254000" progId="Equation.DSMT4">
                  <p:embed/>
                </p:oleObj>
              </mc:Choice>
              <mc:Fallback>
                <p:oleObj name="Equation" r:id="rId20" imgW="266700" imgH="254000" progId="Equation.DSMT4">
                  <p:embed/>
                  <p:pic>
                    <p:nvPicPr>
                      <p:cNvPr id="192525" name="Object 13"/>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126911" name="Equation" r:id="rId22" imgW="355600" imgH="254000" progId="Equation.DSMT4">
                  <p:embed/>
                </p:oleObj>
              </mc:Choice>
              <mc:Fallback>
                <p:oleObj name="Equation" r:id="rId22" imgW="355600" imgH="254000" progId="Equation.DSMT4">
                  <p:embed/>
                  <p:pic>
                    <p:nvPicPr>
                      <p:cNvPr id="192526" name="Object 14"/>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126912" name="Equation" r:id="rId24" imgW="1396800" imgH="596880" progId="Equation.DSMT4">
                  <p:embed/>
                </p:oleObj>
              </mc:Choice>
              <mc:Fallback>
                <p:oleObj name="Equation" r:id="rId24" imgW="1396800" imgH="596880" progId="Equation.DSMT4">
                  <p:embed/>
                  <p:pic>
                    <p:nvPicPr>
                      <p:cNvPr id="192527"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126913" name="Equation" r:id="rId26" imgW="1091880" imgH="444240" progId="Equation.DSMT4">
                  <p:embed/>
                </p:oleObj>
              </mc:Choice>
              <mc:Fallback>
                <p:oleObj name="Equation" r:id="rId26" imgW="1091880" imgH="444240" progId="Equation.DSMT4">
                  <p:embed/>
                  <p:pic>
                    <p:nvPicPr>
                      <p:cNvPr id="192528"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126914" name="Equation" r:id="rId28" imgW="876240" imgH="406080" progId="Equation.DSMT4">
                  <p:embed/>
                </p:oleObj>
              </mc:Choice>
              <mc:Fallback>
                <p:oleObj name="Equation" r:id="rId28" imgW="876240" imgH="406080" progId="Equation.DSMT4">
                  <p:embed/>
                  <p:pic>
                    <p:nvPicPr>
                      <p:cNvPr id="192529"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AC1461F7-DB3C-8147-8E27-D07B4550408B}"/>
              </a:ext>
            </a:extLst>
          </p:cNvPr>
          <p:cNvSpPr/>
          <p:nvPr/>
        </p:nvSpPr>
        <p:spPr bwMode="auto">
          <a:xfrm>
            <a:off x="7178676" y="152400"/>
            <a:ext cx="746124"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3" name="Rectangle 22">
            <a:extLst>
              <a:ext uri="{FF2B5EF4-FFF2-40B4-BE49-F238E27FC236}">
                <a16:creationId xmlns:a16="http://schemas.microsoft.com/office/drawing/2014/main" id="{00C7121D-71B3-E145-88AE-63DBFEEBCF1D}"/>
              </a:ext>
            </a:extLst>
          </p:cNvPr>
          <p:cNvSpPr/>
          <p:nvPr/>
        </p:nvSpPr>
        <p:spPr bwMode="auto">
          <a:xfrm>
            <a:off x="7178676" y="1143000"/>
            <a:ext cx="746124"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4" name="Rectangle 23">
            <a:extLst>
              <a:ext uri="{FF2B5EF4-FFF2-40B4-BE49-F238E27FC236}">
                <a16:creationId xmlns:a16="http://schemas.microsoft.com/office/drawing/2014/main" id="{120054F5-F9D8-CB40-8A10-DDD065C0E043}"/>
              </a:ext>
            </a:extLst>
          </p:cNvPr>
          <p:cNvSpPr/>
          <p:nvPr/>
        </p:nvSpPr>
        <p:spPr bwMode="auto">
          <a:xfrm>
            <a:off x="7116762" y="533400"/>
            <a:ext cx="731838" cy="914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25675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23"/>
                                        </p:tgtEl>
                                        <p:attrNameLst>
                                          <p:attrName>ppt_w</p:attrName>
                                        </p:attrNameLst>
                                      </p:cBhvr>
                                      <p:tavLst>
                                        <p:tav tm="0">
                                          <p:val>
                                            <p:strVal val="ppt_w"/>
                                          </p:val>
                                        </p:tav>
                                        <p:tav tm="100000">
                                          <p:val>
                                            <p:fltVal val="0"/>
                                          </p:val>
                                        </p:tav>
                                      </p:tavLst>
                                    </p:anim>
                                    <p:anim calcmode="lin" valueType="num">
                                      <p:cBhvr>
                                        <p:cTn id="17" dur="500"/>
                                        <p:tgtEl>
                                          <p:spTgt spid="23"/>
                                        </p:tgtEl>
                                        <p:attrNameLst>
                                          <p:attrName>ppt_h</p:attrName>
                                        </p:attrNameLst>
                                      </p:cBhvr>
                                      <p:tavLst>
                                        <p:tav tm="0">
                                          <p:val>
                                            <p:strVal val="ppt_h"/>
                                          </p:val>
                                        </p:tav>
                                        <p:tav tm="100000">
                                          <p:val>
                                            <p:fltVal val="0"/>
                                          </p:val>
                                        </p:tav>
                                      </p:tavLst>
                                    </p:anim>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24"/>
                                        </p:tgtEl>
                                        <p:attrNameLst>
                                          <p:attrName>ppt_w</p:attrName>
                                        </p:attrNameLst>
                                      </p:cBhvr>
                                      <p:tavLst>
                                        <p:tav tm="0">
                                          <p:val>
                                            <p:strVal val="ppt_w"/>
                                          </p:val>
                                        </p:tav>
                                        <p:tav tm="100000">
                                          <p:val>
                                            <p:fltVal val="0"/>
                                          </p:val>
                                        </p:tav>
                                      </p:tavLst>
                                    </p:anim>
                                    <p:anim calcmode="lin" valueType="num">
                                      <p:cBhvr>
                                        <p:cTn id="22" dur="500"/>
                                        <p:tgtEl>
                                          <p:spTgt spid="24"/>
                                        </p:tgtEl>
                                        <p:attrNameLst>
                                          <p:attrName>ppt_h</p:attrName>
                                        </p:attrNameLst>
                                      </p:cBhvr>
                                      <p:tavLst>
                                        <p:tav tm="0">
                                          <p:val>
                                            <p:strVal val="ppt_h"/>
                                          </p:val>
                                        </p:tav>
                                        <p:tav tm="100000">
                                          <p:val>
                                            <p:fltVal val="0"/>
                                          </p:val>
                                        </p:tav>
                                      </p:tavLst>
                                    </p:anim>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iterate type="wd">
                                    <p:tmPct val="10000"/>
                                  </p:iterate>
                                  <p:childTnLst>
                                    <p:set>
                                      <p:cBhvr>
                                        <p:cTn id="28" dur="1" fill="hold">
                                          <p:stCondLst>
                                            <p:cond delay="0"/>
                                          </p:stCondLst>
                                        </p:cTn>
                                        <p:tgtEl>
                                          <p:spTgt spid="192514"/>
                                        </p:tgtEl>
                                        <p:attrNameLst>
                                          <p:attrName>style.visibility</p:attrName>
                                        </p:attrNameLst>
                                      </p:cBhvr>
                                      <p:to>
                                        <p:strVal val="visible"/>
                                      </p:to>
                                    </p:set>
                                    <p:animEffect transition="in" filter="fade">
                                      <p:cBhvr>
                                        <p:cTn id="29" dur="770" decel="100000"/>
                                        <p:tgtEl>
                                          <p:spTgt spid="192514"/>
                                        </p:tgtEl>
                                      </p:cBhvr>
                                    </p:animEffect>
                                    <p:animScale>
                                      <p:cBhvr>
                                        <p:cTn id="30" dur="770" decel="100000"/>
                                        <p:tgtEl>
                                          <p:spTgt spid="192514"/>
                                        </p:tgtEl>
                                      </p:cBhvr>
                                      <p:from x="10000" y="10000"/>
                                      <p:to x="200000" y="450000"/>
                                    </p:animScale>
                                    <p:animScale>
                                      <p:cBhvr>
                                        <p:cTn id="31" dur="1230" accel="100000" fill="hold">
                                          <p:stCondLst>
                                            <p:cond delay="770"/>
                                          </p:stCondLst>
                                        </p:cTn>
                                        <p:tgtEl>
                                          <p:spTgt spid="192514"/>
                                        </p:tgtEl>
                                      </p:cBhvr>
                                      <p:from x="200000" y="450000"/>
                                      <p:to x="100000" y="100000"/>
                                    </p:animScale>
                                    <p:set>
                                      <p:cBhvr>
                                        <p:cTn id="32" dur="770" fill="hold"/>
                                        <p:tgtEl>
                                          <p:spTgt spid="192514"/>
                                        </p:tgtEl>
                                        <p:attrNameLst>
                                          <p:attrName>ppt_x</p:attrName>
                                        </p:attrNameLst>
                                      </p:cBhvr>
                                      <p:to>
                                        <p:strVal val="(0.5)"/>
                                      </p:to>
                                    </p:set>
                                    <p:anim from="(0.5)" to="(#ppt_x)" calcmode="lin" valueType="num">
                                      <p:cBhvr>
                                        <p:cTn id="33" dur="1230" accel="100000" fill="hold">
                                          <p:stCondLst>
                                            <p:cond delay="770"/>
                                          </p:stCondLst>
                                        </p:cTn>
                                        <p:tgtEl>
                                          <p:spTgt spid="192514"/>
                                        </p:tgtEl>
                                        <p:attrNameLst>
                                          <p:attrName>ppt_x</p:attrName>
                                        </p:attrNameLst>
                                      </p:cBhvr>
                                    </p:anim>
                                    <p:set>
                                      <p:cBhvr>
                                        <p:cTn id="34" dur="770" fill="hold"/>
                                        <p:tgtEl>
                                          <p:spTgt spid="192514"/>
                                        </p:tgtEl>
                                        <p:attrNameLst>
                                          <p:attrName>ppt_y</p:attrName>
                                        </p:attrNameLst>
                                      </p:cBhvr>
                                      <p:to>
                                        <p:strVal val="(#ppt_y+0.4)"/>
                                      </p:to>
                                    </p:set>
                                    <p:anim from="(#ppt_y+0.4)" to="(#ppt_y)" calcmode="lin" valueType="num">
                                      <p:cBhvr>
                                        <p:cTn id="35" dur="1230" accel="100000" fill="hold">
                                          <p:stCondLst>
                                            <p:cond delay="770"/>
                                          </p:stCondLst>
                                        </p:cTn>
                                        <p:tgtEl>
                                          <p:spTgt spid="19251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92515">
                                            <p:txEl>
                                              <p:pRg st="1" end="1"/>
                                            </p:txEl>
                                          </p:spTgt>
                                        </p:tgtEl>
                                        <p:attrNameLst>
                                          <p:attrName>style.visibility</p:attrName>
                                        </p:attrNameLst>
                                      </p:cBhvr>
                                      <p:to>
                                        <p:strVal val="visible"/>
                                      </p:to>
                                    </p:set>
                                    <p:animEffect transition="in" filter="wipe(left)">
                                      <p:cBhvr>
                                        <p:cTn id="40" dur="500"/>
                                        <p:tgtEl>
                                          <p:spTgt spid="19251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192517"/>
                                        </p:tgtEl>
                                        <p:attrNameLst>
                                          <p:attrName>style.visibility</p:attrName>
                                        </p:attrNameLst>
                                      </p:cBhvr>
                                      <p:to>
                                        <p:strVal val="visible"/>
                                      </p:to>
                                    </p:set>
                                    <p:animEffect transition="in" filter="wipe(left)">
                                      <p:cBhvr>
                                        <p:cTn id="45" dur="500"/>
                                        <p:tgtEl>
                                          <p:spTgt spid="1925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192525"/>
                                        </p:tgtEl>
                                        <p:attrNameLst>
                                          <p:attrName>style.visibility</p:attrName>
                                        </p:attrNameLst>
                                      </p:cBhvr>
                                      <p:to>
                                        <p:strVal val="visible"/>
                                      </p:to>
                                    </p:set>
                                    <p:animEffect transition="in" filter="wipe(left)">
                                      <p:cBhvr>
                                        <p:cTn id="50" dur="500"/>
                                        <p:tgtEl>
                                          <p:spTgt spid="1925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192526"/>
                                        </p:tgtEl>
                                        <p:attrNameLst>
                                          <p:attrName>style.visibility</p:attrName>
                                        </p:attrNameLst>
                                      </p:cBhvr>
                                      <p:to>
                                        <p:strVal val="visible"/>
                                      </p:to>
                                    </p:set>
                                    <p:animEffect transition="in" filter="wipe(left)">
                                      <p:cBhvr>
                                        <p:cTn id="55" dur="500"/>
                                        <p:tgtEl>
                                          <p:spTgt spid="1925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2515">
                                            <p:txEl>
                                              <p:pRg st="2" end="2"/>
                                            </p:txEl>
                                          </p:spTgt>
                                        </p:tgtEl>
                                        <p:attrNameLst>
                                          <p:attrName>style.visibility</p:attrName>
                                        </p:attrNameLst>
                                      </p:cBhvr>
                                      <p:to>
                                        <p:strVal val="visible"/>
                                      </p:to>
                                    </p:set>
                                    <p:animEffect transition="in" filter="wipe(left)">
                                      <p:cBhvr>
                                        <p:cTn id="60" dur="500"/>
                                        <p:tgtEl>
                                          <p:spTgt spid="192515">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192518"/>
                                        </p:tgtEl>
                                        <p:attrNameLst>
                                          <p:attrName>style.visibility</p:attrName>
                                        </p:attrNameLst>
                                      </p:cBhvr>
                                      <p:to>
                                        <p:strVal val="visible"/>
                                      </p:to>
                                    </p:set>
                                    <p:animEffect transition="in" filter="wipe(left)">
                                      <p:cBhvr>
                                        <p:cTn id="65" dur="500"/>
                                        <p:tgtEl>
                                          <p:spTgt spid="1925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192527"/>
                                        </p:tgtEl>
                                        <p:attrNameLst>
                                          <p:attrName>style.visibility</p:attrName>
                                        </p:attrNameLst>
                                      </p:cBhvr>
                                      <p:to>
                                        <p:strVal val="visible"/>
                                      </p:to>
                                    </p:set>
                                    <p:animEffect transition="in" filter="wipe(left)">
                                      <p:cBhvr>
                                        <p:cTn id="70" dur="500"/>
                                        <p:tgtEl>
                                          <p:spTgt spid="1925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192528"/>
                                        </p:tgtEl>
                                        <p:attrNameLst>
                                          <p:attrName>style.visibility</p:attrName>
                                        </p:attrNameLst>
                                      </p:cBhvr>
                                      <p:to>
                                        <p:strVal val="visible"/>
                                      </p:to>
                                    </p:set>
                                    <p:animEffect transition="in" filter="wipe(left)">
                                      <p:cBhvr>
                                        <p:cTn id="75" dur="500"/>
                                        <p:tgtEl>
                                          <p:spTgt spid="1925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iterate type="wd">
                                    <p:tmPct val="10000"/>
                                  </p:iterate>
                                  <p:childTnLst>
                                    <p:set>
                                      <p:cBhvr>
                                        <p:cTn id="79" dur="1" fill="hold">
                                          <p:stCondLst>
                                            <p:cond delay="0"/>
                                          </p:stCondLst>
                                        </p:cTn>
                                        <p:tgtEl>
                                          <p:spTgt spid="192529"/>
                                        </p:tgtEl>
                                        <p:attrNameLst>
                                          <p:attrName>style.visibility</p:attrName>
                                        </p:attrNameLst>
                                      </p:cBhvr>
                                      <p:to>
                                        <p:strVal val="visible"/>
                                      </p:to>
                                    </p:set>
                                    <p:animEffect transition="in" filter="wipe(left)">
                                      <p:cBhvr>
                                        <p:cTn id="80" dur="500"/>
                                        <p:tgtEl>
                                          <p:spTgt spid="1925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192515">
                                            <p:txEl>
                                              <p:pRg st="5" end="5"/>
                                            </p:txEl>
                                          </p:spTgt>
                                        </p:tgtEl>
                                        <p:attrNameLst>
                                          <p:attrName>style.visibility</p:attrName>
                                        </p:attrNameLst>
                                      </p:cBhvr>
                                      <p:to>
                                        <p:strVal val="visible"/>
                                      </p:to>
                                    </p:set>
                                    <p:animEffect transition="in" filter="wipe(left)">
                                      <p:cBhvr>
                                        <p:cTn id="85" dur="500"/>
                                        <p:tgtEl>
                                          <p:spTgt spid="192515">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192515">
                                            <p:txEl>
                                              <p:pRg st="6" end="6"/>
                                            </p:txEl>
                                          </p:spTgt>
                                        </p:tgtEl>
                                        <p:attrNameLst>
                                          <p:attrName>style.visibility</p:attrName>
                                        </p:attrNameLst>
                                      </p:cBhvr>
                                      <p:to>
                                        <p:strVal val="visible"/>
                                      </p:to>
                                    </p:set>
                                    <p:animEffect transition="in" filter="wipe(left)">
                                      <p:cBhvr>
                                        <p:cTn id="90" dur="500"/>
                                        <p:tgtEl>
                                          <p:spTgt spid="192515">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192515">
                                            <p:txEl>
                                              <p:pRg st="7" end="7"/>
                                            </p:txEl>
                                          </p:spTgt>
                                        </p:tgtEl>
                                        <p:attrNameLst>
                                          <p:attrName>style.visibility</p:attrName>
                                        </p:attrNameLst>
                                      </p:cBhvr>
                                      <p:to>
                                        <p:strVal val="visible"/>
                                      </p:to>
                                    </p:set>
                                    <p:animEffect transition="in" filter="wipe(left)">
                                      <p:cBhvr>
                                        <p:cTn id="95" dur="500"/>
                                        <p:tgtEl>
                                          <p:spTgt spid="192515">
                                            <p:txEl>
                                              <p:pRg st="7" end="7"/>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192515">
                                            <p:txEl>
                                              <p:pRg st="8" end="8"/>
                                            </p:txEl>
                                          </p:spTgt>
                                        </p:tgtEl>
                                        <p:attrNameLst>
                                          <p:attrName>style.visibility</p:attrName>
                                        </p:attrNameLst>
                                      </p:cBhvr>
                                      <p:to>
                                        <p:strVal val="visible"/>
                                      </p:to>
                                    </p:set>
                                    <p:animEffect transition="in" filter="wipe(left)">
                                      <p:cBhvr>
                                        <p:cTn id="100" dur="500"/>
                                        <p:tgtEl>
                                          <p:spTgt spid="192515">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192515">
                                            <p:txEl>
                                              <p:pRg st="9" end="9"/>
                                            </p:txEl>
                                          </p:spTgt>
                                        </p:tgtEl>
                                        <p:attrNameLst>
                                          <p:attrName>style.visibility</p:attrName>
                                        </p:attrNameLst>
                                      </p:cBhvr>
                                      <p:to>
                                        <p:strVal val="visible"/>
                                      </p:to>
                                    </p:set>
                                    <p:animEffect transition="in" filter="wipe(left)">
                                      <p:cBhvr>
                                        <p:cTn id="105" dur="500"/>
                                        <p:tgtEl>
                                          <p:spTgt spid="192515">
                                            <p:txEl>
                                              <p:pRg st="9" end="9"/>
                                            </p:txEl>
                                          </p:spTgt>
                                        </p:tgtEl>
                                      </p:cBhvr>
                                    </p:animEffect>
                                  </p:childTnLst>
                                </p:cTn>
                              </p:par>
                              <p:par>
                                <p:cTn id="106" presetID="22" presetClass="entr" presetSubtype="8" fill="hold" nodeType="withEffect">
                                  <p:stCondLst>
                                    <p:cond delay="0"/>
                                  </p:stCondLst>
                                  <p:childTnLst>
                                    <p:set>
                                      <p:cBhvr>
                                        <p:cTn id="107" dur="1" fill="hold">
                                          <p:stCondLst>
                                            <p:cond delay="0"/>
                                          </p:stCondLst>
                                        </p:cTn>
                                        <p:tgtEl>
                                          <p:spTgt spid="192519"/>
                                        </p:tgtEl>
                                        <p:attrNameLst>
                                          <p:attrName>style.visibility</p:attrName>
                                        </p:attrNameLst>
                                      </p:cBhvr>
                                      <p:to>
                                        <p:strVal val="visible"/>
                                      </p:to>
                                    </p:set>
                                    <p:animEffect transition="in" filter="wipe(left)">
                                      <p:cBhvr>
                                        <p:cTn id="108" dur="500"/>
                                        <p:tgtEl>
                                          <p:spTgt spid="19251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92522"/>
                                        </p:tgtEl>
                                        <p:attrNameLst>
                                          <p:attrName>style.visibility</p:attrName>
                                        </p:attrNameLst>
                                      </p:cBhvr>
                                      <p:to>
                                        <p:strVal val="visible"/>
                                      </p:to>
                                    </p:set>
                                    <p:animEffect transition="in" filter="wipe(left)">
                                      <p:cBhvr>
                                        <p:cTn id="113" dur="500"/>
                                        <p:tgtEl>
                                          <p:spTgt spid="19252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92524"/>
                                        </p:tgtEl>
                                        <p:attrNameLst>
                                          <p:attrName>style.visibility</p:attrName>
                                        </p:attrNameLst>
                                      </p:cBhvr>
                                      <p:to>
                                        <p:strVal val="visible"/>
                                      </p:to>
                                    </p:set>
                                    <p:animEffect transition="in" filter="wipe(left)">
                                      <p:cBhvr>
                                        <p:cTn id="118" dur="500"/>
                                        <p:tgtEl>
                                          <p:spTgt spid="1925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92520"/>
                                        </p:tgtEl>
                                        <p:attrNameLst>
                                          <p:attrName>style.visibility</p:attrName>
                                        </p:attrNameLst>
                                      </p:cBhvr>
                                      <p:to>
                                        <p:strVal val="visible"/>
                                      </p:to>
                                    </p:set>
                                    <p:animEffect transition="in" filter="wipe(left)">
                                      <p:cBhvr>
                                        <p:cTn id="123" dur="500"/>
                                        <p:tgtEl>
                                          <p:spTgt spid="19252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192523"/>
                                        </p:tgtEl>
                                        <p:attrNameLst>
                                          <p:attrName>style.visibility</p:attrName>
                                        </p:attrNameLst>
                                      </p:cBhvr>
                                      <p:to>
                                        <p:strVal val="visible"/>
                                      </p:to>
                                    </p:set>
                                    <p:animEffect transition="in" filter="wipe(left)">
                                      <p:cBhvr>
                                        <p:cTn id="128" dur="500"/>
                                        <p:tgtEl>
                                          <p:spTgt spid="19252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192521"/>
                                        </p:tgtEl>
                                        <p:attrNameLst>
                                          <p:attrName>style.visibility</p:attrName>
                                        </p:attrNameLst>
                                      </p:cBhvr>
                                      <p:to>
                                        <p:strVal val="visible"/>
                                      </p:to>
                                    </p:set>
                                    <p:animEffect transition="in" filter="wipe(left)">
                                      <p:cBhvr>
                                        <p:cTn id="133"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uiExpand="1" build="p"/>
      <p:bldP spid="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28, 2020</a:t>
            </a:r>
          </a:p>
        </p:txBody>
      </p:sp>
      <p:sp>
        <p:nvSpPr>
          <p:cNvPr id="19" name="Footer Placeholder 4"/>
          <p:cNvSpPr>
            <a:spLocks noGrp="1"/>
          </p:cNvSpPr>
          <p:nvPr>
            <p:ph type="ftr" sz="quarter" idx="11"/>
          </p:nvPr>
        </p:nvSpPr>
        <p:spPr/>
        <p:txBody>
          <a:bodyPr/>
          <a:lstStyle/>
          <a:p>
            <a:r>
              <a:rPr lang="de-DE"/>
              <a:t>PHYS 1444-002, Fall 2020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9</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a:t>What happens when </a:t>
            </a:r>
            <a:r>
              <a:rPr lang="en-US" sz="3600" dirty="0" err="1"/>
              <a:t>r</a:t>
            </a:r>
            <a:r>
              <a:rPr lang="en-US" sz="3600" dirty="0"/>
              <a:t>&gt;&gt;</a:t>
            </a:r>
            <a:r>
              <a:rPr lang="en-US" sz="3600" dirty="0" err="1"/>
              <a:t>l</a:t>
            </a:r>
            <a:r>
              <a:rPr lang="en-US" sz="3600" dirty="0"/>
              <a:t>?.</a:t>
            </a:r>
            <a:r>
              <a:rPr lang="en-US" sz="28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a:t>Dipole Electric Field from Afar</a:t>
            </a:r>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127196" name="Equation" r:id="rId3" imgW="342900" imgH="228600" progId="Equation.DSMT4">
                  <p:embed/>
                </p:oleObj>
              </mc:Choice>
              <mc:Fallback>
                <p:oleObj name="Equation" r:id="rId3" imgW="342900" imgH="228600" progId="Equation.DSMT4">
                  <p:embed/>
                  <p:pic>
                    <p:nvPicPr>
                      <p:cNvPr id="1925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127197" name="Equation" r:id="rId5" imgW="1117440" imgH="495000" progId="Equation.DSMT4">
                  <p:embed/>
                </p:oleObj>
              </mc:Choice>
              <mc:Fallback>
                <p:oleObj name="Equation" r:id="rId5" imgW="1117440" imgH="495000" progId="Equation.DSMT4">
                  <p:embed/>
                  <p:pic>
                    <p:nvPicPr>
                      <p:cNvPr id="1925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127198" name="Equation" r:id="rId7" imgW="1511300" imgH="431800" progId="Equation.DSMT4">
                  <p:embed/>
                </p:oleObj>
              </mc:Choice>
              <mc:Fallback>
                <p:oleObj name="Equation" r:id="rId7" imgW="1511300" imgH="431800" progId="Equation.DSMT4">
                  <p:embed/>
                  <p:pic>
                    <p:nvPicPr>
                      <p:cNvPr id="24987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a:ln>
                  <a:noFill/>
                </a:ln>
                <a:solidFill>
                  <a:schemeClr val="accent2"/>
                </a:solidFill>
                <a:effectLst/>
                <a:uLnTx/>
                <a:uFillTx/>
                <a:latin typeface="+mn-lt"/>
                <a:ea typeface="+mn-ea"/>
                <a:cs typeface="+mn-cs"/>
              </a:rPr>
              <a:t>thi</a:t>
            </a:r>
            <a:r>
              <a:rPr lang="en-US" sz="3600" kern="0" dirty="0" err="1">
                <a:solidFill>
                  <a:schemeClr val="accent2"/>
                </a:solidFill>
                <a:latin typeface="+mn-lt"/>
              </a:rPr>
              <a:t>s</a:t>
            </a:r>
            <a:r>
              <a:rPr lang="en-US" sz="3600" kern="0" dirty="0">
                <a:solidFill>
                  <a:schemeClr val="accent2"/>
                </a:solidFill>
                <a:latin typeface="+mn-lt"/>
              </a:rPr>
              <a:t> make sense?</a:t>
            </a:r>
          </a:p>
          <a:p>
            <a:pPr marL="800100" lvl="1" indent="-342900">
              <a:lnSpc>
                <a:spcPct val="90000"/>
              </a:lnSpc>
              <a:spcBef>
                <a:spcPct val="20000"/>
              </a:spcBef>
              <a:buFontTx/>
              <a:buChar char="•"/>
            </a:pPr>
            <a:r>
              <a:rPr lang="en-US" sz="3200" kern="0" dirty="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a:ln>
                  <a:noFill/>
                </a:ln>
                <a:solidFill>
                  <a:srgbClr val="660066"/>
                </a:solidFill>
                <a:effectLst/>
                <a:uLnTx/>
                <a:uFillTx/>
                <a:latin typeface="+mn-lt"/>
                <a:ea typeface="+mn-ea"/>
                <a:cs typeface="+mn-cs"/>
              </a:rPr>
              <a:t>This</a:t>
            </a:r>
            <a:r>
              <a:rPr kumimoji="0" lang="en-US" sz="3200" b="0" i="0" u="none" strike="noStrike" kern="0" cap="none" spc="0" normalizeH="0" noProof="0" dirty="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10821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wipe(left)">
                                      <p:cBhvr>
                                        <p:cTn id="12" dur="500"/>
                                        <p:tgtEl>
                                          <p:spTgt spid="1925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2521"/>
                                        </p:tgtEl>
                                        <p:attrNameLst>
                                          <p:attrName>style.visibility</p:attrName>
                                        </p:attrNameLst>
                                      </p:cBhvr>
                                      <p:to>
                                        <p:strVal val="visible"/>
                                      </p:to>
                                    </p:set>
                                    <p:animEffect transition="in" filter="wipe(left)">
                                      <p:cBhvr>
                                        <p:cTn id="17" dur="500"/>
                                        <p:tgtEl>
                                          <p:spTgt spid="1925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9871"/>
                                        </p:tgtEl>
                                        <p:attrNameLst>
                                          <p:attrName>style.visibility</p:attrName>
                                        </p:attrNameLst>
                                      </p:cBhvr>
                                      <p:to>
                                        <p:strVal val="visible"/>
                                      </p:to>
                                    </p:set>
                                    <p:animEffect transition="in" filter="wipe(left)">
                                      <p:cBhvr>
                                        <p:cTn id="22" dur="500"/>
                                        <p:tgtEl>
                                          <p:spTgt spid="2498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left)">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wipe(left)">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wipe(left)">
                                      <p:cBhvr>
                                        <p:cTn id="3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P spid="22"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33504</TotalTime>
  <Words>2744</Words>
  <Application>Microsoft Macintosh PowerPoint</Application>
  <PresentationFormat>On-screen Show (4:3)</PresentationFormat>
  <Paragraphs>296</Paragraphs>
  <Slides>20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 Narrow</vt:lpstr>
      <vt:lpstr>Courier New</vt:lpstr>
      <vt:lpstr>Monotype Corsiva</vt:lpstr>
      <vt:lpstr>Symbol</vt:lpstr>
      <vt:lpstr>Times New Roman</vt:lpstr>
      <vt:lpstr>phys1443-spring02</vt:lpstr>
      <vt:lpstr>Equation</vt:lpstr>
      <vt:lpstr>PHYS 1441 – Section 002 Lecture #8</vt:lpstr>
      <vt:lpstr>Announcements</vt:lpstr>
      <vt:lpstr>Reminder: SP#3 – Civic Duty I: Voter Registration</vt:lpstr>
      <vt:lpstr>SP#3 – Civic Duty I: Voter Registration – 2</vt:lpstr>
      <vt:lpstr>Special Project #4</vt:lpstr>
      <vt:lpstr>Electric Dipoles</vt:lpstr>
      <vt:lpstr>Dipoles in an External Field</vt:lpstr>
      <vt:lpstr>Electric Field by a Dipole </vt:lpstr>
      <vt:lpstr>Dipole Electric Field from Afar</vt:lpstr>
      <vt:lpstr>Electric Potential Energy</vt:lpstr>
      <vt:lpstr>Electric Potential Energy</vt:lpstr>
      <vt:lpstr>Electric Potential Energy</vt:lpstr>
      <vt:lpstr>Electric Potential</vt:lpstr>
      <vt:lpstr>Electric Potential, cont’d</vt:lpstr>
      <vt:lpstr>A Few Things about the Electric Potential</vt:lpstr>
      <vt:lpstr>Example 23 – 1 </vt:lpstr>
      <vt:lpstr>Electric Potential and Potential Energy </vt:lpstr>
      <vt:lpstr>Comparisons of Potential Energies </vt:lpstr>
      <vt:lpstr>Electric Potential and Potential Energy </vt:lpstr>
      <vt:lpstr>Some Typical Potential Differences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893</cp:revision>
  <dcterms:created xsi:type="dcterms:W3CDTF">2012-01-19T04:21:20Z</dcterms:created>
  <dcterms:modified xsi:type="dcterms:W3CDTF">2020-09-28T19:47:39Z</dcterms:modified>
</cp:coreProperties>
</file>