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91" r:id="rId2"/>
    <p:sldId id="481" r:id="rId3"/>
    <p:sldId id="597" r:id="rId4"/>
    <p:sldId id="598" r:id="rId5"/>
    <p:sldId id="591" r:id="rId6"/>
    <p:sldId id="606" r:id="rId7"/>
    <p:sldId id="609" r:id="rId8"/>
    <p:sldId id="610" r:id="rId9"/>
    <p:sldId id="611" r:id="rId10"/>
    <p:sldId id="614" r:id="rId11"/>
    <p:sldId id="615" r:id="rId12"/>
    <p:sldId id="616" r:id="rId13"/>
    <p:sldId id="270" r:id="rId14"/>
    <p:sldId id="328" r:id="rId15"/>
    <p:sldId id="678" r:id="rId16"/>
    <p:sldId id="617" r:id="rId17"/>
    <p:sldId id="618" r:id="rId18"/>
    <p:sldId id="619" r:id="rId19"/>
    <p:sldId id="620" r:id="rId20"/>
    <p:sldId id="621"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003300"/>
    <a:srgbClr val="660066"/>
    <a:srgbClr val="FFFFCC"/>
    <a:srgbClr val="CC6600"/>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2"/>
    <p:restoredTop sz="94660"/>
  </p:normalViewPr>
  <p:slideViewPr>
    <p:cSldViewPr>
      <p:cViewPr varScale="1">
        <p:scale>
          <a:sx n="132" d="100"/>
          <a:sy n="132" d="100"/>
        </p:scale>
        <p:origin x="40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7.wmf"/><Relationship Id="rId7" Type="http://schemas.openxmlformats.org/officeDocument/2006/relationships/image" Target="../media/image81.e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18"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31.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image" Target="../media/image15.emf"/><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5.emf"/><Relationship Id="rId3" Type="http://schemas.openxmlformats.org/officeDocument/2006/relationships/image" Target="../media/image35.wmf"/><Relationship Id="rId7" Type="http://schemas.openxmlformats.org/officeDocument/2006/relationships/image" Target="../media/image39.emf"/><Relationship Id="rId12" Type="http://schemas.openxmlformats.org/officeDocument/2006/relationships/image" Target="../media/image44.e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wmf"/><Relationship Id="rId10" Type="http://schemas.openxmlformats.org/officeDocument/2006/relationships/image" Target="../media/image42.emf"/><Relationship Id="rId4" Type="http://schemas.openxmlformats.org/officeDocument/2006/relationships/image" Target="../media/image36.wmf"/><Relationship Id="rId9"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8.wmf"/><Relationship Id="rId7" Type="http://schemas.openxmlformats.org/officeDocument/2006/relationships/image" Target="../media/image62.emf"/><Relationship Id="rId2" Type="http://schemas.openxmlformats.org/officeDocument/2006/relationships/image" Target="../media/image57.emf"/><Relationship Id="rId1" Type="http://schemas.openxmlformats.org/officeDocument/2006/relationships/image" Target="../media/image56.wmf"/><Relationship Id="rId6" Type="http://schemas.openxmlformats.org/officeDocument/2006/relationships/image" Target="../media/image61.emf"/><Relationship Id="rId5" Type="http://schemas.openxmlformats.org/officeDocument/2006/relationships/image" Target="../media/image60.wmf"/><Relationship Id="rId4"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emf"/><Relationship Id="rId1" Type="http://schemas.openxmlformats.org/officeDocument/2006/relationships/image" Target="../media/image65.wmf"/><Relationship Id="rId4" Type="http://schemas.openxmlformats.org/officeDocument/2006/relationships/image" Target="../media/image6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10417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297573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13</a:t>
            </a:fld>
            <a:endParaRPr lang="en-US"/>
          </a:p>
        </p:txBody>
      </p:sp>
    </p:spTree>
    <p:extLst>
      <p:ext uri="{BB962C8B-B14F-4D97-AF65-F5344CB8AC3E}">
        <p14:creationId xmlns:p14="http://schemas.microsoft.com/office/powerpoint/2010/main" val="1463753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30,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30,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Wednesday, Sept. 30, 2020</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de-DE"/>
              <a:t>PHYS 1444-002, Fall 2020                    Dr. Jaehoon Yu</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143885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30,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30,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30,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30,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7.wmf"/><Relationship Id="rId18" Type="http://schemas.openxmlformats.org/officeDocument/2006/relationships/oleObject" Target="../embeddings/oleObject35.bin"/><Relationship Id="rId26" Type="http://schemas.openxmlformats.org/officeDocument/2006/relationships/oleObject" Target="../embeddings/oleObject39.bin"/><Relationship Id="rId3" Type="http://schemas.openxmlformats.org/officeDocument/2006/relationships/image" Target="../media/image46.jpeg"/><Relationship Id="rId21" Type="http://schemas.openxmlformats.org/officeDocument/2006/relationships/image" Target="../media/image41.emf"/><Relationship Id="rId7" Type="http://schemas.openxmlformats.org/officeDocument/2006/relationships/image" Target="../media/image34.wmf"/><Relationship Id="rId12" Type="http://schemas.openxmlformats.org/officeDocument/2006/relationships/oleObject" Target="../embeddings/oleObject32.bin"/><Relationship Id="rId17" Type="http://schemas.openxmlformats.org/officeDocument/2006/relationships/image" Target="../media/image39.emf"/><Relationship Id="rId25" Type="http://schemas.openxmlformats.org/officeDocument/2006/relationships/image" Target="../media/image43.emf"/><Relationship Id="rId2" Type="http://schemas.openxmlformats.org/officeDocument/2006/relationships/slideLayout" Target="../slideLayouts/slideLayout2.xml"/><Relationship Id="rId16" Type="http://schemas.openxmlformats.org/officeDocument/2006/relationships/oleObject" Target="../embeddings/oleObject34.bin"/><Relationship Id="rId20" Type="http://schemas.openxmlformats.org/officeDocument/2006/relationships/oleObject" Target="../embeddings/oleObject36.bin"/><Relationship Id="rId29" Type="http://schemas.openxmlformats.org/officeDocument/2006/relationships/image" Target="../media/image45.emf"/><Relationship Id="rId1" Type="http://schemas.openxmlformats.org/officeDocument/2006/relationships/vmlDrawing" Target="../drawings/vmlDrawing4.vml"/><Relationship Id="rId6" Type="http://schemas.openxmlformats.org/officeDocument/2006/relationships/oleObject" Target="../embeddings/oleObject29.bin"/><Relationship Id="rId11" Type="http://schemas.openxmlformats.org/officeDocument/2006/relationships/image" Target="../media/image36.wmf"/><Relationship Id="rId24" Type="http://schemas.openxmlformats.org/officeDocument/2006/relationships/oleObject" Target="../embeddings/oleObject38.bin"/><Relationship Id="rId5" Type="http://schemas.openxmlformats.org/officeDocument/2006/relationships/image" Target="../media/image33.wmf"/><Relationship Id="rId15" Type="http://schemas.openxmlformats.org/officeDocument/2006/relationships/image" Target="../media/image38.emf"/><Relationship Id="rId23" Type="http://schemas.openxmlformats.org/officeDocument/2006/relationships/image" Target="../media/image42.emf"/><Relationship Id="rId28" Type="http://schemas.openxmlformats.org/officeDocument/2006/relationships/oleObject" Target="../embeddings/oleObject40.bin"/><Relationship Id="rId10" Type="http://schemas.openxmlformats.org/officeDocument/2006/relationships/oleObject" Target="../embeddings/oleObject31.bin"/><Relationship Id="rId19" Type="http://schemas.openxmlformats.org/officeDocument/2006/relationships/image" Target="../media/image40.emf"/><Relationship Id="rId4" Type="http://schemas.openxmlformats.org/officeDocument/2006/relationships/oleObject" Target="../embeddings/oleObject28.bin"/><Relationship Id="rId9" Type="http://schemas.openxmlformats.org/officeDocument/2006/relationships/image" Target="../media/image35.wmf"/><Relationship Id="rId14" Type="http://schemas.openxmlformats.org/officeDocument/2006/relationships/oleObject" Target="../embeddings/oleObject33.bin"/><Relationship Id="rId22" Type="http://schemas.openxmlformats.org/officeDocument/2006/relationships/oleObject" Target="../embeddings/oleObject37.bin"/><Relationship Id="rId27" Type="http://schemas.openxmlformats.org/officeDocument/2006/relationships/image" Target="../media/image44.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1.wmf"/><Relationship Id="rId3" Type="http://schemas.openxmlformats.org/officeDocument/2006/relationships/image" Target="../media/image9.jpeg"/><Relationship Id="rId7" Type="http://schemas.openxmlformats.org/officeDocument/2006/relationships/image" Target="../media/image48.wmf"/><Relationship Id="rId12"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42.bin"/><Relationship Id="rId11" Type="http://schemas.openxmlformats.org/officeDocument/2006/relationships/image" Target="../media/image50.emf"/><Relationship Id="rId5" Type="http://schemas.openxmlformats.org/officeDocument/2006/relationships/image" Target="../media/image47.wmf"/><Relationship Id="rId15" Type="http://schemas.openxmlformats.org/officeDocument/2006/relationships/image" Target="../media/image52.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49.wmf"/><Relationship Id="rId14"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60.wmf"/><Relationship Id="rId18" Type="http://schemas.openxmlformats.org/officeDocument/2006/relationships/oleObject" Target="../embeddings/oleObject54.bin"/><Relationship Id="rId3" Type="http://schemas.openxmlformats.org/officeDocument/2006/relationships/image" Target="../media/image64.jpeg"/><Relationship Id="rId7" Type="http://schemas.openxmlformats.org/officeDocument/2006/relationships/image" Target="../media/image57.emf"/><Relationship Id="rId12" Type="http://schemas.openxmlformats.org/officeDocument/2006/relationships/oleObject" Target="../embeddings/oleObject51.bin"/><Relationship Id="rId17" Type="http://schemas.openxmlformats.org/officeDocument/2006/relationships/image" Target="../media/image62.emf"/><Relationship Id="rId2" Type="http://schemas.openxmlformats.org/officeDocument/2006/relationships/slideLayout" Target="../slideLayouts/slideLayout2.xml"/><Relationship Id="rId16" Type="http://schemas.openxmlformats.org/officeDocument/2006/relationships/oleObject" Target="../embeddings/oleObject53.bin"/><Relationship Id="rId1" Type="http://schemas.openxmlformats.org/officeDocument/2006/relationships/vmlDrawing" Target="../drawings/vmlDrawing6.vml"/><Relationship Id="rId6" Type="http://schemas.openxmlformats.org/officeDocument/2006/relationships/oleObject" Target="../embeddings/oleObject48.bin"/><Relationship Id="rId11" Type="http://schemas.openxmlformats.org/officeDocument/2006/relationships/image" Target="../media/image59.wmf"/><Relationship Id="rId5" Type="http://schemas.openxmlformats.org/officeDocument/2006/relationships/image" Target="../media/image56.wmf"/><Relationship Id="rId15" Type="http://schemas.openxmlformats.org/officeDocument/2006/relationships/image" Target="../media/image61.emf"/><Relationship Id="rId10" Type="http://schemas.openxmlformats.org/officeDocument/2006/relationships/oleObject" Target="../embeddings/oleObject50.bin"/><Relationship Id="rId19" Type="http://schemas.openxmlformats.org/officeDocument/2006/relationships/image" Target="../media/image63.emf"/><Relationship Id="rId4" Type="http://schemas.openxmlformats.org/officeDocument/2006/relationships/oleObject" Target="../embeddings/oleObject47.bin"/><Relationship Id="rId9" Type="http://schemas.openxmlformats.org/officeDocument/2006/relationships/image" Target="../media/image58.wmf"/><Relationship Id="rId14" Type="http://schemas.openxmlformats.org/officeDocument/2006/relationships/oleObject" Target="../embeddings/oleObject52.bin"/></Relationships>
</file>

<file path=ppt/slides/_rels/slide17.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6.emf"/><Relationship Id="rId11" Type="http://schemas.openxmlformats.org/officeDocument/2006/relationships/image" Target="../media/image64.jpeg"/><Relationship Id="rId5" Type="http://schemas.openxmlformats.org/officeDocument/2006/relationships/oleObject" Target="../embeddings/oleObject56.bin"/><Relationship Id="rId10" Type="http://schemas.openxmlformats.org/officeDocument/2006/relationships/image" Target="../media/image68.emf"/><Relationship Id="rId4" Type="http://schemas.openxmlformats.org/officeDocument/2006/relationships/image" Target="../media/image65.wmf"/><Relationship Id="rId9" Type="http://schemas.openxmlformats.org/officeDocument/2006/relationships/oleObject" Target="../embeddings/oleObject5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70.wmf"/><Relationship Id="rId5" Type="http://schemas.openxmlformats.org/officeDocument/2006/relationships/oleObject" Target="../embeddings/oleObject60.bin"/><Relationship Id="rId4" Type="http://schemas.openxmlformats.org/officeDocument/2006/relationships/image" Target="../media/image69.emf"/></Relationships>
</file>

<file path=ppt/slides/_rels/slide19.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73.jpeg"/><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1.emf"/><Relationship Id="rId5" Type="http://schemas.openxmlformats.org/officeDocument/2006/relationships/oleObject" Target="../embeddings/oleObject61.bin"/><Relationship Id="rId4" Type="http://schemas.openxmlformats.org/officeDocument/2006/relationships/image" Target="../media/image7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68.bin"/><Relationship Id="rId18" Type="http://schemas.openxmlformats.org/officeDocument/2006/relationships/image" Target="../media/image82.emf"/><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79.emf"/><Relationship Id="rId17" Type="http://schemas.openxmlformats.org/officeDocument/2006/relationships/oleObject" Target="../embeddings/oleObject70.bin"/><Relationship Id="rId2" Type="http://schemas.openxmlformats.org/officeDocument/2006/relationships/slideLayout" Target="../slideLayouts/slideLayout2.xml"/><Relationship Id="rId16" Type="http://schemas.openxmlformats.org/officeDocument/2006/relationships/image" Target="../media/image81.emf"/><Relationship Id="rId1" Type="http://schemas.openxmlformats.org/officeDocument/2006/relationships/vmlDrawing" Target="../drawings/vmlDrawing10.vml"/><Relationship Id="rId6" Type="http://schemas.openxmlformats.org/officeDocument/2006/relationships/image" Target="../media/image76.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78.emf"/><Relationship Id="rId4" Type="http://schemas.openxmlformats.org/officeDocument/2006/relationships/image" Target="../media/image75.wmf"/><Relationship Id="rId9" Type="http://schemas.openxmlformats.org/officeDocument/2006/relationships/oleObject" Target="../embeddings/oleObject66.bin"/><Relationship Id="rId14" Type="http://schemas.openxmlformats.org/officeDocument/2006/relationships/image" Target="../media/image80.emf"/></Relationships>
</file>

<file path=ppt/slides/_rels/slide3.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emf"/><Relationship Id="rId3" Type="http://schemas.openxmlformats.org/officeDocument/2006/relationships/image" Target="../media/image9.jpeg"/><Relationship Id="rId7" Type="http://schemas.openxmlformats.org/officeDocument/2006/relationships/image" Target="../media/image5.e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4.jpeg"/><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2.emf"/></Relationships>
</file>

<file path=ppt/slides/_rels/slide9.xml.rels><?xml version="1.0" encoding="UTF-8" standalone="yes"?>
<Relationships xmlns="http://schemas.openxmlformats.org/package/2006/relationships"><Relationship Id="rId13" Type="http://schemas.openxmlformats.org/officeDocument/2006/relationships/oleObject" Target="../embeddings/oleObject15.bin"/><Relationship Id="rId18" Type="http://schemas.openxmlformats.org/officeDocument/2006/relationships/image" Target="../media/image22.emf"/><Relationship Id="rId26" Type="http://schemas.openxmlformats.org/officeDocument/2006/relationships/image" Target="../media/image26.emf"/><Relationship Id="rId21" Type="http://schemas.openxmlformats.org/officeDocument/2006/relationships/oleObject" Target="../embeddings/oleObject19.bin"/><Relationship Id="rId34" Type="http://schemas.openxmlformats.org/officeDocument/2006/relationships/image" Target="../media/image30.emf"/><Relationship Id="rId7" Type="http://schemas.openxmlformats.org/officeDocument/2006/relationships/oleObject" Target="../embeddings/oleObject12.bin"/><Relationship Id="rId12" Type="http://schemas.openxmlformats.org/officeDocument/2006/relationships/image" Target="../media/image19.emf"/><Relationship Id="rId17" Type="http://schemas.openxmlformats.org/officeDocument/2006/relationships/oleObject" Target="../embeddings/oleObject17.bin"/><Relationship Id="rId25" Type="http://schemas.openxmlformats.org/officeDocument/2006/relationships/oleObject" Target="../embeddings/oleObject21.bin"/><Relationship Id="rId33" Type="http://schemas.openxmlformats.org/officeDocument/2006/relationships/oleObject" Target="../embeddings/oleObject25.bin"/><Relationship Id="rId38" Type="http://schemas.openxmlformats.org/officeDocument/2006/relationships/image" Target="../media/image32.emf"/><Relationship Id="rId2" Type="http://schemas.openxmlformats.org/officeDocument/2006/relationships/slideLayout" Target="../slideLayouts/slideLayout2.xml"/><Relationship Id="rId16" Type="http://schemas.openxmlformats.org/officeDocument/2006/relationships/image" Target="../media/image21.emf"/><Relationship Id="rId20" Type="http://schemas.openxmlformats.org/officeDocument/2006/relationships/image" Target="../media/image23.emf"/><Relationship Id="rId29"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image" Target="../media/image16.emf"/><Relationship Id="rId11" Type="http://schemas.openxmlformats.org/officeDocument/2006/relationships/oleObject" Target="../embeddings/oleObject14.bin"/><Relationship Id="rId24" Type="http://schemas.openxmlformats.org/officeDocument/2006/relationships/image" Target="../media/image25.emf"/><Relationship Id="rId32" Type="http://schemas.openxmlformats.org/officeDocument/2006/relationships/image" Target="../media/image29.emf"/><Relationship Id="rId37" Type="http://schemas.openxmlformats.org/officeDocument/2006/relationships/oleObject" Target="../embeddings/oleObject27.bin"/><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28" Type="http://schemas.openxmlformats.org/officeDocument/2006/relationships/image" Target="../media/image27.emf"/><Relationship Id="rId36" Type="http://schemas.openxmlformats.org/officeDocument/2006/relationships/image" Target="../media/image31.emf"/><Relationship Id="rId10" Type="http://schemas.openxmlformats.org/officeDocument/2006/relationships/image" Target="../media/image18.emf"/><Relationship Id="rId19" Type="http://schemas.openxmlformats.org/officeDocument/2006/relationships/oleObject" Target="../embeddings/oleObject18.bin"/><Relationship Id="rId31" Type="http://schemas.openxmlformats.org/officeDocument/2006/relationships/oleObject" Target="../embeddings/oleObject24.bin"/><Relationship Id="rId4" Type="http://schemas.openxmlformats.org/officeDocument/2006/relationships/image" Target="../media/image15.emf"/><Relationship Id="rId9" Type="http://schemas.openxmlformats.org/officeDocument/2006/relationships/oleObject" Target="../embeddings/oleObject13.bin"/><Relationship Id="rId14" Type="http://schemas.openxmlformats.org/officeDocument/2006/relationships/image" Target="../media/image20.emf"/><Relationship Id="rId22" Type="http://schemas.openxmlformats.org/officeDocument/2006/relationships/image" Target="../media/image24.emf"/><Relationship Id="rId27" Type="http://schemas.openxmlformats.org/officeDocument/2006/relationships/oleObject" Target="../embeddings/oleObject22.bin"/><Relationship Id="rId30" Type="http://schemas.openxmlformats.org/officeDocument/2006/relationships/image" Target="../media/image28.emf"/><Relationship Id="rId35" Type="http://schemas.openxmlformats.org/officeDocument/2006/relationships/oleObject" Target="../embeddings/oleObject26.bin"/><Relationship Id="rId8" Type="http://schemas.openxmlformats.org/officeDocument/2006/relationships/image" Target="../media/image17.emf"/><Relationship Id="rId3"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Sept. 30,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2860538" y="1531203"/>
            <a:ext cx="311495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30,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156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CH23</a:t>
            </a:r>
          </a:p>
          <a:p>
            <a:pPr marL="990600" lvl="1" indent="-533400">
              <a:buFont typeface="Courier New" panose="02070309020205020404" pitchFamily="49" charset="0"/>
              <a:buChar char="o"/>
            </a:pPr>
            <a:r>
              <a:rPr lang="en-US" sz="3200" dirty="0">
                <a:solidFill>
                  <a:srgbClr val="003300"/>
                </a:solidFill>
                <a:latin typeface="Arial Narrow" charset="0"/>
              </a:rPr>
              <a:t>Relationship between V and E</a:t>
            </a:r>
          </a:p>
          <a:p>
            <a:pPr marL="990600" lvl="1" indent="-533400">
              <a:buFont typeface="Courier New" panose="02070309020205020404" pitchFamily="49" charset="0"/>
              <a:buChar char="o"/>
            </a:pPr>
            <a:r>
              <a:rPr lang="en-US" sz="3200" dirty="0">
                <a:solidFill>
                  <a:srgbClr val="003300"/>
                </a:solidFill>
                <a:latin typeface="Arial Narrow" charset="0"/>
              </a:rPr>
              <a:t>V due to Point Charges</a:t>
            </a:r>
          </a:p>
          <a:p>
            <a:pPr marL="990600" lvl="1" indent="-533400">
              <a:buFont typeface="Courier New" panose="02070309020205020404" pitchFamily="49" charset="0"/>
              <a:buChar char="o"/>
            </a:pPr>
            <a:r>
              <a:rPr lang="en-US" sz="3200" dirty="0">
                <a:solidFill>
                  <a:srgbClr val="003300"/>
                </a:solidFill>
                <a:latin typeface="Arial Narrow" charset="0"/>
              </a:rPr>
              <a:t>Functional shape of V</a:t>
            </a:r>
          </a:p>
          <a:p>
            <a:pPr marL="990600" lvl="1" indent="-533400">
              <a:buFont typeface="Courier New" panose="02070309020205020404" pitchFamily="49" charset="0"/>
              <a:buChar char="o"/>
            </a:pPr>
            <a:r>
              <a:rPr lang="en-US" sz="3200" dirty="0">
                <a:solidFill>
                  <a:srgbClr val="003300"/>
                </a:solidFill>
                <a:latin typeface="Arial Narrow" charset="0"/>
              </a:rPr>
              <a:t>V due to Charge Distributions</a:t>
            </a:r>
          </a:p>
          <a:p>
            <a:pPr marL="990600" lvl="1" indent="-533400">
              <a:buFont typeface="Courier New" panose="02070309020205020404" pitchFamily="49" charset="0"/>
              <a:buChar char="o"/>
            </a:pPr>
            <a:r>
              <a:rPr lang="en-US" sz="3200" dirty="0" err="1">
                <a:solidFill>
                  <a:srgbClr val="003300"/>
                </a:solidFill>
                <a:latin typeface="Arial Narrow" charset="0"/>
              </a:rPr>
              <a:t>Equi</a:t>
            </a:r>
            <a:r>
              <a:rPr lang="en-US" sz="3200" dirty="0">
                <a:solidFill>
                  <a:srgbClr val="003300"/>
                </a:solidFill>
                <a:latin typeface="Arial Narrow" charset="0"/>
              </a:rPr>
              <a:t>-potential Lines and Surfaces</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1946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0C7406-CD1A-3448-9C29-C97F9A65BA5E}"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1427" name="Rectangle 3"/>
          <p:cNvSpPr>
            <a:spLocks noChangeArrowheads="1"/>
          </p:cNvSpPr>
          <p:nvPr/>
        </p:nvSpPr>
        <p:spPr bwMode="auto">
          <a:xfrm>
            <a:off x="762000" y="685800"/>
            <a:ext cx="76962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The effect of a charge distribution can be described in terms of electric field or electric potential.</a:t>
            </a:r>
          </a:p>
          <a:p>
            <a:pPr marL="742950" lvl="1" indent="-285750">
              <a:spcBef>
                <a:spcPct val="20000"/>
              </a:spcBef>
              <a:buFontTx/>
              <a:buChar char="–"/>
            </a:pPr>
            <a:r>
              <a:rPr lang="en-US" sz="2800" dirty="0">
                <a:solidFill>
                  <a:srgbClr val="660066"/>
                </a:solidFill>
                <a:latin typeface="Arial Narrow" charset="0"/>
              </a:rPr>
              <a:t>What kind of quantities are the electric field and the electric potential?</a:t>
            </a:r>
          </a:p>
          <a:p>
            <a:pPr marL="1143000" lvl="2" indent="-228600">
              <a:spcBef>
                <a:spcPct val="20000"/>
              </a:spcBef>
              <a:buFontTx/>
              <a:buChar char="•"/>
            </a:pPr>
            <a:r>
              <a:rPr lang="en-US" dirty="0">
                <a:solidFill>
                  <a:srgbClr val="003300"/>
                </a:solidFill>
                <a:latin typeface="Arial Narrow" charset="0"/>
              </a:rPr>
              <a:t>Electric Field </a:t>
            </a:r>
            <a:r>
              <a:rPr lang="en-US" dirty="0">
                <a:solidFill>
                  <a:srgbClr val="CC00CC"/>
                </a:solidFill>
                <a:latin typeface="Arial Narrow" charset="0"/>
              </a:rPr>
              <a:t>(poll 2):</a:t>
            </a:r>
          </a:p>
          <a:p>
            <a:pPr marL="1143000" lvl="2" indent="-228600">
              <a:spcBef>
                <a:spcPct val="20000"/>
              </a:spcBef>
              <a:buFontTx/>
              <a:buChar char="•"/>
            </a:pPr>
            <a:r>
              <a:rPr lang="en-US" dirty="0">
                <a:solidFill>
                  <a:srgbClr val="003300"/>
                </a:solidFill>
                <a:latin typeface="Arial Narrow" charset="0"/>
              </a:rPr>
              <a:t>Electric Potential </a:t>
            </a:r>
            <a:r>
              <a:rPr lang="en-US" dirty="0">
                <a:solidFill>
                  <a:srgbClr val="CC00CC"/>
                </a:solidFill>
                <a:latin typeface="Arial Narrow" charset="0"/>
              </a:rPr>
              <a:t>(poll 2)</a:t>
            </a:r>
            <a:r>
              <a:rPr lang="en-US" dirty="0">
                <a:solidFill>
                  <a:srgbClr val="003300"/>
                </a:solidFill>
                <a:latin typeface="Arial Narrow" charset="0"/>
              </a:rPr>
              <a:t>: </a:t>
            </a:r>
          </a:p>
          <a:p>
            <a:pPr marL="742950" lvl="1" indent="-285750">
              <a:spcBef>
                <a:spcPct val="20000"/>
              </a:spcBef>
              <a:buFontTx/>
              <a:buChar char="–"/>
            </a:pPr>
            <a:r>
              <a:rPr lang="en-US" sz="2800" dirty="0">
                <a:solidFill>
                  <a:srgbClr val="660066"/>
                </a:solidFill>
                <a:latin typeface="Arial Narrow" charset="0"/>
              </a:rPr>
              <a:t>Since electric potential is a scalar quantity, it is often easier to handle.</a:t>
            </a:r>
          </a:p>
          <a:p>
            <a:pPr marL="342900" indent="-342900">
              <a:spcBef>
                <a:spcPct val="20000"/>
              </a:spcBef>
              <a:buFontTx/>
              <a:buChar char="•"/>
            </a:pPr>
            <a:r>
              <a:rPr lang="en-US" sz="3200" dirty="0">
                <a:solidFill>
                  <a:schemeClr val="accent2"/>
                </a:solidFill>
                <a:latin typeface="Arial Narrow" charset="0"/>
              </a:rPr>
              <a:t>Well other than the above, how are these two quantities related?</a:t>
            </a:r>
          </a:p>
        </p:txBody>
      </p:sp>
      <p:sp>
        <p:nvSpPr>
          <p:cNvPr id="231428" name="Text Box 4"/>
          <p:cNvSpPr txBox="1">
            <a:spLocks noChangeArrowheads="1"/>
          </p:cNvSpPr>
          <p:nvPr/>
        </p:nvSpPr>
        <p:spPr bwMode="auto">
          <a:xfrm>
            <a:off x="4343400" y="3200400"/>
            <a:ext cx="9080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hlink"/>
                </a:solidFill>
                <a:latin typeface="Arial Narrow" charset="0"/>
              </a:rPr>
              <a:t>Vector</a:t>
            </a:r>
          </a:p>
        </p:txBody>
      </p:sp>
      <p:sp>
        <p:nvSpPr>
          <p:cNvPr id="231429" name="Text Box 5"/>
          <p:cNvSpPr txBox="1">
            <a:spLocks noChangeArrowheads="1"/>
          </p:cNvSpPr>
          <p:nvPr/>
        </p:nvSpPr>
        <p:spPr bwMode="auto">
          <a:xfrm>
            <a:off x="4953000" y="3635664"/>
            <a:ext cx="8937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hlink"/>
                </a:solidFill>
                <a:latin typeface="Arial Narrow" charset="0"/>
              </a:rPr>
              <a:t>Scalar</a:t>
            </a:r>
          </a:p>
        </p:txBody>
      </p:sp>
    </p:spTree>
    <p:extLst>
      <p:ext uri="{BB962C8B-B14F-4D97-AF65-F5344CB8AC3E}">
        <p14:creationId xmlns:p14="http://schemas.microsoft.com/office/powerpoint/2010/main" val="6671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049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2049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D6442-EDDE-4043-AE36-D0AD16B8AA51}"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232450" name="Picture 2" descr="FG23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05300"/>
            <a:ext cx="1981200" cy="148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8" name="Rectangle 3"/>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2452" name="Rectangle 4"/>
          <p:cNvSpPr>
            <a:spLocks noChangeArrowheads="1"/>
          </p:cNvSpPr>
          <p:nvPr/>
        </p:nvSpPr>
        <p:spPr bwMode="auto">
          <a:xfrm>
            <a:off x="457200" y="685800"/>
            <a:ext cx="80772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b="1" u="sng" dirty="0">
                <a:solidFill>
                  <a:srgbClr val="FF0000"/>
                </a:solidFill>
                <a:latin typeface="Arial Narrow" charset="0"/>
              </a:rPr>
              <a:t>Potential energy</a:t>
            </a:r>
            <a:r>
              <a:rPr lang="en-US" sz="3200" dirty="0">
                <a:solidFill>
                  <a:schemeClr val="accent2"/>
                </a:solidFill>
                <a:latin typeface="Arial Narrow" charset="0"/>
              </a:rPr>
              <a:t> change is expressed in terms of a conservative force (point </a:t>
            </a:r>
            <a:r>
              <a:rPr lang="en-US" sz="3200" b="1" i="1" dirty="0">
                <a:solidFill>
                  <a:schemeClr val="accent2"/>
                </a:solidFill>
                <a:latin typeface="Arial Narrow" charset="0"/>
              </a:rPr>
              <a:t>a</a:t>
            </a:r>
            <a:r>
              <a:rPr lang="en-US" sz="3200" dirty="0">
                <a:solidFill>
                  <a:schemeClr val="accent2"/>
                </a:solidFill>
                <a:latin typeface="Arial Narrow" charset="0"/>
              </a:rPr>
              <a:t> at a higher potential)</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For the electrical case, we are more interested in the </a:t>
            </a:r>
            <a:r>
              <a:rPr lang="en-US" sz="3200" b="1" u="sng" dirty="0">
                <a:solidFill>
                  <a:srgbClr val="FF0000"/>
                </a:solidFill>
                <a:latin typeface="Arial Narrow" charset="0"/>
              </a:rPr>
              <a:t>potential</a:t>
            </a:r>
            <a:r>
              <a:rPr lang="en-US" sz="3200" dirty="0">
                <a:solidFill>
                  <a:schemeClr val="accent2"/>
                </a:solidFill>
                <a:latin typeface="Arial Narrow" charset="0"/>
              </a:rPr>
              <a:t> difference: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rPr>
              <a:t>This formula can be used to determine </a:t>
            </a:r>
            <a:r>
              <a:rPr lang="en-US" sz="2800" dirty="0" err="1">
                <a:solidFill>
                  <a:srgbClr val="660066"/>
                </a:solidFill>
                <a:latin typeface="Arial Narrow" charset="0"/>
              </a:rPr>
              <a:t>V</a:t>
            </a:r>
            <a:r>
              <a:rPr lang="en-US" sz="2800" i="1" baseline="-25000" dirty="0" err="1">
                <a:solidFill>
                  <a:srgbClr val="660066"/>
                </a:solidFill>
                <a:latin typeface="Arial Narrow" charset="0"/>
              </a:rPr>
              <a:t>ba</a:t>
            </a:r>
            <a:r>
              <a:rPr lang="en-US" sz="2800" dirty="0">
                <a:solidFill>
                  <a:srgbClr val="660066"/>
                </a:solidFill>
                <a:latin typeface="Arial Narrow" charset="0"/>
              </a:rPr>
              <a:t> when the electric field is given. </a:t>
            </a:r>
          </a:p>
          <a:p>
            <a:pPr marL="342900" indent="-342900">
              <a:spcBef>
                <a:spcPct val="20000"/>
              </a:spcBef>
              <a:buFontTx/>
              <a:buChar char="•"/>
            </a:pPr>
            <a:r>
              <a:rPr lang="en-US" sz="3200" dirty="0">
                <a:solidFill>
                  <a:schemeClr val="accent2"/>
                </a:solidFill>
                <a:latin typeface="Arial Narrow" charset="0"/>
              </a:rPr>
              <a:t>When the field is uniform</a:t>
            </a:r>
          </a:p>
        </p:txBody>
      </p:sp>
      <p:graphicFrame>
        <p:nvGraphicFramePr>
          <p:cNvPr id="232453" name="Object 2"/>
          <p:cNvGraphicFramePr>
            <a:graphicFrameLocks noChangeAspect="1"/>
          </p:cNvGraphicFramePr>
          <p:nvPr/>
        </p:nvGraphicFramePr>
        <p:xfrm>
          <a:off x="2105025" y="1752600"/>
          <a:ext cx="1552575" cy="528638"/>
        </p:xfrm>
        <a:graphic>
          <a:graphicData uri="http://schemas.openxmlformats.org/presentationml/2006/ole">
            <mc:AlternateContent xmlns:mc="http://schemas.openxmlformats.org/markup-compatibility/2006">
              <mc:Choice xmlns:v="urn:schemas-microsoft-com:vml" Requires="v">
                <p:oleObj spid="_x0000_s154007" name="Equation" r:id="rId4" imgW="596880" imgH="203040" progId="Equation.DSMT4">
                  <p:embed/>
                </p:oleObj>
              </mc:Choice>
              <mc:Fallback>
                <p:oleObj name="Equation" r:id="rId4" imgW="596880" imgH="203040" progId="Equation.DSMT4">
                  <p:embed/>
                  <p:pic>
                    <p:nvPicPr>
                      <p:cNvPr id="23245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752600"/>
                        <a:ext cx="1552575" cy="528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4" name="Object 3"/>
          <p:cNvGraphicFramePr>
            <a:graphicFrameLocks noChangeAspect="1"/>
          </p:cNvGraphicFramePr>
          <p:nvPr/>
        </p:nvGraphicFramePr>
        <p:xfrm>
          <a:off x="1066800" y="3463925"/>
          <a:ext cx="776288" cy="477838"/>
        </p:xfrm>
        <a:graphic>
          <a:graphicData uri="http://schemas.openxmlformats.org/presentationml/2006/ole">
            <mc:AlternateContent xmlns:mc="http://schemas.openxmlformats.org/markup-compatibility/2006">
              <mc:Choice xmlns:v="urn:schemas-microsoft-com:vml" Requires="v">
                <p:oleObj spid="_x0000_s154008" name="Equation" r:id="rId6" imgW="330120" imgH="203040" progId="Equation.DSMT4">
                  <p:embed/>
                </p:oleObj>
              </mc:Choice>
              <mc:Fallback>
                <p:oleObj name="Equation" r:id="rId6" imgW="330120" imgH="203040" progId="Equation.DSMT4">
                  <p:embed/>
                  <p:pic>
                    <p:nvPicPr>
                      <p:cNvPr id="23245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63925"/>
                        <a:ext cx="776288" cy="477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5" name="Object 4"/>
          <p:cNvGraphicFramePr>
            <a:graphicFrameLocks noChangeAspect="1"/>
          </p:cNvGraphicFramePr>
          <p:nvPr/>
        </p:nvGraphicFramePr>
        <p:xfrm>
          <a:off x="838200" y="5559425"/>
          <a:ext cx="1254125" cy="479425"/>
        </p:xfrm>
        <a:graphic>
          <a:graphicData uri="http://schemas.openxmlformats.org/presentationml/2006/ole">
            <mc:AlternateContent xmlns:mc="http://schemas.openxmlformats.org/markup-compatibility/2006">
              <mc:Choice xmlns:v="urn:schemas-microsoft-com:vml" Requires="v">
                <p:oleObj spid="_x0000_s154009" name="Equation" r:id="rId8" imgW="533160" imgH="203040" progId="Equation.DSMT4">
                  <p:embed/>
                </p:oleObj>
              </mc:Choice>
              <mc:Fallback>
                <p:oleObj name="Equation" r:id="rId8" imgW="533160" imgH="203040" progId="Equation.DSMT4">
                  <p:embed/>
                  <p:pic>
                    <p:nvPicPr>
                      <p:cNvPr id="23245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559425"/>
                        <a:ext cx="1254125" cy="479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2457" name="Text Box 9"/>
          <p:cNvSpPr txBox="1">
            <a:spLocks noChangeArrowheads="1"/>
          </p:cNvSpPr>
          <p:nvPr/>
        </p:nvSpPr>
        <p:spPr bwMode="auto">
          <a:xfrm>
            <a:off x="5797550" y="5486400"/>
            <a:ext cx="4508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so</a:t>
            </a:r>
          </a:p>
        </p:txBody>
      </p:sp>
      <p:sp>
        <p:nvSpPr>
          <p:cNvPr id="232458" name="Text Box 10"/>
          <p:cNvSpPr txBox="1">
            <a:spLocks noChangeArrowheads="1"/>
          </p:cNvSpPr>
          <p:nvPr/>
        </p:nvSpPr>
        <p:spPr bwMode="auto">
          <a:xfrm>
            <a:off x="381000" y="6335713"/>
            <a:ext cx="5012911" cy="40011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Unit of the electric field in terms of potential? (</a:t>
            </a:r>
            <a:r>
              <a:rPr lang="en-US" sz="2000" dirty="0">
                <a:solidFill>
                  <a:srgbClr val="CC00CC"/>
                </a:solidFill>
                <a:latin typeface="Arial Narrow" charset="0"/>
              </a:rPr>
              <a:t>poll 3</a:t>
            </a:r>
            <a:r>
              <a:rPr lang="en-US" sz="2000" dirty="0">
                <a:solidFill>
                  <a:srgbClr val="CC0000"/>
                </a:solidFill>
                <a:latin typeface="Arial Narrow" charset="0"/>
              </a:rPr>
              <a:t>)</a:t>
            </a:r>
          </a:p>
        </p:txBody>
      </p:sp>
      <p:sp>
        <p:nvSpPr>
          <p:cNvPr id="232459" name="Text Box 11"/>
          <p:cNvSpPr txBox="1">
            <a:spLocks noChangeArrowheads="1"/>
          </p:cNvSpPr>
          <p:nvPr/>
        </p:nvSpPr>
        <p:spPr bwMode="auto">
          <a:xfrm>
            <a:off x="5410200" y="6362700"/>
            <a:ext cx="554038" cy="3968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V/m</a:t>
            </a:r>
          </a:p>
        </p:txBody>
      </p:sp>
      <p:sp>
        <p:nvSpPr>
          <p:cNvPr id="232460" name="Text Box 12"/>
          <p:cNvSpPr txBox="1">
            <a:spLocks noChangeArrowheads="1"/>
          </p:cNvSpPr>
          <p:nvPr/>
        </p:nvSpPr>
        <p:spPr bwMode="auto">
          <a:xfrm>
            <a:off x="6248400" y="6324600"/>
            <a:ext cx="2971800" cy="396875"/>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Can you derive this from N/C?</a:t>
            </a:r>
          </a:p>
        </p:txBody>
      </p:sp>
      <p:graphicFrame>
        <p:nvGraphicFramePr>
          <p:cNvPr id="232461" name="Object 5"/>
          <p:cNvGraphicFramePr>
            <a:graphicFrameLocks noChangeAspect="1"/>
          </p:cNvGraphicFramePr>
          <p:nvPr/>
        </p:nvGraphicFramePr>
        <p:xfrm>
          <a:off x="1870075" y="3463925"/>
          <a:ext cx="1254125" cy="477838"/>
        </p:xfrm>
        <a:graphic>
          <a:graphicData uri="http://schemas.openxmlformats.org/presentationml/2006/ole">
            <mc:AlternateContent xmlns:mc="http://schemas.openxmlformats.org/markup-compatibility/2006">
              <mc:Choice xmlns:v="urn:schemas-microsoft-com:vml" Requires="v">
                <p:oleObj spid="_x0000_s154010" name="Equation" r:id="rId10" imgW="533160" imgH="203040" progId="Equation.DSMT4">
                  <p:embed/>
                </p:oleObj>
              </mc:Choice>
              <mc:Fallback>
                <p:oleObj name="Equation" r:id="rId10" imgW="533160" imgH="203040" progId="Equation.DSMT4">
                  <p:embed/>
                  <p:pic>
                    <p:nvPicPr>
                      <p:cNvPr id="23246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075" y="3463925"/>
                        <a:ext cx="1254125" cy="477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2" name="Object 6"/>
          <p:cNvGraphicFramePr>
            <a:graphicFrameLocks noChangeAspect="1"/>
          </p:cNvGraphicFramePr>
          <p:nvPr/>
        </p:nvGraphicFramePr>
        <p:xfrm>
          <a:off x="3109913" y="3238500"/>
          <a:ext cx="1462087" cy="927100"/>
        </p:xfrm>
        <a:graphic>
          <a:graphicData uri="http://schemas.openxmlformats.org/presentationml/2006/ole">
            <mc:AlternateContent xmlns:mc="http://schemas.openxmlformats.org/markup-compatibility/2006">
              <mc:Choice xmlns:v="urn:schemas-microsoft-com:vml" Requires="v">
                <p:oleObj spid="_x0000_s154011" name="Equation" r:id="rId12" imgW="622080" imgH="393480" progId="Equation.DSMT4">
                  <p:embed/>
                </p:oleObj>
              </mc:Choice>
              <mc:Fallback>
                <p:oleObj name="Equation" r:id="rId12" imgW="622080" imgH="393480" progId="Equation.DSMT4">
                  <p:embed/>
                  <p:pic>
                    <p:nvPicPr>
                      <p:cNvPr id="23246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9913" y="3238500"/>
                        <a:ext cx="1462087" cy="927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3" name="Object 7"/>
          <p:cNvGraphicFramePr>
            <a:graphicFrameLocks noChangeAspect="1"/>
          </p:cNvGraphicFramePr>
          <p:nvPr/>
        </p:nvGraphicFramePr>
        <p:xfrm>
          <a:off x="4694238" y="3222625"/>
          <a:ext cx="1341437" cy="955675"/>
        </p:xfrm>
        <a:graphic>
          <a:graphicData uri="http://schemas.openxmlformats.org/presentationml/2006/ole">
            <mc:AlternateContent xmlns:mc="http://schemas.openxmlformats.org/markup-compatibility/2006">
              <mc:Choice xmlns:v="urn:schemas-microsoft-com:vml" Requires="v">
                <p:oleObj spid="_x0000_s154012" name="Equation" r:id="rId14" imgW="571500" imgH="406400" progId="Equation.DSMT4">
                  <p:embed/>
                </p:oleObj>
              </mc:Choice>
              <mc:Fallback>
                <p:oleObj name="Equation" r:id="rId14" imgW="571500" imgH="406400" progId="Equation.DSMT4">
                  <p:embed/>
                  <p:pic>
                    <p:nvPicPr>
                      <p:cNvPr id="232463" name="Object 7"/>
                      <p:cNvPicPr>
                        <a:picLocks noChangeAspect="1" noChangeArrowheads="1"/>
                      </p:cNvPicPr>
                      <p:nvPr/>
                    </p:nvPicPr>
                    <p:blipFill>
                      <a:blip r:embed="rId15"/>
                      <a:srcRect/>
                      <a:stretch>
                        <a:fillRect/>
                      </a:stretch>
                    </p:blipFill>
                    <p:spPr bwMode="auto">
                      <a:xfrm>
                        <a:off x="4694238" y="3222625"/>
                        <a:ext cx="1341437" cy="955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4" name="Object 8"/>
          <p:cNvGraphicFramePr>
            <a:graphicFrameLocks noChangeAspect="1"/>
          </p:cNvGraphicFramePr>
          <p:nvPr/>
        </p:nvGraphicFramePr>
        <p:xfrm>
          <a:off x="6051550" y="3421063"/>
          <a:ext cx="2624138" cy="449262"/>
        </p:xfrm>
        <a:graphic>
          <a:graphicData uri="http://schemas.openxmlformats.org/presentationml/2006/ole">
            <mc:AlternateContent xmlns:mc="http://schemas.openxmlformats.org/markup-compatibility/2006">
              <mc:Choice xmlns:v="urn:schemas-microsoft-com:vml" Requires="v">
                <p:oleObj spid="_x0000_s154013" name="Equation" r:id="rId16" imgW="1117600" imgH="190500" progId="Equation.DSMT4">
                  <p:embed/>
                </p:oleObj>
              </mc:Choice>
              <mc:Fallback>
                <p:oleObj name="Equation" r:id="rId16" imgW="1117600" imgH="190500" progId="Equation.DSMT4">
                  <p:embed/>
                  <p:pic>
                    <p:nvPicPr>
                      <p:cNvPr id="232464" name="Object 8"/>
                      <p:cNvPicPr>
                        <a:picLocks noChangeAspect="1" noChangeArrowheads="1"/>
                      </p:cNvPicPr>
                      <p:nvPr/>
                    </p:nvPicPr>
                    <p:blipFill>
                      <a:blip r:embed="rId17"/>
                      <a:srcRect/>
                      <a:stretch>
                        <a:fillRect/>
                      </a:stretch>
                    </p:blipFill>
                    <p:spPr bwMode="auto">
                      <a:xfrm>
                        <a:off x="6051550" y="3421063"/>
                        <a:ext cx="2624138" cy="449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7" name="Object 9"/>
          <p:cNvGraphicFramePr>
            <a:graphicFrameLocks noChangeAspect="1"/>
          </p:cNvGraphicFramePr>
          <p:nvPr/>
        </p:nvGraphicFramePr>
        <p:xfrm>
          <a:off x="4921250" y="5576888"/>
          <a:ext cx="717550" cy="360362"/>
        </p:xfrm>
        <a:graphic>
          <a:graphicData uri="http://schemas.openxmlformats.org/presentationml/2006/ole">
            <mc:AlternateContent xmlns:mc="http://schemas.openxmlformats.org/markup-compatibility/2006">
              <mc:Choice xmlns:v="urn:schemas-microsoft-com:vml" Requires="v">
                <p:oleObj spid="_x0000_s154014" name="Equation" r:id="rId18" imgW="304800" imgH="152400" progId="Equation.DSMT4">
                  <p:embed/>
                </p:oleObj>
              </mc:Choice>
              <mc:Fallback>
                <p:oleObj name="Equation" r:id="rId18" imgW="304800" imgH="152400" progId="Equation.DSMT4">
                  <p:embed/>
                  <p:pic>
                    <p:nvPicPr>
                      <p:cNvPr id="232467"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21250" y="5576888"/>
                        <a:ext cx="717550" cy="360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8" name="Object 10"/>
          <p:cNvGraphicFramePr>
            <a:graphicFrameLocks noChangeAspect="1"/>
          </p:cNvGraphicFramePr>
          <p:nvPr/>
        </p:nvGraphicFramePr>
        <p:xfrm>
          <a:off x="3702050" y="1747837"/>
          <a:ext cx="1089025" cy="461963"/>
        </p:xfrm>
        <a:graphic>
          <a:graphicData uri="http://schemas.openxmlformats.org/presentationml/2006/ole">
            <mc:AlternateContent xmlns:mc="http://schemas.openxmlformats.org/markup-compatibility/2006">
              <mc:Choice xmlns:v="urn:schemas-microsoft-com:vml" Requires="v">
                <p:oleObj spid="_x0000_s154015" name="Equation" r:id="rId20" imgW="419100" imgH="177800" progId="Equation.DSMT4">
                  <p:embed/>
                </p:oleObj>
              </mc:Choice>
              <mc:Fallback>
                <p:oleObj name="Equation" r:id="rId20" imgW="419100" imgH="177800" progId="Equation.DSMT4">
                  <p:embed/>
                  <p:pic>
                    <p:nvPicPr>
                      <p:cNvPr id="232468" name="Object 10"/>
                      <p:cNvPicPr>
                        <a:picLocks noChangeAspect="1" noChangeArrowheads="1"/>
                      </p:cNvPicPr>
                      <p:nvPr/>
                    </p:nvPicPr>
                    <p:blipFill>
                      <a:blip r:embed="rId21"/>
                      <a:srcRect/>
                      <a:stretch>
                        <a:fillRect/>
                      </a:stretch>
                    </p:blipFill>
                    <p:spPr bwMode="auto">
                      <a:xfrm>
                        <a:off x="3702050" y="1747837"/>
                        <a:ext cx="1089025" cy="461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1"/>
          <p:cNvGraphicFramePr>
            <a:graphicFrameLocks noChangeAspect="1"/>
          </p:cNvGraphicFramePr>
          <p:nvPr/>
        </p:nvGraphicFramePr>
        <p:xfrm>
          <a:off x="2103438" y="5508625"/>
          <a:ext cx="1223962" cy="419100"/>
        </p:xfrm>
        <a:graphic>
          <a:graphicData uri="http://schemas.openxmlformats.org/presentationml/2006/ole">
            <mc:AlternateContent xmlns:mc="http://schemas.openxmlformats.org/markup-compatibility/2006">
              <mc:Choice xmlns:v="urn:schemas-microsoft-com:vml" Requires="v">
                <p:oleObj spid="_x0000_s154016" name="Equation" r:id="rId22" imgW="520700" imgH="177800" progId="Equation.DSMT4">
                  <p:embed/>
                </p:oleObj>
              </mc:Choice>
              <mc:Fallback>
                <p:oleObj name="Equation" r:id="rId22" imgW="520700" imgH="177800" progId="Equation.DSMT4">
                  <p:embed/>
                  <p:pic>
                    <p:nvPicPr>
                      <p:cNvPr id="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3438" y="5508625"/>
                        <a:ext cx="1223962" cy="419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12"/>
          <p:cNvGraphicFramePr>
            <a:graphicFrameLocks noChangeAspect="1"/>
          </p:cNvGraphicFramePr>
          <p:nvPr/>
        </p:nvGraphicFramePr>
        <p:xfrm>
          <a:off x="3267075" y="5562600"/>
          <a:ext cx="1701800" cy="388938"/>
        </p:xfrm>
        <a:graphic>
          <a:graphicData uri="http://schemas.openxmlformats.org/presentationml/2006/ole">
            <mc:AlternateContent xmlns:mc="http://schemas.openxmlformats.org/markup-compatibility/2006">
              <mc:Choice xmlns:v="urn:schemas-microsoft-com:vml" Requires="v">
                <p:oleObj spid="_x0000_s154017" name="Equation" r:id="rId24" imgW="723900" imgH="165100" progId="Equation.DSMT4">
                  <p:embed/>
                </p:oleObj>
              </mc:Choice>
              <mc:Fallback>
                <p:oleObj name="Equation" r:id="rId24" imgW="723900" imgH="165100" progId="Equation.DSMT4">
                  <p:embed/>
                  <p:pic>
                    <p:nvPicPr>
                      <p:cNvPr id="3"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67075" y="5562600"/>
                        <a:ext cx="1701800" cy="388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Text Box 10"/>
          <p:cNvSpPr txBox="1">
            <a:spLocks noChangeArrowheads="1"/>
          </p:cNvSpPr>
          <p:nvPr/>
        </p:nvSpPr>
        <p:spPr bwMode="auto">
          <a:xfrm>
            <a:off x="381000" y="6000750"/>
            <a:ext cx="2546350" cy="40005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What does </a:t>
            </a:r>
            <a:r>
              <a:rPr lang="ja-JP" altLang="en-US" sz="2000">
                <a:solidFill>
                  <a:srgbClr val="CC0000"/>
                </a:solidFill>
                <a:latin typeface="Arial Narrow" charset="0"/>
              </a:rPr>
              <a:t>“</a:t>
            </a:r>
            <a:r>
              <a:rPr lang="en-US" sz="2000">
                <a:solidFill>
                  <a:srgbClr val="CC0000"/>
                </a:solidFill>
                <a:latin typeface="Arial Narrow" charset="0"/>
              </a:rPr>
              <a:t>-</a:t>
            </a:r>
            <a:r>
              <a:rPr lang="ja-JP" altLang="en-US" sz="2000">
                <a:solidFill>
                  <a:srgbClr val="CC0000"/>
                </a:solidFill>
                <a:latin typeface="Arial Narrow" charset="0"/>
              </a:rPr>
              <a:t>”</a:t>
            </a:r>
            <a:r>
              <a:rPr lang="en-US" sz="2000">
                <a:solidFill>
                  <a:srgbClr val="CC0000"/>
                </a:solidFill>
                <a:latin typeface="Arial Narrow" charset="0"/>
              </a:rPr>
              <a:t>sign mean?</a:t>
            </a:r>
          </a:p>
        </p:txBody>
      </p:sp>
      <p:graphicFrame>
        <p:nvGraphicFramePr>
          <p:cNvPr id="6" name="Object 13"/>
          <p:cNvGraphicFramePr>
            <a:graphicFrameLocks noChangeAspect="1"/>
          </p:cNvGraphicFramePr>
          <p:nvPr/>
        </p:nvGraphicFramePr>
        <p:xfrm>
          <a:off x="6481763" y="5486400"/>
          <a:ext cx="1671637" cy="539750"/>
        </p:xfrm>
        <a:graphic>
          <a:graphicData uri="http://schemas.openxmlformats.org/presentationml/2006/ole">
            <mc:AlternateContent xmlns:mc="http://schemas.openxmlformats.org/markup-compatibility/2006">
              <mc:Choice xmlns:v="urn:schemas-microsoft-com:vml" Requires="v">
                <p:oleObj spid="_x0000_s154018" name="Equation" r:id="rId26" imgW="711200" imgH="228600" progId="Equation.DSMT4">
                  <p:embed/>
                </p:oleObj>
              </mc:Choice>
              <mc:Fallback>
                <p:oleObj name="Equation" r:id="rId26" imgW="711200" imgH="228600" progId="Equation.DSMT4">
                  <p:embed/>
                  <p:pic>
                    <p:nvPicPr>
                      <p:cNvPr id="6"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81763" y="5486400"/>
                        <a:ext cx="1671637"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10"/>
          <p:cNvSpPr txBox="1">
            <a:spLocks noChangeArrowheads="1"/>
          </p:cNvSpPr>
          <p:nvPr/>
        </p:nvSpPr>
        <p:spPr bwMode="auto">
          <a:xfrm>
            <a:off x="3048000" y="6000750"/>
            <a:ext cx="5259388" cy="40005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direction of E is along that of decreasing potential.</a:t>
            </a:r>
          </a:p>
        </p:txBody>
      </p:sp>
      <p:sp>
        <p:nvSpPr>
          <p:cNvPr id="4" name="Oval 3"/>
          <p:cNvSpPr/>
          <p:nvPr/>
        </p:nvSpPr>
        <p:spPr bwMode="auto">
          <a:xfrm>
            <a:off x="4876800" y="3124200"/>
            <a:ext cx="533400" cy="1066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7" name="Object 10"/>
          <p:cNvGraphicFramePr>
            <a:graphicFrameLocks noChangeAspect="1"/>
          </p:cNvGraphicFramePr>
          <p:nvPr/>
        </p:nvGraphicFramePr>
        <p:xfrm>
          <a:off x="4903788" y="1766887"/>
          <a:ext cx="1054100" cy="595313"/>
        </p:xfrm>
        <a:graphic>
          <a:graphicData uri="http://schemas.openxmlformats.org/presentationml/2006/ole">
            <mc:AlternateContent xmlns:mc="http://schemas.openxmlformats.org/markup-compatibility/2006">
              <mc:Choice xmlns:v="urn:schemas-microsoft-com:vml" Requires="v">
                <p:oleObj spid="_x0000_s154019" name="Equation" r:id="rId28" imgW="406400" imgH="228600" progId="Equation.DSMT4">
                  <p:embed/>
                </p:oleObj>
              </mc:Choice>
              <mc:Fallback>
                <p:oleObj name="Equation" r:id="rId28" imgW="406400" imgH="228600" progId="Equation.DSMT4">
                  <p:embed/>
                  <p:pic>
                    <p:nvPicPr>
                      <p:cNvPr id="27" name="Object 10"/>
                      <p:cNvPicPr>
                        <a:picLocks noChangeAspect="1" noChangeArrowheads="1"/>
                      </p:cNvPicPr>
                      <p:nvPr/>
                    </p:nvPicPr>
                    <p:blipFill>
                      <a:blip r:embed="rId29"/>
                      <a:srcRect/>
                      <a:stretch>
                        <a:fillRect/>
                      </a:stretch>
                    </p:blipFill>
                    <p:spPr bwMode="auto">
                      <a:xfrm>
                        <a:off x="4903788" y="1766887"/>
                        <a:ext cx="1054100" cy="595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9723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1513"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2151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89B696-95E0-854E-82FD-0EFA2F2EAB41}"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grpSp>
        <p:nvGrpSpPr>
          <p:cNvPr id="2" name="Group 2"/>
          <p:cNvGrpSpPr>
            <a:grpSpLocks/>
          </p:cNvGrpSpPr>
          <p:nvPr/>
        </p:nvGrpSpPr>
        <p:grpSpPr bwMode="auto">
          <a:xfrm>
            <a:off x="6694488" y="533400"/>
            <a:ext cx="3592512" cy="3124200"/>
            <a:chOff x="4217" y="288"/>
            <a:chExt cx="2263" cy="1968"/>
          </a:xfrm>
        </p:grpSpPr>
        <p:grpSp>
          <p:nvGrpSpPr>
            <p:cNvPr id="21522" name="Group 3"/>
            <p:cNvGrpSpPr>
              <a:grpSpLocks/>
            </p:cNvGrpSpPr>
            <p:nvPr/>
          </p:nvGrpSpPr>
          <p:grpSpPr bwMode="auto">
            <a:xfrm>
              <a:off x="4217" y="288"/>
              <a:ext cx="2263" cy="1536"/>
              <a:chOff x="4169" y="144"/>
              <a:chExt cx="2263" cy="1968"/>
            </a:xfrm>
          </p:grpSpPr>
          <p:pic>
            <p:nvPicPr>
              <p:cNvPr id="21528" name="Picture 4" descr="FG23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 y="144"/>
                <a:ext cx="2263" cy="1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29" name="Rectangle 5"/>
              <p:cNvSpPr>
                <a:spLocks noChangeArrowheads="1"/>
              </p:cNvSpPr>
              <p:nvPr/>
            </p:nvSpPr>
            <p:spPr bwMode="auto">
              <a:xfrm>
                <a:off x="5568" y="1008"/>
                <a:ext cx="336" cy="2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1530" name="Rectangle 6"/>
              <p:cNvSpPr>
                <a:spLocks noChangeArrowheads="1"/>
              </p:cNvSpPr>
              <p:nvPr/>
            </p:nvSpPr>
            <p:spPr bwMode="auto">
              <a:xfrm>
                <a:off x="4704" y="1056"/>
                <a:ext cx="336" cy="2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sp>
          <p:nvSpPr>
            <p:cNvPr id="21523" name="Line 7"/>
            <p:cNvSpPr>
              <a:spLocks noChangeShapeType="1"/>
            </p:cNvSpPr>
            <p:nvPr/>
          </p:nvSpPr>
          <p:spPr bwMode="auto">
            <a:xfrm>
              <a:off x="5136" y="1776"/>
              <a:ext cx="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21524" name="Line 8"/>
            <p:cNvSpPr>
              <a:spLocks noChangeShapeType="1"/>
            </p:cNvSpPr>
            <p:nvPr/>
          </p:nvSpPr>
          <p:spPr bwMode="auto">
            <a:xfrm>
              <a:off x="5568" y="1776"/>
              <a:ext cx="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cxnSp>
          <p:nvCxnSpPr>
            <p:cNvPr id="21525" name="AutoShape 9"/>
            <p:cNvCxnSpPr>
              <a:cxnSpLocks noChangeShapeType="1"/>
            </p:cNvCxnSpPr>
            <p:nvPr/>
          </p:nvCxnSpPr>
          <p:spPr bwMode="auto">
            <a:xfrm>
              <a:off x="5136" y="1968"/>
              <a:ext cx="432"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21526" name="Text Box 10"/>
            <p:cNvSpPr txBox="1">
              <a:spLocks noChangeArrowheads="1"/>
            </p:cNvSpPr>
            <p:nvPr/>
          </p:nvSpPr>
          <p:spPr bwMode="auto">
            <a:xfrm>
              <a:off x="5184" y="2006"/>
              <a:ext cx="35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50V</a:t>
              </a:r>
            </a:p>
          </p:txBody>
        </p:sp>
        <p:sp>
          <p:nvSpPr>
            <p:cNvPr id="21527" name="Text Box 11"/>
            <p:cNvSpPr txBox="1">
              <a:spLocks noChangeArrowheads="1"/>
            </p:cNvSpPr>
            <p:nvPr/>
          </p:nvSpPr>
          <p:spPr bwMode="auto">
            <a:xfrm>
              <a:off x="5184" y="1488"/>
              <a:ext cx="36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5cm</a:t>
              </a:r>
            </a:p>
          </p:txBody>
        </p:sp>
      </p:grpSp>
      <p:sp>
        <p:nvSpPr>
          <p:cNvPr id="21516" name="Rectangle 12"/>
          <p:cNvSpPr>
            <a:spLocks noGrp="1" noChangeArrowheads="1"/>
          </p:cNvSpPr>
          <p:nvPr>
            <p:ph type="title"/>
          </p:nvPr>
        </p:nvSpPr>
        <p:spPr>
          <a:xfrm>
            <a:off x="228600" y="0"/>
            <a:ext cx="8686800" cy="762000"/>
          </a:xfrm>
        </p:spPr>
        <p:txBody>
          <a:bodyPr/>
          <a:lstStyle/>
          <a:p>
            <a:r>
              <a:rPr lang="en-US" dirty="0">
                <a:latin typeface="Arial Narrow" charset="0"/>
                <a:ea typeface="ＭＳ Ｐゴシック" charset="0"/>
                <a:cs typeface="ＭＳ Ｐゴシック" charset="0"/>
              </a:rPr>
              <a:t>Example</a:t>
            </a:r>
          </a:p>
        </p:txBody>
      </p:sp>
      <p:sp>
        <p:nvSpPr>
          <p:cNvPr id="235533" name="Text Box 13"/>
          <p:cNvSpPr txBox="1">
            <a:spLocks noChangeArrowheads="1"/>
          </p:cNvSpPr>
          <p:nvPr/>
        </p:nvSpPr>
        <p:spPr bwMode="auto">
          <a:xfrm>
            <a:off x="647701" y="623887"/>
            <a:ext cx="7239000" cy="252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b="1" dirty="0">
                <a:solidFill>
                  <a:schemeClr val="accent2"/>
                </a:solidFill>
                <a:latin typeface="Arial Narrow" charset="0"/>
              </a:rPr>
              <a:t>Uniform electric field obtained from voltage: </a:t>
            </a:r>
            <a:r>
              <a:rPr lang="en-US" sz="3200" dirty="0">
                <a:solidFill>
                  <a:schemeClr val="accent2"/>
                </a:solidFill>
                <a:latin typeface="Arial Narrow" charset="0"/>
              </a:rPr>
              <a:t>Two parallel plates are charged to a voltage of 50V.  If the separation between the plates is 5.0cm, calculate the magnitude of the electric field between them, ignoring any fringe effect.</a:t>
            </a:r>
          </a:p>
        </p:txBody>
      </p:sp>
      <p:graphicFrame>
        <p:nvGraphicFramePr>
          <p:cNvPr id="235534" name="Object 2"/>
          <p:cNvGraphicFramePr>
            <a:graphicFrameLocks noChangeAspect="1"/>
          </p:cNvGraphicFramePr>
          <p:nvPr/>
        </p:nvGraphicFramePr>
        <p:xfrm>
          <a:off x="2536825" y="4916488"/>
          <a:ext cx="619125" cy="360362"/>
        </p:xfrm>
        <a:graphic>
          <a:graphicData uri="http://schemas.openxmlformats.org/presentationml/2006/ole">
            <mc:AlternateContent xmlns:mc="http://schemas.openxmlformats.org/markup-compatibility/2006">
              <mc:Choice xmlns:v="urn:schemas-microsoft-com:vml" Requires="v">
                <p:oleObj spid="_x0000_s136853" name="Equation" r:id="rId4" imgW="253800" imgH="152280" progId="Equation.DSMT4">
                  <p:embed/>
                </p:oleObj>
              </mc:Choice>
              <mc:Fallback>
                <p:oleObj name="Equation" r:id="rId4" imgW="253800" imgH="152280" progId="Equation.DSMT4">
                  <p:embed/>
                  <p:pic>
                    <p:nvPicPr>
                      <p:cNvPr id="2355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4916488"/>
                        <a:ext cx="619125" cy="360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5" name="Object 3"/>
          <p:cNvGraphicFramePr>
            <a:graphicFrameLocks noChangeAspect="1"/>
          </p:cNvGraphicFramePr>
          <p:nvPr/>
        </p:nvGraphicFramePr>
        <p:xfrm>
          <a:off x="3236913" y="4662488"/>
          <a:ext cx="681037" cy="868362"/>
        </p:xfrm>
        <a:graphic>
          <a:graphicData uri="http://schemas.openxmlformats.org/presentationml/2006/ole">
            <mc:AlternateContent xmlns:mc="http://schemas.openxmlformats.org/markup-compatibility/2006">
              <mc:Choice xmlns:v="urn:schemas-microsoft-com:vml" Requires="v">
                <p:oleObj spid="_x0000_s136854" name="Equation" r:id="rId6" imgW="279360" imgH="368280" progId="Equation.DSMT4">
                  <p:embed/>
                </p:oleObj>
              </mc:Choice>
              <mc:Fallback>
                <p:oleObj name="Equation" r:id="rId6" imgW="279360" imgH="368280" progId="Equation.DSMT4">
                  <p:embed/>
                  <p:pic>
                    <p:nvPicPr>
                      <p:cNvPr id="2355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4662488"/>
                        <a:ext cx="681037" cy="868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6" name="Object 4"/>
          <p:cNvGraphicFramePr>
            <a:graphicFrameLocks noChangeAspect="1"/>
          </p:cNvGraphicFramePr>
          <p:nvPr/>
        </p:nvGraphicFramePr>
        <p:xfrm>
          <a:off x="3962400" y="4662488"/>
          <a:ext cx="1270000" cy="868362"/>
        </p:xfrm>
        <a:graphic>
          <a:graphicData uri="http://schemas.openxmlformats.org/presentationml/2006/ole">
            <mc:AlternateContent xmlns:mc="http://schemas.openxmlformats.org/markup-compatibility/2006">
              <mc:Choice xmlns:v="urn:schemas-microsoft-com:vml" Requires="v">
                <p:oleObj spid="_x0000_s136855" name="Equation" r:id="rId8" imgW="520560" imgH="368280" progId="Equation.DSMT4">
                  <p:embed/>
                </p:oleObj>
              </mc:Choice>
              <mc:Fallback>
                <p:oleObj name="Equation" r:id="rId8" imgW="520560" imgH="368280" progId="Equation.DSMT4">
                  <p:embed/>
                  <p:pic>
                    <p:nvPicPr>
                      <p:cNvPr id="23553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62488"/>
                        <a:ext cx="1270000" cy="868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7" name="Text Box 17"/>
          <p:cNvSpPr txBox="1">
            <a:spLocks noChangeArrowheads="1"/>
          </p:cNvSpPr>
          <p:nvPr/>
        </p:nvSpPr>
        <p:spPr bwMode="auto">
          <a:xfrm>
            <a:off x="609600" y="3429000"/>
            <a:ext cx="8016875"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relationship between electric field and the potential for a uniform field? </a:t>
            </a:r>
          </a:p>
        </p:txBody>
      </p:sp>
      <p:graphicFrame>
        <p:nvGraphicFramePr>
          <p:cNvPr id="235538" name="Object 5"/>
          <p:cNvGraphicFramePr>
            <a:graphicFrameLocks noChangeAspect="1"/>
          </p:cNvGraphicFramePr>
          <p:nvPr>
            <p:extLst>
              <p:ext uri="{D42A27DB-BD31-4B8C-83A1-F6EECF244321}">
                <p14:modId xmlns:p14="http://schemas.microsoft.com/office/powerpoint/2010/main" val="4178399315"/>
              </p:ext>
            </p:extLst>
          </p:nvPr>
        </p:nvGraphicFramePr>
        <p:xfrm>
          <a:off x="4312118" y="4043850"/>
          <a:ext cx="1465263" cy="490538"/>
        </p:xfrm>
        <a:graphic>
          <a:graphicData uri="http://schemas.openxmlformats.org/presentationml/2006/ole">
            <mc:AlternateContent xmlns:mc="http://schemas.openxmlformats.org/markup-compatibility/2006">
              <mc:Choice xmlns:v="urn:schemas-microsoft-com:vml" Requires="v">
                <p:oleObj spid="_x0000_s136856" name="Equation" r:id="rId10" imgW="457200" imgH="152400" progId="Equation.DSMT4">
                  <p:embed/>
                </p:oleObj>
              </mc:Choice>
              <mc:Fallback>
                <p:oleObj name="Equation" r:id="rId10" imgW="457200" imgH="152400" progId="Equation.DSMT4">
                  <p:embed/>
                  <p:pic>
                    <p:nvPicPr>
                      <p:cNvPr id="23553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2118" y="4043850"/>
                        <a:ext cx="1465263" cy="490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9" name="AutoShape 19"/>
          <p:cNvSpPr>
            <a:spLocks noChangeArrowheads="1"/>
          </p:cNvSpPr>
          <p:nvPr/>
        </p:nvSpPr>
        <p:spPr bwMode="auto">
          <a:xfrm>
            <a:off x="609600" y="4667250"/>
            <a:ext cx="1846263" cy="860425"/>
          </a:xfrm>
          <a:prstGeom prst="rightArrow">
            <a:avLst>
              <a:gd name="adj1" fmla="val 50000"/>
              <a:gd name="adj2" fmla="val 53644"/>
            </a:avLst>
          </a:prstGeom>
          <a:solidFill>
            <a:srgbClr val="FFFF66"/>
          </a:solidFill>
          <a:ln w="38100">
            <a:solidFill>
              <a:srgbClr val="CC0000"/>
            </a:solidFill>
            <a:miter lim="800000"/>
            <a:headEnd/>
            <a:tailEnd/>
          </a:ln>
        </p:spPr>
        <p:txBody>
          <a:bodyPr wrap="none" anchor="ctr">
            <a:spAutoFit/>
          </a:bodyPr>
          <a:lstStyle/>
          <a:p>
            <a:pPr algn="ctr"/>
            <a:r>
              <a:rPr lang="en-US">
                <a:solidFill>
                  <a:srgbClr val="CC0000"/>
                </a:solidFill>
                <a:latin typeface="Arial Narrow" charset="0"/>
              </a:rPr>
              <a:t>Solving for E</a:t>
            </a:r>
          </a:p>
        </p:txBody>
      </p:sp>
      <p:graphicFrame>
        <p:nvGraphicFramePr>
          <p:cNvPr id="235540" name="Object 6"/>
          <p:cNvGraphicFramePr>
            <a:graphicFrameLocks noChangeAspect="1"/>
          </p:cNvGraphicFramePr>
          <p:nvPr/>
        </p:nvGraphicFramePr>
        <p:xfrm>
          <a:off x="5230813" y="4648200"/>
          <a:ext cx="1703387" cy="898525"/>
        </p:xfrm>
        <a:graphic>
          <a:graphicData uri="http://schemas.openxmlformats.org/presentationml/2006/ole">
            <mc:AlternateContent xmlns:mc="http://schemas.openxmlformats.org/markup-compatibility/2006">
              <mc:Choice xmlns:v="urn:schemas-microsoft-com:vml" Requires="v">
                <p:oleObj spid="_x0000_s136857" name="Equation" r:id="rId12" imgW="698400" imgH="380880" progId="Equation.DSMT4">
                  <p:embed/>
                </p:oleObj>
              </mc:Choice>
              <mc:Fallback>
                <p:oleObj name="Equation" r:id="rId12" imgW="698400" imgH="380880" progId="Equation.DSMT4">
                  <p:embed/>
                  <p:pic>
                    <p:nvPicPr>
                      <p:cNvPr id="23554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813" y="4648200"/>
                        <a:ext cx="1703387" cy="898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41" name="Object 7"/>
          <p:cNvGraphicFramePr>
            <a:graphicFrameLocks noChangeAspect="1"/>
          </p:cNvGraphicFramePr>
          <p:nvPr/>
        </p:nvGraphicFramePr>
        <p:xfrm>
          <a:off x="7034213" y="4929188"/>
          <a:ext cx="1423987" cy="388937"/>
        </p:xfrm>
        <a:graphic>
          <a:graphicData uri="http://schemas.openxmlformats.org/presentationml/2006/ole">
            <mc:AlternateContent xmlns:mc="http://schemas.openxmlformats.org/markup-compatibility/2006">
              <mc:Choice xmlns:v="urn:schemas-microsoft-com:vml" Requires="v">
                <p:oleObj spid="_x0000_s136858" name="Equation" r:id="rId14" imgW="583920" imgH="164880" progId="Equation.DSMT4">
                  <p:embed/>
                </p:oleObj>
              </mc:Choice>
              <mc:Fallback>
                <p:oleObj name="Equation" r:id="rId14" imgW="583920" imgH="164880" progId="Equation.DSMT4">
                  <p:embed/>
                  <p:pic>
                    <p:nvPicPr>
                      <p:cNvPr id="23554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4213" y="4929188"/>
                        <a:ext cx="1423987" cy="388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 Box 17"/>
          <p:cNvSpPr txBox="1">
            <a:spLocks noChangeArrowheads="1"/>
          </p:cNvSpPr>
          <p:nvPr/>
        </p:nvSpPr>
        <p:spPr bwMode="auto">
          <a:xfrm>
            <a:off x="533400" y="5638800"/>
            <a:ext cx="3810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direction is the field?</a:t>
            </a:r>
          </a:p>
        </p:txBody>
      </p:sp>
      <p:sp>
        <p:nvSpPr>
          <p:cNvPr id="26" name="Text Box 17"/>
          <p:cNvSpPr txBox="1">
            <a:spLocks noChangeArrowheads="1"/>
          </p:cNvSpPr>
          <p:nvPr/>
        </p:nvSpPr>
        <p:spPr bwMode="auto">
          <a:xfrm>
            <a:off x="4343400" y="5638800"/>
            <a:ext cx="457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CC00CC"/>
                </a:solidFill>
                <a:latin typeface="Arial Narrow" charset="0"/>
              </a:rPr>
              <a:t>Direction of decreasing potential!</a:t>
            </a:r>
          </a:p>
        </p:txBody>
      </p:sp>
      <p:sp>
        <p:nvSpPr>
          <p:cNvPr id="27" name="Text Box 17">
            <a:extLst>
              <a:ext uri="{FF2B5EF4-FFF2-40B4-BE49-F238E27FC236}">
                <a16:creationId xmlns:a16="http://schemas.microsoft.com/office/drawing/2014/main" id="{23E0706D-0756-B240-8B98-62FE15918CE0}"/>
              </a:ext>
            </a:extLst>
          </p:cNvPr>
          <p:cNvSpPr txBox="1">
            <a:spLocks noChangeArrowheads="1"/>
          </p:cNvSpPr>
          <p:nvPr/>
        </p:nvSpPr>
        <p:spPr bwMode="auto">
          <a:xfrm>
            <a:off x="666145" y="3054919"/>
            <a:ext cx="72389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00B0F0"/>
                </a:solidFill>
                <a:latin typeface="Arial Narrow" charset="0"/>
              </a:rPr>
              <a:t>What are the max PE and speed of a proton and an electron can obtain?</a:t>
            </a:r>
          </a:p>
        </p:txBody>
      </p:sp>
    </p:spTree>
    <p:extLst>
      <p:ext uri="{BB962C8B-B14F-4D97-AF65-F5344CB8AC3E}">
        <p14:creationId xmlns:p14="http://schemas.microsoft.com/office/powerpoint/2010/main" val="250271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35537"/>
                                        </p:tgtEl>
                                        <p:attrNameLst>
                                          <p:attrName>style.visibility</p:attrName>
                                        </p:attrNameLst>
                                      </p:cBhvr>
                                      <p:to>
                                        <p:strVal val="visible"/>
                                      </p:to>
                                    </p:set>
                                    <p:animEffect transition="in" filter="wipe(left)">
                                      <p:cBhvr>
                                        <p:cTn id="19" dur="500"/>
                                        <p:tgtEl>
                                          <p:spTgt spid="2355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5538"/>
                                        </p:tgtEl>
                                        <p:attrNameLst>
                                          <p:attrName>style.visibility</p:attrName>
                                        </p:attrNameLst>
                                      </p:cBhvr>
                                      <p:to>
                                        <p:strVal val="visible"/>
                                      </p:to>
                                    </p:set>
                                    <p:animEffect transition="in" filter="wipe(left)">
                                      <p:cBhvr>
                                        <p:cTn id="24" dur="500"/>
                                        <p:tgtEl>
                                          <p:spTgt spid="2355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5539"/>
                                        </p:tgtEl>
                                        <p:attrNameLst>
                                          <p:attrName>style.visibility</p:attrName>
                                        </p:attrNameLst>
                                      </p:cBhvr>
                                      <p:to>
                                        <p:strVal val="visible"/>
                                      </p:to>
                                    </p:set>
                                    <p:animEffect transition="in" filter="wipe(left)">
                                      <p:cBhvr>
                                        <p:cTn id="29" dur="500"/>
                                        <p:tgtEl>
                                          <p:spTgt spid="2355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5534"/>
                                        </p:tgtEl>
                                        <p:attrNameLst>
                                          <p:attrName>style.visibility</p:attrName>
                                        </p:attrNameLst>
                                      </p:cBhvr>
                                      <p:to>
                                        <p:strVal val="visible"/>
                                      </p:to>
                                    </p:set>
                                    <p:animEffect transition="in" filter="wipe(left)">
                                      <p:cBhvr>
                                        <p:cTn id="34" dur="500"/>
                                        <p:tgtEl>
                                          <p:spTgt spid="2355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5535"/>
                                        </p:tgtEl>
                                        <p:attrNameLst>
                                          <p:attrName>style.visibility</p:attrName>
                                        </p:attrNameLst>
                                      </p:cBhvr>
                                      <p:to>
                                        <p:strVal val="visible"/>
                                      </p:to>
                                    </p:set>
                                    <p:animEffect transition="in" filter="wipe(left)">
                                      <p:cBhvr>
                                        <p:cTn id="39" dur="500"/>
                                        <p:tgtEl>
                                          <p:spTgt spid="23553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5536"/>
                                        </p:tgtEl>
                                        <p:attrNameLst>
                                          <p:attrName>style.visibility</p:attrName>
                                        </p:attrNameLst>
                                      </p:cBhvr>
                                      <p:to>
                                        <p:strVal val="visible"/>
                                      </p:to>
                                    </p:set>
                                    <p:animEffect transition="in" filter="wipe(left)">
                                      <p:cBhvr>
                                        <p:cTn id="44" dur="500"/>
                                        <p:tgtEl>
                                          <p:spTgt spid="23553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5540"/>
                                        </p:tgtEl>
                                        <p:attrNameLst>
                                          <p:attrName>style.visibility</p:attrName>
                                        </p:attrNameLst>
                                      </p:cBhvr>
                                      <p:to>
                                        <p:strVal val="visible"/>
                                      </p:to>
                                    </p:set>
                                    <p:animEffect transition="in" filter="wipe(left)">
                                      <p:cBhvr>
                                        <p:cTn id="49" dur="500"/>
                                        <p:tgtEl>
                                          <p:spTgt spid="2355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5541"/>
                                        </p:tgtEl>
                                        <p:attrNameLst>
                                          <p:attrName>style.visibility</p:attrName>
                                        </p:attrNameLst>
                                      </p:cBhvr>
                                      <p:to>
                                        <p:strVal val="visible"/>
                                      </p:to>
                                    </p:set>
                                    <p:animEffect transition="in" filter="wipe(left)">
                                      <p:cBhvr>
                                        <p:cTn id="54" dur="500"/>
                                        <p:tgtEl>
                                          <p:spTgt spid="2355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7" grpId="0"/>
      <p:bldP spid="235539" grpId="0" animBg="1"/>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644651"/>
            <a:ext cx="2915816" cy="1631216"/>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What is the electric field between the cathode and the ground grid?</a:t>
            </a:r>
          </a:p>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What do you need to know?</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a:solidFill>
                  <a:srgbClr val="C00000"/>
                </a:solidFill>
                <a:latin typeface="Arial Narrow" charset="0"/>
                <a:ea typeface="Arial Narrow" charset="0"/>
                <a:cs typeface="Arial Narrow" charset="0"/>
              </a:rPr>
              <a:t>E Field in </a:t>
            </a:r>
            <a:r>
              <a:rPr lang="en-US" sz="4000" b="1" dirty="0" err="1">
                <a:solidFill>
                  <a:srgbClr val="C00000"/>
                </a:solidFill>
                <a:latin typeface="Arial Narrow" charset="0"/>
                <a:ea typeface="Arial Narrow" charset="0"/>
                <a:cs typeface="Arial Narrow" charset="0"/>
              </a:rPr>
              <a:t>ProtoDUNE</a:t>
            </a:r>
            <a:r>
              <a:rPr lang="en-US" sz="4000" b="1" dirty="0">
                <a:solidFill>
                  <a:srgbClr val="C00000"/>
                </a:solidFill>
                <a:latin typeface="Arial Narrow" charset="0"/>
                <a:ea typeface="Arial Narrow" charset="0"/>
                <a:cs typeface="Arial Narrow" charset="0"/>
              </a:rPr>
              <a:t> DP</a:t>
            </a:r>
          </a:p>
        </p:txBody>
      </p:sp>
      <p:grpSp>
        <p:nvGrpSpPr>
          <p:cNvPr id="20" name="Group 19">
            <a:extLst>
              <a:ext uri="{FF2B5EF4-FFF2-40B4-BE49-F238E27FC236}">
                <a16:creationId xmlns:a16="http://schemas.microsoft.com/office/drawing/2014/main" id="{800D9B83-858D-0840-9F0B-A88B0A4B9B4F}"/>
              </a:ext>
            </a:extLst>
          </p:cNvPr>
          <p:cNvGrpSpPr/>
          <p:nvPr/>
        </p:nvGrpSpPr>
        <p:grpSpPr>
          <a:xfrm>
            <a:off x="4676643" y="2348880"/>
            <a:ext cx="4023450" cy="1023030"/>
            <a:chOff x="4676643" y="2348880"/>
            <a:chExt cx="4023450" cy="1023030"/>
          </a:xfrm>
        </p:grpSpPr>
        <p:sp>
          <p:nvSpPr>
            <p:cNvPr id="6" name="ZoneTexte 5"/>
            <p:cNvSpPr txBox="1"/>
            <p:nvPr/>
          </p:nvSpPr>
          <p:spPr>
            <a:xfrm>
              <a:off x="6254641" y="2971800"/>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22" name="Group 21">
            <a:extLst>
              <a:ext uri="{FF2B5EF4-FFF2-40B4-BE49-F238E27FC236}">
                <a16:creationId xmlns:a16="http://schemas.microsoft.com/office/drawing/2014/main" id="{87CD9AEF-D492-AD46-9553-3D015BCFB7F7}"/>
              </a:ext>
            </a:extLst>
          </p:cNvPr>
          <p:cNvGrpSpPr/>
          <p:nvPr/>
        </p:nvGrpSpPr>
        <p:grpSpPr>
          <a:xfrm>
            <a:off x="4572000" y="3419708"/>
            <a:ext cx="4445402" cy="707886"/>
            <a:chOff x="4572000" y="3419708"/>
            <a:chExt cx="4445402" cy="707886"/>
          </a:xfrm>
        </p:grpSpPr>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Field Cage (common structural elements with SP)</a:t>
              </a:r>
            </a:p>
          </p:txBody>
        </p: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17" name="Group 16">
            <a:extLst>
              <a:ext uri="{FF2B5EF4-FFF2-40B4-BE49-F238E27FC236}">
                <a16:creationId xmlns:a16="http://schemas.microsoft.com/office/drawing/2014/main" id="{FA53B21F-081B-FC47-A783-F4507E0070C8}"/>
              </a:ext>
            </a:extLst>
          </p:cNvPr>
          <p:cNvGrpSpPr/>
          <p:nvPr/>
        </p:nvGrpSpPr>
        <p:grpSpPr>
          <a:xfrm>
            <a:off x="3197110" y="4725144"/>
            <a:ext cx="3940291" cy="484892"/>
            <a:chOff x="3197110" y="4725144"/>
            <a:chExt cx="3940291" cy="484892"/>
          </a:xfrm>
        </p:grpSpPr>
        <p:sp>
          <p:nvSpPr>
            <p:cNvPr id="9" name="ZoneTexte 8"/>
            <p:cNvSpPr txBox="1"/>
            <p:nvPr/>
          </p:nvSpPr>
          <p:spPr>
            <a:xfrm>
              <a:off x="6156177" y="4809926"/>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3" name="Connecteur droit avec flèche 12"/>
            <p:cNvCxnSpPr/>
            <p:nvPr/>
          </p:nvCxnSpPr>
          <p:spPr bwMode="auto">
            <a:xfrm flipH="1" flipV="1">
              <a:off x="3197110" y="4725144"/>
              <a:ext cx="2959066" cy="28803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11" name="Group 10">
            <a:extLst>
              <a:ext uri="{FF2B5EF4-FFF2-40B4-BE49-F238E27FC236}">
                <a16:creationId xmlns:a16="http://schemas.microsoft.com/office/drawing/2014/main" id="{7A2621A3-D4AA-FB40-99C2-497509F85098}"/>
              </a:ext>
            </a:extLst>
          </p:cNvPr>
          <p:cNvGrpSpPr/>
          <p:nvPr/>
        </p:nvGrpSpPr>
        <p:grpSpPr>
          <a:xfrm>
            <a:off x="1194518" y="2348880"/>
            <a:ext cx="604309" cy="2461046"/>
            <a:chOff x="1194518" y="2348880"/>
            <a:chExt cx="604309" cy="2461046"/>
          </a:xfrm>
        </p:grpSpPr>
        <p:cxnSp>
          <p:nvCxnSpPr>
            <p:cNvPr id="15" name="Connecteur droit avec flèche 14"/>
            <p:cNvCxnSpPr/>
            <p:nvPr/>
          </p:nvCxnSpPr>
          <p:spPr>
            <a:xfrm flipH="1">
              <a:off x="1194518" y="2348880"/>
              <a:ext cx="4112"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298369" y="335450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grpSp>
      <p:grpSp>
        <p:nvGrpSpPr>
          <p:cNvPr id="14" name="Group 13">
            <a:extLst>
              <a:ext uri="{FF2B5EF4-FFF2-40B4-BE49-F238E27FC236}">
                <a16:creationId xmlns:a16="http://schemas.microsoft.com/office/drawing/2014/main" id="{9D846780-5BB2-3A49-B102-EFF1F5217B5F}"/>
              </a:ext>
            </a:extLst>
          </p:cNvPr>
          <p:cNvGrpSpPr/>
          <p:nvPr/>
        </p:nvGrpSpPr>
        <p:grpSpPr>
          <a:xfrm>
            <a:off x="1194518" y="4809926"/>
            <a:ext cx="1851448" cy="788606"/>
            <a:chOff x="1194518" y="4809926"/>
            <a:chExt cx="1851448" cy="788606"/>
          </a:xfrm>
        </p:grpSpPr>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42373" y="5229200"/>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grpSp>
      <p:sp>
        <p:nvSpPr>
          <p:cNvPr id="3" name="Date Placeholder 2"/>
          <p:cNvSpPr>
            <a:spLocks noGrp="1"/>
          </p:cNvSpPr>
          <p:nvPr>
            <p:ph type="dt" sz="half" idx="10"/>
          </p:nvPr>
        </p:nvSpPr>
        <p:spPr/>
        <p:txBody>
          <a:bodyPr/>
          <a:lstStyle/>
          <a:p>
            <a:r>
              <a:rPr lang="en-US"/>
              <a:t>Wednesday, Sept. 30, 2020</a:t>
            </a:r>
          </a:p>
        </p:txBody>
      </p:sp>
      <p:sp>
        <p:nvSpPr>
          <p:cNvPr id="7" name="Footer Placeholder 6"/>
          <p:cNvSpPr>
            <a:spLocks noGrp="1"/>
          </p:cNvSpPr>
          <p:nvPr>
            <p:ph type="ftr" sz="quarter" idx="11"/>
          </p:nvPr>
        </p:nvSpPr>
        <p:spPr/>
        <p:txBody>
          <a:bodyPr/>
          <a:lstStyle/>
          <a:p>
            <a:r>
              <a:rPr lang="en-US"/>
              <a:t>PHYS 1444-002, Fall 2020                    Dr. Jaehoon Yu</a:t>
            </a:r>
            <a:endParaRPr lang="en-US" dirty="0"/>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13</a:t>
            </a:fld>
            <a:endParaRPr lang="en-US" dirty="0"/>
          </a:p>
        </p:txBody>
      </p:sp>
      <p:grpSp>
        <p:nvGrpSpPr>
          <p:cNvPr id="24" name="Group 23">
            <a:extLst>
              <a:ext uri="{FF2B5EF4-FFF2-40B4-BE49-F238E27FC236}">
                <a16:creationId xmlns:a16="http://schemas.microsoft.com/office/drawing/2014/main" id="{F0C7D754-DE0D-644D-B59F-214E28121744}"/>
              </a:ext>
            </a:extLst>
          </p:cNvPr>
          <p:cNvGrpSpPr/>
          <p:nvPr/>
        </p:nvGrpSpPr>
        <p:grpSpPr>
          <a:xfrm>
            <a:off x="3679709" y="5230108"/>
            <a:ext cx="4295943" cy="484892"/>
            <a:chOff x="3679709" y="5230108"/>
            <a:chExt cx="4295943" cy="484892"/>
          </a:xfrm>
        </p:grpSpPr>
        <p:sp>
          <p:nvSpPr>
            <p:cNvPr id="18" name="ZoneTexte 8">
              <a:extLst>
                <a:ext uri="{FF2B5EF4-FFF2-40B4-BE49-F238E27FC236}">
                  <a16:creationId xmlns:a16="http://schemas.microsoft.com/office/drawing/2014/main" id="{5E43FED6-E8D7-1348-A9DD-09781DF6581C}"/>
                </a:ext>
              </a:extLst>
            </p:cNvPr>
            <p:cNvSpPr txBox="1"/>
            <p:nvPr/>
          </p:nvSpPr>
          <p:spPr>
            <a:xfrm>
              <a:off x="6638775" y="5314890"/>
              <a:ext cx="1336877"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Ground Grid</a:t>
              </a:r>
            </a:p>
          </p:txBody>
        </p:sp>
        <p:cxnSp>
          <p:nvCxnSpPr>
            <p:cNvPr id="19" name="Connecteur droit avec flèche 12">
              <a:extLst>
                <a:ext uri="{FF2B5EF4-FFF2-40B4-BE49-F238E27FC236}">
                  <a16:creationId xmlns:a16="http://schemas.microsoft.com/office/drawing/2014/main" id="{84245F66-E914-814E-B6F3-67368393D7DC}"/>
                </a:ext>
              </a:extLst>
            </p:cNvPr>
            <p:cNvCxnSpPr/>
            <p:nvPr/>
          </p:nvCxnSpPr>
          <p:spPr bwMode="auto">
            <a:xfrm flipH="1" flipV="1">
              <a:off x="3679709" y="5230108"/>
              <a:ext cx="2959066" cy="28803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sp>
        <p:nvSpPr>
          <p:cNvPr id="26" name="ZoneTexte 3">
            <a:extLst>
              <a:ext uri="{FF2B5EF4-FFF2-40B4-BE49-F238E27FC236}">
                <a16:creationId xmlns:a16="http://schemas.microsoft.com/office/drawing/2014/main" id="{2235C9DF-284A-B347-B16F-E9456B76D39D}"/>
              </a:ext>
            </a:extLst>
          </p:cNvPr>
          <p:cNvSpPr txBox="1"/>
          <p:nvPr/>
        </p:nvSpPr>
        <p:spPr>
          <a:xfrm>
            <a:off x="6178269" y="2133600"/>
            <a:ext cx="2051331" cy="400110"/>
          </a:xfrm>
          <a:prstGeom prst="rect">
            <a:avLst/>
          </a:prstGeom>
          <a:noFill/>
        </p:spPr>
        <p:txBody>
          <a:bodyPr wrap="square" rtlCol="0">
            <a:spAutoFit/>
          </a:bodyPr>
          <a:lstStyle/>
          <a:p>
            <a:pPr marL="285750" indent="-285750">
              <a:buFont typeface="Wingdings" charset="2"/>
              <a:buChar char="§"/>
            </a:pPr>
            <a:r>
              <a:rPr lang="en-US" sz="2000" dirty="0" err="1">
                <a:solidFill>
                  <a:srgbClr val="3C5A77"/>
                </a:solidFill>
                <a:latin typeface="Arial Narrow" charset="0"/>
                <a:ea typeface="Arial Narrow" charset="0"/>
                <a:cs typeface="Arial Narrow" charset="0"/>
                <a:sym typeface="Wingdings"/>
              </a:rPr>
              <a:t>V</a:t>
            </a:r>
            <a:r>
              <a:rPr lang="en-US" sz="2000" baseline="-25000" dirty="0" err="1">
                <a:solidFill>
                  <a:srgbClr val="3C5A77"/>
                </a:solidFill>
                <a:latin typeface="Arial Narrow" charset="0"/>
                <a:ea typeface="Arial Narrow" charset="0"/>
                <a:cs typeface="Arial Narrow" charset="0"/>
                <a:sym typeface="Wingdings"/>
              </a:rPr>
              <a:t>cathode</a:t>
            </a:r>
            <a:r>
              <a:rPr lang="en-US" sz="2000" dirty="0">
                <a:solidFill>
                  <a:srgbClr val="3C5A77"/>
                </a:solidFill>
                <a:latin typeface="Arial Narrow" charset="0"/>
                <a:ea typeface="Arial Narrow" charset="0"/>
                <a:cs typeface="Arial Narrow" charset="0"/>
                <a:sym typeface="Wingdings"/>
              </a:rPr>
              <a:t>= - 300kV</a:t>
            </a:r>
          </a:p>
        </p:txBody>
      </p:sp>
      <p:sp>
        <p:nvSpPr>
          <p:cNvPr id="27" name="ZoneTexte 3">
            <a:extLst>
              <a:ext uri="{FF2B5EF4-FFF2-40B4-BE49-F238E27FC236}">
                <a16:creationId xmlns:a16="http://schemas.microsoft.com/office/drawing/2014/main" id="{F1319C85-00BB-FB44-8171-9C3741364567}"/>
              </a:ext>
            </a:extLst>
          </p:cNvPr>
          <p:cNvSpPr txBox="1"/>
          <p:nvPr/>
        </p:nvSpPr>
        <p:spPr>
          <a:xfrm>
            <a:off x="6172200" y="2495490"/>
            <a:ext cx="2051331" cy="400110"/>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d= 70cm</a:t>
            </a:r>
          </a:p>
        </p:txBody>
      </p:sp>
    </p:spTree>
    <p:extLst>
      <p:ext uri="{BB962C8B-B14F-4D97-AF65-F5344CB8AC3E}">
        <p14:creationId xmlns:p14="http://schemas.microsoft.com/office/powerpoint/2010/main" val="254804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6" y="23715"/>
            <a:ext cx="9186507" cy="6878894"/>
          </a:xfrm>
          <a:prstGeom prst="rect">
            <a:avLst/>
          </a:prstGeom>
        </p:spPr>
      </p:pic>
      <p:sp>
        <p:nvSpPr>
          <p:cNvPr id="8" name="ZoneTexte 1"/>
          <p:cNvSpPr txBox="1">
            <a:spLocks noChangeArrowheads="1"/>
          </p:cNvSpPr>
          <p:nvPr/>
        </p:nvSpPr>
        <p:spPr bwMode="auto">
          <a:xfrm>
            <a:off x="114299" y="250824"/>
            <a:ext cx="89154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fr-FR" altLang="en-US" sz="4800" b="1" dirty="0">
                <a:solidFill>
                  <a:schemeClr val="bg1"/>
                </a:solidFill>
                <a:latin typeface="Arial Narrow" charset="0"/>
                <a:ea typeface="Arial Narrow" charset="0"/>
                <a:cs typeface="Arial Narrow" charset="0"/>
              </a:rPr>
              <a:t>DUNE Prototype Detector @ CERN</a:t>
            </a:r>
            <a:endParaRPr lang="en-US" altLang="en-US" sz="4800" b="1" dirty="0">
              <a:solidFill>
                <a:schemeClr val="bg1"/>
              </a:solidFill>
              <a:latin typeface="Arial Narrow" charset="0"/>
              <a:ea typeface="Arial Narrow" charset="0"/>
              <a:cs typeface="Arial Narrow" charset="0"/>
            </a:endParaRPr>
          </a:p>
        </p:txBody>
      </p:sp>
      <p:grpSp>
        <p:nvGrpSpPr>
          <p:cNvPr id="16" name="Group 15"/>
          <p:cNvGrpSpPr/>
          <p:nvPr/>
        </p:nvGrpSpPr>
        <p:grpSpPr>
          <a:xfrm rot="16200000">
            <a:off x="6533682" y="1100241"/>
            <a:ext cx="511812" cy="4660632"/>
            <a:chOff x="1898408" y="2879620"/>
            <a:chExt cx="511812" cy="3505200"/>
          </a:xfrm>
        </p:grpSpPr>
        <p:cxnSp>
          <p:nvCxnSpPr>
            <p:cNvPr id="10" name="Straight Arrow Connector 9"/>
            <p:cNvCxnSpPr/>
            <p:nvPr/>
          </p:nvCxnSpPr>
          <p:spPr bwMode="auto">
            <a:xfrm>
              <a:off x="1898408" y="2879620"/>
              <a:ext cx="152400" cy="3505200"/>
            </a:xfrm>
            <a:prstGeom prst="straightConnector1">
              <a:avLst/>
            </a:prstGeom>
            <a:noFill/>
            <a:ln w="57150" cap="flat" cmpd="sng" algn="ctr">
              <a:solidFill>
                <a:schemeClr val="bg1"/>
              </a:solidFill>
              <a:prstDash val="solid"/>
              <a:round/>
              <a:headEnd type="triangle"/>
              <a:tailEnd type="triangle"/>
            </a:ln>
            <a:effectLst/>
          </p:spPr>
        </p:cxnSp>
        <p:sp>
          <p:nvSpPr>
            <p:cNvPr id="13" name="TextBox 12"/>
            <p:cNvSpPr txBox="1"/>
            <p:nvPr/>
          </p:nvSpPr>
          <p:spPr>
            <a:xfrm rot="5072025">
              <a:off x="1992161" y="4802340"/>
              <a:ext cx="345042" cy="491076"/>
            </a:xfrm>
            <a:prstGeom prst="rect">
              <a:avLst/>
            </a:prstGeom>
            <a:noFill/>
          </p:spPr>
          <p:txBody>
            <a:bodyPr wrap="none" rtlCol="0">
              <a:spAutoFit/>
            </a:bodyPr>
            <a:lstStyle/>
            <a:p>
              <a:r>
                <a:rPr lang="en-US" b="1">
                  <a:solidFill>
                    <a:schemeClr val="bg1"/>
                  </a:solidFill>
                  <a:latin typeface="Arial Narrow" charset="0"/>
                  <a:ea typeface="Arial Narrow" charset="0"/>
                  <a:cs typeface="Arial Narrow" charset="0"/>
                </a:rPr>
                <a:t>6m</a:t>
              </a:r>
            </a:p>
          </p:txBody>
        </p:sp>
      </p:grpSp>
      <p:grpSp>
        <p:nvGrpSpPr>
          <p:cNvPr id="17" name="Group 16"/>
          <p:cNvGrpSpPr/>
          <p:nvPr/>
        </p:nvGrpSpPr>
        <p:grpSpPr>
          <a:xfrm rot="21058588">
            <a:off x="6060327" y="802166"/>
            <a:ext cx="4110545" cy="3705635"/>
            <a:chOff x="1676400" y="2895600"/>
            <a:chExt cx="484402" cy="3505200"/>
          </a:xfrm>
        </p:grpSpPr>
        <p:cxnSp>
          <p:nvCxnSpPr>
            <p:cNvPr id="18" name="Straight Arrow Connector 17"/>
            <p:cNvCxnSpPr/>
            <p:nvPr/>
          </p:nvCxnSpPr>
          <p:spPr bwMode="auto">
            <a:xfrm>
              <a:off x="1676400" y="2895600"/>
              <a:ext cx="49306" cy="3505200"/>
            </a:xfrm>
            <a:prstGeom prst="straightConnector1">
              <a:avLst/>
            </a:prstGeom>
            <a:noFill/>
            <a:ln w="57150" cap="flat" cmpd="sng" algn="ctr">
              <a:solidFill>
                <a:schemeClr val="bg1"/>
              </a:solidFill>
              <a:prstDash val="solid"/>
              <a:round/>
              <a:headEnd type="triangle"/>
              <a:tailEnd type="triangle"/>
            </a:ln>
            <a:effectLst/>
          </p:spPr>
        </p:cxnSp>
        <p:sp>
          <p:nvSpPr>
            <p:cNvPr id="19" name="TextBox 18"/>
            <p:cNvSpPr txBox="1"/>
            <p:nvPr/>
          </p:nvSpPr>
          <p:spPr>
            <a:xfrm rot="21211741">
              <a:off x="1702022" y="3930164"/>
              <a:ext cx="458780" cy="528971"/>
            </a:xfrm>
            <a:prstGeom prst="rect">
              <a:avLst/>
            </a:prstGeom>
            <a:noFill/>
          </p:spPr>
          <p:txBody>
            <a:bodyPr wrap="none" rtlCol="0">
              <a:spAutoFit/>
            </a:bodyPr>
            <a:lstStyle/>
            <a:p>
              <a:r>
                <a:rPr lang="en-US" b="1">
                  <a:solidFill>
                    <a:schemeClr val="bg1"/>
                  </a:solidFill>
                  <a:latin typeface="Arial Narrow" charset="0"/>
                  <a:ea typeface="Arial Narrow" charset="0"/>
                  <a:cs typeface="Arial Narrow" charset="0"/>
                </a:rPr>
                <a:t>6m</a:t>
              </a:r>
            </a:p>
          </p:txBody>
        </p:sp>
      </p:grpSp>
      <p:sp>
        <p:nvSpPr>
          <p:cNvPr id="2" name="Date Placeholder 1">
            <a:extLst>
              <a:ext uri="{FF2B5EF4-FFF2-40B4-BE49-F238E27FC236}">
                <a16:creationId xmlns:a16="http://schemas.microsoft.com/office/drawing/2014/main" id="{DE3B81C2-CB4E-0C40-9DE2-92E30E3E4C88}"/>
              </a:ext>
            </a:extLst>
          </p:cNvPr>
          <p:cNvSpPr>
            <a:spLocks noGrp="1"/>
          </p:cNvSpPr>
          <p:nvPr>
            <p:ph type="dt" sz="half" idx="10"/>
          </p:nvPr>
        </p:nvSpPr>
        <p:spPr/>
        <p:txBody>
          <a:bodyPr/>
          <a:lstStyle/>
          <a:p>
            <a:pPr>
              <a:defRPr/>
            </a:pPr>
            <a:r>
              <a:rPr lang="en-US"/>
              <a:t>Wednesday, Sept. 30, 2020</a:t>
            </a:r>
          </a:p>
        </p:txBody>
      </p:sp>
      <p:sp>
        <p:nvSpPr>
          <p:cNvPr id="3" name="Footer Placeholder 2">
            <a:extLst>
              <a:ext uri="{FF2B5EF4-FFF2-40B4-BE49-F238E27FC236}">
                <a16:creationId xmlns:a16="http://schemas.microsoft.com/office/drawing/2014/main" id="{3CF22390-4E48-464F-9E00-99F4DE4084AE}"/>
              </a:ext>
            </a:extLst>
          </p:cNvPr>
          <p:cNvSpPr>
            <a:spLocks noGrp="1"/>
          </p:cNvSpPr>
          <p:nvPr>
            <p:ph type="ftr" sz="quarter" idx="11"/>
          </p:nvPr>
        </p:nvSpPr>
        <p:spPr/>
        <p:txBody>
          <a:bodyPr/>
          <a:lstStyle/>
          <a:p>
            <a:pPr>
              <a:defRPr/>
            </a:pPr>
            <a:r>
              <a:rPr lang="de-DE"/>
              <a:t>PHYS 1444-002, Fall 2020                    Dr. Jaehoon Yu</a:t>
            </a:r>
            <a:endParaRPr lang="en-US"/>
          </a:p>
        </p:txBody>
      </p:sp>
      <p:sp>
        <p:nvSpPr>
          <p:cNvPr id="4" name="Slide Number Placeholder 3">
            <a:extLst>
              <a:ext uri="{FF2B5EF4-FFF2-40B4-BE49-F238E27FC236}">
                <a16:creationId xmlns:a16="http://schemas.microsoft.com/office/drawing/2014/main" id="{E09BC5CC-6D66-6A45-B2E9-8A5A960A0214}"/>
              </a:ext>
            </a:extLst>
          </p:cNvPr>
          <p:cNvSpPr>
            <a:spLocks noGrp="1"/>
          </p:cNvSpPr>
          <p:nvPr>
            <p:ph type="sldNum" sz="quarter" idx="12"/>
          </p:nvPr>
        </p:nvSpPr>
        <p:spPr/>
        <p:txBody>
          <a:bodyPr/>
          <a:lstStyle/>
          <a:p>
            <a:pPr>
              <a:defRPr/>
            </a:pPr>
            <a:fld id="{9690B60E-95F4-9C41-AEA5-2E2E6ABCCAAC}" type="slidenum">
              <a:rPr lang="en-US" smtClean="0"/>
              <a:pPr>
                <a:defRPr/>
              </a:pPr>
              <a:t>14</a:t>
            </a:fld>
            <a:endParaRPr lang="en-US"/>
          </a:p>
        </p:txBody>
      </p:sp>
    </p:spTree>
    <p:extLst>
      <p:ext uri="{BB962C8B-B14F-4D97-AF65-F5344CB8AC3E}">
        <p14:creationId xmlns:p14="http://schemas.microsoft.com/office/powerpoint/2010/main" val="305738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A70FE-F684-F94F-A670-563CA41B5FAC}"/>
              </a:ext>
            </a:extLst>
          </p:cNvPr>
          <p:cNvSpPr>
            <a:spLocks noGrp="1"/>
          </p:cNvSpPr>
          <p:nvPr>
            <p:ph type="dt" sz="half" idx="10"/>
          </p:nvPr>
        </p:nvSpPr>
        <p:spPr/>
        <p:txBody>
          <a:bodyPr/>
          <a:lstStyle/>
          <a:p>
            <a:pPr>
              <a:defRPr/>
            </a:pPr>
            <a:r>
              <a:rPr lang="en-US"/>
              <a:t>Wednesday, Sept. 30, 2020</a:t>
            </a:r>
          </a:p>
        </p:txBody>
      </p:sp>
      <p:sp>
        <p:nvSpPr>
          <p:cNvPr id="3" name="Footer Placeholder 2">
            <a:extLst>
              <a:ext uri="{FF2B5EF4-FFF2-40B4-BE49-F238E27FC236}">
                <a16:creationId xmlns:a16="http://schemas.microsoft.com/office/drawing/2014/main" id="{8B4FB164-E141-8F40-828B-9F1806FDB5F3}"/>
              </a:ext>
            </a:extLst>
          </p:cNvPr>
          <p:cNvSpPr>
            <a:spLocks noGrp="1"/>
          </p:cNvSpPr>
          <p:nvPr>
            <p:ph type="ftr" sz="quarter" idx="11"/>
          </p:nvPr>
        </p:nvSpPr>
        <p:spPr/>
        <p:txBody>
          <a:bodyPr/>
          <a:lstStyle/>
          <a:p>
            <a:pPr>
              <a:defRPr/>
            </a:pPr>
            <a:r>
              <a:rPr lang="de-DE"/>
              <a:t>PHYS 1444-002, Fall 2020                    Dr. Jaehoon Yu</a:t>
            </a:r>
            <a:endParaRPr lang="en-US"/>
          </a:p>
        </p:txBody>
      </p:sp>
      <p:sp>
        <p:nvSpPr>
          <p:cNvPr id="4" name="Slide Number Placeholder 3">
            <a:extLst>
              <a:ext uri="{FF2B5EF4-FFF2-40B4-BE49-F238E27FC236}">
                <a16:creationId xmlns:a16="http://schemas.microsoft.com/office/drawing/2014/main" id="{1792644A-33F9-B24A-BD8C-125762CA2703}"/>
              </a:ext>
            </a:extLst>
          </p:cNvPr>
          <p:cNvSpPr>
            <a:spLocks noGrp="1"/>
          </p:cNvSpPr>
          <p:nvPr>
            <p:ph type="sldNum" sz="quarter" idx="12"/>
          </p:nvPr>
        </p:nvSpPr>
        <p:spPr/>
        <p:txBody>
          <a:bodyPr/>
          <a:lstStyle/>
          <a:p>
            <a:pPr>
              <a:defRPr/>
            </a:pPr>
            <a:fld id="{9690B60E-95F4-9C41-AEA5-2E2E6ABCCAAC}" type="slidenum">
              <a:rPr lang="en-US" smtClean="0"/>
              <a:pPr>
                <a:defRPr/>
              </a:pPr>
              <a:t>15</a:t>
            </a:fld>
            <a:endParaRPr lang="en-US"/>
          </a:p>
        </p:txBody>
      </p:sp>
      <p:pic>
        <p:nvPicPr>
          <p:cNvPr id="5" name="Picture 2">
            <a:extLst>
              <a:ext uri="{FF2B5EF4-FFF2-40B4-BE49-F238E27FC236}">
                <a16:creationId xmlns:a16="http://schemas.microsoft.com/office/drawing/2014/main" id="{6D8FBF4E-1F21-754A-B610-C48F643C8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0"/>
            <a:ext cx="91524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51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Sept. 30, 2020</a:t>
            </a:r>
          </a:p>
        </p:txBody>
      </p:sp>
      <p:sp>
        <p:nvSpPr>
          <p:cNvPr id="14" name="Footer Placeholder 4"/>
          <p:cNvSpPr>
            <a:spLocks noGrp="1"/>
          </p:cNvSpPr>
          <p:nvPr>
            <p:ph type="ftr" sz="quarter" idx="11"/>
          </p:nvPr>
        </p:nvSpPr>
        <p:spPr/>
        <p:txBody>
          <a:bodyPr/>
          <a:lstStyle/>
          <a:p>
            <a:r>
              <a:rPr lang="de-DE"/>
              <a:t>PHYS 1444-002, Fall 2020                    Dr. Jaehoon Yu</a:t>
            </a:r>
            <a:endParaRPr lang="en-US"/>
          </a:p>
        </p:txBody>
      </p:sp>
      <p:sp>
        <p:nvSpPr>
          <p:cNvPr id="15" name="Slide Number Placeholder 5"/>
          <p:cNvSpPr>
            <a:spLocks noGrp="1"/>
          </p:cNvSpPr>
          <p:nvPr>
            <p:ph type="sldNum" sz="quarter" idx="12"/>
          </p:nvPr>
        </p:nvSpPr>
        <p:spPr/>
        <p:txBody>
          <a:bodyPr/>
          <a:lstStyle/>
          <a:p>
            <a:fld id="{9FFE2F27-53D0-BC4B-B3E6-4D8E0651FEC5}" type="slidenum">
              <a:rPr lang="en-US"/>
              <a:pPr/>
              <a:t>16</a:t>
            </a:fld>
            <a:endParaRPr lang="en-US"/>
          </a:p>
        </p:txBody>
      </p:sp>
      <p:pic>
        <p:nvPicPr>
          <p:cNvPr id="236546" name="Picture 2" descr="FG23_007"/>
          <p:cNvPicPr>
            <a:picLocks noChangeAspect="1" noChangeArrowheads="1"/>
          </p:cNvPicPr>
          <p:nvPr/>
        </p:nvPicPr>
        <p:blipFill>
          <a:blip r:embed="rId3"/>
          <a:srcRect/>
          <a:stretch>
            <a:fillRect/>
          </a:stretch>
        </p:blipFill>
        <p:spPr bwMode="auto">
          <a:xfrm>
            <a:off x="6324600" y="3505200"/>
            <a:ext cx="3048000" cy="2286000"/>
          </a:xfrm>
          <a:prstGeom prst="rect">
            <a:avLst/>
          </a:prstGeom>
          <a:noFill/>
        </p:spPr>
      </p:pic>
      <p:sp>
        <p:nvSpPr>
          <p:cNvPr id="236547" name="Rectangle 3"/>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6548" name="Rectangle 4"/>
          <p:cNvSpPr>
            <a:spLocks noChangeArrowheads="1"/>
          </p:cNvSpPr>
          <p:nvPr/>
        </p:nvSpPr>
        <p:spPr bwMode="auto">
          <a:xfrm>
            <a:off x="381000" y="685800"/>
            <a:ext cx="8077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the electric field by a single point charge Q at a distance r? </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potential due to the field E for moving from point r</a:t>
            </a:r>
            <a:r>
              <a:rPr lang="en-US" sz="3200" baseline="-25000" dirty="0">
                <a:solidFill>
                  <a:schemeClr val="accent2"/>
                </a:solidFill>
                <a:latin typeface="Arial Narrow" charset="0"/>
              </a:rPr>
              <a:t>a</a:t>
            </a:r>
            <a:r>
              <a:rPr lang="en-US" sz="3200" dirty="0">
                <a:solidFill>
                  <a:schemeClr val="accent2"/>
                </a:solidFill>
                <a:latin typeface="Arial Narrow" charset="0"/>
              </a:rPr>
              <a:t> to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in the radial direction away from the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36549" name="Object 5"/>
          <p:cNvGraphicFramePr>
            <a:graphicFrameLocks noChangeAspect="1"/>
          </p:cNvGraphicFramePr>
          <p:nvPr/>
        </p:nvGraphicFramePr>
        <p:xfrm>
          <a:off x="762000" y="3971925"/>
          <a:ext cx="1370013" cy="523875"/>
        </p:xfrm>
        <a:graphic>
          <a:graphicData uri="http://schemas.openxmlformats.org/presentationml/2006/ole">
            <mc:AlternateContent xmlns:mc="http://schemas.openxmlformats.org/markup-compatibility/2006">
              <mc:Choice xmlns:v="urn:schemas-microsoft-com:vml" Requires="v">
                <p:oleObj spid="_x0000_s138097" name="Equation" r:id="rId4" imgW="533160" imgH="203040" progId="Equation.DSMT4">
                  <p:embed/>
                </p:oleObj>
              </mc:Choice>
              <mc:Fallback>
                <p:oleObj name="Equation" r:id="rId4" imgW="533160" imgH="203040" progId="Equation.DSMT4">
                  <p:embed/>
                  <p:pic>
                    <p:nvPicPr>
                      <p:cNvPr id="2365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71925"/>
                        <a:ext cx="1370013" cy="523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0" name="Object 6"/>
          <p:cNvGraphicFramePr>
            <a:graphicFrameLocks noChangeAspect="1"/>
          </p:cNvGraphicFramePr>
          <p:nvPr/>
        </p:nvGraphicFramePr>
        <p:xfrm>
          <a:off x="2152650" y="3767138"/>
          <a:ext cx="1865313" cy="982662"/>
        </p:xfrm>
        <a:graphic>
          <a:graphicData uri="http://schemas.openxmlformats.org/presentationml/2006/ole">
            <mc:AlternateContent xmlns:mc="http://schemas.openxmlformats.org/markup-compatibility/2006">
              <mc:Choice xmlns:v="urn:schemas-microsoft-com:vml" Requires="v">
                <p:oleObj spid="_x0000_s138098" name="Equation" r:id="rId6" imgW="723900" imgH="381000" progId="Equation.DSMT4">
                  <p:embed/>
                </p:oleObj>
              </mc:Choice>
              <mc:Fallback>
                <p:oleObj name="Equation" r:id="rId6" imgW="723900" imgH="381000" progId="Equation.DSMT4">
                  <p:embed/>
                  <p:pic>
                    <p:nvPicPr>
                      <p:cNvPr id="236550" name="Object 6"/>
                      <p:cNvPicPr>
                        <a:picLocks noChangeAspect="1" noChangeArrowheads="1"/>
                      </p:cNvPicPr>
                      <p:nvPr/>
                    </p:nvPicPr>
                    <p:blipFill>
                      <a:blip r:embed="rId7"/>
                      <a:srcRect/>
                      <a:stretch>
                        <a:fillRect/>
                      </a:stretch>
                    </p:blipFill>
                    <p:spPr bwMode="auto">
                      <a:xfrm>
                        <a:off x="2152650" y="3767138"/>
                        <a:ext cx="1865313" cy="9826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1" name="Object 7"/>
          <p:cNvGraphicFramePr>
            <a:graphicFrameLocks noChangeAspect="1"/>
          </p:cNvGraphicFramePr>
          <p:nvPr/>
        </p:nvGraphicFramePr>
        <p:xfrm>
          <a:off x="3505200" y="1590675"/>
          <a:ext cx="647700" cy="390525"/>
        </p:xfrm>
        <a:graphic>
          <a:graphicData uri="http://schemas.openxmlformats.org/presentationml/2006/ole">
            <mc:AlternateContent xmlns:mc="http://schemas.openxmlformats.org/markup-compatibility/2006">
              <mc:Choice xmlns:v="urn:schemas-microsoft-com:vml" Requires="v">
                <p:oleObj spid="_x0000_s138099" name="Equation" r:id="rId8" imgW="253800" imgH="152280" progId="Equation.DSMT4">
                  <p:embed/>
                </p:oleObj>
              </mc:Choice>
              <mc:Fallback>
                <p:oleObj name="Equation" r:id="rId8" imgW="253800" imgH="152280" progId="Equation.DSMT4">
                  <p:embed/>
                  <p:pic>
                    <p:nvPicPr>
                      <p:cNvPr id="23655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590675"/>
                        <a:ext cx="647700" cy="390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2" name="Object 8"/>
          <p:cNvGraphicFramePr>
            <a:graphicFrameLocks noChangeAspect="1"/>
          </p:cNvGraphicFramePr>
          <p:nvPr/>
        </p:nvGraphicFramePr>
        <p:xfrm>
          <a:off x="4049713" y="1295400"/>
          <a:ext cx="1589087" cy="1039813"/>
        </p:xfrm>
        <a:graphic>
          <a:graphicData uri="http://schemas.openxmlformats.org/presentationml/2006/ole">
            <mc:AlternateContent xmlns:mc="http://schemas.openxmlformats.org/markup-compatibility/2006">
              <mc:Choice xmlns:v="urn:schemas-microsoft-com:vml" Requires="v">
                <p:oleObj spid="_x0000_s138100" name="Equation" r:id="rId10" imgW="622080" imgH="406080" progId="Equation.DSMT4">
                  <p:embed/>
                </p:oleObj>
              </mc:Choice>
              <mc:Fallback>
                <p:oleObj name="Equation" r:id="rId10" imgW="622080" imgH="406080" progId="Equation.DSMT4">
                  <p:embed/>
                  <p:pic>
                    <p:nvPicPr>
                      <p:cNvPr id="23655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9713" y="1295400"/>
                        <a:ext cx="1589087" cy="10398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3" name="Object 9"/>
          <p:cNvGraphicFramePr>
            <a:graphicFrameLocks noChangeAspect="1"/>
          </p:cNvGraphicFramePr>
          <p:nvPr/>
        </p:nvGraphicFramePr>
        <p:xfrm>
          <a:off x="5578475" y="1295400"/>
          <a:ext cx="746125" cy="974725"/>
        </p:xfrm>
        <a:graphic>
          <a:graphicData uri="http://schemas.openxmlformats.org/presentationml/2006/ole">
            <mc:AlternateContent xmlns:mc="http://schemas.openxmlformats.org/markup-compatibility/2006">
              <mc:Choice xmlns:v="urn:schemas-microsoft-com:vml" Requires="v">
                <p:oleObj spid="_x0000_s138101" name="Equation" r:id="rId12" imgW="291960" imgH="380880" progId="Equation.DSMT4">
                  <p:embed/>
                </p:oleObj>
              </mc:Choice>
              <mc:Fallback>
                <p:oleObj name="Equation" r:id="rId12" imgW="291960" imgH="380880" progId="Equation.DSMT4">
                  <p:embed/>
                  <p:pic>
                    <p:nvPicPr>
                      <p:cNvPr id="23655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8475" y="1295400"/>
                        <a:ext cx="746125" cy="974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4" name="Object 10"/>
          <p:cNvGraphicFramePr>
            <a:graphicFrameLocks noChangeAspect="1"/>
          </p:cNvGraphicFramePr>
          <p:nvPr/>
        </p:nvGraphicFramePr>
        <p:xfrm>
          <a:off x="3944938" y="3783013"/>
          <a:ext cx="3006725" cy="1079500"/>
        </p:xfrm>
        <a:graphic>
          <a:graphicData uri="http://schemas.openxmlformats.org/presentationml/2006/ole">
            <mc:AlternateContent xmlns:mc="http://schemas.openxmlformats.org/markup-compatibility/2006">
              <mc:Choice xmlns:v="urn:schemas-microsoft-com:vml" Requires="v">
                <p:oleObj spid="_x0000_s138102" name="Equation" r:id="rId14" imgW="1168400" imgH="419100" progId="Equation.DSMT4">
                  <p:embed/>
                </p:oleObj>
              </mc:Choice>
              <mc:Fallback>
                <p:oleObj name="Equation" r:id="rId14" imgW="1168400" imgH="419100" progId="Equation.DSMT4">
                  <p:embed/>
                  <p:pic>
                    <p:nvPicPr>
                      <p:cNvPr id="236554" name="Object 10"/>
                      <p:cNvPicPr>
                        <a:picLocks noChangeAspect="1" noChangeArrowheads="1"/>
                      </p:cNvPicPr>
                      <p:nvPr/>
                    </p:nvPicPr>
                    <p:blipFill>
                      <a:blip r:embed="rId15"/>
                      <a:srcRect/>
                      <a:stretch>
                        <a:fillRect/>
                      </a:stretch>
                    </p:blipFill>
                    <p:spPr bwMode="auto">
                      <a:xfrm>
                        <a:off x="3944938" y="3783013"/>
                        <a:ext cx="3006725" cy="1079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5" name="Object 11"/>
          <p:cNvGraphicFramePr>
            <a:graphicFrameLocks noChangeAspect="1"/>
          </p:cNvGraphicFramePr>
          <p:nvPr/>
        </p:nvGraphicFramePr>
        <p:xfrm>
          <a:off x="1508125" y="5030788"/>
          <a:ext cx="2941638" cy="1082675"/>
        </p:xfrm>
        <a:graphic>
          <a:graphicData uri="http://schemas.openxmlformats.org/presentationml/2006/ole">
            <mc:AlternateContent xmlns:mc="http://schemas.openxmlformats.org/markup-compatibility/2006">
              <mc:Choice xmlns:v="urn:schemas-microsoft-com:vml" Requires="v">
                <p:oleObj spid="_x0000_s138103" name="Equation" r:id="rId16" imgW="1143000" imgH="419100" progId="Equation.DSMT4">
                  <p:embed/>
                </p:oleObj>
              </mc:Choice>
              <mc:Fallback>
                <p:oleObj name="Equation" r:id="rId16" imgW="1143000" imgH="419100" progId="Equation.DSMT4">
                  <p:embed/>
                  <p:pic>
                    <p:nvPicPr>
                      <p:cNvPr id="236555" name="Object 11"/>
                      <p:cNvPicPr>
                        <a:picLocks noChangeAspect="1" noChangeArrowheads="1"/>
                      </p:cNvPicPr>
                      <p:nvPr/>
                    </p:nvPicPr>
                    <p:blipFill>
                      <a:blip r:embed="rId17"/>
                      <a:srcRect/>
                      <a:stretch>
                        <a:fillRect/>
                      </a:stretch>
                    </p:blipFill>
                    <p:spPr bwMode="auto">
                      <a:xfrm>
                        <a:off x="1508125" y="5030788"/>
                        <a:ext cx="2941638" cy="1082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6" name="Object 12"/>
          <p:cNvGraphicFramePr>
            <a:graphicFrameLocks noChangeAspect="1"/>
          </p:cNvGraphicFramePr>
          <p:nvPr/>
        </p:nvGraphicFramePr>
        <p:xfrm>
          <a:off x="4473575" y="4953000"/>
          <a:ext cx="2252663" cy="1179513"/>
        </p:xfrm>
        <a:graphic>
          <a:graphicData uri="http://schemas.openxmlformats.org/presentationml/2006/ole">
            <mc:AlternateContent xmlns:mc="http://schemas.openxmlformats.org/markup-compatibility/2006">
              <mc:Choice xmlns:v="urn:schemas-microsoft-com:vml" Requires="v">
                <p:oleObj spid="_x0000_s138104" name="Equation" r:id="rId18" imgW="876300" imgH="457200" progId="Equation.DSMT4">
                  <p:embed/>
                </p:oleObj>
              </mc:Choice>
              <mc:Fallback>
                <p:oleObj name="Equation" r:id="rId18" imgW="876300" imgH="457200" progId="Equation.DSMT4">
                  <p:embed/>
                  <p:pic>
                    <p:nvPicPr>
                      <p:cNvPr id="236556" name="Object 12"/>
                      <p:cNvPicPr>
                        <a:picLocks noChangeAspect="1" noChangeArrowheads="1"/>
                      </p:cNvPicPr>
                      <p:nvPr/>
                    </p:nvPicPr>
                    <p:blipFill>
                      <a:blip r:embed="rId19"/>
                      <a:srcRect/>
                      <a:stretch>
                        <a:fillRect/>
                      </a:stretch>
                    </p:blipFill>
                    <p:spPr bwMode="auto">
                      <a:xfrm>
                        <a:off x="4473575" y="4953000"/>
                        <a:ext cx="2252663" cy="1179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090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Sept. 30,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A545055B-1D3E-104E-A6DB-1BA343E64F07}" type="slidenum">
              <a:rPr lang="en-US"/>
              <a:pPr/>
              <a:t>17</a:t>
            </a:fld>
            <a:endParaRPr lang="en-US"/>
          </a:p>
        </p:txBody>
      </p:sp>
      <p:sp>
        <p:nvSpPr>
          <p:cNvPr id="237570" name="Rectangle 2"/>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7571" name="Rectangle 3"/>
          <p:cNvSpPr>
            <a:spLocks noChangeArrowheads="1"/>
          </p:cNvSpPr>
          <p:nvPr/>
        </p:nvSpPr>
        <p:spPr bwMode="auto">
          <a:xfrm>
            <a:off x="381000" y="6858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Since only the differences in potential have physical meaning, we can choose            at           .</a:t>
            </a:r>
          </a:p>
          <a:p>
            <a:pPr marL="342900" indent="-342900">
              <a:spcBef>
                <a:spcPct val="20000"/>
              </a:spcBef>
              <a:buFontTx/>
              <a:buChar char="•"/>
            </a:pPr>
            <a:r>
              <a:rPr lang="en-US" sz="3200" dirty="0">
                <a:solidFill>
                  <a:schemeClr val="accent2"/>
                </a:solidFill>
                <a:latin typeface="Arial Narrow" charset="0"/>
              </a:rPr>
              <a:t>The electrical potential V at a distance </a:t>
            </a:r>
            <a:r>
              <a:rPr lang="en-US" sz="3200" dirty="0" err="1">
                <a:solidFill>
                  <a:schemeClr val="accent2"/>
                </a:solidFill>
                <a:latin typeface="Arial Narrow" charset="0"/>
              </a:rPr>
              <a:t>r</a:t>
            </a:r>
            <a:r>
              <a:rPr lang="en-US" sz="3200" dirty="0">
                <a:solidFill>
                  <a:schemeClr val="accent2"/>
                </a:solidFill>
                <a:latin typeface="Arial Narrow" charset="0"/>
              </a:rPr>
              <a:t> from a single point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So the absolute potential by a single point charge can be thought of </a:t>
            </a:r>
            <a:r>
              <a:rPr lang="en-US" sz="3200" b="1" u="sng" dirty="0">
                <a:solidFill>
                  <a:srgbClr val="CC0000"/>
                </a:solidFill>
                <a:latin typeface="Arial Narrow" charset="0"/>
              </a:rPr>
              <a:t>the potential difference by a single point charge between </a:t>
            </a:r>
            <a:r>
              <a:rPr lang="en-US" sz="3200" b="1" u="sng" dirty="0" err="1">
                <a:solidFill>
                  <a:srgbClr val="CC0000"/>
                </a:solidFill>
                <a:latin typeface="Arial Narrow" charset="0"/>
              </a:rPr>
              <a:t>r</a:t>
            </a:r>
            <a:r>
              <a:rPr lang="en-US" sz="3200" b="1" u="sng" dirty="0">
                <a:solidFill>
                  <a:srgbClr val="CC0000"/>
                </a:solidFill>
                <a:latin typeface="Arial Narrow" charset="0"/>
              </a:rPr>
              <a:t> and infinity</a:t>
            </a:r>
            <a:r>
              <a:rPr lang="en-US" sz="3200" dirty="0">
                <a:solidFill>
                  <a:schemeClr val="accent2"/>
                </a:solidFill>
                <a:latin typeface="Arial Narrow" charset="0"/>
              </a:rPr>
              <a:t> </a:t>
            </a:r>
          </a:p>
        </p:txBody>
      </p:sp>
      <p:graphicFrame>
        <p:nvGraphicFramePr>
          <p:cNvPr id="237572" name="Object 4"/>
          <p:cNvGraphicFramePr>
            <a:graphicFrameLocks noChangeAspect="1"/>
          </p:cNvGraphicFramePr>
          <p:nvPr/>
        </p:nvGraphicFramePr>
        <p:xfrm>
          <a:off x="1905000" y="3276600"/>
          <a:ext cx="1157288" cy="754063"/>
        </p:xfrm>
        <a:graphic>
          <a:graphicData uri="http://schemas.openxmlformats.org/presentationml/2006/ole">
            <mc:AlternateContent xmlns:mc="http://schemas.openxmlformats.org/markup-compatibility/2006">
              <mc:Choice xmlns:v="urn:schemas-microsoft-com:vml" Requires="v">
                <p:oleObj spid="_x0000_s138681" name="Equation" r:id="rId3" imgW="253800" imgH="164880" progId="Equation.DSMT4">
                  <p:embed/>
                </p:oleObj>
              </mc:Choice>
              <mc:Fallback>
                <p:oleObj name="Equation" r:id="rId3" imgW="253800" imgH="164880" progId="Equation.DSMT4">
                  <p:embed/>
                  <p:pic>
                    <p:nvPicPr>
                      <p:cNvPr id="2375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76600"/>
                        <a:ext cx="1157288" cy="754063"/>
                      </a:xfrm>
                      <a:prstGeom prst="rect">
                        <a:avLst/>
                      </a:prstGeom>
                      <a:solidFill>
                        <a:srgbClr val="99FFCC"/>
                      </a:solidFill>
                    </p:spPr>
                  </p:pic>
                </p:oleObj>
              </mc:Fallback>
            </mc:AlternateContent>
          </a:graphicData>
        </a:graphic>
      </p:graphicFrame>
      <p:graphicFrame>
        <p:nvGraphicFramePr>
          <p:cNvPr id="237573" name="Object 5"/>
          <p:cNvGraphicFramePr>
            <a:graphicFrameLocks noChangeAspect="1"/>
          </p:cNvGraphicFramePr>
          <p:nvPr/>
        </p:nvGraphicFramePr>
        <p:xfrm>
          <a:off x="2986088" y="2740025"/>
          <a:ext cx="2195512" cy="1911350"/>
        </p:xfrm>
        <a:graphic>
          <a:graphicData uri="http://schemas.openxmlformats.org/presentationml/2006/ole">
            <mc:AlternateContent xmlns:mc="http://schemas.openxmlformats.org/markup-compatibility/2006">
              <mc:Choice xmlns:v="urn:schemas-microsoft-com:vml" Requires="v">
                <p:oleObj spid="_x0000_s138682" name="Equation" r:id="rId5" imgW="482600" imgH="419100" progId="Equation.DSMT4">
                  <p:embed/>
                </p:oleObj>
              </mc:Choice>
              <mc:Fallback>
                <p:oleObj name="Equation" r:id="rId5" imgW="482600" imgH="419100" progId="Equation.DSMT4">
                  <p:embed/>
                  <p:pic>
                    <p:nvPicPr>
                      <p:cNvPr id="237573" name="Object 5"/>
                      <p:cNvPicPr>
                        <a:picLocks noChangeAspect="1" noChangeArrowheads="1"/>
                      </p:cNvPicPr>
                      <p:nvPr/>
                    </p:nvPicPr>
                    <p:blipFill>
                      <a:blip r:embed="rId6"/>
                      <a:srcRect/>
                      <a:stretch>
                        <a:fillRect/>
                      </a:stretch>
                    </p:blipFill>
                    <p:spPr bwMode="auto">
                      <a:xfrm>
                        <a:off x="2986088" y="2740025"/>
                        <a:ext cx="2195512" cy="1911350"/>
                      </a:xfrm>
                      <a:prstGeom prst="rect">
                        <a:avLst/>
                      </a:prstGeom>
                      <a:solidFill>
                        <a:srgbClr val="99FFCC"/>
                      </a:solidFill>
                    </p:spPr>
                  </p:pic>
                </p:oleObj>
              </mc:Fallback>
            </mc:AlternateContent>
          </a:graphicData>
        </a:graphic>
      </p:graphicFrame>
      <p:graphicFrame>
        <p:nvGraphicFramePr>
          <p:cNvPr id="237574" name="Object 6"/>
          <p:cNvGraphicFramePr>
            <a:graphicFrameLocks noChangeAspect="1"/>
          </p:cNvGraphicFramePr>
          <p:nvPr/>
        </p:nvGraphicFramePr>
        <p:xfrm>
          <a:off x="4648200" y="1265238"/>
          <a:ext cx="914400" cy="487362"/>
        </p:xfrm>
        <a:graphic>
          <a:graphicData uri="http://schemas.openxmlformats.org/presentationml/2006/ole">
            <mc:AlternateContent xmlns:mc="http://schemas.openxmlformats.org/markup-compatibility/2006">
              <mc:Choice xmlns:v="urn:schemas-microsoft-com:vml" Requires="v">
                <p:oleObj spid="_x0000_s138683" name="Equation" r:id="rId7" imgW="380880" imgH="203040" progId="Equation.DSMT4">
                  <p:embed/>
                </p:oleObj>
              </mc:Choice>
              <mc:Fallback>
                <p:oleObj name="Equation" r:id="rId7" imgW="380880" imgH="203040" progId="Equation.DSMT4">
                  <p:embed/>
                  <p:pic>
                    <p:nvPicPr>
                      <p:cNvPr id="23757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265238"/>
                        <a:ext cx="914400" cy="487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7575" name="Object 7"/>
          <p:cNvGraphicFramePr>
            <a:graphicFrameLocks noChangeAspect="1"/>
          </p:cNvGraphicFramePr>
          <p:nvPr/>
        </p:nvGraphicFramePr>
        <p:xfrm>
          <a:off x="5981700" y="1187450"/>
          <a:ext cx="952500" cy="571500"/>
        </p:xfrm>
        <a:graphic>
          <a:graphicData uri="http://schemas.openxmlformats.org/presentationml/2006/ole">
            <mc:AlternateContent xmlns:mc="http://schemas.openxmlformats.org/markup-compatibility/2006">
              <mc:Choice xmlns:v="urn:schemas-microsoft-com:vml" Requires="v">
                <p:oleObj spid="_x0000_s138684" name="Equation" r:id="rId9" imgW="381000" imgH="228600" progId="Equation.DSMT4">
                  <p:embed/>
                </p:oleObj>
              </mc:Choice>
              <mc:Fallback>
                <p:oleObj name="Equation" r:id="rId9" imgW="381000" imgH="228600" progId="Equation.DSMT4">
                  <p:embed/>
                  <p:pic>
                    <p:nvPicPr>
                      <p:cNvPr id="237575" name="Object 7"/>
                      <p:cNvPicPr>
                        <a:picLocks noChangeAspect="1" noChangeArrowheads="1"/>
                      </p:cNvPicPr>
                      <p:nvPr/>
                    </p:nvPicPr>
                    <p:blipFill>
                      <a:blip r:embed="rId10"/>
                      <a:srcRect/>
                      <a:stretch>
                        <a:fillRect/>
                      </a:stretch>
                    </p:blipFill>
                    <p:spPr bwMode="auto">
                      <a:xfrm>
                        <a:off x="5981700" y="1187450"/>
                        <a:ext cx="952500" cy="571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37576" name="Picture 8" descr="FG23_007"/>
          <p:cNvPicPr>
            <a:picLocks noChangeAspect="1" noChangeArrowheads="1"/>
          </p:cNvPicPr>
          <p:nvPr/>
        </p:nvPicPr>
        <p:blipFill>
          <a:blip r:embed="rId11"/>
          <a:srcRect/>
          <a:stretch>
            <a:fillRect/>
          </a:stretch>
        </p:blipFill>
        <p:spPr bwMode="auto">
          <a:xfrm>
            <a:off x="5791200" y="2362200"/>
            <a:ext cx="3048000" cy="2286000"/>
          </a:xfrm>
          <a:prstGeom prst="rect">
            <a:avLst/>
          </a:prstGeom>
          <a:noFill/>
        </p:spPr>
      </p:pic>
    </p:spTree>
    <p:extLst>
      <p:ext uri="{BB962C8B-B14F-4D97-AF65-F5344CB8AC3E}">
        <p14:creationId xmlns:p14="http://schemas.microsoft.com/office/powerpoint/2010/main" val="355935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4581"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24582"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609600"/>
            <a:ext cx="8534400" cy="6248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are the differences between the electric potential and the electric field?</a:t>
            </a:r>
          </a:p>
          <a:p>
            <a:pPr marL="742950" lvl="1" indent="-285750">
              <a:spcBef>
                <a:spcPct val="20000"/>
              </a:spcBef>
              <a:buFontTx/>
              <a:buChar char="–"/>
            </a:pPr>
            <a:r>
              <a:rPr lang="en-US" dirty="0">
                <a:solidFill>
                  <a:srgbClr val="660066"/>
                </a:solidFill>
                <a:latin typeface="Arial Narrow" charset="0"/>
              </a:rPr>
              <a:t>Electric potential </a:t>
            </a:r>
            <a:r>
              <a:rPr lang="en-US" dirty="0">
                <a:solidFill>
                  <a:srgbClr val="CC00CC"/>
                </a:solidFill>
                <a:latin typeface="Arial Narrow" charset="0"/>
              </a:rPr>
              <a:t>(poll 2)</a:t>
            </a:r>
          </a:p>
          <a:p>
            <a:pPr marL="1143000" lvl="2" indent="-228600">
              <a:spcBef>
                <a:spcPct val="20000"/>
              </a:spcBef>
              <a:buFontTx/>
              <a:buChar char="•"/>
            </a:pPr>
            <a:r>
              <a:rPr lang="en-US" sz="2000" dirty="0">
                <a:solidFill>
                  <a:srgbClr val="003300"/>
                </a:solidFill>
                <a:latin typeface="Arial Narrow" charset="0"/>
              </a:rPr>
              <a:t>Electric potential energy per unit charge</a:t>
            </a:r>
          </a:p>
          <a:p>
            <a:pPr marL="1143000" lvl="2" indent="-228600">
              <a:spcBef>
                <a:spcPct val="20000"/>
              </a:spcBef>
              <a:buFontTx/>
              <a:buChar char="•"/>
            </a:pPr>
            <a:r>
              <a:rPr lang="en-US" sz="2000" u="sng" dirty="0">
                <a:solidFill>
                  <a:srgbClr val="CC0000"/>
                </a:solidFill>
                <a:latin typeface="Arial Narrow" charset="0"/>
              </a:rPr>
              <a:t>Inversely proportional to the distance</a:t>
            </a:r>
          </a:p>
          <a:p>
            <a:pPr marL="1143000" lvl="2" indent="-228600">
              <a:spcBef>
                <a:spcPct val="20000"/>
              </a:spcBef>
              <a:buFontTx/>
              <a:buChar char="•"/>
            </a:pPr>
            <a:r>
              <a:rPr lang="en-US" sz="2000" u="sng" dirty="0">
                <a:solidFill>
                  <a:srgbClr val="CC0000"/>
                </a:solidFill>
                <a:latin typeface="Arial Narrow" charset="0"/>
              </a:rPr>
              <a:t>Simply add the potential by each of the source charges to obtain the total potential from multiple charges, </a:t>
            </a:r>
            <a:r>
              <a:rPr lang="en-US" sz="2000" b="1" u="sng" dirty="0">
                <a:solidFill>
                  <a:schemeClr val="accent2"/>
                </a:solidFill>
                <a:latin typeface="Arial Narrow" charset="0"/>
              </a:rPr>
              <a:t>since potential is a scalar quantity</a:t>
            </a:r>
          </a:p>
          <a:p>
            <a:pPr marL="742950" lvl="1" indent="-285750">
              <a:spcBef>
                <a:spcPct val="20000"/>
              </a:spcBef>
              <a:buFontTx/>
              <a:buChar char="–"/>
            </a:pPr>
            <a:r>
              <a:rPr lang="en-US" dirty="0">
                <a:solidFill>
                  <a:srgbClr val="660066"/>
                </a:solidFill>
                <a:latin typeface="Arial Narrow" charset="0"/>
              </a:rPr>
              <a:t>Electric field </a:t>
            </a:r>
            <a:r>
              <a:rPr lang="en-US" dirty="0">
                <a:solidFill>
                  <a:srgbClr val="CC00CC"/>
                </a:solidFill>
                <a:latin typeface="Arial Narrow" charset="0"/>
              </a:rPr>
              <a:t>(poll 2)</a:t>
            </a:r>
            <a:endParaRPr lang="en-US" dirty="0">
              <a:solidFill>
                <a:srgbClr val="660066"/>
              </a:solidFill>
              <a:latin typeface="Arial Narrow" charset="0"/>
            </a:endParaRPr>
          </a:p>
          <a:p>
            <a:pPr marL="1143000" lvl="2" indent="-228600">
              <a:spcBef>
                <a:spcPct val="20000"/>
              </a:spcBef>
              <a:buFontTx/>
              <a:buChar char="•"/>
            </a:pPr>
            <a:r>
              <a:rPr lang="en-US" sz="2000" dirty="0">
                <a:solidFill>
                  <a:srgbClr val="003300"/>
                </a:solidFill>
                <a:latin typeface="Arial Narrow" charset="0"/>
              </a:rPr>
              <a:t>Electric force per unit charge</a:t>
            </a:r>
          </a:p>
          <a:p>
            <a:pPr marL="1143000" lvl="2" indent="-228600">
              <a:spcBef>
                <a:spcPct val="20000"/>
              </a:spcBef>
              <a:buFontTx/>
              <a:buChar char="•"/>
            </a:pPr>
            <a:r>
              <a:rPr lang="en-US" sz="2000" u="sng" dirty="0">
                <a:solidFill>
                  <a:srgbClr val="CC0000"/>
                </a:solidFill>
                <a:latin typeface="Arial Narrow" charset="0"/>
              </a:rPr>
              <a:t>Inversely proportional to the</a:t>
            </a:r>
            <a:r>
              <a:rPr lang="en-US" sz="2000" u="sng" dirty="0">
                <a:solidFill>
                  <a:srgbClr val="003300"/>
                </a:solidFill>
                <a:latin typeface="Arial Narrow" charset="0"/>
              </a:rPr>
              <a:t> </a:t>
            </a:r>
            <a:r>
              <a:rPr lang="en-US" sz="2000" b="1" u="sng" dirty="0">
                <a:solidFill>
                  <a:schemeClr val="accent2"/>
                </a:solidFill>
                <a:latin typeface="Arial Narrow" charset="0"/>
              </a:rPr>
              <a:t>square</a:t>
            </a:r>
            <a:r>
              <a:rPr lang="en-US" sz="2000" u="sng" dirty="0">
                <a:solidFill>
                  <a:srgbClr val="CC0000"/>
                </a:solidFill>
                <a:latin typeface="Arial Narrow" charset="0"/>
              </a:rPr>
              <a:t> of the distance</a:t>
            </a:r>
          </a:p>
          <a:p>
            <a:pPr marL="1143000" lvl="2" indent="-228600">
              <a:spcBef>
                <a:spcPct val="20000"/>
              </a:spcBef>
              <a:buFontTx/>
              <a:buChar char="•"/>
            </a:pPr>
            <a:r>
              <a:rPr lang="en-US" sz="2000" u="sng" dirty="0">
                <a:solidFill>
                  <a:srgbClr val="CC0000"/>
                </a:solidFill>
                <a:latin typeface="Arial Narrow" charset="0"/>
              </a:rPr>
              <a:t>Need vector sums to obtain the total field from multiple source charges</a:t>
            </a:r>
          </a:p>
          <a:p>
            <a:pPr marL="342900" indent="-342900">
              <a:spcBef>
                <a:spcPct val="20000"/>
              </a:spcBef>
              <a:buFontTx/>
              <a:buChar char="•"/>
            </a:pPr>
            <a:r>
              <a:rPr lang="en-US" sz="2800" dirty="0">
                <a:solidFill>
                  <a:schemeClr val="accent2"/>
                </a:solidFill>
                <a:latin typeface="Arial Narrow" charset="0"/>
              </a:rPr>
              <a:t>Potential due to a positive charge is a large positive near the charge and </a:t>
            </a:r>
            <a:r>
              <a:rPr lang="en-US" sz="2800" dirty="0">
                <a:solidFill>
                  <a:srgbClr val="FF0000"/>
                </a:solidFill>
                <a:latin typeface="Arial Narrow" charset="0"/>
              </a:rPr>
              <a:t>decreases towards 0 </a:t>
            </a:r>
            <a:r>
              <a:rPr lang="en-US" sz="2800" dirty="0">
                <a:solidFill>
                  <a:schemeClr val="accent2"/>
                </a:solidFill>
                <a:latin typeface="Arial Narrow" charset="0"/>
              </a:rPr>
              <a:t>at the large distance.</a:t>
            </a:r>
          </a:p>
          <a:p>
            <a:pPr marL="342900" indent="-342900">
              <a:spcBef>
                <a:spcPct val="20000"/>
              </a:spcBef>
              <a:buFontTx/>
              <a:buChar char="•"/>
            </a:pPr>
            <a:r>
              <a:rPr lang="en-US" sz="2800" dirty="0">
                <a:solidFill>
                  <a:schemeClr val="accent2"/>
                </a:solidFill>
                <a:latin typeface="Arial Narrow" charset="0"/>
              </a:rPr>
              <a:t>Potential due to a negative charge is a large negative near the charge and </a:t>
            </a:r>
            <a:r>
              <a:rPr lang="en-US" sz="2800" dirty="0">
                <a:solidFill>
                  <a:srgbClr val="FF0000"/>
                </a:solidFill>
                <a:latin typeface="Arial Narrow" charset="0"/>
              </a:rPr>
              <a:t>increases towards 0 </a:t>
            </a:r>
            <a:r>
              <a:rPr lang="en-US" sz="2800" dirty="0">
                <a:solidFill>
                  <a:schemeClr val="accent2"/>
                </a:solidFill>
                <a:latin typeface="Arial Narrow" charset="0"/>
              </a:rPr>
              <a:t>at a large distance.</a:t>
            </a:r>
          </a:p>
        </p:txBody>
      </p:sp>
      <p:sp>
        <p:nvSpPr>
          <p:cNvPr id="24584" name="Rectangle 3"/>
          <p:cNvSpPr>
            <a:spLocks noGrp="1" noChangeArrowheads="1"/>
          </p:cNvSpPr>
          <p:nvPr>
            <p:ph type="title"/>
          </p:nvPr>
        </p:nvSpPr>
        <p:spPr>
          <a:xfrm>
            <a:off x="685800" y="0"/>
            <a:ext cx="7772400" cy="685800"/>
          </a:xfrm>
        </p:spPr>
        <p:txBody>
          <a:bodyPr/>
          <a:lstStyle/>
          <a:p>
            <a:r>
              <a:rPr lang="en-US" sz="4000" b="1" dirty="0">
                <a:latin typeface="Arial Narrow" charset="0"/>
                <a:ea typeface="ＭＳ Ｐゴシック" charset="0"/>
                <a:cs typeface="ＭＳ Ｐゴシック" charset="0"/>
              </a:rPr>
              <a:t>Properties of the Electric Potential</a:t>
            </a:r>
          </a:p>
        </p:txBody>
      </p:sp>
      <p:graphicFrame>
        <p:nvGraphicFramePr>
          <p:cNvPr id="238596" name="Object 2"/>
          <p:cNvGraphicFramePr>
            <a:graphicFrameLocks noGrp="1" noChangeAspect="1"/>
          </p:cNvGraphicFramePr>
          <p:nvPr>
            <p:ph sz="half" idx="1"/>
          </p:nvPr>
        </p:nvGraphicFramePr>
        <p:xfrm>
          <a:off x="5686425" y="3429000"/>
          <a:ext cx="1274763" cy="695325"/>
        </p:xfrm>
        <a:graphic>
          <a:graphicData uri="http://schemas.openxmlformats.org/presentationml/2006/ole">
            <mc:AlternateContent xmlns:mc="http://schemas.openxmlformats.org/markup-compatibility/2006">
              <mc:Choice xmlns:v="urn:schemas-microsoft-com:vml" Requires="v">
                <p:oleObj spid="_x0000_s139485" name="Equation" r:id="rId3" imgW="838200" imgH="457200" progId="Equation.DSMT4">
                  <p:embed/>
                </p:oleObj>
              </mc:Choice>
              <mc:Fallback>
                <p:oleObj name="Equation" r:id="rId3" imgW="838200" imgH="457200" progId="Equation.DSMT4">
                  <p:embed/>
                  <p:pic>
                    <p:nvPicPr>
                      <p:cNvPr id="238596" name="Object 2"/>
                      <p:cNvPicPr>
                        <a:picLocks noChangeAspect="1" noChangeArrowheads="1"/>
                      </p:cNvPicPr>
                      <p:nvPr/>
                    </p:nvPicPr>
                    <p:blipFill>
                      <a:blip r:embed="rId4"/>
                      <a:srcRect/>
                      <a:stretch>
                        <a:fillRect/>
                      </a:stretch>
                    </p:blipFill>
                    <p:spPr bwMode="auto">
                      <a:xfrm>
                        <a:off x="5686425" y="3429000"/>
                        <a:ext cx="1274763" cy="695325"/>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nvPr>
        </p:nvGraphicFramePr>
        <p:xfrm>
          <a:off x="5638800" y="1389063"/>
          <a:ext cx="1447800" cy="820737"/>
        </p:xfrm>
        <a:graphic>
          <a:graphicData uri="http://schemas.openxmlformats.org/presentationml/2006/ole">
            <mc:AlternateContent xmlns:mc="http://schemas.openxmlformats.org/markup-compatibility/2006">
              <mc:Choice xmlns:v="urn:schemas-microsoft-com:vml" Requires="v">
                <p:oleObj spid="_x0000_s139486" name="Equation" r:id="rId5" imgW="761760" imgH="431640" progId="Equation.DSMT4">
                  <p:embed/>
                </p:oleObj>
              </mc:Choice>
              <mc:Fallback>
                <p:oleObj name="Equation" r:id="rId5" imgW="761760" imgH="431640" progId="Equation.DSMT4">
                  <p:embed/>
                  <p:pic>
                    <p:nvPicPr>
                      <p:cNvPr id="2385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389063"/>
                        <a:ext cx="1447800" cy="820737"/>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7AA27540-65F9-AB4E-BDB8-9B820AE3988A}"/>
              </a:ext>
            </a:extLst>
          </p:cNvPr>
          <p:cNvSpPr txBox="1"/>
          <p:nvPr/>
        </p:nvSpPr>
        <p:spPr>
          <a:xfrm>
            <a:off x="8038948" y="6380202"/>
            <a:ext cx="952652" cy="369332"/>
          </a:xfrm>
          <a:prstGeom prst="rect">
            <a:avLst/>
          </a:prstGeom>
          <a:noFill/>
        </p:spPr>
        <p:txBody>
          <a:bodyPr wrap="square" rtlCol="0">
            <a:spAutoFit/>
          </a:bodyPr>
          <a:lstStyle/>
          <a:p>
            <a:r>
              <a:rPr lang="en-US" sz="1800" dirty="0">
                <a:solidFill>
                  <a:srgbClr val="CC00CC"/>
                </a:solidFill>
                <a:latin typeface="+mj-lt"/>
              </a:rPr>
              <a:t>(Poll12)</a:t>
            </a:r>
          </a:p>
        </p:txBody>
      </p:sp>
    </p:spTree>
    <p:extLst>
      <p:ext uri="{BB962C8B-B14F-4D97-AF65-F5344CB8AC3E}">
        <p14:creationId xmlns:p14="http://schemas.microsoft.com/office/powerpoint/2010/main" val="605860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Sept. 30,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41C37844-1117-D24C-94E4-09DADD25529D}" type="slidenum">
              <a:rPr lang="en-US"/>
              <a:pPr/>
              <a:t>19</a:t>
            </a:fld>
            <a:endParaRPr lang="en-US"/>
          </a:p>
        </p:txBody>
      </p:sp>
      <p:grpSp>
        <p:nvGrpSpPr>
          <p:cNvPr id="2" name="Group 2"/>
          <p:cNvGrpSpPr>
            <a:grpSpLocks/>
          </p:cNvGrpSpPr>
          <p:nvPr/>
        </p:nvGrpSpPr>
        <p:grpSpPr bwMode="auto">
          <a:xfrm>
            <a:off x="4800600" y="3429000"/>
            <a:ext cx="4114800" cy="3200400"/>
            <a:chOff x="3024" y="2304"/>
            <a:chExt cx="2592" cy="2016"/>
          </a:xfrm>
        </p:grpSpPr>
        <p:pic>
          <p:nvPicPr>
            <p:cNvPr id="239619" name="Picture 3" descr="FG23_009"/>
            <p:cNvPicPr>
              <a:picLocks noChangeAspect="1" noChangeArrowheads="1"/>
            </p:cNvPicPr>
            <p:nvPr/>
          </p:nvPicPr>
          <p:blipFill>
            <a:blip r:embed="rId3"/>
            <a:srcRect/>
            <a:stretch>
              <a:fillRect/>
            </a:stretch>
          </p:blipFill>
          <p:spPr bwMode="auto">
            <a:xfrm>
              <a:off x="3024" y="2304"/>
              <a:ext cx="2592" cy="2016"/>
            </a:xfrm>
            <a:prstGeom prst="rect">
              <a:avLst/>
            </a:prstGeom>
            <a:noFill/>
          </p:spPr>
        </p:pic>
        <p:sp>
          <p:nvSpPr>
            <p:cNvPr id="239620" name="Rectangle 4"/>
            <p:cNvSpPr>
              <a:spLocks noChangeArrowheads="1"/>
            </p:cNvSpPr>
            <p:nvPr/>
          </p:nvSpPr>
          <p:spPr bwMode="auto">
            <a:xfrm>
              <a:off x="3648" y="3408"/>
              <a:ext cx="1968" cy="48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838200" y="3276600"/>
            <a:ext cx="3733800" cy="3352800"/>
            <a:chOff x="528" y="2208"/>
            <a:chExt cx="2352" cy="2112"/>
          </a:xfrm>
        </p:grpSpPr>
        <p:pic>
          <p:nvPicPr>
            <p:cNvPr id="239622" name="Picture 6" descr="FG23_008"/>
            <p:cNvPicPr>
              <a:picLocks noChangeAspect="1" noChangeArrowheads="1"/>
            </p:cNvPicPr>
            <p:nvPr/>
          </p:nvPicPr>
          <p:blipFill>
            <a:blip r:embed="rId4"/>
            <a:srcRect/>
            <a:stretch>
              <a:fillRect/>
            </a:stretch>
          </p:blipFill>
          <p:spPr bwMode="auto">
            <a:xfrm>
              <a:off x="528" y="2208"/>
              <a:ext cx="2352" cy="2112"/>
            </a:xfrm>
            <a:prstGeom prst="rect">
              <a:avLst/>
            </a:prstGeom>
            <a:noFill/>
          </p:spPr>
        </p:pic>
        <p:sp>
          <p:nvSpPr>
            <p:cNvPr id="239623" name="Rectangle 7"/>
            <p:cNvSpPr>
              <a:spLocks noChangeArrowheads="1"/>
            </p:cNvSpPr>
            <p:nvPr/>
          </p:nvSpPr>
          <p:spPr bwMode="auto">
            <a:xfrm>
              <a:off x="1152" y="2784"/>
              <a:ext cx="1728" cy="43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39624" name="Rectangle 8"/>
          <p:cNvSpPr>
            <a:spLocks noGrp="1" noChangeArrowheads="1"/>
          </p:cNvSpPr>
          <p:nvPr>
            <p:ph type="title"/>
          </p:nvPr>
        </p:nvSpPr>
        <p:spPr>
          <a:xfrm>
            <a:off x="381000" y="0"/>
            <a:ext cx="8305800" cy="685800"/>
          </a:xfrm>
        </p:spPr>
        <p:txBody>
          <a:bodyPr/>
          <a:lstStyle/>
          <a:p>
            <a:r>
              <a:rPr lang="en-US"/>
              <a:t>Shape of the Electric Potential</a:t>
            </a:r>
          </a:p>
        </p:txBody>
      </p:sp>
      <p:sp>
        <p:nvSpPr>
          <p:cNvPr id="239625" name="Rectangle 9"/>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how does the electric potential look like as a function of distance?</a:t>
            </a:r>
          </a:p>
          <a:p>
            <a:pPr marL="742950" lvl="1" indent="-285750">
              <a:spcBef>
                <a:spcPct val="20000"/>
              </a:spcBef>
              <a:buFontTx/>
              <a:buChar char="–"/>
            </a:pPr>
            <a:r>
              <a:rPr lang="en-US" dirty="0">
                <a:solidFill>
                  <a:srgbClr val="660066"/>
                </a:solidFill>
                <a:latin typeface="Arial Narrow" charset="0"/>
                <a:ea typeface="ＭＳ Ｐゴシック" charset="-128"/>
              </a:rPr>
              <a:t>What is the formula for the potential by a single charge?</a:t>
            </a:r>
          </a:p>
        </p:txBody>
      </p:sp>
      <p:graphicFrame>
        <p:nvGraphicFramePr>
          <p:cNvPr id="239626" name="Object 10"/>
          <p:cNvGraphicFramePr>
            <a:graphicFrameLocks noChangeAspect="1"/>
          </p:cNvGraphicFramePr>
          <p:nvPr/>
        </p:nvGraphicFramePr>
        <p:xfrm>
          <a:off x="3094038" y="2303463"/>
          <a:ext cx="715962" cy="431800"/>
        </p:xfrm>
        <a:graphic>
          <a:graphicData uri="http://schemas.openxmlformats.org/presentationml/2006/ole">
            <mc:AlternateContent xmlns:mc="http://schemas.openxmlformats.org/markup-compatibility/2006">
              <mc:Choice xmlns:v="urn:schemas-microsoft-com:vml" Requires="v">
                <p:oleObj spid="_x0000_s140509" name="Equation" r:id="rId5" imgW="254000" imgH="152400" progId="Equation.DSMT4">
                  <p:embed/>
                </p:oleObj>
              </mc:Choice>
              <mc:Fallback>
                <p:oleObj name="Equation" r:id="rId5" imgW="254000" imgH="152400" progId="Equation.DSMT4">
                  <p:embed/>
                  <p:pic>
                    <p:nvPicPr>
                      <p:cNvPr id="239626" name="Object 10"/>
                      <p:cNvPicPr>
                        <a:picLocks noChangeAspect="1" noChangeArrowheads="1"/>
                      </p:cNvPicPr>
                      <p:nvPr/>
                    </p:nvPicPr>
                    <p:blipFill>
                      <a:blip r:embed="rId6"/>
                      <a:srcRect/>
                      <a:stretch>
                        <a:fillRect/>
                      </a:stretch>
                    </p:blipFill>
                    <p:spPr bwMode="auto">
                      <a:xfrm>
                        <a:off x="3094038" y="2303463"/>
                        <a:ext cx="715962" cy="431800"/>
                      </a:xfrm>
                      <a:prstGeom prst="rect">
                        <a:avLst/>
                      </a:prstGeom>
                      <a:solidFill>
                        <a:srgbClr val="99FFCC"/>
                      </a:solidFill>
                    </p:spPr>
                  </p:pic>
                </p:oleObj>
              </mc:Fallback>
            </mc:AlternateContent>
          </a:graphicData>
        </a:graphic>
      </p:graphicFrame>
      <p:graphicFrame>
        <p:nvGraphicFramePr>
          <p:cNvPr id="239627" name="Object 11"/>
          <p:cNvGraphicFramePr>
            <a:graphicFrameLocks noChangeAspect="1"/>
          </p:cNvGraphicFramePr>
          <p:nvPr/>
        </p:nvGraphicFramePr>
        <p:xfrm>
          <a:off x="3810000" y="1963738"/>
          <a:ext cx="1357313" cy="1182687"/>
        </p:xfrm>
        <a:graphic>
          <a:graphicData uri="http://schemas.openxmlformats.org/presentationml/2006/ole">
            <mc:AlternateContent xmlns:mc="http://schemas.openxmlformats.org/markup-compatibility/2006">
              <mc:Choice xmlns:v="urn:schemas-microsoft-com:vml" Requires="v">
                <p:oleObj spid="_x0000_s140510" name="Equation" r:id="rId7" imgW="482600" imgH="419100" progId="Equation.DSMT4">
                  <p:embed/>
                </p:oleObj>
              </mc:Choice>
              <mc:Fallback>
                <p:oleObj name="Equation" r:id="rId7" imgW="482600" imgH="419100" progId="Equation.DSMT4">
                  <p:embed/>
                  <p:pic>
                    <p:nvPicPr>
                      <p:cNvPr id="239627" name="Object 11"/>
                      <p:cNvPicPr>
                        <a:picLocks noChangeAspect="1" noChangeArrowheads="1"/>
                      </p:cNvPicPr>
                      <p:nvPr/>
                    </p:nvPicPr>
                    <p:blipFill>
                      <a:blip r:embed="rId8"/>
                      <a:srcRect/>
                      <a:stretch>
                        <a:fillRect/>
                      </a:stretch>
                    </p:blipFill>
                    <p:spPr bwMode="auto">
                      <a:xfrm>
                        <a:off x="3810000" y="1963738"/>
                        <a:ext cx="1357313" cy="1182687"/>
                      </a:xfrm>
                      <a:prstGeom prst="rect">
                        <a:avLst/>
                      </a:prstGeom>
                      <a:solidFill>
                        <a:srgbClr val="99FFCC"/>
                      </a:solidFill>
                    </p:spPr>
                  </p:pic>
                </p:oleObj>
              </mc:Fallback>
            </mc:AlternateContent>
          </a:graphicData>
        </a:graphic>
      </p:graphicFrame>
      <p:sp>
        <p:nvSpPr>
          <p:cNvPr id="239628" name="Text Box 12"/>
          <p:cNvSpPr txBox="1">
            <a:spLocks noChangeArrowheads="1"/>
          </p:cNvSpPr>
          <p:nvPr/>
        </p:nvSpPr>
        <p:spPr bwMode="auto">
          <a:xfrm>
            <a:off x="1279525" y="3086100"/>
            <a:ext cx="1803699" cy="461665"/>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dirty="0">
                <a:solidFill>
                  <a:srgbClr val="CC0000"/>
                </a:solidFill>
                <a:latin typeface="Arial Narrow" charset="0"/>
              </a:rPr>
              <a:t>If Q is Positive</a:t>
            </a:r>
          </a:p>
        </p:txBody>
      </p:sp>
      <p:sp>
        <p:nvSpPr>
          <p:cNvPr id="239629" name="Text Box 13"/>
          <p:cNvSpPr txBox="1">
            <a:spLocks noChangeArrowheads="1"/>
          </p:cNvSpPr>
          <p:nvPr/>
        </p:nvSpPr>
        <p:spPr bwMode="auto">
          <a:xfrm>
            <a:off x="5475288" y="3048000"/>
            <a:ext cx="1917513" cy="461665"/>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dirty="0">
                <a:solidFill>
                  <a:srgbClr val="CC0000"/>
                </a:solidFill>
                <a:latin typeface="Arial Narrow" charset="0"/>
              </a:rPr>
              <a:t>If Q is Negative</a:t>
            </a:r>
          </a:p>
        </p:txBody>
      </p:sp>
      <p:sp>
        <p:nvSpPr>
          <p:cNvPr id="239630" name="Text Box 14"/>
          <p:cNvSpPr txBox="1">
            <a:spLocks noChangeArrowheads="1"/>
          </p:cNvSpPr>
          <p:nvPr/>
        </p:nvSpPr>
        <p:spPr bwMode="auto">
          <a:xfrm>
            <a:off x="685800" y="6019800"/>
            <a:ext cx="7862888"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800" b="1">
                <a:solidFill>
                  <a:srgbClr val="CC0000"/>
                </a:solidFill>
                <a:latin typeface="Arial Narrow" charset="0"/>
              </a:rPr>
              <a:t>Uniformly charged sphere would have the potential the same as a single point charge.</a:t>
            </a:r>
          </a:p>
        </p:txBody>
      </p:sp>
      <p:sp>
        <p:nvSpPr>
          <p:cNvPr id="239631" name="Text Box 15"/>
          <p:cNvSpPr txBox="1">
            <a:spLocks noChangeArrowheads="1"/>
          </p:cNvSpPr>
          <p:nvPr/>
        </p:nvSpPr>
        <p:spPr bwMode="auto">
          <a:xfrm>
            <a:off x="76200" y="6426200"/>
            <a:ext cx="1835150" cy="33655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solidFill>
                  <a:srgbClr val="CC0000"/>
                </a:solidFill>
                <a:latin typeface="Arial Narrow" charset="0"/>
              </a:rPr>
              <a:t>What does this mean?</a:t>
            </a:r>
          </a:p>
        </p:txBody>
      </p:sp>
      <p:sp>
        <p:nvSpPr>
          <p:cNvPr id="239632" name="Text Box 16"/>
          <p:cNvSpPr txBox="1">
            <a:spLocks noChangeArrowheads="1"/>
          </p:cNvSpPr>
          <p:nvPr/>
        </p:nvSpPr>
        <p:spPr bwMode="auto">
          <a:xfrm>
            <a:off x="1981200" y="6424613"/>
            <a:ext cx="71770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CC0000"/>
                </a:solidFill>
                <a:latin typeface="Arial Narrow" charset="0"/>
              </a:rPr>
              <a:t>Uniformly charged sphere behaves like all the charge is on the single point in the center.</a:t>
            </a:r>
          </a:p>
        </p:txBody>
      </p:sp>
      <p:sp>
        <p:nvSpPr>
          <p:cNvPr id="20" name="TextBox 19">
            <a:extLst>
              <a:ext uri="{FF2B5EF4-FFF2-40B4-BE49-F238E27FC236}">
                <a16:creationId xmlns:a16="http://schemas.microsoft.com/office/drawing/2014/main" id="{C1F7771E-5C72-564E-B12E-57E24412608E}"/>
              </a:ext>
            </a:extLst>
          </p:cNvPr>
          <p:cNvSpPr txBox="1"/>
          <p:nvPr/>
        </p:nvSpPr>
        <p:spPr>
          <a:xfrm>
            <a:off x="7709466" y="5359955"/>
            <a:ext cx="952652" cy="369332"/>
          </a:xfrm>
          <a:prstGeom prst="rect">
            <a:avLst/>
          </a:prstGeom>
          <a:noFill/>
        </p:spPr>
        <p:txBody>
          <a:bodyPr wrap="square" rtlCol="0">
            <a:spAutoFit/>
          </a:bodyPr>
          <a:lstStyle/>
          <a:p>
            <a:r>
              <a:rPr lang="en-US" sz="1800" dirty="0">
                <a:solidFill>
                  <a:srgbClr val="CC00CC"/>
                </a:solidFill>
                <a:latin typeface="+mj-lt"/>
              </a:rPr>
              <a:t>(Poll12)</a:t>
            </a:r>
          </a:p>
        </p:txBody>
      </p:sp>
    </p:spTree>
    <p:extLst>
      <p:ext uri="{BB962C8B-B14F-4D97-AF65-F5344CB8AC3E}">
        <p14:creationId xmlns:p14="http://schemas.microsoft.com/office/powerpoint/2010/main" val="195648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533400"/>
            <a:ext cx="8153400" cy="5383449"/>
          </a:xfrm>
        </p:spPr>
        <p:txBody>
          <a:bodyPr/>
          <a:lstStyle/>
          <a:p>
            <a:pPr eaLnBrk="1" hangingPunct="1">
              <a:spcBef>
                <a:spcPts val="200"/>
              </a:spcBef>
            </a:pPr>
            <a:r>
              <a:rPr lang="en-US" sz="2800" dirty="0">
                <a:latin typeface="Arial Narrow" charset="0"/>
                <a:ea typeface="ＭＳ Ｐゴシック" charset="0"/>
              </a:rPr>
              <a:t>Reading assignments: CH22 – 4 and CH23 – 9</a:t>
            </a:r>
          </a:p>
          <a:p>
            <a:pPr eaLnBrk="1" hangingPunct="1">
              <a:spcBef>
                <a:spcPts val="200"/>
              </a:spcBef>
            </a:pPr>
            <a:r>
              <a:rPr lang="en-US" sz="2800" dirty="0">
                <a:latin typeface="Arial Narrow" charset="0"/>
                <a:ea typeface="ＭＳ Ｐゴシック" charset="0"/>
              </a:rPr>
              <a:t>Online Quiz 2 on Quest</a:t>
            </a:r>
          </a:p>
          <a:p>
            <a:pPr lvl="1">
              <a:lnSpc>
                <a:spcPct val="90000"/>
              </a:lnSpc>
            </a:pPr>
            <a:r>
              <a:rPr lang="en-US" sz="2400" dirty="0">
                <a:latin typeface="Arial Narrow" charset="0"/>
                <a:ea typeface="ＭＳ Ｐゴシック" charset="0"/>
                <a:cs typeface="ＭＳ Ｐゴシック" charset="0"/>
              </a:rPr>
              <a:t>Beginning of class next Wednesday, Oct. 7</a:t>
            </a:r>
          </a:p>
          <a:p>
            <a:pPr lvl="1">
              <a:lnSpc>
                <a:spcPct val="90000"/>
              </a:lnSpc>
            </a:pPr>
            <a:r>
              <a:rPr lang="en-US" sz="2400" dirty="0">
                <a:latin typeface="Arial Narrow" charset="0"/>
                <a:ea typeface="ＭＳ Ｐゴシック" charset="0"/>
                <a:cs typeface="ＭＳ Ｐゴシック" charset="0"/>
              </a:rPr>
              <a:t>Covers: CH22.1 through what we finish Monday, Oct. 5</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11am the day of the quiz</a:t>
            </a:r>
          </a:p>
          <a:p>
            <a:pPr lvl="2" eaLnBrk="1" hangingPunct="1">
              <a:spcBef>
                <a:spcPts val="200"/>
              </a:spcBef>
            </a:pPr>
            <a:r>
              <a:rPr lang="en-US" sz="2000" dirty="0"/>
              <a:t>Once submitted, you cannot change, unless I ask you to delete some part of the sheet!</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30,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9275A1FD-4BA5-894D-8323-047C68310548}" type="slidenum">
              <a:rPr lang="en-US"/>
              <a:pPr/>
              <a:t>20</a:t>
            </a:fld>
            <a:endParaRPr lang="en-US"/>
          </a:p>
        </p:txBody>
      </p:sp>
      <p:sp>
        <p:nvSpPr>
          <p:cNvPr id="240642" name="Text Box 2"/>
          <p:cNvSpPr txBox="1">
            <a:spLocks noChangeArrowheads="1"/>
          </p:cNvSpPr>
          <p:nvPr/>
        </p:nvSpPr>
        <p:spPr bwMode="auto">
          <a:xfrm>
            <a:off x="1143000" y="4113213"/>
            <a:ext cx="670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Since                                          we obtain</a:t>
            </a:r>
          </a:p>
        </p:txBody>
      </p:sp>
      <p:sp>
        <p:nvSpPr>
          <p:cNvPr id="240643" name="Rectangle 3"/>
          <p:cNvSpPr>
            <a:spLocks noGrp="1" noChangeArrowheads="1"/>
          </p:cNvSpPr>
          <p:nvPr>
            <p:ph type="title"/>
          </p:nvPr>
        </p:nvSpPr>
        <p:spPr>
          <a:xfrm>
            <a:off x="228600" y="0"/>
            <a:ext cx="8686800" cy="762000"/>
          </a:xfrm>
        </p:spPr>
        <p:txBody>
          <a:bodyPr/>
          <a:lstStyle/>
          <a:p>
            <a:r>
              <a:rPr lang="en-US"/>
              <a:t>Example 23 – 6</a:t>
            </a:r>
          </a:p>
        </p:txBody>
      </p:sp>
      <p:sp>
        <p:nvSpPr>
          <p:cNvPr id="240644" name="Text Box 4"/>
          <p:cNvSpPr txBox="1">
            <a:spLocks noChangeArrowheads="1"/>
          </p:cNvSpPr>
          <p:nvPr/>
        </p:nvSpPr>
        <p:spPr bwMode="auto">
          <a:xfrm>
            <a:off x="381000" y="685800"/>
            <a:ext cx="8382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Work to bring two positive charges close together: </a:t>
            </a:r>
            <a:r>
              <a:rPr lang="en-US" sz="2800" dirty="0">
                <a:solidFill>
                  <a:schemeClr val="accent2"/>
                </a:solidFill>
                <a:latin typeface="Arial Narrow" charset="0"/>
              </a:rPr>
              <a:t>What is minimum work required by an external force to bring the charge q=+3.00</a:t>
            </a:r>
            <a:r>
              <a:rPr lang="el-GR" sz="2800" dirty="0">
                <a:solidFill>
                  <a:schemeClr val="accent2"/>
                </a:solidFill>
              </a:rPr>
              <a:t>μ</a:t>
            </a:r>
            <a:r>
              <a:rPr lang="en-US" sz="2800" dirty="0">
                <a:solidFill>
                  <a:schemeClr val="accent2"/>
                </a:solidFill>
                <a:latin typeface="Arial Narrow" charset="0"/>
              </a:rPr>
              <a:t>C from a great distance away (r=∞) to a point 0.500m from a charge Q=+20.0 </a:t>
            </a:r>
            <a:r>
              <a:rPr lang="el-GR" sz="2800" dirty="0">
                <a:solidFill>
                  <a:schemeClr val="accent2"/>
                </a:solidFill>
              </a:rPr>
              <a:t>μ</a:t>
            </a:r>
            <a:r>
              <a:rPr lang="en-US" sz="2800" dirty="0">
                <a:solidFill>
                  <a:schemeClr val="accent2"/>
                </a:solidFill>
                <a:latin typeface="Arial Narrow" charset="0"/>
              </a:rPr>
              <a:t>C?</a:t>
            </a:r>
          </a:p>
        </p:txBody>
      </p:sp>
      <p:sp>
        <p:nvSpPr>
          <p:cNvPr id="240645" name="Text Box 5"/>
          <p:cNvSpPr txBox="1">
            <a:spLocks noChangeArrowheads="1"/>
          </p:cNvSpPr>
          <p:nvPr/>
        </p:nvSpPr>
        <p:spPr bwMode="auto">
          <a:xfrm>
            <a:off x="457200" y="2422525"/>
            <a:ext cx="8382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work done by the electric field in terms of potential energy and potential? </a:t>
            </a:r>
          </a:p>
        </p:txBody>
      </p:sp>
      <p:graphicFrame>
        <p:nvGraphicFramePr>
          <p:cNvPr id="240646" name="Object 6"/>
          <p:cNvGraphicFramePr>
            <a:graphicFrameLocks noChangeAspect="1"/>
          </p:cNvGraphicFramePr>
          <p:nvPr/>
        </p:nvGraphicFramePr>
        <p:xfrm>
          <a:off x="2209800" y="3429000"/>
          <a:ext cx="669925" cy="396875"/>
        </p:xfrm>
        <a:graphic>
          <a:graphicData uri="http://schemas.openxmlformats.org/presentationml/2006/ole">
            <mc:AlternateContent xmlns:mc="http://schemas.openxmlformats.org/markup-compatibility/2006">
              <mc:Choice xmlns:v="urn:schemas-microsoft-com:vml" Requires="v">
                <p:oleObj spid="_x0000_s142193" name="Equation" r:id="rId3" imgW="279360" imgH="164880" progId="Equation.DSMT4">
                  <p:embed/>
                </p:oleObj>
              </mc:Choice>
              <mc:Fallback>
                <p:oleObj name="Equation" r:id="rId3" imgW="279360" imgH="164880" progId="Equation.DSMT4">
                  <p:embed/>
                  <p:pic>
                    <p:nvPicPr>
                      <p:cNvPr id="2406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0"/>
                        <a:ext cx="669925"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47" name="Object 7"/>
          <p:cNvGraphicFramePr>
            <a:graphicFrameLocks noChangeAspect="1"/>
          </p:cNvGraphicFramePr>
          <p:nvPr/>
        </p:nvGraphicFramePr>
        <p:xfrm>
          <a:off x="2165350" y="4114800"/>
          <a:ext cx="2863850" cy="533400"/>
        </p:xfrm>
        <a:graphic>
          <a:graphicData uri="http://schemas.openxmlformats.org/presentationml/2006/ole">
            <mc:AlternateContent xmlns:mc="http://schemas.openxmlformats.org/markup-compatibility/2006">
              <mc:Choice xmlns:v="urn:schemas-microsoft-com:vml" Requires="v">
                <p:oleObj spid="_x0000_s142194" name="Equation" r:id="rId5" imgW="1091880" imgH="203040" progId="Equation.DSMT4">
                  <p:embed/>
                </p:oleObj>
              </mc:Choice>
              <mc:Fallback>
                <p:oleObj name="Equation" r:id="rId5" imgW="1091880" imgH="203040" progId="Equation.DSMT4">
                  <p:embed/>
                  <p:pic>
                    <p:nvPicPr>
                      <p:cNvPr id="24064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4114800"/>
                        <a:ext cx="2863850"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48" name="Object 8"/>
          <p:cNvGraphicFramePr>
            <a:graphicFrameLocks noChangeAspect="1"/>
          </p:cNvGraphicFramePr>
          <p:nvPr/>
        </p:nvGraphicFramePr>
        <p:xfrm>
          <a:off x="228600" y="4962525"/>
          <a:ext cx="498475" cy="295275"/>
        </p:xfrm>
        <a:graphic>
          <a:graphicData uri="http://schemas.openxmlformats.org/presentationml/2006/ole">
            <mc:AlternateContent xmlns:mc="http://schemas.openxmlformats.org/markup-compatibility/2006">
              <mc:Choice xmlns:v="urn:schemas-microsoft-com:vml" Requires="v">
                <p:oleObj spid="_x0000_s142195" name="Equation" r:id="rId7" imgW="279360" imgH="164880" progId="Equation.DSMT4">
                  <p:embed/>
                </p:oleObj>
              </mc:Choice>
              <mc:Fallback>
                <p:oleObj name="Equation" r:id="rId7" imgW="279360" imgH="164880" progId="Equation.DSMT4">
                  <p:embed/>
                  <p:pic>
                    <p:nvPicPr>
                      <p:cNvPr id="24064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62525"/>
                        <a:ext cx="498475" cy="295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0649" name="Text Box 9"/>
          <p:cNvSpPr txBox="1">
            <a:spLocks noChangeArrowheads="1"/>
          </p:cNvSpPr>
          <p:nvPr/>
        </p:nvSpPr>
        <p:spPr bwMode="auto">
          <a:xfrm>
            <a:off x="533400" y="5683250"/>
            <a:ext cx="8382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dirty="0">
                <a:solidFill>
                  <a:srgbClr val="CC0000"/>
                </a:solidFill>
                <a:latin typeface="Arial Narrow" charset="0"/>
              </a:rPr>
              <a:t>Electric force does negative work.  In other words, the external force must work +1.08J to bring the charge 3.00</a:t>
            </a:r>
            <a:r>
              <a:rPr lang="en-US" sz="2000" b="1" dirty="0">
                <a:solidFill>
                  <a:srgbClr val="CC0000"/>
                </a:solidFill>
                <a:latin typeface="Symbol" charset="2"/>
              </a:rPr>
              <a:t>μ</a:t>
            </a:r>
            <a:r>
              <a:rPr lang="en-US" sz="2000" b="1" dirty="0">
                <a:solidFill>
                  <a:srgbClr val="CC0000"/>
                </a:solidFill>
                <a:latin typeface="Arial Narrow" charset="0"/>
              </a:rPr>
              <a:t>C from infinity to 0.500m to the charge 20.0</a:t>
            </a:r>
            <a:r>
              <a:rPr lang="en-US" sz="2000" b="1" dirty="0">
                <a:solidFill>
                  <a:srgbClr val="CC0000"/>
                </a:solidFill>
                <a:latin typeface="Symbol" charset="2"/>
              </a:rPr>
              <a:t>μ</a:t>
            </a:r>
            <a:r>
              <a:rPr lang="en-US" sz="2000" b="1" dirty="0">
                <a:solidFill>
                  <a:srgbClr val="CC0000"/>
                </a:solidFill>
                <a:latin typeface="Arial Narrow" charset="0"/>
              </a:rPr>
              <a:t>C.</a:t>
            </a:r>
          </a:p>
        </p:txBody>
      </p:sp>
      <p:graphicFrame>
        <p:nvGraphicFramePr>
          <p:cNvPr id="240650" name="Object 10"/>
          <p:cNvGraphicFramePr>
            <a:graphicFrameLocks noChangeAspect="1"/>
          </p:cNvGraphicFramePr>
          <p:nvPr/>
        </p:nvGraphicFramePr>
        <p:xfrm>
          <a:off x="2895600" y="3398838"/>
          <a:ext cx="1189038" cy="550862"/>
        </p:xfrm>
        <a:graphic>
          <a:graphicData uri="http://schemas.openxmlformats.org/presentationml/2006/ole">
            <mc:AlternateContent xmlns:mc="http://schemas.openxmlformats.org/markup-compatibility/2006">
              <mc:Choice xmlns:v="urn:schemas-microsoft-com:vml" Requires="v">
                <p:oleObj spid="_x0000_s142196" name="Equation" r:id="rId9" imgW="495300" imgH="228600" progId="Equation.DSMT4">
                  <p:embed/>
                </p:oleObj>
              </mc:Choice>
              <mc:Fallback>
                <p:oleObj name="Equation" r:id="rId9" imgW="495300" imgH="228600" progId="Equation.DSMT4">
                  <p:embed/>
                  <p:pic>
                    <p:nvPicPr>
                      <p:cNvPr id="240650" name="Object 10"/>
                      <p:cNvPicPr>
                        <a:picLocks noChangeAspect="1" noChangeArrowheads="1"/>
                      </p:cNvPicPr>
                      <p:nvPr/>
                    </p:nvPicPr>
                    <p:blipFill>
                      <a:blip r:embed="rId10"/>
                      <a:srcRect/>
                      <a:stretch>
                        <a:fillRect/>
                      </a:stretch>
                    </p:blipFill>
                    <p:spPr bwMode="auto">
                      <a:xfrm>
                        <a:off x="2895600" y="3398838"/>
                        <a:ext cx="1189038" cy="550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1" name="Object 11"/>
          <p:cNvGraphicFramePr>
            <a:graphicFrameLocks noChangeAspect="1"/>
          </p:cNvGraphicFramePr>
          <p:nvPr/>
        </p:nvGraphicFramePr>
        <p:xfrm>
          <a:off x="4054475" y="3124200"/>
          <a:ext cx="2346325" cy="1100138"/>
        </p:xfrm>
        <a:graphic>
          <a:graphicData uri="http://schemas.openxmlformats.org/presentationml/2006/ole">
            <mc:AlternateContent xmlns:mc="http://schemas.openxmlformats.org/markup-compatibility/2006">
              <mc:Choice xmlns:v="urn:schemas-microsoft-com:vml" Requires="v">
                <p:oleObj spid="_x0000_s142197" name="Equation" r:id="rId11" imgW="977900" imgH="457200" progId="Equation.DSMT4">
                  <p:embed/>
                </p:oleObj>
              </mc:Choice>
              <mc:Fallback>
                <p:oleObj name="Equation" r:id="rId11" imgW="977900" imgH="457200" progId="Equation.DSMT4">
                  <p:embed/>
                  <p:pic>
                    <p:nvPicPr>
                      <p:cNvPr id="240651" name="Object 11"/>
                      <p:cNvPicPr>
                        <a:picLocks noChangeAspect="1" noChangeArrowheads="1"/>
                      </p:cNvPicPr>
                      <p:nvPr/>
                    </p:nvPicPr>
                    <p:blipFill>
                      <a:blip r:embed="rId12"/>
                      <a:srcRect/>
                      <a:stretch>
                        <a:fillRect/>
                      </a:stretch>
                    </p:blipFill>
                    <p:spPr bwMode="auto">
                      <a:xfrm>
                        <a:off x="4054475" y="3124200"/>
                        <a:ext cx="2346325"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2" name="Object 12"/>
          <p:cNvGraphicFramePr>
            <a:graphicFrameLocks noChangeAspect="1"/>
          </p:cNvGraphicFramePr>
          <p:nvPr/>
        </p:nvGraphicFramePr>
        <p:xfrm>
          <a:off x="762000" y="4724400"/>
          <a:ext cx="1631950" cy="817563"/>
        </p:xfrm>
        <a:graphic>
          <a:graphicData uri="http://schemas.openxmlformats.org/presentationml/2006/ole">
            <mc:AlternateContent xmlns:mc="http://schemas.openxmlformats.org/markup-compatibility/2006">
              <mc:Choice xmlns:v="urn:schemas-microsoft-com:vml" Requires="v">
                <p:oleObj spid="_x0000_s142198" name="Equation" r:id="rId13" imgW="914400" imgH="457200" progId="Equation.DSMT4">
                  <p:embed/>
                </p:oleObj>
              </mc:Choice>
              <mc:Fallback>
                <p:oleObj name="Equation" r:id="rId13" imgW="914400" imgH="457200" progId="Equation.DSMT4">
                  <p:embed/>
                  <p:pic>
                    <p:nvPicPr>
                      <p:cNvPr id="240652" name="Object 12"/>
                      <p:cNvPicPr>
                        <a:picLocks noChangeAspect="1" noChangeArrowheads="1"/>
                      </p:cNvPicPr>
                      <p:nvPr/>
                    </p:nvPicPr>
                    <p:blipFill>
                      <a:blip r:embed="rId14"/>
                      <a:srcRect/>
                      <a:stretch>
                        <a:fillRect/>
                      </a:stretch>
                    </p:blipFill>
                    <p:spPr bwMode="auto">
                      <a:xfrm>
                        <a:off x="762000" y="4724400"/>
                        <a:ext cx="1631950" cy="8175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3" name="Object 13"/>
          <p:cNvGraphicFramePr>
            <a:graphicFrameLocks noChangeAspect="1"/>
          </p:cNvGraphicFramePr>
          <p:nvPr/>
        </p:nvGraphicFramePr>
        <p:xfrm>
          <a:off x="2362200" y="4789488"/>
          <a:ext cx="1227138" cy="749300"/>
        </p:xfrm>
        <a:graphic>
          <a:graphicData uri="http://schemas.openxmlformats.org/presentationml/2006/ole">
            <mc:AlternateContent xmlns:mc="http://schemas.openxmlformats.org/markup-compatibility/2006">
              <mc:Choice xmlns:v="urn:schemas-microsoft-com:vml" Requires="v">
                <p:oleObj spid="_x0000_s142199" name="Equation" r:id="rId15" imgW="685800" imgH="419100" progId="Equation.DSMT4">
                  <p:embed/>
                </p:oleObj>
              </mc:Choice>
              <mc:Fallback>
                <p:oleObj name="Equation" r:id="rId15" imgW="685800" imgH="419100" progId="Equation.DSMT4">
                  <p:embed/>
                  <p:pic>
                    <p:nvPicPr>
                      <p:cNvPr id="240653" name="Object 13"/>
                      <p:cNvPicPr>
                        <a:picLocks noChangeAspect="1" noChangeArrowheads="1"/>
                      </p:cNvPicPr>
                      <p:nvPr/>
                    </p:nvPicPr>
                    <p:blipFill>
                      <a:blip r:embed="rId16"/>
                      <a:srcRect/>
                      <a:stretch>
                        <a:fillRect/>
                      </a:stretch>
                    </p:blipFill>
                    <p:spPr bwMode="auto">
                      <a:xfrm>
                        <a:off x="2362200" y="4789488"/>
                        <a:ext cx="1227138" cy="749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4" name="Object 14"/>
          <p:cNvGraphicFramePr>
            <a:graphicFrameLocks noChangeAspect="1"/>
          </p:cNvGraphicFramePr>
          <p:nvPr/>
        </p:nvGraphicFramePr>
        <p:xfrm>
          <a:off x="3635375" y="4791075"/>
          <a:ext cx="5402263" cy="650875"/>
        </p:xfrm>
        <a:graphic>
          <a:graphicData uri="http://schemas.openxmlformats.org/presentationml/2006/ole">
            <mc:AlternateContent xmlns:mc="http://schemas.openxmlformats.org/markup-compatibility/2006">
              <mc:Choice xmlns:v="urn:schemas-microsoft-com:vml" Requires="v">
                <p:oleObj spid="_x0000_s142200" name="Equation" r:id="rId17" imgW="3810000" imgH="457200" progId="Equation.DSMT4">
                  <p:embed/>
                </p:oleObj>
              </mc:Choice>
              <mc:Fallback>
                <p:oleObj name="Equation" r:id="rId17" imgW="3810000" imgH="457200" progId="Equation.DSMT4">
                  <p:embed/>
                  <p:pic>
                    <p:nvPicPr>
                      <p:cNvPr id="240654" name="Object 14"/>
                      <p:cNvPicPr>
                        <a:picLocks noChangeAspect="1" noChangeArrowheads="1"/>
                      </p:cNvPicPr>
                      <p:nvPr/>
                    </p:nvPicPr>
                    <p:blipFill>
                      <a:blip r:embed="rId18"/>
                      <a:srcRect/>
                      <a:stretch>
                        <a:fillRect/>
                      </a:stretch>
                    </p:blipFill>
                    <p:spPr bwMode="auto">
                      <a:xfrm>
                        <a:off x="3635375" y="4791075"/>
                        <a:ext cx="5402263"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922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7, 2020</a:t>
            </a: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#4</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Wednesday, Sept. 30,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5</a:t>
            </a:fld>
            <a:endParaRPr lang="en-US"/>
          </a:p>
        </p:txBody>
      </p:sp>
      <p:sp>
        <p:nvSpPr>
          <p:cNvPr id="7" name="Footer Placeholder 6"/>
          <p:cNvSpPr>
            <a:spLocks noGrp="1"/>
          </p:cNvSpPr>
          <p:nvPr>
            <p:ph type="ftr" sz="quarter" idx="11"/>
          </p:nvPr>
        </p:nvSpPr>
        <p:spPr/>
        <p:txBody>
          <a:bodyPr/>
          <a:lstStyle/>
          <a:p>
            <a:r>
              <a:rPr lang="en-US"/>
              <a:t>PHYS 1444-002, Fall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the initial speed of 0.1%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SP4-first-last-fall20.pdf which includes all pages in one file </a:t>
            </a:r>
            <a:r>
              <a:rPr lang="en-US" sz="2000" kern="0" dirty="0">
                <a:solidFill>
                  <a:srgbClr val="7030A0"/>
                </a:solidFill>
                <a:sym typeface="Wingdings" pitchFamily="2" charset="2"/>
              </a:rPr>
              <a:t> Be sure to write your name onto all pages of the project report!</a:t>
            </a:r>
            <a:endParaRPr lang="en-US" sz="2000" kern="0" dirty="0">
              <a:solidFill>
                <a:srgbClr val="0000FF"/>
              </a:solidFill>
            </a:endParaRPr>
          </a:p>
          <a:p>
            <a:pPr>
              <a:lnSpc>
                <a:spcPct val="80000"/>
              </a:lnSpc>
            </a:pPr>
            <a:r>
              <a:rPr lang="en-US" sz="2400" kern="0" dirty="0">
                <a:solidFill>
                  <a:srgbClr val="0000FF"/>
                </a:solidFill>
              </a:rPr>
              <a:t>Due beginning of the class </a:t>
            </a:r>
            <a:r>
              <a:rPr lang="en-US" sz="2400" b="1" u="sng" kern="0" dirty="0">
                <a:solidFill>
                  <a:srgbClr val="C00000"/>
                </a:solidFill>
              </a:rPr>
              <a:t>Monday, Oct. 12</a:t>
            </a:r>
            <a:r>
              <a:rPr lang="en-US" sz="2400" kern="0" dirty="0">
                <a:solidFill>
                  <a:srgbClr val="0000FF"/>
                </a:solidFill>
              </a:rPr>
              <a:t>, submitted on CANVAS!</a:t>
            </a:r>
          </a:p>
        </p:txBody>
      </p:sp>
    </p:spTree>
    <p:extLst>
      <p:ext uri="{BB962C8B-B14F-4D97-AF65-F5344CB8AC3E}">
        <p14:creationId xmlns:p14="http://schemas.microsoft.com/office/powerpoint/2010/main" val="98586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G23_001">
            <a:extLst>
              <a:ext uri="{FF2B5EF4-FFF2-40B4-BE49-F238E27FC236}">
                <a16:creationId xmlns:a16="http://schemas.microsoft.com/office/drawing/2014/main" id="{2228FA36-A30A-6941-958F-2B9893408AF8}"/>
              </a:ext>
            </a:extLst>
          </p:cNvPr>
          <p:cNvPicPr>
            <a:picLocks noChangeAspect="1" noChangeArrowheads="1"/>
          </p:cNvPicPr>
          <p:nvPr/>
        </p:nvPicPr>
        <p:blipFill>
          <a:blip r:embed="rId3"/>
          <a:srcRect/>
          <a:stretch>
            <a:fillRect/>
          </a:stretch>
        </p:blipFill>
        <p:spPr bwMode="auto">
          <a:xfrm>
            <a:off x="7394996" y="2395348"/>
            <a:ext cx="2017537" cy="1643252"/>
          </a:xfrm>
          <a:prstGeom prst="rect">
            <a:avLst/>
          </a:prstGeom>
          <a:noFill/>
        </p:spPr>
      </p:pic>
      <p:sp>
        <p:nvSpPr>
          <p:cNvPr id="7" name="Date Placeholder 3"/>
          <p:cNvSpPr>
            <a:spLocks noGrp="1"/>
          </p:cNvSpPr>
          <p:nvPr>
            <p:ph type="dt" sz="half" idx="10"/>
          </p:nvPr>
        </p:nvSpPr>
        <p:spPr/>
        <p:txBody>
          <a:bodyPr/>
          <a:lstStyle/>
          <a:p>
            <a:r>
              <a:rPr lang="en-US"/>
              <a:t>Wednesday, Sept. 30,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292B0011-6D50-EE4E-AF7F-8236F88EF9A0}" type="slidenum">
              <a:rPr lang="en-US"/>
              <a:pPr/>
              <a:t>6</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dirty="0"/>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kinetic energy an electric charge can acquire under the given field</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130649" name="Equation" r:id="rId4" imgW="596900" imgH="228600" progId="Equation.DSMT4">
                  <p:embed/>
                </p:oleObj>
              </mc:Choice>
              <mc:Fallback>
                <p:oleObj name="Equation" r:id="rId4" imgW="596900" imgH="228600" progId="Equation.DSMT4">
                  <p:embed/>
                  <p:pic>
                    <p:nvPicPr>
                      <p:cNvPr id="226308" name="Object 4"/>
                      <p:cNvPicPr>
                        <a:picLocks noChangeAspect="1" noChangeArrowheads="1"/>
                      </p:cNvPicPr>
                      <p:nvPr/>
                    </p:nvPicPr>
                    <p:blipFill>
                      <a:blip r:embed="rId5"/>
                      <a:srcRect/>
                      <a:stretch>
                        <a:fillRect/>
                      </a:stretch>
                    </p:blipFill>
                    <p:spPr bwMode="auto">
                      <a:xfrm>
                        <a:off x="1746250" y="2820988"/>
                        <a:ext cx="1514475" cy="560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130650" name="Equation" r:id="rId6" imgW="723900" imgH="254000" progId="Equation.DSMT4">
                  <p:embed/>
                </p:oleObj>
              </mc:Choice>
              <mc:Fallback>
                <p:oleObj name="Equation" r:id="rId6" imgW="723900" imgH="254000" progId="Equation.DSMT4">
                  <p:embed/>
                  <p:pic>
                    <p:nvPicPr>
                      <p:cNvPr id="226309" name="Object 5"/>
                      <p:cNvPicPr>
                        <a:picLocks noChangeAspect="1" noChangeArrowheads="1"/>
                      </p:cNvPicPr>
                      <p:nvPr/>
                    </p:nvPicPr>
                    <p:blipFill>
                      <a:blip r:embed="rId7"/>
                      <a:srcRect/>
                      <a:stretch>
                        <a:fillRect/>
                      </a:stretch>
                    </p:blipFill>
                    <p:spPr bwMode="auto">
                      <a:xfrm>
                        <a:off x="3292475" y="2787650"/>
                        <a:ext cx="1838325" cy="625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130651" name="Equation" r:id="rId8" imgW="292100" imgH="228600" progId="Equation.DSMT4">
                  <p:embed/>
                </p:oleObj>
              </mc:Choice>
              <mc:Fallback>
                <p:oleObj name="Equation" r:id="rId8" imgW="292100" imgH="228600" progId="Equation.DSMT4">
                  <p:embed/>
                  <p:pic>
                    <p:nvPicPr>
                      <p:cNvPr id="226310" name="Object 6"/>
                      <p:cNvPicPr>
                        <a:picLocks noChangeAspect="1" noChangeArrowheads="1"/>
                      </p:cNvPicPr>
                      <p:nvPr/>
                    </p:nvPicPr>
                    <p:blipFill>
                      <a:blip r:embed="rId9"/>
                      <a:srcRect/>
                      <a:stretch>
                        <a:fillRect/>
                      </a:stretch>
                    </p:blipFill>
                    <p:spPr bwMode="auto">
                      <a:xfrm>
                        <a:off x="5126038" y="2822575"/>
                        <a:ext cx="741362" cy="561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130652" name="Equation" r:id="rId10" imgW="330200" imgH="228600" progId="Equation.DSMT4">
                  <p:embed/>
                </p:oleObj>
              </mc:Choice>
              <mc:Fallback>
                <p:oleObj name="Equation" r:id="rId10" imgW="330200" imgH="228600" progId="Equation.DSMT4">
                  <p:embed/>
                  <p:pic>
                    <p:nvPicPr>
                      <p:cNvPr id="279557" name="Object 5"/>
                      <p:cNvPicPr>
                        <a:picLocks noChangeAspect="1" noChangeArrowheads="1"/>
                      </p:cNvPicPr>
                      <p:nvPr/>
                    </p:nvPicPr>
                    <p:blipFill>
                      <a:blip r:embed="rId11"/>
                      <a:srcRect/>
                      <a:stretch>
                        <a:fillRect/>
                      </a:stretch>
                    </p:blipFill>
                    <p:spPr bwMode="auto">
                      <a:xfrm>
                        <a:off x="6775450" y="885825"/>
                        <a:ext cx="768350" cy="514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130653" name="Equation" r:id="rId12" imgW="520700" imgH="419100" progId="Equation.DSMT4">
                  <p:embed/>
                </p:oleObj>
              </mc:Choice>
              <mc:Fallback>
                <p:oleObj name="Equation" r:id="rId12" imgW="520700" imgH="419100" progId="Equation.DSMT4">
                  <p:embed/>
                  <p:pic>
                    <p:nvPicPr>
                      <p:cNvPr id="279558" name="Object 6"/>
                      <p:cNvPicPr>
                        <a:picLocks noChangeAspect="1" noChangeArrowheads="1"/>
                      </p:cNvPicPr>
                      <p:nvPr/>
                    </p:nvPicPr>
                    <p:blipFill>
                      <a:blip r:embed="rId13"/>
                      <a:srcRect/>
                      <a:stretch>
                        <a:fillRect/>
                      </a:stretch>
                    </p:blipFill>
                    <p:spPr bwMode="auto">
                      <a:xfrm>
                        <a:off x="7543800" y="652274"/>
                        <a:ext cx="1216025" cy="94792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 name="TextBox 12">
            <a:extLst>
              <a:ext uri="{FF2B5EF4-FFF2-40B4-BE49-F238E27FC236}">
                <a16:creationId xmlns:a16="http://schemas.microsoft.com/office/drawing/2014/main" id="{D115B37D-02E2-6745-910F-D024A4269C8B}"/>
              </a:ext>
            </a:extLst>
          </p:cNvPr>
          <p:cNvSpPr txBox="1"/>
          <p:nvPr/>
        </p:nvSpPr>
        <p:spPr>
          <a:xfrm>
            <a:off x="7353148" y="5676477"/>
            <a:ext cx="952652" cy="646331"/>
          </a:xfrm>
          <a:prstGeom prst="rect">
            <a:avLst/>
          </a:prstGeom>
          <a:noFill/>
        </p:spPr>
        <p:txBody>
          <a:bodyPr wrap="square" rtlCol="0">
            <a:spAutoFit/>
          </a:bodyPr>
          <a:lstStyle/>
          <a:p>
            <a:r>
              <a:rPr lang="en-US" sz="1800" dirty="0">
                <a:solidFill>
                  <a:srgbClr val="CC00CC"/>
                </a:solidFill>
                <a:latin typeface="+mj-lt"/>
              </a:rPr>
              <a:t>(Poll11 – V &amp; PE)</a:t>
            </a:r>
          </a:p>
        </p:txBody>
      </p:sp>
    </p:spTree>
    <p:extLst>
      <p:ext uri="{BB962C8B-B14F-4D97-AF65-F5344CB8AC3E}">
        <p14:creationId xmlns:p14="http://schemas.microsoft.com/office/powerpoint/2010/main" val="210586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Wednesday, Sept. 30, 2020</a:t>
            </a:r>
          </a:p>
        </p:txBody>
      </p:sp>
      <p:sp>
        <p:nvSpPr>
          <p:cNvPr id="39" name="Footer Placeholder 4"/>
          <p:cNvSpPr>
            <a:spLocks noGrp="1"/>
          </p:cNvSpPr>
          <p:nvPr>
            <p:ph type="ftr" sz="quarter" idx="11"/>
          </p:nvPr>
        </p:nvSpPr>
        <p:spPr/>
        <p:txBody>
          <a:bodyPr/>
          <a:lstStyle/>
          <a:p>
            <a:r>
              <a:rPr lang="de-DE"/>
              <a:t>PHYS 1444-002, Fall 2020                    Dr. Jaehoon Yu</a:t>
            </a:r>
            <a:endParaRPr lang="en-US"/>
          </a:p>
        </p:txBody>
      </p:sp>
      <p:sp>
        <p:nvSpPr>
          <p:cNvPr id="40" name="Slide Number Placeholder 5"/>
          <p:cNvSpPr>
            <a:spLocks noGrp="1"/>
          </p:cNvSpPr>
          <p:nvPr>
            <p:ph type="sldNum" sz="quarter" idx="12"/>
          </p:nvPr>
        </p:nvSpPr>
        <p:spPr/>
        <p:txBody>
          <a:bodyPr/>
          <a:lstStyle/>
          <a:p>
            <a:fld id="{42044AD4-DBB6-8D49-A093-942F98192D5B}" type="slidenum">
              <a:rPr lang="en-US"/>
              <a:pPr/>
              <a:t>7</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Potential Differences </a:t>
            </a:r>
          </a:p>
        </p:txBody>
      </p:sp>
      <p:graphicFrame>
        <p:nvGraphicFramePr>
          <p:cNvPr id="233532" name="Group 60"/>
          <p:cNvGraphicFramePr>
            <a:graphicFrameLocks noGrp="1"/>
          </p:cNvGraphicFramePr>
          <p:nvPr>
            <p:ph idx="1"/>
          </p:nvPr>
        </p:nvGraphicFramePr>
        <p:xfrm>
          <a:off x="685800" y="609600"/>
          <a:ext cx="7772400" cy="4572000"/>
        </p:xfrm>
        <a:graphic>
          <a:graphicData uri="http://schemas.openxmlformats.org/drawingml/2006/table">
            <a:tbl>
              <a:tblPr/>
              <a:tblGrid>
                <a:gridCol w="4953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 (~5km)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Power supply for TV tube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381000" y="5181600"/>
            <a:ext cx="8382000" cy="1015663"/>
          </a:xfrm>
          <a:prstGeom prst="rect">
            <a:avLst/>
          </a:prstGeom>
          <a:noFill/>
        </p:spPr>
        <p:txBody>
          <a:bodyPr wrap="square" rtlCol="0">
            <a:spAutoFit/>
          </a:bodyPr>
          <a:lstStyle/>
          <a:p>
            <a:r>
              <a:rPr lang="en-US" sz="2000" dirty="0">
                <a:solidFill>
                  <a:srgbClr val="000090"/>
                </a:solidFill>
                <a:latin typeface="+mj-lt"/>
              </a:rPr>
              <a:t>In a typical lightning strike, 15C of electrons are released in 500</a:t>
            </a:r>
            <a:r>
              <a:rPr lang="en-US" sz="2000" dirty="0">
                <a:solidFill>
                  <a:srgbClr val="000090"/>
                </a:solidFill>
                <a:latin typeface="Symbol" charset="2"/>
                <a:cs typeface="Symbol" charset="2"/>
              </a:rPr>
              <a:t>μ</a:t>
            </a:r>
            <a:r>
              <a:rPr lang="en-US" sz="2000" dirty="0">
                <a:solidFill>
                  <a:srgbClr val="000090"/>
                </a:solidFill>
                <a:latin typeface="+mj-lt"/>
              </a:rPr>
              <a:t>s.   What is the total kinetic energy of these electrons when they strike the ground?  What is the power released during this strike?  What do you think will happen to a tree hit by this lightning?</a:t>
            </a:r>
          </a:p>
        </p:txBody>
      </p:sp>
      <p:sp>
        <p:nvSpPr>
          <p:cNvPr id="8" name="TextBox 7">
            <a:extLst>
              <a:ext uri="{FF2B5EF4-FFF2-40B4-BE49-F238E27FC236}">
                <a16:creationId xmlns:a16="http://schemas.microsoft.com/office/drawing/2014/main" id="{B93AA30B-C06F-A14F-A482-E8BA4C4B808B}"/>
              </a:ext>
            </a:extLst>
          </p:cNvPr>
          <p:cNvSpPr txBox="1"/>
          <p:nvPr/>
        </p:nvSpPr>
        <p:spPr>
          <a:xfrm>
            <a:off x="5791200" y="6135469"/>
            <a:ext cx="2286000" cy="646331"/>
          </a:xfrm>
          <a:prstGeom prst="rect">
            <a:avLst/>
          </a:prstGeom>
          <a:noFill/>
        </p:spPr>
        <p:txBody>
          <a:bodyPr wrap="square" rtlCol="0">
            <a:spAutoFit/>
          </a:bodyPr>
          <a:lstStyle/>
          <a:p>
            <a:r>
              <a:rPr lang="en-US" sz="1800" dirty="0">
                <a:solidFill>
                  <a:srgbClr val="CC00CC"/>
                </a:solidFill>
                <a:latin typeface="+mj-lt"/>
              </a:rPr>
              <a:t>About 5kW is needed to split a 24” diameter log!</a:t>
            </a:r>
          </a:p>
        </p:txBody>
      </p:sp>
    </p:spTree>
    <p:extLst>
      <p:ext uri="{BB962C8B-B14F-4D97-AF65-F5344CB8AC3E}">
        <p14:creationId xmlns:p14="http://schemas.microsoft.com/office/powerpoint/2010/main" val="4000444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Sept. 30,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DFE60DE2-ADC3-CB4F-9B68-46E3FFA4ACF0}" type="slidenum">
              <a:rPr lang="en-US"/>
              <a:pPr/>
              <a:t>8</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Electrons in TV tube: </a:t>
            </a:r>
            <a:r>
              <a:rPr lang="en-US" sz="2000">
                <a:solidFill>
                  <a:schemeClr val="accent2"/>
                </a:solidFill>
                <a:latin typeface="Arial Narrow" charset="0"/>
              </a:rPr>
              <a:t>Suppose an electron in the picture tube of a television set is accelerated from rest through a potential difference V</a:t>
            </a:r>
            <a:r>
              <a:rPr lang="en-US" sz="2000" baseline="-25000">
                <a:solidFill>
                  <a:schemeClr val="accent2"/>
                </a:solidFill>
                <a:latin typeface="Arial Narrow" charset="0"/>
              </a:rPr>
              <a:t>ba</a:t>
            </a:r>
            <a:r>
              <a:rPr lang="en-US" sz="2000">
                <a:solidFill>
                  <a:schemeClr val="accent2"/>
                </a:solidFill>
                <a:latin typeface="Arial Narrow" charset="0"/>
              </a:rPr>
              <a:t>=+5000V.  (a) What is the change in potential energy of the electron? (b) What is the speed of the electron (m=9.1x10</a:t>
            </a:r>
            <a:r>
              <a:rPr lang="en-US" sz="2000" baseline="30000">
                <a:solidFill>
                  <a:schemeClr val="accent2"/>
                </a:solidFill>
                <a:latin typeface="Arial Narrow" charset="0"/>
              </a:rPr>
              <a:t>-31</a:t>
            </a:r>
            <a:r>
              <a:rPr lang="en-US" sz="2000">
                <a:solidFill>
                  <a:schemeClr val="accent2"/>
                </a:solidFill>
                <a:latin typeface="Arial Narrow" charset="0"/>
              </a:rPr>
              <a:t>kg) as a result of this acceleration?   (c) Repeat for a proton (m=1.67x10</a:t>
            </a:r>
            <a:r>
              <a:rPr lang="en-US" sz="2000" baseline="30000">
                <a:solidFill>
                  <a:schemeClr val="accent2"/>
                </a:solidFill>
                <a:latin typeface="Arial Narrow" charset="0"/>
              </a:rPr>
              <a:t>-27</a:t>
            </a:r>
            <a:r>
              <a:rPr lang="en-US" sz="2000">
                <a:solidFill>
                  <a:schemeClr val="accent2"/>
                </a:solidFill>
                <a:latin typeface="Arial Narrow" charset="0"/>
              </a:rPr>
              <a:t>kg) that accelerates through a potential difference of V</a:t>
            </a:r>
            <a:r>
              <a:rPr lang="en-US" sz="2000" baseline="-25000">
                <a:solidFill>
                  <a:schemeClr val="accent2"/>
                </a:solidFill>
                <a:latin typeface="Arial Narrow" charset="0"/>
              </a:rPr>
              <a:t>ba</a:t>
            </a:r>
            <a:r>
              <a:rPr lang="en-US" sz="2000">
                <a:solidFill>
                  <a:schemeClr val="accent2"/>
                </a:solidFill>
                <a:latin typeface="Arial Narrow" charset="0"/>
              </a:rPr>
              <a:t>=-5000V. </a:t>
            </a:r>
          </a:p>
        </p:txBody>
      </p:sp>
      <p:sp>
        <p:nvSpPr>
          <p:cNvPr id="229381" name="Rectangle 5"/>
          <p:cNvSpPr>
            <a:spLocks noGrp="1" noChangeArrowheads="1"/>
          </p:cNvSpPr>
          <p:nvPr>
            <p:ph type="body" idx="1"/>
          </p:nvPr>
        </p:nvSpPr>
        <p:spPr>
          <a:xfrm>
            <a:off x="228600" y="3048000"/>
            <a:ext cx="6400800" cy="1752600"/>
          </a:xfrm>
        </p:spPr>
        <p:txBody>
          <a:bodyPr/>
          <a:lstStyle/>
          <a:p>
            <a:pPr>
              <a:lnSpc>
                <a:spcPct val="90000"/>
              </a:lnSpc>
            </a:pPr>
            <a:r>
              <a:rPr lang="en-US" sz="2400"/>
              <a:t>(a) What is the charge of an electron?</a:t>
            </a:r>
          </a:p>
          <a:p>
            <a:pPr lvl="1">
              <a:lnSpc>
                <a:spcPct val="90000"/>
              </a:lnSpc>
            </a:pPr>
            <a:r>
              <a:rPr lang="en-US" sz="2000"/>
              <a:t> </a:t>
            </a:r>
          </a:p>
          <a:p>
            <a:pPr>
              <a:lnSpc>
                <a:spcPct val="90000"/>
              </a:lnSpc>
            </a:pPr>
            <a:endParaRPr lang="en-US" sz="2400"/>
          </a:p>
          <a:p>
            <a:pPr>
              <a:lnSpc>
                <a:spcPct val="90000"/>
              </a:lnSpc>
            </a:pPr>
            <a:r>
              <a:rPr lang="en-US" sz="2400"/>
              <a:t>So what is the change of its potential energy?</a:t>
            </a:r>
          </a:p>
        </p:txBody>
      </p:sp>
      <p:graphicFrame>
        <p:nvGraphicFramePr>
          <p:cNvPr id="229382" name="Object 6"/>
          <p:cNvGraphicFramePr>
            <a:graphicFrameLocks noChangeAspect="1"/>
          </p:cNvGraphicFramePr>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131553" name="Equation" r:id="rId4" imgW="368300" imgH="152400" progId="Equation.DSMT4">
                  <p:embed/>
                </p:oleObj>
              </mc:Choice>
              <mc:Fallback>
                <p:oleObj name="Equation" r:id="rId4" imgW="368300" imgH="152400" progId="Equation.DSMT4">
                  <p:embed/>
                  <p:pic>
                    <p:nvPicPr>
                      <p:cNvPr id="229382" name="Object 6"/>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131554" name="Equation" r:id="rId6" imgW="419100" imgH="228600" progId="Equation.DSMT4">
                  <p:embed/>
                </p:oleObj>
              </mc:Choice>
              <mc:Fallback>
                <p:oleObj name="Equation" r:id="rId6" imgW="419100" imgH="228600" progId="Equation.DSMT4">
                  <p:embed/>
                  <p:pic>
                    <p:nvPicPr>
                      <p:cNvPr id="229383" name="Object 7"/>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131555" name="Equation" r:id="rId8" imgW="2743200" imgH="304800" progId="Equation.DSMT4">
                  <p:embed/>
                </p:oleObj>
              </mc:Choice>
              <mc:Fallback>
                <p:oleObj name="Equation" r:id="rId8" imgW="2743200" imgH="304800" progId="Equation.DSMT4">
                  <p:embed/>
                  <p:pic>
                    <p:nvPicPr>
                      <p:cNvPr id="229384" name="Object 8"/>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nvGraphicFramePr>
        <p:xfrm>
          <a:off x="1130300" y="3389313"/>
          <a:ext cx="2084388" cy="433387"/>
        </p:xfrm>
        <a:graphic>
          <a:graphicData uri="http://schemas.openxmlformats.org/presentationml/2006/ole">
            <mc:AlternateContent xmlns:mc="http://schemas.openxmlformats.org/markup-compatibility/2006">
              <mc:Choice xmlns:v="urn:schemas-microsoft-com:vml" Requires="v">
                <p:oleObj spid="_x0000_s131556" name="Equation" r:id="rId10" imgW="1003300" imgH="215900" progId="Equation.DSMT4">
                  <p:embed/>
                </p:oleObj>
              </mc:Choice>
              <mc:Fallback>
                <p:oleObj name="Equation" r:id="rId10" imgW="1003300" imgH="215900" progId="Equation.DSMT4">
                  <p:embed/>
                  <p:pic>
                    <p:nvPicPr>
                      <p:cNvPr id="229385" name="Object 9"/>
                      <p:cNvPicPr>
                        <a:picLocks noChangeAspect="1" noChangeArrowheads="1"/>
                      </p:cNvPicPr>
                      <p:nvPr/>
                    </p:nvPicPr>
                    <p:blipFill>
                      <a:blip r:embed="rId11"/>
                      <a:srcRect/>
                      <a:stretch>
                        <a:fillRect/>
                      </a:stretch>
                    </p:blipFill>
                    <p:spPr bwMode="auto">
                      <a:xfrm>
                        <a:off x="1130300" y="3389313"/>
                        <a:ext cx="2084388" cy="433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902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Wednesday, Sept. 30, 2020</a:t>
            </a:r>
          </a:p>
        </p:txBody>
      </p:sp>
      <p:sp>
        <p:nvSpPr>
          <p:cNvPr id="21" name="Footer Placeholder 4"/>
          <p:cNvSpPr>
            <a:spLocks noGrp="1"/>
          </p:cNvSpPr>
          <p:nvPr>
            <p:ph type="ftr" sz="quarter" idx="11"/>
          </p:nvPr>
        </p:nvSpPr>
        <p:spPr/>
        <p:txBody>
          <a:bodyPr/>
          <a:lstStyle/>
          <a:p>
            <a:r>
              <a:rPr lang="de-DE"/>
              <a:t>PHYS 1444-002, Fall 2020                    Dr. Jaehoon Yu</a:t>
            </a:r>
            <a:endParaRPr lang="en-US"/>
          </a:p>
        </p:txBody>
      </p:sp>
      <p:sp>
        <p:nvSpPr>
          <p:cNvPr id="22" name="Slide Number Placeholder 5"/>
          <p:cNvSpPr>
            <a:spLocks noGrp="1"/>
          </p:cNvSpPr>
          <p:nvPr>
            <p:ph type="sldNum" sz="quarter" idx="12"/>
          </p:nvPr>
        </p:nvSpPr>
        <p:spPr/>
        <p:txBody>
          <a:bodyPr/>
          <a:lstStyle/>
          <a:p>
            <a:fld id="{565C2E95-96D0-3042-A2F0-4441097FEA15}" type="slidenum">
              <a:rPr lang="en-US"/>
              <a:pPr/>
              <a:t>9</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173169" name="Equation" r:id="rId3" imgW="279400" imgH="228600" progId="Equation.DSMT4">
                  <p:embed/>
                </p:oleObj>
              </mc:Choice>
              <mc:Fallback>
                <p:oleObj name="Equation" r:id="rId3" imgW="279400" imgH="228600" progId="Equation.DSMT4">
                  <p:embed/>
                  <p:pic>
                    <p:nvPicPr>
                      <p:cNvPr id="230404" name="Object 4"/>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173170" name="Equation" r:id="rId5" imgW="355600" imgH="152400" progId="Equation.DSMT4">
                  <p:embed/>
                </p:oleObj>
              </mc:Choice>
              <mc:Fallback>
                <p:oleObj name="Equation" r:id="rId5" imgW="355600" imgH="152400" progId="Equation.DSMT4">
                  <p:embed/>
                  <p:pic>
                    <p:nvPicPr>
                      <p:cNvPr id="230405" name="Object 5"/>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the proton?</a:t>
            </a:r>
          </a:p>
        </p:txBody>
      </p:sp>
      <p:graphicFrame>
        <p:nvGraphicFramePr>
          <p:cNvPr id="230407" name="Object 7"/>
          <p:cNvGraphicFramePr>
            <a:graphicFrameLocks noChangeAspect="1"/>
          </p:cNvGraphicFramePr>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173171" name="Equation" r:id="rId7" imgW="292100" imgH="254000" progId="Equation.DSMT4">
                  <p:embed/>
                </p:oleObj>
              </mc:Choice>
              <mc:Fallback>
                <p:oleObj name="Equation" r:id="rId7" imgW="292100" imgH="254000" progId="Equation.DSMT4">
                  <p:embed/>
                  <p:pic>
                    <p:nvPicPr>
                      <p:cNvPr id="230407" name="Object 7"/>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173172" name="Equation" r:id="rId9" imgW="355600" imgH="152400" progId="Equation.DSMT4">
                  <p:embed/>
                </p:oleObj>
              </mc:Choice>
              <mc:Fallback>
                <p:oleObj name="Equation" r:id="rId9" imgW="355600" imgH="152400" progId="Equation.DSMT4">
                  <p:embed/>
                  <p:pic>
                    <p:nvPicPr>
                      <p:cNvPr id="230408" name="Object 8"/>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173173" name="Equation" r:id="rId11" imgW="723900" imgH="381000" progId="Equation.DSMT4">
                  <p:embed/>
                </p:oleObj>
              </mc:Choice>
              <mc:Fallback>
                <p:oleObj name="Equation" r:id="rId11" imgW="723900" imgH="381000" progId="Equation.DSMT4">
                  <p:embed/>
                  <p:pic>
                    <p:nvPicPr>
                      <p:cNvPr id="230409" name="Object 9"/>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173174" name="Equation" r:id="rId13" imgW="279400" imgH="152400" progId="Equation.DSMT4">
                  <p:embed/>
                </p:oleObj>
              </mc:Choice>
              <mc:Fallback>
                <p:oleObj name="Equation" r:id="rId13" imgW="279400" imgH="152400" progId="Equation.DSMT4">
                  <p:embed/>
                  <p:pic>
                    <p:nvPicPr>
                      <p:cNvPr id="230410" name="Object 10"/>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173175" name="Equation" r:id="rId15" imgW="444500" imgH="152400" progId="Equation.DSMT4">
                  <p:embed/>
                </p:oleObj>
              </mc:Choice>
              <mc:Fallback>
                <p:oleObj name="Equation" r:id="rId15" imgW="444500" imgH="152400" progId="Equation.DSMT4">
                  <p:embed/>
                  <p:pic>
                    <p:nvPicPr>
                      <p:cNvPr id="230411" name="Object 11"/>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173176" name="Equation" r:id="rId17" imgW="495300" imgH="228600" progId="Equation.DSMT4">
                  <p:embed/>
                </p:oleObj>
              </mc:Choice>
              <mc:Fallback>
                <p:oleObj name="Equation" r:id="rId17" imgW="495300" imgH="228600" progId="Equation.DSMT4">
                  <p:embed/>
                  <p:pic>
                    <p:nvPicPr>
                      <p:cNvPr id="230412" name="Object 12"/>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173177" name="Equation" r:id="rId19" imgW="2298700" imgH="304800" progId="Equation.DSMT4">
                  <p:embed/>
                </p:oleObj>
              </mc:Choice>
              <mc:Fallback>
                <p:oleObj name="Equation" r:id="rId19" imgW="2298700" imgH="304800" progId="Equation.DSMT4">
                  <p:embed/>
                  <p:pic>
                    <p:nvPicPr>
                      <p:cNvPr id="230413" name="Object 13"/>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173178" name="Equation" r:id="rId21" imgW="736600" imgH="469900" progId="Equation.DSMT4">
                  <p:embed/>
                </p:oleObj>
              </mc:Choice>
              <mc:Fallback>
                <p:oleObj name="Equation" r:id="rId21" imgW="736600" imgH="469900" progId="Equation.DSMT4">
                  <p:embed/>
                  <p:pic>
                    <p:nvPicPr>
                      <p:cNvPr id="230414" name="Object 14"/>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173179" name="Equation" r:id="rId23" imgW="1828800" imgH="457200" progId="Equation.DSMT4">
                  <p:embed/>
                </p:oleObj>
              </mc:Choice>
              <mc:Fallback>
                <p:oleObj name="Equation" r:id="rId23" imgW="1828800" imgH="457200" progId="Equation.DSMT4">
                  <p:embed/>
                  <p:pic>
                    <p:nvPicPr>
                      <p:cNvPr id="230415" name="Object 15"/>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173180" name="Equation" r:id="rId25" imgW="749300" imgH="381000" progId="Equation.DSMT4">
                  <p:embed/>
                </p:oleObj>
              </mc:Choice>
              <mc:Fallback>
                <p:oleObj name="Equation" r:id="rId25" imgW="749300" imgH="381000" progId="Equation.DSMT4">
                  <p:embed/>
                  <p:pic>
                    <p:nvPicPr>
                      <p:cNvPr id="230416" name="Object 16"/>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173181" name="Equation" r:id="rId27" imgW="279400" imgH="152400" progId="Equation.DSMT4">
                  <p:embed/>
                </p:oleObj>
              </mc:Choice>
              <mc:Fallback>
                <p:oleObj name="Equation" r:id="rId27" imgW="279400" imgH="152400" progId="Equation.DSMT4">
                  <p:embed/>
                  <p:pic>
                    <p:nvPicPr>
                      <p:cNvPr id="230417" name="Object 17"/>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173182" name="Equation" r:id="rId29" imgW="736600" imgH="495300" progId="Equation.DSMT4">
                  <p:embed/>
                </p:oleObj>
              </mc:Choice>
              <mc:Fallback>
                <p:oleObj name="Equation" r:id="rId29" imgW="736600" imgH="495300" progId="Equation.DSMT4">
                  <p:embed/>
                  <p:pic>
                    <p:nvPicPr>
                      <p:cNvPr id="230418" name="Object 18"/>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173183" name="Equation" r:id="rId31" imgW="1816100" imgH="457200" progId="Equation.DSMT4">
                  <p:embed/>
                </p:oleObj>
              </mc:Choice>
              <mc:Fallback>
                <p:oleObj name="Equation" r:id="rId31" imgW="1816100" imgH="457200" progId="Equation.DSMT4">
                  <p:embed/>
                  <p:pic>
                    <p:nvPicPr>
                      <p:cNvPr id="230419" name="Object 19"/>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173184" name="Equation" r:id="rId33" imgW="444500" imgH="152400" progId="Equation.DSMT4">
                  <p:embed/>
                </p:oleObj>
              </mc:Choice>
              <mc:Fallback>
                <p:oleObj name="Equation" r:id="rId33" imgW="444500" imgH="152400" progId="Equation.DSMT4">
                  <p:embed/>
                  <p:pic>
                    <p:nvPicPr>
                      <p:cNvPr id="285713" name="Object 17"/>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nvGraphicFramePr>
        <p:xfrm>
          <a:off x="4489450" y="4495800"/>
          <a:ext cx="2125663" cy="577850"/>
        </p:xfrm>
        <a:graphic>
          <a:graphicData uri="http://schemas.openxmlformats.org/presentationml/2006/ole">
            <mc:AlternateContent xmlns:mc="http://schemas.openxmlformats.org/markup-compatibility/2006">
              <mc:Choice xmlns:v="urn:schemas-microsoft-com:vml" Requires="v">
                <p:oleObj spid="_x0000_s173185" name="Equation" r:id="rId35" imgW="990600" imgH="279400" progId="Equation.DSMT4">
                  <p:embed/>
                </p:oleObj>
              </mc:Choice>
              <mc:Fallback>
                <p:oleObj name="Equation" r:id="rId35" imgW="990600" imgH="279400" progId="Equation.DSMT4">
                  <p:embed/>
                  <p:pic>
                    <p:nvPicPr>
                      <p:cNvPr id="285714" name="Object 18"/>
                      <p:cNvPicPr>
                        <a:picLocks noChangeAspect="1" noChangeArrowheads="1"/>
                      </p:cNvPicPr>
                      <p:nvPr/>
                    </p:nvPicPr>
                    <p:blipFill>
                      <a:blip r:embed="rId36"/>
                      <a:srcRect/>
                      <a:stretch>
                        <a:fillRect/>
                      </a:stretch>
                    </p:blipFill>
                    <p:spPr bwMode="auto">
                      <a:xfrm>
                        <a:off x="4489450" y="4495800"/>
                        <a:ext cx="2125663" cy="577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173186" name="Equation" r:id="rId37" imgW="1181100" imgH="254000" progId="Equation.DSMT4">
                  <p:embed/>
                </p:oleObj>
              </mc:Choice>
              <mc:Fallback>
                <p:oleObj name="Equation" r:id="rId37" imgW="1181100" imgH="254000" progId="Equation.DSMT4">
                  <p:embed/>
                  <p:pic>
                    <p:nvPicPr>
                      <p:cNvPr id="285715" name="Object 19"/>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8220651"/>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36471</TotalTime>
  <Words>2173</Words>
  <Application>Microsoft Macintosh PowerPoint</Application>
  <PresentationFormat>On-screen Show (4:3)</PresentationFormat>
  <Paragraphs>233</Paragraphs>
  <Slides>20</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 Narrow</vt:lpstr>
      <vt:lpstr>Courier New</vt:lpstr>
      <vt:lpstr>Monotype Corsiva</vt:lpstr>
      <vt:lpstr>Symbol</vt:lpstr>
      <vt:lpstr>Times New Roman</vt:lpstr>
      <vt:lpstr>Wingdings</vt:lpstr>
      <vt:lpstr>phys1443-spring02</vt:lpstr>
      <vt:lpstr>Equation</vt:lpstr>
      <vt:lpstr>PHYS 1441 – Section 002 Lecture #9</vt:lpstr>
      <vt:lpstr>Announcements</vt:lpstr>
      <vt:lpstr>Reminder: SP#3 – Civic Duty I: Voter Registration</vt:lpstr>
      <vt:lpstr>SP#3 – Civic Duty I: Voter Registration – 2</vt:lpstr>
      <vt:lpstr>Reminder: Special Project #4</vt:lpstr>
      <vt:lpstr>Electric Potential and Potential Energy </vt:lpstr>
      <vt:lpstr>Some Typical Potential Differences </vt:lpstr>
      <vt:lpstr>Example 23 – 2 </vt:lpstr>
      <vt:lpstr>Example 23 – 2 </vt:lpstr>
      <vt:lpstr>Electric Potential and Electric Field</vt:lpstr>
      <vt:lpstr>Electric Potential and Electric Field</vt:lpstr>
      <vt:lpstr>Example</vt:lpstr>
      <vt:lpstr>PowerPoint Presentation</vt:lpstr>
      <vt:lpstr>PowerPoint Presentation</vt:lpstr>
      <vt:lpstr>PowerPoint Presentation</vt:lpstr>
      <vt:lpstr>Electric Potential due to Point Charges</vt:lpstr>
      <vt:lpstr>Electric Potential due to Point Charges</vt:lpstr>
      <vt:lpstr>Properties of the Electric Potential</vt:lpstr>
      <vt:lpstr>Shape of the Electric Potential</vt:lpstr>
      <vt:lpstr>Example 23 –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929</cp:revision>
  <dcterms:created xsi:type="dcterms:W3CDTF">2012-01-19T04:21:20Z</dcterms:created>
  <dcterms:modified xsi:type="dcterms:W3CDTF">2020-09-30T19:29:06Z</dcterms:modified>
</cp:coreProperties>
</file>