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606" r:id="rId7"/>
    <p:sldId id="609" r:id="rId8"/>
    <p:sldId id="610" r:id="rId9"/>
    <p:sldId id="611" r:id="rId10"/>
    <p:sldId id="614" r:id="rId11"/>
    <p:sldId id="615" r:id="rId12"/>
    <p:sldId id="616" r:id="rId13"/>
    <p:sldId id="270" r:id="rId14"/>
    <p:sldId id="328" r:id="rId15"/>
    <p:sldId id="678" r:id="rId16"/>
    <p:sldId id="617" r:id="rId17"/>
    <p:sldId id="618" r:id="rId18"/>
    <p:sldId id="619" r:id="rId19"/>
    <p:sldId id="620" r:id="rId20"/>
    <p:sldId id="621"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003300"/>
    <a:srgbClr val="660066"/>
    <a:srgbClr val="FFFFCC"/>
    <a:srgbClr val="CC66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1"/>
    <p:restoredTop sz="94660"/>
  </p:normalViewPr>
  <p:slideViewPr>
    <p:cSldViewPr>
      <p:cViewPr varScale="1">
        <p:scale>
          <a:sx n="120" d="100"/>
          <a:sy n="120" d="100"/>
        </p:scale>
        <p:origin x="20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wmf"/><Relationship Id="rId7" Type="http://schemas.openxmlformats.org/officeDocument/2006/relationships/image" Target="../media/image81.e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w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wmf"/><Relationship Id="rId10" Type="http://schemas.openxmlformats.org/officeDocument/2006/relationships/image" Target="../media/image42.emf"/><Relationship Id="rId4" Type="http://schemas.openxmlformats.org/officeDocument/2006/relationships/image" Target="../media/image36.wmf"/><Relationship Id="rId9"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wmf"/><Relationship Id="rId7"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image" Target="../media/image56.wmf"/><Relationship Id="rId6" Type="http://schemas.openxmlformats.org/officeDocument/2006/relationships/image" Target="../media/image61.emf"/><Relationship Id="rId5" Type="http://schemas.openxmlformats.org/officeDocument/2006/relationships/image" Target="../media/image60.wmf"/><Relationship Id="rId4"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emf"/><Relationship Id="rId1" Type="http://schemas.openxmlformats.org/officeDocument/2006/relationships/image" Target="../media/image65.wmf"/><Relationship Id="rId4" Type="http://schemas.openxmlformats.org/officeDocument/2006/relationships/image" Target="../media/image6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297573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13</a:t>
            </a:fld>
            <a:endParaRPr lang="en-US"/>
          </a:p>
        </p:txBody>
      </p:sp>
    </p:spTree>
    <p:extLst>
      <p:ext uri="{BB962C8B-B14F-4D97-AF65-F5344CB8AC3E}">
        <p14:creationId xmlns:p14="http://schemas.microsoft.com/office/powerpoint/2010/main" val="146375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30,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Wednesday, Sept. 30,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1444-002, Fall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4388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30,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30,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30,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30,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30,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30,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7.wmf"/><Relationship Id="rId18" Type="http://schemas.openxmlformats.org/officeDocument/2006/relationships/oleObject" Target="../embeddings/oleObject35.bin"/><Relationship Id="rId26" Type="http://schemas.openxmlformats.org/officeDocument/2006/relationships/oleObject" Target="../embeddings/oleObject39.bin"/><Relationship Id="rId3" Type="http://schemas.openxmlformats.org/officeDocument/2006/relationships/image" Target="../media/image46.jpeg"/><Relationship Id="rId21" Type="http://schemas.openxmlformats.org/officeDocument/2006/relationships/image" Target="../media/image41.emf"/><Relationship Id="rId7" Type="http://schemas.openxmlformats.org/officeDocument/2006/relationships/image" Target="../media/image34.wmf"/><Relationship Id="rId12" Type="http://schemas.openxmlformats.org/officeDocument/2006/relationships/oleObject" Target="../embeddings/oleObject32.bin"/><Relationship Id="rId17" Type="http://schemas.openxmlformats.org/officeDocument/2006/relationships/image" Target="../media/image39.emf"/><Relationship Id="rId25"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oleObject" Target="../embeddings/oleObject36.bin"/><Relationship Id="rId29" Type="http://schemas.openxmlformats.org/officeDocument/2006/relationships/image" Target="../media/image45.emf"/><Relationship Id="rId1" Type="http://schemas.openxmlformats.org/officeDocument/2006/relationships/vmlDrawing" Target="../drawings/vmlDrawing4.vml"/><Relationship Id="rId6" Type="http://schemas.openxmlformats.org/officeDocument/2006/relationships/oleObject" Target="../embeddings/oleObject29.bin"/><Relationship Id="rId11" Type="http://schemas.openxmlformats.org/officeDocument/2006/relationships/image" Target="../media/image36.wmf"/><Relationship Id="rId24" Type="http://schemas.openxmlformats.org/officeDocument/2006/relationships/oleObject" Target="../embeddings/oleObject38.bin"/><Relationship Id="rId5" Type="http://schemas.openxmlformats.org/officeDocument/2006/relationships/image" Target="../media/image33.wmf"/><Relationship Id="rId15" Type="http://schemas.openxmlformats.org/officeDocument/2006/relationships/image" Target="../media/image38.emf"/><Relationship Id="rId23" Type="http://schemas.openxmlformats.org/officeDocument/2006/relationships/image" Target="../media/image42.emf"/><Relationship Id="rId28" Type="http://schemas.openxmlformats.org/officeDocument/2006/relationships/oleObject" Target="../embeddings/oleObject40.bin"/><Relationship Id="rId10" Type="http://schemas.openxmlformats.org/officeDocument/2006/relationships/oleObject" Target="../embeddings/oleObject31.bin"/><Relationship Id="rId19" Type="http://schemas.openxmlformats.org/officeDocument/2006/relationships/image" Target="../media/image40.emf"/><Relationship Id="rId4" Type="http://schemas.openxmlformats.org/officeDocument/2006/relationships/oleObject" Target="../embeddings/oleObject28.bin"/><Relationship Id="rId9" Type="http://schemas.openxmlformats.org/officeDocument/2006/relationships/image" Target="../media/image35.wmf"/><Relationship Id="rId14" Type="http://schemas.openxmlformats.org/officeDocument/2006/relationships/oleObject" Target="../embeddings/oleObject33.bin"/><Relationship Id="rId22" Type="http://schemas.openxmlformats.org/officeDocument/2006/relationships/oleObject" Target="../embeddings/oleObject37.bin"/><Relationship Id="rId27" Type="http://schemas.openxmlformats.org/officeDocument/2006/relationships/image" Target="../media/image4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1.wmf"/><Relationship Id="rId3" Type="http://schemas.openxmlformats.org/officeDocument/2006/relationships/image" Target="../media/image9.jpeg"/><Relationship Id="rId7" Type="http://schemas.openxmlformats.org/officeDocument/2006/relationships/image" Target="../media/image48.wmf"/><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2.bin"/><Relationship Id="rId11" Type="http://schemas.openxmlformats.org/officeDocument/2006/relationships/image" Target="../media/image50.e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9.wmf"/><Relationship Id="rId14"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0.wmf"/><Relationship Id="rId18" Type="http://schemas.openxmlformats.org/officeDocument/2006/relationships/oleObject" Target="../embeddings/oleObject54.bin"/><Relationship Id="rId3" Type="http://schemas.openxmlformats.org/officeDocument/2006/relationships/image" Target="../media/image64.jpeg"/><Relationship Id="rId7" Type="http://schemas.openxmlformats.org/officeDocument/2006/relationships/image" Target="../media/image57.emf"/><Relationship Id="rId12" Type="http://schemas.openxmlformats.org/officeDocument/2006/relationships/oleObject" Target="../embeddings/oleObject51.bin"/><Relationship Id="rId17" Type="http://schemas.openxmlformats.org/officeDocument/2006/relationships/image" Target="../media/image62.emf"/><Relationship Id="rId2" Type="http://schemas.openxmlformats.org/officeDocument/2006/relationships/slideLayout" Target="../slideLayouts/slideLayout2.xml"/><Relationship Id="rId16" Type="http://schemas.openxmlformats.org/officeDocument/2006/relationships/oleObject" Target="../embeddings/oleObject53.bin"/><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emf"/><Relationship Id="rId10" Type="http://schemas.openxmlformats.org/officeDocument/2006/relationships/oleObject" Target="../embeddings/oleObject50.bin"/><Relationship Id="rId19" Type="http://schemas.openxmlformats.org/officeDocument/2006/relationships/image" Target="../media/image63.emf"/><Relationship Id="rId4" Type="http://schemas.openxmlformats.org/officeDocument/2006/relationships/oleObject" Target="../embeddings/oleObject47.bin"/><Relationship Id="rId9" Type="http://schemas.openxmlformats.org/officeDocument/2006/relationships/image" Target="../media/image58.wmf"/><Relationship Id="rId14"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6.emf"/><Relationship Id="rId11" Type="http://schemas.openxmlformats.org/officeDocument/2006/relationships/image" Target="../media/image64.jpeg"/><Relationship Id="rId5" Type="http://schemas.openxmlformats.org/officeDocument/2006/relationships/oleObject" Target="../embeddings/oleObject56.bin"/><Relationship Id="rId10" Type="http://schemas.openxmlformats.org/officeDocument/2006/relationships/image" Target="../media/image68.emf"/><Relationship Id="rId4" Type="http://schemas.openxmlformats.org/officeDocument/2006/relationships/image" Target="../media/image65.wmf"/><Relationship Id="rId9" Type="http://schemas.openxmlformats.org/officeDocument/2006/relationships/oleObject" Target="../embeddings/oleObject5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70.wmf"/><Relationship Id="rId5" Type="http://schemas.openxmlformats.org/officeDocument/2006/relationships/oleObject" Target="../embeddings/oleObject60.bin"/><Relationship Id="rId4" Type="http://schemas.openxmlformats.org/officeDocument/2006/relationships/image" Target="../media/image69.emf"/></Relationships>
</file>

<file path=ppt/slides/_rels/slide19.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73.jpeg"/><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1.emf"/><Relationship Id="rId5" Type="http://schemas.openxmlformats.org/officeDocument/2006/relationships/oleObject" Target="../embeddings/oleObject61.bin"/><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8.bin"/><Relationship Id="rId18" Type="http://schemas.openxmlformats.org/officeDocument/2006/relationships/image" Target="../media/image82.e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9.emf"/><Relationship Id="rId1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81.emf"/><Relationship Id="rId1" Type="http://schemas.openxmlformats.org/officeDocument/2006/relationships/vmlDrawing" Target="../drawings/vmlDrawing10.vml"/><Relationship Id="rId6" Type="http://schemas.openxmlformats.org/officeDocument/2006/relationships/image" Target="../media/image76.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78.emf"/><Relationship Id="rId4" Type="http://schemas.openxmlformats.org/officeDocument/2006/relationships/image" Target="../media/image75.wmf"/><Relationship Id="rId9" Type="http://schemas.openxmlformats.org/officeDocument/2006/relationships/oleObject" Target="../embeddings/oleObject66.bin"/><Relationship Id="rId14" Type="http://schemas.openxmlformats.org/officeDocument/2006/relationships/image" Target="../media/image80.emf"/></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3" Type="http://schemas.openxmlformats.org/officeDocument/2006/relationships/image" Target="../media/image9.jpeg"/><Relationship Id="rId7" Type="http://schemas.openxmlformats.org/officeDocument/2006/relationships/image" Target="../media/image5.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5.bin"/><Relationship Id="rId18" Type="http://schemas.openxmlformats.org/officeDocument/2006/relationships/image" Target="../media/image22.emf"/><Relationship Id="rId26" Type="http://schemas.openxmlformats.org/officeDocument/2006/relationships/image" Target="../media/image26.emf"/><Relationship Id="rId21" Type="http://schemas.openxmlformats.org/officeDocument/2006/relationships/oleObject" Target="../embeddings/oleObject19.bin"/><Relationship Id="rId34" Type="http://schemas.openxmlformats.org/officeDocument/2006/relationships/image" Target="../media/image30.emf"/><Relationship Id="rId7" Type="http://schemas.openxmlformats.org/officeDocument/2006/relationships/oleObject" Target="../embeddings/oleObject12.bin"/><Relationship Id="rId12" Type="http://schemas.openxmlformats.org/officeDocument/2006/relationships/image" Target="../media/image19.e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38" Type="http://schemas.openxmlformats.org/officeDocument/2006/relationships/image" Target="../media/image32.emf"/><Relationship Id="rId2" Type="http://schemas.openxmlformats.org/officeDocument/2006/relationships/slideLayout" Target="../slideLayouts/slideLayout2.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oleObject" Target="../embeddings/oleObject14.bin"/><Relationship Id="rId24" Type="http://schemas.openxmlformats.org/officeDocument/2006/relationships/image" Target="../media/image25.emf"/><Relationship Id="rId32" Type="http://schemas.openxmlformats.org/officeDocument/2006/relationships/image" Target="../media/image29.emf"/><Relationship Id="rId37" Type="http://schemas.openxmlformats.org/officeDocument/2006/relationships/oleObject" Target="../embeddings/oleObject27.bin"/><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27.emf"/><Relationship Id="rId36" Type="http://schemas.openxmlformats.org/officeDocument/2006/relationships/image" Target="../media/image31.emf"/><Relationship Id="rId10" Type="http://schemas.openxmlformats.org/officeDocument/2006/relationships/image" Target="../media/image18.e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15.emf"/><Relationship Id="rId9" Type="http://schemas.openxmlformats.org/officeDocument/2006/relationships/oleObject" Target="../embeddings/oleObject13.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22.bin"/><Relationship Id="rId30" Type="http://schemas.openxmlformats.org/officeDocument/2006/relationships/image" Target="../media/image28.emf"/><Relationship Id="rId35" Type="http://schemas.openxmlformats.org/officeDocument/2006/relationships/oleObject" Target="../embeddings/oleObject26.bin"/><Relationship Id="rId8" Type="http://schemas.openxmlformats.org/officeDocument/2006/relationships/image" Target="../media/image17.emf"/><Relationship Id="rId3"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30,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60538"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30,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Relationship between V and E</a:t>
            </a:r>
          </a:p>
          <a:p>
            <a:pPr marL="990600" lvl="1" indent="-533400">
              <a:buFont typeface="Courier New" panose="02070309020205020404" pitchFamily="49" charset="0"/>
              <a:buChar char="o"/>
            </a:pPr>
            <a:r>
              <a:rPr lang="en-US" sz="3200" dirty="0">
                <a:solidFill>
                  <a:srgbClr val="003300"/>
                </a:solidFill>
                <a:latin typeface="Arial Narrow" charset="0"/>
              </a:rPr>
              <a:t>V due to Point Charges</a:t>
            </a:r>
          </a:p>
          <a:p>
            <a:pPr marL="990600" lvl="1" indent="-533400">
              <a:buFont typeface="Courier New" panose="02070309020205020404" pitchFamily="49" charset="0"/>
              <a:buChar char="o"/>
            </a:pPr>
            <a:r>
              <a:rPr lang="en-US" sz="3200" dirty="0">
                <a:solidFill>
                  <a:srgbClr val="003300"/>
                </a:solidFill>
                <a:latin typeface="Arial Narrow" charset="0"/>
              </a:rPr>
              <a:t>Functional shape of V</a:t>
            </a:r>
          </a:p>
          <a:p>
            <a:pPr marL="990600" lvl="1" indent="-533400">
              <a:buFont typeface="Courier New" panose="02070309020205020404" pitchFamily="49" charset="0"/>
              <a:buChar char="o"/>
            </a:pPr>
            <a:r>
              <a:rPr lang="en-US" sz="3200" dirty="0">
                <a:solidFill>
                  <a:srgbClr val="003300"/>
                </a:solidFill>
                <a:latin typeface="Arial Narrow" charset="0"/>
              </a:rPr>
              <a:t>V due to Charge Distributions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a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 </a:t>
            </a:r>
            <a:r>
              <a:rPr lang="en-US" dirty="0">
                <a:solidFill>
                  <a:srgbClr val="CC00CC"/>
                </a:solidFill>
                <a:latin typeface="Arial Narrow" charset="0"/>
              </a:rPr>
              <a:t>(poll 2):</a:t>
            </a:r>
          </a:p>
          <a:p>
            <a:pPr marL="1143000" lvl="2" indent="-228600">
              <a:spcBef>
                <a:spcPct val="20000"/>
              </a:spcBef>
              <a:buFontTx/>
              <a:buChar char="•"/>
            </a:pPr>
            <a:r>
              <a:rPr lang="en-US" dirty="0">
                <a:solidFill>
                  <a:srgbClr val="003300"/>
                </a:solidFill>
                <a:latin typeface="Arial Narrow" charset="0"/>
              </a:rPr>
              <a:t>Electric Potential </a:t>
            </a:r>
            <a:r>
              <a:rPr lang="en-US" dirty="0">
                <a:solidFill>
                  <a:srgbClr val="CC00CC"/>
                </a:solidFill>
                <a:latin typeface="Arial Narrow" charset="0"/>
              </a:rPr>
              <a:t>(poll 2)</a:t>
            </a:r>
            <a:r>
              <a:rPr lang="en-US" dirty="0">
                <a:solidFill>
                  <a:srgbClr val="003300"/>
                </a:solidFill>
                <a:latin typeface="Arial Narrow" charset="0"/>
              </a:rPr>
              <a:t>: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4343400" y="32004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Vector</a:t>
            </a:r>
          </a:p>
        </p:txBody>
      </p:sp>
      <p:sp>
        <p:nvSpPr>
          <p:cNvPr id="231429" name="Text Box 5"/>
          <p:cNvSpPr txBox="1">
            <a:spLocks noChangeArrowheads="1"/>
          </p:cNvSpPr>
          <p:nvPr/>
        </p:nvSpPr>
        <p:spPr bwMode="auto">
          <a:xfrm>
            <a:off x="4953000" y="3635664"/>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hlink"/>
                </a:solidFill>
                <a:latin typeface="Arial Narrow" charset="0"/>
              </a:rPr>
              <a:t>Scalar</a:t>
            </a:r>
          </a:p>
        </p:txBody>
      </p:sp>
    </p:spTree>
    <p:extLst>
      <p:ext uri="{BB962C8B-B14F-4D97-AF65-F5344CB8AC3E}">
        <p14:creationId xmlns:p14="http://schemas.microsoft.com/office/powerpoint/2010/main" val="66714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par>
                          <p:cTn id="18" fill="hold" nodeType="afterGroup">
                            <p:stCondLst>
                              <p:cond delay="7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wipe(lef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231428"/>
                                        </p:tgtEl>
                                        <p:attrNameLst>
                                          <p:attrName>style.visibility</p:attrName>
                                        </p:attrNameLst>
                                      </p:cBhvr>
                                      <p:to>
                                        <p:strVal val="visible"/>
                                      </p:to>
                                    </p:set>
                                    <p:animEffect transition="in" filter="wipe(left)">
                                      <p:cBhvr>
                                        <p:cTn id="26" dur="500"/>
                                        <p:tgtEl>
                                          <p:spTgt spid="231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31429"/>
                                        </p:tgtEl>
                                        <p:attrNameLst>
                                          <p:attrName>style.visibility</p:attrName>
                                        </p:attrNameLst>
                                      </p:cBhvr>
                                      <p:to>
                                        <p:strVal val="visible"/>
                                      </p:to>
                                    </p:set>
                                    <p:animEffect transition="in" filter="wipe(left)">
                                      <p:cBhvr>
                                        <p:cTn id="31" dur="500"/>
                                        <p:tgtEl>
                                          <p:spTgt spid="231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31427">
                                            <p:txEl>
                                              <p:pRg st="4" end="4"/>
                                            </p:txEl>
                                          </p:spTgt>
                                        </p:tgtEl>
                                        <p:attrNameLst>
                                          <p:attrName>style.visibility</p:attrName>
                                        </p:attrNameLst>
                                      </p:cBhvr>
                                      <p:to>
                                        <p:strVal val="visible"/>
                                      </p:to>
                                    </p:set>
                                    <p:animEffect transition="in" filter="wipe(left)">
                                      <p:cBhvr>
                                        <p:cTn id="36" dur="500"/>
                                        <p:tgtEl>
                                          <p:spTgt spid="2314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31427">
                                            <p:txEl>
                                              <p:pRg st="5" end="5"/>
                                            </p:txEl>
                                          </p:spTgt>
                                        </p:tgtEl>
                                        <p:attrNameLst>
                                          <p:attrName>style.visibility</p:attrName>
                                        </p:attrNameLst>
                                      </p:cBhvr>
                                      <p:to>
                                        <p:strVal val="visible"/>
                                      </p:to>
                                    </p:set>
                                    <p:animEffect transition="in" filter="wipe(left)">
                                      <p:cBhvr>
                                        <p:cTn id="41"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uiExpand="1" build="p"/>
      <p:bldP spid="231428" grpId="0" uiExpand="1"/>
      <p:bldP spid="231429"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457200" y="685800"/>
            <a:ext cx="8077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 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52600"/>
          <a:ext cx="1552575" cy="528638"/>
        </p:xfrm>
        <a:graphic>
          <a:graphicData uri="http://schemas.openxmlformats.org/presentationml/2006/ole">
            <mc:AlternateContent xmlns:mc="http://schemas.openxmlformats.org/markup-compatibility/2006">
              <mc:Choice xmlns:v="urn:schemas-microsoft-com:vml" Requires="v">
                <p:oleObj spid="_x0000_s153981"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52600"/>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153982"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153983"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5012911" cy="40011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Unit of the electric field in terms of potential? (</a:t>
            </a:r>
            <a:r>
              <a:rPr lang="en-US" sz="2000" dirty="0">
                <a:solidFill>
                  <a:srgbClr val="CC00CC"/>
                </a:solidFill>
                <a:latin typeface="Arial Narrow" charset="0"/>
              </a:rPr>
              <a:t>poll 3</a:t>
            </a:r>
            <a:r>
              <a:rPr lang="en-US" sz="2000" dirty="0">
                <a:solidFill>
                  <a:srgbClr val="CC0000"/>
                </a:solidFill>
                <a:latin typeface="Arial Narrow" charset="0"/>
              </a:rPr>
              <a:t>)</a:t>
            </a:r>
          </a:p>
        </p:txBody>
      </p:sp>
      <p:sp>
        <p:nvSpPr>
          <p:cNvPr id="232459" name="Text Box 11"/>
          <p:cNvSpPr txBox="1">
            <a:spLocks noChangeArrowheads="1"/>
          </p:cNvSpPr>
          <p:nvPr/>
        </p:nvSpPr>
        <p:spPr bwMode="auto">
          <a:xfrm>
            <a:off x="5410200" y="63627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V/m</a:t>
            </a:r>
          </a:p>
        </p:txBody>
      </p:sp>
      <p:sp>
        <p:nvSpPr>
          <p:cNvPr id="232460" name="Text Box 12"/>
          <p:cNvSpPr txBox="1">
            <a:spLocks noChangeArrowheads="1"/>
          </p:cNvSpPr>
          <p:nvPr/>
        </p:nvSpPr>
        <p:spPr bwMode="auto">
          <a:xfrm>
            <a:off x="62484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153984"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153985"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153986"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153987"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153988"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747837"/>
          <a:ext cx="1089025" cy="461963"/>
        </p:xfrm>
        <a:graphic>
          <a:graphicData uri="http://schemas.openxmlformats.org/presentationml/2006/ole">
            <mc:AlternateContent xmlns:mc="http://schemas.openxmlformats.org/markup-compatibility/2006">
              <mc:Choice xmlns:v="urn:schemas-microsoft-com:vml" Requires="v">
                <p:oleObj spid="_x0000_s153989"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747837"/>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153990"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153991"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153992"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66887"/>
          <a:ext cx="1054100" cy="595313"/>
        </p:xfrm>
        <a:graphic>
          <a:graphicData uri="http://schemas.openxmlformats.org/presentationml/2006/ole">
            <mc:AlternateContent xmlns:mc="http://schemas.openxmlformats.org/markup-compatibility/2006">
              <mc:Choice xmlns:v="urn:schemas-microsoft-com:vml" Requires="v">
                <p:oleObj spid="_x0000_s153993"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66887"/>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972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2">
                                            <p:txEl>
                                              <p:pRg st="0" end="0"/>
                                            </p:txEl>
                                          </p:spTgt>
                                        </p:tgtEl>
                                        <p:attrNameLst>
                                          <p:attrName>style.visibility</p:attrName>
                                        </p:attrNameLst>
                                      </p:cBhvr>
                                      <p:to>
                                        <p:strVal val="visible"/>
                                      </p:to>
                                    </p:set>
                                    <p:animEffect transition="in" filter="wipe(left)">
                                      <p:cBhvr>
                                        <p:cTn id="7" dur="500"/>
                                        <p:tgtEl>
                                          <p:spTgt spid="232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wipe(left)">
                                      <p:cBhvr>
                                        <p:cTn id="12" dur="500"/>
                                        <p:tgtEl>
                                          <p:spTgt spid="23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2468"/>
                                        </p:tgtEl>
                                        <p:attrNameLst>
                                          <p:attrName>style.visibility</p:attrName>
                                        </p:attrNameLst>
                                      </p:cBhvr>
                                      <p:to>
                                        <p:strVal val="visible"/>
                                      </p:to>
                                    </p:set>
                                    <p:animEffect transition="in" filter="wipe(left)">
                                      <p:cBhvr>
                                        <p:cTn id="17" dur="500"/>
                                        <p:tgtEl>
                                          <p:spTgt spid="23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2452">
                                            <p:txEl>
                                              <p:pRg st="2" end="2"/>
                                            </p:txEl>
                                          </p:spTgt>
                                        </p:tgtEl>
                                        <p:attrNameLst>
                                          <p:attrName>style.visibility</p:attrName>
                                        </p:attrNameLst>
                                      </p:cBhvr>
                                      <p:to>
                                        <p:strVal val="visible"/>
                                      </p:to>
                                    </p:set>
                                    <p:animEffect transition="in" filter="wipe(left)">
                                      <p:cBhvr>
                                        <p:cTn id="27" dur="500"/>
                                        <p:tgtEl>
                                          <p:spTgt spid="2324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2454"/>
                                        </p:tgtEl>
                                        <p:attrNameLst>
                                          <p:attrName>style.visibility</p:attrName>
                                        </p:attrNameLst>
                                      </p:cBhvr>
                                      <p:to>
                                        <p:strVal val="visible"/>
                                      </p:to>
                                    </p:set>
                                    <p:animEffect transition="in" filter="wipe(left)">
                                      <p:cBhvr>
                                        <p:cTn id="32" dur="500"/>
                                        <p:tgtEl>
                                          <p:spTgt spid="2324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2461"/>
                                        </p:tgtEl>
                                        <p:attrNameLst>
                                          <p:attrName>style.visibility</p:attrName>
                                        </p:attrNameLst>
                                      </p:cBhvr>
                                      <p:to>
                                        <p:strVal val="visible"/>
                                      </p:to>
                                    </p:set>
                                    <p:animEffect transition="in" filter="wipe(left)">
                                      <p:cBhvr>
                                        <p:cTn id="37" dur="500"/>
                                        <p:tgtEl>
                                          <p:spTgt spid="232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2462"/>
                                        </p:tgtEl>
                                        <p:attrNameLst>
                                          <p:attrName>style.visibility</p:attrName>
                                        </p:attrNameLst>
                                      </p:cBhvr>
                                      <p:to>
                                        <p:strVal val="visible"/>
                                      </p:to>
                                    </p:set>
                                    <p:animEffect transition="in" filter="wipe(left)">
                                      <p:cBhvr>
                                        <p:cTn id="42" dur="500"/>
                                        <p:tgtEl>
                                          <p:spTgt spid="232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2463"/>
                                        </p:tgtEl>
                                        <p:attrNameLst>
                                          <p:attrName>style.visibility</p:attrName>
                                        </p:attrNameLst>
                                      </p:cBhvr>
                                      <p:to>
                                        <p:strVal val="visible"/>
                                      </p:to>
                                    </p:set>
                                    <p:animEffect transition="in" filter="wipe(left)">
                                      <p:cBhvr>
                                        <p:cTn id="47" dur="500"/>
                                        <p:tgtEl>
                                          <p:spTgt spid="23246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64"/>
                                        </p:tgtEl>
                                        <p:attrNameLst>
                                          <p:attrName>style.visibility</p:attrName>
                                        </p:attrNameLst>
                                      </p:cBhvr>
                                      <p:to>
                                        <p:strVal val="visible"/>
                                      </p:to>
                                    </p:set>
                                    <p:animEffect transition="in" filter="wipe(left)">
                                      <p:cBhvr>
                                        <p:cTn id="59" dur="500"/>
                                        <p:tgtEl>
                                          <p:spTgt spid="2324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32452">
                                            <p:txEl>
                                              <p:pRg st="4" end="4"/>
                                            </p:txEl>
                                          </p:spTgt>
                                        </p:tgtEl>
                                        <p:attrNameLst>
                                          <p:attrName>style.visibility</p:attrName>
                                        </p:attrNameLst>
                                      </p:cBhvr>
                                      <p:to>
                                        <p:strVal val="visible"/>
                                      </p:to>
                                    </p:set>
                                    <p:animEffect transition="in" filter="wipe(left)">
                                      <p:cBhvr>
                                        <p:cTn id="64" dur="500"/>
                                        <p:tgtEl>
                                          <p:spTgt spid="23245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32450"/>
                                        </p:tgtEl>
                                        <p:attrNameLst>
                                          <p:attrName>style.visibility</p:attrName>
                                        </p:attrNameLst>
                                      </p:cBhvr>
                                      <p:to>
                                        <p:strVal val="visible"/>
                                      </p:to>
                                    </p:set>
                                    <p:anim calcmode="lin" valueType="num">
                                      <p:cBhvr>
                                        <p:cTn id="69" dur="500" fill="hold"/>
                                        <p:tgtEl>
                                          <p:spTgt spid="232450"/>
                                        </p:tgtEl>
                                        <p:attrNameLst>
                                          <p:attrName>ppt_w</p:attrName>
                                        </p:attrNameLst>
                                      </p:cBhvr>
                                      <p:tavLst>
                                        <p:tav tm="0">
                                          <p:val>
                                            <p:fltVal val="0"/>
                                          </p:val>
                                        </p:tav>
                                        <p:tav tm="100000">
                                          <p:val>
                                            <p:strVal val="#ppt_w"/>
                                          </p:val>
                                        </p:tav>
                                      </p:tavLst>
                                    </p:anim>
                                    <p:anim calcmode="lin" valueType="num">
                                      <p:cBhvr>
                                        <p:cTn id="70" dur="500" fill="hold"/>
                                        <p:tgtEl>
                                          <p:spTgt spid="232450"/>
                                        </p:tgtEl>
                                        <p:attrNameLst>
                                          <p:attrName>ppt_h</p:attrName>
                                        </p:attrNameLst>
                                      </p:cBhvr>
                                      <p:tavLst>
                                        <p:tav tm="0">
                                          <p:val>
                                            <p:fltVal val="0"/>
                                          </p:val>
                                        </p:tav>
                                        <p:tav tm="100000">
                                          <p:val>
                                            <p:strVal val="#ppt_h"/>
                                          </p:val>
                                        </p:tav>
                                      </p:tavLst>
                                    </p:anim>
                                    <p:animEffect transition="in" filter="fade">
                                      <p:cBhvr>
                                        <p:cTn id="71" dur="500"/>
                                        <p:tgtEl>
                                          <p:spTgt spid="2324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32452">
                                            <p:txEl>
                                              <p:pRg st="5" end="5"/>
                                            </p:txEl>
                                          </p:spTgt>
                                        </p:tgtEl>
                                        <p:attrNameLst>
                                          <p:attrName>style.visibility</p:attrName>
                                        </p:attrNameLst>
                                      </p:cBhvr>
                                      <p:to>
                                        <p:strVal val="visible"/>
                                      </p:to>
                                    </p:set>
                                    <p:animEffect transition="in" filter="wipe(left)">
                                      <p:cBhvr>
                                        <p:cTn id="76" dur="500"/>
                                        <p:tgtEl>
                                          <p:spTgt spid="232452">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32455"/>
                                        </p:tgtEl>
                                        <p:attrNameLst>
                                          <p:attrName>style.visibility</p:attrName>
                                        </p:attrNameLst>
                                      </p:cBhvr>
                                      <p:to>
                                        <p:strVal val="visible"/>
                                      </p:to>
                                    </p:set>
                                    <p:animEffect transition="in" filter="wipe(left)">
                                      <p:cBhvr>
                                        <p:cTn id="81" dur="500"/>
                                        <p:tgtEl>
                                          <p:spTgt spid="23245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32467"/>
                                        </p:tgtEl>
                                        <p:attrNameLst>
                                          <p:attrName>style.visibility</p:attrName>
                                        </p:attrNameLst>
                                      </p:cBhvr>
                                      <p:to>
                                        <p:strVal val="visible"/>
                                      </p:to>
                                    </p:set>
                                    <p:animEffect transition="in" filter="wipe(left)">
                                      <p:cBhvr>
                                        <p:cTn id="96" dur="500"/>
                                        <p:tgtEl>
                                          <p:spTgt spid="23246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32457"/>
                                        </p:tgtEl>
                                        <p:attrNameLst>
                                          <p:attrName>style.visibility</p:attrName>
                                        </p:attrNameLst>
                                      </p:cBhvr>
                                      <p:to>
                                        <p:strVal val="visible"/>
                                      </p:to>
                                    </p:set>
                                    <p:animEffect transition="in" filter="wipe(left)">
                                      <p:cBhvr>
                                        <p:cTn id="100" dur="500"/>
                                        <p:tgtEl>
                                          <p:spTgt spid="2324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30"/>
                                        </p:tgtEl>
                                        <p:attrNameLst>
                                          <p:attrName>style.visibility</p:attrName>
                                        </p:attrNameLst>
                                      </p:cBhvr>
                                      <p:to>
                                        <p:strVal val="visible"/>
                                      </p:to>
                                    </p:set>
                                    <p:animEffect transition="in" filter="wipe(left)">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232458"/>
                                        </p:tgtEl>
                                        <p:attrNameLst>
                                          <p:attrName>style.visibility</p:attrName>
                                        </p:attrNameLst>
                                      </p:cBhvr>
                                      <p:to>
                                        <p:strVal val="visible"/>
                                      </p:to>
                                    </p:set>
                                    <p:animEffect transition="in" filter="wipe(left)">
                                      <p:cBhvr>
                                        <p:cTn id="120" dur="500"/>
                                        <p:tgtEl>
                                          <p:spTgt spid="23245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32459"/>
                                        </p:tgtEl>
                                        <p:attrNameLst>
                                          <p:attrName>style.visibility</p:attrName>
                                        </p:attrNameLst>
                                      </p:cBhvr>
                                      <p:to>
                                        <p:strVal val="visible"/>
                                      </p:to>
                                    </p:set>
                                    <p:animEffect transition="in" filter="wipe(left)">
                                      <p:cBhvr>
                                        <p:cTn id="125" dur="500"/>
                                        <p:tgtEl>
                                          <p:spTgt spid="23245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32460"/>
                                        </p:tgtEl>
                                        <p:attrNameLst>
                                          <p:attrName>style.visibility</p:attrName>
                                        </p:attrNameLst>
                                      </p:cBhvr>
                                      <p:to>
                                        <p:strVal val="visible"/>
                                      </p:to>
                                    </p:set>
                                    <p:animEffect transition="in" filter="wipe(left)">
                                      <p:cBhvr>
                                        <p:cTn id="130" dur="5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build="p"/>
      <p:bldP spid="232457" grpId="0"/>
      <p:bldP spid="232458" grpId="0" animBg="1"/>
      <p:bldP spid="232459" grpId="0" animBg="1"/>
      <p:bldP spid="232460" grpId="0" animBg="1"/>
      <p:bldP spid="28" grpId="0" animBg="1"/>
      <p:bldP spid="3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47701" y="623887"/>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dirty="0">
                <a:solidFill>
                  <a:schemeClr val="accent2"/>
                </a:solidFill>
                <a:latin typeface="Arial Narrow" charset="0"/>
              </a:rPr>
              <a:t>Uniform electric field obtained from voltage: </a:t>
            </a:r>
            <a:r>
              <a:rPr lang="en-US" sz="3200" dirty="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136841"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136842"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136843"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extLst>
              <p:ext uri="{D42A27DB-BD31-4B8C-83A1-F6EECF244321}">
                <p14:modId xmlns:p14="http://schemas.microsoft.com/office/powerpoint/2010/main" val="4178399315"/>
              </p:ext>
            </p:extLst>
          </p:nvPr>
        </p:nvGraphicFramePr>
        <p:xfrm>
          <a:off x="4312118" y="4043850"/>
          <a:ext cx="1465263" cy="490538"/>
        </p:xfrm>
        <a:graphic>
          <a:graphicData uri="http://schemas.openxmlformats.org/presentationml/2006/ole">
            <mc:AlternateContent xmlns:mc="http://schemas.openxmlformats.org/markup-compatibility/2006">
              <mc:Choice xmlns:v="urn:schemas-microsoft-com:vml" Requires="v">
                <p:oleObj spid="_x0000_s136844"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2118" y="4043850"/>
                        <a:ext cx="1465263" cy="490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136845"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136846"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Direction of decreasing potential!</a:t>
            </a:r>
          </a:p>
        </p:txBody>
      </p:sp>
      <p:sp>
        <p:nvSpPr>
          <p:cNvPr id="27" name="Text Box 17">
            <a:extLst>
              <a:ext uri="{FF2B5EF4-FFF2-40B4-BE49-F238E27FC236}">
                <a16:creationId xmlns:a16="http://schemas.microsoft.com/office/drawing/2014/main" id="{23E0706D-0756-B240-8B98-62FE15918CE0}"/>
              </a:ext>
            </a:extLst>
          </p:cNvPr>
          <p:cNvSpPr txBox="1">
            <a:spLocks noChangeArrowheads="1"/>
          </p:cNvSpPr>
          <p:nvPr/>
        </p:nvSpPr>
        <p:spPr bwMode="auto">
          <a:xfrm>
            <a:off x="666145" y="3054919"/>
            <a:ext cx="72389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00B0F0"/>
                </a:solidFill>
                <a:latin typeface="Arial Narrow" charset="0"/>
              </a:rPr>
              <a:t>What are the max PE and speed of a proton and an electron can obtain?</a:t>
            </a:r>
          </a:p>
        </p:txBody>
      </p:sp>
    </p:spTree>
    <p:extLst>
      <p:ext uri="{BB962C8B-B14F-4D97-AF65-F5344CB8AC3E}">
        <p14:creationId xmlns:p14="http://schemas.microsoft.com/office/powerpoint/2010/main" val="25027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5533"/>
                                        </p:tgtEl>
                                        <p:attrNameLst>
                                          <p:attrName>style.visibility</p:attrName>
                                        </p:attrNameLst>
                                      </p:cBhvr>
                                      <p:to>
                                        <p:strVal val="visible"/>
                                      </p:to>
                                    </p:set>
                                    <p:animEffect transition="in" filter="wipe(left)">
                                      <p:cBhvr>
                                        <p:cTn id="7" dur="500"/>
                                        <p:tgtEl>
                                          <p:spTgt spid="235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5537"/>
                                        </p:tgtEl>
                                        <p:attrNameLst>
                                          <p:attrName>style.visibility</p:attrName>
                                        </p:attrNameLst>
                                      </p:cBhvr>
                                      <p:to>
                                        <p:strVal val="visible"/>
                                      </p:to>
                                    </p:set>
                                    <p:animEffect transition="in" filter="wipe(left)">
                                      <p:cBhvr>
                                        <p:cTn id="24" dur="500"/>
                                        <p:tgtEl>
                                          <p:spTgt spid="2355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5538"/>
                                        </p:tgtEl>
                                        <p:attrNameLst>
                                          <p:attrName>style.visibility</p:attrName>
                                        </p:attrNameLst>
                                      </p:cBhvr>
                                      <p:to>
                                        <p:strVal val="visible"/>
                                      </p:to>
                                    </p:set>
                                    <p:animEffect transition="in" filter="wipe(left)">
                                      <p:cBhvr>
                                        <p:cTn id="29" dur="500"/>
                                        <p:tgtEl>
                                          <p:spTgt spid="2355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5539"/>
                                        </p:tgtEl>
                                        <p:attrNameLst>
                                          <p:attrName>style.visibility</p:attrName>
                                        </p:attrNameLst>
                                      </p:cBhvr>
                                      <p:to>
                                        <p:strVal val="visible"/>
                                      </p:to>
                                    </p:set>
                                    <p:animEffect transition="in" filter="wipe(left)">
                                      <p:cBhvr>
                                        <p:cTn id="34" dur="500"/>
                                        <p:tgtEl>
                                          <p:spTgt spid="2355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4"/>
                                        </p:tgtEl>
                                        <p:attrNameLst>
                                          <p:attrName>style.visibility</p:attrName>
                                        </p:attrNameLst>
                                      </p:cBhvr>
                                      <p:to>
                                        <p:strVal val="visible"/>
                                      </p:to>
                                    </p:set>
                                    <p:animEffect transition="in" filter="wipe(left)">
                                      <p:cBhvr>
                                        <p:cTn id="39" dur="500"/>
                                        <p:tgtEl>
                                          <p:spTgt spid="2355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5"/>
                                        </p:tgtEl>
                                        <p:attrNameLst>
                                          <p:attrName>style.visibility</p:attrName>
                                        </p:attrNameLst>
                                      </p:cBhvr>
                                      <p:to>
                                        <p:strVal val="visible"/>
                                      </p:to>
                                    </p:set>
                                    <p:animEffect transition="in" filter="wipe(left)">
                                      <p:cBhvr>
                                        <p:cTn id="44" dur="500"/>
                                        <p:tgtEl>
                                          <p:spTgt spid="2355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5536"/>
                                        </p:tgtEl>
                                        <p:attrNameLst>
                                          <p:attrName>style.visibility</p:attrName>
                                        </p:attrNameLst>
                                      </p:cBhvr>
                                      <p:to>
                                        <p:strVal val="visible"/>
                                      </p:to>
                                    </p:set>
                                    <p:animEffect transition="in" filter="wipe(left)">
                                      <p:cBhvr>
                                        <p:cTn id="49" dur="500"/>
                                        <p:tgtEl>
                                          <p:spTgt spid="2355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0"/>
                                        </p:tgtEl>
                                        <p:attrNameLst>
                                          <p:attrName>style.visibility</p:attrName>
                                        </p:attrNameLst>
                                      </p:cBhvr>
                                      <p:to>
                                        <p:strVal val="visible"/>
                                      </p:to>
                                    </p:set>
                                    <p:animEffect transition="in" filter="wipe(left)">
                                      <p:cBhvr>
                                        <p:cTn id="54" dur="500"/>
                                        <p:tgtEl>
                                          <p:spTgt spid="2355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5541"/>
                                        </p:tgtEl>
                                        <p:attrNameLst>
                                          <p:attrName>style.visibility</p:attrName>
                                        </p:attrNameLst>
                                      </p:cBhvr>
                                      <p:to>
                                        <p:strVal val="visible"/>
                                      </p:to>
                                    </p:set>
                                    <p:animEffect transition="in" filter="wipe(left)">
                                      <p:cBhvr>
                                        <p:cTn id="59" dur="500"/>
                                        <p:tgtEl>
                                          <p:spTgt spid="2355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3" grpId="0"/>
      <p:bldP spid="235537" grpId="0"/>
      <p:bldP spid="235539" grpId="0" animBg="1"/>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631216"/>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is the electric field between the cathode and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What do you need to know?</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a:solidFill>
                  <a:srgbClr val="C00000"/>
                </a:solidFill>
                <a:latin typeface="Arial Narrow" charset="0"/>
                <a:ea typeface="Arial Narrow" charset="0"/>
                <a:cs typeface="Arial Narrow" charset="0"/>
              </a:rPr>
              <a:t>E Field in </a:t>
            </a: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DP</a:t>
            </a:r>
          </a:p>
        </p:txBody>
      </p:sp>
      <p:grpSp>
        <p:nvGrpSpPr>
          <p:cNvPr id="20" name="Group 19">
            <a:extLst>
              <a:ext uri="{FF2B5EF4-FFF2-40B4-BE49-F238E27FC236}">
                <a16:creationId xmlns:a16="http://schemas.microsoft.com/office/drawing/2014/main" id="{800D9B83-858D-0840-9F0B-A88B0A4B9B4F}"/>
              </a:ext>
            </a:extLst>
          </p:cNvPr>
          <p:cNvGrpSpPr/>
          <p:nvPr/>
        </p:nvGrpSpPr>
        <p:grpSpPr>
          <a:xfrm>
            <a:off x="4676643" y="2348880"/>
            <a:ext cx="4023450" cy="1023030"/>
            <a:chOff x="4676643" y="2348880"/>
            <a:chExt cx="4023450" cy="1023030"/>
          </a:xfrm>
        </p:grpSpPr>
        <p:sp>
          <p:nvSpPr>
            <p:cNvPr id="6" name="ZoneTexte 5"/>
            <p:cNvSpPr txBox="1"/>
            <p:nvPr/>
          </p:nvSpPr>
          <p:spPr>
            <a:xfrm>
              <a:off x="6254641" y="2971800"/>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22" name="Group 21">
            <a:extLst>
              <a:ext uri="{FF2B5EF4-FFF2-40B4-BE49-F238E27FC236}">
                <a16:creationId xmlns:a16="http://schemas.microsoft.com/office/drawing/2014/main" id="{87CD9AEF-D492-AD46-9553-3D015BCFB7F7}"/>
              </a:ext>
            </a:extLst>
          </p:cNvPr>
          <p:cNvGrpSpPr/>
          <p:nvPr/>
        </p:nvGrpSpPr>
        <p:grpSpPr>
          <a:xfrm>
            <a:off x="4572000" y="3419708"/>
            <a:ext cx="4445402" cy="707886"/>
            <a:chOff x="4572000" y="3419708"/>
            <a:chExt cx="4445402" cy="707886"/>
          </a:xfrm>
        </p:grpSpPr>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7" name="Group 16">
            <a:extLst>
              <a:ext uri="{FF2B5EF4-FFF2-40B4-BE49-F238E27FC236}">
                <a16:creationId xmlns:a16="http://schemas.microsoft.com/office/drawing/2014/main" id="{FA53B21F-081B-FC47-A783-F4507E0070C8}"/>
              </a:ext>
            </a:extLst>
          </p:cNvPr>
          <p:cNvGrpSpPr/>
          <p:nvPr/>
        </p:nvGrpSpPr>
        <p:grpSpPr>
          <a:xfrm>
            <a:off x="3197110" y="4725144"/>
            <a:ext cx="3940291" cy="484892"/>
            <a:chOff x="3197110" y="4725144"/>
            <a:chExt cx="3940291" cy="484892"/>
          </a:xfrm>
        </p:grpSpPr>
        <p:sp>
          <p:nvSpPr>
            <p:cNvPr id="9" name="ZoneTexte 8"/>
            <p:cNvSpPr txBox="1"/>
            <p:nvPr/>
          </p:nvSpPr>
          <p:spPr>
            <a:xfrm>
              <a:off x="6156177" y="4809926"/>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3" name="Connecteur droit avec flèche 12"/>
            <p:cNvCxnSpPr/>
            <p:nvPr/>
          </p:nvCxnSpPr>
          <p:spPr bwMode="auto">
            <a:xfrm flipH="1" flipV="1">
              <a:off x="3197110" y="4725144"/>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1" name="Group 10">
            <a:extLst>
              <a:ext uri="{FF2B5EF4-FFF2-40B4-BE49-F238E27FC236}">
                <a16:creationId xmlns:a16="http://schemas.microsoft.com/office/drawing/2014/main" id="{7A2621A3-D4AA-FB40-99C2-497509F85098}"/>
              </a:ext>
            </a:extLst>
          </p:cNvPr>
          <p:cNvGrpSpPr/>
          <p:nvPr/>
        </p:nvGrpSpPr>
        <p:grpSpPr>
          <a:xfrm>
            <a:off x="1194518" y="2348880"/>
            <a:ext cx="604309" cy="2461046"/>
            <a:chOff x="1194518" y="2348880"/>
            <a:chExt cx="604309" cy="2461046"/>
          </a:xfrm>
        </p:grpSpPr>
        <p:cxnSp>
          <p:nvCxnSpPr>
            <p:cNvPr id="15" name="Connecteur droit avec flèche 14"/>
            <p:cNvCxnSpPr/>
            <p:nvPr/>
          </p:nvCxnSpPr>
          <p:spPr>
            <a:xfrm flipH="1">
              <a:off x="1194518" y="2348880"/>
              <a:ext cx="4112"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98369" y="335450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grpSp>
        <p:nvGrpSpPr>
          <p:cNvPr id="14" name="Group 13">
            <a:extLst>
              <a:ext uri="{FF2B5EF4-FFF2-40B4-BE49-F238E27FC236}">
                <a16:creationId xmlns:a16="http://schemas.microsoft.com/office/drawing/2014/main" id="{9D846780-5BB2-3A49-B102-EFF1F5217B5F}"/>
              </a:ext>
            </a:extLst>
          </p:cNvPr>
          <p:cNvGrpSpPr/>
          <p:nvPr/>
        </p:nvGrpSpPr>
        <p:grpSpPr>
          <a:xfrm>
            <a:off x="1194518" y="4809926"/>
            <a:ext cx="1851448" cy="788606"/>
            <a:chOff x="1194518" y="4809926"/>
            <a:chExt cx="1851448" cy="788606"/>
          </a:xfrm>
        </p:grpSpPr>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42373" y="5229200"/>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grpSp>
      <p:sp>
        <p:nvSpPr>
          <p:cNvPr id="3" name="Date Placeholder 2"/>
          <p:cNvSpPr>
            <a:spLocks noGrp="1"/>
          </p:cNvSpPr>
          <p:nvPr>
            <p:ph type="dt" sz="half" idx="10"/>
          </p:nvPr>
        </p:nvSpPr>
        <p:spPr/>
        <p:txBody>
          <a:bodyPr/>
          <a:lstStyle/>
          <a:p>
            <a:r>
              <a:rPr lang="en-US"/>
              <a:t>Wednesday, Sept. 30, 2020</a:t>
            </a:r>
          </a:p>
        </p:txBody>
      </p:sp>
      <p:sp>
        <p:nvSpPr>
          <p:cNvPr id="7" name="Footer Placeholder 6"/>
          <p:cNvSpPr>
            <a:spLocks noGrp="1"/>
          </p:cNvSpPr>
          <p:nvPr>
            <p:ph type="ftr" sz="quarter" idx="11"/>
          </p:nvPr>
        </p:nvSpPr>
        <p:spPr/>
        <p:txBody>
          <a:bodyPr/>
          <a:lstStyle/>
          <a:p>
            <a:r>
              <a:rPr lang="en-US"/>
              <a:t>PHYS 1444-002, Fall 2020                    Dr. Jaehoon Yu</a:t>
            </a:r>
            <a:endParaRPr lang="en-US" dirty="0"/>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13</a:t>
            </a:fld>
            <a:endParaRPr lang="en-US" dirty="0"/>
          </a:p>
        </p:txBody>
      </p:sp>
      <p:grpSp>
        <p:nvGrpSpPr>
          <p:cNvPr id="24" name="Group 23">
            <a:extLst>
              <a:ext uri="{FF2B5EF4-FFF2-40B4-BE49-F238E27FC236}">
                <a16:creationId xmlns:a16="http://schemas.microsoft.com/office/drawing/2014/main" id="{F0C7D754-DE0D-644D-B59F-214E28121744}"/>
              </a:ext>
            </a:extLst>
          </p:cNvPr>
          <p:cNvGrpSpPr/>
          <p:nvPr/>
        </p:nvGrpSpPr>
        <p:grpSpPr>
          <a:xfrm>
            <a:off x="3679709" y="5230108"/>
            <a:ext cx="4295943" cy="484892"/>
            <a:chOff x="3679709" y="5230108"/>
            <a:chExt cx="4295943" cy="484892"/>
          </a:xfrm>
        </p:grpSpPr>
        <p:sp>
          <p:nvSpPr>
            <p:cNvPr id="18" name="ZoneTexte 8">
              <a:extLst>
                <a:ext uri="{FF2B5EF4-FFF2-40B4-BE49-F238E27FC236}">
                  <a16:creationId xmlns:a16="http://schemas.microsoft.com/office/drawing/2014/main" id="{5E43FED6-E8D7-1348-A9DD-09781DF6581C}"/>
                </a:ext>
              </a:extLst>
            </p:cNvPr>
            <p:cNvSpPr txBox="1"/>
            <p:nvPr/>
          </p:nvSpPr>
          <p:spPr>
            <a:xfrm>
              <a:off x="6638775" y="5314890"/>
              <a:ext cx="1336877"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Ground Grid</a:t>
              </a:r>
            </a:p>
          </p:txBody>
        </p:sp>
        <p:cxnSp>
          <p:nvCxnSpPr>
            <p:cNvPr id="19" name="Connecteur droit avec flèche 12">
              <a:extLst>
                <a:ext uri="{FF2B5EF4-FFF2-40B4-BE49-F238E27FC236}">
                  <a16:creationId xmlns:a16="http://schemas.microsoft.com/office/drawing/2014/main" id="{84245F66-E914-814E-B6F3-67368393D7DC}"/>
                </a:ext>
              </a:extLst>
            </p:cNvPr>
            <p:cNvCxnSpPr/>
            <p:nvPr/>
          </p:nvCxnSpPr>
          <p:spPr bwMode="auto">
            <a:xfrm flipH="1" flipV="1">
              <a:off x="3679709" y="5230108"/>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
        <p:nvSpPr>
          <p:cNvPr id="26" name="ZoneTexte 3">
            <a:extLst>
              <a:ext uri="{FF2B5EF4-FFF2-40B4-BE49-F238E27FC236}">
                <a16:creationId xmlns:a16="http://schemas.microsoft.com/office/drawing/2014/main" id="{2235C9DF-284A-B347-B16F-E9456B76D39D}"/>
              </a:ext>
            </a:extLst>
          </p:cNvPr>
          <p:cNvSpPr txBox="1"/>
          <p:nvPr/>
        </p:nvSpPr>
        <p:spPr>
          <a:xfrm>
            <a:off x="6178269" y="2133600"/>
            <a:ext cx="2051331" cy="400110"/>
          </a:xfrm>
          <a:prstGeom prst="rect">
            <a:avLst/>
          </a:prstGeom>
          <a:noFill/>
        </p:spPr>
        <p:txBody>
          <a:bodyPr wrap="square" rtlCol="0">
            <a:spAutoFit/>
          </a:bodyPr>
          <a:lstStyle/>
          <a:p>
            <a:pPr marL="285750" indent="-285750">
              <a:buFont typeface="Wingdings" charset="2"/>
              <a:buChar char="§"/>
            </a:pPr>
            <a:r>
              <a:rPr lang="en-US" sz="2000" dirty="0" err="1">
                <a:solidFill>
                  <a:srgbClr val="3C5A77"/>
                </a:solidFill>
                <a:latin typeface="Arial Narrow" charset="0"/>
                <a:ea typeface="Arial Narrow" charset="0"/>
                <a:cs typeface="Arial Narrow" charset="0"/>
                <a:sym typeface="Wingdings"/>
              </a:rPr>
              <a:t>V</a:t>
            </a:r>
            <a:r>
              <a:rPr lang="en-US" sz="2000" baseline="-25000" dirty="0" err="1">
                <a:solidFill>
                  <a:srgbClr val="3C5A77"/>
                </a:solidFill>
                <a:latin typeface="Arial Narrow" charset="0"/>
                <a:ea typeface="Arial Narrow" charset="0"/>
                <a:cs typeface="Arial Narrow" charset="0"/>
                <a:sym typeface="Wingdings"/>
              </a:rPr>
              <a:t>cathode</a:t>
            </a:r>
            <a:r>
              <a:rPr lang="en-US" sz="2000" dirty="0">
                <a:solidFill>
                  <a:srgbClr val="3C5A77"/>
                </a:solidFill>
                <a:latin typeface="Arial Narrow" charset="0"/>
                <a:ea typeface="Arial Narrow" charset="0"/>
                <a:cs typeface="Arial Narrow" charset="0"/>
                <a:sym typeface="Wingdings"/>
              </a:rPr>
              <a:t>= - 300kV</a:t>
            </a:r>
          </a:p>
        </p:txBody>
      </p:sp>
      <p:sp>
        <p:nvSpPr>
          <p:cNvPr id="27" name="ZoneTexte 3">
            <a:extLst>
              <a:ext uri="{FF2B5EF4-FFF2-40B4-BE49-F238E27FC236}">
                <a16:creationId xmlns:a16="http://schemas.microsoft.com/office/drawing/2014/main" id="{F1319C85-00BB-FB44-8171-9C3741364567}"/>
              </a:ext>
            </a:extLst>
          </p:cNvPr>
          <p:cNvSpPr txBox="1"/>
          <p:nvPr/>
        </p:nvSpPr>
        <p:spPr>
          <a:xfrm>
            <a:off x="6172200" y="2495490"/>
            <a:ext cx="2051331" cy="400110"/>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d= 70cm</a:t>
            </a:r>
          </a:p>
        </p:txBody>
      </p:sp>
    </p:spTree>
    <p:extLst>
      <p:ext uri="{BB962C8B-B14F-4D97-AF65-F5344CB8AC3E}">
        <p14:creationId xmlns:p14="http://schemas.microsoft.com/office/powerpoint/2010/main" val="25480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 y="23715"/>
            <a:ext cx="9186507" cy="6878894"/>
          </a:xfrm>
          <a:prstGeom prst="rect">
            <a:avLst/>
          </a:prstGeom>
        </p:spPr>
      </p:pic>
      <p:sp>
        <p:nvSpPr>
          <p:cNvPr id="8" name="ZoneTexte 1"/>
          <p:cNvSpPr txBox="1">
            <a:spLocks noChangeArrowheads="1"/>
          </p:cNvSpPr>
          <p:nvPr/>
        </p:nvSpPr>
        <p:spPr bwMode="auto">
          <a:xfrm>
            <a:off x="114299" y="250824"/>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chemeClr val="bg1"/>
                </a:solidFill>
                <a:latin typeface="Arial Narrow" charset="0"/>
                <a:ea typeface="Arial Narrow" charset="0"/>
                <a:cs typeface="Arial Narrow" charset="0"/>
              </a:rPr>
              <a:t>DUNE Prototype Detector @ CERN</a:t>
            </a:r>
            <a:endParaRPr lang="en-US" altLang="en-US" sz="4800" b="1" dirty="0">
              <a:solidFill>
                <a:schemeClr val="bg1"/>
              </a:solidFill>
              <a:latin typeface="Arial Narrow" charset="0"/>
              <a:ea typeface="Arial Narrow" charset="0"/>
              <a:cs typeface="Arial Narrow" charset="0"/>
            </a:endParaRPr>
          </a:p>
        </p:txBody>
      </p:sp>
      <p:grpSp>
        <p:nvGrpSpPr>
          <p:cNvPr id="16" name="Group 15"/>
          <p:cNvGrpSpPr/>
          <p:nvPr/>
        </p:nvGrpSpPr>
        <p:grpSpPr>
          <a:xfrm rot="16200000">
            <a:off x="6533682" y="1100241"/>
            <a:ext cx="511812" cy="4660632"/>
            <a:chOff x="1898408" y="2879620"/>
            <a:chExt cx="511812" cy="3505200"/>
          </a:xfrm>
        </p:grpSpPr>
        <p:cxnSp>
          <p:nvCxnSpPr>
            <p:cNvPr id="10" name="Straight Arrow Connector 9"/>
            <p:cNvCxnSpPr/>
            <p:nvPr/>
          </p:nvCxnSpPr>
          <p:spPr bwMode="auto">
            <a:xfrm>
              <a:off x="1898408" y="2879620"/>
              <a:ext cx="152400" cy="3505200"/>
            </a:xfrm>
            <a:prstGeom prst="straightConnector1">
              <a:avLst/>
            </a:prstGeom>
            <a:noFill/>
            <a:ln w="57150" cap="flat" cmpd="sng" algn="ctr">
              <a:solidFill>
                <a:schemeClr val="bg1"/>
              </a:solidFill>
              <a:prstDash val="solid"/>
              <a:round/>
              <a:headEnd type="triangle"/>
              <a:tailEnd type="triangle"/>
            </a:ln>
            <a:effectLst/>
          </p:spPr>
        </p:cxnSp>
        <p:sp>
          <p:nvSpPr>
            <p:cNvPr id="13" name="TextBox 12"/>
            <p:cNvSpPr txBox="1"/>
            <p:nvPr/>
          </p:nvSpPr>
          <p:spPr>
            <a:xfrm rot="5072025">
              <a:off x="1992161" y="4802340"/>
              <a:ext cx="345042" cy="491076"/>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grpSp>
        <p:nvGrpSpPr>
          <p:cNvPr id="17" name="Group 16"/>
          <p:cNvGrpSpPr/>
          <p:nvPr/>
        </p:nvGrpSpPr>
        <p:grpSpPr>
          <a:xfrm rot="21058588">
            <a:off x="6060327" y="802166"/>
            <a:ext cx="4110545" cy="3705635"/>
            <a:chOff x="1676400" y="2895600"/>
            <a:chExt cx="484402" cy="3505200"/>
          </a:xfrm>
        </p:grpSpPr>
        <p:cxnSp>
          <p:nvCxnSpPr>
            <p:cNvPr id="18" name="Straight Arrow Connector 17"/>
            <p:cNvCxnSpPr/>
            <p:nvPr/>
          </p:nvCxnSpPr>
          <p:spPr bwMode="auto">
            <a:xfrm>
              <a:off x="1676400" y="2895600"/>
              <a:ext cx="49306" cy="3505200"/>
            </a:xfrm>
            <a:prstGeom prst="straightConnector1">
              <a:avLst/>
            </a:prstGeom>
            <a:noFill/>
            <a:ln w="57150" cap="flat" cmpd="sng" algn="ctr">
              <a:solidFill>
                <a:schemeClr val="bg1"/>
              </a:solidFill>
              <a:prstDash val="solid"/>
              <a:round/>
              <a:headEnd type="triangle"/>
              <a:tailEnd type="triangle"/>
            </a:ln>
            <a:effectLst/>
          </p:spPr>
        </p:cxnSp>
        <p:sp>
          <p:nvSpPr>
            <p:cNvPr id="19" name="TextBox 18"/>
            <p:cNvSpPr txBox="1"/>
            <p:nvPr/>
          </p:nvSpPr>
          <p:spPr>
            <a:xfrm rot="21211741">
              <a:off x="1702022" y="3930164"/>
              <a:ext cx="458780" cy="528971"/>
            </a:xfrm>
            <a:prstGeom prst="rect">
              <a:avLst/>
            </a:prstGeom>
            <a:noFill/>
          </p:spPr>
          <p:txBody>
            <a:bodyPr wrap="none" rtlCol="0">
              <a:spAutoFit/>
            </a:bodyPr>
            <a:lstStyle/>
            <a:p>
              <a:r>
                <a:rPr lang="en-US" b="1">
                  <a:solidFill>
                    <a:schemeClr val="bg1"/>
                  </a:solidFill>
                  <a:latin typeface="Arial Narrow" charset="0"/>
                  <a:ea typeface="Arial Narrow" charset="0"/>
                  <a:cs typeface="Arial Narrow" charset="0"/>
                </a:rPr>
                <a:t>6m</a:t>
              </a:r>
            </a:p>
          </p:txBody>
        </p:sp>
      </p:grpSp>
      <p:sp>
        <p:nvSpPr>
          <p:cNvPr id="2" name="Date Placeholder 1">
            <a:extLst>
              <a:ext uri="{FF2B5EF4-FFF2-40B4-BE49-F238E27FC236}">
                <a16:creationId xmlns:a16="http://schemas.microsoft.com/office/drawing/2014/main" id="{DE3B81C2-CB4E-0C40-9DE2-92E30E3E4C88}"/>
              </a:ext>
            </a:extLst>
          </p:cNvPr>
          <p:cNvSpPr>
            <a:spLocks noGrp="1"/>
          </p:cNvSpPr>
          <p:nvPr>
            <p:ph type="dt" sz="half" idx="10"/>
          </p:nvPr>
        </p:nvSpPr>
        <p:spPr/>
        <p:txBody>
          <a:bodyPr/>
          <a:lstStyle/>
          <a:p>
            <a:pPr>
              <a:defRPr/>
            </a:pPr>
            <a:r>
              <a:rPr lang="en-US"/>
              <a:t>Wednesday, Sept. 30, 2020</a:t>
            </a:r>
          </a:p>
        </p:txBody>
      </p:sp>
      <p:sp>
        <p:nvSpPr>
          <p:cNvPr id="3" name="Footer Placeholder 2">
            <a:extLst>
              <a:ext uri="{FF2B5EF4-FFF2-40B4-BE49-F238E27FC236}">
                <a16:creationId xmlns:a16="http://schemas.microsoft.com/office/drawing/2014/main" id="{3CF22390-4E48-464F-9E00-99F4DE4084AE}"/>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E09BC5CC-6D66-6A45-B2E9-8A5A960A0214}"/>
              </a:ext>
            </a:extLst>
          </p:cNvPr>
          <p:cNvSpPr>
            <a:spLocks noGrp="1"/>
          </p:cNvSpPr>
          <p:nvPr>
            <p:ph type="sldNum" sz="quarter" idx="12"/>
          </p:nvPr>
        </p:nvSpPr>
        <p:spPr/>
        <p:txBody>
          <a:bodyPr/>
          <a:lstStyle/>
          <a:p>
            <a:pPr>
              <a:defRPr/>
            </a:pPr>
            <a:fld id="{9690B60E-95F4-9C41-AEA5-2E2E6ABCCAAC}" type="slidenum">
              <a:rPr lang="en-US" smtClean="0"/>
              <a:pPr>
                <a:defRPr/>
              </a:pPr>
              <a:t>14</a:t>
            </a:fld>
            <a:endParaRPr lang="en-US"/>
          </a:p>
        </p:txBody>
      </p:sp>
    </p:spTree>
    <p:extLst>
      <p:ext uri="{BB962C8B-B14F-4D97-AF65-F5344CB8AC3E}">
        <p14:creationId xmlns:p14="http://schemas.microsoft.com/office/powerpoint/2010/main" val="30573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Horizontal)">
                                      <p:cBhvr>
                                        <p:cTn id="14" dur="500"/>
                                        <p:tgtEl>
                                          <p:spTgt spid="17"/>
                                        </p:tgtEl>
                                      </p:cBhvr>
                                    </p:animEffect>
                                  </p:childTnLst>
                                </p:cTn>
                              </p:par>
                            </p:childTnLst>
                          </p:cTn>
                        </p:par>
                        <p:par>
                          <p:cTn id="15" fill="hold">
                            <p:stCondLst>
                              <p:cond delay="500"/>
                            </p:stCondLst>
                            <p:childTnLst>
                              <p:par>
                                <p:cTn id="16" presetID="16" presetClass="entr" presetSubtype="4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A70FE-F684-F94F-A670-563CA41B5FAC}"/>
              </a:ext>
            </a:extLst>
          </p:cNvPr>
          <p:cNvSpPr>
            <a:spLocks noGrp="1"/>
          </p:cNvSpPr>
          <p:nvPr>
            <p:ph type="dt" sz="half" idx="10"/>
          </p:nvPr>
        </p:nvSpPr>
        <p:spPr/>
        <p:txBody>
          <a:bodyPr/>
          <a:lstStyle/>
          <a:p>
            <a:pPr>
              <a:defRPr/>
            </a:pPr>
            <a:r>
              <a:rPr lang="en-US"/>
              <a:t>Wednesday, Sept. 30, 2020</a:t>
            </a:r>
          </a:p>
        </p:txBody>
      </p:sp>
      <p:sp>
        <p:nvSpPr>
          <p:cNvPr id="3" name="Footer Placeholder 2">
            <a:extLst>
              <a:ext uri="{FF2B5EF4-FFF2-40B4-BE49-F238E27FC236}">
                <a16:creationId xmlns:a16="http://schemas.microsoft.com/office/drawing/2014/main" id="{8B4FB164-E141-8F40-828B-9F1806FDB5F3}"/>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1792644A-33F9-B24A-BD8C-125762CA2703}"/>
              </a:ext>
            </a:extLst>
          </p:cNvPr>
          <p:cNvSpPr>
            <a:spLocks noGrp="1"/>
          </p:cNvSpPr>
          <p:nvPr>
            <p:ph type="sldNum" sz="quarter" idx="12"/>
          </p:nvPr>
        </p:nvSpPr>
        <p:spPr/>
        <p:txBody>
          <a:bodyPr/>
          <a:lstStyle/>
          <a:p>
            <a:pPr>
              <a:defRPr/>
            </a:pPr>
            <a:fld id="{9690B60E-95F4-9C41-AEA5-2E2E6ABCCAAC}" type="slidenum">
              <a:rPr lang="en-US" smtClean="0"/>
              <a:pPr>
                <a:defRPr/>
              </a:pPr>
              <a:t>15</a:t>
            </a:fld>
            <a:endParaRPr lang="en-US"/>
          </a:p>
        </p:txBody>
      </p:sp>
      <p:pic>
        <p:nvPicPr>
          <p:cNvPr id="5" name="Picture 2">
            <a:extLst>
              <a:ext uri="{FF2B5EF4-FFF2-40B4-BE49-F238E27FC236}">
                <a16:creationId xmlns:a16="http://schemas.microsoft.com/office/drawing/2014/main" id="{6D8FBF4E-1F21-754A-B610-C48F643C8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0"/>
            <a:ext cx="9152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Sept. 30,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9FFE2F27-53D0-BC4B-B3E6-4D8E0651FEC5}" type="slidenum">
              <a:rPr lang="en-US"/>
              <a:pPr/>
              <a:t>16</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138081"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138082"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138083"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138084"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138085"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138086"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138087"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138088"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09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wipe(left)">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left)">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552"/>
                                        </p:tgtEl>
                                        <p:attrNameLst>
                                          <p:attrName>style.visibility</p:attrName>
                                        </p:attrNameLst>
                                      </p:cBhvr>
                                      <p:to>
                                        <p:strVal val="visible"/>
                                      </p:to>
                                    </p:set>
                                    <p:animEffect transition="in" filter="wipe(left)">
                                      <p:cBhvr>
                                        <p:cTn id="17" dur="500"/>
                                        <p:tgtEl>
                                          <p:spTgt spid="2365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Effect transition="in" filter="wipe(left)">
                                      <p:cBhvr>
                                        <p:cTn id="22" dur="500"/>
                                        <p:tgtEl>
                                          <p:spTgt spid="236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6548">
                                            <p:txEl>
                                              <p:pRg st="2" end="2"/>
                                            </p:txEl>
                                          </p:spTgt>
                                        </p:tgtEl>
                                        <p:attrNameLst>
                                          <p:attrName>style.visibility</p:attrName>
                                        </p:attrNameLst>
                                      </p:cBhvr>
                                      <p:to>
                                        <p:strVal val="visible"/>
                                      </p:to>
                                    </p:set>
                                    <p:animEffect transition="in" filter="wipe(left)">
                                      <p:cBhvr>
                                        <p:cTn id="27" dur="500"/>
                                        <p:tgtEl>
                                          <p:spTgt spid="2365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36546"/>
                                        </p:tgtEl>
                                        <p:attrNameLst>
                                          <p:attrName>style.visibility</p:attrName>
                                        </p:attrNameLst>
                                      </p:cBhvr>
                                      <p:to>
                                        <p:strVal val="visible"/>
                                      </p:to>
                                    </p:set>
                                    <p:anim calcmode="lin" valueType="num">
                                      <p:cBhvr>
                                        <p:cTn id="32" dur="500" fill="hold"/>
                                        <p:tgtEl>
                                          <p:spTgt spid="236546"/>
                                        </p:tgtEl>
                                        <p:attrNameLst>
                                          <p:attrName>ppt_w</p:attrName>
                                        </p:attrNameLst>
                                      </p:cBhvr>
                                      <p:tavLst>
                                        <p:tav tm="0">
                                          <p:val>
                                            <p:fltVal val="0"/>
                                          </p:val>
                                        </p:tav>
                                        <p:tav tm="100000">
                                          <p:val>
                                            <p:strVal val="#ppt_w"/>
                                          </p:val>
                                        </p:tav>
                                      </p:tavLst>
                                    </p:anim>
                                    <p:anim calcmode="lin" valueType="num">
                                      <p:cBhvr>
                                        <p:cTn id="33" dur="500" fill="hold"/>
                                        <p:tgtEl>
                                          <p:spTgt spid="236546"/>
                                        </p:tgtEl>
                                        <p:attrNameLst>
                                          <p:attrName>ppt_h</p:attrName>
                                        </p:attrNameLst>
                                      </p:cBhvr>
                                      <p:tavLst>
                                        <p:tav tm="0">
                                          <p:val>
                                            <p:fltVal val="0"/>
                                          </p:val>
                                        </p:tav>
                                        <p:tav tm="100000">
                                          <p:val>
                                            <p:strVal val="#ppt_h"/>
                                          </p:val>
                                        </p:tav>
                                      </p:tavLst>
                                    </p:anim>
                                    <p:animEffect transition="in" filter="fade">
                                      <p:cBhvr>
                                        <p:cTn id="34" dur="500"/>
                                        <p:tgtEl>
                                          <p:spTgt spid="236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6549"/>
                                        </p:tgtEl>
                                        <p:attrNameLst>
                                          <p:attrName>style.visibility</p:attrName>
                                        </p:attrNameLst>
                                      </p:cBhvr>
                                      <p:to>
                                        <p:strVal val="visible"/>
                                      </p:to>
                                    </p:set>
                                    <p:animEffect transition="in" filter="wipe(left)">
                                      <p:cBhvr>
                                        <p:cTn id="39" dur="500"/>
                                        <p:tgtEl>
                                          <p:spTgt spid="2365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6550"/>
                                        </p:tgtEl>
                                        <p:attrNameLst>
                                          <p:attrName>style.visibility</p:attrName>
                                        </p:attrNameLst>
                                      </p:cBhvr>
                                      <p:to>
                                        <p:strVal val="visible"/>
                                      </p:to>
                                    </p:set>
                                    <p:animEffect transition="in" filter="wipe(left)">
                                      <p:cBhvr>
                                        <p:cTn id="44" dur="500"/>
                                        <p:tgtEl>
                                          <p:spTgt spid="2365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6554"/>
                                        </p:tgtEl>
                                        <p:attrNameLst>
                                          <p:attrName>style.visibility</p:attrName>
                                        </p:attrNameLst>
                                      </p:cBhvr>
                                      <p:to>
                                        <p:strVal val="visible"/>
                                      </p:to>
                                    </p:set>
                                    <p:animEffect transition="in" filter="wipe(left)">
                                      <p:cBhvr>
                                        <p:cTn id="49" dur="500"/>
                                        <p:tgtEl>
                                          <p:spTgt spid="2365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6555"/>
                                        </p:tgtEl>
                                        <p:attrNameLst>
                                          <p:attrName>style.visibility</p:attrName>
                                        </p:attrNameLst>
                                      </p:cBhvr>
                                      <p:to>
                                        <p:strVal val="visible"/>
                                      </p:to>
                                    </p:set>
                                    <p:animEffect transition="in" filter="wipe(left)">
                                      <p:cBhvr>
                                        <p:cTn id="54" dur="500"/>
                                        <p:tgtEl>
                                          <p:spTgt spid="2365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6556"/>
                                        </p:tgtEl>
                                        <p:attrNameLst>
                                          <p:attrName>style.visibility</p:attrName>
                                        </p:attrNameLst>
                                      </p:cBhvr>
                                      <p:to>
                                        <p:strVal val="visible"/>
                                      </p:to>
                                    </p:set>
                                    <p:animEffect transition="in" filter="wipe(left)">
                                      <p:cBhvr>
                                        <p:cTn id="59" dur="5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30,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A545055B-1D3E-104E-A6DB-1BA343E64F07}" type="slidenum">
              <a:rPr lang="en-US"/>
              <a:pPr/>
              <a:t>17</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138673"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138674"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138675"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138676"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355935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left)">
                                      <p:cBhvr>
                                        <p:cTn id="7" dur="500"/>
                                        <p:tgtEl>
                                          <p:spTgt spid="237571">
                                            <p:txEl>
                                              <p:pRg st="0" end="0"/>
                                            </p:txEl>
                                          </p:spTgt>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237574"/>
                                        </p:tgtEl>
                                        <p:attrNameLst>
                                          <p:attrName>style.visibility</p:attrName>
                                        </p:attrNameLst>
                                      </p:cBhvr>
                                      <p:to>
                                        <p:strVal val="visible"/>
                                      </p:to>
                                    </p:set>
                                    <p:animEffect transition="in" filter="wipe(left)">
                                      <p:cBhvr>
                                        <p:cTn id="11" dur="500"/>
                                        <p:tgtEl>
                                          <p:spTgt spid="237574"/>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237575"/>
                                        </p:tgtEl>
                                        <p:attrNameLst>
                                          <p:attrName>style.visibility</p:attrName>
                                        </p:attrNameLst>
                                      </p:cBhvr>
                                      <p:to>
                                        <p:strVal val="visible"/>
                                      </p:to>
                                    </p:set>
                                    <p:animEffect transition="in" filter="wipe(left)">
                                      <p:cBhvr>
                                        <p:cTn id="15" dur="500"/>
                                        <p:tgtEl>
                                          <p:spTgt spid="237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237571">
                                            <p:txEl>
                                              <p:pRg st="1" end="1"/>
                                            </p:txEl>
                                          </p:spTgt>
                                        </p:tgtEl>
                                        <p:attrNameLst>
                                          <p:attrName>style.visibility</p:attrName>
                                        </p:attrNameLst>
                                      </p:cBhvr>
                                      <p:to>
                                        <p:strVal val="visible"/>
                                      </p:to>
                                    </p:set>
                                    <p:animEffect transition="in" filter="wipe(left)">
                                      <p:cBhvr>
                                        <p:cTn id="20" dur="500"/>
                                        <p:tgtEl>
                                          <p:spTgt spid="2375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7572"/>
                                        </p:tgtEl>
                                        <p:attrNameLst>
                                          <p:attrName>style.visibility</p:attrName>
                                        </p:attrNameLst>
                                      </p:cBhvr>
                                      <p:to>
                                        <p:strVal val="visible"/>
                                      </p:to>
                                    </p:set>
                                    <p:animEffect transition="in" filter="wipe(left)">
                                      <p:cBhvr>
                                        <p:cTn id="25" dur="500"/>
                                        <p:tgtEl>
                                          <p:spTgt spid="2375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7573"/>
                                        </p:tgtEl>
                                        <p:attrNameLst>
                                          <p:attrName>style.visibility</p:attrName>
                                        </p:attrNameLst>
                                      </p:cBhvr>
                                      <p:to>
                                        <p:strVal val="visible"/>
                                      </p:to>
                                    </p:set>
                                    <p:animEffect transition="in" filter="wipe(left)">
                                      <p:cBhvr>
                                        <p:cTn id="30" dur="500"/>
                                        <p:tgtEl>
                                          <p:spTgt spid="23757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37576"/>
                                        </p:tgtEl>
                                        <p:attrNameLst>
                                          <p:attrName>style.visibility</p:attrName>
                                        </p:attrNameLst>
                                      </p:cBhvr>
                                      <p:to>
                                        <p:strVal val="visible"/>
                                      </p:to>
                                    </p:set>
                                    <p:anim calcmode="lin" valueType="num">
                                      <p:cBhvr>
                                        <p:cTn id="35" dur="500" fill="hold"/>
                                        <p:tgtEl>
                                          <p:spTgt spid="237576"/>
                                        </p:tgtEl>
                                        <p:attrNameLst>
                                          <p:attrName>ppt_w</p:attrName>
                                        </p:attrNameLst>
                                      </p:cBhvr>
                                      <p:tavLst>
                                        <p:tav tm="0">
                                          <p:val>
                                            <p:fltVal val="0"/>
                                          </p:val>
                                        </p:tav>
                                        <p:tav tm="100000">
                                          <p:val>
                                            <p:strVal val="#ppt_w"/>
                                          </p:val>
                                        </p:tav>
                                      </p:tavLst>
                                    </p:anim>
                                    <p:anim calcmode="lin" valueType="num">
                                      <p:cBhvr>
                                        <p:cTn id="36" dur="500" fill="hold"/>
                                        <p:tgtEl>
                                          <p:spTgt spid="237576"/>
                                        </p:tgtEl>
                                        <p:attrNameLst>
                                          <p:attrName>ppt_h</p:attrName>
                                        </p:attrNameLst>
                                      </p:cBhvr>
                                      <p:tavLst>
                                        <p:tav tm="0">
                                          <p:val>
                                            <p:fltVal val="0"/>
                                          </p:val>
                                        </p:tav>
                                        <p:tav tm="100000">
                                          <p:val>
                                            <p:strVal val="#ppt_h"/>
                                          </p:val>
                                        </p:tav>
                                      </p:tavLst>
                                    </p:anim>
                                    <p:animEffect transition="in" filter="fade">
                                      <p:cBhvr>
                                        <p:cTn id="37" dur="500"/>
                                        <p:tgtEl>
                                          <p:spTgt spid="2375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7571">
                                            <p:txEl>
                                              <p:pRg st="5" end="5"/>
                                            </p:txEl>
                                          </p:spTgt>
                                        </p:tgtEl>
                                        <p:attrNameLst>
                                          <p:attrName>style.visibility</p:attrName>
                                        </p:attrNameLst>
                                      </p:cBhvr>
                                      <p:to>
                                        <p:strVal val="visible"/>
                                      </p:to>
                                    </p:set>
                                    <p:animEffect transition="in" filter="wipe(left)">
                                      <p:cBhvr>
                                        <p:cTn id="42" dur="500"/>
                                        <p:tgtEl>
                                          <p:spTgt spid="237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609600"/>
            <a:ext cx="8534400" cy="6248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 </a:t>
            </a:r>
            <a:r>
              <a:rPr lang="en-US" dirty="0">
                <a:solidFill>
                  <a:srgbClr val="CC00CC"/>
                </a:solidFill>
                <a:latin typeface="Arial Narrow" charset="0"/>
              </a:rPr>
              <a:t>(poll 2)</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from multiple charges, </a:t>
            </a:r>
            <a:r>
              <a:rPr lang="en-US" sz="2000" b="1" u="sng" dirty="0">
                <a:solidFill>
                  <a:schemeClr val="accent2"/>
                </a:solidFill>
                <a:latin typeface="Arial Narrow" charset="0"/>
              </a:rPr>
              <a:t>since potential is a scalar quantity</a:t>
            </a:r>
          </a:p>
          <a:p>
            <a:pPr marL="742950" lvl="1" indent="-285750">
              <a:spcBef>
                <a:spcPct val="20000"/>
              </a:spcBef>
              <a:buFontTx/>
              <a:buChar char="–"/>
            </a:pPr>
            <a:r>
              <a:rPr lang="en-US" dirty="0">
                <a:solidFill>
                  <a:srgbClr val="660066"/>
                </a:solidFill>
                <a:latin typeface="Arial Narrow" charset="0"/>
              </a:rPr>
              <a:t>Electric field </a:t>
            </a:r>
            <a:r>
              <a:rPr lang="en-US" dirty="0">
                <a:solidFill>
                  <a:srgbClr val="CC00CC"/>
                </a:solidFill>
                <a:latin typeface="Arial Narrow" charset="0"/>
              </a:rPr>
              <a:t>(poll 2)</a:t>
            </a:r>
            <a:endParaRPr lang="en-US" dirty="0">
              <a:solidFill>
                <a:srgbClr val="660066"/>
              </a:solidFill>
              <a:latin typeface="Arial Narrow" charset="0"/>
            </a:endParaRP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from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a:t>
            </a:r>
            <a:r>
              <a:rPr lang="en-US" sz="2800" dirty="0">
                <a:solidFill>
                  <a:srgbClr val="FF0000"/>
                </a:solidFill>
                <a:latin typeface="Arial Narrow" charset="0"/>
              </a:rPr>
              <a:t>decreases towards 0 </a:t>
            </a:r>
            <a:r>
              <a:rPr lang="en-US" sz="2800" dirty="0">
                <a:solidFill>
                  <a:schemeClr val="accent2"/>
                </a:solidFill>
                <a:latin typeface="Arial Narrow" charset="0"/>
              </a:rPr>
              <a:t>at the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a:t>
            </a:r>
            <a:r>
              <a:rPr lang="en-US" sz="2800" dirty="0">
                <a:solidFill>
                  <a:srgbClr val="FF0000"/>
                </a:solidFill>
                <a:latin typeface="Arial Narrow" charset="0"/>
              </a:rPr>
              <a:t>increases towards 0 </a:t>
            </a:r>
            <a:r>
              <a:rPr lang="en-US" sz="2800" dirty="0">
                <a:solidFill>
                  <a:schemeClr val="accent2"/>
                </a:solidFill>
                <a:latin typeface="Arial Narrow" charset="0"/>
              </a:rPr>
              <a:t>at a large distance.</a:t>
            </a:r>
          </a:p>
        </p:txBody>
      </p:sp>
      <p:sp>
        <p:nvSpPr>
          <p:cNvPr id="24584" name="Rectangle 3"/>
          <p:cNvSpPr>
            <a:spLocks noGrp="1" noChangeArrowheads="1"/>
          </p:cNvSpPr>
          <p:nvPr>
            <p:ph type="title"/>
          </p:nvPr>
        </p:nvSpPr>
        <p:spPr>
          <a:xfrm>
            <a:off x="685800" y="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nvPr>
        </p:nvGraphicFramePr>
        <p:xfrm>
          <a:off x="5686425" y="3429000"/>
          <a:ext cx="1274763" cy="695325"/>
        </p:xfrm>
        <a:graphic>
          <a:graphicData uri="http://schemas.openxmlformats.org/presentationml/2006/ole">
            <mc:AlternateContent xmlns:mc="http://schemas.openxmlformats.org/markup-compatibility/2006">
              <mc:Choice xmlns:v="urn:schemas-microsoft-com:vml" Requires="v">
                <p:oleObj spid="_x0000_s139481"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429000"/>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nvPr>
        </p:nvGraphicFramePr>
        <p:xfrm>
          <a:off x="5638800" y="1389063"/>
          <a:ext cx="1447800" cy="820737"/>
        </p:xfrm>
        <a:graphic>
          <a:graphicData uri="http://schemas.openxmlformats.org/presentationml/2006/ole">
            <mc:AlternateContent xmlns:mc="http://schemas.openxmlformats.org/markup-compatibility/2006">
              <mc:Choice xmlns:v="urn:schemas-microsoft-com:vml" Requires="v">
                <p:oleObj spid="_x0000_s139482"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89063"/>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7AA27540-65F9-AB4E-BDB8-9B820AE3988A}"/>
              </a:ext>
            </a:extLst>
          </p:cNvPr>
          <p:cNvSpPr txBox="1"/>
          <p:nvPr/>
        </p:nvSpPr>
        <p:spPr>
          <a:xfrm>
            <a:off x="8038948" y="6380202"/>
            <a:ext cx="952652" cy="369332"/>
          </a:xfrm>
          <a:prstGeom prst="rect">
            <a:avLst/>
          </a:prstGeom>
          <a:noFill/>
        </p:spPr>
        <p:txBody>
          <a:bodyPr wrap="square" rtlCol="0">
            <a:spAutoFit/>
          </a:bodyPr>
          <a:lstStyle/>
          <a:p>
            <a:r>
              <a:rPr lang="en-US" sz="1800" dirty="0">
                <a:solidFill>
                  <a:srgbClr val="CC00CC"/>
                </a:solidFill>
                <a:latin typeface="+mj-lt"/>
              </a:rPr>
              <a:t>(Poll12)</a:t>
            </a:r>
          </a:p>
        </p:txBody>
      </p:sp>
    </p:spTree>
    <p:extLst>
      <p:ext uri="{BB962C8B-B14F-4D97-AF65-F5344CB8AC3E}">
        <p14:creationId xmlns:p14="http://schemas.microsoft.com/office/powerpoint/2010/main" val="6058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bg/>
                                          </p:spTgt>
                                        </p:tgtEl>
                                        <p:attrNameLst>
                                          <p:attrName>style.visibility</p:attrName>
                                        </p:attrNameLst>
                                      </p:cBhvr>
                                      <p:to>
                                        <p:strVal val="visible"/>
                                      </p:to>
                                    </p:set>
                                    <p:animEffect transition="in" filter="wipe(left)">
                                      <p:cBhvr>
                                        <p:cTn id="7" dur="500"/>
                                        <p:tgtEl>
                                          <p:spTgt spid="23859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0" end="0"/>
                                            </p:txEl>
                                          </p:spTgt>
                                        </p:tgtEl>
                                        <p:attrNameLst>
                                          <p:attrName>style.visibility</p:attrName>
                                        </p:attrNameLst>
                                      </p:cBhvr>
                                      <p:to>
                                        <p:strVal val="visible"/>
                                      </p:to>
                                    </p:set>
                                    <p:animEffect transition="in" filter="wipe(left)">
                                      <p:cBhvr>
                                        <p:cTn id="12" dur="500"/>
                                        <p:tgtEl>
                                          <p:spTgt spid="2385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8594">
                                            <p:txEl>
                                              <p:pRg st="1" end="1"/>
                                            </p:txEl>
                                          </p:spTgt>
                                        </p:tgtEl>
                                        <p:attrNameLst>
                                          <p:attrName>style.visibility</p:attrName>
                                        </p:attrNameLst>
                                      </p:cBhvr>
                                      <p:to>
                                        <p:strVal val="visible"/>
                                      </p:to>
                                    </p:set>
                                    <p:animEffect transition="in" filter="wipe(left)">
                                      <p:cBhvr>
                                        <p:cTn id="17" dur="500"/>
                                        <p:tgtEl>
                                          <p:spTgt spid="2385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8594">
                                            <p:txEl>
                                              <p:pRg st="2" end="2"/>
                                            </p:txEl>
                                          </p:spTgt>
                                        </p:tgtEl>
                                        <p:attrNameLst>
                                          <p:attrName>style.visibility</p:attrName>
                                        </p:attrNameLst>
                                      </p:cBhvr>
                                      <p:to>
                                        <p:strVal val="visible"/>
                                      </p:to>
                                    </p:set>
                                    <p:animEffect transition="in" filter="wipe(left)">
                                      <p:cBhvr>
                                        <p:cTn id="22" dur="500"/>
                                        <p:tgtEl>
                                          <p:spTgt spid="2385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238598"/>
                                        </p:tgtEl>
                                        <p:attrNameLst>
                                          <p:attrName>style.visibility</p:attrName>
                                        </p:attrNameLst>
                                      </p:cBhvr>
                                      <p:to>
                                        <p:strVal val="visible"/>
                                      </p:to>
                                    </p:set>
                                    <p:anim calcmode="lin" valueType="num">
                                      <p:cBhvr>
                                        <p:cTn id="27" dur="1000" fill="hold"/>
                                        <p:tgtEl>
                                          <p:spTgt spid="238598"/>
                                        </p:tgtEl>
                                        <p:attrNameLst>
                                          <p:attrName>ppt_w</p:attrName>
                                        </p:attrNameLst>
                                      </p:cBhvr>
                                      <p:tavLst>
                                        <p:tav tm="0">
                                          <p:val>
                                            <p:fltVal val="0"/>
                                          </p:val>
                                        </p:tav>
                                        <p:tav tm="100000">
                                          <p:val>
                                            <p:strVal val="#ppt_w"/>
                                          </p:val>
                                        </p:tav>
                                      </p:tavLst>
                                    </p:anim>
                                    <p:anim calcmode="lin" valueType="num">
                                      <p:cBhvr>
                                        <p:cTn id="28" dur="1000" fill="hold"/>
                                        <p:tgtEl>
                                          <p:spTgt spid="238598"/>
                                        </p:tgtEl>
                                        <p:attrNameLst>
                                          <p:attrName>ppt_h</p:attrName>
                                        </p:attrNameLst>
                                      </p:cBhvr>
                                      <p:tavLst>
                                        <p:tav tm="0">
                                          <p:val>
                                            <p:fltVal val="0"/>
                                          </p:val>
                                        </p:tav>
                                        <p:tav tm="100000">
                                          <p:val>
                                            <p:strVal val="#ppt_h"/>
                                          </p:val>
                                        </p:tav>
                                      </p:tavLst>
                                    </p:anim>
                                    <p:anim calcmode="lin" valueType="num">
                                      <p:cBhvr>
                                        <p:cTn id="29" dur="1000" fill="hold"/>
                                        <p:tgtEl>
                                          <p:spTgt spid="238598"/>
                                        </p:tgtEl>
                                        <p:attrNameLst>
                                          <p:attrName>style.rotation</p:attrName>
                                        </p:attrNameLst>
                                      </p:cBhvr>
                                      <p:tavLst>
                                        <p:tav tm="0">
                                          <p:val>
                                            <p:fltVal val="90"/>
                                          </p:val>
                                        </p:tav>
                                        <p:tav tm="100000">
                                          <p:val>
                                            <p:fltVal val="0"/>
                                          </p:val>
                                        </p:tav>
                                      </p:tavLst>
                                    </p:anim>
                                    <p:animEffect transition="in" filter="fade">
                                      <p:cBhvr>
                                        <p:cTn id="30" dur="1000"/>
                                        <p:tgtEl>
                                          <p:spTgt spid="2385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38594">
                                            <p:txEl>
                                              <p:pRg st="5" end="5"/>
                                            </p:txEl>
                                          </p:spTgt>
                                        </p:tgtEl>
                                        <p:attrNameLst>
                                          <p:attrName>style.visibility</p:attrName>
                                        </p:attrNameLst>
                                      </p:cBhvr>
                                      <p:to>
                                        <p:strVal val="visible"/>
                                      </p:to>
                                    </p:set>
                                    <p:animEffect transition="in" filter="wipe(left)">
                                      <p:cBhvr>
                                        <p:cTn id="35" dur="500"/>
                                        <p:tgtEl>
                                          <p:spTgt spid="23859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38596"/>
                                        </p:tgtEl>
                                        <p:attrNameLst>
                                          <p:attrName>style.visibility</p:attrName>
                                        </p:attrNameLst>
                                      </p:cBhvr>
                                      <p:to>
                                        <p:strVal val="visible"/>
                                      </p:to>
                                    </p:set>
                                    <p:anim to="" calcmode="lin" valueType="num">
                                      <p:cBhvr>
                                        <p:cTn id="40" dur="1" fill="hold"/>
                                        <p:tgtEl>
                                          <p:spTgt spid="238596"/>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38594">
                                            <p:txEl>
                                              <p:pRg st="6" end="6"/>
                                            </p:txEl>
                                          </p:spTgt>
                                        </p:tgtEl>
                                        <p:attrNameLst>
                                          <p:attrName>style.visibility</p:attrName>
                                        </p:attrNameLst>
                                      </p:cBhvr>
                                      <p:to>
                                        <p:strVal val="visible"/>
                                      </p:to>
                                    </p:set>
                                    <p:animEffect transition="in" filter="wipe(left)">
                                      <p:cBhvr>
                                        <p:cTn id="45" dur="500"/>
                                        <p:tgtEl>
                                          <p:spTgt spid="23859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38594">
                                            <p:txEl>
                                              <p:pRg st="3" end="3"/>
                                            </p:txEl>
                                          </p:spTgt>
                                        </p:tgtEl>
                                        <p:attrNameLst>
                                          <p:attrName>style.visibility</p:attrName>
                                        </p:attrNameLst>
                                      </p:cBhvr>
                                      <p:to>
                                        <p:strVal val="visible"/>
                                      </p:to>
                                    </p:set>
                                    <p:animEffect transition="in" filter="wipe(left)">
                                      <p:cBhvr>
                                        <p:cTn id="50" dur="500"/>
                                        <p:tgtEl>
                                          <p:spTgt spid="23859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38594">
                                            <p:txEl>
                                              <p:pRg st="7" end="7"/>
                                            </p:txEl>
                                          </p:spTgt>
                                        </p:tgtEl>
                                        <p:attrNameLst>
                                          <p:attrName>style.visibility</p:attrName>
                                        </p:attrNameLst>
                                      </p:cBhvr>
                                      <p:to>
                                        <p:strVal val="visible"/>
                                      </p:to>
                                    </p:set>
                                    <p:animEffect transition="in" filter="wipe(left)">
                                      <p:cBhvr>
                                        <p:cTn id="55" dur="500"/>
                                        <p:tgtEl>
                                          <p:spTgt spid="2385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38594">
                                            <p:txEl>
                                              <p:pRg st="4" end="4"/>
                                            </p:txEl>
                                          </p:spTgt>
                                        </p:tgtEl>
                                        <p:attrNameLst>
                                          <p:attrName>style.visibility</p:attrName>
                                        </p:attrNameLst>
                                      </p:cBhvr>
                                      <p:to>
                                        <p:strVal val="visible"/>
                                      </p:to>
                                    </p:set>
                                    <p:animEffect transition="in" filter="wipe(left)">
                                      <p:cBhvr>
                                        <p:cTn id="60" dur="500"/>
                                        <p:tgtEl>
                                          <p:spTgt spid="238594">
                                            <p:txEl>
                                              <p:pRg st="4" end="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38594">
                                            <p:txEl>
                                              <p:pRg st="8" end="8"/>
                                            </p:txEl>
                                          </p:spTgt>
                                        </p:tgtEl>
                                        <p:attrNameLst>
                                          <p:attrName>style.visibility</p:attrName>
                                        </p:attrNameLst>
                                      </p:cBhvr>
                                      <p:to>
                                        <p:strVal val="visible"/>
                                      </p:to>
                                    </p:set>
                                    <p:animEffect transition="in" filter="wipe(left)">
                                      <p:cBhvr>
                                        <p:cTn id="65" dur="500"/>
                                        <p:tgtEl>
                                          <p:spTgt spid="23859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38594">
                                            <p:txEl>
                                              <p:pRg st="9" end="9"/>
                                            </p:txEl>
                                          </p:spTgt>
                                        </p:tgtEl>
                                        <p:attrNameLst>
                                          <p:attrName>style.visibility</p:attrName>
                                        </p:attrNameLst>
                                      </p:cBhvr>
                                      <p:to>
                                        <p:strVal val="visible"/>
                                      </p:to>
                                    </p:set>
                                    <p:animEffect transition="in" filter="wipe(left)">
                                      <p:cBhvr>
                                        <p:cTn id="70" dur="500"/>
                                        <p:tgtEl>
                                          <p:spTgt spid="238594">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38594">
                                            <p:txEl>
                                              <p:pRg st="10" end="10"/>
                                            </p:txEl>
                                          </p:spTgt>
                                        </p:tgtEl>
                                        <p:attrNameLst>
                                          <p:attrName>style.visibility</p:attrName>
                                        </p:attrNameLst>
                                      </p:cBhvr>
                                      <p:to>
                                        <p:strVal val="visible"/>
                                      </p:to>
                                    </p:set>
                                    <p:animEffect transition="in" filter="wipe(left)">
                                      <p:cBhvr>
                                        <p:cTn id="75" dur="500"/>
                                        <p:tgtEl>
                                          <p:spTgt spid="238594">
                                            <p:txEl>
                                              <p:pRg st="10" end="10"/>
                                            </p:txEl>
                                          </p:spTgt>
                                        </p:tgtEl>
                                      </p:cBhvr>
                                    </p:animEffect>
                                  </p:childTnLst>
                                </p:cTn>
                              </p:par>
                            </p:childTnLst>
                          </p:cTn>
                        </p:par>
                        <p:par>
                          <p:cTn id="76" fill="hold">
                            <p:stCondLst>
                              <p:cond delay="1550"/>
                            </p:stCondLst>
                            <p:childTnLst>
                              <p:par>
                                <p:cTn id="77" presetID="22" presetClass="entr" presetSubtype="8" fill="hold" grpId="0" nodeType="afterEffect">
                                  <p:stCondLst>
                                    <p:cond delay="0"/>
                                  </p:stCondLst>
                                  <p:iterate type="wd">
                                    <p:tmPct val="10000"/>
                                  </p:iterate>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30,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41C37844-1117-D24C-94E4-09DADD25529D}" type="slidenum">
              <a:rPr lang="en-US"/>
              <a:pPr/>
              <a:t>19</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how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140505"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140506"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803699"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Positive</a:t>
            </a:r>
          </a:p>
        </p:txBody>
      </p:sp>
      <p:sp>
        <p:nvSpPr>
          <p:cNvPr id="239629" name="Text Box 13"/>
          <p:cNvSpPr txBox="1">
            <a:spLocks noChangeArrowheads="1"/>
          </p:cNvSpPr>
          <p:nvPr/>
        </p:nvSpPr>
        <p:spPr bwMode="auto">
          <a:xfrm>
            <a:off x="5475288" y="3048000"/>
            <a:ext cx="1917513" cy="46166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dirty="0">
                <a:solidFill>
                  <a:srgbClr val="CC0000"/>
                </a:solidFill>
                <a:latin typeface="Arial Narrow" charset="0"/>
              </a:rPr>
              <a:t>If Q is Negative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812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
        <p:nvSpPr>
          <p:cNvPr id="20" name="TextBox 19">
            <a:extLst>
              <a:ext uri="{FF2B5EF4-FFF2-40B4-BE49-F238E27FC236}">
                <a16:creationId xmlns:a16="http://schemas.microsoft.com/office/drawing/2014/main" id="{C1F7771E-5C72-564E-B12E-57E24412608E}"/>
              </a:ext>
            </a:extLst>
          </p:cNvPr>
          <p:cNvSpPr txBox="1"/>
          <p:nvPr/>
        </p:nvSpPr>
        <p:spPr>
          <a:xfrm>
            <a:off x="7709466" y="5359955"/>
            <a:ext cx="952652" cy="369332"/>
          </a:xfrm>
          <a:prstGeom prst="rect">
            <a:avLst/>
          </a:prstGeom>
          <a:noFill/>
        </p:spPr>
        <p:txBody>
          <a:bodyPr wrap="square" rtlCol="0">
            <a:spAutoFit/>
          </a:bodyPr>
          <a:lstStyle/>
          <a:p>
            <a:r>
              <a:rPr lang="en-US" sz="1800" dirty="0">
                <a:solidFill>
                  <a:srgbClr val="CC00CC"/>
                </a:solidFill>
                <a:latin typeface="+mj-lt"/>
              </a:rPr>
              <a:t>(Poll12)</a:t>
            </a:r>
          </a:p>
        </p:txBody>
      </p:sp>
    </p:spTree>
    <p:extLst>
      <p:ext uri="{BB962C8B-B14F-4D97-AF65-F5344CB8AC3E}">
        <p14:creationId xmlns:p14="http://schemas.microsoft.com/office/powerpoint/2010/main" val="19564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9625">
                                            <p:txEl>
                                              <p:pRg st="0" end="0"/>
                                            </p:txEl>
                                          </p:spTgt>
                                        </p:tgtEl>
                                        <p:attrNameLst>
                                          <p:attrName>style.visibility</p:attrName>
                                        </p:attrNameLst>
                                      </p:cBhvr>
                                      <p:to>
                                        <p:strVal val="visible"/>
                                      </p:to>
                                    </p:set>
                                    <p:animEffect transition="in" filter="wipe(left)">
                                      <p:cBhvr>
                                        <p:cTn id="7" dur="500"/>
                                        <p:tgtEl>
                                          <p:spTgt spid="239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9625">
                                            <p:txEl>
                                              <p:pRg st="1" end="1"/>
                                            </p:txEl>
                                          </p:spTgt>
                                        </p:tgtEl>
                                        <p:attrNameLst>
                                          <p:attrName>style.visibility</p:attrName>
                                        </p:attrNameLst>
                                      </p:cBhvr>
                                      <p:to>
                                        <p:strVal val="visible"/>
                                      </p:to>
                                    </p:set>
                                    <p:animEffect transition="in" filter="wipe(left)">
                                      <p:cBhvr>
                                        <p:cTn id="12" dur="500"/>
                                        <p:tgtEl>
                                          <p:spTgt spid="239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9626"/>
                                        </p:tgtEl>
                                        <p:attrNameLst>
                                          <p:attrName>style.visibility</p:attrName>
                                        </p:attrNameLst>
                                      </p:cBhvr>
                                      <p:to>
                                        <p:strVal val="visible"/>
                                      </p:to>
                                    </p:set>
                                    <p:animEffect transition="in" filter="wipe(left)">
                                      <p:cBhvr>
                                        <p:cTn id="17" dur="500"/>
                                        <p:tgtEl>
                                          <p:spTgt spid="239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9627"/>
                                        </p:tgtEl>
                                        <p:attrNameLst>
                                          <p:attrName>style.visibility</p:attrName>
                                        </p:attrNameLst>
                                      </p:cBhvr>
                                      <p:to>
                                        <p:strVal val="visible"/>
                                      </p:to>
                                    </p:set>
                                    <p:animEffect transition="in" filter="wipe(left)">
                                      <p:cBhvr>
                                        <p:cTn id="22" dur="500"/>
                                        <p:tgtEl>
                                          <p:spTgt spid="239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9628"/>
                                        </p:tgtEl>
                                        <p:attrNameLst>
                                          <p:attrName>style.visibility</p:attrName>
                                        </p:attrNameLst>
                                      </p:cBhvr>
                                      <p:to>
                                        <p:strVal val="visible"/>
                                      </p:to>
                                    </p:set>
                                    <p:animEffect transition="in" filter="wipe(left)">
                                      <p:cBhvr>
                                        <p:cTn id="27" dur="500"/>
                                        <p:tgtEl>
                                          <p:spTgt spid="239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239629"/>
                                        </p:tgtEl>
                                        <p:attrNameLst>
                                          <p:attrName>style.visibility</p:attrName>
                                        </p:attrNameLst>
                                      </p:cBhvr>
                                      <p:to>
                                        <p:strVal val="visible"/>
                                      </p:to>
                                    </p:set>
                                    <p:animEffect transition="in" filter="wipe(down)">
                                      <p:cBhvr>
                                        <p:cTn id="32" dur="500"/>
                                        <p:tgtEl>
                                          <p:spTgt spid="2396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0"/>
                                        </p:tgtEl>
                                        <p:attrNameLst>
                                          <p:attrName>style.visibility</p:attrName>
                                        </p:attrNameLst>
                                      </p:cBhvr>
                                      <p:to>
                                        <p:strVal val="visible"/>
                                      </p:to>
                                    </p:set>
                                    <p:animEffect transition="in" filter="wipe(left)">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9631"/>
                                        </p:tgtEl>
                                        <p:attrNameLst>
                                          <p:attrName>style.visibility</p:attrName>
                                        </p:attrNameLst>
                                      </p:cBhvr>
                                      <p:to>
                                        <p:strVal val="visible"/>
                                      </p:to>
                                    </p:set>
                                    <p:animEffect transition="in" filter="wipe(left)">
                                      <p:cBhvr>
                                        <p:cTn id="52" dur="500"/>
                                        <p:tgtEl>
                                          <p:spTgt spid="2396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39632"/>
                                        </p:tgtEl>
                                        <p:attrNameLst>
                                          <p:attrName>style.visibility</p:attrName>
                                        </p:attrNameLst>
                                      </p:cBhvr>
                                      <p:to>
                                        <p:strVal val="visible"/>
                                      </p:to>
                                    </p:set>
                                    <p:animEffect transition="in" filter="wipe(left)">
                                      <p:cBhvr>
                                        <p:cTn id="57" dur="500"/>
                                        <p:tgtEl>
                                          <p:spTgt spid="239632"/>
                                        </p:tgtEl>
                                      </p:cBhvr>
                                    </p:animEffect>
                                  </p:childTnLst>
                                </p:cTn>
                              </p:par>
                            </p:childTnLst>
                          </p:cTn>
                        </p:par>
                        <p:par>
                          <p:cTn id="58" fill="hold">
                            <p:stCondLst>
                              <p:cond delay="1300"/>
                            </p:stCondLst>
                            <p:childTnLst>
                              <p:par>
                                <p:cTn id="59" presetID="22" presetClass="entr" presetSubtype="8" fill="hold" grpId="0" nodeType="afterEffect">
                                  <p:stCondLst>
                                    <p:cond delay="0"/>
                                  </p:stCondLst>
                                  <p:iterate type="wd">
                                    <p:tmPct val="10000"/>
                                  </p:iterate>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build="p"/>
      <p:bldP spid="239628" grpId="0" animBg="1"/>
      <p:bldP spid="239629" grpId="0" animBg="1"/>
      <p:bldP spid="239630" grpId="0" animBg="1"/>
      <p:bldP spid="239631" grpId="0" animBg="1"/>
      <p:bldP spid="239632"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next Wednesday, Oct. 7</a:t>
            </a:r>
          </a:p>
          <a:p>
            <a:pPr lvl="1">
              <a:lnSpc>
                <a:spcPct val="90000"/>
              </a:lnSpc>
            </a:pPr>
            <a:r>
              <a:rPr lang="en-US" sz="2400" dirty="0">
                <a:latin typeface="Arial Narrow" charset="0"/>
                <a:ea typeface="ＭＳ Ｐゴシック" charset="0"/>
                <a:cs typeface="ＭＳ Ｐゴシック" charset="0"/>
              </a:rPr>
              <a:t>Covers: CH22.1 through what we finish Monday, Oct. 5</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11am the day of the quiz</a:t>
            </a:r>
          </a:p>
          <a:p>
            <a:pPr lvl="2" eaLnBrk="1" hangingPunct="1">
              <a:spcBef>
                <a:spcPts val="200"/>
              </a:spcBef>
            </a:pPr>
            <a:r>
              <a:rPr lang="en-US" sz="2000" dirty="0"/>
              <a:t>Once submitted, you cannot change, unless I ask you to delete some part of the sheet!</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30,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9275A1FD-4BA5-894D-8323-047C68310548}" type="slidenum">
              <a:rPr lang="en-US"/>
              <a:pPr/>
              <a:t>20</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(r=∞)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142177"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142178"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142179"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533400" y="5683250"/>
            <a:ext cx="8382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dirty="0">
                <a:solidFill>
                  <a:srgbClr val="CC0000"/>
                </a:solidFill>
                <a:latin typeface="Arial Narrow" charset="0"/>
              </a:rPr>
              <a:t>Electric force does negative work.  In other words, the external force must work +1.08J to bring the charge 3.00</a:t>
            </a:r>
            <a:r>
              <a:rPr lang="en-US" sz="2000" b="1" dirty="0">
                <a:solidFill>
                  <a:srgbClr val="CC0000"/>
                </a:solidFill>
                <a:latin typeface="Symbol" charset="2"/>
              </a:rPr>
              <a:t>μ</a:t>
            </a:r>
            <a:r>
              <a:rPr lang="en-US" sz="2000" b="1" dirty="0">
                <a:solidFill>
                  <a:srgbClr val="CC0000"/>
                </a:solidFill>
                <a:latin typeface="Arial Narrow" charset="0"/>
              </a:rPr>
              <a:t>C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142180"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142181"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142182"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142183"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142184"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92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0644"/>
                                        </p:tgtEl>
                                        <p:attrNameLst>
                                          <p:attrName>style.visibility</p:attrName>
                                        </p:attrNameLst>
                                      </p:cBhvr>
                                      <p:to>
                                        <p:strVal val="visible"/>
                                      </p:to>
                                    </p:set>
                                    <p:animEffect transition="in" filter="wipe(left)">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0645"/>
                                        </p:tgtEl>
                                        <p:attrNameLst>
                                          <p:attrName>style.visibility</p:attrName>
                                        </p:attrNameLst>
                                      </p:cBhvr>
                                      <p:to>
                                        <p:strVal val="visible"/>
                                      </p:to>
                                    </p:set>
                                    <p:animEffect transition="in" filter="wipe(left)">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6"/>
                                        </p:tgtEl>
                                        <p:attrNameLst>
                                          <p:attrName>style.visibility</p:attrName>
                                        </p:attrNameLst>
                                      </p:cBhvr>
                                      <p:to>
                                        <p:strVal val="visible"/>
                                      </p:to>
                                    </p:set>
                                    <p:animEffect transition="in" filter="wipe(left)">
                                      <p:cBhvr>
                                        <p:cTn id="17" dur="500"/>
                                        <p:tgtEl>
                                          <p:spTgt spid="240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0650"/>
                                        </p:tgtEl>
                                        <p:attrNameLst>
                                          <p:attrName>style.visibility</p:attrName>
                                        </p:attrNameLst>
                                      </p:cBhvr>
                                      <p:to>
                                        <p:strVal val="visible"/>
                                      </p:to>
                                    </p:set>
                                    <p:animEffect transition="in" filter="wipe(left)">
                                      <p:cBhvr>
                                        <p:cTn id="22" dur="500"/>
                                        <p:tgtEl>
                                          <p:spTgt spid="240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0651"/>
                                        </p:tgtEl>
                                        <p:attrNameLst>
                                          <p:attrName>style.visibility</p:attrName>
                                        </p:attrNameLst>
                                      </p:cBhvr>
                                      <p:to>
                                        <p:strVal val="visible"/>
                                      </p:to>
                                    </p:set>
                                    <p:animEffect transition="in" filter="wipe(left)">
                                      <p:cBhvr>
                                        <p:cTn id="27" dur="500"/>
                                        <p:tgtEl>
                                          <p:spTgt spid="240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40642"/>
                                        </p:tgtEl>
                                        <p:attrNameLst>
                                          <p:attrName>style.visibility</p:attrName>
                                        </p:attrNameLst>
                                      </p:cBhvr>
                                      <p:to>
                                        <p:strVal val="visible"/>
                                      </p:to>
                                    </p:set>
                                    <p:animEffect transition="in" filter="wipe(left)">
                                      <p:cBhvr>
                                        <p:cTn id="32" dur="500"/>
                                        <p:tgtEl>
                                          <p:spTgt spid="240642"/>
                                        </p:tgtEl>
                                      </p:cBhvr>
                                    </p:animEffect>
                                  </p:childTnLst>
                                </p:cTn>
                              </p:par>
                              <p:par>
                                <p:cTn id="33" presetID="22" presetClass="entr" presetSubtype="8" fill="hold" nodeType="withEffect">
                                  <p:stCondLst>
                                    <p:cond delay="0"/>
                                  </p:stCondLst>
                                  <p:childTnLst>
                                    <p:set>
                                      <p:cBhvr>
                                        <p:cTn id="34" dur="1" fill="hold">
                                          <p:stCondLst>
                                            <p:cond delay="0"/>
                                          </p:stCondLst>
                                        </p:cTn>
                                        <p:tgtEl>
                                          <p:spTgt spid="240647"/>
                                        </p:tgtEl>
                                        <p:attrNameLst>
                                          <p:attrName>style.visibility</p:attrName>
                                        </p:attrNameLst>
                                      </p:cBhvr>
                                      <p:to>
                                        <p:strVal val="visible"/>
                                      </p:to>
                                    </p:set>
                                    <p:animEffect transition="in" filter="wipe(left)">
                                      <p:cBhvr>
                                        <p:cTn id="35" dur="500"/>
                                        <p:tgtEl>
                                          <p:spTgt spid="2406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0648"/>
                                        </p:tgtEl>
                                        <p:attrNameLst>
                                          <p:attrName>style.visibility</p:attrName>
                                        </p:attrNameLst>
                                      </p:cBhvr>
                                      <p:to>
                                        <p:strVal val="visible"/>
                                      </p:to>
                                    </p:set>
                                    <p:animEffect transition="in" filter="wipe(left)">
                                      <p:cBhvr>
                                        <p:cTn id="40" dur="500"/>
                                        <p:tgtEl>
                                          <p:spTgt spid="2406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0652"/>
                                        </p:tgtEl>
                                        <p:attrNameLst>
                                          <p:attrName>style.visibility</p:attrName>
                                        </p:attrNameLst>
                                      </p:cBhvr>
                                      <p:to>
                                        <p:strVal val="visible"/>
                                      </p:to>
                                    </p:set>
                                    <p:animEffect transition="in" filter="wipe(left)">
                                      <p:cBhvr>
                                        <p:cTn id="45" dur="500"/>
                                        <p:tgtEl>
                                          <p:spTgt spid="2406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0653"/>
                                        </p:tgtEl>
                                        <p:attrNameLst>
                                          <p:attrName>style.visibility</p:attrName>
                                        </p:attrNameLst>
                                      </p:cBhvr>
                                      <p:to>
                                        <p:strVal val="visible"/>
                                      </p:to>
                                    </p:set>
                                    <p:animEffect transition="in" filter="wipe(left)">
                                      <p:cBhvr>
                                        <p:cTn id="50" dur="500"/>
                                        <p:tgtEl>
                                          <p:spTgt spid="2406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0654"/>
                                        </p:tgtEl>
                                        <p:attrNameLst>
                                          <p:attrName>style.visibility</p:attrName>
                                        </p:attrNameLst>
                                      </p:cBhvr>
                                      <p:to>
                                        <p:strVal val="visible"/>
                                      </p:to>
                                    </p:set>
                                    <p:animEffect transition="in" filter="wipe(left)">
                                      <p:cBhvr>
                                        <p:cTn id="55" dur="500"/>
                                        <p:tgtEl>
                                          <p:spTgt spid="2406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40649"/>
                                        </p:tgtEl>
                                        <p:attrNameLst>
                                          <p:attrName>style.visibility</p:attrName>
                                        </p:attrNameLst>
                                      </p:cBhvr>
                                      <p:to>
                                        <p:strVal val="visible"/>
                                      </p:to>
                                    </p:set>
                                    <p:animEffect transition="in" filter="wipe(left)">
                                      <p:cBhvr>
                                        <p:cTn id="60"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P spid="240645" grpId="0"/>
      <p:bldP spid="2406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Wednesday, Sept. 30,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G23_001">
            <a:extLst>
              <a:ext uri="{FF2B5EF4-FFF2-40B4-BE49-F238E27FC236}">
                <a16:creationId xmlns:a16="http://schemas.microsoft.com/office/drawing/2014/main" id="{2228FA36-A30A-6941-958F-2B9893408AF8}"/>
              </a:ext>
            </a:extLst>
          </p:cNvPr>
          <p:cNvPicPr>
            <a:picLocks noChangeAspect="1" noChangeArrowheads="1"/>
          </p:cNvPicPr>
          <p:nvPr/>
        </p:nvPicPr>
        <p:blipFill>
          <a:blip r:embed="rId3"/>
          <a:srcRect/>
          <a:stretch>
            <a:fillRect/>
          </a:stretch>
        </p:blipFill>
        <p:spPr bwMode="auto">
          <a:xfrm>
            <a:off x="7394996" y="2395348"/>
            <a:ext cx="2017537" cy="1643252"/>
          </a:xfrm>
          <a:prstGeom prst="rect">
            <a:avLst/>
          </a:prstGeom>
          <a:noFill/>
        </p:spPr>
      </p:pic>
      <p:sp>
        <p:nvSpPr>
          <p:cNvPr id="7" name="Date Placeholder 3"/>
          <p:cNvSpPr>
            <a:spLocks noGrp="1"/>
          </p:cNvSpPr>
          <p:nvPr>
            <p:ph type="dt" sz="half" idx="10"/>
          </p:nvPr>
        </p:nvSpPr>
        <p:spPr/>
        <p:txBody>
          <a:bodyPr/>
          <a:lstStyle/>
          <a:p>
            <a:r>
              <a:rPr lang="en-US"/>
              <a:t>Wednesday, Sept. 30,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6</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kinetic energy an electric charge can acquire under the given field</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130639" name="Equation" r:id="rId4" imgW="596900" imgH="228600" progId="Equation.DSMT4">
                  <p:embed/>
                </p:oleObj>
              </mc:Choice>
              <mc:Fallback>
                <p:oleObj name="Equation" r:id="rId4" imgW="596900" imgH="228600" progId="Equation.DSMT4">
                  <p:embed/>
                  <p:pic>
                    <p:nvPicPr>
                      <p:cNvPr id="226308" name="Object 4"/>
                      <p:cNvPicPr>
                        <a:picLocks noChangeAspect="1" noChangeArrowheads="1"/>
                      </p:cNvPicPr>
                      <p:nvPr/>
                    </p:nvPicPr>
                    <p:blipFill>
                      <a:blip r:embed="rId5"/>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130640" name="Equation" r:id="rId6" imgW="723900" imgH="254000" progId="Equation.DSMT4">
                  <p:embed/>
                </p:oleObj>
              </mc:Choice>
              <mc:Fallback>
                <p:oleObj name="Equation" r:id="rId6" imgW="723900" imgH="254000" progId="Equation.DSMT4">
                  <p:embed/>
                  <p:pic>
                    <p:nvPicPr>
                      <p:cNvPr id="226309" name="Object 5"/>
                      <p:cNvPicPr>
                        <a:picLocks noChangeAspect="1" noChangeArrowheads="1"/>
                      </p:cNvPicPr>
                      <p:nvPr/>
                    </p:nvPicPr>
                    <p:blipFill>
                      <a:blip r:embed="rId7"/>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130641" name="Equation" r:id="rId8" imgW="292100" imgH="228600" progId="Equation.DSMT4">
                  <p:embed/>
                </p:oleObj>
              </mc:Choice>
              <mc:Fallback>
                <p:oleObj name="Equation" r:id="rId8" imgW="292100" imgH="228600" progId="Equation.DSMT4">
                  <p:embed/>
                  <p:pic>
                    <p:nvPicPr>
                      <p:cNvPr id="226310" name="Object 6"/>
                      <p:cNvPicPr>
                        <a:picLocks noChangeAspect="1" noChangeArrowheads="1"/>
                      </p:cNvPicPr>
                      <p:nvPr/>
                    </p:nvPicPr>
                    <p:blipFill>
                      <a:blip r:embed="rId9"/>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130642" name="Equation" r:id="rId10" imgW="330200" imgH="228600" progId="Equation.DSMT4">
                  <p:embed/>
                </p:oleObj>
              </mc:Choice>
              <mc:Fallback>
                <p:oleObj name="Equation" r:id="rId10" imgW="330200" imgH="228600" progId="Equation.DSMT4">
                  <p:embed/>
                  <p:pic>
                    <p:nvPicPr>
                      <p:cNvPr id="279557" name="Object 5"/>
                      <p:cNvPicPr>
                        <a:picLocks noChangeAspect="1" noChangeArrowheads="1"/>
                      </p:cNvPicPr>
                      <p:nvPr/>
                    </p:nvPicPr>
                    <p:blipFill>
                      <a:blip r:embed="rId11"/>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130643" name="Equation" r:id="rId12" imgW="520700" imgH="419100" progId="Equation.DSMT4">
                  <p:embed/>
                </p:oleObj>
              </mc:Choice>
              <mc:Fallback>
                <p:oleObj name="Equation" r:id="rId12" imgW="520700" imgH="419100" progId="Equation.DSMT4">
                  <p:embed/>
                  <p:pic>
                    <p:nvPicPr>
                      <p:cNvPr id="279558" name="Object 6"/>
                      <p:cNvPicPr>
                        <a:picLocks noChangeAspect="1" noChangeArrowheads="1"/>
                      </p:cNvPicPr>
                      <p:nvPr/>
                    </p:nvPicPr>
                    <p:blipFill>
                      <a:blip r:embed="rId13"/>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TextBox 12">
            <a:extLst>
              <a:ext uri="{FF2B5EF4-FFF2-40B4-BE49-F238E27FC236}">
                <a16:creationId xmlns:a16="http://schemas.microsoft.com/office/drawing/2014/main" id="{D115B37D-02E2-6745-910F-D024A4269C8B}"/>
              </a:ext>
            </a:extLst>
          </p:cNvPr>
          <p:cNvSpPr txBox="1"/>
          <p:nvPr/>
        </p:nvSpPr>
        <p:spPr>
          <a:xfrm>
            <a:off x="7353148" y="5676477"/>
            <a:ext cx="952652" cy="646331"/>
          </a:xfrm>
          <a:prstGeom prst="rect">
            <a:avLst/>
          </a:prstGeom>
          <a:noFill/>
        </p:spPr>
        <p:txBody>
          <a:bodyPr wrap="square" rtlCol="0">
            <a:spAutoFit/>
          </a:bodyPr>
          <a:lstStyle/>
          <a:p>
            <a:r>
              <a:rPr lang="en-US" sz="1800" dirty="0">
                <a:solidFill>
                  <a:srgbClr val="CC00CC"/>
                </a:solidFill>
                <a:latin typeface="+mj-lt"/>
              </a:rPr>
              <a:t>(Poll11 – V &amp; PE)</a:t>
            </a:r>
          </a:p>
        </p:txBody>
      </p:sp>
    </p:spTree>
    <p:extLst>
      <p:ext uri="{BB962C8B-B14F-4D97-AF65-F5344CB8AC3E}">
        <p14:creationId xmlns:p14="http://schemas.microsoft.com/office/powerpoint/2010/main" val="21058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80">
                                          <p:stCondLst>
                                            <p:cond delay="0"/>
                                          </p:stCondLst>
                                        </p:cTn>
                                        <p:tgtEl>
                                          <p:spTgt spid="12"/>
                                        </p:tgtEl>
                                      </p:cBhvr>
                                    </p:animEffect>
                                    <p:anim calcmode="lin" valueType="num">
                                      <p:cBhvr>
                                        <p:cTn id="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8" dur="26">
                                          <p:stCondLst>
                                            <p:cond delay="650"/>
                                          </p:stCondLst>
                                        </p:cTn>
                                        <p:tgtEl>
                                          <p:spTgt spid="12"/>
                                        </p:tgtEl>
                                      </p:cBhvr>
                                      <p:to x="100000" y="60000"/>
                                    </p:animScale>
                                    <p:animScale>
                                      <p:cBhvr>
                                        <p:cTn id="59" dur="166" decel="50000">
                                          <p:stCondLst>
                                            <p:cond delay="676"/>
                                          </p:stCondLst>
                                        </p:cTn>
                                        <p:tgtEl>
                                          <p:spTgt spid="12"/>
                                        </p:tgtEl>
                                      </p:cBhvr>
                                      <p:to x="100000" y="100000"/>
                                    </p:animScale>
                                    <p:animScale>
                                      <p:cBhvr>
                                        <p:cTn id="60" dur="26">
                                          <p:stCondLst>
                                            <p:cond delay="1312"/>
                                          </p:stCondLst>
                                        </p:cTn>
                                        <p:tgtEl>
                                          <p:spTgt spid="12"/>
                                        </p:tgtEl>
                                      </p:cBhvr>
                                      <p:to x="100000" y="80000"/>
                                    </p:animScale>
                                    <p:animScale>
                                      <p:cBhvr>
                                        <p:cTn id="61" dur="166" decel="50000">
                                          <p:stCondLst>
                                            <p:cond delay="1338"/>
                                          </p:stCondLst>
                                        </p:cTn>
                                        <p:tgtEl>
                                          <p:spTgt spid="12"/>
                                        </p:tgtEl>
                                      </p:cBhvr>
                                      <p:to x="100000" y="100000"/>
                                    </p:animScale>
                                    <p:animScale>
                                      <p:cBhvr>
                                        <p:cTn id="62" dur="26">
                                          <p:stCondLst>
                                            <p:cond delay="1642"/>
                                          </p:stCondLst>
                                        </p:cTn>
                                        <p:tgtEl>
                                          <p:spTgt spid="12"/>
                                        </p:tgtEl>
                                      </p:cBhvr>
                                      <p:to x="100000" y="90000"/>
                                    </p:animScale>
                                    <p:animScale>
                                      <p:cBhvr>
                                        <p:cTn id="63" dur="166" decel="50000">
                                          <p:stCondLst>
                                            <p:cond delay="1668"/>
                                          </p:stCondLst>
                                        </p:cTn>
                                        <p:tgtEl>
                                          <p:spTgt spid="12"/>
                                        </p:tgtEl>
                                      </p:cBhvr>
                                      <p:to x="100000" y="100000"/>
                                    </p:animScale>
                                    <p:animScale>
                                      <p:cBhvr>
                                        <p:cTn id="64" dur="26">
                                          <p:stCondLst>
                                            <p:cond delay="1808"/>
                                          </p:stCondLst>
                                        </p:cTn>
                                        <p:tgtEl>
                                          <p:spTgt spid="12"/>
                                        </p:tgtEl>
                                      </p:cBhvr>
                                      <p:to x="100000" y="95000"/>
                                    </p:animScale>
                                    <p:animScale>
                                      <p:cBhvr>
                                        <p:cTn id="65" dur="166" decel="50000">
                                          <p:stCondLst>
                                            <p:cond delay="1834"/>
                                          </p:stCondLst>
                                        </p:cTn>
                                        <p:tgtEl>
                                          <p:spTgt spid="12"/>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6307">
                                            <p:txEl>
                                              <p:pRg st="5" end="5"/>
                                            </p:txEl>
                                          </p:spTgt>
                                        </p:tgtEl>
                                        <p:attrNameLst>
                                          <p:attrName>style.visibility</p:attrName>
                                        </p:attrNameLst>
                                      </p:cBhvr>
                                      <p:to>
                                        <p:strVal val="visible"/>
                                      </p:to>
                                    </p:set>
                                    <p:animEffect transition="in" filter="wipe(left)">
                                      <p:cBhvr>
                                        <p:cTn id="70" dur="500"/>
                                        <p:tgtEl>
                                          <p:spTgt spid="226307">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6307">
                                            <p:txEl>
                                              <p:pRg st="6" end="6"/>
                                            </p:txEl>
                                          </p:spTgt>
                                        </p:tgtEl>
                                        <p:attrNameLst>
                                          <p:attrName>style.visibility</p:attrName>
                                        </p:attrNameLst>
                                      </p:cBhvr>
                                      <p:to>
                                        <p:strVal val="visible"/>
                                      </p:to>
                                    </p:set>
                                    <p:animEffect transition="in" filter="wipe(left)">
                                      <p:cBhvr>
                                        <p:cTn id="75" dur="500"/>
                                        <p:tgtEl>
                                          <p:spTgt spid="226307">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6307">
                                            <p:txEl>
                                              <p:pRg st="7" end="7"/>
                                            </p:txEl>
                                          </p:spTgt>
                                        </p:tgtEl>
                                        <p:attrNameLst>
                                          <p:attrName>style.visibility</p:attrName>
                                        </p:attrNameLst>
                                      </p:cBhvr>
                                      <p:to>
                                        <p:strVal val="visible"/>
                                      </p:to>
                                    </p:set>
                                    <p:animEffect transition="in" filter="wipe(left)">
                                      <p:cBhvr>
                                        <p:cTn id="80" dur="500"/>
                                        <p:tgtEl>
                                          <p:spTgt spid="226307">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Wednesday, Sept. 30, 2020</a:t>
            </a:r>
          </a:p>
        </p:txBody>
      </p:sp>
      <p:sp>
        <p:nvSpPr>
          <p:cNvPr id="39" name="Footer Placeholder 4"/>
          <p:cNvSpPr>
            <a:spLocks noGrp="1"/>
          </p:cNvSpPr>
          <p:nvPr>
            <p:ph type="ftr" sz="quarter" idx="11"/>
          </p:nvPr>
        </p:nvSpPr>
        <p:spPr/>
        <p:txBody>
          <a:bodyPr/>
          <a:lstStyle/>
          <a:p>
            <a:r>
              <a:rPr lang="de-DE"/>
              <a:t>PHYS 1444-002, Fall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7</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Potential Differences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81000" y="5181600"/>
            <a:ext cx="8382000" cy="1015663"/>
          </a:xfrm>
          <a:prstGeom prst="rect">
            <a:avLst/>
          </a:prstGeom>
          <a:noFill/>
        </p:spPr>
        <p:txBody>
          <a:bodyPr wrap="square" rtlCol="0">
            <a:spAutoFit/>
          </a:bodyPr>
          <a:lstStyle/>
          <a:p>
            <a:r>
              <a:rPr lang="en-US" sz="2000" dirty="0">
                <a:solidFill>
                  <a:srgbClr val="000090"/>
                </a:solidFill>
                <a:latin typeface="+mj-lt"/>
              </a:rPr>
              <a:t>In a typical lightning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the ground?  What is the power released during this strike?  What do you think will happen to a tree hit by this lightning?</a:t>
            </a:r>
          </a:p>
        </p:txBody>
      </p:sp>
      <p:sp>
        <p:nvSpPr>
          <p:cNvPr id="8" name="TextBox 7">
            <a:extLst>
              <a:ext uri="{FF2B5EF4-FFF2-40B4-BE49-F238E27FC236}">
                <a16:creationId xmlns:a16="http://schemas.microsoft.com/office/drawing/2014/main" id="{B93AA30B-C06F-A14F-A482-E8BA4C4B808B}"/>
              </a:ext>
            </a:extLst>
          </p:cNvPr>
          <p:cNvSpPr txBox="1"/>
          <p:nvPr/>
        </p:nvSpPr>
        <p:spPr>
          <a:xfrm>
            <a:off x="5791200" y="6135469"/>
            <a:ext cx="2286000" cy="646331"/>
          </a:xfrm>
          <a:prstGeom prst="rect">
            <a:avLst/>
          </a:prstGeom>
          <a:noFill/>
        </p:spPr>
        <p:txBody>
          <a:bodyPr wrap="square" rtlCol="0">
            <a:spAutoFit/>
          </a:bodyPr>
          <a:lstStyle/>
          <a:p>
            <a:r>
              <a:rPr lang="en-US" sz="1800" dirty="0">
                <a:solidFill>
                  <a:srgbClr val="CC00CC"/>
                </a:solidFill>
                <a:latin typeface="+mj-lt"/>
              </a:rPr>
              <a:t>About 5kW is needed to split a 24” diameter log!</a:t>
            </a:r>
          </a:p>
        </p:txBody>
      </p:sp>
    </p:spTree>
    <p:extLst>
      <p:ext uri="{BB962C8B-B14F-4D97-AF65-F5344CB8AC3E}">
        <p14:creationId xmlns:p14="http://schemas.microsoft.com/office/powerpoint/2010/main" val="40004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30,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8</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a:t>(a) What is the charge of an electron?</a:t>
            </a:r>
          </a:p>
          <a:p>
            <a:pPr lvl="1">
              <a:lnSpc>
                <a:spcPct val="90000"/>
              </a:lnSpc>
            </a:pPr>
            <a:r>
              <a:rPr lang="en-US" sz="2000"/>
              <a:t> </a:t>
            </a:r>
          </a:p>
          <a:p>
            <a:pPr>
              <a:lnSpc>
                <a:spcPct val="90000"/>
              </a:lnSpc>
            </a:pPr>
            <a:endParaRPr lang="en-US" sz="2400"/>
          </a:p>
          <a:p>
            <a:pPr>
              <a:lnSpc>
                <a:spcPct val="90000"/>
              </a:lnSpc>
            </a:pPr>
            <a:r>
              <a:rPr lang="en-US" sz="240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131545"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131546"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131547"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131548"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90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9381">
                                            <p:txEl>
                                              <p:pRg st="0" end="0"/>
                                            </p:txEl>
                                          </p:spTgt>
                                        </p:tgtEl>
                                        <p:attrNameLst>
                                          <p:attrName>style.visibility</p:attrName>
                                        </p:attrNameLst>
                                      </p:cBhvr>
                                      <p:to>
                                        <p:strVal val="visible"/>
                                      </p:to>
                                    </p:set>
                                    <p:animEffect transition="in" filter="wipe(left)">
                                      <p:cBhvr>
                                        <p:cTn id="19" dur="500"/>
                                        <p:tgtEl>
                                          <p:spTgt spid="229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type="wd">
                                    <p:tmPct val="0"/>
                                  </p:iterate>
                                  <p:childTnLst>
                                    <p:set>
                                      <p:cBhvr>
                                        <p:cTn id="23" dur="1" fill="hold">
                                          <p:stCondLst>
                                            <p:cond delay="0"/>
                                          </p:stCondLst>
                                        </p:cTn>
                                        <p:tgtEl>
                                          <p:spTgt spid="229381">
                                            <p:txEl>
                                              <p:pRg st="0" end="0"/>
                                            </p:txEl>
                                          </p:spTgt>
                                        </p:tgtEl>
                                        <p:attrNameLst>
                                          <p:attrName>style.visibility</p:attrName>
                                        </p:attrNameLst>
                                      </p:cBhvr>
                                      <p:to>
                                        <p:strVal val="visible"/>
                                      </p:to>
                                    </p:set>
                                    <p:animEffect transition="in" filter="wipe(left)">
                                      <p:cBhvr>
                                        <p:cTn id="24" dur="500"/>
                                        <p:tgtEl>
                                          <p:spTgt spid="229381">
                                            <p:txEl>
                                              <p:pRg st="0" end="0"/>
                                            </p:txEl>
                                          </p:spTgt>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29381">
                                            <p:txEl>
                                              <p:pRg st="1" end="1"/>
                                            </p:txEl>
                                          </p:spTgt>
                                        </p:tgtEl>
                                        <p:attrNameLst>
                                          <p:attrName>style.visibility</p:attrName>
                                        </p:attrNameLst>
                                      </p:cBhvr>
                                      <p:to>
                                        <p:strVal val="visible"/>
                                      </p:to>
                                    </p:set>
                                    <p:animEffect transition="in" filter="wipe(left)">
                                      <p:cBhvr>
                                        <p:cTn id="27" dur="500"/>
                                        <p:tgtEl>
                                          <p:spTgt spid="229381">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29385"/>
                                        </p:tgtEl>
                                        <p:attrNameLst>
                                          <p:attrName>style.visibility</p:attrName>
                                        </p:attrNameLst>
                                      </p:cBhvr>
                                      <p:to>
                                        <p:strVal val="visible"/>
                                      </p:to>
                                    </p:set>
                                    <p:animEffect transition="in" filter="wipe(left)">
                                      <p:cBhvr>
                                        <p:cTn id="30" dur="500"/>
                                        <p:tgtEl>
                                          <p:spTgt spid="2293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type="wd">
                                    <p:tmPct val="0"/>
                                  </p:iterate>
                                  <p:childTnLst>
                                    <p:set>
                                      <p:cBhvr>
                                        <p:cTn id="34" dur="1" fill="hold">
                                          <p:stCondLst>
                                            <p:cond delay="0"/>
                                          </p:stCondLst>
                                        </p:cTn>
                                        <p:tgtEl>
                                          <p:spTgt spid="229381">
                                            <p:txEl>
                                              <p:pRg st="3" end="3"/>
                                            </p:txEl>
                                          </p:spTgt>
                                        </p:tgtEl>
                                        <p:attrNameLst>
                                          <p:attrName>style.visibility</p:attrName>
                                        </p:attrNameLst>
                                      </p:cBhvr>
                                      <p:to>
                                        <p:strVal val="visible"/>
                                      </p:to>
                                    </p:set>
                                    <p:animEffect transition="in" filter="wipe(left)">
                                      <p:cBhvr>
                                        <p:cTn id="35" dur="500"/>
                                        <p:tgtEl>
                                          <p:spTgt spid="22938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9383"/>
                                        </p:tgtEl>
                                        <p:attrNameLst>
                                          <p:attrName>style.visibility</p:attrName>
                                        </p:attrNameLst>
                                      </p:cBhvr>
                                      <p:to>
                                        <p:strVal val="visible"/>
                                      </p:to>
                                    </p:set>
                                    <p:animEffect transition="in" filter="wipe(left)">
                                      <p:cBhvr>
                                        <p:cTn id="45" dur="500"/>
                                        <p:tgtEl>
                                          <p:spTgt spid="22938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4"/>
                                        </p:tgtEl>
                                        <p:attrNameLst>
                                          <p:attrName>style.visibility</p:attrName>
                                        </p:attrNameLst>
                                      </p:cBhvr>
                                      <p:to>
                                        <p:strVal val="visible"/>
                                      </p:to>
                                    </p:set>
                                    <p:animEffect transition="in" filter="wipe(left)">
                                      <p:cBhvr>
                                        <p:cTn id="50"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build="p"/>
      <p:bldP spid="229381"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Wednesday, Sept. 30, 2020</a:t>
            </a:r>
          </a:p>
        </p:txBody>
      </p:sp>
      <p:sp>
        <p:nvSpPr>
          <p:cNvPr id="21" name="Footer Placeholder 4"/>
          <p:cNvSpPr>
            <a:spLocks noGrp="1"/>
          </p:cNvSpPr>
          <p:nvPr>
            <p:ph type="ftr" sz="quarter" idx="11"/>
          </p:nvPr>
        </p:nvSpPr>
        <p:spPr/>
        <p:txBody>
          <a:bodyPr/>
          <a:lstStyle/>
          <a:p>
            <a:r>
              <a:rPr lang="de-DE"/>
              <a:t>PHYS 1444-002, Fall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9</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73133"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73134"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73135"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73136"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73137"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73138"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73139"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73140"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73141"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73142"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73143"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73144"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73145"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73146"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73147"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73148"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173149"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73150"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82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36470</TotalTime>
  <Words>2173</Words>
  <Application>Microsoft Macintosh PowerPoint</Application>
  <PresentationFormat>On-screen Show (4:3)</PresentationFormat>
  <Paragraphs>233</Paragraphs>
  <Slides>20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 Narrow</vt:lpstr>
      <vt:lpstr>Courier New</vt:lpstr>
      <vt:lpstr>Monotype Corsiva</vt:lpstr>
      <vt:lpstr>Symbol</vt:lpstr>
      <vt:lpstr>Times New Roman</vt:lpstr>
      <vt:lpstr>Wingdings</vt:lpstr>
      <vt:lpstr>phys1443-spring02</vt:lpstr>
      <vt:lpstr>Equation</vt:lpstr>
      <vt:lpstr>PHYS 1441 – Section 002 Lecture #9</vt:lpstr>
      <vt:lpstr>Announcements</vt:lpstr>
      <vt:lpstr>Reminder: SP#3 – Civic Duty I: Voter Registration</vt:lpstr>
      <vt:lpstr>SP#3 – Civic Duty I: Voter Registration – 2</vt:lpstr>
      <vt:lpstr>Reminder: Special Project #4</vt:lpstr>
      <vt:lpstr>Electric Potential and Potential Energy </vt:lpstr>
      <vt:lpstr>Some Typical Potential Differences </vt:lpstr>
      <vt:lpstr>Example 23 – 2 </vt:lpstr>
      <vt:lpstr>Example 23 – 2 </vt:lpstr>
      <vt:lpstr>Electric Potential and Electric Field</vt:lpstr>
      <vt:lpstr>Electric Potential and Electric Field</vt:lpstr>
      <vt:lpstr>Example</vt:lpstr>
      <vt:lpstr>PowerPoint Presentation</vt:lpstr>
      <vt:lpstr>PowerPoint Presentation</vt:lpstr>
      <vt:lpstr>PowerPoint Presentation</vt:lpstr>
      <vt:lpstr>Electric Potential due to Point Charges</vt:lpstr>
      <vt:lpstr>Electric Potential due to Point Charges</vt:lpstr>
      <vt:lpstr>Properties of the Electric Potential</vt:lpstr>
      <vt:lpstr>Shape of the Electric Potential</vt:lpstr>
      <vt:lpstr>Example 23 –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929</cp:revision>
  <dcterms:created xsi:type="dcterms:W3CDTF">2012-01-19T04:21:20Z</dcterms:created>
  <dcterms:modified xsi:type="dcterms:W3CDTF">2020-09-30T19:32:11Z</dcterms:modified>
</cp:coreProperties>
</file>