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619" r:id="rId7"/>
    <p:sldId id="670" r:id="rId8"/>
    <p:sldId id="671" r:id="rId9"/>
    <p:sldId id="672" r:id="rId10"/>
    <p:sldId id="661" r:id="rId11"/>
    <p:sldId id="662" r:id="rId12"/>
    <p:sldId id="595" r:id="rId13"/>
    <p:sldId id="673" r:id="rId14"/>
    <p:sldId id="674" r:id="rId15"/>
    <p:sldId id="675" r:id="rId16"/>
    <p:sldId id="599" r:id="rId17"/>
    <p:sldId id="676" r:id="rId18"/>
    <p:sldId id="677" r:id="rId19"/>
    <p:sldId id="602" r:id="rId20"/>
    <p:sldId id="603"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00CC"/>
    <a:srgbClr val="99FFCC"/>
    <a:srgbClr val="003300"/>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7"/>
    <p:restoredTop sz="94660"/>
  </p:normalViewPr>
  <p:slideViewPr>
    <p:cSldViewPr>
      <p:cViewPr varScale="1">
        <p:scale>
          <a:sx n="136" d="100"/>
          <a:sy n="136" d="100"/>
        </p:scale>
        <p:origin x="3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e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e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w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w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wmf"/><Relationship Id="rId6" Type="http://schemas.openxmlformats.org/officeDocument/2006/relationships/image" Target="../media/image51.emf"/><Relationship Id="rId5" Type="http://schemas.openxmlformats.org/officeDocument/2006/relationships/image" Target="../media/image50.wmf"/><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wmf"/><Relationship Id="rId4" Type="http://schemas.openxmlformats.org/officeDocument/2006/relationships/image" Target="../media/image5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wmf"/><Relationship Id="rId4"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20</a:t>
            </a:fld>
            <a:endParaRPr lang="en-US"/>
          </a:p>
        </p:txBody>
      </p:sp>
    </p:spTree>
    <p:extLst>
      <p:ext uri="{BB962C8B-B14F-4D97-AF65-F5344CB8AC3E}">
        <p14:creationId xmlns:p14="http://schemas.microsoft.com/office/powerpoint/2010/main" val="339864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5,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5,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5,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5,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5,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5,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4.emf"/><Relationship Id="rId18" Type="http://schemas.openxmlformats.org/officeDocument/2006/relationships/image" Target="../media/image38.emf"/><Relationship Id="rId3" Type="http://schemas.openxmlformats.org/officeDocument/2006/relationships/image" Target="../media/image37.jpeg"/><Relationship Id="rId7" Type="http://schemas.openxmlformats.org/officeDocument/2006/relationships/image" Target="../media/image31.wmf"/><Relationship Id="rId12" Type="http://schemas.openxmlformats.org/officeDocument/2006/relationships/oleObject" Target="../embeddings/oleObject27.bin"/><Relationship Id="rId17"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3.emf"/><Relationship Id="rId5" Type="http://schemas.openxmlformats.org/officeDocument/2006/relationships/image" Target="../media/image30.wmf"/><Relationship Id="rId15" Type="http://schemas.openxmlformats.org/officeDocument/2006/relationships/image" Target="../media/image35.emf"/><Relationship Id="rId10" Type="http://schemas.openxmlformats.org/officeDocument/2006/relationships/oleObject" Target="../embeddings/oleObject26.bin"/><Relationship Id="rId19" Type="http://schemas.openxmlformats.org/officeDocument/2006/relationships/image" Target="../media/image39.emf"/><Relationship Id="rId4" Type="http://schemas.openxmlformats.org/officeDocument/2006/relationships/oleObject" Target="../embeddings/oleObject23.bin"/><Relationship Id="rId9" Type="http://schemas.openxmlformats.org/officeDocument/2006/relationships/image" Target="../media/image32.wmf"/><Relationship Id="rId1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3.emf"/><Relationship Id="rId4" Type="http://schemas.openxmlformats.org/officeDocument/2006/relationships/image" Target="../media/image40.wmf"/><Relationship Id="rId9" Type="http://schemas.openxmlformats.org/officeDocument/2006/relationships/oleObject" Target="../embeddings/oleObject33.bin"/><Relationship Id="rId14" Type="http://schemas.openxmlformats.org/officeDocument/2006/relationships/image" Target="../media/image45.emf"/></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1.bin"/><Relationship Id="rId18" Type="http://schemas.openxmlformats.org/officeDocument/2006/relationships/image" Target="../media/image53.emf"/><Relationship Id="rId3" Type="http://schemas.openxmlformats.org/officeDocument/2006/relationships/oleObject" Target="../embeddings/oleObject36.bin"/><Relationship Id="rId21" Type="http://schemas.openxmlformats.org/officeDocument/2006/relationships/oleObject" Target="../embeddings/oleObject45.bin"/><Relationship Id="rId7" Type="http://schemas.openxmlformats.org/officeDocument/2006/relationships/oleObject" Target="../embeddings/oleObject38.bin"/><Relationship Id="rId12" Type="http://schemas.openxmlformats.org/officeDocument/2006/relationships/image" Target="../media/image50.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52.emf"/><Relationship Id="rId20" Type="http://schemas.openxmlformats.org/officeDocument/2006/relationships/image" Target="../media/image54.emf"/><Relationship Id="rId1" Type="http://schemas.openxmlformats.org/officeDocument/2006/relationships/vmlDrawing" Target="../drawings/vmlDrawing7.vml"/><Relationship Id="rId6" Type="http://schemas.openxmlformats.org/officeDocument/2006/relationships/image" Target="../media/image47.e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9.wmf"/><Relationship Id="rId19" Type="http://schemas.openxmlformats.org/officeDocument/2006/relationships/oleObject" Target="../embeddings/oleObject44.bin"/><Relationship Id="rId4" Type="http://schemas.openxmlformats.org/officeDocument/2006/relationships/image" Target="../media/image46.wmf"/><Relationship Id="rId9" Type="http://schemas.openxmlformats.org/officeDocument/2006/relationships/oleObject" Target="../embeddings/oleObject39.bin"/><Relationship Id="rId14" Type="http://schemas.openxmlformats.org/officeDocument/2006/relationships/image" Target="../media/image51.emf"/><Relationship Id="rId22" Type="http://schemas.openxmlformats.org/officeDocument/2006/relationships/image" Target="../media/image55.emf"/></Relationships>
</file>

<file path=ppt/slides/_rels/slide15.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7.emf"/><Relationship Id="rId5" Type="http://schemas.openxmlformats.org/officeDocument/2006/relationships/oleObject" Target="../embeddings/oleObject47.bin"/><Relationship Id="rId10" Type="http://schemas.openxmlformats.org/officeDocument/2006/relationships/image" Target="../media/image59.emf"/><Relationship Id="rId4" Type="http://schemas.openxmlformats.org/officeDocument/2006/relationships/image" Target="../media/image56.wmf"/><Relationship Id="rId9" Type="http://schemas.openxmlformats.org/officeDocument/2006/relationships/oleObject" Target="../embeddings/oleObject49.bin"/></Relationships>
</file>

<file path=ppt/slides/_rels/slide1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emf"/><Relationship Id="rId5" Type="http://schemas.openxmlformats.org/officeDocument/2006/relationships/oleObject" Target="../embeddings/oleObject51.bin"/><Relationship Id="rId10" Type="http://schemas.openxmlformats.org/officeDocument/2006/relationships/image" Target="../media/image63.emf"/><Relationship Id="rId4" Type="http://schemas.openxmlformats.org/officeDocument/2006/relationships/image" Target="../media/image60.wmf"/><Relationship Id="rId9"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9.bin"/><Relationship Id="rId18" Type="http://schemas.openxmlformats.org/officeDocument/2006/relationships/image" Target="../media/image71.wmf"/><Relationship Id="rId3" Type="http://schemas.openxmlformats.org/officeDocument/2006/relationships/oleObject" Target="../embeddings/oleObject54.bin"/><Relationship Id="rId21" Type="http://schemas.openxmlformats.org/officeDocument/2006/relationships/oleObject" Target="../embeddings/oleObject63.bin"/><Relationship Id="rId7" Type="http://schemas.openxmlformats.org/officeDocument/2006/relationships/oleObject" Target="../embeddings/oleObject56.bin"/><Relationship Id="rId12" Type="http://schemas.openxmlformats.org/officeDocument/2006/relationships/image" Target="../media/image68.w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70.emf"/><Relationship Id="rId20" Type="http://schemas.openxmlformats.org/officeDocument/2006/relationships/image" Target="../media/image72.wmf"/><Relationship Id="rId1" Type="http://schemas.openxmlformats.org/officeDocument/2006/relationships/vmlDrawing" Target="../drawings/vmlDrawing10.vml"/><Relationship Id="rId6" Type="http://schemas.openxmlformats.org/officeDocument/2006/relationships/image" Target="../media/image65.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7.emf"/><Relationship Id="rId19" Type="http://schemas.openxmlformats.org/officeDocument/2006/relationships/oleObject" Target="../embeddings/oleObject62.bin"/><Relationship Id="rId4" Type="http://schemas.openxmlformats.org/officeDocument/2006/relationships/image" Target="../media/image64.wmf"/><Relationship Id="rId9" Type="http://schemas.openxmlformats.org/officeDocument/2006/relationships/oleObject" Target="../embeddings/oleObject57.bin"/><Relationship Id="rId14" Type="http://schemas.openxmlformats.org/officeDocument/2006/relationships/image" Target="../media/image69.wmf"/><Relationship Id="rId22" Type="http://schemas.openxmlformats.org/officeDocument/2006/relationships/image" Target="../media/image73.emf"/></Relationships>
</file>

<file path=ppt/slides/_rels/slide18.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5.wmf"/><Relationship Id="rId5" Type="http://schemas.openxmlformats.org/officeDocument/2006/relationships/oleObject" Target="../embeddings/oleObject65.bin"/><Relationship Id="rId4" Type="http://schemas.openxmlformats.org/officeDocument/2006/relationships/image" Target="../media/image7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3.xml"/><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78.jpeg"/><Relationship Id="rId9"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 Id="rId1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8.emf"/><Relationship Id="rId3" Type="http://schemas.openxmlformats.org/officeDocument/2006/relationships/image" Target="../media/image20.jpeg"/><Relationship Id="rId7" Type="http://schemas.openxmlformats.org/officeDocument/2006/relationships/image" Target="../media/image15.emf"/><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6.emf"/><Relationship Id="rId1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2.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3.wmf"/><Relationship Id="rId5" Type="http://schemas.openxmlformats.org/officeDocument/2006/relationships/image" Target="../media/image21.wmf"/><Relationship Id="rId15" Type="http://schemas.openxmlformats.org/officeDocument/2006/relationships/image" Target="../media/image2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3.wmf"/><Relationship Id="rId1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Oct. 5,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#10</a:t>
            </a:r>
          </a:p>
        </p:txBody>
      </p:sp>
      <p:sp>
        <p:nvSpPr>
          <p:cNvPr id="18438" name="Text Box 4"/>
          <p:cNvSpPr txBox="1">
            <a:spLocks noChangeArrowheads="1"/>
          </p:cNvSpPr>
          <p:nvPr/>
        </p:nvSpPr>
        <p:spPr bwMode="auto">
          <a:xfrm>
            <a:off x="3138658" y="1531203"/>
            <a:ext cx="25587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Oct. </a:t>
            </a:r>
            <a:r>
              <a:rPr lang="en-US">
                <a:solidFill>
                  <a:schemeClr val="accent2"/>
                </a:solidFill>
                <a:latin typeface="Monotype Corsiva" pitchFamily="-84" charset="0"/>
              </a:rPr>
              <a:t>5, </a:t>
            </a:r>
            <a:r>
              <a:rPr lang="en-US" dirty="0">
                <a:solidFill>
                  <a:schemeClr val="accent2"/>
                </a:solidFill>
                <a:latin typeface="Monotype Corsiva" pitchFamily="-84" charset="0"/>
              </a:rPr>
              <a:t>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Potential due to Charge Distributions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a:p>
            <a:pPr marL="990600" lvl="1" indent="-533400">
              <a:buFont typeface="Courier New" panose="02070309020205020404" pitchFamily="49" charset="0"/>
              <a:buChar char="o"/>
            </a:pPr>
            <a:r>
              <a:rPr lang="en-US" sz="3200" dirty="0">
                <a:solidFill>
                  <a:srgbClr val="003300"/>
                </a:solidFill>
                <a:latin typeface="Arial Narrow" charset="0"/>
              </a:rPr>
              <a:t>Electro-static Potential Energy</a:t>
            </a:r>
          </a:p>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Capacitors</a:t>
            </a:r>
          </a:p>
          <a:p>
            <a:pPr marL="990600" lvl="1" indent="-533400">
              <a:buFont typeface="Courier New" panose="02070309020205020404" pitchFamily="49" charset="0"/>
              <a:buChar char="o"/>
            </a:pPr>
            <a:r>
              <a:rPr lang="en-US" sz="3200" dirty="0">
                <a:solidFill>
                  <a:srgbClr val="003300"/>
                </a:solidFill>
                <a:latin typeface="Arial Narrow" charset="0"/>
              </a:rPr>
              <a:t>Capacitors in Series and Parallel</a:t>
            </a:r>
          </a:p>
          <a:p>
            <a:pPr marL="990600" lvl="1" indent="-533400">
              <a:buFont typeface="Courier New" panose="02070309020205020404" pitchFamily="49" charset="0"/>
              <a:buChar char="o"/>
            </a:pPr>
            <a:endParaRPr lang="en-US" sz="32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0F6DD1A8-0882-264C-AFD8-5B6C0F1136F9}"/>
              </a:ext>
            </a:extLst>
          </p:cNvPr>
          <p:cNvSpPr txBox="1">
            <a:spLocks noChangeArrowheads="1"/>
          </p:cNvSpPr>
          <p:nvPr/>
        </p:nvSpPr>
        <p:spPr bwMode="auto">
          <a:xfrm>
            <a:off x="609600" y="59436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#6, due 11pm, Friday, Oct. 16!!</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5,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5074DE19-2E85-0842-9917-64A0398B01C1}" type="slidenum">
              <a:rPr lang="en-US"/>
              <a:pPr/>
              <a:t>10</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 </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 </a:t>
            </a:r>
            <a:r>
              <a:rPr lang="en-US" dirty="0">
                <a:solidFill>
                  <a:srgbClr val="660066"/>
                </a:solidFill>
                <a:latin typeface="Arial Narrow" charset="0"/>
                <a:ea typeface="ＭＳ Ｐゴシック" charset="-128"/>
                <a:sym typeface="Wingdings" pitchFamily="2" charset="2"/>
              </a:rPr>
              <a:t> unit? </a:t>
            </a:r>
            <a:r>
              <a:rPr lang="en-US" dirty="0">
                <a:solidFill>
                  <a:srgbClr val="CC00CC"/>
                </a:solidFill>
                <a:latin typeface="Arial Narrow" charset="0"/>
                <a:ea typeface="ＭＳ Ｐゴシック" charset="-128"/>
                <a:sym typeface="Wingdings" pitchFamily="2" charset="2"/>
              </a:rPr>
              <a:t>(poll 3)</a:t>
            </a:r>
            <a:endParaRPr lang="en-US" dirty="0">
              <a:solidFill>
                <a:srgbClr val="CC00CC"/>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 </a:t>
            </a:r>
            <a:r>
              <a:rPr lang="en-US" dirty="0">
                <a:solidFill>
                  <a:srgbClr val="660066"/>
                </a:solidFill>
                <a:latin typeface="Arial Narrow" charset="0"/>
                <a:ea typeface="ＭＳ Ｐゴシック" charset="-128"/>
                <a:sym typeface="Wingdings" pitchFamily="2" charset="2"/>
              </a:rPr>
              <a:t> unit? </a:t>
            </a:r>
            <a:r>
              <a:rPr lang="en-US" dirty="0">
                <a:solidFill>
                  <a:srgbClr val="CC00CC"/>
                </a:solidFill>
                <a:latin typeface="Arial Narrow" charset="0"/>
                <a:ea typeface="ＭＳ Ｐゴシック" charset="-128"/>
                <a:sym typeface="Wingdings" pitchFamily="2" charset="2"/>
              </a:rPr>
              <a:t>(poll 3)</a:t>
            </a: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112041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Oct. 5,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0949D23F-42AA-B74C-B840-BDF7D7D3FB7C}" type="slidenum">
              <a:rPr lang="en-US"/>
              <a:pPr/>
              <a:t>11</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858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177721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Oct. 5, 2020</a:t>
            </a:r>
          </a:p>
        </p:txBody>
      </p:sp>
      <p:sp>
        <p:nvSpPr>
          <p:cNvPr id="16" name="Footer Placeholder 4"/>
          <p:cNvSpPr>
            <a:spLocks noGrp="1"/>
          </p:cNvSpPr>
          <p:nvPr>
            <p:ph type="ftr" sz="quarter" idx="11"/>
          </p:nvPr>
        </p:nvSpPr>
        <p:spPr/>
        <p:txBody>
          <a:bodyPr/>
          <a:lstStyle/>
          <a:p>
            <a:r>
              <a:rPr lang="en-US"/>
              <a:t>PHYS 1444-002, Fall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12</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210964"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210965"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210966"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210967"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210968"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210969"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210970"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238788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5, 2020</a:t>
            </a:r>
          </a:p>
        </p:txBody>
      </p:sp>
      <p:sp>
        <p:nvSpPr>
          <p:cNvPr id="13" name="Footer Placeholder 4"/>
          <p:cNvSpPr>
            <a:spLocks noGrp="1"/>
          </p:cNvSpPr>
          <p:nvPr>
            <p:ph type="ftr" sz="quarter" idx="11"/>
          </p:nvPr>
        </p:nvSpPr>
        <p:spPr/>
        <p:txBody>
          <a:bodyPr/>
          <a:lstStyle/>
          <a:p>
            <a:r>
              <a:rPr lang="en-US"/>
              <a:t>PHYS 1444-002, Fall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13</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147327"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147328"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147329"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147330"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147331"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147332"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893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14</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155091"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155092"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155093"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155094"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155095"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155096"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155097"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155098"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155099"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155100"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40681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Oct. 5, 2020</a:t>
            </a:r>
          </a:p>
        </p:txBody>
      </p:sp>
      <p:sp>
        <p:nvSpPr>
          <p:cNvPr id="9" name="Footer Placeholder 4"/>
          <p:cNvSpPr>
            <a:spLocks noGrp="1"/>
          </p:cNvSpPr>
          <p:nvPr>
            <p:ph type="ftr" sz="quarter" idx="11"/>
          </p:nvPr>
        </p:nvSpPr>
        <p:spPr/>
        <p:txBody>
          <a:bodyPr/>
          <a:lstStyle/>
          <a:p>
            <a:r>
              <a:rPr lang="en-US"/>
              <a:t>PHYS 1444-002, Fall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15</a:t>
            </a:fld>
            <a:endParaRPr lang="en-US"/>
          </a:p>
        </p:txBody>
      </p:sp>
      <p:sp>
        <p:nvSpPr>
          <p:cNvPr id="211970" name="Rectangle 2"/>
          <p:cNvSpPr>
            <a:spLocks noGrp="1" noChangeArrowheads="1"/>
          </p:cNvSpPr>
          <p:nvPr>
            <p:ph type="title"/>
          </p:nvPr>
        </p:nvSpPr>
        <p:spPr>
          <a:xfrm>
            <a:off x="152400" y="0"/>
            <a:ext cx="8915400" cy="685800"/>
          </a:xfrm>
        </p:spPr>
        <p:txBody>
          <a:bodyPr/>
          <a:lstStyle/>
          <a:p>
            <a:r>
              <a:rPr lang="en-US"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rgbClr val="C00000"/>
                </a:solidFill>
                <a:latin typeface="Arial Narrow" charset="0"/>
              </a:rPr>
              <a:t>q</a:t>
            </a:r>
            <a:r>
              <a:rPr lang="en-US" sz="2800" dirty="0">
                <a:solidFill>
                  <a:schemeClr val="accent2"/>
                </a:solidFill>
                <a:latin typeface="Arial Narrow" charset="0"/>
              </a:rPr>
              <a:t> is moved between points </a:t>
            </a:r>
            <a:r>
              <a:rPr lang="en-US" sz="2800" dirty="0">
                <a:solidFill>
                  <a:srgbClr val="C00000"/>
                </a:solidFill>
                <a:latin typeface="Monotype Corsiva" charset="0"/>
              </a:rPr>
              <a:t>a</a:t>
            </a:r>
            <a:r>
              <a:rPr lang="en-US" sz="2800" dirty="0">
                <a:solidFill>
                  <a:schemeClr val="accent2"/>
                </a:solidFill>
                <a:latin typeface="Arial Narrow" charset="0"/>
              </a:rPr>
              <a:t> and </a:t>
            </a:r>
            <a:r>
              <a:rPr lang="en-US" sz="2800" dirty="0" err="1">
                <a:solidFill>
                  <a:srgbClr val="C00000"/>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149077"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149078"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149079"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149080"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104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Oct. 5, 2020</a:t>
            </a:r>
          </a:p>
        </p:txBody>
      </p:sp>
      <p:sp>
        <p:nvSpPr>
          <p:cNvPr id="9" name="Footer Placeholder 4"/>
          <p:cNvSpPr>
            <a:spLocks noGrp="1"/>
          </p:cNvSpPr>
          <p:nvPr>
            <p:ph type="ftr" sz="quarter" idx="11"/>
          </p:nvPr>
        </p:nvSpPr>
        <p:spPr/>
        <p:txBody>
          <a:bodyPr/>
          <a:lstStyle/>
          <a:p>
            <a:r>
              <a:rPr lang="en-US"/>
              <a:t>PHYS 1444-002, Fall 2020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16</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the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50101"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50102"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50103"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50104"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59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Oct. 5, 2020</a:t>
            </a:r>
          </a:p>
        </p:txBody>
      </p:sp>
      <p:sp>
        <p:nvSpPr>
          <p:cNvPr id="15" name="Footer Placeholder 4"/>
          <p:cNvSpPr>
            <a:spLocks noGrp="1"/>
          </p:cNvSpPr>
          <p:nvPr>
            <p:ph type="ftr" sz="quarter" idx="11"/>
          </p:nvPr>
        </p:nvSpPr>
        <p:spPr/>
        <p:txBody>
          <a:bodyPr/>
          <a:lstStyle/>
          <a:p>
            <a:r>
              <a:rPr lang="en-US"/>
              <a:t>PHYS 1444-002, Fall 2020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17</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56115"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56116"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56117"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56118"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56119"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56120"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56121"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56122"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56123"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56124"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644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5, 2020</a:t>
            </a:r>
          </a:p>
        </p:txBody>
      </p:sp>
      <p:sp>
        <p:nvSpPr>
          <p:cNvPr id="8" name="Footer Placeholder 4"/>
          <p:cNvSpPr>
            <a:spLocks noGrp="1"/>
          </p:cNvSpPr>
          <p:nvPr>
            <p:ph type="ftr" sz="quarter" idx="11"/>
          </p:nvPr>
        </p:nvSpPr>
        <p:spPr/>
        <p:txBody>
          <a:bodyPr/>
          <a:lstStyle/>
          <a:p>
            <a:r>
              <a:rPr lang="en-US"/>
              <a:t>PHYS 1444-002, Fall 2020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18</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the electrostatic potential energy? </a:t>
            </a:r>
            <a:r>
              <a:rPr lang="en-US" sz="2800" dirty="0">
                <a:solidFill>
                  <a:srgbClr val="CC00CC"/>
                </a:solidFill>
                <a:latin typeface="Arial Narrow" charset="0"/>
              </a:rPr>
              <a:t>(poll 3)</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molecules or any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a:solidFill>
                  <a:schemeClr val="accent2"/>
                </a:solidFill>
                <a:latin typeface="Arial Narrow" charset="0"/>
              </a:rPr>
              <a:t>Note that eV,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52000"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52001"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52002"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548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wipe(left)">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wipe(left)">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wipe(left)">
                                      <p:cBhvr>
                                        <p:cTn id="27" dur="500"/>
                                        <p:tgtEl>
                                          <p:spTgt spid="216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wipe(left)">
                                      <p:cBhvr>
                                        <p:cTn id="32" dur="500"/>
                                        <p:tgtEl>
                                          <p:spTgt spid="216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6072"/>
                                        </p:tgtEl>
                                        <p:attrNameLst>
                                          <p:attrName>style.visibility</p:attrName>
                                        </p:attrNameLst>
                                      </p:cBhvr>
                                      <p:to>
                                        <p:strVal val="visible"/>
                                      </p:to>
                                    </p:set>
                                    <p:animEffect transition="in" filter="wipe(left)">
                                      <p:cBhvr>
                                        <p:cTn id="37" dur="500"/>
                                        <p:tgtEl>
                                          <p:spTgt spid="2160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6073"/>
                                        </p:tgtEl>
                                        <p:attrNameLst>
                                          <p:attrName>style.visibility</p:attrName>
                                        </p:attrNameLst>
                                      </p:cBhvr>
                                      <p:to>
                                        <p:strVal val="visible"/>
                                      </p:to>
                                    </p:set>
                                    <p:animEffect transition="in" filter="wipe(left)">
                                      <p:cBhvr>
                                        <p:cTn id="42" dur="500"/>
                                        <p:tgtEl>
                                          <p:spTgt spid="2160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6074"/>
                                        </p:tgtEl>
                                        <p:attrNameLst>
                                          <p:attrName>style.visibility</p:attrName>
                                        </p:attrNameLst>
                                      </p:cBhvr>
                                      <p:to>
                                        <p:strVal val="visible"/>
                                      </p:to>
                                    </p:set>
                                    <p:animEffect transition="in" filter="wipe(left)">
                                      <p:cBhvr>
                                        <p:cTn id="47" dur="500"/>
                                        <p:tgtEl>
                                          <p:spTgt spid="216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6067">
                                            <p:txEl>
                                              <p:pRg st="6" end="6"/>
                                            </p:txEl>
                                          </p:spTgt>
                                        </p:tgtEl>
                                        <p:attrNameLst>
                                          <p:attrName>style.visibility</p:attrName>
                                        </p:attrNameLst>
                                      </p:cBhvr>
                                      <p:to>
                                        <p:strVal val="visible"/>
                                      </p:to>
                                    </p:set>
                                    <p:animEffect transition="in" filter="wipe(left)">
                                      <p:cBhvr>
                                        <p:cTn id="52" dur="500"/>
                                        <p:tgtEl>
                                          <p:spTgt spid="21606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6067">
                                            <p:txEl>
                                              <p:pRg st="7" end="7"/>
                                            </p:txEl>
                                          </p:spTgt>
                                        </p:tgtEl>
                                        <p:attrNameLst>
                                          <p:attrName>style.visibility</p:attrName>
                                        </p:attrNameLst>
                                      </p:cBhvr>
                                      <p:to>
                                        <p:strVal val="visible"/>
                                      </p:to>
                                    </p:set>
                                    <p:animEffect transition="in" filter="wipe(left)">
                                      <p:cBhvr>
                                        <p:cTn id="57" dur="500"/>
                                        <p:tgtEl>
                                          <p:spTgt spid="216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5, 2020</a:t>
            </a:r>
          </a:p>
        </p:txBody>
      </p:sp>
      <p:sp>
        <p:nvSpPr>
          <p:cNvPr id="5" name="Footer Placeholder 4"/>
          <p:cNvSpPr>
            <a:spLocks noGrp="1"/>
          </p:cNvSpPr>
          <p:nvPr>
            <p:ph type="ftr" sz="quarter" idx="11"/>
          </p:nvPr>
        </p:nvSpPr>
        <p:spPr/>
        <p:txBody>
          <a:bodyPr/>
          <a:lstStyle/>
          <a:p>
            <a:r>
              <a:rPr lang="en-US"/>
              <a:t>PHYS 1444-002, Fall 2020                    Dr. Jaehoon Yu</a:t>
            </a:r>
          </a:p>
        </p:txBody>
      </p:sp>
      <p:sp>
        <p:nvSpPr>
          <p:cNvPr id="6" name="Slide Number Placeholder 5"/>
          <p:cNvSpPr>
            <a:spLocks noGrp="1"/>
          </p:cNvSpPr>
          <p:nvPr>
            <p:ph type="sldNum" sz="quarter" idx="12"/>
          </p:nvPr>
        </p:nvSpPr>
        <p:spPr/>
        <p:txBody>
          <a:bodyPr/>
          <a:lstStyle/>
          <a:p>
            <a:fld id="{4E2F275A-7488-574A-B63A-BBB524EE41AA}" type="slidenum">
              <a:rPr lang="en-US"/>
              <a:pPr/>
              <a:t>19</a:t>
            </a:fld>
            <a:endParaRPr lang="en-US"/>
          </a:p>
        </p:txBody>
      </p:sp>
      <p:sp>
        <p:nvSpPr>
          <p:cNvPr id="201730" name="Rectangle 2"/>
          <p:cNvSpPr>
            <a:spLocks noGrp="1" noChangeArrowheads="1"/>
          </p:cNvSpPr>
          <p:nvPr>
            <p:ph type="title"/>
          </p:nvPr>
        </p:nvSpPr>
        <p:spPr>
          <a:xfrm>
            <a:off x="381000" y="0"/>
            <a:ext cx="8305800" cy="685800"/>
          </a:xfrm>
        </p:spPr>
        <p:txBody>
          <a:bodyPr/>
          <a:lstStyle/>
          <a:p>
            <a:r>
              <a:rPr lang="en-US"/>
              <a:t>Capacitors (or Condensers)</a:t>
            </a:r>
          </a:p>
        </p:txBody>
      </p:sp>
      <p:sp>
        <p:nvSpPr>
          <p:cNvPr id="201731" name="Rectangle 3"/>
          <p:cNvSpPr>
            <a:spLocks noChangeArrowheads="1"/>
          </p:cNvSpPr>
          <p:nvPr/>
        </p:nvSpPr>
        <p:spPr bwMode="auto">
          <a:xfrm>
            <a:off x="152400" y="5334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a capacitor?</a:t>
            </a:r>
          </a:p>
          <a:p>
            <a:pPr marL="742950" lvl="1" indent="-285750">
              <a:spcBef>
                <a:spcPct val="20000"/>
              </a:spcBef>
              <a:buFontTx/>
              <a:buChar char="–"/>
            </a:pPr>
            <a:r>
              <a:rPr lang="en-US" dirty="0">
                <a:solidFill>
                  <a:srgbClr val="660066"/>
                </a:solidFill>
                <a:latin typeface="Arial Narrow" charset="0"/>
                <a:ea typeface="ＭＳ Ｐゴシック" charset="-128"/>
              </a:rPr>
              <a:t>A device that can store electric charge</a:t>
            </a:r>
          </a:p>
          <a:p>
            <a:pPr marL="742950" lvl="1" indent="-285750">
              <a:spcBef>
                <a:spcPct val="20000"/>
              </a:spcBef>
              <a:buFontTx/>
              <a:buChar char="–"/>
            </a:pPr>
            <a:r>
              <a:rPr lang="en-US" dirty="0">
                <a:solidFill>
                  <a:srgbClr val="660066"/>
                </a:solidFill>
                <a:latin typeface="Arial Narrow" charset="0"/>
                <a:ea typeface="ＭＳ Ｐゴシック" charset="-128"/>
              </a:rPr>
              <a:t>But does not let them flow through</a:t>
            </a:r>
          </a:p>
          <a:p>
            <a:pPr marL="342900" indent="-342900">
              <a:spcBef>
                <a:spcPct val="20000"/>
              </a:spcBef>
              <a:buFontTx/>
              <a:buChar char="•"/>
            </a:pPr>
            <a:r>
              <a:rPr lang="en-US" sz="2800" dirty="0">
                <a:solidFill>
                  <a:schemeClr val="accent2"/>
                </a:solidFill>
                <a:latin typeface="Arial Narrow" charset="0"/>
              </a:rPr>
              <a:t>What does a capacitor consist of?</a:t>
            </a:r>
          </a:p>
          <a:p>
            <a:pPr marL="742950" lvl="1" indent="-285750">
              <a:spcBef>
                <a:spcPct val="20000"/>
              </a:spcBef>
              <a:buFontTx/>
              <a:buChar char="–"/>
            </a:pPr>
            <a:r>
              <a:rPr lang="en-US" dirty="0">
                <a:solidFill>
                  <a:srgbClr val="660066"/>
                </a:solidFill>
                <a:latin typeface="Arial Narrow" charset="0"/>
                <a:ea typeface="ＭＳ Ｐゴシック" charset="-128"/>
              </a:rPr>
              <a:t>Usually consists of two conducting objects (plates or sheets) placed near each other without touching</a:t>
            </a:r>
          </a:p>
          <a:p>
            <a:pPr marL="742950" lvl="1" indent="-285750">
              <a:spcBef>
                <a:spcPct val="20000"/>
              </a:spcBef>
              <a:buFontTx/>
              <a:buChar char="–"/>
            </a:pPr>
            <a:r>
              <a:rPr lang="en-US" dirty="0">
                <a:solidFill>
                  <a:srgbClr val="660066"/>
                </a:solidFill>
                <a:latin typeface="Arial Narrow" charset="0"/>
                <a:ea typeface="ＭＳ Ｐゴシック" charset="-128"/>
              </a:rPr>
              <a:t>Why can’t they touch each other?</a:t>
            </a:r>
          </a:p>
          <a:p>
            <a:pPr marL="1143000" lvl="2" indent="-228600">
              <a:spcBef>
                <a:spcPct val="20000"/>
              </a:spcBef>
              <a:buFontTx/>
              <a:buChar char="•"/>
            </a:pPr>
            <a:r>
              <a:rPr lang="en-US" sz="2000" dirty="0">
                <a:solidFill>
                  <a:srgbClr val="003300"/>
                </a:solidFill>
                <a:latin typeface="Arial Narrow" charset="0"/>
                <a:ea typeface="ＭＳ Ｐゴシック" charset="-128"/>
              </a:rPr>
              <a:t>The charge will neutralize…</a:t>
            </a:r>
          </a:p>
          <a:p>
            <a:pPr marL="342900" indent="-342900">
              <a:spcBef>
                <a:spcPct val="20000"/>
              </a:spcBef>
              <a:buFontTx/>
              <a:buChar char="•"/>
            </a:pPr>
            <a:r>
              <a:rPr lang="en-US" sz="2800" dirty="0">
                <a:solidFill>
                  <a:schemeClr val="accent2"/>
                </a:solidFill>
                <a:latin typeface="Arial Narrow" charset="0"/>
              </a:rPr>
              <a:t>Can you give some examples?</a:t>
            </a:r>
          </a:p>
          <a:p>
            <a:pPr marL="742950" lvl="1" indent="-285750">
              <a:spcBef>
                <a:spcPct val="20000"/>
              </a:spcBef>
              <a:buFontTx/>
              <a:buChar char="–"/>
            </a:pPr>
            <a:r>
              <a:rPr lang="en-US" dirty="0">
                <a:solidFill>
                  <a:srgbClr val="660066"/>
                </a:solidFill>
                <a:latin typeface="Arial Narrow" charset="0"/>
                <a:ea typeface="ＭＳ Ｐゴシック" charset="-128"/>
              </a:rPr>
              <a:t>Camera flash, surge protectors, binary circuits, memory, etc…</a:t>
            </a:r>
          </a:p>
          <a:p>
            <a:pPr marL="342900" indent="-342900">
              <a:spcBef>
                <a:spcPct val="20000"/>
              </a:spcBef>
              <a:buFontTx/>
              <a:buChar char="•"/>
            </a:pPr>
            <a:r>
              <a:rPr lang="en-US" sz="2800" dirty="0">
                <a:solidFill>
                  <a:schemeClr val="accent2"/>
                </a:solidFill>
                <a:latin typeface="Arial Narrow" charset="0"/>
              </a:rPr>
              <a:t>How is the capacitor different than the battery?</a:t>
            </a:r>
          </a:p>
          <a:p>
            <a:pPr marL="742950" lvl="1" indent="-285750">
              <a:spcBef>
                <a:spcPct val="20000"/>
              </a:spcBef>
              <a:buFontTx/>
              <a:buChar char="–"/>
            </a:pPr>
            <a:r>
              <a:rPr lang="en-US" dirty="0">
                <a:solidFill>
                  <a:srgbClr val="660066"/>
                </a:solidFill>
                <a:latin typeface="Arial Narrow" charset="0"/>
                <a:ea typeface="ＭＳ Ｐゴシック" charset="-128"/>
              </a:rPr>
              <a:t>Battery provides potential difference by storing energy (usually chemical energy) while the capacitor stores charges but very little energy.</a:t>
            </a:r>
          </a:p>
        </p:txBody>
      </p:sp>
    </p:spTree>
    <p:extLst>
      <p:ext uri="{BB962C8B-B14F-4D97-AF65-F5344CB8AC3E}">
        <p14:creationId xmlns:p14="http://schemas.microsoft.com/office/powerpoint/2010/main" val="323708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this Wednesday, Oct. 7</a:t>
            </a:r>
          </a:p>
          <a:p>
            <a:pPr lvl="1">
              <a:lnSpc>
                <a:spcPct val="90000"/>
              </a:lnSpc>
            </a:pPr>
            <a:r>
              <a:rPr lang="en-US" sz="2400" dirty="0">
                <a:latin typeface="Arial Narrow" charset="0"/>
                <a:ea typeface="ＭＳ Ｐゴシック" charset="0"/>
                <a:cs typeface="ＭＳ Ｐゴシック" charset="0"/>
              </a:rPr>
              <a:t>Covers: CH22.1 through what we finish today, Monday, Oct. 5</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11am the day of the quiz</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t>Special seminar on COVID – 19: When best time?</a:t>
            </a:r>
          </a:p>
          <a:p>
            <a:pPr lvl="1" eaLnBrk="1" hangingPunct="1">
              <a:spcBef>
                <a:spcPts val="200"/>
              </a:spcBef>
            </a:pPr>
            <a:r>
              <a:rPr lang="en-US" sz="2400" dirty="0"/>
              <a:t>Dr. Linda Lee</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Oct. 5, 2020</a:t>
            </a:r>
          </a:p>
        </p:txBody>
      </p:sp>
      <p:sp>
        <p:nvSpPr>
          <p:cNvPr id="22" name="Footer Placeholder 4"/>
          <p:cNvSpPr>
            <a:spLocks noGrp="1"/>
          </p:cNvSpPr>
          <p:nvPr>
            <p:ph type="ftr" sz="quarter" idx="11"/>
          </p:nvPr>
        </p:nvSpPr>
        <p:spPr/>
        <p:txBody>
          <a:bodyPr/>
          <a:lstStyle/>
          <a:p>
            <a:r>
              <a:rPr lang="en-US"/>
              <a:t>PHYS 1444-002, Fall 2020                    Dr. Jaehoon Yu</a:t>
            </a:r>
            <a:endParaRPr lang="en-US" dirty="0"/>
          </a:p>
        </p:txBody>
      </p:sp>
      <p:sp>
        <p:nvSpPr>
          <p:cNvPr id="23" name="Slide Number Placeholder 5"/>
          <p:cNvSpPr>
            <a:spLocks noGrp="1"/>
          </p:cNvSpPr>
          <p:nvPr>
            <p:ph type="sldNum" sz="quarter" idx="12"/>
          </p:nvPr>
        </p:nvSpPr>
        <p:spPr>
          <a:xfrm>
            <a:off x="6781800" y="6248400"/>
            <a:ext cx="1905000" cy="457200"/>
          </a:xfrm>
        </p:spPr>
        <p:txBody>
          <a:bodyPr/>
          <a:lstStyle/>
          <a:p>
            <a:fld id="{E430A0CC-1A65-814C-981A-7D007EE5555C}" type="slidenum">
              <a:rPr lang="en-US"/>
              <a:pPr/>
              <a:t>20</a:t>
            </a:fld>
            <a:endParaRPr lang="en-US"/>
          </a:p>
        </p:txBody>
      </p:sp>
      <p:grpSp>
        <p:nvGrpSpPr>
          <p:cNvPr id="2" name="Group 18"/>
          <p:cNvGrpSpPr>
            <a:grpSpLocks/>
          </p:cNvGrpSpPr>
          <p:nvPr/>
        </p:nvGrpSpPr>
        <p:grpSpPr bwMode="auto">
          <a:xfrm>
            <a:off x="76200" y="2590800"/>
            <a:ext cx="4906963" cy="1763713"/>
            <a:chOff x="-816" y="1056"/>
            <a:chExt cx="4416" cy="1548"/>
          </a:xfrm>
        </p:grpSpPr>
        <p:pic>
          <p:nvPicPr>
            <p:cNvPr id="203791" name="Picture 15" descr="FG24_001A"/>
            <p:cNvPicPr>
              <a:picLocks noChangeAspect="1" noChangeArrowheads="1"/>
            </p:cNvPicPr>
            <p:nvPr/>
          </p:nvPicPr>
          <p:blipFill>
            <a:blip r:embed="rId4"/>
            <a:srcRect/>
            <a:stretch>
              <a:fillRect/>
            </a:stretch>
          </p:blipFill>
          <p:spPr bwMode="auto">
            <a:xfrm>
              <a:off x="-816" y="1056"/>
              <a:ext cx="4416" cy="1548"/>
            </a:xfrm>
            <a:prstGeom prst="rect">
              <a:avLst/>
            </a:prstGeom>
            <a:noFill/>
          </p:spPr>
        </p:pic>
        <p:sp>
          <p:nvSpPr>
            <p:cNvPr id="203793" name="Rectangle 17"/>
            <p:cNvSpPr>
              <a:spLocks noChangeArrowheads="1"/>
            </p:cNvSpPr>
            <p:nvPr/>
          </p:nvSpPr>
          <p:spPr bwMode="auto">
            <a:xfrm>
              <a:off x="96" y="2256"/>
              <a:ext cx="528"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38"/>
          <p:cNvGrpSpPr>
            <a:grpSpLocks/>
          </p:cNvGrpSpPr>
          <p:nvPr/>
        </p:nvGrpSpPr>
        <p:grpSpPr bwMode="auto">
          <a:xfrm>
            <a:off x="5181600" y="4876800"/>
            <a:ext cx="4038600" cy="1828800"/>
            <a:chOff x="3984" y="3120"/>
            <a:chExt cx="1536" cy="1152"/>
          </a:xfrm>
        </p:grpSpPr>
        <p:pic>
          <p:nvPicPr>
            <p:cNvPr id="203808" name="Picture 32" descr="FG24_002"/>
            <p:cNvPicPr>
              <a:picLocks noChangeAspect="1" noChangeArrowheads="1"/>
            </p:cNvPicPr>
            <p:nvPr/>
          </p:nvPicPr>
          <p:blipFill>
            <a:blip r:embed="rId5"/>
            <a:srcRect/>
            <a:stretch>
              <a:fillRect/>
            </a:stretch>
          </p:blipFill>
          <p:spPr bwMode="auto">
            <a:xfrm>
              <a:off x="3984" y="3120"/>
              <a:ext cx="1536" cy="1152"/>
            </a:xfrm>
            <a:prstGeom prst="rect">
              <a:avLst/>
            </a:prstGeom>
            <a:noFill/>
          </p:spPr>
        </p:pic>
        <p:sp>
          <p:nvSpPr>
            <p:cNvPr id="203810" name="Rectangle 34"/>
            <p:cNvSpPr>
              <a:spLocks noChangeArrowheads="1"/>
            </p:cNvSpPr>
            <p:nvPr/>
          </p:nvSpPr>
          <p:spPr bwMode="auto">
            <a:xfrm>
              <a:off x="3984" y="3120"/>
              <a:ext cx="1056" cy="115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3" name="Rectangle 37"/>
            <p:cNvSpPr>
              <a:spLocks noChangeArrowheads="1"/>
            </p:cNvSpPr>
            <p:nvPr/>
          </p:nvSpPr>
          <p:spPr bwMode="auto">
            <a:xfrm>
              <a:off x="5184" y="4128"/>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78" name="Rectangle 2"/>
          <p:cNvSpPr>
            <a:spLocks noGrp="1" noChangeArrowheads="1"/>
          </p:cNvSpPr>
          <p:nvPr>
            <p:ph type="title"/>
          </p:nvPr>
        </p:nvSpPr>
        <p:spPr>
          <a:xfrm>
            <a:off x="381000" y="76200"/>
            <a:ext cx="8305800" cy="685800"/>
          </a:xfrm>
        </p:spPr>
        <p:txBody>
          <a:bodyPr/>
          <a:lstStyle/>
          <a:p>
            <a:r>
              <a:rPr lang="en-US"/>
              <a:t>Capacitors</a:t>
            </a:r>
          </a:p>
        </p:txBody>
      </p:sp>
      <p:sp>
        <p:nvSpPr>
          <p:cNvPr id="203779" name="Rectangle 3"/>
          <p:cNvSpPr>
            <a:spLocks noChangeArrowheads="1"/>
          </p:cNvSpPr>
          <p:nvPr/>
        </p:nvSpPr>
        <p:spPr bwMode="auto">
          <a:xfrm>
            <a:off x="380999" y="609600"/>
            <a:ext cx="8460581" cy="2068894"/>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simple capacitor consists of a pair of parallel plates of area </a:t>
            </a:r>
            <a:r>
              <a:rPr lang="en-US" sz="3200" dirty="0">
                <a:solidFill>
                  <a:schemeClr val="accent2"/>
                </a:solidFill>
                <a:latin typeface="Monotype Corsiva" charset="0"/>
              </a:rPr>
              <a:t>A </a:t>
            </a:r>
            <a:r>
              <a:rPr lang="en-US" sz="3200" dirty="0">
                <a:solidFill>
                  <a:schemeClr val="accent2"/>
                </a:solidFill>
                <a:latin typeface="Arial Narrow" charset="0"/>
              </a:rPr>
              <a:t>separated by a distance </a:t>
            </a:r>
            <a:r>
              <a:rPr lang="en-US" sz="3200" dirty="0">
                <a:solidFill>
                  <a:schemeClr val="accent2"/>
                </a:solidFill>
                <a:latin typeface="Monotype Corsiva" charset="0"/>
              </a:rPr>
              <a:t>d</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A cylindrical capacitor is essentially parallel plates wrapped around as a cylinder.</a:t>
            </a:r>
          </a:p>
        </p:txBody>
      </p:sp>
      <p:grpSp>
        <p:nvGrpSpPr>
          <p:cNvPr id="4" name="Group 20"/>
          <p:cNvGrpSpPr>
            <a:grpSpLocks/>
          </p:cNvGrpSpPr>
          <p:nvPr/>
        </p:nvGrpSpPr>
        <p:grpSpPr bwMode="auto">
          <a:xfrm>
            <a:off x="4953000" y="2590800"/>
            <a:ext cx="2667000" cy="2133600"/>
            <a:chOff x="2832" y="1008"/>
            <a:chExt cx="2400" cy="1872"/>
          </a:xfrm>
        </p:grpSpPr>
        <p:pic>
          <p:nvPicPr>
            <p:cNvPr id="203792" name="Picture 16" descr="FG24_001B"/>
            <p:cNvPicPr>
              <a:picLocks noChangeAspect="1" noChangeArrowheads="1"/>
            </p:cNvPicPr>
            <p:nvPr/>
          </p:nvPicPr>
          <p:blipFill>
            <a:blip r:embed="rId6"/>
            <a:srcRect/>
            <a:stretch>
              <a:fillRect/>
            </a:stretch>
          </p:blipFill>
          <p:spPr bwMode="auto">
            <a:xfrm>
              <a:off x="2832" y="1008"/>
              <a:ext cx="2400" cy="1776"/>
            </a:xfrm>
            <a:prstGeom prst="rect">
              <a:avLst/>
            </a:prstGeom>
            <a:noFill/>
          </p:spPr>
        </p:pic>
        <p:sp>
          <p:nvSpPr>
            <p:cNvPr id="203795" name="Rectangle 19"/>
            <p:cNvSpPr>
              <a:spLocks noChangeArrowheads="1"/>
            </p:cNvSpPr>
            <p:nvPr/>
          </p:nvSpPr>
          <p:spPr bwMode="auto">
            <a:xfrm>
              <a:off x="3504" y="2496"/>
              <a:ext cx="288"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97" name="Rectangle 21"/>
          <p:cNvSpPr>
            <a:spLocks noChangeArrowheads="1"/>
          </p:cNvSpPr>
          <p:nvPr/>
        </p:nvSpPr>
        <p:spPr bwMode="auto">
          <a:xfrm>
            <a:off x="304800" y="4191000"/>
            <a:ext cx="8686800" cy="1143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do you draw symbols for a capacitor and a battery in a circuit diagram?</a:t>
            </a:r>
          </a:p>
          <a:p>
            <a:pPr marL="742950" lvl="1" indent="-285750">
              <a:spcBef>
                <a:spcPct val="20000"/>
              </a:spcBef>
              <a:buFontTx/>
              <a:buChar char="–"/>
            </a:pPr>
            <a:r>
              <a:rPr lang="en-US" sz="2800" dirty="0">
                <a:solidFill>
                  <a:srgbClr val="660066"/>
                </a:solidFill>
                <a:latin typeface="Arial Narrow" charset="0"/>
                <a:ea typeface="ＭＳ Ｐゴシック" charset="-128"/>
              </a:rPr>
              <a:t>Capacitor </a:t>
            </a:r>
          </a:p>
          <a:p>
            <a:pPr marL="742950" lvl="1" indent="-285750">
              <a:spcBef>
                <a:spcPct val="20000"/>
              </a:spcBef>
              <a:buFontTx/>
              <a:buChar char="–"/>
            </a:pPr>
            <a:r>
              <a:rPr lang="en-US" sz="2800" dirty="0">
                <a:solidFill>
                  <a:srgbClr val="660066"/>
                </a:solidFill>
                <a:latin typeface="Arial Narrow" charset="0"/>
                <a:ea typeface="ＭＳ Ｐゴシック" charset="-128"/>
              </a:rPr>
              <a:t>Battery</a:t>
            </a:r>
          </a:p>
        </p:txBody>
      </p:sp>
      <p:graphicFrame>
        <p:nvGraphicFramePr>
          <p:cNvPr id="203806" name="Object 3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2073" name="Equation" r:id="rId7" imgW="914400" imgH="190080" progId="Equation.DSMT4">
                  <p:embed/>
                </p:oleObj>
              </mc:Choice>
              <mc:Fallback>
                <p:oleObj name="Equation" r:id="rId7" imgW="914400" imgH="190080" progId="Equation.DSMT4">
                  <p:embed/>
                  <p:pic>
                    <p:nvPicPr>
                      <p:cNvPr id="20380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36"/>
          <p:cNvGrpSpPr>
            <a:grpSpLocks/>
          </p:cNvGrpSpPr>
          <p:nvPr/>
        </p:nvGrpSpPr>
        <p:grpSpPr bwMode="auto">
          <a:xfrm>
            <a:off x="4876800" y="4876800"/>
            <a:ext cx="2590800" cy="1905000"/>
            <a:chOff x="2256" y="3120"/>
            <a:chExt cx="1632" cy="1200"/>
          </a:xfrm>
        </p:grpSpPr>
        <p:pic>
          <p:nvPicPr>
            <p:cNvPr id="203807" name="Picture 31" descr="FG24_002"/>
            <p:cNvPicPr>
              <a:picLocks noChangeAspect="1" noChangeArrowheads="1"/>
            </p:cNvPicPr>
            <p:nvPr/>
          </p:nvPicPr>
          <p:blipFill>
            <a:blip r:embed="rId5"/>
            <a:srcRect/>
            <a:stretch>
              <a:fillRect/>
            </a:stretch>
          </p:blipFill>
          <p:spPr bwMode="auto">
            <a:xfrm>
              <a:off x="2256" y="3120"/>
              <a:ext cx="1536" cy="1152"/>
            </a:xfrm>
            <a:prstGeom prst="rect">
              <a:avLst/>
            </a:prstGeom>
            <a:solidFill>
              <a:schemeClr val="bg1"/>
            </a:solidFill>
          </p:spPr>
        </p:pic>
        <p:sp>
          <p:nvSpPr>
            <p:cNvPr id="203809" name="Rectangle 33"/>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1" name="Rectangle 35"/>
            <p:cNvSpPr>
              <a:spLocks noChangeArrowheads="1"/>
            </p:cNvSpPr>
            <p:nvPr/>
          </p:nvSpPr>
          <p:spPr bwMode="auto">
            <a:xfrm>
              <a:off x="2736" y="4128"/>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819" name="AutoShape 43"/>
          <p:cNvSpPr>
            <a:spLocks noChangeArrowheads="1"/>
          </p:cNvSpPr>
          <p:nvPr/>
        </p:nvSpPr>
        <p:spPr bwMode="auto">
          <a:xfrm>
            <a:off x="6683375" y="5181600"/>
            <a:ext cx="1165225" cy="133985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Circuit </a:t>
            </a:r>
          </a:p>
          <a:p>
            <a:pPr algn="ctr"/>
            <a:r>
              <a:rPr lang="en-US" sz="2000" b="1">
                <a:solidFill>
                  <a:srgbClr val="FF0000"/>
                </a:solidFill>
                <a:latin typeface="Arial Narrow" charset="0"/>
              </a:rPr>
              <a:t>Diagram</a:t>
            </a:r>
          </a:p>
        </p:txBody>
      </p:sp>
      <p:sp>
        <p:nvSpPr>
          <p:cNvPr id="6" name="Rectangle 5"/>
          <p:cNvSpPr/>
          <p:nvPr/>
        </p:nvSpPr>
        <p:spPr bwMode="auto">
          <a:xfrm>
            <a:off x="2819400" y="5943600"/>
            <a:ext cx="76200" cy="76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B88B8670-C785-6D4F-AA61-C96AC800FC61}"/>
              </a:ext>
            </a:extLst>
          </p:cNvPr>
          <p:cNvSpPr/>
          <p:nvPr/>
        </p:nvSpPr>
        <p:spPr bwMode="auto">
          <a:xfrm>
            <a:off x="2743200" y="5791200"/>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9" name="Picture 8" descr="A picture containing text&#10;&#10;Description automatically generated">
            <a:extLst>
              <a:ext uri="{FF2B5EF4-FFF2-40B4-BE49-F238E27FC236}">
                <a16:creationId xmlns:a16="http://schemas.microsoft.com/office/drawing/2014/main" id="{E4FAC492-190A-B04E-963B-DD5F177D5523}"/>
              </a:ext>
            </a:extLst>
          </p:cNvPr>
          <p:cNvPicPr>
            <a:picLocks noChangeAspect="1"/>
          </p:cNvPicPr>
          <p:nvPr/>
        </p:nvPicPr>
        <p:blipFill>
          <a:blip r:embed="rId9"/>
          <a:stretch>
            <a:fillRect/>
          </a:stretch>
        </p:blipFill>
        <p:spPr>
          <a:xfrm rot="16200000">
            <a:off x="2607559" y="5199063"/>
            <a:ext cx="482600" cy="622300"/>
          </a:xfrm>
          <a:prstGeom prst="rect">
            <a:avLst/>
          </a:prstGeom>
        </p:spPr>
      </p:pic>
      <p:pic>
        <p:nvPicPr>
          <p:cNvPr id="11" name="Picture 10" descr="Diagram&#10;&#10;Description automatically generated">
            <a:extLst>
              <a:ext uri="{FF2B5EF4-FFF2-40B4-BE49-F238E27FC236}">
                <a16:creationId xmlns:a16="http://schemas.microsoft.com/office/drawing/2014/main" id="{2264C1AA-0792-D448-8F27-DD74F14B43D6}"/>
              </a:ext>
            </a:extLst>
          </p:cNvPr>
          <p:cNvPicPr>
            <a:picLocks noChangeAspect="1"/>
          </p:cNvPicPr>
          <p:nvPr/>
        </p:nvPicPr>
        <p:blipFill>
          <a:blip r:embed="rId10"/>
          <a:stretch>
            <a:fillRect/>
          </a:stretch>
        </p:blipFill>
        <p:spPr>
          <a:xfrm>
            <a:off x="2504723" y="5717589"/>
            <a:ext cx="929391" cy="557635"/>
          </a:xfrm>
          <a:prstGeom prst="rect">
            <a:avLst/>
          </a:prstGeom>
        </p:spPr>
      </p:pic>
      <p:sp>
        <p:nvSpPr>
          <p:cNvPr id="12" name="Rectangle 11">
            <a:extLst>
              <a:ext uri="{FF2B5EF4-FFF2-40B4-BE49-F238E27FC236}">
                <a16:creationId xmlns:a16="http://schemas.microsoft.com/office/drawing/2014/main" id="{1A582CC4-041A-5744-9DCA-8A008BC52B0A}"/>
              </a:ext>
            </a:extLst>
          </p:cNvPr>
          <p:cNvSpPr/>
          <p:nvPr/>
        </p:nvSpPr>
        <p:spPr>
          <a:xfrm>
            <a:off x="2397949" y="5954713"/>
            <a:ext cx="1031051" cy="461665"/>
          </a:xfrm>
          <a:prstGeom prst="rect">
            <a:avLst/>
          </a:prstGeom>
        </p:spPr>
        <p:txBody>
          <a:bodyPr wrap="none">
            <a:spAutoFit/>
          </a:bodyPr>
          <a:lstStyle/>
          <a:p>
            <a:r>
              <a:rPr lang="en-US" dirty="0">
                <a:solidFill>
                  <a:srgbClr val="660066"/>
                </a:solidFill>
                <a:latin typeface="Arial Narrow" charset="0"/>
                <a:ea typeface="ＭＳ Ｐゴシック" charset="-128"/>
              </a:rPr>
              <a:t>(+)    (-)</a:t>
            </a:r>
            <a:endParaRPr lang="en-US" dirty="0"/>
          </a:p>
        </p:txBody>
      </p:sp>
    </p:spTree>
    <p:extLst>
      <p:ext uri="{BB962C8B-B14F-4D97-AF65-F5344CB8AC3E}">
        <p14:creationId xmlns:p14="http://schemas.microsoft.com/office/powerpoint/2010/main" val="191450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Oct. 5,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914400"/>
            <a:ext cx="8534400" cy="5943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Electric potential</a:t>
            </a:r>
            <a:r>
              <a:rPr lang="en-US" dirty="0">
                <a:solidFill>
                  <a:srgbClr val="660066"/>
                </a:solidFill>
                <a:latin typeface="Arial Narrow" charset="0"/>
              </a:rPr>
              <a:t> </a:t>
            </a:r>
            <a:r>
              <a:rPr lang="en-US" dirty="0">
                <a:solidFill>
                  <a:srgbClr val="CC00CC"/>
                </a:solidFill>
                <a:latin typeface="Arial Narrow" charset="0"/>
              </a:rPr>
              <a:t>(poll 2)</a:t>
            </a:r>
            <a:r>
              <a:rPr lang="en-US" dirty="0">
                <a:solidFill>
                  <a:srgbClr val="660066"/>
                </a:solidFill>
                <a:latin typeface="Arial Narrow" charset="0"/>
              </a:rPr>
              <a:t> </a:t>
            </a:r>
          </a:p>
          <a:p>
            <a:pPr marL="342900" indent="-342900">
              <a:spcBef>
                <a:spcPct val="20000"/>
              </a:spcBef>
              <a:buFontTx/>
              <a:buChar char="•"/>
            </a:pPr>
            <a:endParaRPr lang="en-US" sz="3200" dirty="0">
              <a:solidFill>
                <a:srgbClr val="660066"/>
              </a:solidFill>
              <a:latin typeface="Arial Narrow" charset="0"/>
            </a:endParaRPr>
          </a:p>
          <a:p>
            <a:pPr marL="342900" indent="-342900">
              <a:spcBef>
                <a:spcPct val="20000"/>
              </a:spcBef>
              <a:buFontTx/>
              <a:buChar char="•"/>
            </a:pPr>
            <a:endParaRPr lang="en-US" sz="3200" dirty="0">
              <a:solidFill>
                <a:srgbClr val="660066"/>
              </a:solidFill>
              <a:latin typeface="Arial Narrow" charset="0"/>
            </a:endParaRPr>
          </a:p>
          <a:p>
            <a:pPr>
              <a:spcBef>
                <a:spcPct val="20000"/>
              </a:spcBef>
            </a:pPr>
            <a:endParaRPr lang="en-US" sz="3200" dirty="0">
              <a:solidFill>
                <a:srgbClr val="660066"/>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field</a:t>
            </a:r>
            <a:r>
              <a:rPr lang="en-US" dirty="0">
                <a:solidFill>
                  <a:srgbClr val="660066"/>
                </a:solidFill>
                <a:latin typeface="Arial Narrow" charset="0"/>
              </a:rPr>
              <a:t> </a:t>
            </a:r>
            <a:r>
              <a:rPr lang="en-US" dirty="0">
                <a:solidFill>
                  <a:srgbClr val="CC00CC"/>
                </a:solidFill>
                <a:latin typeface="Arial Narrow" charset="0"/>
              </a:rPr>
              <a:t>(poll 2)</a:t>
            </a:r>
            <a:endParaRPr lang="en-US" dirty="0">
              <a:solidFill>
                <a:srgbClr val="660066"/>
              </a:solidFill>
              <a:latin typeface="Arial Narrow" charset="0"/>
            </a:endParaRPr>
          </a:p>
          <a:p>
            <a:pPr marL="342900" indent="-342900">
              <a:spcBef>
                <a:spcPct val="20000"/>
              </a:spcBef>
              <a:buFontTx/>
              <a:buChar char="•"/>
            </a:pPr>
            <a:endParaRPr lang="en-US" dirty="0">
              <a:solidFill>
                <a:srgbClr val="CC00CC"/>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lvl="2">
              <a:spcBef>
                <a:spcPct val="20000"/>
              </a:spcBef>
            </a:pPr>
            <a:endParaRPr lang="en-US" sz="2000" b="1" u="sng" dirty="0">
              <a:solidFill>
                <a:schemeClr val="accent2"/>
              </a:solidFill>
              <a:latin typeface="Arial Narrow" charset="0"/>
            </a:endParaRPr>
          </a:p>
        </p:txBody>
      </p:sp>
      <p:sp>
        <p:nvSpPr>
          <p:cNvPr id="24584" name="Rectangle 3"/>
          <p:cNvSpPr>
            <a:spLocks noGrp="1" noChangeArrowheads="1"/>
          </p:cNvSpPr>
          <p:nvPr>
            <p:ph type="title"/>
          </p:nvPr>
        </p:nvSpPr>
        <p:spPr>
          <a:xfrm>
            <a:off x="702297" y="150502"/>
            <a:ext cx="7772400" cy="685800"/>
          </a:xfrm>
        </p:spPr>
        <p:txBody>
          <a:bodyPr/>
          <a:lstStyle/>
          <a:p>
            <a:r>
              <a:rPr lang="en-US" b="1" dirty="0">
                <a:latin typeface="Arial Narrow" charset="0"/>
                <a:ea typeface="ＭＳ Ｐゴシック" charset="0"/>
                <a:cs typeface="ＭＳ Ｐゴシック" charset="0"/>
              </a:rPr>
              <a:t>Refresher : Some Formula</a:t>
            </a:r>
          </a:p>
        </p:txBody>
      </p:sp>
      <p:graphicFrame>
        <p:nvGraphicFramePr>
          <p:cNvPr id="238596" name="Object 2"/>
          <p:cNvGraphicFramePr>
            <a:graphicFrameLocks noGrp="1" noChangeAspect="1"/>
          </p:cNvGraphicFramePr>
          <p:nvPr>
            <p:ph sz="half" idx="1"/>
            <p:extLst>
              <p:ext uri="{D42A27DB-BD31-4B8C-83A1-F6EECF244321}">
                <p14:modId xmlns:p14="http://schemas.microsoft.com/office/powerpoint/2010/main" val="352035849"/>
              </p:ext>
            </p:extLst>
          </p:nvPr>
        </p:nvGraphicFramePr>
        <p:xfrm>
          <a:off x="1935244" y="4162801"/>
          <a:ext cx="3125099" cy="1704599"/>
        </p:xfrm>
        <a:graphic>
          <a:graphicData uri="http://schemas.openxmlformats.org/presentationml/2006/ole">
            <mc:AlternateContent xmlns:mc="http://schemas.openxmlformats.org/markup-compatibility/2006">
              <mc:Choice xmlns:v="urn:schemas-microsoft-com:vml" Requires="v">
                <p:oleObj spid="_x0000_s185419"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1935244" y="4162801"/>
                        <a:ext cx="3125099" cy="1704599"/>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extLst>
              <p:ext uri="{D42A27DB-BD31-4B8C-83A1-F6EECF244321}">
                <p14:modId xmlns:p14="http://schemas.microsoft.com/office/powerpoint/2010/main" val="836681622"/>
              </p:ext>
            </p:extLst>
          </p:nvPr>
        </p:nvGraphicFramePr>
        <p:xfrm>
          <a:off x="1634372" y="1648578"/>
          <a:ext cx="2628900" cy="1490286"/>
        </p:xfrm>
        <a:graphic>
          <a:graphicData uri="http://schemas.openxmlformats.org/presentationml/2006/ole">
            <mc:AlternateContent xmlns:mc="http://schemas.openxmlformats.org/markup-compatibility/2006">
              <mc:Choice xmlns:v="urn:schemas-microsoft-com:vml" Requires="v">
                <p:oleObj spid="_x0000_s185420"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372" y="1648578"/>
                        <a:ext cx="2628900" cy="1490286"/>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7AA27540-65F9-AB4E-BDB8-9B820AE3988A}"/>
              </a:ext>
            </a:extLst>
          </p:cNvPr>
          <p:cNvSpPr txBox="1"/>
          <p:nvPr/>
        </p:nvSpPr>
        <p:spPr>
          <a:xfrm>
            <a:off x="8038948" y="6380202"/>
            <a:ext cx="952652" cy="369332"/>
          </a:xfrm>
          <a:prstGeom prst="rect">
            <a:avLst/>
          </a:prstGeom>
          <a:noFill/>
        </p:spPr>
        <p:txBody>
          <a:bodyPr wrap="square" rtlCol="0">
            <a:spAutoFit/>
          </a:bodyPr>
          <a:lstStyle/>
          <a:p>
            <a:r>
              <a:rPr lang="en-US" sz="1800" dirty="0">
                <a:solidFill>
                  <a:srgbClr val="CC00CC"/>
                </a:solidFill>
                <a:latin typeface="+mj-lt"/>
              </a:rPr>
              <a:t>(Poll12)</a:t>
            </a:r>
          </a:p>
        </p:txBody>
      </p:sp>
      <p:graphicFrame>
        <p:nvGraphicFramePr>
          <p:cNvPr id="11" name="Object 5">
            <a:extLst>
              <a:ext uri="{FF2B5EF4-FFF2-40B4-BE49-F238E27FC236}">
                <a16:creationId xmlns:a16="http://schemas.microsoft.com/office/drawing/2014/main" id="{86059B59-7B88-654F-8772-94175DC27A20}"/>
              </a:ext>
            </a:extLst>
          </p:cNvPr>
          <p:cNvGraphicFramePr>
            <a:graphicFrameLocks noChangeAspect="1"/>
          </p:cNvGraphicFramePr>
          <p:nvPr>
            <p:extLst>
              <p:ext uri="{D42A27DB-BD31-4B8C-83A1-F6EECF244321}">
                <p14:modId xmlns:p14="http://schemas.microsoft.com/office/powerpoint/2010/main" val="2213386552"/>
              </p:ext>
            </p:extLst>
          </p:nvPr>
        </p:nvGraphicFramePr>
        <p:xfrm>
          <a:off x="5061874" y="1881235"/>
          <a:ext cx="2909186" cy="973932"/>
        </p:xfrm>
        <a:graphic>
          <a:graphicData uri="http://schemas.openxmlformats.org/presentationml/2006/ole">
            <mc:AlternateContent xmlns:mc="http://schemas.openxmlformats.org/markup-compatibility/2006">
              <mc:Choice xmlns:v="urn:schemas-microsoft-com:vml" Requires="v">
                <p:oleObj spid="_x0000_s185421" name="Equation" r:id="rId7" imgW="457200" imgH="152400" progId="Equation.DSMT4">
                  <p:embed/>
                </p:oleObj>
              </mc:Choice>
              <mc:Fallback>
                <p:oleObj name="Equation" r:id="rId7" imgW="457200" imgH="152400" progId="Equation.DSMT4">
                  <p:embed/>
                  <p:pic>
                    <p:nvPicPr>
                      <p:cNvPr id="235538"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1874" y="1881235"/>
                        <a:ext cx="2909186" cy="973932"/>
                      </a:xfrm>
                      <a:prstGeom prst="rect">
                        <a:avLst/>
                      </a:prstGeom>
                      <a:solidFill>
                        <a:srgbClr val="FFFFCC"/>
                      </a:solidFill>
                      <a:ln w="28575">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7678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5,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7</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the case of </a:t>
            </a:r>
            <a:r>
              <a:rPr lang="en-US" sz="3200" b="1" dirty="0">
                <a:solidFill>
                  <a:srgbClr val="C00000"/>
                </a:solidFill>
                <a:latin typeface="Arial Narrow" charset="0"/>
              </a:rPr>
              <a:t>n</a:t>
            </a:r>
            <a:r>
              <a:rPr lang="en-US" sz="3200" dirty="0">
                <a:solidFill>
                  <a:schemeClr val="accent2"/>
                </a:solidFill>
                <a:latin typeface="Arial Narrow" charset="0"/>
              </a:rPr>
              <a:t> individual point charges in a given space and V=0 at r=∞.</a:t>
            </a:r>
          </a:p>
          <a:p>
            <a:pPr marL="342900" indent="-342900">
              <a:spcBef>
                <a:spcPct val="20000"/>
              </a:spcBef>
              <a:buFontTx/>
              <a:buChar char="•"/>
            </a:pPr>
            <a:r>
              <a:rPr lang="en-US" sz="3200" dirty="0">
                <a:solidFill>
                  <a:schemeClr val="accent2"/>
                </a:solidFill>
                <a:latin typeface="Arial Narrow" charset="0"/>
              </a:rPr>
              <a:t>Then the potential </a:t>
            </a:r>
            <a:r>
              <a:rPr lang="en-US" sz="3200" dirty="0">
                <a:solidFill>
                  <a:srgbClr val="C00000"/>
                </a:solidFill>
                <a:latin typeface="Arial Narrow" charset="0"/>
              </a:rPr>
              <a:t>V</a:t>
            </a:r>
            <a:r>
              <a:rPr lang="en-US" sz="3200" baseline="-25000" dirty="0">
                <a:solidFill>
                  <a:srgbClr val="C00000"/>
                </a:solidFill>
                <a:latin typeface="Monotype Corsiva"/>
                <a:cs typeface="Monotype Corsiva"/>
              </a:rPr>
              <a:t>ia</a:t>
            </a:r>
            <a:r>
              <a:rPr lang="en-US" sz="3200" dirty="0">
                <a:solidFill>
                  <a:schemeClr val="accent2"/>
                </a:solidFill>
                <a:latin typeface="Arial Narrow" charset="0"/>
              </a:rPr>
              <a:t> due to the charge </a:t>
            </a:r>
            <a:r>
              <a:rPr lang="en-US" sz="3200" dirty="0">
                <a:solidFill>
                  <a:srgbClr val="C00000"/>
                </a:solidFill>
                <a:latin typeface="Arial Narrow" charset="0"/>
              </a:rPr>
              <a:t>Q</a:t>
            </a:r>
            <a:r>
              <a:rPr lang="en-US" sz="3200" baseline="-25000" dirty="0">
                <a:solidFill>
                  <a:srgbClr val="C00000"/>
                </a:solidFill>
                <a:latin typeface="Monotype Corsiva" charset="0"/>
              </a:rPr>
              <a:t>i</a:t>
            </a:r>
            <a:r>
              <a:rPr lang="en-US" sz="3200" dirty="0">
                <a:solidFill>
                  <a:schemeClr val="accent2"/>
                </a:solidFill>
                <a:latin typeface="Arial Narrow" charset="0"/>
              </a:rPr>
              <a:t> at point </a:t>
            </a:r>
            <a:r>
              <a:rPr lang="en-US" sz="3200" dirty="0">
                <a:solidFill>
                  <a:srgbClr val="C00000"/>
                </a:solidFill>
                <a:latin typeface="Monotype Corsiva" charset="0"/>
              </a:rPr>
              <a:t>a</a:t>
            </a:r>
            <a:r>
              <a:rPr lang="en-US" sz="3200" dirty="0">
                <a:solidFill>
                  <a:schemeClr val="accent2"/>
                </a:solidFill>
                <a:latin typeface="Arial Narrow" charset="0"/>
              </a:rPr>
              <a:t>, at a distance </a:t>
            </a:r>
            <a:r>
              <a:rPr lang="en-US" sz="3200" dirty="0">
                <a:solidFill>
                  <a:srgbClr val="C00000"/>
                </a:solidFill>
                <a:latin typeface="Arial Narrow" charset="0"/>
              </a:rPr>
              <a:t>r</a:t>
            </a:r>
            <a:r>
              <a:rPr lang="en-US" sz="3200" i="1" baseline="-25000" dirty="0">
                <a:solidFill>
                  <a:srgbClr val="C00000"/>
                </a:solidFill>
                <a:latin typeface="Arial Narrow" charset="0"/>
              </a:rPr>
              <a:t>ia</a:t>
            </a:r>
            <a:r>
              <a:rPr lang="en-US" sz="3200" dirty="0">
                <a:solidFill>
                  <a:schemeClr val="accent2"/>
                </a:solidFill>
                <a:latin typeface="Arial Narrow" charset="0"/>
              </a:rPr>
              <a:t> from </a:t>
            </a:r>
            <a:r>
              <a:rPr lang="en-US" sz="3200" dirty="0">
                <a:solidFill>
                  <a:srgbClr val="C00000"/>
                </a:solidFill>
                <a:latin typeface="Arial Narrow" charset="0"/>
              </a:rPr>
              <a:t>Q</a:t>
            </a:r>
            <a:r>
              <a:rPr lang="en-US" sz="3200" baseline="-25000" dirty="0">
                <a:solidFill>
                  <a:srgbClr val="C00000"/>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rgbClr val="C00000"/>
                </a:solidFill>
                <a:latin typeface="Arial Narrow" charset="0"/>
              </a:rPr>
              <a:t>V</a:t>
            </a:r>
            <a:r>
              <a:rPr lang="en-US" sz="3200" baseline="-25000" dirty="0" err="1">
                <a:solidFill>
                  <a:srgbClr val="C00000"/>
                </a:solidFill>
                <a:latin typeface="Arial Narrow" charset="0"/>
              </a:rPr>
              <a:t>a</a:t>
            </a:r>
            <a:r>
              <a:rPr lang="en-US" sz="3200" dirty="0">
                <a:solidFill>
                  <a:schemeClr val="accent2"/>
                </a:solidFill>
                <a:latin typeface="Arial Narrow" charset="0"/>
              </a:rPr>
              <a:t> by all </a:t>
            </a:r>
            <a:r>
              <a:rPr lang="en-US" sz="3200" b="1" dirty="0" err="1">
                <a:solidFill>
                  <a:srgbClr val="C00000"/>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919662" y="2514600"/>
          <a:ext cx="869950" cy="582613"/>
        </p:xfrm>
        <a:graphic>
          <a:graphicData uri="http://schemas.openxmlformats.org/presentationml/2006/ole">
            <mc:AlternateContent xmlns:mc="http://schemas.openxmlformats.org/markup-compatibility/2006">
              <mc:Choice xmlns:v="urn:schemas-microsoft-com:vml" Requires="v">
                <p:oleObj spid="_x0000_s209940"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2" y="2514600"/>
                        <a:ext cx="869950"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783262" y="2286000"/>
          <a:ext cx="1455738" cy="1168400"/>
        </p:xfrm>
        <a:graphic>
          <a:graphicData uri="http://schemas.openxmlformats.org/presentationml/2006/ole">
            <mc:AlternateContent xmlns:mc="http://schemas.openxmlformats.org/markup-compatibility/2006">
              <mc:Choice xmlns:v="urn:schemas-microsoft-com:vml" Requires="v">
                <p:oleObj spid="_x0000_s209941"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2" y="2286000"/>
                        <a:ext cx="1455738" cy="1168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209942"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209943"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209944"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209945"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209946"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33014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1672"/>
                                        </p:tgtEl>
                                        <p:attrNameLst>
                                          <p:attrName>style.visibility</p:attrName>
                                        </p:attrNameLst>
                                      </p:cBhvr>
                                      <p:to>
                                        <p:strVal val="visible"/>
                                      </p:to>
                                    </p:set>
                                    <p:animEffect transition="in" filter="wipe(left)">
                                      <p:cBhvr>
                                        <p:cTn id="7" dur="500"/>
                                        <p:tgtEl>
                                          <p:spTgt spid="241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wipe(left)">
                                      <p:cBhvr>
                                        <p:cTn id="12" dur="500"/>
                                        <p:tgtEl>
                                          <p:spTgt spid="2416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1671"/>
                                        </p:tgtEl>
                                        <p:attrNameLst>
                                          <p:attrName>style.visibility</p:attrName>
                                        </p:attrNameLst>
                                      </p:cBhvr>
                                      <p:to>
                                        <p:strVal val="visible"/>
                                      </p:to>
                                    </p:set>
                                    <p:animEffect transition="in" filter="wipe(left)">
                                      <p:cBhvr>
                                        <p:cTn id="17" dur="500"/>
                                        <p:tgtEl>
                                          <p:spTgt spid="2416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41673">
                                            <p:txEl>
                                              <p:pRg st="0" end="0"/>
                                            </p:txEl>
                                          </p:spTgt>
                                        </p:tgtEl>
                                        <p:attrNameLst>
                                          <p:attrName>style.visibility</p:attrName>
                                        </p:attrNameLst>
                                      </p:cBhvr>
                                      <p:to>
                                        <p:strVal val="visible"/>
                                      </p:to>
                                    </p:set>
                                    <p:animEffect transition="in" filter="wipe(left)">
                                      <p:cBhvr>
                                        <p:cTn id="22" dur="500"/>
                                        <p:tgtEl>
                                          <p:spTgt spid="24167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wipe(left)">
                                      <p:cBhvr>
                                        <p:cTn id="27" dur="500"/>
                                        <p:tgtEl>
                                          <p:spTgt spid="2416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1674"/>
                                        </p:tgtEl>
                                        <p:attrNameLst>
                                          <p:attrName>style.visibility</p:attrName>
                                        </p:attrNameLst>
                                      </p:cBhvr>
                                      <p:to>
                                        <p:strVal val="visible"/>
                                      </p:to>
                                    </p:set>
                                    <p:animEffect transition="in" filter="wipe(left)">
                                      <p:cBhvr>
                                        <p:cTn id="32" dur="500"/>
                                        <p:tgtEl>
                                          <p:spTgt spid="24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97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a:solidFill>
                  <a:srgbClr val="660066"/>
                </a:solidFill>
                <a:latin typeface="Arial Narrow" charset="0"/>
              </a:rPr>
              <a:t>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144255"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144256"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144257"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144258"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144259"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144260"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290208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Oct. 5,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9</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145279"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145280"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145281"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145282"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145283"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145284"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310038686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43457</TotalTime>
  <Words>2387</Words>
  <Application>Microsoft Macintosh PowerPoint</Application>
  <PresentationFormat>On-screen Show (4:3)</PresentationFormat>
  <Paragraphs>237</Paragraphs>
  <Slides>20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Narrow</vt:lpstr>
      <vt:lpstr>Courier New</vt:lpstr>
      <vt:lpstr>Monotype Corsiva</vt:lpstr>
      <vt:lpstr>Symbol</vt:lpstr>
      <vt:lpstr>Times New Roman</vt:lpstr>
      <vt:lpstr>phys1443-spring02</vt:lpstr>
      <vt:lpstr>Equation</vt:lpstr>
      <vt:lpstr>PHYS 1441 – Section 002 Lecture #10</vt:lpstr>
      <vt:lpstr>Announcements</vt:lpstr>
      <vt:lpstr>Reminder: SP#3 – Civic Duty I: Voter Registration</vt:lpstr>
      <vt:lpstr>SP#3 – Civic Duty I: Voter Registration – 2</vt:lpstr>
      <vt:lpstr>Reminder: Special Project #4</vt:lpstr>
      <vt:lpstr>Refresher : Some Formula</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lpstr>Capacitors (or Condensers)</vt:lpstr>
      <vt:lpstr>Capacitors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958</cp:revision>
  <dcterms:created xsi:type="dcterms:W3CDTF">2012-01-19T04:21:20Z</dcterms:created>
  <dcterms:modified xsi:type="dcterms:W3CDTF">2020-10-05T19:38:21Z</dcterms:modified>
</cp:coreProperties>
</file>