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91" r:id="rId2"/>
    <p:sldId id="481" r:id="rId3"/>
    <p:sldId id="597" r:id="rId4"/>
    <p:sldId id="598" r:id="rId5"/>
    <p:sldId id="591" r:id="rId6"/>
    <p:sldId id="619" r:id="rId7"/>
    <p:sldId id="670" r:id="rId8"/>
    <p:sldId id="671" r:id="rId9"/>
    <p:sldId id="672" r:id="rId10"/>
    <p:sldId id="661" r:id="rId11"/>
    <p:sldId id="662" r:id="rId12"/>
    <p:sldId id="595" r:id="rId13"/>
    <p:sldId id="673" r:id="rId14"/>
    <p:sldId id="674" r:id="rId15"/>
    <p:sldId id="675" r:id="rId16"/>
    <p:sldId id="599" r:id="rId17"/>
    <p:sldId id="676" r:id="rId18"/>
    <p:sldId id="677" r:id="rId19"/>
    <p:sldId id="602" r:id="rId20"/>
    <p:sldId id="603" r:id="rId2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CC00CC"/>
    <a:srgbClr val="99FFCC"/>
    <a:srgbClr val="003300"/>
    <a:srgbClr val="660066"/>
    <a:srgbClr val="CC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18"/>
    <p:restoredTop sz="94660"/>
  </p:normalViewPr>
  <p:slideViewPr>
    <p:cSldViewPr>
      <p:cViewPr varScale="1">
        <p:scale>
          <a:sx n="136" d="100"/>
          <a:sy n="136" d="100"/>
        </p:scale>
        <p:origin x="153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e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10" Type="http://schemas.openxmlformats.org/officeDocument/2006/relationships/image" Target="../media/image73.emf"/><Relationship Id="rId4" Type="http://schemas.openxmlformats.org/officeDocument/2006/relationships/image" Target="../media/image67.emf"/><Relationship Id="rId9" Type="http://schemas.openxmlformats.org/officeDocument/2006/relationships/image" Target="../media/image7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e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emf"/><Relationship Id="rId1" Type="http://schemas.openxmlformats.org/officeDocument/2006/relationships/image" Target="../media/image40.wmf"/><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w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image" Target="../media/image46.wmf"/><Relationship Id="rId6" Type="http://schemas.openxmlformats.org/officeDocument/2006/relationships/image" Target="../media/image51.emf"/><Relationship Id="rId5" Type="http://schemas.openxmlformats.org/officeDocument/2006/relationships/image" Target="../media/image50.wmf"/><Relationship Id="rId10" Type="http://schemas.openxmlformats.org/officeDocument/2006/relationships/image" Target="../media/image55.emf"/><Relationship Id="rId4" Type="http://schemas.openxmlformats.org/officeDocument/2006/relationships/image" Target="../media/image49.wmf"/><Relationship Id="rId9" Type="http://schemas.openxmlformats.org/officeDocument/2006/relationships/image" Target="../media/image5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wmf"/><Relationship Id="rId4" Type="http://schemas.openxmlformats.org/officeDocument/2006/relationships/image" Target="../media/image5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wmf"/><Relationship Id="rId4"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210417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20</a:t>
            </a:fld>
            <a:endParaRPr lang="en-US"/>
          </a:p>
        </p:txBody>
      </p:sp>
    </p:spTree>
    <p:extLst>
      <p:ext uri="{BB962C8B-B14F-4D97-AF65-F5344CB8AC3E}">
        <p14:creationId xmlns:p14="http://schemas.microsoft.com/office/powerpoint/2010/main" val="3398644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Oct. 5,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5,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5,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Oct. 5,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5,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Oct. 5,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Oct. 5,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Oct. 5,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Oct. 5,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Oct. 5,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Oct. 5,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Oct. 5,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Oct. 5,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4.emf"/><Relationship Id="rId18" Type="http://schemas.openxmlformats.org/officeDocument/2006/relationships/image" Target="../media/image38.emf"/><Relationship Id="rId3" Type="http://schemas.openxmlformats.org/officeDocument/2006/relationships/image" Target="../media/image37.jpeg"/><Relationship Id="rId7" Type="http://schemas.openxmlformats.org/officeDocument/2006/relationships/image" Target="../media/image31.wmf"/><Relationship Id="rId12" Type="http://schemas.openxmlformats.org/officeDocument/2006/relationships/oleObject" Target="../embeddings/oleObject27.bin"/><Relationship Id="rId17" Type="http://schemas.openxmlformats.org/officeDocument/2006/relationships/image" Target="../media/image36.emf"/><Relationship Id="rId2" Type="http://schemas.openxmlformats.org/officeDocument/2006/relationships/slideLayout" Target="../slideLayouts/slideLayout2.xml"/><Relationship Id="rId16" Type="http://schemas.openxmlformats.org/officeDocument/2006/relationships/oleObject" Target="../embeddings/oleObject29.bin"/><Relationship Id="rId1" Type="http://schemas.openxmlformats.org/officeDocument/2006/relationships/vmlDrawing" Target="../drawings/vmlDrawing5.vml"/><Relationship Id="rId6" Type="http://schemas.openxmlformats.org/officeDocument/2006/relationships/oleObject" Target="../embeddings/oleObject24.bin"/><Relationship Id="rId11" Type="http://schemas.openxmlformats.org/officeDocument/2006/relationships/image" Target="../media/image33.emf"/><Relationship Id="rId5" Type="http://schemas.openxmlformats.org/officeDocument/2006/relationships/image" Target="../media/image30.wmf"/><Relationship Id="rId15" Type="http://schemas.openxmlformats.org/officeDocument/2006/relationships/image" Target="../media/image35.emf"/><Relationship Id="rId10" Type="http://schemas.openxmlformats.org/officeDocument/2006/relationships/oleObject" Target="../embeddings/oleObject26.bin"/><Relationship Id="rId19" Type="http://schemas.openxmlformats.org/officeDocument/2006/relationships/image" Target="../media/image39.emf"/><Relationship Id="rId4" Type="http://schemas.openxmlformats.org/officeDocument/2006/relationships/oleObject" Target="../embeddings/oleObject23.bin"/><Relationship Id="rId9" Type="http://schemas.openxmlformats.org/officeDocument/2006/relationships/image" Target="../media/image32.wmf"/><Relationship Id="rId14"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5.bin"/><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1.e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43.emf"/><Relationship Id="rId4" Type="http://schemas.openxmlformats.org/officeDocument/2006/relationships/image" Target="../media/image40.wmf"/><Relationship Id="rId9" Type="http://schemas.openxmlformats.org/officeDocument/2006/relationships/oleObject" Target="../embeddings/oleObject33.bin"/><Relationship Id="rId14" Type="http://schemas.openxmlformats.org/officeDocument/2006/relationships/image" Target="../media/image45.emf"/></Relationships>
</file>

<file path=ppt/slides/_rels/slide1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1.bin"/><Relationship Id="rId18" Type="http://schemas.openxmlformats.org/officeDocument/2006/relationships/image" Target="../media/image53.emf"/><Relationship Id="rId3" Type="http://schemas.openxmlformats.org/officeDocument/2006/relationships/oleObject" Target="../embeddings/oleObject36.bin"/><Relationship Id="rId21" Type="http://schemas.openxmlformats.org/officeDocument/2006/relationships/oleObject" Target="../embeddings/oleObject45.bin"/><Relationship Id="rId7" Type="http://schemas.openxmlformats.org/officeDocument/2006/relationships/oleObject" Target="../embeddings/oleObject38.bin"/><Relationship Id="rId12" Type="http://schemas.openxmlformats.org/officeDocument/2006/relationships/image" Target="../media/image50.wmf"/><Relationship Id="rId17" Type="http://schemas.openxmlformats.org/officeDocument/2006/relationships/oleObject" Target="../embeddings/oleObject43.bin"/><Relationship Id="rId2" Type="http://schemas.openxmlformats.org/officeDocument/2006/relationships/slideLayout" Target="../slideLayouts/slideLayout2.xml"/><Relationship Id="rId16" Type="http://schemas.openxmlformats.org/officeDocument/2006/relationships/image" Target="../media/image52.emf"/><Relationship Id="rId20" Type="http://schemas.openxmlformats.org/officeDocument/2006/relationships/image" Target="../media/image54.emf"/><Relationship Id="rId1" Type="http://schemas.openxmlformats.org/officeDocument/2006/relationships/vmlDrawing" Target="../drawings/vmlDrawing7.vml"/><Relationship Id="rId6" Type="http://schemas.openxmlformats.org/officeDocument/2006/relationships/image" Target="../media/image47.e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49.wmf"/><Relationship Id="rId19" Type="http://schemas.openxmlformats.org/officeDocument/2006/relationships/oleObject" Target="../embeddings/oleObject44.bin"/><Relationship Id="rId4" Type="http://schemas.openxmlformats.org/officeDocument/2006/relationships/image" Target="../media/image46.wmf"/><Relationship Id="rId9" Type="http://schemas.openxmlformats.org/officeDocument/2006/relationships/oleObject" Target="../embeddings/oleObject39.bin"/><Relationship Id="rId14" Type="http://schemas.openxmlformats.org/officeDocument/2006/relationships/image" Target="../media/image51.emf"/><Relationship Id="rId22" Type="http://schemas.openxmlformats.org/officeDocument/2006/relationships/image" Target="../media/image55.emf"/></Relationships>
</file>

<file path=ppt/slides/_rels/slide15.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7.emf"/><Relationship Id="rId5" Type="http://schemas.openxmlformats.org/officeDocument/2006/relationships/oleObject" Target="../embeddings/oleObject47.bin"/><Relationship Id="rId10" Type="http://schemas.openxmlformats.org/officeDocument/2006/relationships/image" Target="../media/image59.emf"/><Relationship Id="rId4" Type="http://schemas.openxmlformats.org/officeDocument/2006/relationships/image" Target="../media/image56.wmf"/><Relationship Id="rId9" Type="http://schemas.openxmlformats.org/officeDocument/2006/relationships/oleObject" Target="../embeddings/oleObject49.bin"/></Relationships>
</file>

<file path=ppt/slides/_rels/slide16.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1.emf"/><Relationship Id="rId5" Type="http://schemas.openxmlformats.org/officeDocument/2006/relationships/oleObject" Target="../embeddings/oleObject51.bin"/><Relationship Id="rId10" Type="http://schemas.openxmlformats.org/officeDocument/2006/relationships/image" Target="../media/image63.emf"/><Relationship Id="rId4" Type="http://schemas.openxmlformats.org/officeDocument/2006/relationships/image" Target="../media/image60.wmf"/><Relationship Id="rId9" Type="http://schemas.openxmlformats.org/officeDocument/2006/relationships/oleObject" Target="../embeddings/oleObject53.bin"/></Relationships>
</file>

<file path=ppt/slides/_rels/slide17.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59.bin"/><Relationship Id="rId18" Type="http://schemas.openxmlformats.org/officeDocument/2006/relationships/image" Target="../media/image71.wmf"/><Relationship Id="rId3" Type="http://schemas.openxmlformats.org/officeDocument/2006/relationships/oleObject" Target="../embeddings/oleObject54.bin"/><Relationship Id="rId21" Type="http://schemas.openxmlformats.org/officeDocument/2006/relationships/oleObject" Target="../embeddings/oleObject63.bin"/><Relationship Id="rId7" Type="http://schemas.openxmlformats.org/officeDocument/2006/relationships/oleObject" Target="../embeddings/oleObject56.bin"/><Relationship Id="rId12" Type="http://schemas.openxmlformats.org/officeDocument/2006/relationships/image" Target="../media/image68.wmf"/><Relationship Id="rId17" Type="http://schemas.openxmlformats.org/officeDocument/2006/relationships/oleObject" Target="../embeddings/oleObject61.bin"/><Relationship Id="rId2" Type="http://schemas.openxmlformats.org/officeDocument/2006/relationships/slideLayout" Target="../slideLayouts/slideLayout2.xml"/><Relationship Id="rId16" Type="http://schemas.openxmlformats.org/officeDocument/2006/relationships/image" Target="../media/image70.emf"/><Relationship Id="rId20" Type="http://schemas.openxmlformats.org/officeDocument/2006/relationships/image" Target="../media/image72.wmf"/><Relationship Id="rId1" Type="http://schemas.openxmlformats.org/officeDocument/2006/relationships/vmlDrawing" Target="../drawings/vmlDrawing10.vml"/><Relationship Id="rId6" Type="http://schemas.openxmlformats.org/officeDocument/2006/relationships/image" Target="../media/image65.w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10" Type="http://schemas.openxmlformats.org/officeDocument/2006/relationships/image" Target="../media/image67.emf"/><Relationship Id="rId19" Type="http://schemas.openxmlformats.org/officeDocument/2006/relationships/oleObject" Target="../embeddings/oleObject62.bin"/><Relationship Id="rId4" Type="http://schemas.openxmlformats.org/officeDocument/2006/relationships/image" Target="../media/image64.wmf"/><Relationship Id="rId9" Type="http://schemas.openxmlformats.org/officeDocument/2006/relationships/oleObject" Target="../embeddings/oleObject57.bin"/><Relationship Id="rId14" Type="http://schemas.openxmlformats.org/officeDocument/2006/relationships/image" Target="../media/image69.wmf"/><Relationship Id="rId22" Type="http://schemas.openxmlformats.org/officeDocument/2006/relationships/image" Target="../media/image73.emf"/></Relationships>
</file>

<file path=ppt/slides/_rels/slide18.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5.wmf"/><Relationship Id="rId5" Type="http://schemas.openxmlformats.org/officeDocument/2006/relationships/oleObject" Target="../embeddings/oleObject65.bin"/><Relationship Id="rId4" Type="http://schemas.openxmlformats.org/officeDocument/2006/relationships/image" Target="../media/image7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notesSlide" Target="../notesSlides/notesSlide3.xml"/><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0.jpeg"/><Relationship Id="rId5" Type="http://schemas.openxmlformats.org/officeDocument/2006/relationships/image" Target="../media/image79.jpeg"/><Relationship Id="rId10" Type="http://schemas.openxmlformats.org/officeDocument/2006/relationships/image" Target="../media/image82.png"/><Relationship Id="rId4" Type="http://schemas.openxmlformats.org/officeDocument/2006/relationships/image" Target="../media/image78.jpeg"/><Relationship Id="rId9"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1.wmf"/><Relationship Id="rId2" Type="http://schemas.openxmlformats.org/officeDocument/2006/relationships/slideLayout" Target="../slideLayouts/slideLayout2.xml"/><Relationship Id="rId16" Type="http://schemas.openxmlformats.org/officeDocument/2006/relationships/image" Target="../media/image13.wmf"/><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7.bin"/><Relationship Id="rId14" Type="http://schemas.openxmlformats.org/officeDocument/2006/relationships/image" Target="../media/image12.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8.emf"/><Relationship Id="rId3" Type="http://schemas.openxmlformats.org/officeDocument/2006/relationships/image" Target="../media/image20.jpeg"/><Relationship Id="rId7" Type="http://schemas.openxmlformats.org/officeDocument/2006/relationships/image" Target="../media/image15.emf"/><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image" Target="../media/image17.emf"/><Relationship Id="rId5" Type="http://schemas.openxmlformats.org/officeDocument/2006/relationships/image" Target="../media/image14.emf"/><Relationship Id="rId15" Type="http://schemas.openxmlformats.org/officeDocument/2006/relationships/image" Target="../media/image19.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6.emf"/><Relationship Id="rId1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4.wmf"/><Relationship Id="rId3" Type="http://schemas.openxmlformats.org/officeDocument/2006/relationships/image" Target="../media/image26.jpeg"/><Relationship Id="rId7" Type="http://schemas.openxmlformats.org/officeDocument/2006/relationships/image" Target="../media/image22.wmf"/><Relationship Id="rId12"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23.wmf"/><Relationship Id="rId5" Type="http://schemas.openxmlformats.org/officeDocument/2006/relationships/image" Target="../media/image21.wmf"/><Relationship Id="rId15" Type="http://schemas.openxmlformats.org/officeDocument/2006/relationships/image" Target="../media/image25.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3.wmf"/><Relationship Id="rId14"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Oct. 5,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#10</a:t>
            </a:r>
          </a:p>
        </p:txBody>
      </p:sp>
      <p:sp>
        <p:nvSpPr>
          <p:cNvPr id="18438" name="Text Box 4"/>
          <p:cNvSpPr txBox="1">
            <a:spLocks noChangeArrowheads="1"/>
          </p:cNvSpPr>
          <p:nvPr/>
        </p:nvSpPr>
        <p:spPr bwMode="auto">
          <a:xfrm>
            <a:off x="3138658" y="1531203"/>
            <a:ext cx="255871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Oct. </a:t>
            </a:r>
            <a:r>
              <a:rPr lang="en-US">
                <a:solidFill>
                  <a:schemeClr val="accent2"/>
                </a:solidFill>
                <a:latin typeface="Monotype Corsiva" pitchFamily="-84" charset="0"/>
              </a:rPr>
              <a:t>5, </a:t>
            </a:r>
            <a:r>
              <a:rPr lang="en-US" dirty="0">
                <a:solidFill>
                  <a:schemeClr val="accent2"/>
                </a:solidFill>
                <a:latin typeface="Monotype Corsiva" pitchFamily="-84" charset="0"/>
              </a:rPr>
              <a:t>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156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a:solidFill>
                  <a:schemeClr val="accent2"/>
                </a:solidFill>
                <a:latin typeface="Arial Narrow" pitchFamily="-84" charset="0"/>
              </a:rPr>
              <a:t>CH23</a:t>
            </a:r>
          </a:p>
          <a:p>
            <a:pPr marL="990600" lvl="1" indent="-533400">
              <a:buFont typeface="Courier New" panose="02070309020205020404" pitchFamily="49" charset="0"/>
              <a:buChar char="o"/>
            </a:pPr>
            <a:r>
              <a:rPr lang="en-US" sz="3200" dirty="0">
                <a:solidFill>
                  <a:srgbClr val="003300"/>
                </a:solidFill>
                <a:latin typeface="Arial Narrow" charset="0"/>
              </a:rPr>
              <a:t>Potential due to Charge Distributions</a:t>
            </a:r>
          </a:p>
          <a:p>
            <a:pPr marL="990600" lvl="1" indent="-533400">
              <a:buFont typeface="Courier New" panose="02070309020205020404" pitchFamily="49" charset="0"/>
              <a:buChar char="o"/>
            </a:pPr>
            <a:r>
              <a:rPr lang="en-US" sz="3200" dirty="0" err="1">
                <a:solidFill>
                  <a:srgbClr val="003300"/>
                </a:solidFill>
                <a:latin typeface="Arial Narrow" charset="0"/>
              </a:rPr>
              <a:t>Equi</a:t>
            </a:r>
            <a:r>
              <a:rPr lang="en-US" sz="3200" dirty="0">
                <a:solidFill>
                  <a:srgbClr val="003300"/>
                </a:solidFill>
                <a:latin typeface="Arial Narrow" charset="0"/>
              </a:rPr>
              <a:t>-potential Lines and Surfaces</a:t>
            </a:r>
          </a:p>
          <a:p>
            <a:pPr marL="990600" lvl="1" indent="-533400">
              <a:buFont typeface="Courier New" panose="02070309020205020404" pitchFamily="49" charset="0"/>
              <a:buChar char="o"/>
            </a:pPr>
            <a:r>
              <a:rPr lang="en-US" sz="3200" dirty="0">
                <a:solidFill>
                  <a:srgbClr val="003300"/>
                </a:solidFill>
                <a:latin typeface="Arial Narrow" charset="0"/>
              </a:rPr>
              <a:t>Electro-static Potential Energy</a:t>
            </a:r>
          </a:p>
          <a:p>
            <a:pPr marL="609600" indent="-609600">
              <a:spcBef>
                <a:spcPct val="20000"/>
              </a:spcBef>
              <a:buFontTx/>
              <a:buChar char="•"/>
            </a:pPr>
            <a:r>
              <a:rPr lang="en-US" sz="3600" dirty="0">
                <a:solidFill>
                  <a:schemeClr val="accent2"/>
                </a:solidFill>
                <a:latin typeface="Arial Narrow" pitchFamily="-84" charset="0"/>
              </a:rPr>
              <a:t>CH24</a:t>
            </a:r>
          </a:p>
          <a:p>
            <a:pPr marL="990600" lvl="1" indent="-533400">
              <a:buFont typeface="Courier New" panose="02070309020205020404" pitchFamily="49" charset="0"/>
              <a:buChar char="o"/>
            </a:pPr>
            <a:r>
              <a:rPr lang="en-US" sz="3200" dirty="0">
                <a:solidFill>
                  <a:srgbClr val="003300"/>
                </a:solidFill>
                <a:latin typeface="Arial Narrow" charset="0"/>
              </a:rPr>
              <a:t>Capacitors</a:t>
            </a:r>
          </a:p>
          <a:p>
            <a:pPr marL="990600" lvl="1" indent="-533400">
              <a:buFont typeface="Courier New" panose="02070309020205020404" pitchFamily="49" charset="0"/>
              <a:buChar char="o"/>
            </a:pPr>
            <a:r>
              <a:rPr lang="en-US" sz="3200" dirty="0">
                <a:solidFill>
                  <a:srgbClr val="003300"/>
                </a:solidFill>
                <a:latin typeface="Arial Narrow" charset="0"/>
              </a:rPr>
              <a:t>Capacitors in Series and Parallel</a:t>
            </a:r>
          </a:p>
          <a:p>
            <a:pPr marL="990600" lvl="1" indent="-533400">
              <a:buFont typeface="Courier New" panose="02070309020205020404" pitchFamily="49" charset="0"/>
              <a:buChar char="o"/>
            </a:pPr>
            <a:endParaRPr lang="en-US" sz="3200" dirty="0">
              <a:solidFill>
                <a:srgbClr val="003300"/>
              </a:solidFill>
              <a:latin typeface="Arial Narrow" charset="0"/>
            </a:endParaRP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sp>
        <p:nvSpPr>
          <p:cNvPr id="9" name="Text Box 9">
            <a:extLst>
              <a:ext uri="{FF2B5EF4-FFF2-40B4-BE49-F238E27FC236}">
                <a16:creationId xmlns:a16="http://schemas.microsoft.com/office/drawing/2014/main" id="{0F6DD1A8-0882-264C-AFD8-5B6C0F1136F9}"/>
              </a:ext>
            </a:extLst>
          </p:cNvPr>
          <p:cNvSpPr txBox="1">
            <a:spLocks noChangeArrowheads="1"/>
          </p:cNvSpPr>
          <p:nvPr/>
        </p:nvSpPr>
        <p:spPr bwMode="auto">
          <a:xfrm>
            <a:off x="609600" y="5943600"/>
            <a:ext cx="8001000" cy="461665"/>
          </a:xfrm>
          <a:prstGeom prst="rect">
            <a:avLst/>
          </a:prstGeom>
          <a:solidFill>
            <a:srgbClr val="CCFFFF"/>
          </a:solidFill>
          <a:ln w="9525">
            <a:noFill/>
            <a:miter lim="800000"/>
            <a:headEnd/>
            <a:tailEnd/>
          </a:ln>
        </p:spPr>
        <p:txBody>
          <a:bodyPr wrap="square">
            <a:prstTxWarp prst="textNoShape">
              <a:avLst/>
            </a:prstTxWarp>
            <a:spAutoFit/>
          </a:bodyPr>
          <a:lstStyle/>
          <a:p>
            <a:pPr algn="ctr"/>
            <a:r>
              <a:rPr lang="en-US" dirty="0">
                <a:solidFill>
                  <a:srgbClr val="003300"/>
                </a:solidFill>
                <a:latin typeface="Arial Narrow" charset="0"/>
              </a:rPr>
              <a:t>Today’s homework is homework #6, due 11pm, Friday, Oct. 16!!</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1" end="1"/>
                                            </p:txEl>
                                          </p:spTgt>
                                        </p:tgtEl>
                                        <p:attrNameLst>
                                          <p:attrName>style.visibility</p:attrName>
                                        </p:attrNameLst>
                                      </p:cBhvr>
                                      <p:to>
                                        <p:strVal val="visible"/>
                                      </p:to>
                                    </p:set>
                                    <p:animEffect transition="in" filter="wipe(left)">
                                      <p:cBhvr>
                                        <p:cTn id="7" dur="500"/>
                                        <p:tgtEl>
                                          <p:spTgt spid="2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2" end="2"/>
                                            </p:txEl>
                                          </p:spTgt>
                                        </p:tgtEl>
                                        <p:attrNameLst>
                                          <p:attrName>style.visibility</p:attrName>
                                        </p:attrNameLst>
                                      </p:cBhvr>
                                      <p:to>
                                        <p:strVal val="visible"/>
                                      </p:to>
                                    </p:set>
                                    <p:animEffect transition="in" filter="wipe(left)">
                                      <p:cBhvr>
                                        <p:cTn id="12" dur="500"/>
                                        <p:tgtEl>
                                          <p:spTgt spid="2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3" end="3"/>
                                            </p:txEl>
                                          </p:spTgt>
                                        </p:tgtEl>
                                        <p:attrNameLst>
                                          <p:attrName>style.visibility</p:attrName>
                                        </p:attrNameLst>
                                      </p:cBhvr>
                                      <p:to>
                                        <p:strVal val="visible"/>
                                      </p:to>
                                    </p:set>
                                    <p:animEffect transition="in" filter="wipe(left)">
                                      <p:cBhvr>
                                        <p:cTn id="17" dur="500"/>
                                        <p:tgtEl>
                                          <p:spTgt spid="20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4" end="4"/>
                                            </p:txEl>
                                          </p:spTgt>
                                        </p:tgtEl>
                                        <p:attrNameLst>
                                          <p:attrName>style.visibility</p:attrName>
                                        </p:attrNameLst>
                                      </p:cBhvr>
                                      <p:to>
                                        <p:strVal val="visible"/>
                                      </p:to>
                                    </p:set>
                                    <p:animEffect transition="in" filter="wipe(left)">
                                      <p:cBhvr>
                                        <p:cTn id="22" dur="500"/>
                                        <p:tgtEl>
                                          <p:spTgt spid="20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5" end="5"/>
                                            </p:txEl>
                                          </p:spTgt>
                                        </p:tgtEl>
                                        <p:attrNameLst>
                                          <p:attrName>style.visibility</p:attrName>
                                        </p:attrNameLst>
                                      </p:cBhvr>
                                      <p:to>
                                        <p:strVal val="visible"/>
                                      </p:to>
                                    </p:set>
                                    <p:animEffect transition="in" filter="wipe(left)">
                                      <p:cBhvr>
                                        <p:cTn id="27" dur="500"/>
                                        <p:tgtEl>
                                          <p:spTgt spid="20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6" end="6"/>
                                            </p:txEl>
                                          </p:spTgt>
                                        </p:tgtEl>
                                        <p:attrNameLst>
                                          <p:attrName>style.visibility</p:attrName>
                                        </p:attrNameLst>
                                      </p:cBhvr>
                                      <p:to>
                                        <p:strVal val="visible"/>
                                      </p:to>
                                    </p:set>
                                    <p:animEffect transition="in" filter="wipe(left)">
                                      <p:cBhvr>
                                        <p:cTn id="32" dur="500"/>
                                        <p:tgtEl>
                                          <p:spTgt spid="20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P spid="9"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Oct. 5,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5074DE19-2E85-0842-9917-64A0398B01C1}" type="slidenum">
              <a:rPr lang="en-US"/>
              <a:pPr/>
              <a:t>10</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Equi-potential Surfaces</a:t>
            </a:r>
          </a:p>
        </p:txBody>
      </p:sp>
      <p:sp>
        <p:nvSpPr>
          <p:cNvPr id="208899" name="Rectangle 3"/>
          <p:cNvSpPr>
            <a:spLocks noChangeArrowheads="1"/>
          </p:cNvSpPr>
          <p:nvPr/>
        </p:nvSpPr>
        <p:spPr bwMode="auto">
          <a:xfrm>
            <a:off x="304800" y="685800"/>
            <a:ext cx="8534400" cy="556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Electric potential can be graphically shown using the </a:t>
            </a:r>
            <a:r>
              <a:rPr lang="en-US" sz="2800" dirty="0" err="1">
                <a:solidFill>
                  <a:schemeClr val="accent2"/>
                </a:solidFill>
                <a:latin typeface="Arial Narrow" charset="0"/>
              </a:rPr>
              <a:t>equipotential</a:t>
            </a:r>
            <a:r>
              <a:rPr lang="en-US" sz="2800" dirty="0">
                <a:solidFill>
                  <a:schemeClr val="accent2"/>
                </a:solidFill>
                <a:latin typeface="Arial Narrow" charset="0"/>
              </a:rPr>
              <a:t> lines in 2-D or the </a:t>
            </a:r>
            <a:r>
              <a:rPr lang="en-US" sz="2800" dirty="0" err="1">
                <a:solidFill>
                  <a:schemeClr val="accent2"/>
                </a:solidFill>
                <a:latin typeface="Arial Narrow" charset="0"/>
              </a:rPr>
              <a:t>equipotential</a:t>
            </a:r>
            <a:r>
              <a:rPr lang="en-US" sz="2800" dirty="0">
                <a:solidFill>
                  <a:schemeClr val="accent2"/>
                </a:solidFill>
                <a:latin typeface="Arial Narrow" charset="0"/>
              </a:rPr>
              <a:t> surfaces in 3-D</a:t>
            </a:r>
          </a:p>
          <a:p>
            <a:pPr marL="342900" indent="-342900">
              <a:spcBef>
                <a:spcPct val="20000"/>
              </a:spcBef>
              <a:buFontTx/>
              <a:buChar char="•"/>
            </a:pPr>
            <a:r>
              <a:rPr lang="en-US" sz="2800" dirty="0">
                <a:solidFill>
                  <a:schemeClr val="accent2"/>
                </a:solidFill>
                <a:latin typeface="Arial Narrow" charset="0"/>
              </a:rPr>
              <a:t>Any two points on the equipotential surfaces (lines) are at the same potential </a:t>
            </a:r>
          </a:p>
          <a:p>
            <a:pPr marL="342900" indent="-342900">
              <a:spcBef>
                <a:spcPct val="20000"/>
              </a:spcBef>
              <a:buFontTx/>
              <a:buChar char="•"/>
            </a:pPr>
            <a:r>
              <a:rPr lang="en-US" sz="2800" dirty="0">
                <a:solidFill>
                  <a:schemeClr val="accent2"/>
                </a:solidFill>
                <a:latin typeface="Arial Narrow" charset="0"/>
              </a:rPr>
              <a:t>What does this mean in terms of the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potential difference between any two points on an equipotential surface is 0. </a:t>
            </a:r>
            <a:r>
              <a:rPr lang="en-US" dirty="0">
                <a:solidFill>
                  <a:srgbClr val="660066"/>
                </a:solidFill>
                <a:latin typeface="Arial Narrow" charset="0"/>
                <a:ea typeface="ＭＳ Ｐゴシック" charset="-128"/>
                <a:sym typeface="Wingdings" pitchFamily="2" charset="2"/>
              </a:rPr>
              <a:t> unit? </a:t>
            </a:r>
            <a:r>
              <a:rPr lang="en-US" dirty="0">
                <a:solidFill>
                  <a:srgbClr val="CC00CC"/>
                </a:solidFill>
                <a:latin typeface="Arial Narrow" charset="0"/>
                <a:ea typeface="ＭＳ Ｐゴシック" charset="-128"/>
                <a:sym typeface="Wingdings" pitchFamily="2" charset="2"/>
              </a:rPr>
              <a:t>(poll 3)</a:t>
            </a:r>
            <a:endParaRPr lang="en-US" dirty="0">
              <a:solidFill>
                <a:srgbClr val="CC00CC"/>
              </a:solidFill>
              <a:latin typeface="Arial Narrow" charset="0"/>
              <a:ea typeface="ＭＳ Ｐゴシック" charset="-128"/>
            </a:endParaRPr>
          </a:p>
          <a:p>
            <a:pPr marL="342900" indent="-342900">
              <a:spcBef>
                <a:spcPct val="20000"/>
              </a:spcBef>
              <a:buFontTx/>
              <a:buChar char="•"/>
            </a:pPr>
            <a:r>
              <a:rPr lang="en-US" sz="2800" dirty="0">
                <a:solidFill>
                  <a:schemeClr val="accent2"/>
                </a:solidFill>
                <a:latin typeface="Arial Narrow" charset="0"/>
              </a:rPr>
              <a:t>How about the potential energy difference?</a:t>
            </a:r>
          </a:p>
          <a:p>
            <a:pPr marL="742950" lvl="1" indent="-285750">
              <a:spcBef>
                <a:spcPct val="20000"/>
              </a:spcBef>
              <a:buFontTx/>
              <a:buChar char="–"/>
            </a:pPr>
            <a:r>
              <a:rPr lang="en-US" dirty="0">
                <a:solidFill>
                  <a:srgbClr val="660066"/>
                </a:solidFill>
                <a:latin typeface="Arial Narrow" charset="0"/>
                <a:ea typeface="ＭＳ Ｐゴシック" charset="-128"/>
              </a:rPr>
              <a:t>Also 0. </a:t>
            </a:r>
            <a:r>
              <a:rPr lang="en-US" dirty="0">
                <a:solidFill>
                  <a:srgbClr val="660066"/>
                </a:solidFill>
                <a:latin typeface="Arial Narrow" charset="0"/>
                <a:ea typeface="ＭＳ Ｐゴシック" charset="-128"/>
                <a:sym typeface="Wingdings" pitchFamily="2" charset="2"/>
              </a:rPr>
              <a:t> unit? </a:t>
            </a:r>
            <a:r>
              <a:rPr lang="en-US" dirty="0">
                <a:solidFill>
                  <a:srgbClr val="CC00CC"/>
                </a:solidFill>
                <a:latin typeface="Arial Narrow" charset="0"/>
                <a:ea typeface="ＭＳ Ｐゴシック" charset="-128"/>
                <a:sym typeface="Wingdings" pitchFamily="2" charset="2"/>
              </a:rPr>
              <a:t>(poll 3)</a:t>
            </a:r>
            <a:endParaRPr lang="en-US" dirty="0">
              <a:solidFill>
                <a:srgbClr val="660066"/>
              </a:solidFill>
              <a:latin typeface="Arial Narrow" charset="0"/>
              <a:ea typeface="ＭＳ Ｐゴシック" charset="-128"/>
            </a:endParaRPr>
          </a:p>
          <a:p>
            <a:pPr marL="342900" indent="-342900">
              <a:spcBef>
                <a:spcPct val="20000"/>
              </a:spcBef>
              <a:buFontTx/>
              <a:buChar char="•"/>
            </a:pPr>
            <a:r>
              <a:rPr lang="en-US" sz="2800" dirty="0">
                <a:solidFill>
                  <a:schemeClr val="accent2"/>
                </a:solidFill>
                <a:latin typeface="Arial Narrow" charset="0"/>
              </a:rPr>
              <a:t>What does this mean in terms of the work to move a charge along the surface between these two points?</a:t>
            </a:r>
          </a:p>
          <a:p>
            <a:pPr marL="742950" lvl="1" indent="-285750">
              <a:spcBef>
                <a:spcPct val="20000"/>
              </a:spcBef>
              <a:buFontTx/>
              <a:buChar char="–"/>
            </a:pPr>
            <a:r>
              <a:rPr lang="en-US" dirty="0">
                <a:solidFill>
                  <a:srgbClr val="660066"/>
                </a:solidFill>
                <a:latin typeface="Arial Narrow" charset="0"/>
                <a:ea typeface="ＭＳ Ｐゴシック" charset="-128"/>
              </a:rPr>
              <a:t>No work is necessary to move a charge between these two points.</a:t>
            </a:r>
          </a:p>
        </p:txBody>
      </p:sp>
    </p:spTree>
    <p:extLst>
      <p:ext uri="{BB962C8B-B14F-4D97-AF65-F5344CB8AC3E}">
        <p14:creationId xmlns:p14="http://schemas.microsoft.com/office/powerpoint/2010/main" val="112041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ipe(left)">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wipe(left)">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wipe(left)">
                                      <p:cBhvr>
                                        <p:cTn id="17" dur="500"/>
                                        <p:tgtEl>
                                          <p:spTgt spid="208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wipe(left)">
                                      <p:cBhvr>
                                        <p:cTn id="22" dur="500"/>
                                        <p:tgtEl>
                                          <p:spTgt spid="208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8899">
                                            <p:txEl>
                                              <p:pRg st="4" end="4"/>
                                            </p:txEl>
                                          </p:spTgt>
                                        </p:tgtEl>
                                        <p:attrNameLst>
                                          <p:attrName>style.visibility</p:attrName>
                                        </p:attrNameLst>
                                      </p:cBhvr>
                                      <p:to>
                                        <p:strVal val="visible"/>
                                      </p:to>
                                    </p:set>
                                    <p:animEffect transition="in" filter="wipe(left)">
                                      <p:cBhvr>
                                        <p:cTn id="27" dur="500"/>
                                        <p:tgtEl>
                                          <p:spTgt spid="208899">
                                            <p:txEl>
                                              <p:pRg st="4" end="4"/>
                                            </p:txEl>
                                          </p:spTgt>
                                        </p:tgtEl>
                                      </p:cBhvr>
                                    </p:animEffect>
                                  </p:childTnLst>
                                </p:cTn>
                              </p:par>
                              <p:par>
                                <p:cTn id="28" presetID="22" presetClass="entr" presetSubtype="8" fill="hold" grpId="0" nodeType="withEffect">
                                  <p:stCondLst>
                                    <p:cond delay="0"/>
                                  </p:stCondLst>
                                  <p:iterate type="wd">
                                    <p:tmPct val="10000"/>
                                  </p:iterate>
                                  <p:childTnLst>
                                    <p:set>
                                      <p:cBhvr>
                                        <p:cTn id="29" dur="1" fill="hold">
                                          <p:stCondLst>
                                            <p:cond delay="0"/>
                                          </p:stCondLst>
                                        </p:cTn>
                                        <p:tgtEl>
                                          <p:spTgt spid="208899">
                                            <p:txEl>
                                              <p:pRg st="5" end="5"/>
                                            </p:txEl>
                                          </p:spTgt>
                                        </p:tgtEl>
                                        <p:attrNameLst>
                                          <p:attrName>style.visibility</p:attrName>
                                        </p:attrNameLst>
                                      </p:cBhvr>
                                      <p:to>
                                        <p:strVal val="visible"/>
                                      </p:to>
                                    </p:set>
                                    <p:animEffect transition="in" filter="wipe(left)">
                                      <p:cBhvr>
                                        <p:cTn id="30" dur="500"/>
                                        <p:tgtEl>
                                          <p:spTgt spid="20889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08899">
                                            <p:txEl>
                                              <p:pRg st="6" end="6"/>
                                            </p:txEl>
                                          </p:spTgt>
                                        </p:tgtEl>
                                        <p:attrNameLst>
                                          <p:attrName>style.visibility</p:attrName>
                                        </p:attrNameLst>
                                      </p:cBhvr>
                                      <p:to>
                                        <p:strVal val="visible"/>
                                      </p:to>
                                    </p:set>
                                    <p:animEffect transition="in" filter="wipe(left)">
                                      <p:cBhvr>
                                        <p:cTn id="35" dur="500"/>
                                        <p:tgtEl>
                                          <p:spTgt spid="20889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08899">
                                            <p:txEl>
                                              <p:pRg st="7" end="7"/>
                                            </p:txEl>
                                          </p:spTgt>
                                        </p:tgtEl>
                                        <p:attrNameLst>
                                          <p:attrName>style.visibility</p:attrName>
                                        </p:attrNameLst>
                                      </p:cBhvr>
                                      <p:to>
                                        <p:strVal val="visible"/>
                                      </p:to>
                                    </p:set>
                                    <p:animEffect transition="in" filter="wipe(left)">
                                      <p:cBhvr>
                                        <p:cTn id="40" dur="500"/>
                                        <p:tgtEl>
                                          <p:spTgt spid="2088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Oct. 5, 2020</a:t>
            </a:r>
          </a:p>
        </p:txBody>
      </p:sp>
      <p:sp>
        <p:nvSpPr>
          <p:cNvPr id="11" name="Footer Placeholder 4"/>
          <p:cNvSpPr>
            <a:spLocks noGrp="1"/>
          </p:cNvSpPr>
          <p:nvPr>
            <p:ph type="ftr" sz="quarter" idx="11"/>
          </p:nvPr>
        </p:nvSpPr>
        <p:spPr/>
        <p:txBody>
          <a:bodyPr/>
          <a:lstStyle/>
          <a:p>
            <a:r>
              <a:rPr lang="de-DE"/>
              <a:t>PHYS 1444-002, Fall 2020                    Dr. Jaehoon Yu</a:t>
            </a:r>
            <a:endParaRPr lang="en-US"/>
          </a:p>
        </p:txBody>
      </p:sp>
      <p:sp>
        <p:nvSpPr>
          <p:cNvPr id="12" name="Slide Number Placeholder 5"/>
          <p:cNvSpPr>
            <a:spLocks noGrp="1"/>
          </p:cNvSpPr>
          <p:nvPr>
            <p:ph type="sldNum" sz="quarter" idx="12"/>
          </p:nvPr>
        </p:nvSpPr>
        <p:spPr/>
        <p:txBody>
          <a:bodyPr/>
          <a:lstStyle/>
          <a:p>
            <a:fld id="{0949D23F-42AA-B74C-B840-BDF7D7D3FB7C}" type="slidenum">
              <a:rPr lang="en-US"/>
              <a:pPr/>
              <a:t>11</a:t>
            </a:fld>
            <a:endParaRPr lang="en-US"/>
          </a:p>
        </p:txBody>
      </p:sp>
      <p:sp>
        <p:nvSpPr>
          <p:cNvPr id="209922" name="Rectangle 2"/>
          <p:cNvSpPr>
            <a:spLocks noGrp="1" noChangeArrowheads="1"/>
          </p:cNvSpPr>
          <p:nvPr>
            <p:ph type="title"/>
          </p:nvPr>
        </p:nvSpPr>
        <p:spPr>
          <a:xfrm>
            <a:off x="76200" y="0"/>
            <a:ext cx="8915400" cy="685800"/>
          </a:xfrm>
        </p:spPr>
        <p:txBody>
          <a:bodyPr/>
          <a:lstStyle/>
          <a:p>
            <a:r>
              <a:rPr lang="en-US" dirty="0" err="1"/>
              <a:t>Equi</a:t>
            </a:r>
            <a:r>
              <a:rPr lang="en-US" dirty="0"/>
              <a:t>-potential Surfaces</a:t>
            </a:r>
          </a:p>
        </p:txBody>
      </p:sp>
      <p:sp>
        <p:nvSpPr>
          <p:cNvPr id="209923" name="Rectangle 3"/>
          <p:cNvSpPr>
            <a:spLocks noChangeArrowheads="1"/>
          </p:cNvSpPr>
          <p:nvPr/>
        </p:nvSpPr>
        <p:spPr bwMode="auto">
          <a:xfrm>
            <a:off x="304800" y="685800"/>
            <a:ext cx="8686800" cy="3581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An </a:t>
            </a:r>
            <a:r>
              <a:rPr lang="en-US" dirty="0" err="1">
                <a:solidFill>
                  <a:schemeClr val="accent2"/>
                </a:solidFill>
                <a:latin typeface="Arial Narrow" charset="0"/>
              </a:rPr>
              <a:t>equipotential</a:t>
            </a:r>
            <a:r>
              <a:rPr lang="en-US" dirty="0">
                <a:solidFill>
                  <a:schemeClr val="accent2"/>
                </a:solidFill>
                <a:latin typeface="Arial Narrow" charset="0"/>
              </a:rPr>
              <a:t> surface (line) must be perpendicular to the electric field.  Why?</a:t>
            </a:r>
          </a:p>
          <a:p>
            <a:pPr marL="742950" lvl="1" indent="-285750">
              <a:spcBef>
                <a:spcPct val="20000"/>
              </a:spcBef>
              <a:buFontTx/>
              <a:buChar char="–"/>
            </a:pPr>
            <a:r>
              <a:rPr lang="en-US" sz="2000" dirty="0">
                <a:solidFill>
                  <a:srgbClr val="660066"/>
                </a:solidFill>
                <a:latin typeface="Arial Narrow" charset="0"/>
                <a:ea typeface="ＭＳ Ｐゴシック" charset="-128"/>
              </a:rPr>
              <a:t>If there are any parallel components to the electric field, it would require work to move a charge along the surface.</a:t>
            </a:r>
          </a:p>
          <a:p>
            <a:pPr marL="342900" indent="-342900">
              <a:spcBef>
                <a:spcPct val="20000"/>
              </a:spcBef>
              <a:buFontTx/>
              <a:buChar char="•"/>
            </a:pPr>
            <a:r>
              <a:rPr lang="en-US" dirty="0">
                <a:solidFill>
                  <a:schemeClr val="accent2"/>
                </a:solidFill>
                <a:latin typeface="Arial Narrow" charset="0"/>
              </a:rPr>
              <a:t>Since the </a:t>
            </a:r>
            <a:r>
              <a:rPr lang="en-US" dirty="0" err="1">
                <a:solidFill>
                  <a:schemeClr val="accent2"/>
                </a:solidFill>
                <a:latin typeface="Arial Narrow" charset="0"/>
              </a:rPr>
              <a:t>equipotential</a:t>
            </a:r>
            <a:r>
              <a:rPr lang="en-US" dirty="0">
                <a:solidFill>
                  <a:schemeClr val="accent2"/>
                </a:solidFill>
                <a:latin typeface="Arial Narrow" charset="0"/>
              </a:rPr>
              <a:t> surface (line) is perpendicular to the electric field, we can draw these surfaces or lines easily.</a:t>
            </a:r>
          </a:p>
          <a:p>
            <a:pPr marL="342900" indent="-342900">
              <a:spcBef>
                <a:spcPct val="20000"/>
              </a:spcBef>
              <a:buFontTx/>
              <a:buChar char="•"/>
            </a:pPr>
            <a:r>
              <a:rPr lang="en-US" dirty="0">
                <a:solidFill>
                  <a:schemeClr val="accent2"/>
                </a:solidFill>
                <a:latin typeface="Arial Narrow" charset="0"/>
              </a:rPr>
              <a:t>Since there can be no electric field within a conductor in a static case, the entire volume of a conductor must be at the same potential. </a:t>
            </a:r>
          </a:p>
          <a:p>
            <a:pPr marL="342900" indent="-342900">
              <a:spcBef>
                <a:spcPct val="20000"/>
              </a:spcBef>
              <a:buFontTx/>
              <a:buChar char="•"/>
            </a:pPr>
            <a:r>
              <a:rPr lang="en-US" dirty="0">
                <a:solidFill>
                  <a:schemeClr val="accent2"/>
                </a:solidFill>
                <a:latin typeface="Arial Narrow" charset="0"/>
              </a:rPr>
              <a:t>So the electric field must be perpendicular to the conductor surface.</a:t>
            </a:r>
          </a:p>
        </p:txBody>
      </p:sp>
      <p:pic>
        <p:nvPicPr>
          <p:cNvPr id="209924" name="Picture 4" descr="FG23_013"/>
          <p:cNvPicPr>
            <a:picLocks noChangeAspect="1" noChangeArrowheads="1"/>
          </p:cNvPicPr>
          <p:nvPr/>
        </p:nvPicPr>
        <p:blipFill>
          <a:blip r:embed="rId2"/>
          <a:srcRect/>
          <a:stretch>
            <a:fillRect/>
          </a:stretch>
        </p:blipFill>
        <p:spPr bwMode="auto">
          <a:xfrm>
            <a:off x="-1524000" y="4305300"/>
            <a:ext cx="5513388" cy="2470150"/>
          </a:xfrm>
          <a:prstGeom prst="rect">
            <a:avLst/>
          </a:prstGeom>
          <a:noFill/>
        </p:spPr>
      </p:pic>
      <p:pic>
        <p:nvPicPr>
          <p:cNvPr id="209925" name="Picture 5" descr="FG23_014"/>
          <p:cNvPicPr>
            <a:picLocks noChangeAspect="1" noChangeArrowheads="1"/>
          </p:cNvPicPr>
          <p:nvPr/>
        </p:nvPicPr>
        <p:blipFill>
          <a:blip r:embed="rId3"/>
          <a:srcRect/>
          <a:stretch>
            <a:fillRect/>
          </a:stretch>
        </p:blipFill>
        <p:spPr bwMode="auto">
          <a:xfrm>
            <a:off x="2312988" y="4286250"/>
            <a:ext cx="3429000" cy="2571750"/>
          </a:xfrm>
          <a:prstGeom prst="rect">
            <a:avLst/>
          </a:prstGeom>
          <a:noFill/>
        </p:spPr>
      </p:pic>
      <p:sp>
        <p:nvSpPr>
          <p:cNvPr id="209927" name="Text Box 7"/>
          <p:cNvSpPr txBox="1">
            <a:spLocks noChangeArrowheads="1"/>
          </p:cNvSpPr>
          <p:nvPr/>
        </p:nvSpPr>
        <p:spPr bwMode="auto">
          <a:xfrm>
            <a:off x="2455863" y="4191000"/>
            <a:ext cx="1076325"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Point charges</a:t>
            </a:r>
          </a:p>
        </p:txBody>
      </p:sp>
      <p:pic>
        <p:nvPicPr>
          <p:cNvPr id="209928" name="Picture 8" descr="FG23_015"/>
          <p:cNvPicPr>
            <a:picLocks noChangeAspect="1" noChangeArrowheads="1"/>
          </p:cNvPicPr>
          <p:nvPr/>
        </p:nvPicPr>
        <p:blipFill>
          <a:blip r:embed="rId4"/>
          <a:srcRect/>
          <a:stretch>
            <a:fillRect/>
          </a:stretch>
        </p:blipFill>
        <p:spPr bwMode="auto">
          <a:xfrm>
            <a:off x="5791200" y="4267200"/>
            <a:ext cx="3352800" cy="2590800"/>
          </a:xfrm>
          <a:prstGeom prst="rect">
            <a:avLst/>
          </a:prstGeom>
          <a:noFill/>
        </p:spPr>
      </p:pic>
      <p:sp>
        <p:nvSpPr>
          <p:cNvPr id="209926" name="Text Box 6"/>
          <p:cNvSpPr txBox="1">
            <a:spLocks noChangeArrowheads="1"/>
          </p:cNvSpPr>
          <p:nvPr/>
        </p:nvSpPr>
        <p:spPr bwMode="auto">
          <a:xfrm>
            <a:off x="681038" y="4267200"/>
            <a:ext cx="1022350"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Parallel Plate</a:t>
            </a:r>
          </a:p>
        </p:txBody>
      </p:sp>
      <p:sp>
        <p:nvSpPr>
          <p:cNvPr id="209929" name="Text Box 9"/>
          <p:cNvSpPr txBox="1">
            <a:spLocks noChangeArrowheads="1"/>
          </p:cNvSpPr>
          <p:nvPr/>
        </p:nvSpPr>
        <p:spPr bwMode="auto">
          <a:xfrm>
            <a:off x="5934075" y="4511675"/>
            <a:ext cx="2905125" cy="396875"/>
          </a:xfrm>
          <a:prstGeom prst="rect">
            <a:avLst/>
          </a:prstGeom>
          <a:noFill/>
          <a:ln w="9525">
            <a:noFill/>
            <a:miter lim="800000"/>
            <a:headEnd/>
            <a:tailEnd/>
          </a:ln>
          <a:effectLst/>
        </p:spPr>
        <p:txBody>
          <a:bodyPr>
            <a:prstTxWarp prst="textNoShape">
              <a:avLst/>
            </a:prstTxWarp>
            <a:spAutoFit/>
          </a:bodyPr>
          <a:lstStyle/>
          <a:p>
            <a:r>
              <a:rPr lang="en-US" sz="2000" b="1">
                <a:solidFill>
                  <a:srgbClr val="FF0066"/>
                </a:solidFill>
                <a:latin typeface="Arial Narrow" charset="0"/>
              </a:rPr>
              <a:t>Just like a topological map</a:t>
            </a:r>
          </a:p>
        </p:txBody>
      </p:sp>
    </p:spTree>
    <p:extLst>
      <p:ext uri="{BB962C8B-B14F-4D97-AF65-F5344CB8AC3E}">
        <p14:creationId xmlns:p14="http://schemas.microsoft.com/office/powerpoint/2010/main" val="17772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wipe(left)">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wipe(left)">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wipe(left)">
                                      <p:cBhvr>
                                        <p:cTn id="17" dur="500"/>
                                        <p:tgtEl>
                                          <p:spTgt spid="209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9926"/>
                                        </p:tgtEl>
                                        <p:attrNameLst>
                                          <p:attrName>style.visibility</p:attrName>
                                        </p:attrNameLst>
                                      </p:cBhvr>
                                      <p:to>
                                        <p:strVal val="visible"/>
                                      </p:to>
                                    </p:set>
                                    <p:animEffect transition="in" filter="wipe(left)">
                                      <p:cBhvr>
                                        <p:cTn id="22" dur="500"/>
                                        <p:tgtEl>
                                          <p:spTgt spid="209926"/>
                                        </p:tgtEl>
                                      </p:cBhvr>
                                    </p:animEffect>
                                  </p:childTnLst>
                                </p:cTn>
                              </p:par>
                            </p:childTnLst>
                          </p:cTn>
                        </p:par>
                        <p:par>
                          <p:cTn id="23" fill="hold">
                            <p:stCondLst>
                              <p:cond delay="550"/>
                            </p:stCondLst>
                            <p:childTnLst>
                              <p:par>
                                <p:cTn id="24" presetID="53" presetClass="entr" presetSubtype="0" fill="hold" nodeType="afterEffect">
                                  <p:stCondLst>
                                    <p:cond delay="0"/>
                                  </p:stCondLst>
                                  <p:childTnLst>
                                    <p:set>
                                      <p:cBhvr>
                                        <p:cTn id="25" dur="1" fill="hold">
                                          <p:stCondLst>
                                            <p:cond delay="0"/>
                                          </p:stCondLst>
                                        </p:cTn>
                                        <p:tgtEl>
                                          <p:spTgt spid="209924"/>
                                        </p:tgtEl>
                                        <p:attrNameLst>
                                          <p:attrName>style.visibility</p:attrName>
                                        </p:attrNameLst>
                                      </p:cBhvr>
                                      <p:to>
                                        <p:strVal val="visible"/>
                                      </p:to>
                                    </p:set>
                                    <p:anim calcmode="lin" valueType="num">
                                      <p:cBhvr>
                                        <p:cTn id="26" dur="500" fill="hold"/>
                                        <p:tgtEl>
                                          <p:spTgt spid="209924"/>
                                        </p:tgtEl>
                                        <p:attrNameLst>
                                          <p:attrName>ppt_w</p:attrName>
                                        </p:attrNameLst>
                                      </p:cBhvr>
                                      <p:tavLst>
                                        <p:tav tm="0">
                                          <p:val>
                                            <p:fltVal val="0"/>
                                          </p:val>
                                        </p:tav>
                                        <p:tav tm="100000">
                                          <p:val>
                                            <p:strVal val="#ppt_w"/>
                                          </p:val>
                                        </p:tav>
                                      </p:tavLst>
                                    </p:anim>
                                    <p:anim calcmode="lin" valueType="num">
                                      <p:cBhvr>
                                        <p:cTn id="27" dur="500" fill="hold"/>
                                        <p:tgtEl>
                                          <p:spTgt spid="209924"/>
                                        </p:tgtEl>
                                        <p:attrNameLst>
                                          <p:attrName>ppt_h</p:attrName>
                                        </p:attrNameLst>
                                      </p:cBhvr>
                                      <p:tavLst>
                                        <p:tav tm="0">
                                          <p:val>
                                            <p:fltVal val="0"/>
                                          </p:val>
                                        </p:tav>
                                        <p:tav tm="100000">
                                          <p:val>
                                            <p:strVal val="#ppt_h"/>
                                          </p:val>
                                        </p:tav>
                                      </p:tavLst>
                                    </p:anim>
                                    <p:animEffect transition="in" filter="fade">
                                      <p:cBhvr>
                                        <p:cTn id="28" dur="500"/>
                                        <p:tgtEl>
                                          <p:spTgt spid="2099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09927"/>
                                        </p:tgtEl>
                                        <p:attrNameLst>
                                          <p:attrName>style.visibility</p:attrName>
                                        </p:attrNameLst>
                                      </p:cBhvr>
                                      <p:to>
                                        <p:strVal val="visible"/>
                                      </p:to>
                                    </p:set>
                                    <p:animEffect transition="in" filter="wipe(left)">
                                      <p:cBhvr>
                                        <p:cTn id="33" dur="500"/>
                                        <p:tgtEl>
                                          <p:spTgt spid="209927"/>
                                        </p:tgtEl>
                                      </p:cBhvr>
                                    </p:animEffect>
                                  </p:childTnLst>
                                </p:cTn>
                              </p:par>
                            </p:childTnLst>
                          </p:cTn>
                        </p:par>
                        <p:par>
                          <p:cTn id="34" fill="hold">
                            <p:stCondLst>
                              <p:cond delay="550"/>
                            </p:stCondLst>
                            <p:childTnLst>
                              <p:par>
                                <p:cTn id="35" presetID="53" presetClass="entr" presetSubtype="0" fill="hold" nodeType="afterEffect">
                                  <p:stCondLst>
                                    <p:cond delay="0"/>
                                  </p:stCondLst>
                                  <p:childTnLst>
                                    <p:set>
                                      <p:cBhvr>
                                        <p:cTn id="36" dur="1" fill="hold">
                                          <p:stCondLst>
                                            <p:cond delay="0"/>
                                          </p:stCondLst>
                                        </p:cTn>
                                        <p:tgtEl>
                                          <p:spTgt spid="209925"/>
                                        </p:tgtEl>
                                        <p:attrNameLst>
                                          <p:attrName>style.visibility</p:attrName>
                                        </p:attrNameLst>
                                      </p:cBhvr>
                                      <p:to>
                                        <p:strVal val="visible"/>
                                      </p:to>
                                    </p:set>
                                    <p:anim calcmode="lin" valueType="num">
                                      <p:cBhvr>
                                        <p:cTn id="37" dur="500" fill="hold"/>
                                        <p:tgtEl>
                                          <p:spTgt spid="209925"/>
                                        </p:tgtEl>
                                        <p:attrNameLst>
                                          <p:attrName>ppt_w</p:attrName>
                                        </p:attrNameLst>
                                      </p:cBhvr>
                                      <p:tavLst>
                                        <p:tav tm="0">
                                          <p:val>
                                            <p:fltVal val="0"/>
                                          </p:val>
                                        </p:tav>
                                        <p:tav tm="100000">
                                          <p:val>
                                            <p:strVal val="#ppt_w"/>
                                          </p:val>
                                        </p:tav>
                                      </p:tavLst>
                                    </p:anim>
                                    <p:anim calcmode="lin" valueType="num">
                                      <p:cBhvr>
                                        <p:cTn id="38" dur="500" fill="hold"/>
                                        <p:tgtEl>
                                          <p:spTgt spid="209925"/>
                                        </p:tgtEl>
                                        <p:attrNameLst>
                                          <p:attrName>ppt_h</p:attrName>
                                        </p:attrNameLst>
                                      </p:cBhvr>
                                      <p:tavLst>
                                        <p:tav tm="0">
                                          <p:val>
                                            <p:fltVal val="0"/>
                                          </p:val>
                                        </p:tav>
                                        <p:tav tm="100000">
                                          <p:val>
                                            <p:strVal val="#ppt_h"/>
                                          </p:val>
                                        </p:tav>
                                      </p:tavLst>
                                    </p:anim>
                                    <p:animEffect transition="in" filter="fade">
                                      <p:cBhvr>
                                        <p:cTn id="39" dur="500"/>
                                        <p:tgtEl>
                                          <p:spTgt spid="2099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09929"/>
                                        </p:tgtEl>
                                        <p:attrNameLst>
                                          <p:attrName>style.visibility</p:attrName>
                                        </p:attrNameLst>
                                      </p:cBhvr>
                                      <p:to>
                                        <p:strVal val="visible"/>
                                      </p:to>
                                    </p:set>
                                    <p:animEffect transition="in" filter="wipe(left)">
                                      <p:cBhvr>
                                        <p:cTn id="44" dur="500"/>
                                        <p:tgtEl>
                                          <p:spTgt spid="209929"/>
                                        </p:tgtEl>
                                      </p:cBhvr>
                                    </p:animEffect>
                                  </p:childTnLst>
                                </p:cTn>
                              </p:par>
                            </p:childTnLst>
                          </p:cTn>
                        </p:par>
                        <p:par>
                          <p:cTn id="45" fill="hold">
                            <p:stCondLst>
                              <p:cond delay="700"/>
                            </p:stCondLst>
                            <p:childTnLst>
                              <p:par>
                                <p:cTn id="46" presetID="53" presetClass="entr" presetSubtype="0" fill="hold" nodeType="afterEffect">
                                  <p:stCondLst>
                                    <p:cond delay="0"/>
                                  </p:stCondLst>
                                  <p:childTnLst>
                                    <p:set>
                                      <p:cBhvr>
                                        <p:cTn id="47" dur="1" fill="hold">
                                          <p:stCondLst>
                                            <p:cond delay="0"/>
                                          </p:stCondLst>
                                        </p:cTn>
                                        <p:tgtEl>
                                          <p:spTgt spid="209928"/>
                                        </p:tgtEl>
                                        <p:attrNameLst>
                                          <p:attrName>style.visibility</p:attrName>
                                        </p:attrNameLst>
                                      </p:cBhvr>
                                      <p:to>
                                        <p:strVal val="visible"/>
                                      </p:to>
                                    </p:set>
                                    <p:anim calcmode="lin" valueType="num">
                                      <p:cBhvr>
                                        <p:cTn id="48" dur="500" fill="hold"/>
                                        <p:tgtEl>
                                          <p:spTgt spid="209928"/>
                                        </p:tgtEl>
                                        <p:attrNameLst>
                                          <p:attrName>ppt_w</p:attrName>
                                        </p:attrNameLst>
                                      </p:cBhvr>
                                      <p:tavLst>
                                        <p:tav tm="0">
                                          <p:val>
                                            <p:fltVal val="0"/>
                                          </p:val>
                                        </p:tav>
                                        <p:tav tm="100000">
                                          <p:val>
                                            <p:strVal val="#ppt_w"/>
                                          </p:val>
                                        </p:tav>
                                      </p:tavLst>
                                    </p:anim>
                                    <p:anim calcmode="lin" valueType="num">
                                      <p:cBhvr>
                                        <p:cTn id="49" dur="500" fill="hold"/>
                                        <p:tgtEl>
                                          <p:spTgt spid="209928"/>
                                        </p:tgtEl>
                                        <p:attrNameLst>
                                          <p:attrName>ppt_h</p:attrName>
                                        </p:attrNameLst>
                                      </p:cBhvr>
                                      <p:tavLst>
                                        <p:tav tm="0">
                                          <p:val>
                                            <p:fltVal val="0"/>
                                          </p:val>
                                        </p:tav>
                                        <p:tav tm="100000">
                                          <p:val>
                                            <p:strVal val="#ppt_h"/>
                                          </p:val>
                                        </p:tav>
                                      </p:tavLst>
                                    </p:anim>
                                    <p:animEffect transition="in" filter="fade">
                                      <p:cBhvr>
                                        <p:cTn id="50" dur="500"/>
                                        <p:tgtEl>
                                          <p:spTgt spid="2099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09923">
                                            <p:txEl>
                                              <p:pRg st="3" end="3"/>
                                            </p:txEl>
                                          </p:spTgt>
                                        </p:tgtEl>
                                        <p:attrNameLst>
                                          <p:attrName>style.visibility</p:attrName>
                                        </p:attrNameLst>
                                      </p:cBhvr>
                                      <p:to>
                                        <p:strVal val="visible"/>
                                      </p:to>
                                    </p:set>
                                    <p:animEffect transition="in" filter="wipe(left)">
                                      <p:cBhvr>
                                        <p:cTn id="55" dur="500"/>
                                        <p:tgtEl>
                                          <p:spTgt spid="20992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09923">
                                            <p:txEl>
                                              <p:pRg st="4" end="4"/>
                                            </p:txEl>
                                          </p:spTgt>
                                        </p:tgtEl>
                                        <p:attrNameLst>
                                          <p:attrName>style.visibility</p:attrName>
                                        </p:attrNameLst>
                                      </p:cBhvr>
                                      <p:to>
                                        <p:strVal val="visible"/>
                                      </p:to>
                                    </p:set>
                                    <p:animEffect transition="in" filter="wipe(left)">
                                      <p:cBhvr>
                                        <p:cTn id="60" dur="500"/>
                                        <p:tgtEl>
                                          <p:spTgt spid="209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P spid="209927" grpId="0"/>
      <p:bldP spid="209926" grpId="0"/>
      <p:bldP spid="2099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Oct. 5, 2020</a:t>
            </a:r>
          </a:p>
        </p:txBody>
      </p:sp>
      <p:sp>
        <p:nvSpPr>
          <p:cNvPr id="16" name="Footer Placeholder 4"/>
          <p:cNvSpPr>
            <a:spLocks noGrp="1"/>
          </p:cNvSpPr>
          <p:nvPr>
            <p:ph type="ftr" sz="quarter" idx="11"/>
          </p:nvPr>
        </p:nvSpPr>
        <p:spPr/>
        <p:txBody>
          <a:bodyPr/>
          <a:lstStyle/>
          <a:p>
            <a:r>
              <a:rPr lang="en-US"/>
              <a:t>PHYS 1444-002, Fall 2020                    Dr. Jaehoon Yu</a:t>
            </a:r>
          </a:p>
        </p:txBody>
      </p:sp>
      <p:sp>
        <p:nvSpPr>
          <p:cNvPr id="17" name="Slide Number Placeholder 5"/>
          <p:cNvSpPr>
            <a:spLocks noGrp="1"/>
          </p:cNvSpPr>
          <p:nvPr>
            <p:ph type="sldNum" sz="quarter" idx="12"/>
          </p:nvPr>
        </p:nvSpPr>
        <p:spPr/>
        <p:txBody>
          <a:bodyPr/>
          <a:lstStyle/>
          <a:p>
            <a:fld id="{27A73741-E10E-B744-B5A1-318030DC8332}" type="slidenum">
              <a:rPr lang="en-US"/>
              <a:pPr/>
              <a:t>12</a:t>
            </a:fld>
            <a:endParaRPr lang="en-US"/>
          </a:p>
        </p:txBody>
      </p:sp>
      <p:pic>
        <p:nvPicPr>
          <p:cNvPr id="202775" name="Picture 23" descr="FG23_016"/>
          <p:cNvPicPr>
            <a:picLocks noChangeAspect="1" noChangeArrowheads="1"/>
          </p:cNvPicPr>
          <p:nvPr/>
        </p:nvPicPr>
        <p:blipFill>
          <a:blip r:embed="rId3"/>
          <a:srcRect/>
          <a:stretch>
            <a:fillRect/>
          </a:stretch>
        </p:blipFill>
        <p:spPr bwMode="auto">
          <a:xfrm>
            <a:off x="6781800" y="1219200"/>
            <a:ext cx="3657600" cy="3124200"/>
          </a:xfrm>
          <a:prstGeom prst="rect">
            <a:avLst/>
          </a:prstGeom>
          <a:noFill/>
        </p:spPr>
      </p:pic>
      <p:sp>
        <p:nvSpPr>
          <p:cNvPr id="202754" name="Rectangle 2"/>
          <p:cNvSpPr>
            <a:spLocks noGrp="1" noChangeArrowheads="1"/>
          </p:cNvSpPr>
          <p:nvPr>
            <p:ph type="title"/>
          </p:nvPr>
        </p:nvSpPr>
        <p:spPr>
          <a:xfrm>
            <a:off x="152400" y="76200"/>
            <a:ext cx="8915400" cy="685800"/>
          </a:xfrm>
        </p:spPr>
        <p:txBody>
          <a:bodyPr/>
          <a:lstStyle/>
          <a:p>
            <a:r>
              <a:rPr lang="en-US"/>
              <a:t>Electric Potential due to Electric Dipoles</a:t>
            </a:r>
          </a:p>
        </p:txBody>
      </p:sp>
      <p:sp>
        <p:nvSpPr>
          <p:cNvPr id="202755" name="Rectangle 3"/>
          <p:cNvSpPr>
            <a:spLocks noChangeArrowheads="1"/>
          </p:cNvSpPr>
          <p:nvPr/>
        </p:nvSpPr>
        <p:spPr bwMode="auto">
          <a:xfrm>
            <a:off x="457200" y="685800"/>
            <a:ext cx="83058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an electric dipole?</a:t>
            </a:r>
          </a:p>
          <a:p>
            <a:pPr marL="742950" lvl="1" indent="-285750">
              <a:spcBef>
                <a:spcPct val="20000"/>
              </a:spcBef>
              <a:buFontTx/>
              <a:buChar char="–"/>
            </a:pPr>
            <a:r>
              <a:rPr lang="en-US" sz="2800" dirty="0">
                <a:solidFill>
                  <a:srgbClr val="660066"/>
                </a:solidFill>
                <a:latin typeface="Arial Narrow" charset="0"/>
                <a:ea typeface="ＭＳ Ｐゴシック" charset="-128"/>
              </a:rPr>
              <a:t>Two equal point charge Q of opposite signs separated by a distance</a:t>
            </a:r>
            <a:r>
              <a:rPr lang="en-US" sz="2800" dirty="0">
                <a:solidFill>
                  <a:srgbClr val="660066"/>
                </a:solidFill>
                <a:latin typeface="Monotype Corsiva" charset="0"/>
                <a:ea typeface="ＭＳ Ｐゴシック" charset="-128"/>
              </a:rPr>
              <a:t> l</a:t>
            </a:r>
            <a:r>
              <a:rPr lang="en-US" sz="2800" dirty="0">
                <a:solidFill>
                  <a:srgbClr val="660066"/>
                </a:solidFill>
                <a:latin typeface="Arial Narrow" charset="0"/>
                <a:ea typeface="ＭＳ Ｐゴシック" charset="-128"/>
              </a:rPr>
              <a:t> and behaves like one entity: p=</a:t>
            </a:r>
            <a:r>
              <a:rPr lang="en-US" sz="2800" dirty="0" err="1">
                <a:solidFill>
                  <a:srgbClr val="660066"/>
                </a:solidFill>
                <a:latin typeface="Arial Narrow" charset="0"/>
                <a:ea typeface="ＭＳ Ｐゴシック" charset="-128"/>
              </a:rPr>
              <a:t>Q</a:t>
            </a:r>
            <a:r>
              <a:rPr lang="en-US" sz="2800" dirty="0" err="1">
                <a:solidFill>
                  <a:srgbClr val="660066"/>
                </a:solidFill>
                <a:latin typeface="Monotype Corsiva" charset="0"/>
                <a:ea typeface="ＭＳ Ｐゴシック" charset="-128"/>
              </a:rPr>
              <a:t>l</a:t>
            </a:r>
            <a:endParaRPr lang="en-US" sz="2800" dirty="0">
              <a:solidFill>
                <a:srgbClr val="660066"/>
              </a:solidFill>
              <a:latin typeface="Monotype Corsiva"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For the electric potential due to a dipole at a point P</a:t>
            </a:r>
          </a:p>
          <a:p>
            <a:pPr marL="742950" lvl="1" indent="-285750">
              <a:spcBef>
                <a:spcPct val="20000"/>
              </a:spcBef>
              <a:buFontTx/>
              <a:buChar char="–"/>
            </a:pPr>
            <a:r>
              <a:rPr lang="en-US" sz="2800" dirty="0">
                <a:solidFill>
                  <a:srgbClr val="660066"/>
                </a:solidFill>
                <a:latin typeface="Arial Narrow" charset="0"/>
                <a:ea typeface="ＭＳ Ｐゴシック" charset="-128"/>
              </a:rPr>
              <a:t>We take V=0 at </a:t>
            </a:r>
            <a:r>
              <a:rPr lang="en-US" sz="2800" dirty="0" err="1">
                <a:solidFill>
                  <a:srgbClr val="660066"/>
                </a:solidFill>
                <a:latin typeface="Arial Narrow" charset="0"/>
                <a:ea typeface="ＭＳ Ｐゴシック" charset="-128"/>
              </a:rPr>
              <a:t>r</a:t>
            </a:r>
            <a:r>
              <a:rPr lang="en-US" sz="2800" dirty="0">
                <a:solidFill>
                  <a:srgbClr val="660066"/>
                </a:solidFill>
                <a:latin typeface="Arial Narrow" charset="0"/>
                <a:ea typeface="ＭＳ Ｐゴシック" charset="-128"/>
              </a:rPr>
              <a:t>=</a:t>
            </a:r>
            <a:r>
              <a:rPr lang="en-US" sz="2800" dirty="0">
                <a:solidFill>
                  <a:srgbClr val="660066"/>
                </a:solidFill>
                <a:latin typeface="Arial Narrow" charset="0"/>
              </a:rPr>
              <a:t>∞</a:t>
            </a:r>
            <a:endParaRPr lang="en-US" sz="2800" dirty="0">
              <a:solidFill>
                <a:srgbClr val="660066"/>
              </a:solidFill>
              <a:latin typeface="Arial Narrow"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The simple sum of the potential at P by the two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a:t>
            </a:r>
            <a:r>
              <a:rPr lang="en-US" sz="3200" dirty="0" err="1">
                <a:solidFill>
                  <a:schemeClr val="accent2"/>
                </a:solidFill>
                <a:latin typeface="Monotype Corsiva" charset="0"/>
              </a:rPr>
              <a:t>l</a:t>
            </a:r>
            <a:r>
              <a:rPr lang="en-US" sz="3200" dirty="0" err="1">
                <a:solidFill>
                  <a:schemeClr val="accent2"/>
                </a:solidFill>
                <a:latin typeface="Arial Narrow" charset="0"/>
              </a:rPr>
              <a:t>cos</a:t>
            </a:r>
            <a:r>
              <a:rPr lang="en-US" sz="3200" dirty="0" err="1">
                <a:solidFill>
                  <a:schemeClr val="accent2"/>
                </a:solidFill>
                <a:latin typeface="Symbol" charset="2"/>
              </a:rPr>
              <a:t>θ</a:t>
            </a:r>
            <a:r>
              <a:rPr lang="en-US" sz="3200" dirty="0">
                <a:solidFill>
                  <a:schemeClr val="accent2"/>
                </a:solidFill>
                <a:latin typeface="Arial Narrow" charset="0"/>
              </a:rPr>
              <a:t> and if r&gt;&gt;</a:t>
            </a:r>
            <a:r>
              <a:rPr lang="en-US" sz="3200" dirty="0">
                <a:solidFill>
                  <a:schemeClr val="accent2"/>
                </a:solidFill>
                <a:latin typeface="Monotype Corsiva" charset="0"/>
              </a:rPr>
              <a:t>l</a:t>
            </a:r>
            <a:r>
              <a:rPr lang="en-US" sz="3200" dirty="0">
                <a:solidFill>
                  <a:schemeClr val="accent2"/>
                </a:solidFill>
                <a:latin typeface="Arial Narrow" charset="0"/>
              </a:rPr>
              <a:t>, r&gt;&gt;</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thus </a:t>
            </a:r>
            <a:r>
              <a:rPr lang="en-US" sz="3200" dirty="0" err="1">
                <a:solidFill>
                  <a:schemeClr val="accent2"/>
                </a:solidFill>
                <a:latin typeface="Arial Narrow" charset="0"/>
              </a:rPr>
              <a:t>r+</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~r and </a:t>
            </a:r>
          </a:p>
        </p:txBody>
      </p:sp>
      <p:graphicFrame>
        <p:nvGraphicFramePr>
          <p:cNvPr id="202774" name="Object 22"/>
          <p:cNvGraphicFramePr>
            <a:graphicFrameLocks noChangeAspect="1"/>
          </p:cNvGraphicFramePr>
          <p:nvPr/>
        </p:nvGraphicFramePr>
        <p:xfrm>
          <a:off x="533400" y="4484688"/>
          <a:ext cx="508000" cy="330200"/>
        </p:xfrm>
        <a:graphic>
          <a:graphicData uri="http://schemas.openxmlformats.org/presentationml/2006/ole">
            <mc:AlternateContent xmlns:mc="http://schemas.openxmlformats.org/markup-compatibility/2006">
              <mc:Choice xmlns:v="urn:schemas-microsoft-com:vml" Requires="v">
                <p:oleObj spid="_x0000_s146431" name="Equation" r:id="rId4" imgW="253800" imgH="164880" progId="Equation.DSMT4">
                  <p:embed/>
                </p:oleObj>
              </mc:Choice>
              <mc:Fallback>
                <p:oleObj name="Equation" r:id="rId4" imgW="253800" imgH="164880" progId="Equation.DSMT4">
                  <p:embed/>
                  <p:pic>
                    <p:nvPicPr>
                      <p:cNvPr id="202774"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84688"/>
                        <a:ext cx="508000" cy="330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6" name="Object 24"/>
          <p:cNvGraphicFramePr>
            <a:graphicFrameLocks noChangeAspect="1"/>
          </p:cNvGraphicFramePr>
          <p:nvPr/>
        </p:nvGraphicFramePr>
        <p:xfrm>
          <a:off x="228600" y="5715000"/>
          <a:ext cx="508000" cy="330200"/>
        </p:xfrm>
        <a:graphic>
          <a:graphicData uri="http://schemas.openxmlformats.org/presentationml/2006/ole">
            <mc:AlternateContent xmlns:mc="http://schemas.openxmlformats.org/markup-compatibility/2006">
              <mc:Choice xmlns:v="urn:schemas-microsoft-com:vml" Requires="v">
                <p:oleObj spid="_x0000_s210944" name="Equation" r:id="rId6" imgW="253800" imgH="164880" progId="Equation.DSMT4">
                  <p:embed/>
                </p:oleObj>
              </mc:Choice>
              <mc:Fallback>
                <p:oleObj name="Equation" r:id="rId6" imgW="253800" imgH="164880" progId="Equation.DSMT4">
                  <p:embed/>
                  <p:pic>
                    <p:nvPicPr>
                      <p:cNvPr id="202776"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715000"/>
                        <a:ext cx="508000" cy="330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7" name="Object 25"/>
          <p:cNvGraphicFramePr>
            <a:graphicFrameLocks noChangeAspect="1"/>
          </p:cNvGraphicFramePr>
          <p:nvPr/>
        </p:nvGraphicFramePr>
        <p:xfrm>
          <a:off x="914400" y="4267200"/>
          <a:ext cx="1624013" cy="815975"/>
        </p:xfrm>
        <a:graphic>
          <a:graphicData uri="http://schemas.openxmlformats.org/presentationml/2006/ole">
            <mc:AlternateContent xmlns:mc="http://schemas.openxmlformats.org/markup-compatibility/2006">
              <mc:Choice xmlns:v="urn:schemas-microsoft-com:vml" Requires="v">
                <p:oleObj spid="_x0000_s210945" name="Equation" r:id="rId8" imgW="812520" imgH="406080" progId="Equation.DSMT4">
                  <p:embed/>
                </p:oleObj>
              </mc:Choice>
              <mc:Fallback>
                <p:oleObj name="Equation" r:id="rId8" imgW="812520" imgH="406080" progId="Equation.DSMT4">
                  <p:embed/>
                  <p:pic>
                    <p:nvPicPr>
                      <p:cNvPr id="202777"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267200"/>
                        <a:ext cx="1624013" cy="815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8" name="Object 26"/>
          <p:cNvGraphicFramePr>
            <a:graphicFrameLocks noChangeAspect="1"/>
          </p:cNvGraphicFramePr>
          <p:nvPr/>
        </p:nvGraphicFramePr>
        <p:xfrm>
          <a:off x="2463800" y="4152900"/>
          <a:ext cx="2462213" cy="1019175"/>
        </p:xfrm>
        <a:graphic>
          <a:graphicData uri="http://schemas.openxmlformats.org/presentationml/2006/ole">
            <mc:AlternateContent xmlns:mc="http://schemas.openxmlformats.org/markup-compatibility/2006">
              <mc:Choice xmlns:v="urn:schemas-microsoft-com:vml" Requires="v">
                <p:oleObj spid="_x0000_s210946" name="Equation" r:id="rId10" imgW="1231900" imgH="508000" progId="Equation.DSMT4">
                  <p:embed/>
                </p:oleObj>
              </mc:Choice>
              <mc:Fallback>
                <p:oleObj name="Equation" r:id="rId10" imgW="1231900" imgH="508000" progId="Equation.DSMT4">
                  <p:embed/>
                  <p:pic>
                    <p:nvPicPr>
                      <p:cNvPr id="202778" name="Object 26"/>
                      <p:cNvPicPr>
                        <a:picLocks noChangeAspect="1" noChangeArrowheads="1"/>
                      </p:cNvPicPr>
                      <p:nvPr/>
                    </p:nvPicPr>
                    <p:blipFill>
                      <a:blip r:embed="rId11"/>
                      <a:srcRect/>
                      <a:stretch>
                        <a:fillRect/>
                      </a:stretch>
                    </p:blipFill>
                    <p:spPr bwMode="auto">
                      <a:xfrm>
                        <a:off x="2463800" y="4152900"/>
                        <a:ext cx="2462213" cy="1019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79" name="Object 27"/>
          <p:cNvGraphicFramePr>
            <a:graphicFrameLocks noChangeAspect="1"/>
          </p:cNvGraphicFramePr>
          <p:nvPr/>
        </p:nvGraphicFramePr>
        <p:xfrm>
          <a:off x="4903788" y="4251325"/>
          <a:ext cx="2386012" cy="866775"/>
        </p:xfrm>
        <a:graphic>
          <a:graphicData uri="http://schemas.openxmlformats.org/presentationml/2006/ole">
            <mc:AlternateContent xmlns:mc="http://schemas.openxmlformats.org/markup-compatibility/2006">
              <mc:Choice xmlns:v="urn:schemas-microsoft-com:vml" Requires="v">
                <p:oleObj spid="_x0000_s210947" name="Equation" r:id="rId12" imgW="1193800" imgH="431800" progId="Equation.DSMT4">
                  <p:embed/>
                </p:oleObj>
              </mc:Choice>
              <mc:Fallback>
                <p:oleObj name="Equation" r:id="rId12" imgW="1193800" imgH="431800" progId="Equation.DSMT4">
                  <p:embed/>
                  <p:pic>
                    <p:nvPicPr>
                      <p:cNvPr id="202779" name="Object 27"/>
                      <p:cNvPicPr>
                        <a:picLocks noChangeAspect="1" noChangeArrowheads="1"/>
                      </p:cNvPicPr>
                      <p:nvPr/>
                    </p:nvPicPr>
                    <p:blipFill>
                      <a:blip r:embed="rId13"/>
                      <a:srcRect/>
                      <a:stretch>
                        <a:fillRect/>
                      </a:stretch>
                    </p:blipFill>
                    <p:spPr bwMode="auto">
                      <a:xfrm>
                        <a:off x="4903788" y="4251325"/>
                        <a:ext cx="2386012" cy="866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80" name="Object 28"/>
          <p:cNvGraphicFramePr>
            <a:graphicFrameLocks noChangeAspect="1"/>
          </p:cNvGraphicFramePr>
          <p:nvPr/>
        </p:nvGraphicFramePr>
        <p:xfrm>
          <a:off x="7188200" y="4229100"/>
          <a:ext cx="1803400" cy="893763"/>
        </p:xfrm>
        <a:graphic>
          <a:graphicData uri="http://schemas.openxmlformats.org/presentationml/2006/ole">
            <mc:AlternateContent xmlns:mc="http://schemas.openxmlformats.org/markup-compatibility/2006">
              <mc:Choice xmlns:v="urn:schemas-microsoft-com:vml" Requires="v">
                <p:oleObj spid="_x0000_s210948" name="Equation" r:id="rId14" imgW="901700" imgH="444500" progId="Equation.DSMT4">
                  <p:embed/>
                </p:oleObj>
              </mc:Choice>
              <mc:Fallback>
                <p:oleObj name="Equation" r:id="rId14" imgW="901700" imgH="444500" progId="Equation.DSMT4">
                  <p:embed/>
                  <p:pic>
                    <p:nvPicPr>
                      <p:cNvPr id="202780" name="Object 28"/>
                      <p:cNvPicPr>
                        <a:picLocks noChangeAspect="1" noChangeArrowheads="1"/>
                      </p:cNvPicPr>
                      <p:nvPr/>
                    </p:nvPicPr>
                    <p:blipFill>
                      <a:blip r:embed="rId15"/>
                      <a:srcRect/>
                      <a:stretch>
                        <a:fillRect/>
                      </a:stretch>
                    </p:blipFill>
                    <p:spPr bwMode="auto">
                      <a:xfrm>
                        <a:off x="7188200" y="4229100"/>
                        <a:ext cx="1803400" cy="893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2781" name="Object 29"/>
          <p:cNvGraphicFramePr>
            <a:graphicFrameLocks noChangeAspect="1"/>
          </p:cNvGraphicFramePr>
          <p:nvPr/>
        </p:nvGraphicFramePr>
        <p:xfrm>
          <a:off x="711200" y="5461000"/>
          <a:ext cx="1651000" cy="866775"/>
        </p:xfrm>
        <a:graphic>
          <a:graphicData uri="http://schemas.openxmlformats.org/presentationml/2006/ole">
            <mc:AlternateContent xmlns:mc="http://schemas.openxmlformats.org/markup-compatibility/2006">
              <mc:Choice xmlns:v="urn:schemas-microsoft-com:vml" Requires="v">
                <p:oleObj spid="_x0000_s210949" name="Equation" r:id="rId16" imgW="825500" imgH="431800" progId="Equation.DSMT4">
                  <p:embed/>
                </p:oleObj>
              </mc:Choice>
              <mc:Fallback>
                <p:oleObj name="Equation" r:id="rId16" imgW="825500" imgH="431800" progId="Equation.DSMT4">
                  <p:embed/>
                  <p:pic>
                    <p:nvPicPr>
                      <p:cNvPr id="202781" name="Object 29"/>
                      <p:cNvPicPr>
                        <a:picLocks noChangeAspect="1" noChangeArrowheads="1"/>
                      </p:cNvPicPr>
                      <p:nvPr/>
                    </p:nvPicPr>
                    <p:blipFill>
                      <a:blip r:embed="rId17"/>
                      <a:srcRect/>
                      <a:stretch>
                        <a:fillRect/>
                      </a:stretch>
                    </p:blipFill>
                    <p:spPr bwMode="auto">
                      <a:xfrm>
                        <a:off x="711200" y="5461000"/>
                        <a:ext cx="1651000" cy="866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2784" name="AutoShape 32"/>
          <p:cNvSpPr>
            <a:spLocks noChangeArrowheads="1"/>
          </p:cNvSpPr>
          <p:nvPr/>
        </p:nvSpPr>
        <p:spPr bwMode="auto">
          <a:xfrm>
            <a:off x="3992562" y="5181600"/>
            <a:ext cx="2027238" cy="1834158"/>
          </a:xfrm>
          <a:prstGeom prst="rightArrow">
            <a:avLst>
              <a:gd name="adj1" fmla="val 50000"/>
              <a:gd name="adj2" fmla="val 28632"/>
            </a:avLst>
          </a:prstGeom>
          <a:solidFill>
            <a:srgbClr val="FFFF66"/>
          </a:solidFill>
          <a:ln w="28575">
            <a:solidFill>
              <a:srgbClr val="CC0000"/>
            </a:solidFill>
            <a:miter lim="800000"/>
            <a:headEnd/>
            <a:tailEnd/>
          </a:ln>
          <a:effectLst/>
        </p:spPr>
        <p:txBody>
          <a:bodyPr wrap="square" anchor="ctr">
            <a:prstTxWarp prst="textNoShape">
              <a:avLst/>
            </a:prstTxWarp>
            <a:spAutoFit/>
          </a:bodyPr>
          <a:lstStyle/>
          <a:p>
            <a:pPr algn="ctr"/>
            <a:r>
              <a:rPr lang="en-US" sz="1800" b="1">
                <a:solidFill>
                  <a:srgbClr val="FF0000"/>
                </a:solidFill>
                <a:latin typeface="Arial Narrow" charset="0"/>
              </a:rPr>
              <a:t>V by a dipole at a </a:t>
            </a:r>
          </a:p>
          <a:p>
            <a:pPr algn="ctr"/>
            <a:r>
              <a:rPr lang="en-US" sz="1800" b="1">
                <a:solidFill>
                  <a:srgbClr val="FF0000"/>
                </a:solidFill>
                <a:latin typeface="Arial Narrow" charset="0"/>
              </a:rPr>
              <a:t>distance r from </a:t>
            </a:r>
          </a:p>
          <a:p>
            <a:pPr algn="ctr"/>
            <a:r>
              <a:rPr lang="en-US" sz="1800" b="1">
                <a:solidFill>
                  <a:srgbClr val="FF0000"/>
                </a:solidFill>
                <a:latin typeface="Arial Narrow" charset="0"/>
              </a:rPr>
              <a:t>the dipole</a:t>
            </a:r>
          </a:p>
        </p:txBody>
      </p:sp>
      <p:pic>
        <p:nvPicPr>
          <p:cNvPr id="2" name="Picture 1"/>
          <p:cNvPicPr>
            <a:picLocks noChangeAspect="1"/>
          </p:cNvPicPr>
          <p:nvPr/>
        </p:nvPicPr>
        <p:blipFill>
          <a:blip r:embed="rId18"/>
          <a:stretch>
            <a:fillRect/>
          </a:stretch>
        </p:blipFill>
        <p:spPr>
          <a:xfrm>
            <a:off x="6151562" y="5468937"/>
            <a:ext cx="2611438" cy="1119188"/>
          </a:xfrm>
          <a:prstGeom prst="rect">
            <a:avLst/>
          </a:prstGeom>
          <a:solidFill>
            <a:srgbClr val="FFFF00"/>
          </a:solidFill>
          <a:ln w="38100">
            <a:solidFill>
              <a:srgbClr val="C00000"/>
            </a:solidFill>
          </a:ln>
        </p:spPr>
      </p:pic>
      <p:pic>
        <p:nvPicPr>
          <p:cNvPr id="3" name="Picture 2"/>
          <p:cNvPicPr>
            <a:picLocks noChangeAspect="1"/>
          </p:cNvPicPr>
          <p:nvPr/>
        </p:nvPicPr>
        <p:blipFill>
          <a:blip r:embed="rId19"/>
          <a:stretch>
            <a:fillRect/>
          </a:stretch>
        </p:blipFill>
        <p:spPr>
          <a:xfrm>
            <a:off x="2364580" y="5502275"/>
            <a:ext cx="1496220" cy="841624"/>
          </a:xfrm>
          <a:prstGeom prst="rect">
            <a:avLst/>
          </a:prstGeom>
          <a:solidFill>
            <a:schemeClr val="bg1"/>
          </a:solidFill>
        </p:spPr>
      </p:pic>
    </p:spTree>
    <p:extLst>
      <p:ext uri="{BB962C8B-B14F-4D97-AF65-F5344CB8AC3E}">
        <p14:creationId xmlns:p14="http://schemas.microsoft.com/office/powerpoint/2010/main" val="238788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wipe(left)">
                                      <p:cBhvr>
                                        <p:cTn id="7" dur="500"/>
                                        <p:tgtEl>
                                          <p:spTgt spid="202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2755">
                                            <p:txEl>
                                              <p:pRg st="1" end="1"/>
                                            </p:txEl>
                                          </p:spTgt>
                                        </p:tgtEl>
                                        <p:attrNameLst>
                                          <p:attrName>style.visibility</p:attrName>
                                        </p:attrNameLst>
                                      </p:cBhvr>
                                      <p:to>
                                        <p:strVal val="visible"/>
                                      </p:to>
                                    </p:set>
                                    <p:animEffect transition="in" filter="wipe(left)">
                                      <p:cBhvr>
                                        <p:cTn id="12" dur="500"/>
                                        <p:tgtEl>
                                          <p:spTgt spid="202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2755">
                                            <p:txEl>
                                              <p:pRg st="2" end="2"/>
                                            </p:txEl>
                                          </p:spTgt>
                                        </p:tgtEl>
                                        <p:attrNameLst>
                                          <p:attrName>style.visibility</p:attrName>
                                        </p:attrNameLst>
                                      </p:cBhvr>
                                      <p:to>
                                        <p:strVal val="visible"/>
                                      </p:to>
                                    </p:set>
                                    <p:animEffect transition="in" filter="wipe(left)">
                                      <p:cBhvr>
                                        <p:cTn id="17" dur="500"/>
                                        <p:tgtEl>
                                          <p:spTgt spid="202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202775"/>
                                        </p:tgtEl>
                                        <p:attrNameLst>
                                          <p:attrName>style.visibility</p:attrName>
                                        </p:attrNameLst>
                                      </p:cBhvr>
                                      <p:to>
                                        <p:strVal val="visible"/>
                                      </p:to>
                                    </p:set>
                                    <p:anim calcmode="lin" valueType="num">
                                      <p:cBhvr>
                                        <p:cTn id="22" dur="500" fill="hold"/>
                                        <p:tgtEl>
                                          <p:spTgt spid="202775"/>
                                        </p:tgtEl>
                                        <p:attrNameLst>
                                          <p:attrName>ppt_w</p:attrName>
                                        </p:attrNameLst>
                                      </p:cBhvr>
                                      <p:tavLst>
                                        <p:tav tm="0">
                                          <p:val>
                                            <p:fltVal val="0"/>
                                          </p:val>
                                        </p:tav>
                                        <p:tav tm="100000">
                                          <p:val>
                                            <p:strVal val="#ppt_w"/>
                                          </p:val>
                                        </p:tav>
                                      </p:tavLst>
                                    </p:anim>
                                    <p:anim calcmode="lin" valueType="num">
                                      <p:cBhvr>
                                        <p:cTn id="23" dur="500" fill="hold"/>
                                        <p:tgtEl>
                                          <p:spTgt spid="202775"/>
                                        </p:tgtEl>
                                        <p:attrNameLst>
                                          <p:attrName>ppt_h</p:attrName>
                                        </p:attrNameLst>
                                      </p:cBhvr>
                                      <p:tavLst>
                                        <p:tav tm="0">
                                          <p:val>
                                            <p:fltVal val="0"/>
                                          </p:val>
                                        </p:tav>
                                        <p:tav tm="100000">
                                          <p:val>
                                            <p:strVal val="#ppt_h"/>
                                          </p:val>
                                        </p:tav>
                                      </p:tavLst>
                                    </p:anim>
                                    <p:animEffect transition="in" filter="fade">
                                      <p:cBhvr>
                                        <p:cTn id="24" dur="500"/>
                                        <p:tgtEl>
                                          <p:spTgt spid="20277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2755">
                                            <p:txEl>
                                              <p:pRg st="3" end="3"/>
                                            </p:txEl>
                                          </p:spTgt>
                                        </p:tgtEl>
                                        <p:attrNameLst>
                                          <p:attrName>style.visibility</p:attrName>
                                        </p:attrNameLst>
                                      </p:cBhvr>
                                      <p:to>
                                        <p:strVal val="visible"/>
                                      </p:to>
                                    </p:set>
                                    <p:animEffect transition="in" filter="wipe(left)">
                                      <p:cBhvr>
                                        <p:cTn id="29" dur="500"/>
                                        <p:tgtEl>
                                          <p:spTgt spid="20275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2755">
                                            <p:txEl>
                                              <p:pRg st="4" end="4"/>
                                            </p:txEl>
                                          </p:spTgt>
                                        </p:tgtEl>
                                        <p:attrNameLst>
                                          <p:attrName>style.visibility</p:attrName>
                                        </p:attrNameLst>
                                      </p:cBhvr>
                                      <p:to>
                                        <p:strVal val="visible"/>
                                      </p:to>
                                    </p:set>
                                    <p:animEffect transition="in" filter="wipe(left)">
                                      <p:cBhvr>
                                        <p:cTn id="34" dur="500"/>
                                        <p:tgtEl>
                                          <p:spTgt spid="20275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2774"/>
                                        </p:tgtEl>
                                        <p:attrNameLst>
                                          <p:attrName>style.visibility</p:attrName>
                                        </p:attrNameLst>
                                      </p:cBhvr>
                                      <p:to>
                                        <p:strVal val="visible"/>
                                      </p:to>
                                    </p:set>
                                    <p:animEffect transition="in" filter="wipe(left)">
                                      <p:cBhvr>
                                        <p:cTn id="39" dur="500"/>
                                        <p:tgtEl>
                                          <p:spTgt spid="2027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2777"/>
                                        </p:tgtEl>
                                        <p:attrNameLst>
                                          <p:attrName>style.visibility</p:attrName>
                                        </p:attrNameLst>
                                      </p:cBhvr>
                                      <p:to>
                                        <p:strVal val="visible"/>
                                      </p:to>
                                    </p:set>
                                    <p:animEffect transition="in" filter="wipe(left)">
                                      <p:cBhvr>
                                        <p:cTn id="44" dur="500"/>
                                        <p:tgtEl>
                                          <p:spTgt spid="2027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2778"/>
                                        </p:tgtEl>
                                        <p:attrNameLst>
                                          <p:attrName>style.visibility</p:attrName>
                                        </p:attrNameLst>
                                      </p:cBhvr>
                                      <p:to>
                                        <p:strVal val="visible"/>
                                      </p:to>
                                    </p:set>
                                    <p:animEffect transition="in" filter="wipe(left)">
                                      <p:cBhvr>
                                        <p:cTn id="49" dur="500"/>
                                        <p:tgtEl>
                                          <p:spTgt spid="2027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02779"/>
                                        </p:tgtEl>
                                        <p:attrNameLst>
                                          <p:attrName>style.visibility</p:attrName>
                                        </p:attrNameLst>
                                      </p:cBhvr>
                                      <p:to>
                                        <p:strVal val="visible"/>
                                      </p:to>
                                    </p:set>
                                    <p:animEffect transition="in" filter="wipe(left)">
                                      <p:cBhvr>
                                        <p:cTn id="54" dur="500"/>
                                        <p:tgtEl>
                                          <p:spTgt spid="20277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02780"/>
                                        </p:tgtEl>
                                        <p:attrNameLst>
                                          <p:attrName>style.visibility</p:attrName>
                                        </p:attrNameLst>
                                      </p:cBhvr>
                                      <p:to>
                                        <p:strVal val="visible"/>
                                      </p:to>
                                    </p:set>
                                    <p:animEffect transition="in" filter="wipe(left)">
                                      <p:cBhvr>
                                        <p:cTn id="59" dur="500"/>
                                        <p:tgtEl>
                                          <p:spTgt spid="20278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2755">
                                            <p:txEl>
                                              <p:pRg st="6" end="6"/>
                                            </p:txEl>
                                          </p:spTgt>
                                        </p:tgtEl>
                                        <p:attrNameLst>
                                          <p:attrName>style.visibility</p:attrName>
                                        </p:attrNameLst>
                                      </p:cBhvr>
                                      <p:to>
                                        <p:strVal val="visible"/>
                                      </p:to>
                                    </p:set>
                                    <p:animEffect transition="in" filter="wipe(left)">
                                      <p:cBhvr>
                                        <p:cTn id="64" dur="500"/>
                                        <p:tgtEl>
                                          <p:spTgt spid="202755">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02776"/>
                                        </p:tgtEl>
                                        <p:attrNameLst>
                                          <p:attrName>style.visibility</p:attrName>
                                        </p:attrNameLst>
                                      </p:cBhvr>
                                      <p:to>
                                        <p:strVal val="visible"/>
                                      </p:to>
                                    </p:set>
                                    <p:animEffect transition="in" filter="wipe(left)">
                                      <p:cBhvr>
                                        <p:cTn id="69" dur="500"/>
                                        <p:tgtEl>
                                          <p:spTgt spid="2027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02781"/>
                                        </p:tgtEl>
                                        <p:attrNameLst>
                                          <p:attrName>style.visibility</p:attrName>
                                        </p:attrNameLst>
                                      </p:cBhvr>
                                      <p:to>
                                        <p:strVal val="visible"/>
                                      </p:to>
                                    </p:set>
                                    <p:animEffect transition="in" filter="wipe(left)">
                                      <p:cBhvr>
                                        <p:cTn id="74" dur="500"/>
                                        <p:tgtEl>
                                          <p:spTgt spid="20278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left)">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02784"/>
                                        </p:tgtEl>
                                        <p:attrNameLst>
                                          <p:attrName>style.visibility</p:attrName>
                                        </p:attrNameLst>
                                      </p:cBhvr>
                                      <p:to>
                                        <p:strVal val="visible"/>
                                      </p:to>
                                    </p:set>
                                    <p:animEffect transition="in" filter="wipe(left)">
                                      <p:cBhvr>
                                        <p:cTn id="84" dur="500"/>
                                        <p:tgtEl>
                                          <p:spTgt spid="20278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wipe(left)">
                                      <p:cBhvr>
                                        <p:cTn id="8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p:bldP spid="2027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Oct. 5, 2020</a:t>
            </a:r>
          </a:p>
        </p:txBody>
      </p:sp>
      <p:sp>
        <p:nvSpPr>
          <p:cNvPr id="13" name="Footer Placeholder 4"/>
          <p:cNvSpPr>
            <a:spLocks noGrp="1"/>
          </p:cNvSpPr>
          <p:nvPr>
            <p:ph type="ftr" sz="quarter" idx="11"/>
          </p:nvPr>
        </p:nvSpPr>
        <p:spPr/>
        <p:txBody>
          <a:bodyPr/>
          <a:lstStyle/>
          <a:p>
            <a:r>
              <a:rPr lang="en-US"/>
              <a:t>PHYS 1444-002, Fall 2020                    Dr. Jaehoon Yu</a:t>
            </a:r>
          </a:p>
        </p:txBody>
      </p:sp>
      <p:sp>
        <p:nvSpPr>
          <p:cNvPr id="14" name="Slide Number Placeholder 5"/>
          <p:cNvSpPr>
            <a:spLocks noGrp="1"/>
          </p:cNvSpPr>
          <p:nvPr>
            <p:ph type="sldNum" sz="quarter" idx="12"/>
          </p:nvPr>
        </p:nvSpPr>
        <p:spPr/>
        <p:txBody>
          <a:bodyPr/>
          <a:lstStyle/>
          <a:p>
            <a:fld id="{06F5DF53-2533-344C-AE98-249ADDFF6DA1}" type="slidenum">
              <a:rPr lang="en-US"/>
              <a:pPr/>
              <a:t>13</a:t>
            </a:fld>
            <a:endParaRPr lang="en-US"/>
          </a:p>
        </p:txBody>
      </p:sp>
      <p:sp>
        <p:nvSpPr>
          <p:cNvPr id="210947" name="Rectangle 3"/>
          <p:cNvSpPr>
            <a:spLocks noGrp="1" noChangeArrowheads="1"/>
          </p:cNvSpPr>
          <p:nvPr>
            <p:ph type="title"/>
          </p:nvPr>
        </p:nvSpPr>
        <p:spPr>
          <a:xfrm>
            <a:off x="152400" y="76200"/>
            <a:ext cx="8915400" cy="685800"/>
          </a:xfrm>
        </p:spPr>
        <p:txBody>
          <a:bodyPr/>
          <a:lstStyle/>
          <a:p>
            <a:r>
              <a:rPr lang="en-US"/>
              <a:t>E Determined from V</a:t>
            </a:r>
          </a:p>
        </p:txBody>
      </p:sp>
      <p:sp>
        <p:nvSpPr>
          <p:cNvPr id="210948" name="Rectangle 4"/>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Potential difference between two points under an electric field is</a:t>
            </a:r>
          </a:p>
          <a:p>
            <a:pPr marL="342900" indent="-342900">
              <a:spcBef>
                <a:spcPct val="20000"/>
              </a:spcBef>
              <a:buFontTx/>
              <a:buChar char="•"/>
            </a:pPr>
            <a:r>
              <a:rPr lang="en-US" sz="3200" dirty="0">
                <a:solidFill>
                  <a:schemeClr val="accent2"/>
                </a:solidFill>
                <a:latin typeface="Arial Narrow" charset="0"/>
              </a:rPr>
              <a:t>So in a differential form, we can write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ea typeface="ＭＳ Ｐゴシック" charset="-128"/>
              </a:rPr>
              <a:t>What are </a:t>
            </a:r>
            <a:r>
              <a:rPr lang="en-US" sz="2800" dirty="0" err="1">
                <a:solidFill>
                  <a:srgbClr val="660066"/>
                </a:solidFill>
                <a:latin typeface="Arial Narrow" charset="0"/>
                <a:ea typeface="ＭＳ Ｐゴシック" charset="-128"/>
              </a:rPr>
              <a:t>dV</a:t>
            </a:r>
            <a:r>
              <a:rPr lang="en-US" sz="2800" dirty="0">
                <a:solidFill>
                  <a:srgbClr val="660066"/>
                </a:solidFill>
                <a:latin typeface="Arial Narrow" charset="0"/>
                <a:ea typeface="ＭＳ Ｐゴシック" charset="-128"/>
              </a:rPr>
              <a:t> and E</a:t>
            </a:r>
            <a:r>
              <a:rPr lang="en-US" sz="2800" baseline="-25000"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a:t>
            </a:r>
          </a:p>
          <a:p>
            <a:pPr marL="1143000" lvl="2" indent="-228600">
              <a:spcBef>
                <a:spcPct val="20000"/>
              </a:spcBef>
              <a:buFontTx/>
              <a:buChar char="•"/>
            </a:pPr>
            <a:r>
              <a:rPr lang="en-US" dirty="0" err="1">
                <a:solidFill>
                  <a:srgbClr val="003300"/>
                </a:solidFill>
                <a:latin typeface="Arial Narrow" charset="0"/>
                <a:ea typeface="ＭＳ Ｐゴシック" charset="-128"/>
              </a:rPr>
              <a:t>dV</a:t>
            </a:r>
            <a:r>
              <a:rPr lang="en-US" dirty="0">
                <a:solidFill>
                  <a:srgbClr val="003300"/>
                </a:solidFill>
                <a:latin typeface="Arial Narrow" charset="0"/>
                <a:ea typeface="ＭＳ Ｐゴシック" charset="-128"/>
              </a:rPr>
              <a:t> is the infinitesimal potential difference between the two points separated by a distance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a:t>
            </a:r>
          </a:p>
          <a:p>
            <a:pPr marL="1143000" lvl="2" indent="-228600">
              <a:spcBef>
                <a:spcPct val="20000"/>
              </a:spcBef>
              <a:buFontTx/>
              <a:buChar char="•"/>
            </a:pPr>
            <a:r>
              <a:rPr lang="en-US" dirty="0">
                <a:solidFill>
                  <a:srgbClr val="003300"/>
                </a:solidFill>
                <a:latin typeface="Arial Narrow" charset="0"/>
                <a:ea typeface="ＭＳ Ｐゴシック" charset="-128"/>
              </a:rPr>
              <a:t>E</a:t>
            </a:r>
            <a:r>
              <a:rPr lang="en-US" baseline="-25000"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is the field component along the direction of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a:t>
            </a:r>
          </a:p>
          <a:p>
            <a:pPr marL="342900" indent="-342900">
              <a:spcBef>
                <a:spcPct val="20000"/>
              </a:spcBef>
              <a:buFontTx/>
              <a:buChar char="•"/>
            </a:pPr>
            <a:r>
              <a:rPr lang="en-US" sz="3200" dirty="0">
                <a:solidFill>
                  <a:schemeClr val="accent2"/>
                </a:solidFill>
                <a:latin typeface="Arial Narrow" charset="0"/>
              </a:rPr>
              <a:t>Thus we can write the field component E</a:t>
            </a:r>
            <a:r>
              <a:rPr lang="en-US" sz="3200" baseline="-25000" dirty="0">
                <a:solidFill>
                  <a:schemeClr val="accent2"/>
                </a:solidFill>
                <a:latin typeface="Monotype Corsiva" charset="0"/>
              </a:rPr>
              <a:t>l</a:t>
            </a:r>
            <a:r>
              <a:rPr lang="en-US" sz="3200" baseline="-25000" dirty="0">
                <a:solidFill>
                  <a:schemeClr val="accent2"/>
                </a:solidFill>
                <a:latin typeface="Arial Narrow" charset="0"/>
              </a:rPr>
              <a:t> </a:t>
            </a:r>
            <a:r>
              <a:rPr lang="en-US" sz="3200" dirty="0">
                <a:solidFill>
                  <a:schemeClr val="accent2"/>
                </a:solidFill>
                <a:latin typeface="Arial Narrow" charset="0"/>
              </a:rPr>
              <a:t>as </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10959" name="Object 15"/>
          <p:cNvGraphicFramePr>
            <a:graphicFrameLocks noChangeAspect="1"/>
          </p:cNvGraphicFramePr>
          <p:nvPr/>
        </p:nvGraphicFramePr>
        <p:xfrm>
          <a:off x="3200400" y="1292225"/>
          <a:ext cx="1254125" cy="479425"/>
        </p:xfrm>
        <a:graphic>
          <a:graphicData uri="http://schemas.openxmlformats.org/presentationml/2006/ole">
            <mc:AlternateContent xmlns:mc="http://schemas.openxmlformats.org/markup-compatibility/2006">
              <mc:Choice xmlns:v="urn:schemas-microsoft-com:vml" Requires="v">
                <p:oleObj spid="_x0000_s147309" name="Equation" r:id="rId3" imgW="533160" imgH="203040" progId="Equation.DSMT4">
                  <p:embed/>
                </p:oleObj>
              </mc:Choice>
              <mc:Fallback>
                <p:oleObj name="Equation" r:id="rId3" imgW="533160" imgH="203040" progId="Equation.DSMT4">
                  <p:embed/>
                  <p:pic>
                    <p:nvPicPr>
                      <p:cNvPr id="210959"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92225"/>
                        <a:ext cx="1254125" cy="479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0" name="Object 16"/>
          <p:cNvGraphicFramePr>
            <a:graphicFrameLocks noChangeAspect="1"/>
          </p:cNvGraphicFramePr>
          <p:nvPr/>
        </p:nvGraphicFramePr>
        <p:xfrm>
          <a:off x="4525963" y="1112838"/>
          <a:ext cx="1373187" cy="808037"/>
        </p:xfrm>
        <a:graphic>
          <a:graphicData uri="http://schemas.openxmlformats.org/presentationml/2006/ole">
            <mc:AlternateContent xmlns:mc="http://schemas.openxmlformats.org/markup-compatibility/2006">
              <mc:Choice xmlns:v="urn:schemas-microsoft-com:vml" Requires="v">
                <p:oleObj spid="_x0000_s147310" name="Equation" r:id="rId5" imgW="584200" imgH="342900" progId="Equation.DSMT4">
                  <p:embed/>
                </p:oleObj>
              </mc:Choice>
              <mc:Fallback>
                <p:oleObj name="Equation" r:id="rId5" imgW="584200" imgH="342900" progId="Equation.DSMT4">
                  <p:embed/>
                  <p:pic>
                    <p:nvPicPr>
                      <p:cNvPr id="210960" name="Object 16"/>
                      <p:cNvPicPr>
                        <a:picLocks noChangeAspect="1" noChangeArrowheads="1"/>
                      </p:cNvPicPr>
                      <p:nvPr/>
                    </p:nvPicPr>
                    <p:blipFill>
                      <a:blip r:embed="rId6"/>
                      <a:srcRect/>
                      <a:stretch>
                        <a:fillRect/>
                      </a:stretch>
                    </p:blipFill>
                    <p:spPr bwMode="auto">
                      <a:xfrm>
                        <a:off x="4525963" y="1112838"/>
                        <a:ext cx="1373187" cy="8080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3" name="Object 19"/>
          <p:cNvGraphicFramePr>
            <a:graphicFrameLocks noChangeAspect="1"/>
          </p:cNvGraphicFramePr>
          <p:nvPr/>
        </p:nvGraphicFramePr>
        <p:xfrm>
          <a:off x="2286000" y="2376488"/>
          <a:ext cx="939800" cy="469900"/>
        </p:xfrm>
        <a:graphic>
          <a:graphicData uri="http://schemas.openxmlformats.org/presentationml/2006/ole">
            <mc:AlternateContent xmlns:mc="http://schemas.openxmlformats.org/markup-compatibility/2006">
              <mc:Choice xmlns:v="urn:schemas-microsoft-com:vml" Requires="v">
                <p:oleObj spid="_x0000_s147311" name="Equation" r:id="rId7" imgW="330120" imgH="164880" progId="Equation.DSMT4">
                  <p:embed/>
                </p:oleObj>
              </mc:Choice>
              <mc:Fallback>
                <p:oleObj name="Equation" r:id="rId7" imgW="330120" imgH="164880" progId="Equation.DSMT4">
                  <p:embed/>
                  <p:pic>
                    <p:nvPicPr>
                      <p:cNvPr id="210963"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376488"/>
                        <a:ext cx="939800" cy="469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4" name="Object 20"/>
          <p:cNvGraphicFramePr>
            <a:graphicFrameLocks noChangeAspect="1"/>
          </p:cNvGraphicFramePr>
          <p:nvPr/>
        </p:nvGraphicFramePr>
        <p:xfrm>
          <a:off x="1447800" y="5181600"/>
          <a:ext cx="1771650" cy="1085850"/>
        </p:xfrm>
        <a:graphic>
          <a:graphicData uri="http://schemas.openxmlformats.org/presentationml/2006/ole">
            <mc:AlternateContent xmlns:mc="http://schemas.openxmlformats.org/markup-compatibility/2006">
              <mc:Choice xmlns:v="urn:schemas-microsoft-com:vml" Requires="v">
                <p:oleObj spid="_x0000_s147312" name="Equation" r:id="rId9" imgW="622300" imgH="381000" progId="Equation.DSMT4">
                  <p:embed/>
                </p:oleObj>
              </mc:Choice>
              <mc:Fallback>
                <p:oleObj name="Equation" r:id="rId9" imgW="622300" imgH="381000" progId="Equation.DSMT4">
                  <p:embed/>
                  <p:pic>
                    <p:nvPicPr>
                      <p:cNvPr id="210964" name="Object 20"/>
                      <p:cNvPicPr>
                        <a:picLocks noChangeAspect="1" noChangeArrowheads="1"/>
                      </p:cNvPicPr>
                      <p:nvPr/>
                    </p:nvPicPr>
                    <p:blipFill>
                      <a:blip r:embed="rId10"/>
                      <a:srcRect/>
                      <a:stretch>
                        <a:fillRect/>
                      </a:stretch>
                    </p:blipFill>
                    <p:spPr bwMode="auto">
                      <a:xfrm>
                        <a:off x="1447800" y="5181600"/>
                        <a:ext cx="1771650" cy="1085850"/>
                      </a:xfrm>
                      <a:prstGeom prst="rect">
                        <a:avLst/>
                      </a:prstGeom>
                      <a:solidFill>
                        <a:srgbClr val="99FFCC"/>
                      </a:solidFill>
                    </p:spPr>
                  </p:pic>
                </p:oleObj>
              </mc:Fallback>
            </mc:AlternateContent>
          </a:graphicData>
        </a:graphic>
      </p:graphicFrame>
      <p:sp>
        <p:nvSpPr>
          <p:cNvPr id="210965" name="Text Box 21"/>
          <p:cNvSpPr txBox="1">
            <a:spLocks noChangeArrowheads="1"/>
          </p:cNvSpPr>
          <p:nvPr/>
        </p:nvSpPr>
        <p:spPr bwMode="auto">
          <a:xfrm>
            <a:off x="5318125" y="5286375"/>
            <a:ext cx="3673475" cy="1228725"/>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dirty="0">
                <a:solidFill>
                  <a:srgbClr val="CC0000"/>
                </a:solidFill>
                <a:latin typeface="Arial Narrow" charset="0"/>
              </a:rPr>
              <a:t>The component of the electric field in any direction is equal to the negative rate of change of the electric potential as a function of distance in that direction!!</a:t>
            </a:r>
          </a:p>
        </p:txBody>
      </p:sp>
      <p:sp>
        <p:nvSpPr>
          <p:cNvPr id="210966" name="Text Box 22"/>
          <p:cNvSpPr txBox="1">
            <a:spLocks noChangeArrowheads="1"/>
          </p:cNvSpPr>
          <p:nvPr/>
        </p:nvSpPr>
        <p:spPr bwMode="auto">
          <a:xfrm>
            <a:off x="3886200" y="5470525"/>
            <a:ext cx="1219200" cy="701675"/>
          </a:xfrm>
          <a:prstGeom prst="rect">
            <a:avLst/>
          </a:prstGeom>
          <a:noFill/>
          <a:ln w="9525">
            <a:noFill/>
            <a:miter lim="800000"/>
            <a:headEnd/>
            <a:tailEnd/>
          </a:ln>
          <a:effectLst/>
        </p:spPr>
        <p:txBody>
          <a:bodyPr>
            <a:prstTxWarp prst="textNoShape">
              <a:avLst/>
            </a:prstTxWarp>
            <a:spAutoFit/>
          </a:bodyPr>
          <a:lstStyle/>
          <a:p>
            <a:r>
              <a:rPr lang="en-US" sz="2000" b="1">
                <a:solidFill>
                  <a:srgbClr val="CC0000"/>
                </a:solidFill>
                <a:latin typeface="Arial Narrow" charset="0"/>
              </a:rPr>
              <a:t>Physical Meaning?</a:t>
            </a:r>
          </a:p>
        </p:txBody>
      </p:sp>
      <p:graphicFrame>
        <p:nvGraphicFramePr>
          <p:cNvPr id="210967" name="Object 23"/>
          <p:cNvGraphicFramePr>
            <a:graphicFrameLocks noChangeAspect="1"/>
          </p:cNvGraphicFramePr>
          <p:nvPr/>
        </p:nvGraphicFramePr>
        <p:xfrm>
          <a:off x="3141663" y="2303463"/>
          <a:ext cx="1555750" cy="542925"/>
        </p:xfrm>
        <a:graphic>
          <a:graphicData uri="http://schemas.openxmlformats.org/presentationml/2006/ole">
            <mc:AlternateContent xmlns:mc="http://schemas.openxmlformats.org/markup-compatibility/2006">
              <mc:Choice xmlns:v="urn:schemas-microsoft-com:vml" Requires="v">
                <p:oleObj spid="_x0000_s147313" name="Equation" r:id="rId11" imgW="546100" imgH="190500" progId="Equation.DSMT4">
                  <p:embed/>
                </p:oleObj>
              </mc:Choice>
              <mc:Fallback>
                <p:oleObj name="Equation" r:id="rId11" imgW="546100" imgH="190500" progId="Equation.DSMT4">
                  <p:embed/>
                  <p:pic>
                    <p:nvPicPr>
                      <p:cNvPr id="210967" name="Object 23"/>
                      <p:cNvPicPr>
                        <a:picLocks noChangeAspect="1" noChangeArrowheads="1"/>
                      </p:cNvPicPr>
                      <p:nvPr/>
                    </p:nvPicPr>
                    <p:blipFill>
                      <a:blip r:embed="rId12"/>
                      <a:srcRect/>
                      <a:stretch>
                        <a:fillRect/>
                      </a:stretch>
                    </p:blipFill>
                    <p:spPr bwMode="auto">
                      <a:xfrm>
                        <a:off x="3141663" y="2303463"/>
                        <a:ext cx="1555750" cy="542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0968" name="Object 24"/>
          <p:cNvGraphicFramePr>
            <a:graphicFrameLocks noChangeAspect="1"/>
          </p:cNvGraphicFramePr>
          <p:nvPr/>
        </p:nvGraphicFramePr>
        <p:xfrm>
          <a:off x="4630738" y="2325688"/>
          <a:ext cx="1084262" cy="650875"/>
        </p:xfrm>
        <a:graphic>
          <a:graphicData uri="http://schemas.openxmlformats.org/presentationml/2006/ole">
            <mc:AlternateContent xmlns:mc="http://schemas.openxmlformats.org/markup-compatibility/2006">
              <mc:Choice xmlns:v="urn:schemas-microsoft-com:vml" Requires="v">
                <p:oleObj spid="_x0000_s147314" name="Equation" r:id="rId13" imgW="381000" imgH="228600" progId="Equation.DSMT4">
                  <p:embed/>
                </p:oleObj>
              </mc:Choice>
              <mc:Fallback>
                <p:oleObj name="Equation" r:id="rId13" imgW="381000" imgH="228600" progId="Equation.DSMT4">
                  <p:embed/>
                  <p:pic>
                    <p:nvPicPr>
                      <p:cNvPr id="210968" name="Object 24"/>
                      <p:cNvPicPr>
                        <a:picLocks noChangeAspect="1" noChangeArrowheads="1"/>
                      </p:cNvPicPr>
                      <p:nvPr/>
                    </p:nvPicPr>
                    <p:blipFill>
                      <a:blip r:embed="rId14"/>
                      <a:srcRect/>
                      <a:stretch>
                        <a:fillRect/>
                      </a:stretch>
                    </p:blipFill>
                    <p:spPr bwMode="auto">
                      <a:xfrm>
                        <a:off x="4630738" y="2325688"/>
                        <a:ext cx="1084262"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689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0948">
                                            <p:txEl>
                                              <p:pRg st="0" end="0"/>
                                            </p:txEl>
                                          </p:spTgt>
                                        </p:tgtEl>
                                        <p:attrNameLst>
                                          <p:attrName>style.visibility</p:attrName>
                                        </p:attrNameLst>
                                      </p:cBhvr>
                                      <p:to>
                                        <p:strVal val="visible"/>
                                      </p:to>
                                    </p:set>
                                    <p:animEffect transition="in" filter="wipe(left)">
                                      <p:cBhvr>
                                        <p:cTn id="7" dur="500"/>
                                        <p:tgtEl>
                                          <p:spTgt spid="2109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0959"/>
                                        </p:tgtEl>
                                        <p:attrNameLst>
                                          <p:attrName>style.visibility</p:attrName>
                                        </p:attrNameLst>
                                      </p:cBhvr>
                                      <p:to>
                                        <p:strVal val="visible"/>
                                      </p:to>
                                    </p:set>
                                    <p:animEffect transition="in" filter="wipe(left)">
                                      <p:cBhvr>
                                        <p:cTn id="12" dur="500"/>
                                        <p:tgtEl>
                                          <p:spTgt spid="2109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0960"/>
                                        </p:tgtEl>
                                        <p:attrNameLst>
                                          <p:attrName>style.visibility</p:attrName>
                                        </p:attrNameLst>
                                      </p:cBhvr>
                                      <p:to>
                                        <p:strVal val="visible"/>
                                      </p:to>
                                    </p:set>
                                    <p:animEffect transition="in" filter="wipe(left)">
                                      <p:cBhvr>
                                        <p:cTn id="17" dur="500"/>
                                        <p:tgtEl>
                                          <p:spTgt spid="2109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0948">
                                            <p:txEl>
                                              <p:pRg st="1" end="1"/>
                                            </p:txEl>
                                          </p:spTgt>
                                        </p:tgtEl>
                                        <p:attrNameLst>
                                          <p:attrName>style.visibility</p:attrName>
                                        </p:attrNameLst>
                                      </p:cBhvr>
                                      <p:to>
                                        <p:strVal val="visible"/>
                                      </p:to>
                                    </p:set>
                                    <p:animEffect transition="in" filter="wipe(left)">
                                      <p:cBhvr>
                                        <p:cTn id="22" dur="500"/>
                                        <p:tgtEl>
                                          <p:spTgt spid="21094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0963"/>
                                        </p:tgtEl>
                                        <p:attrNameLst>
                                          <p:attrName>style.visibility</p:attrName>
                                        </p:attrNameLst>
                                      </p:cBhvr>
                                      <p:to>
                                        <p:strVal val="visible"/>
                                      </p:to>
                                    </p:set>
                                    <p:animEffect transition="in" filter="wipe(left)">
                                      <p:cBhvr>
                                        <p:cTn id="27" dur="500"/>
                                        <p:tgtEl>
                                          <p:spTgt spid="2109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0967"/>
                                        </p:tgtEl>
                                        <p:attrNameLst>
                                          <p:attrName>style.visibility</p:attrName>
                                        </p:attrNameLst>
                                      </p:cBhvr>
                                      <p:to>
                                        <p:strVal val="visible"/>
                                      </p:to>
                                    </p:set>
                                    <p:animEffect transition="in" filter="wipe(left)">
                                      <p:cBhvr>
                                        <p:cTn id="32" dur="500"/>
                                        <p:tgtEl>
                                          <p:spTgt spid="2109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0968"/>
                                        </p:tgtEl>
                                        <p:attrNameLst>
                                          <p:attrName>style.visibility</p:attrName>
                                        </p:attrNameLst>
                                      </p:cBhvr>
                                      <p:to>
                                        <p:strVal val="visible"/>
                                      </p:to>
                                    </p:set>
                                    <p:animEffect transition="in" filter="wipe(left)">
                                      <p:cBhvr>
                                        <p:cTn id="37" dur="500"/>
                                        <p:tgtEl>
                                          <p:spTgt spid="2109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0948">
                                            <p:txEl>
                                              <p:pRg st="3" end="3"/>
                                            </p:txEl>
                                          </p:spTgt>
                                        </p:tgtEl>
                                        <p:attrNameLst>
                                          <p:attrName>style.visibility</p:attrName>
                                        </p:attrNameLst>
                                      </p:cBhvr>
                                      <p:to>
                                        <p:strVal val="visible"/>
                                      </p:to>
                                    </p:set>
                                    <p:animEffect transition="in" filter="wipe(left)">
                                      <p:cBhvr>
                                        <p:cTn id="42" dur="500"/>
                                        <p:tgtEl>
                                          <p:spTgt spid="21094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10948">
                                            <p:txEl>
                                              <p:pRg st="4" end="4"/>
                                            </p:txEl>
                                          </p:spTgt>
                                        </p:tgtEl>
                                        <p:attrNameLst>
                                          <p:attrName>style.visibility</p:attrName>
                                        </p:attrNameLst>
                                      </p:cBhvr>
                                      <p:to>
                                        <p:strVal val="visible"/>
                                      </p:to>
                                    </p:set>
                                    <p:animEffect transition="in" filter="wipe(left)">
                                      <p:cBhvr>
                                        <p:cTn id="47" dur="500"/>
                                        <p:tgtEl>
                                          <p:spTgt spid="21094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10948">
                                            <p:txEl>
                                              <p:pRg st="5" end="5"/>
                                            </p:txEl>
                                          </p:spTgt>
                                        </p:tgtEl>
                                        <p:attrNameLst>
                                          <p:attrName>style.visibility</p:attrName>
                                        </p:attrNameLst>
                                      </p:cBhvr>
                                      <p:to>
                                        <p:strVal val="visible"/>
                                      </p:to>
                                    </p:set>
                                    <p:animEffect transition="in" filter="wipe(left)">
                                      <p:cBhvr>
                                        <p:cTn id="52" dur="500"/>
                                        <p:tgtEl>
                                          <p:spTgt spid="21094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10948">
                                            <p:txEl>
                                              <p:pRg st="6" end="6"/>
                                            </p:txEl>
                                          </p:spTgt>
                                        </p:tgtEl>
                                        <p:attrNameLst>
                                          <p:attrName>style.visibility</p:attrName>
                                        </p:attrNameLst>
                                      </p:cBhvr>
                                      <p:to>
                                        <p:strVal val="visible"/>
                                      </p:to>
                                    </p:set>
                                    <p:animEffect transition="in" filter="wipe(left)">
                                      <p:cBhvr>
                                        <p:cTn id="57" dur="500"/>
                                        <p:tgtEl>
                                          <p:spTgt spid="210948">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0964"/>
                                        </p:tgtEl>
                                        <p:attrNameLst>
                                          <p:attrName>style.visibility</p:attrName>
                                        </p:attrNameLst>
                                      </p:cBhvr>
                                      <p:to>
                                        <p:strVal val="visible"/>
                                      </p:to>
                                    </p:set>
                                    <p:animEffect transition="in" filter="wipe(left)">
                                      <p:cBhvr>
                                        <p:cTn id="62" dur="500"/>
                                        <p:tgtEl>
                                          <p:spTgt spid="2109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10966"/>
                                        </p:tgtEl>
                                        <p:attrNameLst>
                                          <p:attrName>style.visibility</p:attrName>
                                        </p:attrNameLst>
                                      </p:cBhvr>
                                      <p:to>
                                        <p:strVal val="visible"/>
                                      </p:to>
                                    </p:set>
                                    <p:animEffect transition="in" filter="wipe(left)">
                                      <p:cBhvr>
                                        <p:cTn id="67" dur="500"/>
                                        <p:tgtEl>
                                          <p:spTgt spid="21096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10965"/>
                                        </p:tgtEl>
                                        <p:attrNameLst>
                                          <p:attrName>style.visibility</p:attrName>
                                        </p:attrNameLst>
                                      </p:cBhvr>
                                      <p:to>
                                        <p:strVal val="visible"/>
                                      </p:to>
                                    </p:set>
                                    <p:animEffect transition="in" filter="wipe(left)">
                                      <p:cBhvr>
                                        <p:cTn id="72" dur="500"/>
                                        <p:tgtEl>
                                          <p:spTgt spid="21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build="p"/>
      <p:bldP spid="210965" grpId="0" animBg="1"/>
      <p:bldP spid="2109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ChangeArrowheads="1"/>
          </p:cNvSpPr>
          <p:nvPr/>
        </p:nvSpPr>
        <p:spPr bwMode="auto">
          <a:xfrm>
            <a:off x="457200" y="685800"/>
            <a:ext cx="8229600" cy="5791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quantity </a:t>
            </a:r>
            <a:r>
              <a:rPr lang="en-US" sz="3200" dirty="0" err="1">
                <a:solidFill>
                  <a:schemeClr val="accent2"/>
                </a:solidFill>
                <a:latin typeface="Arial Narrow" charset="0"/>
              </a:rPr>
              <a:t>dV</a:t>
            </a:r>
            <a:r>
              <a:rPr lang="en-US" sz="3200" dirty="0">
                <a:solidFill>
                  <a:schemeClr val="accent2"/>
                </a:solidFill>
                <a:latin typeface="Arial Narrow" charset="0"/>
              </a:rPr>
              <a:t>/d</a:t>
            </a:r>
            <a:r>
              <a:rPr lang="en-US" sz="3200" dirty="0">
                <a:solidFill>
                  <a:schemeClr val="accent2"/>
                </a:solidFill>
                <a:latin typeface="Monotype Corsiva" charset="0"/>
              </a:rPr>
              <a:t>l</a:t>
            </a:r>
            <a:r>
              <a:rPr lang="en-US" sz="3200" dirty="0">
                <a:solidFill>
                  <a:schemeClr val="accent2"/>
                </a:solidFill>
                <a:latin typeface="Arial Narrow" charset="0"/>
              </a:rPr>
              <a:t>  is called the </a:t>
            </a:r>
            <a:r>
              <a:rPr lang="en-US" sz="3200" b="1" u="sng" dirty="0">
                <a:solidFill>
                  <a:srgbClr val="CC0000"/>
                </a:solidFill>
                <a:latin typeface="Arial Narrow" charset="0"/>
              </a:rPr>
              <a:t>gradient of V</a:t>
            </a:r>
            <a:r>
              <a:rPr lang="en-US" sz="3200" dirty="0">
                <a:solidFill>
                  <a:schemeClr val="accent2"/>
                </a:solidFill>
                <a:latin typeface="Arial Narrow" charset="0"/>
              </a:rPr>
              <a:t> in a particular direction</a:t>
            </a:r>
          </a:p>
          <a:p>
            <a:pPr marL="742950" lvl="1" indent="-285750">
              <a:spcBef>
                <a:spcPct val="20000"/>
              </a:spcBef>
              <a:buFontTx/>
              <a:buChar char="–"/>
            </a:pPr>
            <a:r>
              <a:rPr lang="en-US" sz="2800" dirty="0">
                <a:solidFill>
                  <a:srgbClr val="660066"/>
                </a:solidFill>
                <a:latin typeface="Arial Narrow" charset="0"/>
                <a:ea typeface="ＭＳ Ｐゴシック" charset="-128"/>
              </a:rPr>
              <a:t>If no direction is specified, the term gradient refers to the direction in which </a:t>
            </a:r>
            <a:r>
              <a:rPr lang="en-US" sz="2800" b="1" u="sng" dirty="0">
                <a:solidFill>
                  <a:srgbClr val="800000"/>
                </a:solidFill>
                <a:latin typeface="Arial Narrow" charset="0"/>
                <a:ea typeface="ＭＳ Ｐゴシック" charset="-128"/>
              </a:rPr>
              <a:t>V changes most rapidly </a:t>
            </a:r>
            <a:r>
              <a:rPr lang="en-US" sz="2800" dirty="0">
                <a:solidFill>
                  <a:srgbClr val="660066"/>
                </a:solidFill>
                <a:latin typeface="Arial Narrow" charset="0"/>
                <a:ea typeface="ＭＳ Ｐゴシック" charset="-128"/>
              </a:rPr>
              <a:t>and this would be the direction of the field vector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at that point.</a:t>
            </a:r>
          </a:p>
          <a:p>
            <a:pPr marL="742950" lvl="1" indent="-285750">
              <a:spcBef>
                <a:spcPct val="20000"/>
              </a:spcBef>
              <a:buFontTx/>
              <a:buChar char="–"/>
            </a:pPr>
            <a:r>
              <a:rPr lang="en-US" sz="2800" dirty="0">
                <a:solidFill>
                  <a:srgbClr val="660066"/>
                </a:solidFill>
                <a:latin typeface="Arial Narrow" charset="0"/>
                <a:ea typeface="ＭＳ Ｐゴシック" charset="-128"/>
              </a:rPr>
              <a:t>So if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and d</a:t>
            </a:r>
            <a:r>
              <a:rPr lang="en-US" sz="2800" b="1"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 are parallel to each other, </a:t>
            </a:r>
          </a:p>
          <a:p>
            <a:pPr marL="342900" indent="-342900">
              <a:spcBef>
                <a:spcPct val="20000"/>
              </a:spcBef>
              <a:buFontTx/>
              <a:buChar char="•"/>
            </a:pPr>
            <a:r>
              <a:rPr lang="en-US" sz="3200" dirty="0">
                <a:solidFill>
                  <a:schemeClr val="accent2"/>
                </a:solidFill>
                <a:latin typeface="Arial Narrow" charset="0"/>
              </a:rPr>
              <a:t>If E is written as a function x, y and z, the </a:t>
            </a:r>
            <a:r>
              <a:rPr lang="en-US" sz="3200" dirty="0">
                <a:solidFill>
                  <a:schemeClr val="accent2"/>
                </a:solidFill>
                <a:latin typeface="Monotype Corsiva" charset="0"/>
              </a:rPr>
              <a:t>l</a:t>
            </a:r>
            <a:r>
              <a:rPr lang="en-US" sz="3200" dirty="0">
                <a:solidFill>
                  <a:schemeClr val="accent2"/>
                </a:solidFill>
                <a:latin typeface="Arial Narrow" charset="0"/>
              </a:rPr>
              <a:t> refers to x, y and z</a:t>
            </a:r>
          </a:p>
          <a:p>
            <a:pPr marL="342900" indent="-342900">
              <a:spcBef>
                <a:spcPct val="20000"/>
              </a:spcBef>
              <a:buFontTx/>
              <a:buChar char="•"/>
            </a:pPr>
            <a:r>
              <a:rPr lang="en-US" sz="3200" dirty="0">
                <a:solidFill>
                  <a:schemeClr val="accent2"/>
                </a:solidFill>
                <a:latin typeface="Arial Narrow" charset="0"/>
              </a:rPr>
              <a:t>      is the “partial derivative” of V with respect to x, while y and z are held constant</a:t>
            </a:r>
          </a:p>
          <a:p>
            <a:pPr marL="342900" indent="-342900">
              <a:spcBef>
                <a:spcPct val="20000"/>
              </a:spcBef>
              <a:buFontTx/>
              <a:buChar char="•"/>
            </a:pPr>
            <a:r>
              <a:rPr lang="en-US" sz="3200" dirty="0">
                <a:solidFill>
                  <a:schemeClr val="accent2"/>
                </a:solidFill>
                <a:latin typeface="Arial Narrow" charset="0"/>
              </a:rPr>
              <a:t>In vector form,</a:t>
            </a:r>
          </a:p>
        </p:txBody>
      </p:sp>
      <p:sp>
        <p:nvSpPr>
          <p:cNvPr id="17" name="Slide Number Placeholder 5"/>
          <p:cNvSpPr>
            <a:spLocks noGrp="1"/>
          </p:cNvSpPr>
          <p:nvPr>
            <p:ph type="sldNum" sz="quarter" idx="12"/>
          </p:nvPr>
        </p:nvSpPr>
        <p:spPr/>
        <p:txBody>
          <a:bodyPr/>
          <a:lstStyle/>
          <a:p>
            <a:fld id="{64598B26-4BBE-604A-B7BC-A95C19AFEA87}" type="slidenum">
              <a:rPr lang="en-US"/>
              <a:pPr/>
              <a:t>14</a:t>
            </a:fld>
            <a:endParaRPr lang="en-US"/>
          </a:p>
        </p:txBody>
      </p:sp>
      <p:sp>
        <p:nvSpPr>
          <p:cNvPr id="212994" name="Rectangle 2"/>
          <p:cNvSpPr>
            <a:spLocks noGrp="1" noChangeArrowheads="1"/>
          </p:cNvSpPr>
          <p:nvPr>
            <p:ph type="title"/>
          </p:nvPr>
        </p:nvSpPr>
        <p:spPr>
          <a:xfrm>
            <a:off x="152400" y="76200"/>
            <a:ext cx="8915400" cy="685800"/>
          </a:xfrm>
        </p:spPr>
        <p:txBody>
          <a:bodyPr/>
          <a:lstStyle/>
          <a:p>
            <a:r>
              <a:rPr lang="en-US"/>
              <a:t>E Determined from V</a:t>
            </a:r>
          </a:p>
        </p:txBody>
      </p:sp>
      <p:graphicFrame>
        <p:nvGraphicFramePr>
          <p:cNvPr id="212999" name="Object 7"/>
          <p:cNvGraphicFramePr>
            <a:graphicFrameLocks noChangeAspect="1"/>
          </p:cNvGraphicFramePr>
          <p:nvPr/>
        </p:nvGraphicFramePr>
        <p:xfrm>
          <a:off x="6553200" y="2971800"/>
          <a:ext cx="1216025" cy="766763"/>
        </p:xfrm>
        <a:graphic>
          <a:graphicData uri="http://schemas.openxmlformats.org/presentationml/2006/ole">
            <mc:AlternateContent xmlns:mc="http://schemas.openxmlformats.org/markup-compatibility/2006">
              <mc:Choice xmlns:v="urn:schemas-microsoft-com:vml" Requires="v">
                <p:oleObj spid="_x0000_s155061" name="Equation" r:id="rId3" imgW="583920" imgH="368280" progId="Equation.DSMT4">
                  <p:embed/>
                </p:oleObj>
              </mc:Choice>
              <mc:Fallback>
                <p:oleObj name="Equation" r:id="rId3" imgW="583920" imgH="368280" progId="Equation.DSMT4">
                  <p:embed/>
                  <p:pic>
                    <p:nvPicPr>
                      <p:cNvPr id="21299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971800"/>
                        <a:ext cx="1216025" cy="766763"/>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2971800" y="4130675"/>
          <a:ext cx="1065213" cy="639763"/>
        </p:xfrm>
        <a:graphic>
          <a:graphicData uri="http://schemas.openxmlformats.org/presentationml/2006/ole">
            <mc:AlternateContent xmlns:mc="http://schemas.openxmlformats.org/markup-compatibility/2006">
              <mc:Choice xmlns:v="urn:schemas-microsoft-com:vml" Requires="v">
                <p:oleObj spid="_x0000_s155062" name="Equation" r:id="rId5" imgW="635000" imgH="381000" progId="Equation.DSMT4">
                  <p:embed/>
                </p:oleObj>
              </mc:Choice>
              <mc:Fallback>
                <p:oleObj name="Equation" r:id="rId5" imgW="635000" imgH="381000" progId="Equation.DSMT4">
                  <p:embed/>
                  <p:pic>
                    <p:nvPicPr>
                      <p:cNvPr id="213004" name="Object 12"/>
                      <p:cNvPicPr>
                        <a:picLocks noChangeAspect="1" noChangeArrowheads="1"/>
                      </p:cNvPicPr>
                      <p:nvPr/>
                    </p:nvPicPr>
                    <p:blipFill>
                      <a:blip r:embed="rId6"/>
                      <a:srcRect/>
                      <a:stretch>
                        <a:fillRect/>
                      </a:stretch>
                    </p:blipFill>
                    <p:spPr bwMode="auto">
                      <a:xfrm>
                        <a:off x="2971800" y="4130675"/>
                        <a:ext cx="1065213" cy="639763"/>
                      </a:xfrm>
                      <a:prstGeom prst="rect">
                        <a:avLst/>
                      </a:prstGeom>
                      <a:solidFill>
                        <a:srgbClr val="99FFCC"/>
                      </a:solidFill>
                    </p:spPr>
                  </p:pic>
                </p:oleObj>
              </mc:Fallback>
            </mc:AlternateContent>
          </a:graphicData>
        </a:graphic>
      </p:graphicFrame>
      <p:graphicFrame>
        <p:nvGraphicFramePr>
          <p:cNvPr id="213005" name="Object 13"/>
          <p:cNvGraphicFramePr>
            <a:graphicFrameLocks noChangeAspect="1"/>
          </p:cNvGraphicFramePr>
          <p:nvPr/>
        </p:nvGraphicFramePr>
        <p:xfrm>
          <a:off x="4295775" y="4114800"/>
          <a:ext cx="1089025" cy="682625"/>
        </p:xfrm>
        <a:graphic>
          <a:graphicData uri="http://schemas.openxmlformats.org/presentationml/2006/ole">
            <mc:AlternateContent xmlns:mc="http://schemas.openxmlformats.org/markup-compatibility/2006">
              <mc:Choice xmlns:v="urn:schemas-microsoft-com:vml" Requires="v">
                <p:oleObj spid="_x0000_s155063" name="Equation" r:id="rId7" imgW="647640" imgH="406080" progId="Equation.DSMT4">
                  <p:embed/>
                </p:oleObj>
              </mc:Choice>
              <mc:Fallback>
                <p:oleObj name="Equation" r:id="rId7" imgW="647640" imgH="406080" progId="Equation.DSMT4">
                  <p:embed/>
                  <p:pic>
                    <p:nvPicPr>
                      <p:cNvPr id="213005"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5775" y="4114800"/>
                        <a:ext cx="1089025" cy="682625"/>
                      </a:xfrm>
                      <a:prstGeom prst="rect">
                        <a:avLst/>
                      </a:prstGeom>
                      <a:solidFill>
                        <a:srgbClr val="99FFCC"/>
                      </a:solidFill>
                    </p:spPr>
                  </p:pic>
                </p:oleObj>
              </mc:Fallback>
            </mc:AlternateContent>
          </a:graphicData>
        </a:graphic>
      </p:graphicFrame>
      <p:graphicFrame>
        <p:nvGraphicFramePr>
          <p:cNvPr id="213006" name="Object 14"/>
          <p:cNvGraphicFramePr>
            <a:graphicFrameLocks noChangeAspect="1"/>
          </p:cNvGraphicFramePr>
          <p:nvPr/>
        </p:nvGraphicFramePr>
        <p:xfrm>
          <a:off x="5638800" y="4140200"/>
          <a:ext cx="1066800" cy="617538"/>
        </p:xfrm>
        <a:graphic>
          <a:graphicData uri="http://schemas.openxmlformats.org/presentationml/2006/ole">
            <mc:AlternateContent xmlns:mc="http://schemas.openxmlformats.org/markup-compatibility/2006">
              <mc:Choice xmlns:v="urn:schemas-microsoft-com:vml" Requires="v">
                <p:oleObj spid="_x0000_s155064" name="Equation" r:id="rId9" imgW="634680" imgH="368280" progId="Equation.DSMT4">
                  <p:embed/>
                </p:oleObj>
              </mc:Choice>
              <mc:Fallback>
                <p:oleObj name="Equation" r:id="rId9" imgW="634680" imgH="368280" progId="Equation.DSMT4">
                  <p:embed/>
                  <p:pic>
                    <p:nvPicPr>
                      <p:cNvPr id="213006"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140200"/>
                        <a:ext cx="1066800" cy="617538"/>
                      </a:xfrm>
                      <a:prstGeom prst="rect">
                        <a:avLst/>
                      </a:prstGeom>
                      <a:solidFill>
                        <a:srgbClr val="99FFCC"/>
                      </a:solidFill>
                    </p:spPr>
                  </p:pic>
                </p:oleObj>
              </mc:Fallback>
            </mc:AlternateContent>
          </a:graphicData>
        </a:graphic>
      </p:graphicFrame>
      <p:graphicFrame>
        <p:nvGraphicFramePr>
          <p:cNvPr id="213007" name="Object 15"/>
          <p:cNvGraphicFramePr>
            <a:graphicFrameLocks noChangeAspect="1"/>
          </p:cNvGraphicFramePr>
          <p:nvPr/>
        </p:nvGraphicFramePr>
        <p:xfrm>
          <a:off x="920750" y="4648200"/>
          <a:ext cx="450850" cy="687388"/>
        </p:xfrm>
        <a:graphic>
          <a:graphicData uri="http://schemas.openxmlformats.org/presentationml/2006/ole">
            <mc:AlternateContent xmlns:mc="http://schemas.openxmlformats.org/markup-compatibility/2006">
              <mc:Choice xmlns:v="urn:schemas-microsoft-com:vml" Requires="v">
                <p:oleObj spid="_x0000_s155065" name="Equation" r:id="rId11" imgW="241200" imgH="368280" progId="Equation.DSMT4">
                  <p:embed/>
                </p:oleObj>
              </mc:Choice>
              <mc:Fallback>
                <p:oleObj name="Equation" r:id="rId11" imgW="241200" imgH="368280" progId="Equation.DSMT4">
                  <p:embed/>
                  <p:pic>
                    <p:nvPicPr>
                      <p:cNvPr id="213007"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750" y="4648200"/>
                        <a:ext cx="450850" cy="687388"/>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5853113"/>
          <a:ext cx="446088" cy="312737"/>
        </p:xfrm>
        <a:graphic>
          <a:graphicData uri="http://schemas.openxmlformats.org/presentationml/2006/ole">
            <mc:AlternateContent xmlns:mc="http://schemas.openxmlformats.org/markup-compatibility/2006">
              <mc:Choice xmlns:v="urn:schemas-microsoft-com:vml" Requires="v">
                <p:oleObj spid="_x0000_s155066" name="Equation" r:id="rId13" imgW="254000" imgH="177800" progId="Equation.DSMT4">
                  <p:embed/>
                </p:oleObj>
              </mc:Choice>
              <mc:Fallback>
                <p:oleObj name="Equation" r:id="rId13" imgW="254000" imgH="177800" progId="Equation.DSMT4">
                  <p:embed/>
                  <p:pic>
                    <p:nvPicPr>
                      <p:cNvPr id="213008" name="Object 16"/>
                      <p:cNvPicPr>
                        <a:picLocks noChangeAspect="1" noChangeArrowheads="1"/>
                      </p:cNvPicPr>
                      <p:nvPr/>
                    </p:nvPicPr>
                    <p:blipFill>
                      <a:blip r:embed="rId14"/>
                      <a:srcRect/>
                      <a:stretch>
                        <a:fillRect/>
                      </a:stretch>
                    </p:blipFill>
                    <p:spPr bwMode="auto">
                      <a:xfrm>
                        <a:off x="3352800" y="5853113"/>
                        <a:ext cx="446088" cy="312737"/>
                      </a:xfrm>
                      <a:prstGeom prst="rect">
                        <a:avLst/>
                      </a:prstGeom>
                      <a:solidFill>
                        <a:srgbClr val="99FFCC"/>
                      </a:solidFill>
                    </p:spPr>
                  </p:pic>
                </p:oleObj>
              </mc:Fallback>
            </mc:AlternateContent>
          </a:graphicData>
        </a:graphic>
      </p:graphicFrame>
      <p:graphicFrame>
        <p:nvGraphicFramePr>
          <p:cNvPr id="213009" name="Object 17"/>
          <p:cNvGraphicFramePr>
            <a:graphicFrameLocks noChangeAspect="1"/>
          </p:cNvGraphicFramePr>
          <p:nvPr/>
        </p:nvGraphicFramePr>
        <p:xfrm>
          <a:off x="3795713" y="5842000"/>
          <a:ext cx="1095375" cy="334963"/>
        </p:xfrm>
        <a:graphic>
          <a:graphicData uri="http://schemas.openxmlformats.org/presentationml/2006/ole">
            <mc:AlternateContent xmlns:mc="http://schemas.openxmlformats.org/markup-compatibility/2006">
              <mc:Choice xmlns:v="urn:schemas-microsoft-com:vml" Requires="v">
                <p:oleObj spid="_x0000_s155067" name="Equation" r:id="rId15" imgW="622300" imgH="190500" progId="Equation.DSMT4">
                  <p:embed/>
                </p:oleObj>
              </mc:Choice>
              <mc:Fallback>
                <p:oleObj name="Equation" r:id="rId15" imgW="622300" imgH="190500" progId="Equation.DSMT4">
                  <p:embed/>
                  <p:pic>
                    <p:nvPicPr>
                      <p:cNvPr id="213009" name="Object 17"/>
                      <p:cNvPicPr>
                        <a:picLocks noChangeAspect="1" noChangeArrowheads="1"/>
                      </p:cNvPicPr>
                      <p:nvPr/>
                    </p:nvPicPr>
                    <p:blipFill>
                      <a:blip r:embed="rId16"/>
                      <a:srcRect/>
                      <a:stretch>
                        <a:fillRect/>
                      </a:stretch>
                    </p:blipFill>
                    <p:spPr bwMode="auto">
                      <a:xfrm>
                        <a:off x="3795713" y="5842000"/>
                        <a:ext cx="1095375" cy="334963"/>
                      </a:xfrm>
                      <a:prstGeom prst="rect">
                        <a:avLst/>
                      </a:prstGeom>
                      <a:solidFill>
                        <a:srgbClr val="99FFCC"/>
                      </a:solidFill>
                    </p:spPr>
                  </p:pic>
                </p:oleObj>
              </mc:Fallback>
            </mc:AlternateContent>
          </a:graphicData>
        </a:graphic>
      </p:graphicFrame>
      <p:graphicFrame>
        <p:nvGraphicFramePr>
          <p:cNvPr id="213010" name="Object 18"/>
          <p:cNvGraphicFramePr>
            <a:graphicFrameLocks noChangeAspect="1"/>
          </p:cNvGraphicFramePr>
          <p:nvPr/>
        </p:nvGraphicFramePr>
        <p:xfrm>
          <a:off x="4889500" y="5832475"/>
          <a:ext cx="782638" cy="355600"/>
        </p:xfrm>
        <a:graphic>
          <a:graphicData uri="http://schemas.openxmlformats.org/presentationml/2006/ole">
            <mc:AlternateContent xmlns:mc="http://schemas.openxmlformats.org/markup-compatibility/2006">
              <mc:Choice xmlns:v="urn:schemas-microsoft-com:vml" Requires="v">
                <p:oleObj spid="_x0000_s155068" name="Equation" r:id="rId17" imgW="444500" imgH="203200" progId="Equation.DSMT4">
                  <p:embed/>
                </p:oleObj>
              </mc:Choice>
              <mc:Fallback>
                <p:oleObj name="Equation" r:id="rId17" imgW="444500" imgH="203200" progId="Equation.DSMT4">
                  <p:embed/>
                  <p:pic>
                    <p:nvPicPr>
                      <p:cNvPr id="213010" name="Object 18"/>
                      <p:cNvPicPr>
                        <a:picLocks noChangeAspect="1" noChangeArrowheads="1"/>
                      </p:cNvPicPr>
                      <p:nvPr/>
                    </p:nvPicPr>
                    <p:blipFill>
                      <a:blip r:embed="rId18"/>
                      <a:srcRect/>
                      <a:stretch>
                        <a:fillRect/>
                      </a:stretch>
                    </p:blipFill>
                    <p:spPr bwMode="auto">
                      <a:xfrm>
                        <a:off x="4889500" y="5832475"/>
                        <a:ext cx="782638" cy="355600"/>
                      </a:xfrm>
                      <a:prstGeom prst="rect">
                        <a:avLst/>
                      </a:prstGeom>
                      <a:solidFill>
                        <a:srgbClr val="99FFCC"/>
                      </a:solidFill>
                    </p:spPr>
                  </p:pic>
                </p:oleObj>
              </mc:Fallback>
            </mc:AlternateContent>
          </a:graphicData>
        </a:graphic>
      </p:graphicFrame>
      <p:graphicFrame>
        <p:nvGraphicFramePr>
          <p:cNvPr id="213011" name="Object 19"/>
          <p:cNvGraphicFramePr>
            <a:graphicFrameLocks noChangeAspect="1"/>
          </p:cNvGraphicFramePr>
          <p:nvPr/>
        </p:nvGraphicFramePr>
        <p:xfrm>
          <a:off x="5681663" y="5630863"/>
          <a:ext cx="2519362" cy="758825"/>
        </p:xfrm>
        <a:graphic>
          <a:graphicData uri="http://schemas.openxmlformats.org/presentationml/2006/ole">
            <mc:AlternateContent xmlns:mc="http://schemas.openxmlformats.org/markup-compatibility/2006">
              <mc:Choice xmlns:v="urn:schemas-microsoft-com:vml" Requires="v">
                <p:oleObj spid="_x0000_s155069" name="Equation" r:id="rId19" imgW="1435100" imgH="431800" progId="Equation.DSMT4">
                  <p:embed/>
                </p:oleObj>
              </mc:Choice>
              <mc:Fallback>
                <p:oleObj name="Equation" r:id="rId19" imgW="1435100" imgH="431800" progId="Equation.DSMT4">
                  <p:embed/>
                  <p:pic>
                    <p:nvPicPr>
                      <p:cNvPr id="213011" name="Object 19"/>
                      <p:cNvPicPr>
                        <a:picLocks noChangeAspect="1" noChangeArrowheads="1"/>
                      </p:cNvPicPr>
                      <p:nvPr/>
                    </p:nvPicPr>
                    <p:blipFill>
                      <a:blip r:embed="rId20"/>
                      <a:srcRect/>
                      <a:stretch>
                        <a:fillRect/>
                      </a:stretch>
                    </p:blipFill>
                    <p:spPr bwMode="auto">
                      <a:xfrm>
                        <a:off x="5681663" y="5630863"/>
                        <a:ext cx="2519362" cy="758825"/>
                      </a:xfrm>
                      <a:prstGeom prst="rect">
                        <a:avLst/>
                      </a:prstGeom>
                      <a:solidFill>
                        <a:srgbClr val="99FFCC"/>
                      </a:solidFill>
                    </p:spPr>
                  </p:pic>
                </p:oleObj>
              </mc:Fallback>
            </mc:AlternateContent>
          </a:graphicData>
        </a:graphic>
      </p:graphicFrame>
      <p:graphicFrame>
        <p:nvGraphicFramePr>
          <p:cNvPr id="213012" name="Object 20"/>
          <p:cNvGraphicFramePr>
            <a:graphicFrameLocks noChangeAspect="1"/>
          </p:cNvGraphicFramePr>
          <p:nvPr/>
        </p:nvGraphicFramePr>
        <p:xfrm>
          <a:off x="990600" y="6324600"/>
          <a:ext cx="1714500" cy="473075"/>
        </p:xfrm>
        <a:graphic>
          <a:graphicData uri="http://schemas.openxmlformats.org/presentationml/2006/ole">
            <mc:AlternateContent xmlns:mc="http://schemas.openxmlformats.org/markup-compatibility/2006">
              <mc:Choice xmlns:v="urn:schemas-microsoft-com:vml" Requires="v">
                <p:oleObj spid="_x0000_s155070" name="Equation" r:id="rId21" imgW="1562100" imgH="431800" progId="Equation.DSMT4">
                  <p:embed/>
                </p:oleObj>
              </mc:Choice>
              <mc:Fallback>
                <p:oleObj name="Equation" r:id="rId21" imgW="1562100" imgH="431800" progId="Equation.DSMT4">
                  <p:embed/>
                  <p:pic>
                    <p:nvPicPr>
                      <p:cNvPr id="213012" name="Object 20"/>
                      <p:cNvPicPr>
                        <a:picLocks noChangeAspect="1" noChangeArrowheads="1"/>
                      </p:cNvPicPr>
                      <p:nvPr/>
                    </p:nvPicPr>
                    <p:blipFill>
                      <a:blip r:embed="rId22"/>
                      <a:srcRect/>
                      <a:stretch>
                        <a:fillRect/>
                      </a:stretch>
                    </p:blipFill>
                    <p:spPr bwMode="auto">
                      <a:xfrm>
                        <a:off x="990600" y="6324600"/>
                        <a:ext cx="1714500" cy="473075"/>
                      </a:xfrm>
                      <a:prstGeom prst="rect">
                        <a:avLst/>
                      </a:prstGeom>
                      <a:solidFill>
                        <a:schemeClr val="bg1"/>
                      </a:solidFill>
                    </p:spPr>
                  </p:pic>
                </p:oleObj>
              </mc:Fallback>
            </mc:AlternateContent>
          </a:graphicData>
        </a:graphic>
      </p:graphicFrame>
      <p:sp>
        <p:nvSpPr>
          <p:cNvPr id="213013" name="Text Box 21"/>
          <p:cNvSpPr txBox="1">
            <a:spLocks noChangeArrowheads="1"/>
          </p:cNvSpPr>
          <p:nvPr/>
        </p:nvSpPr>
        <p:spPr bwMode="auto">
          <a:xfrm>
            <a:off x="2743200" y="6413500"/>
            <a:ext cx="4113601" cy="307777"/>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400" dirty="0">
                <a:solidFill>
                  <a:schemeClr val="accent2"/>
                </a:solidFill>
                <a:latin typeface="Arial Narrow" charset="0"/>
              </a:rPr>
              <a:t>is called </a:t>
            </a:r>
            <a:r>
              <a:rPr lang="en-US" sz="1400" b="1" dirty="0">
                <a:solidFill>
                  <a:srgbClr val="FF0000"/>
                </a:solidFill>
                <a:latin typeface="Monotype Corsiva" charset="0"/>
              </a:rPr>
              <a:t>del</a:t>
            </a:r>
            <a:r>
              <a:rPr lang="en-US" sz="1400" b="1" dirty="0">
                <a:solidFill>
                  <a:schemeClr val="accent2"/>
                </a:solidFill>
                <a:latin typeface="Arial Narrow" charset="0"/>
              </a:rPr>
              <a:t> </a:t>
            </a:r>
            <a:r>
              <a:rPr lang="en-US" sz="1400" dirty="0">
                <a:solidFill>
                  <a:schemeClr val="accent2"/>
                </a:solidFill>
                <a:latin typeface="Arial Narrow" charset="0"/>
              </a:rPr>
              <a:t>or the </a:t>
            </a:r>
            <a:r>
              <a:rPr lang="en-US" sz="1400" b="1" dirty="0">
                <a:solidFill>
                  <a:srgbClr val="FF0000"/>
                </a:solidFill>
                <a:latin typeface="Monotype Corsiva" charset="0"/>
              </a:rPr>
              <a:t>gradient operator</a:t>
            </a:r>
            <a:r>
              <a:rPr lang="en-US" sz="1400" dirty="0">
                <a:solidFill>
                  <a:schemeClr val="accent2"/>
                </a:solidFill>
                <a:latin typeface="Arial Narrow" charset="0"/>
              </a:rPr>
              <a:t> and is a </a:t>
            </a:r>
            <a:r>
              <a:rPr lang="en-US" sz="1400" b="1" u="sng" dirty="0">
                <a:solidFill>
                  <a:srgbClr val="FF0000"/>
                </a:solidFill>
                <a:latin typeface="Monotype Corsiva" charset="0"/>
              </a:rPr>
              <a:t>vector operator</a:t>
            </a:r>
            <a:r>
              <a:rPr lang="en-US" sz="1400" dirty="0">
                <a:solidFill>
                  <a:schemeClr val="accent2"/>
                </a:solidFill>
                <a:latin typeface="Arial Narrow" charset="0"/>
              </a:rPr>
              <a:t>.</a:t>
            </a:r>
          </a:p>
        </p:txBody>
      </p:sp>
    </p:spTree>
    <p:extLst>
      <p:ext uri="{BB962C8B-B14F-4D97-AF65-F5344CB8AC3E}">
        <p14:creationId xmlns:p14="http://schemas.microsoft.com/office/powerpoint/2010/main" val="40681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wipe(left)">
                                      <p:cBhvr>
                                        <p:cTn id="7" dur="500"/>
                                        <p:tgtEl>
                                          <p:spTgt spid="21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wipe(left)">
                                      <p:cBhvr>
                                        <p:cTn id="12" dur="500"/>
                                        <p:tgtEl>
                                          <p:spTgt spid="212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2995">
                                            <p:txEl>
                                              <p:pRg st="2" end="2"/>
                                            </p:txEl>
                                          </p:spTgt>
                                        </p:tgtEl>
                                        <p:attrNameLst>
                                          <p:attrName>style.visibility</p:attrName>
                                        </p:attrNameLst>
                                      </p:cBhvr>
                                      <p:to>
                                        <p:strVal val="visible"/>
                                      </p:to>
                                    </p:set>
                                    <p:animEffect transition="in" filter="wipe(left)">
                                      <p:cBhvr>
                                        <p:cTn id="17" dur="500"/>
                                        <p:tgtEl>
                                          <p:spTgt spid="212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2999"/>
                                        </p:tgtEl>
                                        <p:attrNameLst>
                                          <p:attrName>style.visibility</p:attrName>
                                        </p:attrNameLst>
                                      </p:cBhvr>
                                      <p:to>
                                        <p:strVal val="visible"/>
                                      </p:to>
                                    </p:set>
                                    <p:animEffect transition="in" filter="wipe(left)">
                                      <p:cBhvr>
                                        <p:cTn id="22" dur="500"/>
                                        <p:tgtEl>
                                          <p:spTgt spid="2129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2995">
                                            <p:txEl>
                                              <p:pRg st="3" end="3"/>
                                            </p:txEl>
                                          </p:spTgt>
                                        </p:tgtEl>
                                        <p:attrNameLst>
                                          <p:attrName>style.visibility</p:attrName>
                                        </p:attrNameLst>
                                      </p:cBhvr>
                                      <p:to>
                                        <p:strVal val="visible"/>
                                      </p:to>
                                    </p:set>
                                    <p:animEffect transition="in" filter="wipe(left)">
                                      <p:cBhvr>
                                        <p:cTn id="27" dur="500"/>
                                        <p:tgtEl>
                                          <p:spTgt spid="2129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3004"/>
                                        </p:tgtEl>
                                        <p:attrNameLst>
                                          <p:attrName>style.visibility</p:attrName>
                                        </p:attrNameLst>
                                      </p:cBhvr>
                                      <p:to>
                                        <p:strVal val="visible"/>
                                      </p:to>
                                    </p:set>
                                    <p:animEffect transition="in" filter="wipe(left)">
                                      <p:cBhvr>
                                        <p:cTn id="32" dur="500"/>
                                        <p:tgtEl>
                                          <p:spTgt spid="2130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3005"/>
                                        </p:tgtEl>
                                        <p:attrNameLst>
                                          <p:attrName>style.visibility</p:attrName>
                                        </p:attrNameLst>
                                      </p:cBhvr>
                                      <p:to>
                                        <p:strVal val="visible"/>
                                      </p:to>
                                    </p:set>
                                    <p:animEffect transition="in" filter="wipe(left)">
                                      <p:cBhvr>
                                        <p:cTn id="37" dur="500"/>
                                        <p:tgtEl>
                                          <p:spTgt spid="2130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3006"/>
                                        </p:tgtEl>
                                        <p:attrNameLst>
                                          <p:attrName>style.visibility</p:attrName>
                                        </p:attrNameLst>
                                      </p:cBhvr>
                                      <p:to>
                                        <p:strVal val="visible"/>
                                      </p:to>
                                    </p:set>
                                    <p:animEffect transition="in" filter="wipe(left)">
                                      <p:cBhvr>
                                        <p:cTn id="42" dur="500"/>
                                        <p:tgtEl>
                                          <p:spTgt spid="21300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3007"/>
                                        </p:tgtEl>
                                        <p:attrNameLst>
                                          <p:attrName>style.visibility</p:attrName>
                                        </p:attrNameLst>
                                      </p:cBhvr>
                                      <p:to>
                                        <p:strVal val="visible"/>
                                      </p:to>
                                    </p:set>
                                    <p:animEffect transition="in" filter="wipe(left)">
                                      <p:cBhvr>
                                        <p:cTn id="47" dur="500"/>
                                        <p:tgtEl>
                                          <p:spTgt spid="213007"/>
                                        </p:tgtEl>
                                      </p:cBhvr>
                                    </p:animEffect>
                                  </p:childTnLst>
                                </p:cTn>
                              </p:par>
                              <p:par>
                                <p:cTn id="48" presetID="22" presetClass="entr" presetSubtype="8" fill="hold" grpId="0" nodeType="withEffect">
                                  <p:stCondLst>
                                    <p:cond delay="0"/>
                                  </p:stCondLst>
                                  <p:iterate type="wd">
                                    <p:tmPct val="10000"/>
                                  </p:iterate>
                                  <p:childTnLst>
                                    <p:set>
                                      <p:cBhvr>
                                        <p:cTn id="49" dur="1" fill="hold">
                                          <p:stCondLst>
                                            <p:cond delay="0"/>
                                          </p:stCondLst>
                                        </p:cTn>
                                        <p:tgtEl>
                                          <p:spTgt spid="212995">
                                            <p:txEl>
                                              <p:pRg st="4" end="4"/>
                                            </p:txEl>
                                          </p:spTgt>
                                        </p:tgtEl>
                                        <p:attrNameLst>
                                          <p:attrName>style.visibility</p:attrName>
                                        </p:attrNameLst>
                                      </p:cBhvr>
                                      <p:to>
                                        <p:strVal val="visible"/>
                                      </p:to>
                                    </p:set>
                                    <p:animEffect transition="in" filter="wipe(left)">
                                      <p:cBhvr>
                                        <p:cTn id="50" dur="500"/>
                                        <p:tgtEl>
                                          <p:spTgt spid="21299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12995">
                                            <p:txEl>
                                              <p:pRg st="5" end="5"/>
                                            </p:txEl>
                                          </p:spTgt>
                                        </p:tgtEl>
                                        <p:attrNameLst>
                                          <p:attrName>style.visibility</p:attrName>
                                        </p:attrNameLst>
                                      </p:cBhvr>
                                      <p:to>
                                        <p:strVal val="visible"/>
                                      </p:to>
                                    </p:set>
                                    <p:animEffect transition="in" filter="wipe(left)">
                                      <p:cBhvr>
                                        <p:cTn id="55" dur="500"/>
                                        <p:tgtEl>
                                          <p:spTgt spid="212995">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13008"/>
                                        </p:tgtEl>
                                        <p:attrNameLst>
                                          <p:attrName>style.visibility</p:attrName>
                                        </p:attrNameLst>
                                      </p:cBhvr>
                                      <p:to>
                                        <p:strVal val="visible"/>
                                      </p:to>
                                    </p:set>
                                    <p:animEffect transition="in" filter="wipe(left)">
                                      <p:cBhvr>
                                        <p:cTn id="60" dur="500"/>
                                        <p:tgtEl>
                                          <p:spTgt spid="21300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13009"/>
                                        </p:tgtEl>
                                        <p:attrNameLst>
                                          <p:attrName>style.visibility</p:attrName>
                                        </p:attrNameLst>
                                      </p:cBhvr>
                                      <p:to>
                                        <p:strVal val="visible"/>
                                      </p:to>
                                    </p:set>
                                    <p:animEffect transition="in" filter="wipe(left)">
                                      <p:cBhvr>
                                        <p:cTn id="65" dur="500"/>
                                        <p:tgtEl>
                                          <p:spTgt spid="21300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13010"/>
                                        </p:tgtEl>
                                        <p:attrNameLst>
                                          <p:attrName>style.visibility</p:attrName>
                                        </p:attrNameLst>
                                      </p:cBhvr>
                                      <p:to>
                                        <p:strVal val="visible"/>
                                      </p:to>
                                    </p:set>
                                    <p:animEffect transition="in" filter="wipe(left)">
                                      <p:cBhvr>
                                        <p:cTn id="70" dur="500"/>
                                        <p:tgtEl>
                                          <p:spTgt spid="21301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13011"/>
                                        </p:tgtEl>
                                        <p:attrNameLst>
                                          <p:attrName>style.visibility</p:attrName>
                                        </p:attrNameLst>
                                      </p:cBhvr>
                                      <p:to>
                                        <p:strVal val="visible"/>
                                      </p:to>
                                    </p:set>
                                    <p:animEffect transition="in" filter="wipe(left)">
                                      <p:cBhvr>
                                        <p:cTn id="75" dur="500"/>
                                        <p:tgtEl>
                                          <p:spTgt spid="2130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13012"/>
                                        </p:tgtEl>
                                        <p:attrNameLst>
                                          <p:attrName>style.visibility</p:attrName>
                                        </p:attrNameLst>
                                      </p:cBhvr>
                                      <p:to>
                                        <p:strVal val="visible"/>
                                      </p:to>
                                    </p:set>
                                    <p:animEffect transition="in" filter="wipe(left)">
                                      <p:cBhvr>
                                        <p:cTn id="80" dur="500"/>
                                        <p:tgtEl>
                                          <p:spTgt spid="213012"/>
                                        </p:tgtEl>
                                      </p:cBhvr>
                                    </p:animEffect>
                                  </p:childTnLst>
                                </p:cTn>
                              </p:par>
                            </p:childTnLst>
                          </p:cTn>
                        </p:par>
                        <p:par>
                          <p:cTn id="81" fill="hold">
                            <p:stCondLst>
                              <p:cond delay="500"/>
                            </p:stCondLst>
                            <p:childTnLst>
                              <p:par>
                                <p:cTn id="82" presetID="22" presetClass="entr" presetSubtype="8" fill="hold" grpId="0" nodeType="afterEffect">
                                  <p:stCondLst>
                                    <p:cond delay="0"/>
                                  </p:stCondLst>
                                  <p:iterate type="wd">
                                    <p:tmPct val="10000"/>
                                  </p:iterate>
                                  <p:childTnLst>
                                    <p:set>
                                      <p:cBhvr>
                                        <p:cTn id="83" dur="1" fill="hold">
                                          <p:stCondLst>
                                            <p:cond delay="0"/>
                                          </p:stCondLst>
                                        </p:cTn>
                                        <p:tgtEl>
                                          <p:spTgt spid="213013"/>
                                        </p:tgtEl>
                                        <p:attrNameLst>
                                          <p:attrName>style.visibility</p:attrName>
                                        </p:attrNameLst>
                                      </p:cBhvr>
                                      <p:to>
                                        <p:strVal val="visible"/>
                                      </p:to>
                                    </p:set>
                                    <p:animEffect transition="in" filter="wipe(left)">
                                      <p:cBhvr>
                                        <p:cTn id="84" dur="500"/>
                                        <p:tgtEl>
                                          <p:spTgt spid="21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uiExpand="1" build="p"/>
      <p:bldP spid="2130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Oct. 5, 2020</a:t>
            </a:r>
          </a:p>
        </p:txBody>
      </p:sp>
      <p:sp>
        <p:nvSpPr>
          <p:cNvPr id="9" name="Footer Placeholder 4"/>
          <p:cNvSpPr>
            <a:spLocks noGrp="1"/>
          </p:cNvSpPr>
          <p:nvPr>
            <p:ph type="ftr" sz="quarter" idx="11"/>
          </p:nvPr>
        </p:nvSpPr>
        <p:spPr/>
        <p:txBody>
          <a:bodyPr/>
          <a:lstStyle/>
          <a:p>
            <a:r>
              <a:rPr lang="en-US"/>
              <a:t>PHYS 1444-002, Fall 2020                    Dr. Jaehoon Yu</a:t>
            </a:r>
          </a:p>
        </p:txBody>
      </p:sp>
      <p:sp>
        <p:nvSpPr>
          <p:cNvPr id="10" name="Slide Number Placeholder 5"/>
          <p:cNvSpPr>
            <a:spLocks noGrp="1"/>
          </p:cNvSpPr>
          <p:nvPr>
            <p:ph type="sldNum" sz="quarter" idx="12"/>
          </p:nvPr>
        </p:nvSpPr>
        <p:spPr/>
        <p:txBody>
          <a:bodyPr/>
          <a:lstStyle/>
          <a:p>
            <a:fld id="{B1D761A5-AE7B-AD46-B162-6B4FA5954B83}" type="slidenum">
              <a:rPr lang="en-US"/>
              <a:pPr/>
              <a:t>15</a:t>
            </a:fld>
            <a:endParaRPr lang="en-US"/>
          </a:p>
        </p:txBody>
      </p:sp>
      <p:sp>
        <p:nvSpPr>
          <p:cNvPr id="211970" name="Rectangle 2"/>
          <p:cNvSpPr>
            <a:spLocks noGrp="1" noChangeArrowheads="1"/>
          </p:cNvSpPr>
          <p:nvPr>
            <p:ph type="title"/>
          </p:nvPr>
        </p:nvSpPr>
        <p:spPr>
          <a:xfrm>
            <a:off x="152400" y="0"/>
            <a:ext cx="8915400" cy="685800"/>
          </a:xfrm>
        </p:spPr>
        <p:txBody>
          <a:bodyPr/>
          <a:lstStyle/>
          <a:p>
            <a:r>
              <a:rPr lang="en-US" b="1" dirty="0"/>
              <a:t>Electrostatic Potential Energy</a:t>
            </a:r>
          </a:p>
        </p:txBody>
      </p:sp>
      <p:sp>
        <p:nvSpPr>
          <p:cNvPr id="211971" name="Rectangle 3"/>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Consider a case in which a point charge </a:t>
            </a:r>
            <a:r>
              <a:rPr lang="en-US" sz="2800" dirty="0" err="1">
                <a:solidFill>
                  <a:srgbClr val="C00000"/>
                </a:solidFill>
                <a:latin typeface="Arial Narrow" charset="0"/>
              </a:rPr>
              <a:t>q</a:t>
            </a:r>
            <a:r>
              <a:rPr lang="en-US" sz="2800" dirty="0">
                <a:solidFill>
                  <a:schemeClr val="accent2"/>
                </a:solidFill>
                <a:latin typeface="Arial Narrow" charset="0"/>
              </a:rPr>
              <a:t> is moved between points </a:t>
            </a:r>
            <a:r>
              <a:rPr lang="en-US" sz="2800" dirty="0">
                <a:solidFill>
                  <a:srgbClr val="C00000"/>
                </a:solidFill>
                <a:latin typeface="Monotype Corsiva" charset="0"/>
              </a:rPr>
              <a:t>a</a:t>
            </a:r>
            <a:r>
              <a:rPr lang="en-US" sz="2800" dirty="0">
                <a:solidFill>
                  <a:schemeClr val="accent2"/>
                </a:solidFill>
                <a:latin typeface="Arial Narrow" charset="0"/>
              </a:rPr>
              <a:t> and </a:t>
            </a:r>
            <a:r>
              <a:rPr lang="en-US" sz="2800" dirty="0" err="1">
                <a:solidFill>
                  <a:srgbClr val="C00000"/>
                </a:solidFill>
                <a:latin typeface="Monotype Corsiva" charset="0"/>
              </a:rPr>
              <a:t>b</a:t>
            </a:r>
            <a:r>
              <a:rPr lang="en-US" sz="2800" dirty="0">
                <a:solidFill>
                  <a:schemeClr val="accent2"/>
                </a:solidFill>
                <a:latin typeface="Arial Narrow" charset="0"/>
              </a:rPr>
              <a:t> where the electrostatic potential due to other charges in the system is </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dirty="0">
                <a:solidFill>
                  <a:schemeClr val="accent2"/>
                </a:solidFill>
                <a:latin typeface="Arial Narrow" charset="0"/>
              </a:rPr>
              <a:t> and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endParaRPr lang="en-US" sz="2800" baseline="-250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The change in electrostatic potential energy of </a:t>
            </a:r>
            <a:r>
              <a:rPr lang="en-US" sz="2800" dirty="0" err="1">
                <a:solidFill>
                  <a:schemeClr val="accent2"/>
                </a:solidFill>
                <a:latin typeface="Arial Narrow" charset="0"/>
              </a:rPr>
              <a:t>q</a:t>
            </a:r>
            <a:r>
              <a:rPr lang="en-US" sz="2800" dirty="0">
                <a:solidFill>
                  <a:schemeClr val="accent2"/>
                </a:solidFill>
                <a:latin typeface="Arial Narrow" charset="0"/>
              </a:rPr>
              <a:t> in the field by other charges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Now what is the electrostatic potential energy of a system of charges?</a:t>
            </a:r>
          </a:p>
          <a:p>
            <a:pPr marL="742950" lvl="1" indent="-285750">
              <a:spcBef>
                <a:spcPct val="20000"/>
              </a:spcBef>
              <a:buFontTx/>
              <a:buChar char="–"/>
            </a:pPr>
            <a:r>
              <a:rPr lang="en-US" dirty="0">
                <a:solidFill>
                  <a:srgbClr val="660066"/>
                </a:solidFill>
                <a:latin typeface="Arial Narrow" charset="0"/>
                <a:ea typeface="ＭＳ Ｐゴシック" charset="-128"/>
              </a:rPr>
              <a:t>Let’s choose V=0 at </a:t>
            </a:r>
            <a:r>
              <a:rPr lang="en-US" dirty="0" err="1">
                <a:solidFill>
                  <a:srgbClr val="660066"/>
                </a:solidFill>
                <a:latin typeface="Arial Narrow" charset="0"/>
                <a:ea typeface="ＭＳ Ｐゴシック" charset="-128"/>
              </a:rPr>
              <a:t>r</a:t>
            </a:r>
            <a:r>
              <a:rPr lang="en-US" dirty="0">
                <a:solidFill>
                  <a:srgbClr val="660066"/>
                </a:solidFill>
                <a:latin typeface="Arial Narrow" charset="0"/>
                <a:ea typeface="ＭＳ Ｐゴシック" charset="-128"/>
              </a:rPr>
              <a:t>=</a:t>
            </a:r>
            <a:r>
              <a:rPr lang="en-US" dirty="0">
                <a:solidFill>
                  <a:srgbClr val="660066"/>
                </a:solidFill>
                <a:latin typeface="Arial Narrow" charset="0"/>
              </a:rPr>
              <a:t>∞</a:t>
            </a: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If there are no other charges around, single point charge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in isolation has no potential energy and is under no electric force</a:t>
            </a:r>
          </a:p>
        </p:txBody>
      </p:sp>
      <p:graphicFrame>
        <p:nvGraphicFramePr>
          <p:cNvPr id="211982" name="Object 14"/>
          <p:cNvGraphicFramePr>
            <a:graphicFrameLocks noChangeAspect="1"/>
          </p:cNvGraphicFramePr>
          <p:nvPr/>
        </p:nvGraphicFramePr>
        <p:xfrm>
          <a:off x="1752600" y="3062288"/>
          <a:ext cx="915988" cy="427037"/>
        </p:xfrm>
        <a:graphic>
          <a:graphicData uri="http://schemas.openxmlformats.org/presentationml/2006/ole">
            <mc:AlternateContent xmlns:mc="http://schemas.openxmlformats.org/markup-compatibility/2006">
              <mc:Choice xmlns:v="urn:schemas-microsoft-com:vml" Requires="v">
                <p:oleObj spid="_x0000_s149065" name="Equation" r:id="rId3" imgW="355320" imgH="164880" progId="Equation.DSMT4">
                  <p:embed/>
                </p:oleObj>
              </mc:Choice>
              <mc:Fallback>
                <p:oleObj name="Equation" r:id="rId3" imgW="355320" imgH="164880" progId="Equation.DSMT4">
                  <p:embed/>
                  <p:pic>
                    <p:nvPicPr>
                      <p:cNvPr id="211982"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62288"/>
                        <a:ext cx="915988" cy="4270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1983" name="Object 15"/>
          <p:cNvGraphicFramePr>
            <a:graphicFrameLocks noChangeAspect="1"/>
          </p:cNvGraphicFramePr>
          <p:nvPr/>
        </p:nvGraphicFramePr>
        <p:xfrm>
          <a:off x="2682875" y="2979738"/>
          <a:ext cx="1538288" cy="593725"/>
        </p:xfrm>
        <a:graphic>
          <a:graphicData uri="http://schemas.openxmlformats.org/presentationml/2006/ole">
            <mc:AlternateContent xmlns:mc="http://schemas.openxmlformats.org/markup-compatibility/2006">
              <mc:Choice xmlns:v="urn:schemas-microsoft-com:vml" Requires="v">
                <p:oleObj spid="_x0000_s149066" name="Equation" r:id="rId5" imgW="596900" imgH="228600" progId="Equation.DSMT4">
                  <p:embed/>
                </p:oleObj>
              </mc:Choice>
              <mc:Fallback>
                <p:oleObj name="Equation" r:id="rId5" imgW="596900" imgH="228600" progId="Equation.DSMT4">
                  <p:embed/>
                  <p:pic>
                    <p:nvPicPr>
                      <p:cNvPr id="211983" name="Object 15"/>
                      <p:cNvPicPr>
                        <a:picLocks noChangeAspect="1" noChangeArrowheads="1"/>
                      </p:cNvPicPr>
                      <p:nvPr/>
                    </p:nvPicPr>
                    <p:blipFill>
                      <a:blip r:embed="rId6"/>
                      <a:srcRect/>
                      <a:stretch>
                        <a:fillRect/>
                      </a:stretch>
                    </p:blipFill>
                    <p:spPr bwMode="auto">
                      <a:xfrm>
                        <a:off x="2682875" y="2979738"/>
                        <a:ext cx="1538288" cy="593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1984" name="Object 16"/>
          <p:cNvGraphicFramePr>
            <a:graphicFrameLocks noChangeAspect="1"/>
          </p:cNvGraphicFramePr>
          <p:nvPr/>
        </p:nvGraphicFramePr>
        <p:xfrm>
          <a:off x="4286250" y="2947988"/>
          <a:ext cx="1865313" cy="657225"/>
        </p:xfrm>
        <a:graphic>
          <a:graphicData uri="http://schemas.openxmlformats.org/presentationml/2006/ole">
            <mc:AlternateContent xmlns:mc="http://schemas.openxmlformats.org/markup-compatibility/2006">
              <mc:Choice xmlns:v="urn:schemas-microsoft-com:vml" Requires="v">
                <p:oleObj spid="_x0000_s149067" name="Equation" r:id="rId7" imgW="723900" imgH="254000" progId="Equation.DSMT4">
                  <p:embed/>
                </p:oleObj>
              </mc:Choice>
              <mc:Fallback>
                <p:oleObj name="Equation" r:id="rId7" imgW="723900" imgH="254000" progId="Equation.DSMT4">
                  <p:embed/>
                  <p:pic>
                    <p:nvPicPr>
                      <p:cNvPr id="211984" name="Object 16"/>
                      <p:cNvPicPr>
                        <a:picLocks noChangeAspect="1" noChangeArrowheads="1"/>
                      </p:cNvPicPr>
                      <p:nvPr/>
                    </p:nvPicPr>
                    <p:blipFill>
                      <a:blip r:embed="rId8"/>
                      <a:srcRect/>
                      <a:stretch>
                        <a:fillRect/>
                      </a:stretch>
                    </p:blipFill>
                    <p:spPr bwMode="auto">
                      <a:xfrm>
                        <a:off x="4286250" y="2947988"/>
                        <a:ext cx="1865313" cy="657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1985" name="Object 17"/>
          <p:cNvGraphicFramePr>
            <a:graphicFrameLocks noChangeAspect="1"/>
          </p:cNvGraphicFramePr>
          <p:nvPr/>
        </p:nvGraphicFramePr>
        <p:xfrm>
          <a:off x="6181725" y="2979738"/>
          <a:ext cx="752475" cy="592137"/>
        </p:xfrm>
        <a:graphic>
          <a:graphicData uri="http://schemas.openxmlformats.org/presentationml/2006/ole">
            <mc:AlternateContent xmlns:mc="http://schemas.openxmlformats.org/markup-compatibility/2006">
              <mc:Choice xmlns:v="urn:schemas-microsoft-com:vml" Requires="v">
                <p:oleObj spid="_x0000_s149068" name="Equation" r:id="rId9" imgW="292100" imgH="228600" progId="Equation.DSMT4">
                  <p:embed/>
                </p:oleObj>
              </mc:Choice>
              <mc:Fallback>
                <p:oleObj name="Equation" r:id="rId9" imgW="292100" imgH="228600" progId="Equation.DSMT4">
                  <p:embed/>
                  <p:pic>
                    <p:nvPicPr>
                      <p:cNvPr id="211985" name="Object 17"/>
                      <p:cNvPicPr>
                        <a:picLocks noChangeAspect="1" noChangeArrowheads="1"/>
                      </p:cNvPicPr>
                      <p:nvPr/>
                    </p:nvPicPr>
                    <p:blipFill>
                      <a:blip r:embed="rId10"/>
                      <a:srcRect/>
                      <a:stretch>
                        <a:fillRect/>
                      </a:stretch>
                    </p:blipFill>
                    <p:spPr bwMode="auto">
                      <a:xfrm>
                        <a:off x="6181725" y="2979738"/>
                        <a:ext cx="752475" cy="592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5104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wipe(left)">
                                      <p:cBhvr>
                                        <p:cTn id="7" dur="500"/>
                                        <p:tgtEl>
                                          <p:spTgt spid="211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1971">
                                            <p:txEl>
                                              <p:pRg st="1" end="1"/>
                                            </p:txEl>
                                          </p:spTgt>
                                        </p:tgtEl>
                                        <p:attrNameLst>
                                          <p:attrName>style.visibility</p:attrName>
                                        </p:attrNameLst>
                                      </p:cBhvr>
                                      <p:to>
                                        <p:strVal val="visible"/>
                                      </p:to>
                                    </p:set>
                                    <p:animEffect transition="in" filter="wipe(left)">
                                      <p:cBhvr>
                                        <p:cTn id="12" dur="500"/>
                                        <p:tgtEl>
                                          <p:spTgt spid="211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1982"/>
                                        </p:tgtEl>
                                        <p:attrNameLst>
                                          <p:attrName>style.visibility</p:attrName>
                                        </p:attrNameLst>
                                      </p:cBhvr>
                                      <p:to>
                                        <p:strVal val="visible"/>
                                      </p:to>
                                    </p:set>
                                    <p:animEffect transition="in" filter="wipe(left)">
                                      <p:cBhvr>
                                        <p:cTn id="17" dur="500"/>
                                        <p:tgtEl>
                                          <p:spTgt spid="21198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1983"/>
                                        </p:tgtEl>
                                        <p:attrNameLst>
                                          <p:attrName>style.visibility</p:attrName>
                                        </p:attrNameLst>
                                      </p:cBhvr>
                                      <p:to>
                                        <p:strVal val="visible"/>
                                      </p:to>
                                    </p:set>
                                    <p:animEffect transition="in" filter="wipe(left)">
                                      <p:cBhvr>
                                        <p:cTn id="22" dur="500"/>
                                        <p:tgtEl>
                                          <p:spTgt spid="2119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1984"/>
                                        </p:tgtEl>
                                        <p:attrNameLst>
                                          <p:attrName>style.visibility</p:attrName>
                                        </p:attrNameLst>
                                      </p:cBhvr>
                                      <p:to>
                                        <p:strVal val="visible"/>
                                      </p:to>
                                    </p:set>
                                    <p:animEffect transition="in" filter="wipe(left)">
                                      <p:cBhvr>
                                        <p:cTn id="27" dur="500"/>
                                        <p:tgtEl>
                                          <p:spTgt spid="2119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1985"/>
                                        </p:tgtEl>
                                        <p:attrNameLst>
                                          <p:attrName>style.visibility</p:attrName>
                                        </p:attrNameLst>
                                      </p:cBhvr>
                                      <p:to>
                                        <p:strVal val="visible"/>
                                      </p:to>
                                    </p:set>
                                    <p:animEffect transition="in" filter="wipe(left)">
                                      <p:cBhvr>
                                        <p:cTn id="32" dur="500"/>
                                        <p:tgtEl>
                                          <p:spTgt spid="21198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11971">
                                            <p:txEl>
                                              <p:pRg st="3" end="3"/>
                                            </p:txEl>
                                          </p:spTgt>
                                        </p:tgtEl>
                                        <p:attrNameLst>
                                          <p:attrName>style.visibility</p:attrName>
                                        </p:attrNameLst>
                                      </p:cBhvr>
                                      <p:to>
                                        <p:strVal val="visible"/>
                                      </p:to>
                                    </p:set>
                                    <p:animEffect transition="in" filter="wipe(left)">
                                      <p:cBhvr>
                                        <p:cTn id="37" dur="500"/>
                                        <p:tgtEl>
                                          <p:spTgt spid="21197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1971">
                                            <p:txEl>
                                              <p:pRg st="4" end="4"/>
                                            </p:txEl>
                                          </p:spTgt>
                                        </p:tgtEl>
                                        <p:attrNameLst>
                                          <p:attrName>style.visibility</p:attrName>
                                        </p:attrNameLst>
                                      </p:cBhvr>
                                      <p:to>
                                        <p:strVal val="visible"/>
                                      </p:to>
                                    </p:set>
                                    <p:animEffect transition="in" filter="wipe(left)">
                                      <p:cBhvr>
                                        <p:cTn id="42" dur="500"/>
                                        <p:tgtEl>
                                          <p:spTgt spid="21197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11971">
                                            <p:txEl>
                                              <p:pRg st="5" end="5"/>
                                            </p:txEl>
                                          </p:spTgt>
                                        </p:tgtEl>
                                        <p:attrNameLst>
                                          <p:attrName>style.visibility</p:attrName>
                                        </p:attrNameLst>
                                      </p:cBhvr>
                                      <p:to>
                                        <p:strVal val="visible"/>
                                      </p:to>
                                    </p:set>
                                    <p:animEffect transition="in" filter="wipe(left)">
                                      <p:cBhvr>
                                        <p:cTn id="47" dur="500"/>
                                        <p:tgtEl>
                                          <p:spTgt spid="211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Oct. 5, 2020</a:t>
            </a:r>
          </a:p>
        </p:txBody>
      </p:sp>
      <p:sp>
        <p:nvSpPr>
          <p:cNvPr id="9" name="Footer Placeholder 4"/>
          <p:cNvSpPr>
            <a:spLocks noGrp="1"/>
          </p:cNvSpPr>
          <p:nvPr>
            <p:ph type="ftr" sz="quarter" idx="11"/>
          </p:nvPr>
        </p:nvSpPr>
        <p:spPr/>
        <p:txBody>
          <a:bodyPr/>
          <a:lstStyle/>
          <a:p>
            <a:r>
              <a:rPr lang="en-US"/>
              <a:t>PHYS 1444-002, Fall 2020                    Dr. Jaehoon Yu</a:t>
            </a:r>
          </a:p>
        </p:txBody>
      </p:sp>
      <p:sp>
        <p:nvSpPr>
          <p:cNvPr id="10" name="Slide Number Placeholder 5"/>
          <p:cNvSpPr>
            <a:spLocks noGrp="1"/>
          </p:cNvSpPr>
          <p:nvPr>
            <p:ph type="sldNum" sz="quarter" idx="12"/>
          </p:nvPr>
        </p:nvSpPr>
        <p:spPr/>
        <p:txBody>
          <a:bodyPr/>
          <a:lstStyle/>
          <a:p>
            <a:fld id="{EEAEF598-FA9D-1A4C-AAB7-A3338E1F6D8A}" type="slidenum">
              <a:rPr lang="en-US"/>
              <a:pPr/>
              <a:t>16</a:t>
            </a:fld>
            <a:endParaRPr lang="en-US"/>
          </a:p>
        </p:txBody>
      </p:sp>
      <p:sp>
        <p:nvSpPr>
          <p:cNvPr id="214018" name="Rectangle 2"/>
          <p:cNvSpPr>
            <a:spLocks noGrp="1" noChangeArrowheads="1"/>
          </p:cNvSpPr>
          <p:nvPr>
            <p:ph type="title"/>
          </p:nvPr>
        </p:nvSpPr>
        <p:spPr>
          <a:xfrm>
            <a:off x="152400" y="76200"/>
            <a:ext cx="8915400" cy="685800"/>
          </a:xfrm>
        </p:spPr>
        <p:txBody>
          <a:bodyPr/>
          <a:lstStyle/>
          <a:p>
            <a:r>
              <a:rPr lang="en-US" sz="3600"/>
              <a:t>Electrostatic Potential Energy; Two charges</a:t>
            </a:r>
          </a:p>
        </p:txBody>
      </p:sp>
      <p:sp>
        <p:nvSpPr>
          <p:cNvPr id="214019" name="Rectangle 3"/>
          <p:cNvSpPr>
            <a:spLocks noChangeArrowheads="1"/>
          </p:cNvSpPr>
          <p:nvPr/>
        </p:nvSpPr>
        <p:spPr bwMode="auto">
          <a:xfrm>
            <a:off x="457200" y="838200"/>
            <a:ext cx="80772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If the second point charge Q</a:t>
            </a:r>
            <a:r>
              <a:rPr lang="en-US" sz="2800" baseline="-25000" dirty="0">
                <a:solidFill>
                  <a:schemeClr val="accent2"/>
                </a:solidFill>
                <a:latin typeface="Arial Narrow" charset="0"/>
              </a:rPr>
              <a:t>2</a:t>
            </a:r>
            <a:r>
              <a:rPr lang="en-US" sz="2800" dirty="0">
                <a:solidFill>
                  <a:schemeClr val="accent2"/>
                </a:solidFill>
                <a:latin typeface="Arial Narrow" charset="0"/>
              </a:rPr>
              <a:t> is brought close to Q</a:t>
            </a:r>
            <a:r>
              <a:rPr lang="en-US" sz="2800" baseline="-25000" dirty="0">
                <a:solidFill>
                  <a:schemeClr val="accent2"/>
                </a:solidFill>
                <a:latin typeface="Arial Narrow" charset="0"/>
              </a:rPr>
              <a:t>1</a:t>
            </a:r>
            <a:r>
              <a:rPr lang="en-US" sz="2800" dirty="0">
                <a:solidFill>
                  <a:schemeClr val="accent2"/>
                </a:solidFill>
                <a:latin typeface="Arial Narrow" charset="0"/>
              </a:rPr>
              <a:t> at a distance r</a:t>
            </a:r>
            <a:r>
              <a:rPr lang="en-US" sz="2800" baseline="-25000" dirty="0">
                <a:solidFill>
                  <a:schemeClr val="accent2"/>
                </a:solidFill>
                <a:latin typeface="Arial Narrow" charset="0"/>
              </a:rPr>
              <a:t>12</a:t>
            </a:r>
            <a:r>
              <a:rPr lang="en-US" sz="2800" dirty="0">
                <a:solidFill>
                  <a:schemeClr val="accent2"/>
                </a:solidFill>
                <a:latin typeface="Arial Narrow" charset="0"/>
              </a:rPr>
              <a:t>, the potential due to Q</a:t>
            </a:r>
            <a:r>
              <a:rPr lang="en-US" sz="2800" baseline="-25000" dirty="0">
                <a:solidFill>
                  <a:schemeClr val="accent2"/>
                </a:solidFill>
                <a:latin typeface="Arial Narrow" charset="0"/>
              </a:rPr>
              <a:t>1</a:t>
            </a:r>
            <a:r>
              <a:rPr lang="en-US" sz="2800" dirty="0">
                <a:solidFill>
                  <a:schemeClr val="accent2"/>
                </a:solidFill>
                <a:latin typeface="Arial Narrow" charset="0"/>
              </a:rPr>
              <a:t> at the position of Q</a:t>
            </a:r>
            <a:r>
              <a:rPr lang="en-US" sz="2800" baseline="-25000" dirty="0">
                <a:solidFill>
                  <a:schemeClr val="accent2"/>
                </a:solidFill>
                <a:latin typeface="Arial Narrow" charset="0"/>
              </a:rPr>
              <a:t>2</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The potential energy of the two charges relative to V=0 at </a:t>
            </a:r>
            <a:r>
              <a:rPr lang="en-US" sz="2800" dirty="0" err="1">
                <a:solidFill>
                  <a:schemeClr val="accent2"/>
                </a:solidFill>
                <a:latin typeface="Arial Narrow" charset="0"/>
              </a:rPr>
              <a:t>r</a:t>
            </a:r>
            <a:r>
              <a:rPr lang="en-US" sz="2800" dirty="0">
                <a:solidFill>
                  <a:schemeClr val="accent2"/>
                </a:solidFill>
                <a:latin typeface="Arial Narrow" charset="0"/>
              </a:rPr>
              <a:t>= ∞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This is the work that needs to be done by an external force to bring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from infinity to the distance r</a:t>
            </a:r>
            <a:r>
              <a:rPr lang="en-US" baseline="-25000" dirty="0">
                <a:solidFill>
                  <a:srgbClr val="660066"/>
                </a:solidFill>
                <a:latin typeface="Arial Narrow" charset="0"/>
                <a:ea typeface="ＭＳ Ｐゴシック" charset="-128"/>
              </a:rPr>
              <a:t>12</a:t>
            </a:r>
            <a:r>
              <a:rPr lang="en-US" dirty="0">
                <a:solidFill>
                  <a:srgbClr val="660066"/>
                </a:solidFill>
                <a:latin typeface="Arial Narrow" charset="0"/>
                <a:ea typeface="ＭＳ Ｐゴシック" charset="-128"/>
              </a:rPr>
              <a:t> from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a:t>
            </a:r>
          </a:p>
          <a:p>
            <a:pPr marL="742950" lvl="1" indent="-285750">
              <a:spcBef>
                <a:spcPct val="20000"/>
              </a:spcBef>
              <a:buFontTx/>
              <a:buChar char="–"/>
            </a:pPr>
            <a:r>
              <a:rPr lang="en-US" dirty="0">
                <a:solidFill>
                  <a:srgbClr val="660066"/>
                </a:solidFill>
                <a:latin typeface="Arial Narrow" charset="0"/>
                <a:ea typeface="ＭＳ Ｐゴシック" charset="-128"/>
              </a:rPr>
              <a:t>It is also a negative of the work needed to separate them to infinity.</a:t>
            </a:r>
          </a:p>
        </p:txBody>
      </p:sp>
      <p:graphicFrame>
        <p:nvGraphicFramePr>
          <p:cNvPr id="214021" name="Object 5"/>
          <p:cNvGraphicFramePr>
            <a:graphicFrameLocks noChangeAspect="1"/>
          </p:cNvGraphicFramePr>
          <p:nvPr/>
        </p:nvGraphicFramePr>
        <p:xfrm>
          <a:off x="2828925" y="1835150"/>
          <a:ext cx="1057275" cy="688975"/>
        </p:xfrm>
        <a:graphic>
          <a:graphicData uri="http://schemas.openxmlformats.org/presentationml/2006/ole">
            <mc:AlternateContent xmlns:mc="http://schemas.openxmlformats.org/markup-compatibility/2006">
              <mc:Choice xmlns:v="urn:schemas-microsoft-com:vml" Requires="v">
                <p:oleObj spid="_x0000_s150089" name="Equation" r:id="rId3" imgW="253800" imgH="164880" progId="Equation.DSMT4">
                  <p:embed/>
                </p:oleObj>
              </mc:Choice>
              <mc:Fallback>
                <p:oleObj name="Equation" r:id="rId3" imgW="253800" imgH="164880" progId="Equation.DSMT4">
                  <p:embed/>
                  <p:pic>
                    <p:nvPicPr>
                      <p:cNvPr id="2140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5" y="1835150"/>
                        <a:ext cx="1057275" cy="688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3968750" y="1676400"/>
          <a:ext cx="1423988" cy="1184275"/>
        </p:xfrm>
        <a:graphic>
          <a:graphicData uri="http://schemas.openxmlformats.org/presentationml/2006/ole">
            <mc:AlternateContent xmlns:mc="http://schemas.openxmlformats.org/markup-compatibility/2006">
              <mc:Choice xmlns:v="urn:schemas-microsoft-com:vml" Requires="v">
                <p:oleObj spid="_x0000_s150090" name="Equation" r:id="rId5" imgW="520700" imgH="431800" progId="Equation.DSMT4">
                  <p:embed/>
                </p:oleObj>
              </mc:Choice>
              <mc:Fallback>
                <p:oleObj name="Equation" r:id="rId5" imgW="520700" imgH="431800" progId="Equation.DSMT4">
                  <p:embed/>
                  <p:pic>
                    <p:nvPicPr>
                      <p:cNvPr id="214022" name="Object 6"/>
                      <p:cNvPicPr>
                        <a:picLocks noChangeAspect="1" noChangeArrowheads="1"/>
                      </p:cNvPicPr>
                      <p:nvPr/>
                    </p:nvPicPr>
                    <p:blipFill>
                      <a:blip r:embed="rId6"/>
                      <a:srcRect/>
                      <a:stretch>
                        <a:fillRect/>
                      </a:stretch>
                    </p:blipFill>
                    <p:spPr bwMode="auto">
                      <a:xfrm>
                        <a:off x="3968750" y="1676400"/>
                        <a:ext cx="1423988" cy="1184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457450" y="3308350"/>
          <a:ext cx="1993900" cy="857250"/>
        </p:xfrm>
        <a:graphic>
          <a:graphicData uri="http://schemas.openxmlformats.org/presentationml/2006/ole">
            <mc:AlternateContent xmlns:mc="http://schemas.openxmlformats.org/markup-compatibility/2006">
              <mc:Choice xmlns:v="urn:schemas-microsoft-com:vml" Requires="v">
                <p:oleObj spid="_x0000_s150091" name="Equation" r:id="rId7" imgW="533400" imgH="228600" progId="Equation.DSMT4">
                  <p:embed/>
                </p:oleObj>
              </mc:Choice>
              <mc:Fallback>
                <p:oleObj name="Equation" r:id="rId7" imgW="533400" imgH="228600" progId="Equation.DSMT4">
                  <p:embed/>
                  <p:pic>
                    <p:nvPicPr>
                      <p:cNvPr id="214023" name="Object 7"/>
                      <p:cNvPicPr>
                        <a:picLocks noChangeAspect="1" noChangeArrowheads="1"/>
                      </p:cNvPicPr>
                      <p:nvPr/>
                    </p:nvPicPr>
                    <p:blipFill>
                      <a:blip r:embed="rId8"/>
                      <a:srcRect/>
                      <a:stretch>
                        <a:fillRect/>
                      </a:stretch>
                    </p:blipFill>
                    <p:spPr bwMode="auto">
                      <a:xfrm>
                        <a:off x="2457450" y="3308350"/>
                        <a:ext cx="1993900" cy="857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4481513" y="3243263"/>
          <a:ext cx="1903412" cy="1063625"/>
        </p:xfrm>
        <a:graphic>
          <a:graphicData uri="http://schemas.openxmlformats.org/presentationml/2006/ole">
            <mc:AlternateContent xmlns:mc="http://schemas.openxmlformats.org/markup-compatibility/2006">
              <mc:Choice xmlns:v="urn:schemas-microsoft-com:vml" Requires="v">
                <p:oleObj spid="_x0000_s150092" name="Equation" r:id="rId9" imgW="774700" imgH="431800" progId="Equation.DSMT4">
                  <p:embed/>
                </p:oleObj>
              </mc:Choice>
              <mc:Fallback>
                <p:oleObj name="Equation" r:id="rId9" imgW="774700" imgH="431800" progId="Equation.DSMT4">
                  <p:embed/>
                  <p:pic>
                    <p:nvPicPr>
                      <p:cNvPr id="214024" name="Object 8"/>
                      <p:cNvPicPr>
                        <a:picLocks noChangeAspect="1" noChangeArrowheads="1"/>
                      </p:cNvPicPr>
                      <p:nvPr/>
                    </p:nvPicPr>
                    <p:blipFill>
                      <a:blip r:embed="rId10"/>
                      <a:srcRect/>
                      <a:stretch>
                        <a:fillRect/>
                      </a:stretch>
                    </p:blipFill>
                    <p:spPr bwMode="auto">
                      <a:xfrm>
                        <a:off x="4481513" y="3243263"/>
                        <a:ext cx="1903412" cy="1063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759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ipe(left)">
                                      <p:cBhvr>
                                        <p:cTn id="7" dur="500"/>
                                        <p:tgtEl>
                                          <p:spTgt spid="21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4021"/>
                                        </p:tgtEl>
                                        <p:attrNameLst>
                                          <p:attrName>style.visibility</p:attrName>
                                        </p:attrNameLst>
                                      </p:cBhvr>
                                      <p:to>
                                        <p:strVal val="visible"/>
                                      </p:to>
                                    </p:set>
                                    <p:animEffect transition="in" filter="wipe(left)">
                                      <p:cBhvr>
                                        <p:cTn id="12" dur="500"/>
                                        <p:tgtEl>
                                          <p:spTgt spid="2140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4022"/>
                                        </p:tgtEl>
                                        <p:attrNameLst>
                                          <p:attrName>style.visibility</p:attrName>
                                        </p:attrNameLst>
                                      </p:cBhvr>
                                      <p:to>
                                        <p:strVal val="visible"/>
                                      </p:to>
                                    </p:set>
                                    <p:animEffect transition="in" filter="wipe(left)">
                                      <p:cBhvr>
                                        <p:cTn id="17" dur="500"/>
                                        <p:tgtEl>
                                          <p:spTgt spid="2140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4019">
                                            <p:txEl>
                                              <p:pRg st="3" end="3"/>
                                            </p:txEl>
                                          </p:spTgt>
                                        </p:tgtEl>
                                        <p:attrNameLst>
                                          <p:attrName>style.visibility</p:attrName>
                                        </p:attrNameLst>
                                      </p:cBhvr>
                                      <p:to>
                                        <p:strVal val="visible"/>
                                      </p:to>
                                    </p:set>
                                    <p:animEffect transition="in" filter="wipe(left)">
                                      <p:cBhvr>
                                        <p:cTn id="22" dur="500"/>
                                        <p:tgtEl>
                                          <p:spTgt spid="214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4023"/>
                                        </p:tgtEl>
                                        <p:attrNameLst>
                                          <p:attrName>style.visibility</p:attrName>
                                        </p:attrNameLst>
                                      </p:cBhvr>
                                      <p:to>
                                        <p:strVal val="visible"/>
                                      </p:to>
                                    </p:set>
                                    <p:animEffect transition="in" filter="wipe(left)">
                                      <p:cBhvr>
                                        <p:cTn id="27" dur="500"/>
                                        <p:tgtEl>
                                          <p:spTgt spid="2140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4024"/>
                                        </p:tgtEl>
                                        <p:attrNameLst>
                                          <p:attrName>style.visibility</p:attrName>
                                        </p:attrNameLst>
                                      </p:cBhvr>
                                      <p:to>
                                        <p:strVal val="visible"/>
                                      </p:to>
                                    </p:set>
                                    <p:animEffect transition="in" filter="wipe(left)">
                                      <p:cBhvr>
                                        <p:cTn id="32" dur="500"/>
                                        <p:tgtEl>
                                          <p:spTgt spid="2140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14019">
                                            <p:txEl>
                                              <p:pRg st="5" end="5"/>
                                            </p:txEl>
                                          </p:spTgt>
                                        </p:tgtEl>
                                        <p:attrNameLst>
                                          <p:attrName>style.visibility</p:attrName>
                                        </p:attrNameLst>
                                      </p:cBhvr>
                                      <p:to>
                                        <p:strVal val="visible"/>
                                      </p:to>
                                    </p:set>
                                    <p:animEffect transition="in" filter="wipe(left)">
                                      <p:cBhvr>
                                        <p:cTn id="37" dur="500"/>
                                        <p:tgtEl>
                                          <p:spTgt spid="21401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4019">
                                            <p:txEl>
                                              <p:pRg st="6" end="6"/>
                                            </p:txEl>
                                          </p:spTgt>
                                        </p:tgtEl>
                                        <p:attrNameLst>
                                          <p:attrName>style.visibility</p:attrName>
                                        </p:attrNameLst>
                                      </p:cBhvr>
                                      <p:to>
                                        <p:strVal val="visible"/>
                                      </p:to>
                                    </p:set>
                                    <p:animEffect transition="in" filter="wipe(left)">
                                      <p:cBhvr>
                                        <p:cTn id="42" dur="500"/>
                                        <p:tgtEl>
                                          <p:spTgt spid="2140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Oct. 5, 2020</a:t>
            </a:r>
          </a:p>
        </p:txBody>
      </p:sp>
      <p:sp>
        <p:nvSpPr>
          <p:cNvPr id="15" name="Footer Placeholder 4"/>
          <p:cNvSpPr>
            <a:spLocks noGrp="1"/>
          </p:cNvSpPr>
          <p:nvPr>
            <p:ph type="ftr" sz="quarter" idx="11"/>
          </p:nvPr>
        </p:nvSpPr>
        <p:spPr/>
        <p:txBody>
          <a:bodyPr/>
          <a:lstStyle/>
          <a:p>
            <a:r>
              <a:rPr lang="en-US"/>
              <a:t>PHYS 1444-002, Fall 2020                    Dr. Jaehoon Yu</a:t>
            </a:r>
          </a:p>
        </p:txBody>
      </p:sp>
      <p:sp>
        <p:nvSpPr>
          <p:cNvPr id="16" name="Slide Number Placeholder 5"/>
          <p:cNvSpPr>
            <a:spLocks noGrp="1"/>
          </p:cNvSpPr>
          <p:nvPr>
            <p:ph type="sldNum" sz="quarter" idx="12"/>
          </p:nvPr>
        </p:nvSpPr>
        <p:spPr/>
        <p:txBody>
          <a:bodyPr/>
          <a:lstStyle/>
          <a:p>
            <a:fld id="{3AD4A0DC-5896-FE46-A0C0-197D7823EAB1}" type="slidenum">
              <a:rPr lang="en-US"/>
              <a:pPr/>
              <a:t>17</a:t>
            </a:fld>
            <a:endParaRPr lang="en-US"/>
          </a:p>
        </p:txBody>
      </p:sp>
      <p:sp>
        <p:nvSpPr>
          <p:cNvPr id="215042" name="Rectangle 2"/>
          <p:cNvSpPr>
            <a:spLocks noGrp="1" noChangeArrowheads="1"/>
          </p:cNvSpPr>
          <p:nvPr>
            <p:ph type="title"/>
          </p:nvPr>
        </p:nvSpPr>
        <p:spPr>
          <a:xfrm>
            <a:off x="152400" y="76200"/>
            <a:ext cx="8915400" cy="685800"/>
          </a:xfrm>
        </p:spPr>
        <p:txBody>
          <a:bodyPr/>
          <a:lstStyle/>
          <a:p>
            <a:r>
              <a:rPr lang="en-US" sz="3600"/>
              <a:t>Electrostatic Potential Energy; Three Charges</a:t>
            </a:r>
          </a:p>
        </p:txBody>
      </p:sp>
      <p:sp>
        <p:nvSpPr>
          <p:cNvPr id="215043" name="Rectangle 3"/>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do we do for three charges? </a:t>
            </a:r>
          </a:p>
          <a:p>
            <a:pPr marL="342900" indent="-342900">
              <a:spcBef>
                <a:spcPct val="20000"/>
              </a:spcBef>
              <a:buFontTx/>
              <a:buChar char="•"/>
            </a:pPr>
            <a:r>
              <a:rPr lang="en-US" sz="2800" dirty="0">
                <a:solidFill>
                  <a:schemeClr val="accent2"/>
                </a:solidFill>
                <a:latin typeface="Arial Narrow" charset="0"/>
              </a:rPr>
              <a:t>Work is needed to bring all three charges together</a:t>
            </a:r>
          </a:p>
          <a:p>
            <a:pPr marL="742950" lvl="1" indent="-285750">
              <a:spcBef>
                <a:spcPct val="20000"/>
              </a:spcBef>
              <a:buFontTx/>
              <a:buChar char="–"/>
            </a:pPr>
            <a:r>
              <a:rPr lang="en-US" dirty="0">
                <a:solidFill>
                  <a:srgbClr val="660066"/>
                </a:solidFill>
                <a:latin typeface="Arial Narrow" charset="0"/>
                <a:ea typeface="ＭＳ Ｐゴシック" charset="-128"/>
              </a:rPr>
              <a:t>Work needed to bring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to a certain location without the presence of any charge is 0.</a:t>
            </a:r>
          </a:p>
          <a:p>
            <a:pPr marL="742950" lvl="1" indent="-285750">
              <a:spcBef>
                <a:spcPct val="20000"/>
              </a:spcBef>
              <a:buFontTx/>
              <a:buChar char="–"/>
            </a:pPr>
            <a:r>
              <a:rPr lang="en-US" dirty="0">
                <a:solidFill>
                  <a:srgbClr val="660066"/>
                </a:solidFill>
                <a:latin typeface="Arial Narrow" charset="0"/>
                <a:ea typeface="ＭＳ Ｐゴシック" charset="-128"/>
              </a:rPr>
              <a:t>Work needed to bring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to a distance to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is</a:t>
            </a:r>
          </a:p>
          <a:p>
            <a:pPr marL="742950" lvl="1" indent="-285750">
              <a:spcBef>
                <a:spcPct val="20000"/>
              </a:spcBef>
              <a:buFontTx/>
              <a:buChar char="–"/>
            </a:pPr>
            <a:r>
              <a:rPr lang="en-US" dirty="0">
                <a:solidFill>
                  <a:srgbClr val="660066"/>
                </a:solidFill>
                <a:latin typeface="Arial Narrow" charset="0"/>
                <a:ea typeface="ＭＳ Ｐゴシック" charset="-128"/>
              </a:rPr>
              <a:t>Work need to bring 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 to certain distances to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and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is</a:t>
            </a: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342900" indent="-342900">
              <a:spcBef>
                <a:spcPct val="20000"/>
              </a:spcBef>
              <a:buFontTx/>
              <a:buChar char="•"/>
            </a:pPr>
            <a:r>
              <a:rPr lang="en-US" sz="2800" dirty="0">
                <a:solidFill>
                  <a:schemeClr val="accent2"/>
                </a:solidFill>
                <a:latin typeface="Arial Narrow" charset="0"/>
              </a:rPr>
              <a:t>So the total electrostatic potential energy of the three charge system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What about a four charge system or N charge system?</a:t>
            </a:r>
          </a:p>
        </p:txBody>
      </p:sp>
      <p:graphicFrame>
        <p:nvGraphicFramePr>
          <p:cNvPr id="215047" name="Object 7"/>
          <p:cNvGraphicFramePr>
            <a:graphicFrameLocks noChangeAspect="1"/>
          </p:cNvGraphicFramePr>
          <p:nvPr/>
        </p:nvGraphicFramePr>
        <p:xfrm>
          <a:off x="6629400" y="2552700"/>
          <a:ext cx="666750" cy="382588"/>
        </p:xfrm>
        <a:graphic>
          <a:graphicData uri="http://schemas.openxmlformats.org/presentationml/2006/ole">
            <mc:AlternateContent xmlns:mc="http://schemas.openxmlformats.org/markup-compatibility/2006">
              <mc:Choice xmlns:v="urn:schemas-microsoft-com:vml" Requires="v">
                <p:oleObj spid="_x0000_s156085" name="Equation" r:id="rId3" imgW="355320" imgH="203040" progId="Equation.DSMT4">
                  <p:embed/>
                </p:oleObj>
              </mc:Choice>
              <mc:Fallback>
                <p:oleObj name="Equation" r:id="rId3" imgW="355320" imgH="203040" progId="Equation.DSMT4">
                  <p:embed/>
                  <p:pic>
                    <p:nvPicPr>
                      <p:cNvPr id="21504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552700"/>
                        <a:ext cx="666750"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1905000" y="3619500"/>
          <a:ext cx="595313" cy="382588"/>
        </p:xfrm>
        <a:graphic>
          <a:graphicData uri="http://schemas.openxmlformats.org/presentationml/2006/ole">
            <mc:AlternateContent xmlns:mc="http://schemas.openxmlformats.org/markup-compatibility/2006">
              <mc:Choice xmlns:v="urn:schemas-microsoft-com:vml" Requires="v">
                <p:oleObj spid="_x0000_s156086" name="Equation" r:id="rId5" imgW="317160" imgH="203040" progId="Equation.DSMT4">
                  <p:embed/>
                </p:oleObj>
              </mc:Choice>
              <mc:Fallback>
                <p:oleObj name="Equation" r:id="rId5" imgW="317160" imgH="203040" progId="Equation.DSMT4">
                  <p:embed/>
                  <p:pic>
                    <p:nvPicPr>
                      <p:cNvPr id="21504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619500"/>
                        <a:ext cx="595313"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1089025" y="5202238"/>
          <a:ext cx="511175" cy="331787"/>
        </p:xfrm>
        <a:graphic>
          <a:graphicData uri="http://schemas.openxmlformats.org/presentationml/2006/ole">
            <mc:AlternateContent xmlns:mc="http://schemas.openxmlformats.org/markup-compatibility/2006">
              <mc:Choice xmlns:v="urn:schemas-microsoft-com:vml" Requires="v">
                <p:oleObj spid="_x0000_s156087" name="Equation" r:id="rId7" imgW="266400" imgH="164880" progId="Equation.DSMT4">
                  <p:embed/>
                </p:oleObj>
              </mc:Choice>
              <mc:Fallback>
                <p:oleObj name="Equation" r:id="rId7" imgW="266400" imgH="164880" progId="Equation.DSMT4">
                  <p:embed/>
                  <p:pic>
                    <p:nvPicPr>
                      <p:cNvPr id="215049"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9025" y="5202238"/>
                        <a:ext cx="511175" cy="331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7272338" y="2338388"/>
          <a:ext cx="1238250" cy="812800"/>
        </p:xfrm>
        <a:graphic>
          <a:graphicData uri="http://schemas.openxmlformats.org/presentationml/2006/ole">
            <mc:AlternateContent xmlns:mc="http://schemas.openxmlformats.org/markup-compatibility/2006">
              <mc:Choice xmlns:v="urn:schemas-microsoft-com:vml" Requires="v">
                <p:oleObj spid="_x0000_s156088" name="Equation" r:id="rId9" imgW="660400" imgH="431800" progId="Equation.DSMT4">
                  <p:embed/>
                </p:oleObj>
              </mc:Choice>
              <mc:Fallback>
                <p:oleObj name="Equation" r:id="rId9" imgW="660400" imgH="431800" progId="Equation.DSMT4">
                  <p:embed/>
                  <p:pic>
                    <p:nvPicPr>
                      <p:cNvPr id="215050" name="Object 10"/>
                      <p:cNvPicPr>
                        <a:picLocks noChangeAspect="1" noChangeArrowheads="1"/>
                      </p:cNvPicPr>
                      <p:nvPr/>
                    </p:nvPicPr>
                    <p:blipFill>
                      <a:blip r:embed="rId10"/>
                      <a:srcRect/>
                      <a:stretch>
                        <a:fillRect/>
                      </a:stretch>
                    </p:blipFill>
                    <p:spPr bwMode="auto">
                      <a:xfrm>
                        <a:off x="7272338" y="2338388"/>
                        <a:ext cx="1238250" cy="812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1" name="Object 11"/>
          <p:cNvGraphicFramePr>
            <a:graphicFrameLocks noChangeAspect="1"/>
          </p:cNvGraphicFramePr>
          <p:nvPr/>
        </p:nvGraphicFramePr>
        <p:xfrm>
          <a:off x="2481263" y="3621088"/>
          <a:ext cx="666750" cy="381000"/>
        </p:xfrm>
        <a:graphic>
          <a:graphicData uri="http://schemas.openxmlformats.org/presentationml/2006/ole">
            <mc:AlternateContent xmlns:mc="http://schemas.openxmlformats.org/markup-compatibility/2006">
              <mc:Choice xmlns:v="urn:schemas-microsoft-com:vml" Requires="v">
                <p:oleObj spid="_x0000_s156089" name="Equation" r:id="rId11" imgW="355320" imgH="203040" progId="Equation.DSMT4">
                  <p:embed/>
                </p:oleObj>
              </mc:Choice>
              <mc:Fallback>
                <p:oleObj name="Equation" r:id="rId11" imgW="355320" imgH="203040" progId="Equation.DSMT4">
                  <p:embed/>
                  <p:pic>
                    <p:nvPicPr>
                      <p:cNvPr id="215051"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1263" y="3621088"/>
                        <a:ext cx="666750"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2" name="Object 12"/>
          <p:cNvGraphicFramePr>
            <a:graphicFrameLocks noChangeAspect="1"/>
          </p:cNvGraphicFramePr>
          <p:nvPr/>
        </p:nvGraphicFramePr>
        <p:xfrm>
          <a:off x="3800475" y="3429000"/>
          <a:ext cx="1477963" cy="765175"/>
        </p:xfrm>
        <a:graphic>
          <a:graphicData uri="http://schemas.openxmlformats.org/presentationml/2006/ole">
            <mc:AlternateContent xmlns:mc="http://schemas.openxmlformats.org/markup-compatibility/2006">
              <mc:Choice xmlns:v="urn:schemas-microsoft-com:vml" Requires="v">
                <p:oleObj spid="_x0000_s156090" name="Equation" r:id="rId13" imgW="787320" imgH="406080" progId="Equation.DSMT4">
                  <p:embed/>
                </p:oleObj>
              </mc:Choice>
              <mc:Fallback>
                <p:oleObj name="Equation" r:id="rId13" imgW="787320" imgH="406080" progId="Equation.DSMT4">
                  <p:embed/>
                  <p:pic>
                    <p:nvPicPr>
                      <p:cNvPr id="215052"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00475" y="3429000"/>
                        <a:ext cx="1477963" cy="765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3" name="Object 13"/>
          <p:cNvGraphicFramePr>
            <a:graphicFrameLocks noChangeAspect="1"/>
          </p:cNvGraphicFramePr>
          <p:nvPr/>
        </p:nvGraphicFramePr>
        <p:xfrm>
          <a:off x="5281613" y="3405188"/>
          <a:ext cx="1263650" cy="812800"/>
        </p:xfrm>
        <a:graphic>
          <a:graphicData uri="http://schemas.openxmlformats.org/presentationml/2006/ole">
            <mc:AlternateContent xmlns:mc="http://schemas.openxmlformats.org/markup-compatibility/2006">
              <mc:Choice xmlns:v="urn:schemas-microsoft-com:vml" Requires="v">
                <p:oleObj spid="_x0000_s156091" name="Equation" r:id="rId15" imgW="673100" imgH="431800" progId="Equation.DSMT4">
                  <p:embed/>
                </p:oleObj>
              </mc:Choice>
              <mc:Fallback>
                <p:oleObj name="Equation" r:id="rId15" imgW="673100" imgH="431800" progId="Equation.DSMT4">
                  <p:embed/>
                  <p:pic>
                    <p:nvPicPr>
                      <p:cNvPr id="215053" name="Object 13"/>
                      <p:cNvPicPr>
                        <a:picLocks noChangeAspect="1" noChangeArrowheads="1"/>
                      </p:cNvPicPr>
                      <p:nvPr/>
                    </p:nvPicPr>
                    <p:blipFill>
                      <a:blip r:embed="rId16"/>
                      <a:srcRect/>
                      <a:stretch>
                        <a:fillRect/>
                      </a:stretch>
                    </p:blipFill>
                    <p:spPr bwMode="auto">
                      <a:xfrm>
                        <a:off x="5281613" y="3405188"/>
                        <a:ext cx="1263650" cy="812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128963" y="3619500"/>
          <a:ext cx="690562" cy="382588"/>
        </p:xfrm>
        <a:graphic>
          <a:graphicData uri="http://schemas.openxmlformats.org/presentationml/2006/ole">
            <mc:AlternateContent xmlns:mc="http://schemas.openxmlformats.org/markup-compatibility/2006">
              <mc:Choice xmlns:v="urn:schemas-microsoft-com:vml" Requires="v">
                <p:oleObj spid="_x0000_s156092" name="Equation" r:id="rId17" imgW="368280" imgH="203040" progId="Equation.DSMT4">
                  <p:embed/>
                </p:oleObj>
              </mc:Choice>
              <mc:Fallback>
                <p:oleObj name="Equation" r:id="rId17" imgW="368280" imgH="203040" progId="Equation.DSMT4">
                  <p:embed/>
                  <p:pic>
                    <p:nvPicPr>
                      <p:cNvPr id="215054"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8963" y="3619500"/>
                        <a:ext cx="690562"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5" name="Object 15"/>
          <p:cNvGraphicFramePr>
            <a:graphicFrameLocks noChangeAspect="1"/>
          </p:cNvGraphicFramePr>
          <p:nvPr/>
        </p:nvGraphicFramePr>
        <p:xfrm>
          <a:off x="1663700" y="5159375"/>
          <a:ext cx="1993900" cy="407988"/>
        </p:xfrm>
        <a:graphic>
          <a:graphicData uri="http://schemas.openxmlformats.org/presentationml/2006/ole">
            <mc:AlternateContent xmlns:mc="http://schemas.openxmlformats.org/markup-compatibility/2006">
              <mc:Choice xmlns:v="urn:schemas-microsoft-com:vml" Requires="v">
                <p:oleObj spid="_x0000_s156093" name="Equation" r:id="rId19" imgW="1041120" imgH="203040" progId="Equation.DSMT4">
                  <p:embed/>
                </p:oleObj>
              </mc:Choice>
              <mc:Fallback>
                <p:oleObj name="Equation" r:id="rId19" imgW="1041120" imgH="203040" progId="Equation.DSMT4">
                  <p:embed/>
                  <p:pic>
                    <p:nvPicPr>
                      <p:cNvPr id="215055"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63700" y="5159375"/>
                        <a:ext cx="1993900" cy="4079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3675063" y="4876800"/>
          <a:ext cx="5127625" cy="919163"/>
        </p:xfrm>
        <a:graphic>
          <a:graphicData uri="http://schemas.openxmlformats.org/presentationml/2006/ole">
            <mc:AlternateContent xmlns:mc="http://schemas.openxmlformats.org/markup-compatibility/2006">
              <mc:Choice xmlns:v="urn:schemas-microsoft-com:vml" Requires="v">
                <p:oleObj spid="_x0000_s156094" name="Equation" r:id="rId21" imgW="2679700" imgH="457200" progId="Equation.DSMT4">
                  <p:embed/>
                </p:oleObj>
              </mc:Choice>
              <mc:Fallback>
                <p:oleObj name="Equation" r:id="rId21" imgW="2679700" imgH="457200" progId="Equation.DSMT4">
                  <p:embed/>
                  <p:pic>
                    <p:nvPicPr>
                      <p:cNvPr id="215056" name="Object 16"/>
                      <p:cNvPicPr>
                        <a:picLocks noChangeAspect="1" noChangeArrowheads="1"/>
                      </p:cNvPicPr>
                      <p:nvPr/>
                    </p:nvPicPr>
                    <p:blipFill>
                      <a:blip r:embed="rId22"/>
                      <a:srcRect/>
                      <a:stretch>
                        <a:fillRect/>
                      </a:stretch>
                    </p:blipFill>
                    <p:spPr bwMode="auto">
                      <a:xfrm>
                        <a:off x="3675063" y="4876800"/>
                        <a:ext cx="5127625" cy="919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9644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wipe(left)">
                                      <p:cBhvr>
                                        <p:cTn id="7" dur="500"/>
                                        <p:tgtEl>
                                          <p:spTgt spid="215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43">
                                            <p:txEl>
                                              <p:pRg st="1" end="1"/>
                                            </p:txEl>
                                          </p:spTgt>
                                        </p:tgtEl>
                                        <p:attrNameLst>
                                          <p:attrName>style.visibility</p:attrName>
                                        </p:attrNameLst>
                                      </p:cBhvr>
                                      <p:to>
                                        <p:strVal val="visible"/>
                                      </p:to>
                                    </p:set>
                                    <p:animEffect transition="in" filter="wipe(left)">
                                      <p:cBhvr>
                                        <p:cTn id="12" dur="500"/>
                                        <p:tgtEl>
                                          <p:spTgt spid="215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5043">
                                            <p:txEl>
                                              <p:pRg st="2" end="2"/>
                                            </p:txEl>
                                          </p:spTgt>
                                        </p:tgtEl>
                                        <p:attrNameLst>
                                          <p:attrName>style.visibility</p:attrName>
                                        </p:attrNameLst>
                                      </p:cBhvr>
                                      <p:to>
                                        <p:strVal val="visible"/>
                                      </p:to>
                                    </p:set>
                                    <p:animEffect transition="in" filter="wipe(left)">
                                      <p:cBhvr>
                                        <p:cTn id="17" dur="500"/>
                                        <p:tgtEl>
                                          <p:spTgt spid="215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5043">
                                            <p:txEl>
                                              <p:pRg st="3" end="3"/>
                                            </p:txEl>
                                          </p:spTgt>
                                        </p:tgtEl>
                                        <p:attrNameLst>
                                          <p:attrName>style.visibility</p:attrName>
                                        </p:attrNameLst>
                                      </p:cBhvr>
                                      <p:to>
                                        <p:strVal val="visible"/>
                                      </p:to>
                                    </p:set>
                                    <p:animEffect transition="in" filter="wipe(left)">
                                      <p:cBhvr>
                                        <p:cTn id="22" dur="500"/>
                                        <p:tgtEl>
                                          <p:spTgt spid="2150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047"/>
                                        </p:tgtEl>
                                        <p:attrNameLst>
                                          <p:attrName>style.visibility</p:attrName>
                                        </p:attrNameLst>
                                      </p:cBhvr>
                                      <p:to>
                                        <p:strVal val="visible"/>
                                      </p:to>
                                    </p:set>
                                    <p:animEffect transition="in" filter="wipe(left)">
                                      <p:cBhvr>
                                        <p:cTn id="27" dur="500"/>
                                        <p:tgtEl>
                                          <p:spTgt spid="2150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050"/>
                                        </p:tgtEl>
                                        <p:attrNameLst>
                                          <p:attrName>style.visibility</p:attrName>
                                        </p:attrNameLst>
                                      </p:cBhvr>
                                      <p:to>
                                        <p:strVal val="visible"/>
                                      </p:to>
                                    </p:set>
                                    <p:animEffect transition="in" filter="wipe(left)">
                                      <p:cBhvr>
                                        <p:cTn id="32" dur="500"/>
                                        <p:tgtEl>
                                          <p:spTgt spid="2150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15043">
                                            <p:txEl>
                                              <p:pRg st="4" end="4"/>
                                            </p:txEl>
                                          </p:spTgt>
                                        </p:tgtEl>
                                        <p:attrNameLst>
                                          <p:attrName>style.visibility</p:attrName>
                                        </p:attrNameLst>
                                      </p:cBhvr>
                                      <p:to>
                                        <p:strVal val="visible"/>
                                      </p:to>
                                    </p:set>
                                    <p:animEffect transition="in" filter="wipe(left)">
                                      <p:cBhvr>
                                        <p:cTn id="37" dur="500"/>
                                        <p:tgtEl>
                                          <p:spTgt spid="21504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048"/>
                                        </p:tgtEl>
                                        <p:attrNameLst>
                                          <p:attrName>style.visibility</p:attrName>
                                        </p:attrNameLst>
                                      </p:cBhvr>
                                      <p:to>
                                        <p:strVal val="visible"/>
                                      </p:to>
                                    </p:set>
                                    <p:animEffect transition="in" filter="wipe(left)">
                                      <p:cBhvr>
                                        <p:cTn id="42" dur="500"/>
                                        <p:tgtEl>
                                          <p:spTgt spid="2150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051"/>
                                        </p:tgtEl>
                                        <p:attrNameLst>
                                          <p:attrName>style.visibility</p:attrName>
                                        </p:attrNameLst>
                                      </p:cBhvr>
                                      <p:to>
                                        <p:strVal val="visible"/>
                                      </p:to>
                                    </p:set>
                                    <p:animEffect transition="in" filter="wipe(left)">
                                      <p:cBhvr>
                                        <p:cTn id="47" dur="500"/>
                                        <p:tgtEl>
                                          <p:spTgt spid="2150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054"/>
                                        </p:tgtEl>
                                        <p:attrNameLst>
                                          <p:attrName>style.visibility</p:attrName>
                                        </p:attrNameLst>
                                      </p:cBhvr>
                                      <p:to>
                                        <p:strVal val="visible"/>
                                      </p:to>
                                    </p:set>
                                    <p:animEffect transition="in" filter="wipe(left)">
                                      <p:cBhvr>
                                        <p:cTn id="52" dur="500"/>
                                        <p:tgtEl>
                                          <p:spTgt spid="21505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052"/>
                                        </p:tgtEl>
                                        <p:attrNameLst>
                                          <p:attrName>style.visibility</p:attrName>
                                        </p:attrNameLst>
                                      </p:cBhvr>
                                      <p:to>
                                        <p:strVal val="visible"/>
                                      </p:to>
                                    </p:set>
                                    <p:animEffect transition="in" filter="wipe(left)">
                                      <p:cBhvr>
                                        <p:cTn id="57" dur="500"/>
                                        <p:tgtEl>
                                          <p:spTgt spid="21505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5053"/>
                                        </p:tgtEl>
                                        <p:attrNameLst>
                                          <p:attrName>style.visibility</p:attrName>
                                        </p:attrNameLst>
                                      </p:cBhvr>
                                      <p:to>
                                        <p:strVal val="visible"/>
                                      </p:to>
                                    </p:set>
                                    <p:animEffect transition="in" filter="wipe(left)">
                                      <p:cBhvr>
                                        <p:cTn id="62" dur="500"/>
                                        <p:tgtEl>
                                          <p:spTgt spid="21505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15043">
                                            <p:txEl>
                                              <p:pRg st="7" end="7"/>
                                            </p:txEl>
                                          </p:spTgt>
                                        </p:tgtEl>
                                        <p:attrNameLst>
                                          <p:attrName>style.visibility</p:attrName>
                                        </p:attrNameLst>
                                      </p:cBhvr>
                                      <p:to>
                                        <p:strVal val="visible"/>
                                      </p:to>
                                    </p:set>
                                    <p:animEffect transition="in" filter="wipe(left)">
                                      <p:cBhvr>
                                        <p:cTn id="67" dur="500"/>
                                        <p:tgtEl>
                                          <p:spTgt spid="215043">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15049"/>
                                        </p:tgtEl>
                                        <p:attrNameLst>
                                          <p:attrName>style.visibility</p:attrName>
                                        </p:attrNameLst>
                                      </p:cBhvr>
                                      <p:to>
                                        <p:strVal val="visible"/>
                                      </p:to>
                                    </p:set>
                                    <p:animEffect transition="in" filter="wipe(left)">
                                      <p:cBhvr>
                                        <p:cTn id="72" dur="500"/>
                                        <p:tgtEl>
                                          <p:spTgt spid="21504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5055"/>
                                        </p:tgtEl>
                                        <p:attrNameLst>
                                          <p:attrName>style.visibility</p:attrName>
                                        </p:attrNameLst>
                                      </p:cBhvr>
                                      <p:to>
                                        <p:strVal val="visible"/>
                                      </p:to>
                                    </p:set>
                                    <p:animEffect transition="in" filter="wipe(left)">
                                      <p:cBhvr>
                                        <p:cTn id="77" dur="500"/>
                                        <p:tgtEl>
                                          <p:spTgt spid="21505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15056"/>
                                        </p:tgtEl>
                                        <p:attrNameLst>
                                          <p:attrName>style.visibility</p:attrName>
                                        </p:attrNameLst>
                                      </p:cBhvr>
                                      <p:to>
                                        <p:strVal val="visible"/>
                                      </p:to>
                                    </p:set>
                                    <p:animEffect transition="in" filter="wipe(left)">
                                      <p:cBhvr>
                                        <p:cTn id="82" dur="500"/>
                                        <p:tgtEl>
                                          <p:spTgt spid="21505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215043">
                                            <p:txEl>
                                              <p:pRg st="9" end="9"/>
                                            </p:txEl>
                                          </p:spTgt>
                                        </p:tgtEl>
                                        <p:attrNameLst>
                                          <p:attrName>style.visibility</p:attrName>
                                        </p:attrNameLst>
                                      </p:cBhvr>
                                      <p:to>
                                        <p:strVal val="visible"/>
                                      </p:to>
                                    </p:set>
                                    <p:animEffect transition="in" filter="wipe(left)">
                                      <p:cBhvr>
                                        <p:cTn id="87" dur="500"/>
                                        <p:tgtEl>
                                          <p:spTgt spid="2150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Oct. 5, 2020</a:t>
            </a:r>
          </a:p>
        </p:txBody>
      </p:sp>
      <p:sp>
        <p:nvSpPr>
          <p:cNvPr id="8" name="Footer Placeholder 4"/>
          <p:cNvSpPr>
            <a:spLocks noGrp="1"/>
          </p:cNvSpPr>
          <p:nvPr>
            <p:ph type="ftr" sz="quarter" idx="11"/>
          </p:nvPr>
        </p:nvSpPr>
        <p:spPr/>
        <p:txBody>
          <a:bodyPr/>
          <a:lstStyle/>
          <a:p>
            <a:r>
              <a:rPr lang="en-US"/>
              <a:t>PHYS 1444-002, Fall 2020                    Dr. Jaehoon Yu</a:t>
            </a:r>
          </a:p>
        </p:txBody>
      </p:sp>
      <p:sp>
        <p:nvSpPr>
          <p:cNvPr id="9" name="Slide Number Placeholder 5"/>
          <p:cNvSpPr>
            <a:spLocks noGrp="1"/>
          </p:cNvSpPr>
          <p:nvPr>
            <p:ph type="sldNum" sz="quarter" idx="12"/>
          </p:nvPr>
        </p:nvSpPr>
        <p:spPr/>
        <p:txBody>
          <a:bodyPr/>
          <a:lstStyle/>
          <a:p>
            <a:fld id="{E637EE55-1402-E04A-9D06-58790230C28E}" type="slidenum">
              <a:rPr lang="en-US"/>
              <a:pPr/>
              <a:t>18</a:t>
            </a:fld>
            <a:endParaRPr lang="en-US"/>
          </a:p>
        </p:txBody>
      </p:sp>
      <p:sp>
        <p:nvSpPr>
          <p:cNvPr id="216066" name="Rectangle 2"/>
          <p:cNvSpPr>
            <a:spLocks noGrp="1" noChangeArrowheads="1"/>
          </p:cNvSpPr>
          <p:nvPr>
            <p:ph type="title"/>
          </p:nvPr>
        </p:nvSpPr>
        <p:spPr>
          <a:xfrm>
            <a:off x="152400" y="76200"/>
            <a:ext cx="8915400" cy="685800"/>
          </a:xfrm>
        </p:spPr>
        <p:txBody>
          <a:bodyPr/>
          <a:lstStyle/>
          <a:p>
            <a:r>
              <a:rPr lang="en-US" sz="3600"/>
              <a:t>Electrostatic Potential Energy: electron Volt</a:t>
            </a:r>
          </a:p>
        </p:txBody>
      </p:sp>
      <p:sp>
        <p:nvSpPr>
          <p:cNvPr id="216067" name="Rectangle 3"/>
          <p:cNvSpPr>
            <a:spLocks noChangeArrowheads="1"/>
          </p:cNvSpPr>
          <p:nvPr/>
        </p:nvSpPr>
        <p:spPr bwMode="auto">
          <a:xfrm>
            <a:off x="304800" y="762000"/>
            <a:ext cx="85344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unit of the electrostatic potential energy? </a:t>
            </a:r>
            <a:r>
              <a:rPr lang="en-US" sz="2800" dirty="0">
                <a:solidFill>
                  <a:srgbClr val="CC00CC"/>
                </a:solidFill>
                <a:latin typeface="Arial Narrow" charset="0"/>
              </a:rPr>
              <a:t>(poll 3)</a:t>
            </a:r>
          </a:p>
          <a:p>
            <a:pPr marL="742950" lvl="1" indent="-285750">
              <a:spcBef>
                <a:spcPct val="20000"/>
              </a:spcBef>
              <a:buFontTx/>
              <a:buChar char="–"/>
            </a:pPr>
            <a:r>
              <a:rPr lang="en-US" dirty="0">
                <a:solidFill>
                  <a:srgbClr val="660066"/>
                </a:solidFill>
                <a:latin typeface="Arial Narrow" charset="0"/>
                <a:ea typeface="ＭＳ Ｐゴシック" charset="-128"/>
              </a:rPr>
              <a:t>Joules</a:t>
            </a:r>
          </a:p>
          <a:p>
            <a:pPr marL="342900" indent="-342900">
              <a:spcBef>
                <a:spcPct val="20000"/>
              </a:spcBef>
              <a:buFontTx/>
              <a:buChar char="•"/>
            </a:pPr>
            <a:r>
              <a:rPr lang="en-US" sz="2800" dirty="0">
                <a:solidFill>
                  <a:schemeClr val="accent2"/>
                </a:solidFill>
                <a:latin typeface="Arial Narrow" charset="0"/>
              </a:rPr>
              <a:t>Joules is a very large unit in dealing with electrons, atoms,  molecules or any atomic scale problems</a:t>
            </a:r>
          </a:p>
          <a:p>
            <a:pPr marL="342900" indent="-342900">
              <a:spcBef>
                <a:spcPct val="20000"/>
              </a:spcBef>
              <a:buFontTx/>
              <a:buChar char="•"/>
            </a:pPr>
            <a:r>
              <a:rPr lang="en-US" sz="2800" dirty="0">
                <a:solidFill>
                  <a:schemeClr val="accent2"/>
                </a:solidFill>
                <a:latin typeface="Arial Narrow" charset="0"/>
              </a:rPr>
              <a:t>For convenience a new unit, electron volt (</a:t>
            </a:r>
            <a:r>
              <a:rPr lang="en-US" sz="2800" dirty="0" err="1">
                <a:solidFill>
                  <a:schemeClr val="accent2"/>
                </a:solidFill>
                <a:latin typeface="Arial Narrow" charset="0"/>
              </a:rPr>
              <a:t>eV</a:t>
            </a:r>
            <a:r>
              <a:rPr lang="en-US" sz="2800" dirty="0">
                <a:solidFill>
                  <a:schemeClr val="accent2"/>
                </a:solidFill>
                <a:latin typeface="Arial Narrow" charset="0"/>
              </a:rPr>
              <a:t>), is defined</a:t>
            </a:r>
          </a:p>
          <a:p>
            <a:pPr marL="742950" lvl="1" indent="-285750">
              <a:spcBef>
                <a:spcPct val="20000"/>
              </a:spcBef>
              <a:buFontTx/>
              <a:buChar char="–"/>
            </a:pPr>
            <a:r>
              <a:rPr lang="en-US" dirty="0">
                <a:solidFill>
                  <a:srgbClr val="660066"/>
                </a:solidFill>
                <a:latin typeface="Arial Narrow" charset="0"/>
                <a:ea typeface="ＭＳ Ｐゴシック" charset="-128"/>
              </a:rPr>
              <a:t>1 eV is defined as the energy acquired by a particle carrying the magnitude of the charge equal to that of an electron (q=e) when it moves across a potential difference of 1V.</a:t>
            </a:r>
          </a:p>
          <a:p>
            <a:pPr marL="742950" lvl="1" indent="-285750">
              <a:spcBef>
                <a:spcPct val="20000"/>
              </a:spcBef>
              <a:buFontTx/>
              <a:buChar char="–"/>
            </a:pPr>
            <a:r>
              <a:rPr lang="en-US" dirty="0">
                <a:solidFill>
                  <a:srgbClr val="660066"/>
                </a:solidFill>
                <a:latin typeface="Arial Narrow" charset="0"/>
                <a:ea typeface="ＭＳ Ｐゴシック" charset="-128"/>
              </a:rPr>
              <a:t>How many Joules is 1 </a:t>
            </a:r>
            <a:r>
              <a:rPr lang="en-US" dirty="0" err="1">
                <a:solidFill>
                  <a:srgbClr val="660066"/>
                </a:solidFill>
                <a:latin typeface="Arial Narrow" charset="0"/>
                <a:ea typeface="ＭＳ Ｐゴシック" charset="-128"/>
              </a:rPr>
              <a:t>eV</a:t>
            </a:r>
            <a:r>
              <a:rPr lang="en-US" dirty="0">
                <a:solidFill>
                  <a:srgbClr val="660066"/>
                </a:solidFill>
                <a:latin typeface="Arial Narrow" charset="0"/>
                <a:ea typeface="ＭＳ Ｐゴシック" charset="-128"/>
              </a:rPr>
              <a:t> then?</a:t>
            </a:r>
          </a:p>
          <a:p>
            <a:pPr marL="342900" indent="-342900">
              <a:spcBef>
                <a:spcPct val="20000"/>
              </a:spcBef>
              <a:buFontTx/>
              <a:buChar char="•"/>
            </a:pPr>
            <a:r>
              <a:rPr lang="en-US" sz="2800" dirty="0">
                <a:solidFill>
                  <a:schemeClr val="accent2"/>
                </a:solidFill>
                <a:latin typeface="Arial Narrow" charset="0"/>
              </a:rPr>
              <a:t>Note that eV, however, is </a:t>
            </a:r>
            <a:r>
              <a:rPr lang="en-US" sz="2800" b="1" u="sng" dirty="0">
                <a:solidFill>
                  <a:srgbClr val="CC0000"/>
                </a:solidFill>
                <a:latin typeface="Arial Narrow" charset="0"/>
              </a:rPr>
              <a:t>NOT a standard SI unit</a:t>
            </a:r>
            <a:r>
              <a:rPr lang="en-US" sz="2800" dirty="0">
                <a:solidFill>
                  <a:schemeClr val="accent2"/>
                </a:solidFill>
                <a:latin typeface="Arial Narrow" charset="0"/>
              </a:rPr>
              <a:t>.  You must convert the energy to Joules for computations.</a:t>
            </a:r>
          </a:p>
          <a:p>
            <a:pPr marL="342900" indent="-342900">
              <a:spcBef>
                <a:spcPct val="20000"/>
              </a:spcBef>
              <a:buFontTx/>
              <a:buChar char="•"/>
            </a:pPr>
            <a:r>
              <a:rPr lang="en-US" sz="2800" dirty="0">
                <a:solidFill>
                  <a:schemeClr val="accent2"/>
                </a:solidFill>
                <a:latin typeface="Arial Narrow" charset="0"/>
              </a:rPr>
              <a:t>What is the speed of an electron with kinetic energy 5000eV?  </a:t>
            </a:r>
          </a:p>
        </p:txBody>
      </p:sp>
      <p:graphicFrame>
        <p:nvGraphicFramePr>
          <p:cNvPr id="216072" name="Object 8"/>
          <p:cNvGraphicFramePr>
            <a:graphicFrameLocks noChangeAspect="1"/>
          </p:cNvGraphicFramePr>
          <p:nvPr/>
        </p:nvGraphicFramePr>
        <p:xfrm>
          <a:off x="4724400" y="4413250"/>
          <a:ext cx="660400" cy="311150"/>
        </p:xfrm>
        <a:graphic>
          <a:graphicData uri="http://schemas.openxmlformats.org/presentationml/2006/ole">
            <mc:AlternateContent xmlns:mc="http://schemas.openxmlformats.org/markup-compatibility/2006">
              <mc:Choice xmlns:v="urn:schemas-microsoft-com:vml" Requires="v">
                <p:oleObj spid="_x0000_s151991" name="Equation" r:id="rId3" imgW="368280" imgH="164880" progId="Equation.DSMT4">
                  <p:embed/>
                </p:oleObj>
              </mc:Choice>
              <mc:Fallback>
                <p:oleObj name="Equation" r:id="rId3" imgW="368280" imgH="164880" progId="Equation.DSMT4">
                  <p:embed/>
                  <p:pic>
                    <p:nvPicPr>
                      <p:cNvPr id="21607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13250"/>
                        <a:ext cx="660400" cy="311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6073" name="Object 9"/>
          <p:cNvGraphicFramePr>
            <a:graphicFrameLocks noChangeAspect="1"/>
          </p:cNvGraphicFramePr>
          <p:nvPr/>
        </p:nvGraphicFramePr>
        <p:xfrm>
          <a:off x="5410200" y="4343400"/>
          <a:ext cx="1890713" cy="382588"/>
        </p:xfrm>
        <a:graphic>
          <a:graphicData uri="http://schemas.openxmlformats.org/presentationml/2006/ole">
            <mc:AlternateContent xmlns:mc="http://schemas.openxmlformats.org/markup-compatibility/2006">
              <mc:Choice xmlns:v="urn:schemas-microsoft-com:vml" Requires="v">
                <p:oleObj spid="_x0000_s151992" name="Equation" r:id="rId5" imgW="1054080" imgH="203040" progId="Equation.DSMT4">
                  <p:embed/>
                </p:oleObj>
              </mc:Choice>
              <mc:Fallback>
                <p:oleObj name="Equation" r:id="rId5" imgW="1054080" imgH="203040" progId="Equation.DSMT4">
                  <p:embed/>
                  <p:pic>
                    <p:nvPicPr>
                      <p:cNvPr id="21607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343400"/>
                        <a:ext cx="1890713"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7259638" y="4343400"/>
          <a:ext cx="1274762" cy="382588"/>
        </p:xfrm>
        <a:graphic>
          <a:graphicData uri="http://schemas.openxmlformats.org/presentationml/2006/ole">
            <mc:AlternateContent xmlns:mc="http://schemas.openxmlformats.org/markup-compatibility/2006">
              <mc:Choice xmlns:v="urn:schemas-microsoft-com:vml" Requires="v">
                <p:oleObj spid="_x0000_s151993" name="Equation" r:id="rId7" imgW="711000" imgH="203040" progId="Equation.DSMT4">
                  <p:embed/>
                </p:oleObj>
              </mc:Choice>
              <mc:Fallback>
                <p:oleObj name="Equation" r:id="rId7" imgW="711000" imgH="203040" progId="Equation.DSMT4">
                  <p:embed/>
                  <p:pic>
                    <p:nvPicPr>
                      <p:cNvPr id="21607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9638" y="4343400"/>
                        <a:ext cx="1274762"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548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wipe(left)">
                                      <p:cBhvr>
                                        <p:cTn id="7" dur="500"/>
                                        <p:tgtEl>
                                          <p:spTgt spid="216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6067">
                                            <p:txEl>
                                              <p:pRg st="1" end="1"/>
                                            </p:txEl>
                                          </p:spTgt>
                                        </p:tgtEl>
                                        <p:attrNameLst>
                                          <p:attrName>style.visibility</p:attrName>
                                        </p:attrNameLst>
                                      </p:cBhvr>
                                      <p:to>
                                        <p:strVal val="visible"/>
                                      </p:to>
                                    </p:set>
                                    <p:animEffect transition="in" filter="wipe(left)">
                                      <p:cBhvr>
                                        <p:cTn id="12" dur="500"/>
                                        <p:tgtEl>
                                          <p:spTgt spid="216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6067">
                                            <p:txEl>
                                              <p:pRg st="2" end="2"/>
                                            </p:txEl>
                                          </p:spTgt>
                                        </p:tgtEl>
                                        <p:attrNameLst>
                                          <p:attrName>style.visibility</p:attrName>
                                        </p:attrNameLst>
                                      </p:cBhvr>
                                      <p:to>
                                        <p:strVal val="visible"/>
                                      </p:to>
                                    </p:set>
                                    <p:animEffect transition="in" filter="wipe(left)">
                                      <p:cBhvr>
                                        <p:cTn id="17" dur="500"/>
                                        <p:tgtEl>
                                          <p:spTgt spid="216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6067">
                                            <p:txEl>
                                              <p:pRg st="3" end="3"/>
                                            </p:txEl>
                                          </p:spTgt>
                                        </p:tgtEl>
                                        <p:attrNameLst>
                                          <p:attrName>style.visibility</p:attrName>
                                        </p:attrNameLst>
                                      </p:cBhvr>
                                      <p:to>
                                        <p:strVal val="visible"/>
                                      </p:to>
                                    </p:set>
                                    <p:animEffect transition="in" filter="wipe(left)">
                                      <p:cBhvr>
                                        <p:cTn id="22" dur="500"/>
                                        <p:tgtEl>
                                          <p:spTgt spid="216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6067">
                                            <p:txEl>
                                              <p:pRg st="4" end="4"/>
                                            </p:txEl>
                                          </p:spTgt>
                                        </p:tgtEl>
                                        <p:attrNameLst>
                                          <p:attrName>style.visibility</p:attrName>
                                        </p:attrNameLst>
                                      </p:cBhvr>
                                      <p:to>
                                        <p:strVal val="visible"/>
                                      </p:to>
                                    </p:set>
                                    <p:animEffect transition="in" filter="wipe(left)">
                                      <p:cBhvr>
                                        <p:cTn id="27" dur="500"/>
                                        <p:tgtEl>
                                          <p:spTgt spid="2160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6067">
                                            <p:txEl>
                                              <p:pRg st="5" end="5"/>
                                            </p:txEl>
                                          </p:spTgt>
                                        </p:tgtEl>
                                        <p:attrNameLst>
                                          <p:attrName>style.visibility</p:attrName>
                                        </p:attrNameLst>
                                      </p:cBhvr>
                                      <p:to>
                                        <p:strVal val="visible"/>
                                      </p:to>
                                    </p:set>
                                    <p:animEffect transition="in" filter="wipe(left)">
                                      <p:cBhvr>
                                        <p:cTn id="32" dur="500"/>
                                        <p:tgtEl>
                                          <p:spTgt spid="2160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6072"/>
                                        </p:tgtEl>
                                        <p:attrNameLst>
                                          <p:attrName>style.visibility</p:attrName>
                                        </p:attrNameLst>
                                      </p:cBhvr>
                                      <p:to>
                                        <p:strVal val="visible"/>
                                      </p:to>
                                    </p:set>
                                    <p:animEffect transition="in" filter="wipe(left)">
                                      <p:cBhvr>
                                        <p:cTn id="37" dur="500"/>
                                        <p:tgtEl>
                                          <p:spTgt spid="21607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6073"/>
                                        </p:tgtEl>
                                        <p:attrNameLst>
                                          <p:attrName>style.visibility</p:attrName>
                                        </p:attrNameLst>
                                      </p:cBhvr>
                                      <p:to>
                                        <p:strVal val="visible"/>
                                      </p:to>
                                    </p:set>
                                    <p:animEffect transition="in" filter="wipe(left)">
                                      <p:cBhvr>
                                        <p:cTn id="42" dur="500"/>
                                        <p:tgtEl>
                                          <p:spTgt spid="21607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6074"/>
                                        </p:tgtEl>
                                        <p:attrNameLst>
                                          <p:attrName>style.visibility</p:attrName>
                                        </p:attrNameLst>
                                      </p:cBhvr>
                                      <p:to>
                                        <p:strVal val="visible"/>
                                      </p:to>
                                    </p:set>
                                    <p:animEffect transition="in" filter="wipe(left)">
                                      <p:cBhvr>
                                        <p:cTn id="47" dur="500"/>
                                        <p:tgtEl>
                                          <p:spTgt spid="2160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16067">
                                            <p:txEl>
                                              <p:pRg st="6" end="6"/>
                                            </p:txEl>
                                          </p:spTgt>
                                        </p:tgtEl>
                                        <p:attrNameLst>
                                          <p:attrName>style.visibility</p:attrName>
                                        </p:attrNameLst>
                                      </p:cBhvr>
                                      <p:to>
                                        <p:strVal val="visible"/>
                                      </p:to>
                                    </p:set>
                                    <p:animEffect transition="in" filter="wipe(left)">
                                      <p:cBhvr>
                                        <p:cTn id="52" dur="500"/>
                                        <p:tgtEl>
                                          <p:spTgt spid="21606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16067">
                                            <p:txEl>
                                              <p:pRg st="7" end="7"/>
                                            </p:txEl>
                                          </p:spTgt>
                                        </p:tgtEl>
                                        <p:attrNameLst>
                                          <p:attrName>style.visibility</p:attrName>
                                        </p:attrNameLst>
                                      </p:cBhvr>
                                      <p:to>
                                        <p:strVal val="visible"/>
                                      </p:to>
                                    </p:set>
                                    <p:animEffect transition="in" filter="wipe(left)">
                                      <p:cBhvr>
                                        <p:cTn id="57" dur="500"/>
                                        <p:tgtEl>
                                          <p:spTgt spid="2160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Oct. 5, 2020</a:t>
            </a:r>
          </a:p>
        </p:txBody>
      </p:sp>
      <p:sp>
        <p:nvSpPr>
          <p:cNvPr id="5" name="Footer Placeholder 4"/>
          <p:cNvSpPr>
            <a:spLocks noGrp="1"/>
          </p:cNvSpPr>
          <p:nvPr>
            <p:ph type="ftr" sz="quarter" idx="11"/>
          </p:nvPr>
        </p:nvSpPr>
        <p:spPr/>
        <p:txBody>
          <a:bodyPr/>
          <a:lstStyle/>
          <a:p>
            <a:r>
              <a:rPr lang="en-US"/>
              <a:t>PHYS 1444-002, Fall 2020                    Dr. Jaehoon Yu</a:t>
            </a:r>
          </a:p>
        </p:txBody>
      </p:sp>
      <p:sp>
        <p:nvSpPr>
          <p:cNvPr id="6" name="Slide Number Placeholder 5"/>
          <p:cNvSpPr>
            <a:spLocks noGrp="1"/>
          </p:cNvSpPr>
          <p:nvPr>
            <p:ph type="sldNum" sz="quarter" idx="12"/>
          </p:nvPr>
        </p:nvSpPr>
        <p:spPr/>
        <p:txBody>
          <a:bodyPr/>
          <a:lstStyle/>
          <a:p>
            <a:fld id="{4E2F275A-7488-574A-B63A-BBB524EE41AA}" type="slidenum">
              <a:rPr lang="en-US"/>
              <a:pPr/>
              <a:t>19</a:t>
            </a:fld>
            <a:endParaRPr lang="en-US"/>
          </a:p>
        </p:txBody>
      </p:sp>
      <p:sp>
        <p:nvSpPr>
          <p:cNvPr id="201730" name="Rectangle 2"/>
          <p:cNvSpPr>
            <a:spLocks noGrp="1" noChangeArrowheads="1"/>
          </p:cNvSpPr>
          <p:nvPr>
            <p:ph type="title"/>
          </p:nvPr>
        </p:nvSpPr>
        <p:spPr>
          <a:xfrm>
            <a:off x="381000" y="0"/>
            <a:ext cx="8305800" cy="685800"/>
          </a:xfrm>
        </p:spPr>
        <p:txBody>
          <a:bodyPr/>
          <a:lstStyle/>
          <a:p>
            <a:r>
              <a:rPr lang="en-US"/>
              <a:t>Capacitors (or Condensers)</a:t>
            </a:r>
          </a:p>
        </p:txBody>
      </p:sp>
      <p:sp>
        <p:nvSpPr>
          <p:cNvPr id="201731" name="Rectangle 3"/>
          <p:cNvSpPr>
            <a:spLocks noChangeArrowheads="1"/>
          </p:cNvSpPr>
          <p:nvPr/>
        </p:nvSpPr>
        <p:spPr bwMode="auto">
          <a:xfrm>
            <a:off x="152400" y="533400"/>
            <a:ext cx="89154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a capacitor?</a:t>
            </a:r>
          </a:p>
          <a:p>
            <a:pPr marL="742950" lvl="1" indent="-285750">
              <a:spcBef>
                <a:spcPct val="20000"/>
              </a:spcBef>
              <a:buFontTx/>
              <a:buChar char="–"/>
            </a:pPr>
            <a:r>
              <a:rPr lang="en-US" dirty="0">
                <a:solidFill>
                  <a:srgbClr val="660066"/>
                </a:solidFill>
                <a:latin typeface="Arial Narrow" charset="0"/>
                <a:ea typeface="ＭＳ Ｐゴシック" charset="-128"/>
              </a:rPr>
              <a:t>A device that can store electric charge</a:t>
            </a:r>
          </a:p>
          <a:p>
            <a:pPr marL="742950" lvl="1" indent="-285750">
              <a:spcBef>
                <a:spcPct val="20000"/>
              </a:spcBef>
              <a:buFontTx/>
              <a:buChar char="–"/>
            </a:pPr>
            <a:r>
              <a:rPr lang="en-US" dirty="0">
                <a:solidFill>
                  <a:srgbClr val="660066"/>
                </a:solidFill>
                <a:latin typeface="Arial Narrow" charset="0"/>
                <a:ea typeface="ＭＳ Ｐゴシック" charset="-128"/>
              </a:rPr>
              <a:t>But does not let them flow through</a:t>
            </a:r>
          </a:p>
          <a:p>
            <a:pPr marL="342900" indent="-342900">
              <a:spcBef>
                <a:spcPct val="20000"/>
              </a:spcBef>
              <a:buFontTx/>
              <a:buChar char="•"/>
            </a:pPr>
            <a:r>
              <a:rPr lang="en-US" sz="2800" dirty="0">
                <a:solidFill>
                  <a:schemeClr val="accent2"/>
                </a:solidFill>
                <a:latin typeface="Arial Narrow" charset="0"/>
              </a:rPr>
              <a:t>What does a capacitor consist of?</a:t>
            </a:r>
          </a:p>
          <a:p>
            <a:pPr marL="742950" lvl="1" indent="-285750">
              <a:spcBef>
                <a:spcPct val="20000"/>
              </a:spcBef>
              <a:buFontTx/>
              <a:buChar char="–"/>
            </a:pPr>
            <a:r>
              <a:rPr lang="en-US" dirty="0">
                <a:solidFill>
                  <a:srgbClr val="660066"/>
                </a:solidFill>
                <a:latin typeface="Arial Narrow" charset="0"/>
                <a:ea typeface="ＭＳ Ｐゴシック" charset="-128"/>
              </a:rPr>
              <a:t>Usually consists of two conducting objects (plates or sheets) placed near each other without touching</a:t>
            </a:r>
          </a:p>
          <a:p>
            <a:pPr marL="742950" lvl="1" indent="-285750">
              <a:spcBef>
                <a:spcPct val="20000"/>
              </a:spcBef>
              <a:buFontTx/>
              <a:buChar char="–"/>
            </a:pPr>
            <a:r>
              <a:rPr lang="en-US" dirty="0">
                <a:solidFill>
                  <a:srgbClr val="660066"/>
                </a:solidFill>
                <a:latin typeface="Arial Narrow" charset="0"/>
                <a:ea typeface="ＭＳ Ｐゴシック" charset="-128"/>
              </a:rPr>
              <a:t>Why can’t they touch each other?</a:t>
            </a:r>
          </a:p>
          <a:p>
            <a:pPr marL="1143000" lvl="2" indent="-228600">
              <a:spcBef>
                <a:spcPct val="20000"/>
              </a:spcBef>
              <a:buFontTx/>
              <a:buChar char="•"/>
            </a:pPr>
            <a:r>
              <a:rPr lang="en-US" sz="2000" dirty="0">
                <a:solidFill>
                  <a:srgbClr val="003300"/>
                </a:solidFill>
                <a:latin typeface="Arial Narrow" charset="0"/>
                <a:ea typeface="ＭＳ Ｐゴシック" charset="-128"/>
              </a:rPr>
              <a:t>The charge will neutralize…</a:t>
            </a:r>
          </a:p>
          <a:p>
            <a:pPr marL="342900" indent="-342900">
              <a:spcBef>
                <a:spcPct val="20000"/>
              </a:spcBef>
              <a:buFontTx/>
              <a:buChar char="•"/>
            </a:pPr>
            <a:r>
              <a:rPr lang="en-US" sz="2800" dirty="0">
                <a:solidFill>
                  <a:schemeClr val="accent2"/>
                </a:solidFill>
                <a:latin typeface="Arial Narrow" charset="0"/>
              </a:rPr>
              <a:t>Can you give some examples?</a:t>
            </a:r>
          </a:p>
          <a:p>
            <a:pPr marL="742950" lvl="1" indent="-285750">
              <a:spcBef>
                <a:spcPct val="20000"/>
              </a:spcBef>
              <a:buFontTx/>
              <a:buChar char="–"/>
            </a:pPr>
            <a:r>
              <a:rPr lang="en-US" dirty="0">
                <a:solidFill>
                  <a:srgbClr val="660066"/>
                </a:solidFill>
                <a:latin typeface="Arial Narrow" charset="0"/>
                <a:ea typeface="ＭＳ Ｐゴシック" charset="-128"/>
              </a:rPr>
              <a:t>Camera flash, surge protectors, binary circuits, memory, etc…</a:t>
            </a:r>
          </a:p>
          <a:p>
            <a:pPr marL="342900" indent="-342900">
              <a:spcBef>
                <a:spcPct val="20000"/>
              </a:spcBef>
              <a:buFontTx/>
              <a:buChar char="•"/>
            </a:pPr>
            <a:r>
              <a:rPr lang="en-US" sz="2800" dirty="0">
                <a:solidFill>
                  <a:schemeClr val="accent2"/>
                </a:solidFill>
                <a:latin typeface="Arial Narrow" charset="0"/>
              </a:rPr>
              <a:t>How is the capacitor different than the battery?</a:t>
            </a:r>
          </a:p>
          <a:p>
            <a:pPr marL="742950" lvl="1" indent="-285750">
              <a:spcBef>
                <a:spcPct val="20000"/>
              </a:spcBef>
              <a:buFontTx/>
              <a:buChar char="–"/>
            </a:pPr>
            <a:r>
              <a:rPr lang="en-US" dirty="0">
                <a:solidFill>
                  <a:srgbClr val="660066"/>
                </a:solidFill>
                <a:latin typeface="Arial Narrow" charset="0"/>
                <a:ea typeface="ＭＳ Ｐゴシック" charset="-128"/>
              </a:rPr>
              <a:t>Battery provides potential difference by storing energy (usually chemical energy) while the capacitor stores charges but very little energy.</a:t>
            </a:r>
          </a:p>
        </p:txBody>
      </p:sp>
    </p:spTree>
    <p:extLst>
      <p:ext uri="{BB962C8B-B14F-4D97-AF65-F5344CB8AC3E}">
        <p14:creationId xmlns:p14="http://schemas.microsoft.com/office/powerpoint/2010/main" val="323708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wipe(left)">
                                      <p:cBhvr>
                                        <p:cTn id="7" dur="500"/>
                                        <p:tgtEl>
                                          <p:spTgt spid="201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1731">
                                            <p:txEl>
                                              <p:pRg st="1" end="1"/>
                                            </p:txEl>
                                          </p:spTgt>
                                        </p:tgtEl>
                                        <p:attrNameLst>
                                          <p:attrName>style.visibility</p:attrName>
                                        </p:attrNameLst>
                                      </p:cBhvr>
                                      <p:to>
                                        <p:strVal val="visible"/>
                                      </p:to>
                                    </p:set>
                                    <p:animEffect transition="in" filter="wipe(left)">
                                      <p:cBhvr>
                                        <p:cTn id="12" dur="500"/>
                                        <p:tgtEl>
                                          <p:spTgt spid="201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1731">
                                            <p:txEl>
                                              <p:pRg st="2" end="2"/>
                                            </p:txEl>
                                          </p:spTgt>
                                        </p:tgtEl>
                                        <p:attrNameLst>
                                          <p:attrName>style.visibility</p:attrName>
                                        </p:attrNameLst>
                                      </p:cBhvr>
                                      <p:to>
                                        <p:strVal val="visible"/>
                                      </p:to>
                                    </p:set>
                                    <p:animEffect transition="in" filter="wipe(left)">
                                      <p:cBhvr>
                                        <p:cTn id="17" dur="500"/>
                                        <p:tgtEl>
                                          <p:spTgt spid="201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1731">
                                            <p:txEl>
                                              <p:pRg st="3" end="3"/>
                                            </p:txEl>
                                          </p:spTgt>
                                        </p:tgtEl>
                                        <p:attrNameLst>
                                          <p:attrName>style.visibility</p:attrName>
                                        </p:attrNameLst>
                                      </p:cBhvr>
                                      <p:to>
                                        <p:strVal val="visible"/>
                                      </p:to>
                                    </p:set>
                                    <p:animEffect transition="in" filter="wipe(left)">
                                      <p:cBhvr>
                                        <p:cTn id="22" dur="500"/>
                                        <p:tgtEl>
                                          <p:spTgt spid="2017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1731">
                                            <p:txEl>
                                              <p:pRg st="4" end="4"/>
                                            </p:txEl>
                                          </p:spTgt>
                                        </p:tgtEl>
                                        <p:attrNameLst>
                                          <p:attrName>style.visibility</p:attrName>
                                        </p:attrNameLst>
                                      </p:cBhvr>
                                      <p:to>
                                        <p:strVal val="visible"/>
                                      </p:to>
                                    </p:set>
                                    <p:animEffect transition="in" filter="wipe(left)">
                                      <p:cBhvr>
                                        <p:cTn id="27" dur="500"/>
                                        <p:tgtEl>
                                          <p:spTgt spid="2017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1731">
                                            <p:txEl>
                                              <p:pRg st="5" end="5"/>
                                            </p:txEl>
                                          </p:spTgt>
                                        </p:tgtEl>
                                        <p:attrNameLst>
                                          <p:attrName>style.visibility</p:attrName>
                                        </p:attrNameLst>
                                      </p:cBhvr>
                                      <p:to>
                                        <p:strVal val="visible"/>
                                      </p:to>
                                    </p:set>
                                    <p:animEffect transition="in" filter="wipe(left)">
                                      <p:cBhvr>
                                        <p:cTn id="32" dur="500"/>
                                        <p:tgtEl>
                                          <p:spTgt spid="2017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1731">
                                            <p:txEl>
                                              <p:pRg st="6" end="6"/>
                                            </p:txEl>
                                          </p:spTgt>
                                        </p:tgtEl>
                                        <p:attrNameLst>
                                          <p:attrName>style.visibility</p:attrName>
                                        </p:attrNameLst>
                                      </p:cBhvr>
                                      <p:to>
                                        <p:strVal val="visible"/>
                                      </p:to>
                                    </p:set>
                                    <p:animEffect transition="in" filter="wipe(left)">
                                      <p:cBhvr>
                                        <p:cTn id="37" dur="500"/>
                                        <p:tgtEl>
                                          <p:spTgt spid="2017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1731">
                                            <p:txEl>
                                              <p:pRg st="7" end="7"/>
                                            </p:txEl>
                                          </p:spTgt>
                                        </p:tgtEl>
                                        <p:attrNameLst>
                                          <p:attrName>style.visibility</p:attrName>
                                        </p:attrNameLst>
                                      </p:cBhvr>
                                      <p:to>
                                        <p:strVal val="visible"/>
                                      </p:to>
                                    </p:set>
                                    <p:animEffect transition="in" filter="wipe(left)">
                                      <p:cBhvr>
                                        <p:cTn id="42" dur="500"/>
                                        <p:tgtEl>
                                          <p:spTgt spid="2017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1731">
                                            <p:txEl>
                                              <p:pRg st="8" end="8"/>
                                            </p:txEl>
                                          </p:spTgt>
                                        </p:tgtEl>
                                        <p:attrNameLst>
                                          <p:attrName>style.visibility</p:attrName>
                                        </p:attrNameLst>
                                      </p:cBhvr>
                                      <p:to>
                                        <p:strVal val="visible"/>
                                      </p:to>
                                    </p:set>
                                    <p:animEffect transition="in" filter="wipe(left)">
                                      <p:cBhvr>
                                        <p:cTn id="47" dur="500"/>
                                        <p:tgtEl>
                                          <p:spTgt spid="20173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1731">
                                            <p:txEl>
                                              <p:pRg st="9" end="9"/>
                                            </p:txEl>
                                          </p:spTgt>
                                        </p:tgtEl>
                                        <p:attrNameLst>
                                          <p:attrName>style.visibility</p:attrName>
                                        </p:attrNameLst>
                                      </p:cBhvr>
                                      <p:to>
                                        <p:strVal val="visible"/>
                                      </p:to>
                                    </p:set>
                                    <p:animEffect transition="in" filter="wipe(left)">
                                      <p:cBhvr>
                                        <p:cTn id="52" dur="500"/>
                                        <p:tgtEl>
                                          <p:spTgt spid="20173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01731">
                                            <p:txEl>
                                              <p:pRg st="10" end="10"/>
                                            </p:txEl>
                                          </p:spTgt>
                                        </p:tgtEl>
                                        <p:attrNameLst>
                                          <p:attrName>style.visibility</p:attrName>
                                        </p:attrNameLst>
                                      </p:cBhvr>
                                      <p:to>
                                        <p:strVal val="visible"/>
                                      </p:to>
                                    </p:set>
                                    <p:animEffect transition="in" filter="wipe(left)">
                                      <p:cBhvr>
                                        <p:cTn id="57" dur="500"/>
                                        <p:tgtEl>
                                          <p:spTgt spid="2017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5,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533400"/>
            <a:ext cx="8153400" cy="5383449"/>
          </a:xfrm>
        </p:spPr>
        <p:txBody>
          <a:bodyPr/>
          <a:lstStyle/>
          <a:p>
            <a:pPr eaLnBrk="1" hangingPunct="1">
              <a:spcBef>
                <a:spcPts val="200"/>
              </a:spcBef>
            </a:pPr>
            <a:r>
              <a:rPr lang="en-US" sz="2800" dirty="0">
                <a:latin typeface="Arial Narrow" charset="0"/>
                <a:ea typeface="ＭＳ Ｐゴシック" charset="0"/>
              </a:rPr>
              <a:t>Reading assignments: CH22 – 4 and CH23 – 9</a:t>
            </a:r>
          </a:p>
          <a:p>
            <a:pPr eaLnBrk="1" hangingPunct="1">
              <a:spcBef>
                <a:spcPts val="200"/>
              </a:spcBef>
            </a:pPr>
            <a:r>
              <a:rPr lang="en-US" sz="2800" dirty="0">
                <a:latin typeface="Arial Narrow" charset="0"/>
                <a:ea typeface="ＭＳ Ｐゴシック" charset="0"/>
              </a:rPr>
              <a:t>Online Quiz 2 on Quest</a:t>
            </a:r>
          </a:p>
          <a:p>
            <a:pPr lvl="1">
              <a:lnSpc>
                <a:spcPct val="90000"/>
              </a:lnSpc>
            </a:pPr>
            <a:r>
              <a:rPr lang="en-US" sz="2400" dirty="0">
                <a:latin typeface="Arial Narrow" charset="0"/>
                <a:ea typeface="ＭＳ Ｐゴシック" charset="0"/>
                <a:cs typeface="ＭＳ Ｐゴシック" charset="0"/>
              </a:rPr>
              <a:t>Beginning of class this Wednesday, Oct. 7</a:t>
            </a:r>
          </a:p>
          <a:p>
            <a:pPr lvl="1">
              <a:lnSpc>
                <a:spcPct val="90000"/>
              </a:lnSpc>
            </a:pPr>
            <a:r>
              <a:rPr lang="en-US" sz="2400" dirty="0">
                <a:latin typeface="Arial Narrow" charset="0"/>
                <a:ea typeface="ＭＳ Ｐゴシック" charset="0"/>
                <a:cs typeface="ＭＳ Ｐゴシック" charset="0"/>
              </a:rPr>
              <a:t>Covers: CH22.1 through what we finish today, Monday, Oct. 5</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or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front and back of the formula sheet, including the blank, no later than 11am the day of the quiz</a:t>
            </a:r>
          </a:p>
          <a:p>
            <a:pPr lvl="2" eaLnBrk="1" hangingPunct="1">
              <a:spcBef>
                <a:spcPts val="200"/>
              </a:spcBef>
            </a:pPr>
            <a:r>
              <a:rPr lang="en-US" sz="2000" dirty="0"/>
              <a:t>Once submitted, you cannot change, unless I ask you to delete some part of the sheet!</a:t>
            </a:r>
          </a:p>
          <a:p>
            <a:pPr eaLnBrk="1" hangingPunct="1">
              <a:spcBef>
                <a:spcPts val="200"/>
              </a:spcBef>
            </a:pPr>
            <a:r>
              <a:rPr lang="en-US" sz="2800" dirty="0"/>
              <a:t>Special seminar on COVID – 19: When best time?</a:t>
            </a:r>
          </a:p>
          <a:p>
            <a:pPr lvl="1" eaLnBrk="1" hangingPunct="1">
              <a:spcBef>
                <a:spcPts val="200"/>
              </a:spcBef>
            </a:pPr>
            <a:r>
              <a:rPr lang="en-US" sz="2400" dirty="0"/>
              <a:t>Dr. Linda Lee</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Monday, Oct. 5, 2020</a:t>
            </a:r>
          </a:p>
        </p:txBody>
      </p:sp>
      <p:sp>
        <p:nvSpPr>
          <p:cNvPr id="22" name="Footer Placeholder 4"/>
          <p:cNvSpPr>
            <a:spLocks noGrp="1"/>
          </p:cNvSpPr>
          <p:nvPr>
            <p:ph type="ftr" sz="quarter" idx="11"/>
          </p:nvPr>
        </p:nvSpPr>
        <p:spPr/>
        <p:txBody>
          <a:bodyPr/>
          <a:lstStyle/>
          <a:p>
            <a:r>
              <a:rPr lang="en-US"/>
              <a:t>PHYS 1444-002, Fall 2020                    Dr. Jaehoon Yu</a:t>
            </a:r>
            <a:endParaRPr lang="en-US" dirty="0"/>
          </a:p>
        </p:txBody>
      </p:sp>
      <p:sp>
        <p:nvSpPr>
          <p:cNvPr id="23" name="Slide Number Placeholder 5"/>
          <p:cNvSpPr>
            <a:spLocks noGrp="1"/>
          </p:cNvSpPr>
          <p:nvPr>
            <p:ph type="sldNum" sz="quarter" idx="12"/>
          </p:nvPr>
        </p:nvSpPr>
        <p:spPr>
          <a:xfrm>
            <a:off x="6781800" y="6248400"/>
            <a:ext cx="1905000" cy="457200"/>
          </a:xfrm>
        </p:spPr>
        <p:txBody>
          <a:bodyPr/>
          <a:lstStyle/>
          <a:p>
            <a:fld id="{E430A0CC-1A65-814C-981A-7D007EE5555C}" type="slidenum">
              <a:rPr lang="en-US"/>
              <a:pPr/>
              <a:t>20</a:t>
            </a:fld>
            <a:endParaRPr lang="en-US"/>
          </a:p>
        </p:txBody>
      </p:sp>
      <p:grpSp>
        <p:nvGrpSpPr>
          <p:cNvPr id="2" name="Group 18"/>
          <p:cNvGrpSpPr>
            <a:grpSpLocks/>
          </p:cNvGrpSpPr>
          <p:nvPr/>
        </p:nvGrpSpPr>
        <p:grpSpPr bwMode="auto">
          <a:xfrm>
            <a:off x="76200" y="2590800"/>
            <a:ext cx="4906963" cy="1763713"/>
            <a:chOff x="-816" y="1056"/>
            <a:chExt cx="4416" cy="1548"/>
          </a:xfrm>
        </p:grpSpPr>
        <p:pic>
          <p:nvPicPr>
            <p:cNvPr id="203791" name="Picture 15" descr="FG24_001A"/>
            <p:cNvPicPr>
              <a:picLocks noChangeAspect="1" noChangeArrowheads="1"/>
            </p:cNvPicPr>
            <p:nvPr/>
          </p:nvPicPr>
          <p:blipFill>
            <a:blip r:embed="rId4"/>
            <a:srcRect/>
            <a:stretch>
              <a:fillRect/>
            </a:stretch>
          </p:blipFill>
          <p:spPr bwMode="auto">
            <a:xfrm>
              <a:off x="-816" y="1056"/>
              <a:ext cx="4416" cy="1548"/>
            </a:xfrm>
            <a:prstGeom prst="rect">
              <a:avLst/>
            </a:prstGeom>
            <a:noFill/>
          </p:spPr>
        </p:pic>
        <p:sp>
          <p:nvSpPr>
            <p:cNvPr id="203793" name="Rectangle 17"/>
            <p:cNvSpPr>
              <a:spLocks noChangeArrowheads="1"/>
            </p:cNvSpPr>
            <p:nvPr/>
          </p:nvSpPr>
          <p:spPr bwMode="auto">
            <a:xfrm>
              <a:off x="96" y="2256"/>
              <a:ext cx="528" cy="28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38"/>
          <p:cNvGrpSpPr>
            <a:grpSpLocks/>
          </p:cNvGrpSpPr>
          <p:nvPr/>
        </p:nvGrpSpPr>
        <p:grpSpPr bwMode="auto">
          <a:xfrm>
            <a:off x="5181600" y="4876800"/>
            <a:ext cx="4038600" cy="1828800"/>
            <a:chOff x="3984" y="3120"/>
            <a:chExt cx="1536" cy="1152"/>
          </a:xfrm>
        </p:grpSpPr>
        <p:pic>
          <p:nvPicPr>
            <p:cNvPr id="203808" name="Picture 32" descr="FG24_002"/>
            <p:cNvPicPr>
              <a:picLocks noChangeAspect="1" noChangeArrowheads="1"/>
            </p:cNvPicPr>
            <p:nvPr/>
          </p:nvPicPr>
          <p:blipFill>
            <a:blip r:embed="rId5"/>
            <a:srcRect/>
            <a:stretch>
              <a:fillRect/>
            </a:stretch>
          </p:blipFill>
          <p:spPr bwMode="auto">
            <a:xfrm>
              <a:off x="3984" y="3120"/>
              <a:ext cx="1536" cy="1152"/>
            </a:xfrm>
            <a:prstGeom prst="rect">
              <a:avLst/>
            </a:prstGeom>
            <a:noFill/>
          </p:spPr>
        </p:pic>
        <p:sp>
          <p:nvSpPr>
            <p:cNvPr id="203810" name="Rectangle 34"/>
            <p:cNvSpPr>
              <a:spLocks noChangeArrowheads="1"/>
            </p:cNvSpPr>
            <p:nvPr/>
          </p:nvSpPr>
          <p:spPr bwMode="auto">
            <a:xfrm>
              <a:off x="3984" y="3120"/>
              <a:ext cx="1056" cy="115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3813" name="Rectangle 37"/>
            <p:cNvSpPr>
              <a:spLocks noChangeArrowheads="1"/>
            </p:cNvSpPr>
            <p:nvPr/>
          </p:nvSpPr>
          <p:spPr bwMode="auto">
            <a:xfrm>
              <a:off x="5184" y="4128"/>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03778" name="Rectangle 2"/>
          <p:cNvSpPr>
            <a:spLocks noGrp="1" noChangeArrowheads="1"/>
          </p:cNvSpPr>
          <p:nvPr>
            <p:ph type="title"/>
          </p:nvPr>
        </p:nvSpPr>
        <p:spPr>
          <a:xfrm>
            <a:off x="381000" y="76200"/>
            <a:ext cx="8305800" cy="685800"/>
          </a:xfrm>
        </p:spPr>
        <p:txBody>
          <a:bodyPr/>
          <a:lstStyle/>
          <a:p>
            <a:r>
              <a:rPr lang="en-US"/>
              <a:t>Capacitors</a:t>
            </a:r>
          </a:p>
        </p:txBody>
      </p:sp>
      <p:sp>
        <p:nvSpPr>
          <p:cNvPr id="203779" name="Rectangle 3"/>
          <p:cNvSpPr>
            <a:spLocks noChangeArrowheads="1"/>
          </p:cNvSpPr>
          <p:nvPr/>
        </p:nvSpPr>
        <p:spPr bwMode="auto">
          <a:xfrm>
            <a:off x="380999" y="609600"/>
            <a:ext cx="8460581" cy="2068894"/>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simple capacitor consists of a pair of parallel plates of area </a:t>
            </a:r>
            <a:r>
              <a:rPr lang="en-US" sz="3200" dirty="0">
                <a:solidFill>
                  <a:schemeClr val="accent2"/>
                </a:solidFill>
                <a:latin typeface="Monotype Corsiva" charset="0"/>
              </a:rPr>
              <a:t>A </a:t>
            </a:r>
            <a:r>
              <a:rPr lang="en-US" sz="3200" dirty="0">
                <a:solidFill>
                  <a:schemeClr val="accent2"/>
                </a:solidFill>
                <a:latin typeface="Arial Narrow" charset="0"/>
              </a:rPr>
              <a:t>separated by a distance </a:t>
            </a:r>
            <a:r>
              <a:rPr lang="en-US" sz="3200" dirty="0">
                <a:solidFill>
                  <a:schemeClr val="accent2"/>
                </a:solidFill>
                <a:latin typeface="Monotype Corsiva" charset="0"/>
              </a:rPr>
              <a:t>d</a:t>
            </a:r>
            <a:r>
              <a:rPr lang="en-US" sz="3200" dirty="0">
                <a:solidFill>
                  <a:schemeClr val="accent2"/>
                </a:solidFill>
                <a:latin typeface="Arial Narrow" charset="0"/>
              </a:rPr>
              <a:t>.</a:t>
            </a:r>
          </a:p>
          <a:p>
            <a:pPr marL="742950" lvl="1" indent="-285750">
              <a:spcBef>
                <a:spcPct val="20000"/>
              </a:spcBef>
              <a:buFontTx/>
              <a:buChar char="–"/>
            </a:pPr>
            <a:r>
              <a:rPr lang="en-US" sz="2800" dirty="0">
                <a:solidFill>
                  <a:srgbClr val="660066"/>
                </a:solidFill>
                <a:latin typeface="Arial Narrow" charset="0"/>
                <a:ea typeface="ＭＳ Ｐゴシック" charset="-128"/>
              </a:rPr>
              <a:t>A cylindrical capacitor is essentially parallel plates wrapped around as a cylinder.</a:t>
            </a:r>
          </a:p>
        </p:txBody>
      </p:sp>
      <p:grpSp>
        <p:nvGrpSpPr>
          <p:cNvPr id="4" name="Group 20"/>
          <p:cNvGrpSpPr>
            <a:grpSpLocks/>
          </p:cNvGrpSpPr>
          <p:nvPr/>
        </p:nvGrpSpPr>
        <p:grpSpPr bwMode="auto">
          <a:xfrm>
            <a:off x="4953000" y="2590800"/>
            <a:ext cx="2667000" cy="2133600"/>
            <a:chOff x="2832" y="1008"/>
            <a:chExt cx="2400" cy="1872"/>
          </a:xfrm>
        </p:grpSpPr>
        <p:pic>
          <p:nvPicPr>
            <p:cNvPr id="203792" name="Picture 16" descr="FG24_001B"/>
            <p:cNvPicPr>
              <a:picLocks noChangeAspect="1" noChangeArrowheads="1"/>
            </p:cNvPicPr>
            <p:nvPr/>
          </p:nvPicPr>
          <p:blipFill>
            <a:blip r:embed="rId6"/>
            <a:srcRect/>
            <a:stretch>
              <a:fillRect/>
            </a:stretch>
          </p:blipFill>
          <p:spPr bwMode="auto">
            <a:xfrm>
              <a:off x="2832" y="1008"/>
              <a:ext cx="2400" cy="1776"/>
            </a:xfrm>
            <a:prstGeom prst="rect">
              <a:avLst/>
            </a:prstGeom>
            <a:noFill/>
          </p:spPr>
        </p:pic>
        <p:sp>
          <p:nvSpPr>
            <p:cNvPr id="203795" name="Rectangle 19"/>
            <p:cNvSpPr>
              <a:spLocks noChangeArrowheads="1"/>
            </p:cNvSpPr>
            <p:nvPr/>
          </p:nvSpPr>
          <p:spPr bwMode="auto">
            <a:xfrm>
              <a:off x="3504" y="2496"/>
              <a:ext cx="288"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03797" name="Rectangle 21"/>
          <p:cNvSpPr>
            <a:spLocks noChangeArrowheads="1"/>
          </p:cNvSpPr>
          <p:nvPr/>
        </p:nvSpPr>
        <p:spPr bwMode="auto">
          <a:xfrm>
            <a:off x="304800" y="4191000"/>
            <a:ext cx="8686800" cy="1143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How do you draw symbols for a capacitor and a battery in a circuit diagram?</a:t>
            </a:r>
          </a:p>
          <a:p>
            <a:pPr marL="742950" lvl="1" indent="-285750">
              <a:spcBef>
                <a:spcPct val="20000"/>
              </a:spcBef>
              <a:buFontTx/>
              <a:buChar char="–"/>
            </a:pPr>
            <a:r>
              <a:rPr lang="en-US" sz="2800" dirty="0">
                <a:solidFill>
                  <a:srgbClr val="660066"/>
                </a:solidFill>
                <a:latin typeface="Arial Narrow" charset="0"/>
                <a:ea typeface="ＭＳ Ｐゴシック" charset="-128"/>
              </a:rPr>
              <a:t>Capacitor </a:t>
            </a:r>
          </a:p>
          <a:p>
            <a:pPr marL="742950" lvl="1" indent="-285750">
              <a:spcBef>
                <a:spcPct val="20000"/>
              </a:spcBef>
              <a:buFontTx/>
              <a:buChar char="–"/>
            </a:pPr>
            <a:r>
              <a:rPr lang="en-US" sz="2800" dirty="0">
                <a:solidFill>
                  <a:srgbClr val="660066"/>
                </a:solidFill>
                <a:latin typeface="Arial Narrow" charset="0"/>
                <a:ea typeface="ＭＳ Ｐゴシック" charset="-128"/>
              </a:rPr>
              <a:t>Battery</a:t>
            </a:r>
          </a:p>
        </p:txBody>
      </p:sp>
      <p:graphicFrame>
        <p:nvGraphicFramePr>
          <p:cNvPr id="203806" name="Object 3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2070" name="Equation" r:id="rId7" imgW="914400" imgH="190080" progId="Equation.DSMT4">
                  <p:embed/>
                </p:oleObj>
              </mc:Choice>
              <mc:Fallback>
                <p:oleObj name="Equation" r:id="rId7" imgW="914400" imgH="190080" progId="Equation.DSMT4">
                  <p:embed/>
                  <p:pic>
                    <p:nvPicPr>
                      <p:cNvPr id="203806"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 name="Group 36"/>
          <p:cNvGrpSpPr>
            <a:grpSpLocks/>
          </p:cNvGrpSpPr>
          <p:nvPr/>
        </p:nvGrpSpPr>
        <p:grpSpPr bwMode="auto">
          <a:xfrm>
            <a:off x="4876800" y="4876800"/>
            <a:ext cx="2590800" cy="1905000"/>
            <a:chOff x="2256" y="3120"/>
            <a:chExt cx="1632" cy="1200"/>
          </a:xfrm>
        </p:grpSpPr>
        <p:pic>
          <p:nvPicPr>
            <p:cNvPr id="203807" name="Picture 31" descr="FG24_002"/>
            <p:cNvPicPr>
              <a:picLocks noChangeAspect="1" noChangeArrowheads="1"/>
            </p:cNvPicPr>
            <p:nvPr/>
          </p:nvPicPr>
          <p:blipFill>
            <a:blip r:embed="rId5"/>
            <a:srcRect/>
            <a:stretch>
              <a:fillRect/>
            </a:stretch>
          </p:blipFill>
          <p:spPr bwMode="auto">
            <a:xfrm>
              <a:off x="2256" y="3120"/>
              <a:ext cx="1536" cy="1152"/>
            </a:xfrm>
            <a:prstGeom prst="rect">
              <a:avLst/>
            </a:prstGeom>
            <a:solidFill>
              <a:schemeClr val="bg1"/>
            </a:solidFill>
          </p:spPr>
        </p:pic>
        <p:sp>
          <p:nvSpPr>
            <p:cNvPr id="203809" name="Rectangle 33"/>
            <p:cNvSpPr>
              <a:spLocks noChangeArrowheads="1"/>
            </p:cNvSpPr>
            <p:nvPr/>
          </p:nvSpPr>
          <p:spPr bwMode="auto">
            <a:xfrm>
              <a:off x="3264" y="3216"/>
              <a:ext cx="624"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3811" name="Rectangle 35"/>
            <p:cNvSpPr>
              <a:spLocks noChangeArrowheads="1"/>
            </p:cNvSpPr>
            <p:nvPr/>
          </p:nvSpPr>
          <p:spPr bwMode="auto">
            <a:xfrm>
              <a:off x="2736" y="4128"/>
              <a:ext cx="14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03819" name="AutoShape 43"/>
          <p:cNvSpPr>
            <a:spLocks noChangeArrowheads="1"/>
          </p:cNvSpPr>
          <p:nvPr/>
        </p:nvSpPr>
        <p:spPr bwMode="auto">
          <a:xfrm>
            <a:off x="6683375" y="5181600"/>
            <a:ext cx="1165225" cy="1339850"/>
          </a:xfrm>
          <a:prstGeom prst="rightArrow">
            <a:avLst>
              <a:gd name="adj1" fmla="val 50000"/>
              <a:gd name="adj2" fmla="val 2500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Circuit </a:t>
            </a:r>
          </a:p>
          <a:p>
            <a:pPr algn="ctr"/>
            <a:r>
              <a:rPr lang="en-US" sz="2000" b="1">
                <a:solidFill>
                  <a:srgbClr val="FF0000"/>
                </a:solidFill>
                <a:latin typeface="Arial Narrow" charset="0"/>
              </a:rPr>
              <a:t>Diagram</a:t>
            </a:r>
          </a:p>
        </p:txBody>
      </p:sp>
      <p:sp>
        <p:nvSpPr>
          <p:cNvPr id="6" name="Rectangle 5"/>
          <p:cNvSpPr/>
          <p:nvPr/>
        </p:nvSpPr>
        <p:spPr bwMode="auto">
          <a:xfrm>
            <a:off x="2819400" y="5943600"/>
            <a:ext cx="76200" cy="76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Rectangle 6">
            <a:extLst>
              <a:ext uri="{FF2B5EF4-FFF2-40B4-BE49-F238E27FC236}">
                <a16:creationId xmlns:a16="http://schemas.microsoft.com/office/drawing/2014/main" id="{B88B8670-C785-6D4F-AA61-C96AC800FC61}"/>
              </a:ext>
            </a:extLst>
          </p:cNvPr>
          <p:cNvSpPr/>
          <p:nvPr/>
        </p:nvSpPr>
        <p:spPr bwMode="auto">
          <a:xfrm>
            <a:off x="2743200" y="5791200"/>
            <a:ext cx="76200" cy="152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9" name="Picture 8" descr="A picture containing text&#10;&#10;Description automatically generated">
            <a:extLst>
              <a:ext uri="{FF2B5EF4-FFF2-40B4-BE49-F238E27FC236}">
                <a16:creationId xmlns:a16="http://schemas.microsoft.com/office/drawing/2014/main" id="{E4FAC492-190A-B04E-963B-DD5F177D5523}"/>
              </a:ext>
            </a:extLst>
          </p:cNvPr>
          <p:cNvPicPr>
            <a:picLocks noChangeAspect="1"/>
          </p:cNvPicPr>
          <p:nvPr/>
        </p:nvPicPr>
        <p:blipFill>
          <a:blip r:embed="rId9"/>
          <a:stretch>
            <a:fillRect/>
          </a:stretch>
        </p:blipFill>
        <p:spPr>
          <a:xfrm rot="16200000">
            <a:off x="2607559" y="5199063"/>
            <a:ext cx="482600" cy="622300"/>
          </a:xfrm>
          <a:prstGeom prst="rect">
            <a:avLst/>
          </a:prstGeom>
        </p:spPr>
      </p:pic>
      <p:pic>
        <p:nvPicPr>
          <p:cNvPr id="11" name="Picture 10" descr="Diagram&#10;&#10;Description automatically generated">
            <a:extLst>
              <a:ext uri="{FF2B5EF4-FFF2-40B4-BE49-F238E27FC236}">
                <a16:creationId xmlns:a16="http://schemas.microsoft.com/office/drawing/2014/main" id="{2264C1AA-0792-D448-8F27-DD74F14B43D6}"/>
              </a:ext>
            </a:extLst>
          </p:cNvPr>
          <p:cNvPicPr>
            <a:picLocks noChangeAspect="1"/>
          </p:cNvPicPr>
          <p:nvPr/>
        </p:nvPicPr>
        <p:blipFill>
          <a:blip r:embed="rId10"/>
          <a:stretch>
            <a:fillRect/>
          </a:stretch>
        </p:blipFill>
        <p:spPr>
          <a:xfrm>
            <a:off x="2504723" y="5717589"/>
            <a:ext cx="929391" cy="557635"/>
          </a:xfrm>
          <a:prstGeom prst="rect">
            <a:avLst/>
          </a:prstGeom>
        </p:spPr>
      </p:pic>
      <p:sp>
        <p:nvSpPr>
          <p:cNvPr id="12" name="Rectangle 11">
            <a:extLst>
              <a:ext uri="{FF2B5EF4-FFF2-40B4-BE49-F238E27FC236}">
                <a16:creationId xmlns:a16="http://schemas.microsoft.com/office/drawing/2014/main" id="{1A582CC4-041A-5744-9DCA-8A008BC52B0A}"/>
              </a:ext>
            </a:extLst>
          </p:cNvPr>
          <p:cNvSpPr/>
          <p:nvPr/>
        </p:nvSpPr>
        <p:spPr>
          <a:xfrm>
            <a:off x="2397949" y="5954713"/>
            <a:ext cx="1031051" cy="461665"/>
          </a:xfrm>
          <a:prstGeom prst="rect">
            <a:avLst/>
          </a:prstGeom>
        </p:spPr>
        <p:txBody>
          <a:bodyPr wrap="none">
            <a:spAutoFit/>
          </a:bodyPr>
          <a:lstStyle/>
          <a:p>
            <a:r>
              <a:rPr lang="en-US" dirty="0">
                <a:solidFill>
                  <a:srgbClr val="660066"/>
                </a:solidFill>
                <a:latin typeface="Arial Narrow" charset="0"/>
                <a:ea typeface="ＭＳ Ｐゴシック" charset="-128"/>
              </a:rPr>
              <a:t>(+)    (-)</a:t>
            </a:r>
            <a:endParaRPr lang="en-US" dirty="0"/>
          </a:p>
        </p:txBody>
      </p:sp>
    </p:spTree>
    <p:extLst>
      <p:ext uri="{BB962C8B-B14F-4D97-AF65-F5344CB8AC3E}">
        <p14:creationId xmlns:p14="http://schemas.microsoft.com/office/powerpoint/2010/main" val="191450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wipe(left)">
                                      <p:cBhvr>
                                        <p:cTn id="7" dur="500"/>
                                        <p:tgtEl>
                                          <p:spTgt spid="203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3779">
                                            <p:txEl>
                                              <p:pRg st="1" end="1"/>
                                            </p:txEl>
                                          </p:spTgt>
                                        </p:tgtEl>
                                        <p:attrNameLst>
                                          <p:attrName>style.visibility</p:attrName>
                                        </p:attrNameLst>
                                      </p:cBhvr>
                                      <p:to>
                                        <p:strVal val="visible"/>
                                      </p:to>
                                    </p:set>
                                    <p:animEffect transition="in" filter="wipe(left)">
                                      <p:cBhvr>
                                        <p:cTn id="19" dur="500"/>
                                        <p:tgtEl>
                                          <p:spTgt spid="20377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03797">
                                            <p:txEl>
                                              <p:pRg st="0" end="0"/>
                                            </p:txEl>
                                          </p:spTgt>
                                        </p:tgtEl>
                                        <p:attrNameLst>
                                          <p:attrName>style.visibility</p:attrName>
                                        </p:attrNameLst>
                                      </p:cBhvr>
                                      <p:to>
                                        <p:strVal val="visible"/>
                                      </p:to>
                                    </p:set>
                                    <p:animEffect transition="in" filter="wipe(left)">
                                      <p:cBhvr>
                                        <p:cTn id="31" dur="500"/>
                                        <p:tgtEl>
                                          <p:spTgt spid="20379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03797">
                                            <p:txEl>
                                              <p:pRg st="1" end="1"/>
                                            </p:txEl>
                                          </p:spTgt>
                                        </p:tgtEl>
                                        <p:attrNameLst>
                                          <p:attrName>style.visibility</p:attrName>
                                        </p:attrNameLst>
                                      </p:cBhvr>
                                      <p:to>
                                        <p:strVal val="visible"/>
                                      </p:to>
                                    </p:set>
                                    <p:animEffect transition="in" filter="wipe(left)">
                                      <p:cBhvr>
                                        <p:cTn id="36" dur="500"/>
                                        <p:tgtEl>
                                          <p:spTgt spid="20379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203797">
                                            <p:txEl>
                                              <p:pRg st="2" end="2"/>
                                            </p:txEl>
                                          </p:spTgt>
                                        </p:tgtEl>
                                        <p:attrNameLst>
                                          <p:attrName>style.visibility</p:attrName>
                                        </p:attrNameLst>
                                      </p:cBhvr>
                                      <p:to>
                                        <p:strVal val="visible"/>
                                      </p:to>
                                    </p:set>
                                    <p:animEffect transition="in" filter="wipe(left)">
                                      <p:cBhvr>
                                        <p:cTn id="48" dur="500"/>
                                        <p:tgtEl>
                                          <p:spTgt spid="203797">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fltVal val="0"/>
                                          </p:val>
                                        </p:tav>
                                        <p:tav tm="100000">
                                          <p:val>
                                            <p:strVal val="#ppt_w"/>
                                          </p:val>
                                        </p:tav>
                                      </p:tavLst>
                                    </p:anim>
                                    <p:anim calcmode="lin" valueType="num">
                                      <p:cBhvr>
                                        <p:cTn id="68" dur="500" fill="hold"/>
                                        <p:tgtEl>
                                          <p:spTgt spid="5"/>
                                        </p:tgtEl>
                                        <p:attrNameLst>
                                          <p:attrName>ppt_h</p:attrName>
                                        </p:attrNameLst>
                                      </p:cBhvr>
                                      <p:tavLst>
                                        <p:tav tm="0">
                                          <p:val>
                                            <p:fltVal val="0"/>
                                          </p:val>
                                        </p:tav>
                                        <p:tav tm="100000">
                                          <p:val>
                                            <p:strVal val="#ppt_h"/>
                                          </p:val>
                                        </p:tav>
                                      </p:tavLst>
                                    </p:anim>
                                    <p:animEffect transition="in" filter="fade">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03819"/>
                                        </p:tgtEl>
                                        <p:attrNameLst>
                                          <p:attrName>style.visibility</p:attrName>
                                        </p:attrNameLst>
                                      </p:cBhvr>
                                      <p:to>
                                        <p:strVal val="visible"/>
                                      </p:to>
                                    </p:set>
                                    <p:animEffect transition="in" filter="wipe(left)">
                                      <p:cBhvr>
                                        <p:cTn id="74" dur="500"/>
                                        <p:tgtEl>
                                          <p:spTgt spid="20381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p:cTn id="79" dur="500" fill="hold"/>
                                        <p:tgtEl>
                                          <p:spTgt spid="3"/>
                                        </p:tgtEl>
                                        <p:attrNameLst>
                                          <p:attrName>ppt_w</p:attrName>
                                        </p:attrNameLst>
                                      </p:cBhvr>
                                      <p:tavLst>
                                        <p:tav tm="0">
                                          <p:val>
                                            <p:fltVal val="0"/>
                                          </p:val>
                                        </p:tav>
                                        <p:tav tm="100000">
                                          <p:val>
                                            <p:strVal val="#ppt_w"/>
                                          </p:val>
                                        </p:tav>
                                      </p:tavLst>
                                    </p:anim>
                                    <p:anim calcmode="lin" valueType="num">
                                      <p:cBhvr>
                                        <p:cTn id="80" dur="500" fill="hold"/>
                                        <p:tgtEl>
                                          <p:spTgt spid="3"/>
                                        </p:tgtEl>
                                        <p:attrNameLst>
                                          <p:attrName>ppt_h</p:attrName>
                                        </p:attrNameLst>
                                      </p:cBhvr>
                                      <p:tavLst>
                                        <p:tav tm="0">
                                          <p:val>
                                            <p:fltVal val="0"/>
                                          </p:val>
                                        </p:tav>
                                        <p:tav tm="100000">
                                          <p:val>
                                            <p:strVal val="#ppt_h"/>
                                          </p:val>
                                        </p:tav>
                                      </p:tavLst>
                                    </p:anim>
                                    <p:animEffect transition="in" filter="fade">
                                      <p:cBhvr>
                                        <p:cTn id="8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P spid="203797" grpId="0" uiExpand="1" build="p"/>
      <p:bldP spid="203819"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14, 2020</a:t>
            </a:r>
            <a:r>
              <a:rPr lang="en-US" sz="2400" b="1" u="sng" dirty="0">
                <a:solidFill>
                  <a:srgbClr val="C00000"/>
                </a:solidFill>
                <a:latin typeface="Arial Narrow" charset="0"/>
                <a:ea typeface="ＭＳ Ｐゴシック" charset="0"/>
                <a:cs typeface="ＭＳ Ｐゴシック" charset="0"/>
                <a:sym typeface="Wingdings" pitchFamily="2" charset="2"/>
              </a:rPr>
              <a:t> Note extended deadline</a:t>
            </a:r>
            <a:endParaRPr lang="en-US" sz="2400" b="1" u="sng" dirty="0">
              <a:solidFill>
                <a:srgbClr val="C00000"/>
              </a:solidFill>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5,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5,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Reminder: Special Project #4</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a:solidFill>
                  <a:schemeClr val="hlink"/>
                </a:solidFill>
                <a:latin typeface="Monotype Corsiva"/>
                <a:cs typeface="Monotype Corsiva"/>
              </a:rPr>
              <a:t>f</a:t>
            </a:r>
            <a:r>
              <a:rPr lang="en-US" sz="2000" b="1" dirty="0">
                <a:solidFill>
                  <a:schemeClr val="hlink"/>
                </a:solidFill>
              </a:rPr>
              <a:t>, c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a:t>Monday, Oct. 5,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5</a:t>
            </a:fld>
            <a:endParaRPr lang="en-US"/>
          </a:p>
        </p:txBody>
      </p:sp>
      <p:sp>
        <p:nvSpPr>
          <p:cNvPr id="7" name="Footer Placeholder 6"/>
          <p:cNvSpPr>
            <a:spLocks noGrp="1"/>
          </p:cNvSpPr>
          <p:nvPr>
            <p:ph type="ftr" sz="quarter" idx="11"/>
          </p:nvPr>
        </p:nvSpPr>
        <p:spPr/>
        <p:txBody>
          <a:bodyPr/>
          <a:lstStyle/>
          <a:p>
            <a:r>
              <a:rPr lang="en-US"/>
              <a:t>PHYS 1444-002, Fall 2020                    Dr. Jaehoon Yu</a:t>
            </a:r>
          </a:p>
        </p:txBody>
      </p:sp>
      <p:sp>
        <p:nvSpPr>
          <p:cNvPr id="8" name="Rectangle 4">
            <a:extLst>
              <a:ext uri="{FF2B5EF4-FFF2-40B4-BE49-F238E27FC236}">
                <a16:creationId xmlns:a16="http://schemas.microsoft.com/office/drawing/2014/main" id="{70BA1380-4040-4F47-8FC3-52E4DD0C3D03}"/>
              </a:ext>
            </a:extLst>
          </p:cNvPr>
          <p:cNvSpPr txBox="1">
            <a:spLocks noChangeArrowheads="1"/>
          </p:cNvSpPr>
          <p:nvPr/>
        </p:nvSpPr>
        <p:spPr bwMode="auto">
          <a:xfrm>
            <a:off x="152400" y="3314700"/>
            <a:ext cx="8839200" cy="257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lvl="1">
              <a:lnSpc>
                <a:spcPct val="80000"/>
              </a:lnSpc>
            </a:pPr>
            <a:r>
              <a:rPr lang="en-US" sz="2000" kern="0" dirty="0">
                <a:solidFill>
                  <a:schemeClr val="hlink"/>
                </a:solidFill>
              </a:rPr>
              <a:t>(a) Using the Coulomb force and the kinematic equations.  (8 points)</a:t>
            </a:r>
          </a:p>
          <a:p>
            <a:pPr lvl="1">
              <a:lnSpc>
                <a:spcPct val="80000"/>
              </a:lnSpc>
            </a:pPr>
            <a:r>
              <a:rPr lang="en-US" sz="2000" kern="0" dirty="0">
                <a:solidFill>
                  <a:schemeClr val="hlink"/>
                </a:solidFill>
              </a:rPr>
              <a:t>(b) Using the work-kinetic energy theorem. ( 8 points)</a:t>
            </a:r>
          </a:p>
          <a:p>
            <a:pPr lvl="1">
              <a:lnSpc>
                <a:spcPct val="80000"/>
              </a:lnSpc>
            </a:pPr>
            <a:r>
              <a:rPr lang="en-US" sz="2000" kern="0" dirty="0">
                <a:solidFill>
                  <a:schemeClr val="hlink"/>
                </a:solidFill>
              </a:rPr>
              <a:t>(c) Using the formula above, evaluate the strength of the electric field E to accelerate an electron from the initial speed of 0.1% to 90% of the speed of light.   You need to look up and write down the relevant constants, such as mass of the electron, charge of the electron and the speed of light.  (5 points)</a:t>
            </a:r>
          </a:p>
          <a:p>
            <a:pPr>
              <a:lnSpc>
                <a:spcPct val="80000"/>
              </a:lnSpc>
            </a:pPr>
            <a:r>
              <a:rPr lang="en-US" sz="2400" kern="0" dirty="0">
                <a:solidFill>
                  <a:srgbClr val="0000FF"/>
                </a:solidFill>
              </a:rPr>
              <a:t>Must be handwritten and not copied from anyone else!</a:t>
            </a:r>
          </a:p>
          <a:p>
            <a:pPr lvl="1">
              <a:lnSpc>
                <a:spcPct val="80000"/>
              </a:lnSpc>
            </a:pPr>
            <a:r>
              <a:rPr lang="en-US" sz="2000" kern="0" dirty="0">
                <a:solidFill>
                  <a:srgbClr val="7030A0"/>
                </a:solidFill>
              </a:rPr>
              <a:t>Follow the SP naming convention: SP4-first-last-fall20.pdf which includes all pages in one file </a:t>
            </a:r>
            <a:r>
              <a:rPr lang="en-US" sz="2000" kern="0" dirty="0">
                <a:solidFill>
                  <a:srgbClr val="7030A0"/>
                </a:solidFill>
                <a:sym typeface="Wingdings" pitchFamily="2" charset="2"/>
              </a:rPr>
              <a:t> Be sure to write your name onto all pages of the project report!</a:t>
            </a:r>
            <a:endParaRPr lang="en-US" sz="2000" kern="0" dirty="0">
              <a:solidFill>
                <a:srgbClr val="0000FF"/>
              </a:solidFill>
            </a:endParaRPr>
          </a:p>
          <a:p>
            <a:pPr>
              <a:lnSpc>
                <a:spcPct val="80000"/>
              </a:lnSpc>
            </a:pPr>
            <a:r>
              <a:rPr lang="en-US" sz="2400" kern="0" dirty="0">
                <a:solidFill>
                  <a:srgbClr val="0000FF"/>
                </a:solidFill>
              </a:rPr>
              <a:t>Due beginning of the class </a:t>
            </a:r>
            <a:r>
              <a:rPr lang="en-US" sz="2400" b="1" u="sng" kern="0" dirty="0">
                <a:solidFill>
                  <a:srgbClr val="C00000"/>
                </a:solidFill>
              </a:rPr>
              <a:t>Monday, Oct. 12</a:t>
            </a:r>
            <a:r>
              <a:rPr lang="en-US" sz="2400" kern="0" dirty="0">
                <a:solidFill>
                  <a:srgbClr val="0000FF"/>
                </a:solidFill>
              </a:rPr>
              <a:t>, submitted on CANVAS!</a:t>
            </a:r>
          </a:p>
        </p:txBody>
      </p:sp>
    </p:spTree>
    <p:extLst>
      <p:ext uri="{BB962C8B-B14F-4D97-AF65-F5344CB8AC3E}">
        <p14:creationId xmlns:p14="http://schemas.microsoft.com/office/powerpoint/2010/main" val="98586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30, 2020</a:t>
            </a:r>
          </a:p>
        </p:txBody>
      </p:sp>
      <p:sp>
        <p:nvSpPr>
          <p:cNvPr id="24581"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2458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A961C2-A082-4546-B7A7-5ABC05C0FAB7}"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38594" name="Rectangle 2"/>
          <p:cNvSpPr>
            <a:spLocks noChangeArrowheads="1"/>
          </p:cNvSpPr>
          <p:nvPr/>
        </p:nvSpPr>
        <p:spPr bwMode="auto">
          <a:xfrm>
            <a:off x="381000" y="914400"/>
            <a:ext cx="8534400" cy="5943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Electric potential</a:t>
            </a:r>
            <a:r>
              <a:rPr lang="en-US" dirty="0">
                <a:solidFill>
                  <a:srgbClr val="660066"/>
                </a:solidFill>
                <a:latin typeface="Arial Narrow" charset="0"/>
              </a:rPr>
              <a:t> </a:t>
            </a:r>
            <a:r>
              <a:rPr lang="en-US" dirty="0">
                <a:solidFill>
                  <a:srgbClr val="CC00CC"/>
                </a:solidFill>
                <a:latin typeface="Arial Narrow" charset="0"/>
              </a:rPr>
              <a:t>(poll 2)</a:t>
            </a:r>
            <a:r>
              <a:rPr lang="en-US" dirty="0">
                <a:solidFill>
                  <a:srgbClr val="660066"/>
                </a:solidFill>
                <a:latin typeface="Arial Narrow" charset="0"/>
              </a:rPr>
              <a:t> </a:t>
            </a:r>
          </a:p>
          <a:p>
            <a:pPr marL="342900" indent="-342900">
              <a:spcBef>
                <a:spcPct val="20000"/>
              </a:spcBef>
              <a:buFontTx/>
              <a:buChar char="•"/>
            </a:pPr>
            <a:endParaRPr lang="en-US" sz="3200" dirty="0">
              <a:solidFill>
                <a:srgbClr val="660066"/>
              </a:solidFill>
              <a:latin typeface="Arial Narrow" charset="0"/>
            </a:endParaRPr>
          </a:p>
          <a:p>
            <a:pPr marL="342900" indent="-342900">
              <a:spcBef>
                <a:spcPct val="20000"/>
              </a:spcBef>
              <a:buFontTx/>
              <a:buChar char="•"/>
            </a:pPr>
            <a:endParaRPr lang="en-US" sz="3200" dirty="0">
              <a:solidFill>
                <a:srgbClr val="660066"/>
              </a:solidFill>
              <a:latin typeface="Arial Narrow" charset="0"/>
            </a:endParaRPr>
          </a:p>
          <a:p>
            <a:pPr>
              <a:spcBef>
                <a:spcPct val="20000"/>
              </a:spcBef>
            </a:pPr>
            <a:endParaRPr lang="en-US" sz="3200" dirty="0">
              <a:solidFill>
                <a:srgbClr val="660066"/>
              </a:solidFill>
              <a:latin typeface="Arial Narrow" charset="0"/>
            </a:endParaRPr>
          </a:p>
          <a:p>
            <a:pPr marL="342900" indent="-342900">
              <a:spcBef>
                <a:spcPct val="20000"/>
              </a:spcBef>
              <a:buFontTx/>
              <a:buChar char="•"/>
            </a:pPr>
            <a:r>
              <a:rPr lang="en-US" sz="3200" dirty="0">
                <a:solidFill>
                  <a:schemeClr val="accent2"/>
                </a:solidFill>
                <a:latin typeface="Arial Narrow" charset="0"/>
              </a:rPr>
              <a:t>Electric field</a:t>
            </a:r>
            <a:r>
              <a:rPr lang="en-US" dirty="0">
                <a:solidFill>
                  <a:srgbClr val="660066"/>
                </a:solidFill>
                <a:latin typeface="Arial Narrow" charset="0"/>
              </a:rPr>
              <a:t> </a:t>
            </a:r>
            <a:r>
              <a:rPr lang="en-US" dirty="0">
                <a:solidFill>
                  <a:srgbClr val="CC00CC"/>
                </a:solidFill>
                <a:latin typeface="Arial Narrow" charset="0"/>
              </a:rPr>
              <a:t>(poll 2)</a:t>
            </a:r>
            <a:endParaRPr lang="en-US" dirty="0">
              <a:solidFill>
                <a:srgbClr val="660066"/>
              </a:solidFill>
              <a:latin typeface="Arial Narrow" charset="0"/>
            </a:endParaRPr>
          </a:p>
          <a:p>
            <a:pPr marL="342900" indent="-342900">
              <a:spcBef>
                <a:spcPct val="20000"/>
              </a:spcBef>
              <a:buFontTx/>
              <a:buChar char="•"/>
            </a:pPr>
            <a:endParaRPr lang="en-US" dirty="0">
              <a:solidFill>
                <a:srgbClr val="CC00CC"/>
              </a:solidFill>
              <a:latin typeface="Arial Narrow" charset="0"/>
            </a:endParaRPr>
          </a:p>
          <a:p>
            <a:pPr marL="1143000" lvl="2" indent="-228600">
              <a:spcBef>
                <a:spcPct val="20000"/>
              </a:spcBef>
              <a:buFontTx/>
              <a:buChar char="•"/>
            </a:pPr>
            <a:endParaRPr lang="en-US" sz="2000" b="1" u="sng" dirty="0">
              <a:solidFill>
                <a:schemeClr val="accent2"/>
              </a:solidFill>
              <a:latin typeface="Arial Narrow" charset="0"/>
            </a:endParaRPr>
          </a:p>
          <a:p>
            <a:pPr marL="1143000" lvl="2" indent="-228600">
              <a:spcBef>
                <a:spcPct val="20000"/>
              </a:spcBef>
              <a:buFontTx/>
              <a:buChar char="•"/>
            </a:pPr>
            <a:endParaRPr lang="en-US" sz="2000" b="1" u="sng" dirty="0">
              <a:solidFill>
                <a:schemeClr val="accent2"/>
              </a:solidFill>
              <a:latin typeface="Arial Narrow" charset="0"/>
            </a:endParaRPr>
          </a:p>
          <a:p>
            <a:pPr marL="1143000" lvl="2" indent="-228600">
              <a:spcBef>
                <a:spcPct val="20000"/>
              </a:spcBef>
              <a:buFontTx/>
              <a:buChar char="•"/>
            </a:pPr>
            <a:endParaRPr lang="en-US" sz="2000" b="1" u="sng" dirty="0">
              <a:solidFill>
                <a:schemeClr val="accent2"/>
              </a:solidFill>
              <a:latin typeface="Arial Narrow" charset="0"/>
            </a:endParaRPr>
          </a:p>
          <a:p>
            <a:pPr lvl="2">
              <a:spcBef>
                <a:spcPct val="20000"/>
              </a:spcBef>
            </a:pPr>
            <a:endParaRPr lang="en-US" sz="2000" b="1" u="sng" dirty="0">
              <a:solidFill>
                <a:schemeClr val="accent2"/>
              </a:solidFill>
              <a:latin typeface="Arial Narrow" charset="0"/>
            </a:endParaRPr>
          </a:p>
        </p:txBody>
      </p:sp>
      <p:sp>
        <p:nvSpPr>
          <p:cNvPr id="24584" name="Rectangle 3"/>
          <p:cNvSpPr>
            <a:spLocks noGrp="1" noChangeArrowheads="1"/>
          </p:cNvSpPr>
          <p:nvPr>
            <p:ph type="title"/>
          </p:nvPr>
        </p:nvSpPr>
        <p:spPr>
          <a:xfrm>
            <a:off x="702297" y="150502"/>
            <a:ext cx="7772400" cy="685800"/>
          </a:xfrm>
        </p:spPr>
        <p:txBody>
          <a:bodyPr/>
          <a:lstStyle/>
          <a:p>
            <a:r>
              <a:rPr lang="en-US" b="1" dirty="0">
                <a:latin typeface="Arial Narrow" charset="0"/>
                <a:ea typeface="ＭＳ Ｐゴシック" charset="0"/>
                <a:cs typeface="ＭＳ Ｐゴシック" charset="0"/>
              </a:rPr>
              <a:t>Refresher : Some Formula</a:t>
            </a:r>
          </a:p>
        </p:txBody>
      </p:sp>
      <p:graphicFrame>
        <p:nvGraphicFramePr>
          <p:cNvPr id="238596" name="Object 2"/>
          <p:cNvGraphicFramePr>
            <a:graphicFrameLocks noGrp="1" noChangeAspect="1"/>
          </p:cNvGraphicFramePr>
          <p:nvPr>
            <p:ph sz="half" idx="1"/>
            <p:extLst>
              <p:ext uri="{D42A27DB-BD31-4B8C-83A1-F6EECF244321}">
                <p14:modId xmlns:p14="http://schemas.microsoft.com/office/powerpoint/2010/main" val="352035849"/>
              </p:ext>
            </p:extLst>
          </p:nvPr>
        </p:nvGraphicFramePr>
        <p:xfrm>
          <a:off x="1935244" y="4162801"/>
          <a:ext cx="3125099" cy="1704599"/>
        </p:xfrm>
        <a:graphic>
          <a:graphicData uri="http://schemas.openxmlformats.org/presentationml/2006/ole">
            <mc:AlternateContent xmlns:mc="http://schemas.openxmlformats.org/markup-compatibility/2006">
              <mc:Choice xmlns:v="urn:schemas-microsoft-com:vml" Requires="v">
                <p:oleObj spid="_x0000_s185410" name="Equation" r:id="rId3" imgW="838200" imgH="457200" progId="Equation.DSMT4">
                  <p:embed/>
                </p:oleObj>
              </mc:Choice>
              <mc:Fallback>
                <p:oleObj name="Equation" r:id="rId3" imgW="838200" imgH="457200" progId="Equation.DSMT4">
                  <p:embed/>
                  <p:pic>
                    <p:nvPicPr>
                      <p:cNvPr id="238596" name="Object 2"/>
                      <p:cNvPicPr>
                        <a:picLocks noChangeAspect="1" noChangeArrowheads="1"/>
                      </p:cNvPicPr>
                      <p:nvPr/>
                    </p:nvPicPr>
                    <p:blipFill>
                      <a:blip r:embed="rId4"/>
                      <a:srcRect/>
                      <a:stretch>
                        <a:fillRect/>
                      </a:stretch>
                    </p:blipFill>
                    <p:spPr bwMode="auto">
                      <a:xfrm>
                        <a:off x="1935244" y="4162801"/>
                        <a:ext cx="3125099" cy="1704599"/>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38598" name="Object 3"/>
          <p:cNvGraphicFramePr>
            <a:graphicFrameLocks noGrp="1" noChangeAspect="1"/>
          </p:cNvGraphicFramePr>
          <p:nvPr>
            <p:ph sz="half" idx="2"/>
            <p:extLst>
              <p:ext uri="{D42A27DB-BD31-4B8C-83A1-F6EECF244321}">
                <p14:modId xmlns:p14="http://schemas.microsoft.com/office/powerpoint/2010/main" val="836681622"/>
              </p:ext>
            </p:extLst>
          </p:nvPr>
        </p:nvGraphicFramePr>
        <p:xfrm>
          <a:off x="1634372" y="1648578"/>
          <a:ext cx="2628900" cy="1490286"/>
        </p:xfrm>
        <a:graphic>
          <a:graphicData uri="http://schemas.openxmlformats.org/presentationml/2006/ole">
            <mc:AlternateContent xmlns:mc="http://schemas.openxmlformats.org/markup-compatibility/2006">
              <mc:Choice xmlns:v="urn:schemas-microsoft-com:vml" Requires="v">
                <p:oleObj spid="_x0000_s185411" name="Equation" r:id="rId5" imgW="761760" imgH="431640" progId="Equation.DSMT4">
                  <p:embed/>
                </p:oleObj>
              </mc:Choice>
              <mc:Fallback>
                <p:oleObj name="Equation" r:id="rId5" imgW="761760" imgH="431640" progId="Equation.DSMT4">
                  <p:embed/>
                  <p:pic>
                    <p:nvPicPr>
                      <p:cNvPr id="23859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4372" y="1648578"/>
                        <a:ext cx="2628900" cy="1490286"/>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0" name="TextBox 9">
            <a:extLst>
              <a:ext uri="{FF2B5EF4-FFF2-40B4-BE49-F238E27FC236}">
                <a16:creationId xmlns:a16="http://schemas.microsoft.com/office/drawing/2014/main" id="{7AA27540-65F9-AB4E-BDB8-9B820AE3988A}"/>
              </a:ext>
            </a:extLst>
          </p:cNvPr>
          <p:cNvSpPr txBox="1"/>
          <p:nvPr/>
        </p:nvSpPr>
        <p:spPr>
          <a:xfrm>
            <a:off x="8038948" y="6380202"/>
            <a:ext cx="952652" cy="369332"/>
          </a:xfrm>
          <a:prstGeom prst="rect">
            <a:avLst/>
          </a:prstGeom>
          <a:noFill/>
        </p:spPr>
        <p:txBody>
          <a:bodyPr wrap="square" rtlCol="0">
            <a:spAutoFit/>
          </a:bodyPr>
          <a:lstStyle/>
          <a:p>
            <a:r>
              <a:rPr lang="en-US" sz="1800" dirty="0">
                <a:solidFill>
                  <a:srgbClr val="CC00CC"/>
                </a:solidFill>
                <a:latin typeface="+mj-lt"/>
              </a:rPr>
              <a:t>(Poll12)</a:t>
            </a:r>
          </a:p>
        </p:txBody>
      </p:sp>
      <p:graphicFrame>
        <p:nvGraphicFramePr>
          <p:cNvPr id="11" name="Object 5">
            <a:extLst>
              <a:ext uri="{FF2B5EF4-FFF2-40B4-BE49-F238E27FC236}">
                <a16:creationId xmlns:a16="http://schemas.microsoft.com/office/drawing/2014/main" id="{86059B59-7B88-654F-8772-94175DC27A20}"/>
              </a:ext>
            </a:extLst>
          </p:cNvPr>
          <p:cNvGraphicFramePr>
            <a:graphicFrameLocks noChangeAspect="1"/>
          </p:cNvGraphicFramePr>
          <p:nvPr>
            <p:extLst>
              <p:ext uri="{D42A27DB-BD31-4B8C-83A1-F6EECF244321}">
                <p14:modId xmlns:p14="http://schemas.microsoft.com/office/powerpoint/2010/main" val="2213386552"/>
              </p:ext>
            </p:extLst>
          </p:nvPr>
        </p:nvGraphicFramePr>
        <p:xfrm>
          <a:off x="5061874" y="1881235"/>
          <a:ext cx="2909186" cy="973932"/>
        </p:xfrm>
        <a:graphic>
          <a:graphicData uri="http://schemas.openxmlformats.org/presentationml/2006/ole">
            <mc:AlternateContent xmlns:mc="http://schemas.openxmlformats.org/markup-compatibility/2006">
              <mc:Choice xmlns:v="urn:schemas-microsoft-com:vml" Requires="v">
                <p:oleObj spid="_x0000_s185412" name="Equation" r:id="rId7" imgW="457200" imgH="152400" progId="Equation.DSMT4">
                  <p:embed/>
                </p:oleObj>
              </mc:Choice>
              <mc:Fallback>
                <p:oleObj name="Equation" r:id="rId7" imgW="457200" imgH="152400" progId="Equation.DSMT4">
                  <p:embed/>
                  <p:pic>
                    <p:nvPicPr>
                      <p:cNvPr id="235538"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1874" y="1881235"/>
                        <a:ext cx="2909186" cy="973932"/>
                      </a:xfrm>
                      <a:prstGeom prst="rect">
                        <a:avLst/>
                      </a:prstGeom>
                      <a:solidFill>
                        <a:srgbClr val="FFFFCC"/>
                      </a:solidFill>
                      <a:ln w="28575">
                        <a:solidFill>
                          <a:srgbClr val="C00000"/>
                        </a:solid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7678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8594">
                                            <p:txEl>
                                              <p:pRg st="0" end="0"/>
                                            </p:txEl>
                                          </p:spTgt>
                                        </p:tgtEl>
                                        <p:attrNameLst>
                                          <p:attrName>style.visibility</p:attrName>
                                        </p:attrNameLst>
                                      </p:cBhvr>
                                      <p:to>
                                        <p:strVal val="visible"/>
                                      </p:to>
                                    </p:set>
                                    <p:animEffect transition="in" filter="wipe(left)">
                                      <p:cBhvr>
                                        <p:cTn id="7" dur="500"/>
                                        <p:tgtEl>
                                          <p:spTgt spid="2385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8594">
                                            <p:txEl>
                                              <p:pRg st="4" end="4"/>
                                            </p:txEl>
                                          </p:spTgt>
                                        </p:tgtEl>
                                        <p:attrNameLst>
                                          <p:attrName>style.visibility</p:attrName>
                                        </p:attrNameLst>
                                      </p:cBhvr>
                                      <p:to>
                                        <p:strVal val="visible"/>
                                      </p:to>
                                    </p:set>
                                    <p:animEffect transition="in" filter="wipe(left)">
                                      <p:cBhvr>
                                        <p:cTn id="12" dur="500"/>
                                        <p:tgtEl>
                                          <p:spTgt spid="23859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238598"/>
                                        </p:tgtEl>
                                        <p:attrNameLst>
                                          <p:attrName>style.visibility</p:attrName>
                                        </p:attrNameLst>
                                      </p:cBhvr>
                                      <p:to>
                                        <p:strVal val="visible"/>
                                      </p:to>
                                    </p:set>
                                    <p:anim calcmode="lin" valueType="num">
                                      <p:cBhvr>
                                        <p:cTn id="17" dur="1000" fill="hold"/>
                                        <p:tgtEl>
                                          <p:spTgt spid="238598"/>
                                        </p:tgtEl>
                                        <p:attrNameLst>
                                          <p:attrName>ppt_w</p:attrName>
                                        </p:attrNameLst>
                                      </p:cBhvr>
                                      <p:tavLst>
                                        <p:tav tm="0">
                                          <p:val>
                                            <p:fltVal val="0"/>
                                          </p:val>
                                        </p:tav>
                                        <p:tav tm="100000">
                                          <p:val>
                                            <p:strVal val="#ppt_w"/>
                                          </p:val>
                                        </p:tav>
                                      </p:tavLst>
                                    </p:anim>
                                    <p:anim calcmode="lin" valueType="num">
                                      <p:cBhvr>
                                        <p:cTn id="18" dur="1000" fill="hold"/>
                                        <p:tgtEl>
                                          <p:spTgt spid="238598"/>
                                        </p:tgtEl>
                                        <p:attrNameLst>
                                          <p:attrName>ppt_h</p:attrName>
                                        </p:attrNameLst>
                                      </p:cBhvr>
                                      <p:tavLst>
                                        <p:tav tm="0">
                                          <p:val>
                                            <p:fltVal val="0"/>
                                          </p:val>
                                        </p:tav>
                                        <p:tav tm="100000">
                                          <p:val>
                                            <p:strVal val="#ppt_h"/>
                                          </p:val>
                                        </p:tav>
                                      </p:tavLst>
                                    </p:anim>
                                    <p:anim calcmode="lin" valueType="num">
                                      <p:cBhvr>
                                        <p:cTn id="19" dur="1000" fill="hold"/>
                                        <p:tgtEl>
                                          <p:spTgt spid="238598"/>
                                        </p:tgtEl>
                                        <p:attrNameLst>
                                          <p:attrName>style.rotation</p:attrName>
                                        </p:attrNameLst>
                                      </p:cBhvr>
                                      <p:tavLst>
                                        <p:tav tm="0">
                                          <p:val>
                                            <p:fltVal val="90"/>
                                          </p:val>
                                        </p:tav>
                                        <p:tav tm="100000">
                                          <p:val>
                                            <p:fltVal val="0"/>
                                          </p:val>
                                        </p:tav>
                                      </p:tavLst>
                                    </p:anim>
                                    <p:animEffect transition="in" filter="fade">
                                      <p:cBhvr>
                                        <p:cTn id="20" dur="1000"/>
                                        <p:tgtEl>
                                          <p:spTgt spid="238598"/>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38596"/>
                                        </p:tgtEl>
                                        <p:attrNameLst>
                                          <p:attrName>style.visibility</p:attrName>
                                        </p:attrNameLst>
                                      </p:cBhvr>
                                      <p:to>
                                        <p:strVal val="visible"/>
                                      </p:to>
                                    </p:set>
                                    <p:anim to="" calcmode="lin" valueType="num">
                                      <p:cBhvr>
                                        <p:cTn id="25" dur="1" fill="hold"/>
                                        <p:tgtEl>
                                          <p:spTgt spid="238596"/>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Oct. 5,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F94BCD39-414E-3645-AE99-E1C86C698B7C}" type="slidenum">
              <a:rPr lang="en-US"/>
              <a:pPr/>
              <a:t>7</a:t>
            </a:fld>
            <a:endParaRPr lang="en-US"/>
          </a:p>
        </p:txBody>
      </p:sp>
      <p:sp>
        <p:nvSpPr>
          <p:cNvPr id="241666" name="Rectangle 2"/>
          <p:cNvSpPr>
            <a:spLocks noGrp="1" noChangeArrowheads="1"/>
          </p:cNvSpPr>
          <p:nvPr>
            <p:ph type="title"/>
          </p:nvPr>
        </p:nvSpPr>
        <p:spPr>
          <a:xfrm>
            <a:off x="76200" y="76200"/>
            <a:ext cx="8915400" cy="685800"/>
          </a:xfrm>
        </p:spPr>
        <p:txBody>
          <a:bodyPr/>
          <a:lstStyle/>
          <a:p>
            <a:r>
              <a:rPr lang="en-US"/>
              <a:t>Electric Potential by Charge Distributions</a:t>
            </a:r>
          </a:p>
        </p:txBody>
      </p:sp>
      <p:sp>
        <p:nvSpPr>
          <p:cNvPr id="241667" name="Rectangle 3"/>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the case of </a:t>
            </a:r>
            <a:r>
              <a:rPr lang="en-US" sz="3200" b="1" dirty="0">
                <a:solidFill>
                  <a:srgbClr val="C00000"/>
                </a:solidFill>
                <a:latin typeface="Arial Narrow" charset="0"/>
              </a:rPr>
              <a:t>n</a:t>
            </a:r>
            <a:r>
              <a:rPr lang="en-US" sz="3200" dirty="0">
                <a:solidFill>
                  <a:schemeClr val="accent2"/>
                </a:solidFill>
                <a:latin typeface="Arial Narrow" charset="0"/>
              </a:rPr>
              <a:t> individual point charges in a given space and V=0 at r=∞.</a:t>
            </a:r>
          </a:p>
          <a:p>
            <a:pPr marL="342900" indent="-342900">
              <a:spcBef>
                <a:spcPct val="20000"/>
              </a:spcBef>
              <a:buFontTx/>
              <a:buChar char="•"/>
            </a:pPr>
            <a:r>
              <a:rPr lang="en-US" sz="3200" dirty="0">
                <a:solidFill>
                  <a:schemeClr val="accent2"/>
                </a:solidFill>
                <a:latin typeface="Arial Narrow" charset="0"/>
              </a:rPr>
              <a:t>Then the potential </a:t>
            </a:r>
            <a:r>
              <a:rPr lang="en-US" sz="3200" dirty="0">
                <a:solidFill>
                  <a:srgbClr val="C00000"/>
                </a:solidFill>
                <a:latin typeface="Arial Narrow" charset="0"/>
              </a:rPr>
              <a:t>V</a:t>
            </a:r>
            <a:r>
              <a:rPr lang="en-US" sz="3200" baseline="-25000" dirty="0">
                <a:solidFill>
                  <a:srgbClr val="C00000"/>
                </a:solidFill>
                <a:latin typeface="Monotype Corsiva"/>
                <a:cs typeface="Monotype Corsiva"/>
              </a:rPr>
              <a:t>ia</a:t>
            </a:r>
            <a:r>
              <a:rPr lang="en-US" sz="3200" dirty="0">
                <a:solidFill>
                  <a:schemeClr val="accent2"/>
                </a:solidFill>
                <a:latin typeface="Arial Narrow" charset="0"/>
              </a:rPr>
              <a:t> due to the charge </a:t>
            </a:r>
            <a:r>
              <a:rPr lang="en-US" sz="3200" dirty="0">
                <a:solidFill>
                  <a:srgbClr val="C00000"/>
                </a:solidFill>
                <a:latin typeface="Arial Narrow" charset="0"/>
              </a:rPr>
              <a:t>Q</a:t>
            </a:r>
            <a:r>
              <a:rPr lang="en-US" sz="3200" baseline="-25000" dirty="0">
                <a:solidFill>
                  <a:srgbClr val="C00000"/>
                </a:solidFill>
                <a:latin typeface="Monotype Corsiva" charset="0"/>
              </a:rPr>
              <a:t>i</a:t>
            </a:r>
            <a:r>
              <a:rPr lang="en-US" sz="3200" dirty="0">
                <a:solidFill>
                  <a:schemeClr val="accent2"/>
                </a:solidFill>
                <a:latin typeface="Arial Narrow" charset="0"/>
              </a:rPr>
              <a:t> at point </a:t>
            </a:r>
            <a:r>
              <a:rPr lang="en-US" sz="3200" dirty="0">
                <a:solidFill>
                  <a:srgbClr val="C00000"/>
                </a:solidFill>
                <a:latin typeface="Monotype Corsiva" charset="0"/>
              </a:rPr>
              <a:t>a</a:t>
            </a:r>
            <a:r>
              <a:rPr lang="en-US" sz="3200" dirty="0">
                <a:solidFill>
                  <a:schemeClr val="accent2"/>
                </a:solidFill>
                <a:latin typeface="Arial Narrow" charset="0"/>
              </a:rPr>
              <a:t>, at a distance </a:t>
            </a:r>
            <a:r>
              <a:rPr lang="en-US" sz="3200" dirty="0">
                <a:solidFill>
                  <a:srgbClr val="C00000"/>
                </a:solidFill>
                <a:latin typeface="Arial Narrow" charset="0"/>
              </a:rPr>
              <a:t>r</a:t>
            </a:r>
            <a:r>
              <a:rPr lang="en-US" sz="3200" i="1" baseline="-25000" dirty="0">
                <a:solidFill>
                  <a:srgbClr val="C00000"/>
                </a:solidFill>
                <a:latin typeface="Arial Narrow" charset="0"/>
              </a:rPr>
              <a:t>ia</a:t>
            </a:r>
            <a:r>
              <a:rPr lang="en-US" sz="3200" dirty="0">
                <a:solidFill>
                  <a:schemeClr val="accent2"/>
                </a:solidFill>
                <a:latin typeface="Arial Narrow" charset="0"/>
              </a:rPr>
              <a:t> from </a:t>
            </a:r>
            <a:r>
              <a:rPr lang="en-US" sz="3200" dirty="0">
                <a:solidFill>
                  <a:srgbClr val="C00000"/>
                </a:solidFill>
                <a:latin typeface="Arial Narrow" charset="0"/>
              </a:rPr>
              <a:t>Q</a:t>
            </a:r>
            <a:r>
              <a:rPr lang="en-US" sz="3200" baseline="-25000" dirty="0">
                <a:solidFill>
                  <a:srgbClr val="C00000"/>
                </a:solidFill>
                <a:latin typeface="Monotype Corsiva" charset="0"/>
              </a:rPr>
              <a:t>i</a:t>
            </a:r>
            <a:r>
              <a:rPr lang="en-US" sz="3200" dirty="0">
                <a:solidFill>
                  <a:schemeClr val="accent2"/>
                </a:solidFill>
                <a:latin typeface="Arial Narrow" charset="0"/>
              </a:rPr>
              <a:t>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Thus the total potential </a:t>
            </a:r>
            <a:r>
              <a:rPr lang="en-US" sz="3200" dirty="0" err="1">
                <a:solidFill>
                  <a:srgbClr val="C00000"/>
                </a:solidFill>
                <a:latin typeface="Arial Narrow" charset="0"/>
              </a:rPr>
              <a:t>V</a:t>
            </a:r>
            <a:r>
              <a:rPr lang="en-US" sz="3200" baseline="-25000" dirty="0" err="1">
                <a:solidFill>
                  <a:srgbClr val="C00000"/>
                </a:solidFill>
                <a:latin typeface="Arial Narrow" charset="0"/>
              </a:rPr>
              <a:t>a</a:t>
            </a:r>
            <a:r>
              <a:rPr lang="en-US" sz="3200" dirty="0">
                <a:solidFill>
                  <a:schemeClr val="accent2"/>
                </a:solidFill>
                <a:latin typeface="Arial Narrow" charset="0"/>
              </a:rPr>
              <a:t> by all </a:t>
            </a:r>
            <a:r>
              <a:rPr lang="en-US" sz="3200" b="1" dirty="0" err="1">
                <a:solidFill>
                  <a:srgbClr val="C00000"/>
                </a:solidFill>
                <a:latin typeface="Arial Narrow" charset="0"/>
              </a:rPr>
              <a:t>n</a:t>
            </a:r>
            <a:r>
              <a:rPr lang="en-US" sz="3200" dirty="0">
                <a:solidFill>
                  <a:schemeClr val="accent2"/>
                </a:solidFill>
                <a:latin typeface="Arial Narrow" charset="0"/>
              </a:rPr>
              <a:t> point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41668" name="Object 4"/>
          <p:cNvGraphicFramePr>
            <a:graphicFrameLocks noChangeAspect="1"/>
          </p:cNvGraphicFramePr>
          <p:nvPr/>
        </p:nvGraphicFramePr>
        <p:xfrm>
          <a:off x="4919662" y="2514600"/>
          <a:ext cx="869950" cy="582613"/>
        </p:xfrm>
        <a:graphic>
          <a:graphicData uri="http://schemas.openxmlformats.org/presentationml/2006/ole">
            <mc:AlternateContent xmlns:mc="http://schemas.openxmlformats.org/markup-compatibility/2006">
              <mc:Choice xmlns:v="urn:schemas-microsoft-com:vml" Requires="v">
                <p:oleObj spid="_x0000_s143359" name="Equation" r:id="rId3" imgW="304560" imgH="203040" progId="Equation.DSMT4">
                  <p:embed/>
                </p:oleObj>
              </mc:Choice>
              <mc:Fallback>
                <p:oleObj name="Equation" r:id="rId3" imgW="304560" imgH="203040" progId="Equation.DSMT4">
                  <p:embed/>
                  <p:pic>
                    <p:nvPicPr>
                      <p:cNvPr id="2416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62" y="2514600"/>
                        <a:ext cx="869950" cy="582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69" name="Object 5"/>
          <p:cNvGraphicFramePr>
            <a:graphicFrameLocks noChangeAspect="1"/>
          </p:cNvGraphicFramePr>
          <p:nvPr/>
        </p:nvGraphicFramePr>
        <p:xfrm>
          <a:off x="5783262" y="2286000"/>
          <a:ext cx="1455738" cy="1168400"/>
        </p:xfrm>
        <a:graphic>
          <a:graphicData uri="http://schemas.openxmlformats.org/presentationml/2006/ole">
            <mc:AlternateContent xmlns:mc="http://schemas.openxmlformats.org/markup-compatibility/2006">
              <mc:Choice xmlns:v="urn:schemas-microsoft-com:vml" Requires="v">
                <p:oleObj spid="_x0000_s209920" name="Equation" r:id="rId5" imgW="507960" imgH="406080" progId="Equation.DSMT4">
                  <p:embed/>
                </p:oleObj>
              </mc:Choice>
              <mc:Fallback>
                <p:oleObj name="Equation" r:id="rId5" imgW="507960" imgH="406080" progId="Equation.DSMT4">
                  <p:embed/>
                  <p:pic>
                    <p:nvPicPr>
                      <p:cNvPr id="24166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3262" y="2286000"/>
                        <a:ext cx="1455738" cy="1168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70" name="Object 6"/>
          <p:cNvGraphicFramePr>
            <a:graphicFrameLocks noChangeAspect="1"/>
          </p:cNvGraphicFramePr>
          <p:nvPr/>
        </p:nvGraphicFramePr>
        <p:xfrm>
          <a:off x="2584450" y="3889375"/>
          <a:ext cx="1377950" cy="1238250"/>
        </p:xfrm>
        <a:graphic>
          <a:graphicData uri="http://schemas.openxmlformats.org/presentationml/2006/ole">
            <mc:AlternateContent xmlns:mc="http://schemas.openxmlformats.org/markup-compatibility/2006">
              <mc:Choice xmlns:v="urn:schemas-microsoft-com:vml" Requires="v">
                <p:oleObj spid="_x0000_s209921" name="Equation" r:id="rId7" imgW="482400" imgH="431640" progId="Equation.DSMT4">
                  <p:embed/>
                </p:oleObj>
              </mc:Choice>
              <mc:Fallback>
                <p:oleObj name="Equation" r:id="rId7" imgW="482400" imgH="431640" progId="Equation.DSMT4">
                  <p:embed/>
                  <p:pic>
                    <p:nvPicPr>
                      <p:cNvPr id="24167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4450" y="3889375"/>
                        <a:ext cx="1377950" cy="1238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71" name="Object 7"/>
          <p:cNvGraphicFramePr>
            <a:graphicFrameLocks noChangeAspect="1"/>
          </p:cNvGraphicFramePr>
          <p:nvPr/>
        </p:nvGraphicFramePr>
        <p:xfrm>
          <a:off x="3825875" y="3886200"/>
          <a:ext cx="1965325" cy="1241425"/>
        </p:xfrm>
        <a:graphic>
          <a:graphicData uri="http://schemas.openxmlformats.org/presentationml/2006/ole">
            <mc:AlternateContent xmlns:mc="http://schemas.openxmlformats.org/markup-compatibility/2006">
              <mc:Choice xmlns:v="urn:schemas-microsoft-com:vml" Requires="v">
                <p:oleObj spid="_x0000_s209922" name="Equation" r:id="rId9" imgW="685800" imgH="431640" progId="Equation.DSMT4">
                  <p:embed/>
                </p:oleObj>
              </mc:Choice>
              <mc:Fallback>
                <p:oleObj name="Equation" r:id="rId9" imgW="685800" imgH="431640" progId="Equation.DSMT4">
                  <p:embed/>
                  <p:pic>
                    <p:nvPicPr>
                      <p:cNvPr id="24167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5875" y="3886200"/>
                        <a:ext cx="1965325" cy="1241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1672" name="Object 8"/>
          <p:cNvGraphicFramePr>
            <a:graphicFrameLocks noChangeAspect="1"/>
          </p:cNvGraphicFramePr>
          <p:nvPr/>
        </p:nvGraphicFramePr>
        <p:xfrm>
          <a:off x="1752600" y="4240213"/>
          <a:ext cx="833438" cy="582612"/>
        </p:xfrm>
        <a:graphic>
          <a:graphicData uri="http://schemas.openxmlformats.org/presentationml/2006/ole">
            <mc:AlternateContent xmlns:mc="http://schemas.openxmlformats.org/markup-compatibility/2006">
              <mc:Choice xmlns:v="urn:schemas-microsoft-com:vml" Requires="v">
                <p:oleObj spid="_x0000_s209923" name="Equation" r:id="rId11" imgW="291960" imgH="203040" progId="Equation.DSMT4">
                  <p:embed/>
                </p:oleObj>
              </mc:Choice>
              <mc:Fallback>
                <p:oleObj name="Equation" r:id="rId11" imgW="291960" imgH="203040" progId="Equation.DSMT4">
                  <p:embed/>
                  <p:pic>
                    <p:nvPicPr>
                      <p:cNvPr id="241672"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240213"/>
                        <a:ext cx="833438" cy="5826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1673" name="Rectangle 9"/>
          <p:cNvSpPr>
            <a:spLocks noChangeArrowheads="1"/>
          </p:cNvSpPr>
          <p:nvPr/>
        </p:nvSpPr>
        <p:spPr bwMode="auto">
          <a:xfrm>
            <a:off x="533400" y="5181600"/>
            <a:ext cx="4267200" cy="914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For a continuous charge distribution, we obtain</a:t>
            </a:r>
          </a:p>
        </p:txBody>
      </p:sp>
      <p:graphicFrame>
        <p:nvGraphicFramePr>
          <p:cNvPr id="241674" name="Object 10"/>
          <p:cNvGraphicFramePr>
            <a:graphicFrameLocks noChangeAspect="1"/>
          </p:cNvGraphicFramePr>
          <p:nvPr/>
        </p:nvGraphicFramePr>
        <p:xfrm>
          <a:off x="6400800" y="4949825"/>
          <a:ext cx="2057400" cy="1374775"/>
        </p:xfrm>
        <a:graphic>
          <a:graphicData uri="http://schemas.openxmlformats.org/presentationml/2006/ole">
            <mc:AlternateContent xmlns:mc="http://schemas.openxmlformats.org/markup-compatibility/2006">
              <mc:Choice xmlns:v="urn:schemas-microsoft-com:vml" Requires="v">
                <p:oleObj spid="_x0000_s209924" name="Equation" r:id="rId13" imgW="609480" imgH="406080" progId="Equation.DSMT4">
                  <p:embed/>
                </p:oleObj>
              </mc:Choice>
              <mc:Fallback>
                <p:oleObj name="Equation" r:id="rId13" imgW="609480" imgH="406080" progId="Equation.DSMT4">
                  <p:embed/>
                  <p:pic>
                    <p:nvPicPr>
                      <p:cNvPr id="24167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4949825"/>
                        <a:ext cx="2057400" cy="1374775"/>
                      </a:xfrm>
                      <a:prstGeom prst="rect">
                        <a:avLst/>
                      </a:prstGeom>
                      <a:solidFill>
                        <a:srgbClr val="99FFCC"/>
                      </a:solidFill>
                    </p:spPr>
                  </p:pic>
                </p:oleObj>
              </mc:Fallback>
            </mc:AlternateContent>
          </a:graphicData>
        </a:graphic>
      </p:graphicFrame>
      <p:graphicFrame>
        <p:nvGraphicFramePr>
          <p:cNvPr id="241675" name="Object 11"/>
          <p:cNvGraphicFramePr>
            <a:graphicFrameLocks noChangeAspect="1"/>
          </p:cNvGraphicFramePr>
          <p:nvPr/>
        </p:nvGraphicFramePr>
        <p:xfrm>
          <a:off x="5562600" y="5310188"/>
          <a:ext cx="852488" cy="557212"/>
        </p:xfrm>
        <a:graphic>
          <a:graphicData uri="http://schemas.openxmlformats.org/presentationml/2006/ole">
            <mc:AlternateContent xmlns:mc="http://schemas.openxmlformats.org/markup-compatibility/2006">
              <mc:Choice xmlns:v="urn:schemas-microsoft-com:vml" Requires="v">
                <p:oleObj spid="_x0000_s209925" name="Equation" r:id="rId15" imgW="253800" imgH="164880" progId="Equation.DSMT4">
                  <p:embed/>
                </p:oleObj>
              </mc:Choice>
              <mc:Fallback>
                <p:oleObj name="Equation" r:id="rId15" imgW="253800" imgH="164880" progId="Equation.DSMT4">
                  <p:embed/>
                  <p:pic>
                    <p:nvPicPr>
                      <p:cNvPr id="24167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2600" y="5310188"/>
                        <a:ext cx="852488" cy="557212"/>
                      </a:xfrm>
                      <a:prstGeom prst="rect">
                        <a:avLst/>
                      </a:prstGeom>
                      <a:solidFill>
                        <a:srgbClr val="99FFCC"/>
                      </a:solidFill>
                    </p:spPr>
                  </p:pic>
                </p:oleObj>
              </mc:Fallback>
            </mc:AlternateContent>
          </a:graphicData>
        </a:graphic>
      </p:graphicFrame>
    </p:spTree>
    <p:extLst>
      <p:ext uri="{BB962C8B-B14F-4D97-AF65-F5344CB8AC3E}">
        <p14:creationId xmlns:p14="http://schemas.microsoft.com/office/powerpoint/2010/main" val="330140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1667">
                                            <p:txEl>
                                              <p:pRg st="0" end="0"/>
                                            </p:txEl>
                                          </p:spTgt>
                                        </p:tgtEl>
                                        <p:attrNameLst>
                                          <p:attrName>style.visibility</p:attrName>
                                        </p:attrNameLst>
                                      </p:cBhvr>
                                      <p:to>
                                        <p:strVal val="visible"/>
                                      </p:to>
                                    </p:set>
                                    <p:animEffect transition="in" filter="wipe(left)">
                                      <p:cBhvr>
                                        <p:cTn id="7" dur="500"/>
                                        <p:tgtEl>
                                          <p:spTgt spid="241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41667">
                                            <p:txEl>
                                              <p:pRg st="1" end="1"/>
                                            </p:txEl>
                                          </p:spTgt>
                                        </p:tgtEl>
                                        <p:attrNameLst>
                                          <p:attrName>style.visibility</p:attrName>
                                        </p:attrNameLst>
                                      </p:cBhvr>
                                      <p:to>
                                        <p:strVal val="visible"/>
                                      </p:to>
                                    </p:set>
                                    <p:animEffect transition="in" filter="wipe(left)">
                                      <p:cBhvr>
                                        <p:cTn id="12" dur="500"/>
                                        <p:tgtEl>
                                          <p:spTgt spid="241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1668"/>
                                        </p:tgtEl>
                                        <p:attrNameLst>
                                          <p:attrName>style.visibility</p:attrName>
                                        </p:attrNameLst>
                                      </p:cBhvr>
                                      <p:to>
                                        <p:strVal val="visible"/>
                                      </p:to>
                                    </p:set>
                                    <p:animEffect transition="in" filter="wipe(left)">
                                      <p:cBhvr>
                                        <p:cTn id="17" dur="500"/>
                                        <p:tgtEl>
                                          <p:spTgt spid="2416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1669"/>
                                        </p:tgtEl>
                                        <p:attrNameLst>
                                          <p:attrName>style.visibility</p:attrName>
                                        </p:attrNameLst>
                                      </p:cBhvr>
                                      <p:to>
                                        <p:strVal val="visible"/>
                                      </p:to>
                                    </p:set>
                                    <p:animEffect transition="in" filter="wipe(left)">
                                      <p:cBhvr>
                                        <p:cTn id="22" dur="500"/>
                                        <p:tgtEl>
                                          <p:spTgt spid="2416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41667">
                                            <p:txEl>
                                              <p:pRg st="3" end="3"/>
                                            </p:txEl>
                                          </p:spTgt>
                                        </p:tgtEl>
                                        <p:attrNameLst>
                                          <p:attrName>style.visibility</p:attrName>
                                        </p:attrNameLst>
                                      </p:cBhvr>
                                      <p:to>
                                        <p:strVal val="visible"/>
                                      </p:to>
                                    </p:set>
                                    <p:animEffect transition="in" filter="wipe(left)">
                                      <p:cBhvr>
                                        <p:cTn id="27" dur="500"/>
                                        <p:tgtEl>
                                          <p:spTgt spid="2416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1672"/>
                                        </p:tgtEl>
                                        <p:attrNameLst>
                                          <p:attrName>style.visibility</p:attrName>
                                        </p:attrNameLst>
                                      </p:cBhvr>
                                      <p:to>
                                        <p:strVal val="visible"/>
                                      </p:to>
                                    </p:set>
                                    <p:animEffect transition="in" filter="wipe(left)">
                                      <p:cBhvr>
                                        <p:cTn id="32" dur="500"/>
                                        <p:tgtEl>
                                          <p:spTgt spid="2416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1670"/>
                                        </p:tgtEl>
                                        <p:attrNameLst>
                                          <p:attrName>style.visibility</p:attrName>
                                        </p:attrNameLst>
                                      </p:cBhvr>
                                      <p:to>
                                        <p:strVal val="visible"/>
                                      </p:to>
                                    </p:set>
                                    <p:animEffect transition="in" filter="wipe(left)">
                                      <p:cBhvr>
                                        <p:cTn id="37" dur="500"/>
                                        <p:tgtEl>
                                          <p:spTgt spid="2416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41671"/>
                                        </p:tgtEl>
                                        <p:attrNameLst>
                                          <p:attrName>style.visibility</p:attrName>
                                        </p:attrNameLst>
                                      </p:cBhvr>
                                      <p:to>
                                        <p:strVal val="visible"/>
                                      </p:to>
                                    </p:set>
                                    <p:animEffect transition="in" filter="wipe(left)">
                                      <p:cBhvr>
                                        <p:cTn id="42" dur="500"/>
                                        <p:tgtEl>
                                          <p:spTgt spid="2416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41673">
                                            <p:txEl>
                                              <p:pRg st="0" end="0"/>
                                            </p:txEl>
                                          </p:spTgt>
                                        </p:tgtEl>
                                        <p:attrNameLst>
                                          <p:attrName>style.visibility</p:attrName>
                                        </p:attrNameLst>
                                      </p:cBhvr>
                                      <p:to>
                                        <p:strVal val="visible"/>
                                      </p:to>
                                    </p:set>
                                    <p:animEffect transition="in" filter="wipe(left)">
                                      <p:cBhvr>
                                        <p:cTn id="47" dur="500"/>
                                        <p:tgtEl>
                                          <p:spTgt spid="24167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1675"/>
                                        </p:tgtEl>
                                        <p:attrNameLst>
                                          <p:attrName>style.visibility</p:attrName>
                                        </p:attrNameLst>
                                      </p:cBhvr>
                                      <p:to>
                                        <p:strVal val="visible"/>
                                      </p:to>
                                    </p:set>
                                    <p:animEffect transition="in" filter="wipe(left)">
                                      <p:cBhvr>
                                        <p:cTn id="52" dur="500"/>
                                        <p:tgtEl>
                                          <p:spTgt spid="24167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41674"/>
                                        </p:tgtEl>
                                        <p:attrNameLst>
                                          <p:attrName>style.visibility</p:attrName>
                                        </p:attrNameLst>
                                      </p:cBhvr>
                                      <p:to>
                                        <p:strVal val="visible"/>
                                      </p:to>
                                    </p:set>
                                    <p:animEffect transition="in" filter="wipe(left)">
                                      <p:cBhvr>
                                        <p:cTn id="57" dur="500"/>
                                        <p:tgtEl>
                                          <p:spTgt spid="241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p:bldP spid="24167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G23_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
            <a:ext cx="38100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5, 2020</a:t>
            </a:r>
          </a:p>
        </p:txBody>
      </p:sp>
      <p:sp>
        <p:nvSpPr>
          <p:cNvPr id="2970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2970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78F7BD-0588-964C-B167-BFADDDDAB2C6}"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9708" name="Rectangle 3"/>
          <p:cNvSpPr>
            <a:spLocks noGrp="1" noChangeArrowheads="1"/>
          </p:cNvSpPr>
          <p:nvPr>
            <p:ph type="title"/>
          </p:nvPr>
        </p:nvSpPr>
        <p:spPr>
          <a:xfrm>
            <a:off x="228600" y="0"/>
            <a:ext cx="5638800" cy="762000"/>
          </a:xfrm>
        </p:spPr>
        <p:txBody>
          <a:bodyPr/>
          <a:lstStyle/>
          <a:p>
            <a:r>
              <a:rPr lang="en-US" dirty="0">
                <a:latin typeface="Arial Narrow" charset="0"/>
                <a:ea typeface="ＭＳ Ｐゴシック" charset="0"/>
                <a:cs typeface="ＭＳ Ｐゴシック" charset="0"/>
              </a:rPr>
              <a:t>Example </a:t>
            </a:r>
          </a:p>
        </p:txBody>
      </p:sp>
      <p:sp>
        <p:nvSpPr>
          <p:cNvPr id="242692" name="Rectangle 4"/>
          <p:cNvSpPr>
            <a:spLocks noGrp="1" noChangeArrowheads="1"/>
          </p:cNvSpPr>
          <p:nvPr>
            <p:ph type="body" idx="1"/>
          </p:nvPr>
        </p:nvSpPr>
        <p:spPr>
          <a:xfrm>
            <a:off x="76200" y="762000"/>
            <a:ext cx="5181600" cy="1752600"/>
          </a:xfrm>
        </p:spPr>
        <p:txBody>
          <a:bodyPr/>
          <a:lstStyle/>
          <a:p>
            <a:pPr>
              <a:lnSpc>
                <a:spcPct val="80000"/>
              </a:lnSpc>
            </a:pPr>
            <a:r>
              <a:rPr lang="en-US" sz="2800" b="1">
                <a:latin typeface="Arial Narrow" charset="0"/>
                <a:ea typeface="ＭＳ Ｐゴシック" charset="0"/>
                <a:cs typeface="ＭＳ Ｐゴシック" charset="0"/>
              </a:rPr>
              <a:t>Potential due to two charges</a:t>
            </a:r>
            <a:r>
              <a:rPr lang="en-US" sz="2800">
                <a:latin typeface="Arial Narrow" charset="0"/>
                <a:ea typeface="ＭＳ Ｐゴシック" charset="0"/>
                <a:cs typeface="ＭＳ Ｐゴシック" charset="0"/>
              </a:rPr>
              <a:t>: Calculate the electric potential (a) at point A in the figure due to the two charges shown, and (b) at point B.</a:t>
            </a:r>
          </a:p>
        </p:txBody>
      </p:sp>
      <p:sp>
        <p:nvSpPr>
          <p:cNvPr id="242693" name="Rectangle 5"/>
          <p:cNvSpPr>
            <a:spLocks noChangeArrowheads="1"/>
          </p:cNvSpPr>
          <p:nvPr/>
        </p:nvSpPr>
        <p:spPr bwMode="auto">
          <a:xfrm>
            <a:off x="152400" y="2286000"/>
            <a:ext cx="52578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a:solidFill>
                  <a:srgbClr val="660066"/>
                </a:solidFill>
                <a:latin typeface="Arial Narrow" charset="0"/>
              </a:rPr>
              <a:t>Potential is a scalar quantity, so one adds the potential by each of the source charge, as if they are numbers.</a:t>
            </a:r>
          </a:p>
        </p:txBody>
      </p:sp>
      <p:graphicFrame>
        <p:nvGraphicFramePr>
          <p:cNvPr id="242694" name="Object 2"/>
          <p:cNvGraphicFramePr>
            <a:graphicFrameLocks noChangeAspect="1"/>
          </p:cNvGraphicFramePr>
          <p:nvPr/>
        </p:nvGraphicFramePr>
        <p:xfrm>
          <a:off x="3048000" y="3276600"/>
          <a:ext cx="687388" cy="496888"/>
        </p:xfrm>
        <a:graphic>
          <a:graphicData uri="http://schemas.openxmlformats.org/presentationml/2006/ole">
            <mc:AlternateContent xmlns:mc="http://schemas.openxmlformats.org/markup-compatibility/2006">
              <mc:Choice xmlns:v="urn:schemas-microsoft-com:vml" Requires="v">
                <p:oleObj spid="_x0000_s144237" name="Equation" r:id="rId4" imgW="304800" imgH="228600" progId="Equation.DSMT4">
                  <p:embed/>
                </p:oleObj>
              </mc:Choice>
              <mc:Fallback>
                <p:oleObj name="Equation" r:id="rId4" imgW="304800" imgH="228600" progId="Equation.DSMT4">
                  <p:embed/>
                  <p:pic>
                    <p:nvPicPr>
                      <p:cNvPr id="2426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276600"/>
                        <a:ext cx="687388" cy="496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2695" name="Rectangle 7"/>
          <p:cNvSpPr>
            <a:spLocks noChangeArrowheads="1"/>
          </p:cNvSpPr>
          <p:nvPr/>
        </p:nvSpPr>
        <p:spPr bwMode="auto">
          <a:xfrm>
            <a:off x="304800" y="3352800"/>
            <a:ext cx="2743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pPr>
            <a:r>
              <a:rPr lang="en-US" sz="2800">
                <a:solidFill>
                  <a:schemeClr val="accent2"/>
                </a:solidFill>
                <a:latin typeface="Arial Narrow" charset="0"/>
              </a:rPr>
              <a:t>(a) potential at A is</a:t>
            </a:r>
          </a:p>
        </p:txBody>
      </p:sp>
      <p:graphicFrame>
        <p:nvGraphicFramePr>
          <p:cNvPr id="77832" name="Object 3"/>
          <p:cNvGraphicFramePr>
            <a:graphicFrameLocks noChangeAspect="1"/>
          </p:cNvGraphicFramePr>
          <p:nvPr/>
        </p:nvGraphicFramePr>
        <p:xfrm>
          <a:off x="5257800" y="3073400"/>
          <a:ext cx="1803400" cy="965200"/>
        </p:xfrm>
        <a:graphic>
          <a:graphicData uri="http://schemas.openxmlformats.org/presentationml/2006/ole">
            <mc:AlternateContent xmlns:mc="http://schemas.openxmlformats.org/markup-compatibility/2006">
              <mc:Choice xmlns:v="urn:schemas-microsoft-com:vml" Requires="v">
                <p:oleObj spid="_x0000_s144238" name="Equation" r:id="rId6" imgW="800100" imgH="444500" progId="Equation.DSMT4">
                  <p:embed/>
                </p:oleObj>
              </mc:Choice>
              <mc:Fallback>
                <p:oleObj name="Equation" r:id="rId6" imgW="800100" imgH="444500" progId="Equation.DSMT4">
                  <p:embed/>
                  <p:pic>
                    <p:nvPicPr>
                      <p:cNvPr id="7783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073400"/>
                        <a:ext cx="1803400" cy="965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3" name="Object 4"/>
          <p:cNvGraphicFramePr>
            <a:graphicFrameLocks noChangeAspect="1"/>
          </p:cNvGraphicFramePr>
          <p:nvPr/>
        </p:nvGraphicFramePr>
        <p:xfrm>
          <a:off x="3733800" y="3276600"/>
          <a:ext cx="1489075" cy="496888"/>
        </p:xfrm>
        <a:graphic>
          <a:graphicData uri="http://schemas.openxmlformats.org/presentationml/2006/ole">
            <mc:AlternateContent xmlns:mc="http://schemas.openxmlformats.org/markup-compatibility/2006">
              <mc:Choice xmlns:v="urn:schemas-microsoft-com:vml" Requires="v">
                <p:oleObj spid="_x0000_s144239" name="Equation" r:id="rId8" imgW="660400" imgH="228600" progId="Equation.DSMT4">
                  <p:embed/>
                </p:oleObj>
              </mc:Choice>
              <mc:Fallback>
                <p:oleObj name="Equation" r:id="rId8" imgW="660400" imgH="228600" progId="Equation.DSMT4">
                  <p:embed/>
                  <p:pic>
                    <p:nvPicPr>
                      <p:cNvPr id="7783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276600"/>
                        <a:ext cx="1489075" cy="496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4" name="Object 5"/>
          <p:cNvGraphicFramePr>
            <a:graphicFrameLocks noChangeAspect="1"/>
          </p:cNvGraphicFramePr>
          <p:nvPr/>
        </p:nvGraphicFramePr>
        <p:xfrm>
          <a:off x="2746375" y="3835400"/>
          <a:ext cx="2892425" cy="965200"/>
        </p:xfrm>
        <a:graphic>
          <a:graphicData uri="http://schemas.openxmlformats.org/presentationml/2006/ole">
            <mc:AlternateContent xmlns:mc="http://schemas.openxmlformats.org/markup-compatibility/2006">
              <mc:Choice xmlns:v="urn:schemas-microsoft-com:vml" Requires="v">
                <p:oleObj spid="_x0000_s144240" name="Equation" r:id="rId10" imgW="1282700" imgH="444500" progId="Equation.DSMT4">
                  <p:embed/>
                </p:oleObj>
              </mc:Choice>
              <mc:Fallback>
                <p:oleObj name="Equation" r:id="rId10" imgW="1282700" imgH="444500" progId="Equation.DSMT4">
                  <p:embed/>
                  <p:pic>
                    <p:nvPicPr>
                      <p:cNvPr id="7783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6375" y="3835400"/>
                        <a:ext cx="2892425" cy="965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5" name="Object 6"/>
          <p:cNvGraphicFramePr>
            <a:graphicFrameLocks noChangeAspect="1"/>
          </p:cNvGraphicFramePr>
          <p:nvPr/>
        </p:nvGraphicFramePr>
        <p:xfrm>
          <a:off x="5715000" y="3779838"/>
          <a:ext cx="2519363" cy="1020762"/>
        </p:xfrm>
        <a:graphic>
          <a:graphicData uri="http://schemas.openxmlformats.org/presentationml/2006/ole">
            <mc:AlternateContent xmlns:mc="http://schemas.openxmlformats.org/markup-compatibility/2006">
              <mc:Choice xmlns:v="urn:schemas-microsoft-com:vml" Requires="v">
                <p:oleObj spid="_x0000_s144241" name="Equation" r:id="rId12" imgW="1117600" imgH="469900" progId="Equation.DSMT4">
                  <p:embed/>
                </p:oleObj>
              </mc:Choice>
              <mc:Fallback>
                <p:oleObj name="Equation" r:id="rId12" imgW="1117600" imgH="469900" progId="Equation.DSMT4">
                  <p:embed/>
                  <p:pic>
                    <p:nvPicPr>
                      <p:cNvPr id="7783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0" y="3779838"/>
                        <a:ext cx="2519363" cy="1020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6" name="Object 7"/>
          <p:cNvGraphicFramePr>
            <a:graphicFrameLocks noChangeAspect="1"/>
          </p:cNvGraphicFramePr>
          <p:nvPr/>
        </p:nvGraphicFramePr>
        <p:xfrm>
          <a:off x="2551113" y="4743450"/>
          <a:ext cx="6440487" cy="1047750"/>
        </p:xfrm>
        <a:graphic>
          <a:graphicData uri="http://schemas.openxmlformats.org/presentationml/2006/ole">
            <mc:AlternateContent xmlns:mc="http://schemas.openxmlformats.org/markup-compatibility/2006">
              <mc:Choice xmlns:v="urn:schemas-microsoft-com:vml" Requires="v">
                <p:oleObj spid="_x0000_s144242" name="Equation" r:id="rId14" imgW="2857500" imgH="482600" progId="Equation.DSMT4">
                  <p:embed/>
                </p:oleObj>
              </mc:Choice>
              <mc:Fallback>
                <p:oleObj name="Equation" r:id="rId14" imgW="2857500" imgH="482600" progId="Equation.DSMT4">
                  <p:embed/>
                  <p:pic>
                    <p:nvPicPr>
                      <p:cNvPr id="77836"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1113" y="4743450"/>
                        <a:ext cx="6440487" cy="1047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Rectangle 7"/>
          <p:cNvSpPr>
            <a:spLocks noChangeArrowheads="1"/>
          </p:cNvSpPr>
          <p:nvPr/>
        </p:nvSpPr>
        <p:spPr bwMode="auto">
          <a:xfrm>
            <a:off x="381000" y="5715000"/>
            <a:ext cx="4038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pPr>
            <a:r>
              <a:rPr lang="en-US" sz="2800" dirty="0">
                <a:solidFill>
                  <a:schemeClr val="accent2"/>
                </a:solidFill>
                <a:latin typeface="Arial Narrow" charset="0"/>
              </a:rPr>
              <a:t>(b) How about potential at B?</a:t>
            </a:r>
          </a:p>
        </p:txBody>
      </p:sp>
    </p:spTree>
    <p:extLst>
      <p:ext uri="{BB962C8B-B14F-4D97-AF65-F5344CB8AC3E}">
        <p14:creationId xmlns:p14="http://schemas.microsoft.com/office/powerpoint/2010/main" val="2902089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2692">
                                            <p:txEl>
                                              <p:pRg st="0" end="0"/>
                                            </p:txEl>
                                          </p:spTgt>
                                        </p:tgtEl>
                                        <p:attrNameLst>
                                          <p:attrName>style.visibility</p:attrName>
                                        </p:attrNameLst>
                                      </p:cBhvr>
                                      <p:to>
                                        <p:strVal val="visible"/>
                                      </p:to>
                                    </p:set>
                                    <p:animEffect transition="in" filter="wipe(left)">
                                      <p:cBhvr>
                                        <p:cTn id="7" dur="500"/>
                                        <p:tgtEl>
                                          <p:spTgt spid="2426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42693">
                                            <p:txEl>
                                              <p:pRg st="0" end="0"/>
                                            </p:txEl>
                                          </p:spTgt>
                                        </p:tgtEl>
                                        <p:attrNameLst>
                                          <p:attrName>style.visibility</p:attrName>
                                        </p:attrNameLst>
                                      </p:cBhvr>
                                      <p:to>
                                        <p:strVal val="visible"/>
                                      </p:to>
                                    </p:set>
                                    <p:animEffect transition="in" filter="wipe(left)">
                                      <p:cBhvr>
                                        <p:cTn id="17" dur="500"/>
                                        <p:tgtEl>
                                          <p:spTgt spid="24269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42695">
                                            <p:txEl>
                                              <p:pRg st="0" end="0"/>
                                            </p:txEl>
                                          </p:spTgt>
                                        </p:tgtEl>
                                        <p:attrNameLst>
                                          <p:attrName>style.visibility</p:attrName>
                                        </p:attrNameLst>
                                      </p:cBhvr>
                                      <p:to>
                                        <p:strVal val="visible"/>
                                      </p:to>
                                    </p:set>
                                    <p:animEffect transition="in" filter="wipe(left)">
                                      <p:cBhvr>
                                        <p:cTn id="22" dur="500"/>
                                        <p:tgtEl>
                                          <p:spTgt spid="24269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42694"/>
                                        </p:tgtEl>
                                        <p:attrNameLst>
                                          <p:attrName>style.visibility</p:attrName>
                                        </p:attrNameLst>
                                      </p:cBhvr>
                                      <p:to>
                                        <p:strVal val="visible"/>
                                      </p:to>
                                    </p:set>
                                    <p:animEffect transition="in" filter="wipe(left)">
                                      <p:cBhvr>
                                        <p:cTn id="27" dur="500"/>
                                        <p:tgtEl>
                                          <p:spTgt spid="2426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7833"/>
                                        </p:tgtEl>
                                        <p:attrNameLst>
                                          <p:attrName>style.visibility</p:attrName>
                                        </p:attrNameLst>
                                      </p:cBhvr>
                                      <p:to>
                                        <p:strVal val="visible"/>
                                      </p:to>
                                    </p:set>
                                    <p:animEffect transition="in" filter="wipe(left)">
                                      <p:cBhvr>
                                        <p:cTn id="32" dur="500"/>
                                        <p:tgtEl>
                                          <p:spTgt spid="778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7832"/>
                                        </p:tgtEl>
                                        <p:attrNameLst>
                                          <p:attrName>style.visibility</p:attrName>
                                        </p:attrNameLst>
                                      </p:cBhvr>
                                      <p:to>
                                        <p:strVal val="visible"/>
                                      </p:to>
                                    </p:set>
                                    <p:animEffect transition="in" filter="wipe(left)">
                                      <p:cBhvr>
                                        <p:cTn id="37" dur="500"/>
                                        <p:tgtEl>
                                          <p:spTgt spid="778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7834"/>
                                        </p:tgtEl>
                                        <p:attrNameLst>
                                          <p:attrName>style.visibility</p:attrName>
                                        </p:attrNameLst>
                                      </p:cBhvr>
                                      <p:to>
                                        <p:strVal val="visible"/>
                                      </p:to>
                                    </p:set>
                                    <p:animEffect transition="in" filter="wipe(left)">
                                      <p:cBhvr>
                                        <p:cTn id="42" dur="500"/>
                                        <p:tgtEl>
                                          <p:spTgt spid="778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77835"/>
                                        </p:tgtEl>
                                        <p:attrNameLst>
                                          <p:attrName>style.visibility</p:attrName>
                                        </p:attrNameLst>
                                      </p:cBhvr>
                                      <p:to>
                                        <p:strVal val="visible"/>
                                      </p:to>
                                    </p:set>
                                    <p:animEffect transition="in" filter="wipe(left)">
                                      <p:cBhvr>
                                        <p:cTn id="47" dur="500"/>
                                        <p:tgtEl>
                                          <p:spTgt spid="7783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7836"/>
                                        </p:tgtEl>
                                        <p:attrNameLst>
                                          <p:attrName>style.visibility</p:attrName>
                                        </p:attrNameLst>
                                      </p:cBhvr>
                                      <p:to>
                                        <p:strVal val="visible"/>
                                      </p:to>
                                    </p:set>
                                    <p:animEffect transition="in" filter="wipe(left)">
                                      <p:cBhvr>
                                        <p:cTn id="52" dur="500"/>
                                        <p:tgtEl>
                                          <p:spTgt spid="7783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7">
                                            <p:txEl>
                                              <p:pRg st="0" end="0"/>
                                            </p:txEl>
                                          </p:spTgt>
                                        </p:tgtEl>
                                        <p:attrNameLst>
                                          <p:attrName>style.visibility</p:attrName>
                                        </p:attrNameLst>
                                      </p:cBhvr>
                                      <p:to>
                                        <p:strVal val="visible"/>
                                      </p:to>
                                    </p:set>
                                    <p:animEffect transition="in" filter="wipe(left)">
                                      <p:cBhvr>
                                        <p:cTn id="5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build="p"/>
      <p:bldP spid="242693" grpId="0" build="p"/>
      <p:bldP spid="242695" grpId="0" build="p"/>
      <p:bldP spid="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Oct. 5, 2020</a:t>
            </a:r>
          </a:p>
        </p:txBody>
      </p:sp>
      <p:sp>
        <p:nvSpPr>
          <p:cNvPr id="18" name="Footer Placeholder 4"/>
          <p:cNvSpPr>
            <a:spLocks noGrp="1"/>
          </p:cNvSpPr>
          <p:nvPr>
            <p:ph type="ftr" sz="quarter" idx="11"/>
          </p:nvPr>
        </p:nvSpPr>
        <p:spPr/>
        <p:txBody>
          <a:bodyPr/>
          <a:lstStyle/>
          <a:p>
            <a:r>
              <a:rPr lang="de-DE"/>
              <a:t>PHYS 1444-002, Fall 2020                    Dr. Jaehoon Yu</a:t>
            </a:r>
            <a:endParaRPr lang="en-US"/>
          </a:p>
        </p:txBody>
      </p:sp>
      <p:sp>
        <p:nvSpPr>
          <p:cNvPr id="19" name="Slide Number Placeholder 5"/>
          <p:cNvSpPr>
            <a:spLocks noGrp="1"/>
          </p:cNvSpPr>
          <p:nvPr>
            <p:ph type="sldNum" sz="quarter" idx="12"/>
          </p:nvPr>
        </p:nvSpPr>
        <p:spPr/>
        <p:txBody>
          <a:bodyPr/>
          <a:lstStyle/>
          <a:p>
            <a:fld id="{8FFDE5C8-869A-8C42-897B-94DBA17EB52A}" type="slidenum">
              <a:rPr lang="en-US"/>
              <a:pPr/>
              <a:t>9</a:t>
            </a:fld>
            <a:endParaRPr lang="en-US"/>
          </a:p>
        </p:txBody>
      </p:sp>
      <p:pic>
        <p:nvPicPr>
          <p:cNvPr id="242690" name="Picture 2" descr="FG23_011"/>
          <p:cNvPicPr>
            <a:picLocks noChangeAspect="1" noChangeArrowheads="1"/>
          </p:cNvPicPr>
          <p:nvPr/>
        </p:nvPicPr>
        <p:blipFill>
          <a:blip r:embed="rId3"/>
          <a:srcRect/>
          <a:stretch>
            <a:fillRect/>
          </a:stretch>
        </p:blipFill>
        <p:spPr bwMode="auto">
          <a:xfrm>
            <a:off x="6324600" y="609600"/>
            <a:ext cx="2743200" cy="2057400"/>
          </a:xfrm>
          <a:prstGeom prst="rect">
            <a:avLst/>
          </a:prstGeom>
          <a:noFill/>
        </p:spPr>
      </p:pic>
      <p:sp>
        <p:nvSpPr>
          <p:cNvPr id="242691" name="Rectangle 3"/>
          <p:cNvSpPr>
            <a:spLocks noGrp="1" noChangeArrowheads="1"/>
          </p:cNvSpPr>
          <p:nvPr>
            <p:ph type="title"/>
          </p:nvPr>
        </p:nvSpPr>
        <p:spPr>
          <a:xfrm>
            <a:off x="228600" y="0"/>
            <a:ext cx="8686800" cy="762000"/>
          </a:xfrm>
        </p:spPr>
        <p:txBody>
          <a:bodyPr/>
          <a:lstStyle/>
          <a:p>
            <a:r>
              <a:rPr lang="en-US"/>
              <a:t>Example 23 – 8 </a:t>
            </a:r>
          </a:p>
        </p:txBody>
      </p:sp>
      <p:sp>
        <p:nvSpPr>
          <p:cNvPr id="242692" name="Rectangle 4"/>
          <p:cNvSpPr>
            <a:spLocks noGrp="1" noChangeArrowheads="1"/>
          </p:cNvSpPr>
          <p:nvPr>
            <p:ph type="body" idx="1"/>
          </p:nvPr>
        </p:nvSpPr>
        <p:spPr>
          <a:xfrm>
            <a:off x="0" y="838200"/>
            <a:ext cx="6477000" cy="1752600"/>
          </a:xfrm>
        </p:spPr>
        <p:txBody>
          <a:bodyPr/>
          <a:lstStyle/>
          <a:p>
            <a:pPr>
              <a:lnSpc>
                <a:spcPct val="80000"/>
              </a:lnSpc>
            </a:pPr>
            <a:r>
              <a:rPr lang="en-US" sz="2800" b="1" dirty="0"/>
              <a:t>Potential due to a ring of charge</a:t>
            </a:r>
            <a:r>
              <a:rPr lang="en-US" sz="2800" dirty="0"/>
              <a:t>: A thin circular ring of radius R carries a uniformly distributed charge Q. Determine the electric potential at a point P on the axis of the ring a distance </a:t>
            </a:r>
            <a:r>
              <a:rPr lang="en-US" sz="2800" dirty="0" err="1"/>
              <a:t>x</a:t>
            </a:r>
            <a:r>
              <a:rPr lang="en-US" sz="2800" dirty="0"/>
              <a:t> from its center.</a:t>
            </a:r>
          </a:p>
        </p:txBody>
      </p:sp>
      <p:sp>
        <p:nvSpPr>
          <p:cNvPr id="242693" name="Rectangle 5"/>
          <p:cNvSpPr>
            <a:spLocks noChangeArrowheads="1"/>
          </p:cNvSpPr>
          <p:nvPr/>
        </p:nvSpPr>
        <p:spPr bwMode="auto">
          <a:xfrm>
            <a:off x="152400" y="2819400"/>
            <a:ext cx="8610600" cy="914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Each point on the ring is at the same distance from the point P.  What is the distance?</a:t>
            </a:r>
          </a:p>
        </p:txBody>
      </p:sp>
      <p:graphicFrame>
        <p:nvGraphicFramePr>
          <p:cNvPr id="242694" name="Object 6"/>
          <p:cNvGraphicFramePr>
            <a:graphicFrameLocks noChangeAspect="1"/>
          </p:cNvGraphicFramePr>
          <p:nvPr/>
        </p:nvGraphicFramePr>
        <p:xfrm>
          <a:off x="4205288" y="3352800"/>
          <a:ext cx="2043112" cy="612775"/>
        </p:xfrm>
        <a:graphic>
          <a:graphicData uri="http://schemas.openxmlformats.org/presentationml/2006/ole">
            <mc:AlternateContent xmlns:mc="http://schemas.openxmlformats.org/markup-compatibility/2006">
              <mc:Choice xmlns:v="urn:schemas-microsoft-com:vml" Requires="v">
                <p:oleObj spid="_x0000_s145261" name="Equation" r:id="rId4" imgW="774360" imgH="241200" progId="Equation.DSMT4">
                  <p:embed/>
                </p:oleObj>
              </mc:Choice>
              <mc:Fallback>
                <p:oleObj name="Equation" r:id="rId4" imgW="774360" imgH="241200" progId="Equation.DSMT4">
                  <p:embed/>
                  <p:pic>
                    <p:nvPicPr>
                      <p:cNvPr id="2426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288" y="3352800"/>
                        <a:ext cx="2043112" cy="612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2695" name="Rectangle 7"/>
          <p:cNvSpPr>
            <a:spLocks noChangeArrowheads="1"/>
          </p:cNvSpPr>
          <p:nvPr/>
        </p:nvSpPr>
        <p:spPr bwMode="auto">
          <a:xfrm>
            <a:off x="228600" y="3886200"/>
            <a:ext cx="7543800" cy="533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So the potential at P is</a:t>
            </a:r>
          </a:p>
        </p:txBody>
      </p:sp>
      <p:graphicFrame>
        <p:nvGraphicFramePr>
          <p:cNvPr id="242696" name="Object 8"/>
          <p:cNvGraphicFramePr>
            <a:graphicFrameLocks noChangeAspect="1"/>
          </p:cNvGraphicFramePr>
          <p:nvPr/>
        </p:nvGraphicFramePr>
        <p:xfrm>
          <a:off x="1381125" y="4267200"/>
          <a:ext cx="1809750" cy="1017588"/>
        </p:xfrm>
        <a:graphic>
          <a:graphicData uri="http://schemas.openxmlformats.org/presentationml/2006/ole">
            <mc:AlternateContent xmlns:mc="http://schemas.openxmlformats.org/markup-compatibility/2006">
              <mc:Choice xmlns:v="urn:schemas-microsoft-com:vml" Requires="v">
                <p:oleObj spid="_x0000_s145262" name="Equation" r:id="rId6" imgW="723600" imgH="406080" progId="Equation.DSMT4">
                  <p:embed/>
                </p:oleObj>
              </mc:Choice>
              <mc:Fallback>
                <p:oleObj name="Equation" r:id="rId6" imgW="723600" imgH="406080" progId="Equation.DSMT4">
                  <p:embed/>
                  <p:pic>
                    <p:nvPicPr>
                      <p:cNvPr id="24269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125" y="4267200"/>
                        <a:ext cx="1809750" cy="10175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7" name="Object 9"/>
          <p:cNvGraphicFramePr>
            <a:graphicFrameLocks noChangeAspect="1"/>
          </p:cNvGraphicFramePr>
          <p:nvPr/>
        </p:nvGraphicFramePr>
        <p:xfrm>
          <a:off x="815975" y="4495800"/>
          <a:ext cx="631825" cy="412750"/>
        </p:xfrm>
        <a:graphic>
          <a:graphicData uri="http://schemas.openxmlformats.org/presentationml/2006/ole">
            <mc:AlternateContent xmlns:mc="http://schemas.openxmlformats.org/markup-compatibility/2006">
              <mc:Choice xmlns:v="urn:schemas-microsoft-com:vml" Requires="v">
                <p:oleObj spid="_x0000_s145263" name="Equation" r:id="rId8" imgW="253800" imgH="164880" progId="Equation.DSMT4">
                  <p:embed/>
                </p:oleObj>
              </mc:Choice>
              <mc:Fallback>
                <p:oleObj name="Equation" r:id="rId8" imgW="253800" imgH="164880" progId="Equation.DSMT4">
                  <p:embed/>
                  <p:pic>
                    <p:nvPicPr>
                      <p:cNvPr id="242697"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975" y="4495800"/>
                        <a:ext cx="631825" cy="412750"/>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8" name="Object 10"/>
          <p:cNvGraphicFramePr>
            <a:graphicFrameLocks noChangeAspect="1"/>
          </p:cNvGraphicFramePr>
          <p:nvPr/>
        </p:nvGraphicFramePr>
        <p:xfrm>
          <a:off x="3155950" y="4267200"/>
          <a:ext cx="1873250" cy="1017588"/>
        </p:xfrm>
        <a:graphic>
          <a:graphicData uri="http://schemas.openxmlformats.org/presentationml/2006/ole">
            <mc:AlternateContent xmlns:mc="http://schemas.openxmlformats.org/markup-compatibility/2006">
              <mc:Choice xmlns:v="urn:schemas-microsoft-com:vml" Requires="v">
                <p:oleObj spid="_x0000_s145264" name="Equation" r:id="rId10" imgW="749160" imgH="406080" progId="Equation.DSMT4">
                  <p:embed/>
                </p:oleObj>
              </mc:Choice>
              <mc:Fallback>
                <p:oleObj name="Equation" r:id="rId10" imgW="749160" imgH="406080" progId="Equation.DSMT4">
                  <p:embed/>
                  <p:pic>
                    <p:nvPicPr>
                      <p:cNvPr id="242698"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5950" y="4267200"/>
                        <a:ext cx="1873250" cy="10175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699" name="Object 11"/>
          <p:cNvGraphicFramePr>
            <a:graphicFrameLocks noChangeAspect="1"/>
          </p:cNvGraphicFramePr>
          <p:nvPr/>
        </p:nvGraphicFramePr>
        <p:xfrm>
          <a:off x="3016250" y="5135563"/>
          <a:ext cx="3079750" cy="1112837"/>
        </p:xfrm>
        <a:graphic>
          <a:graphicData uri="http://schemas.openxmlformats.org/presentationml/2006/ole">
            <mc:AlternateContent xmlns:mc="http://schemas.openxmlformats.org/markup-compatibility/2006">
              <mc:Choice xmlns:v="urn:schemas-microsoft-com:vml" Requires="v">
                <p:oleObj spid="_x0000_s145265" name="Equation" r:id="rId12" imgW="1231560" imgH="444240" progId="Equation.DSMT4">
                  <p:embed/>
                </p:oleObj>
              </mc:Choice>
              <mc:Fallback>
                <p:oleObj name="Equation" r:id="rId12" imgW="1231560" imgH="444240" progId="Equation.DSMT4">
                  <p:embed/>
                  <p:pic>
                    <p:nvPicPr>
                      <p:cNvPr id="242699"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6250" y="5135563"/>
                        <a:ext cx="3079750" cy="1112837"/>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42700" name="Object 12"/>
          <p:cNvGraphicFramePr>
            <a:graphicFrameLocks noChangeAspect="1"/>
          </p:cNvGraphicFramePr>
          <p:nvPr/>
        </p:nvGraphicFramePr>
        <p:xfrm>
          <a:off x="6038850" y="5105400"/>
          <a:ext cx="2190750" cy="1112838"/>
        </p:xfrm>
        <a:graphic>
          <a:graphicData uri="http://schemas.openxmlformats.org/presentationml/2006/ole">
            <mc:AlternateContent xmlns:mc="http://schemas.openxmlformats.org/markup-compatibility/2006">
              <mc:Choice xmlns:v="urn:schemas-microsoft-com:vml" Requires="v">
                <p:oleObj spid="_x0000_s145266" name="Equation" r:id="rId14" imgW="876240" imgH="444240" progId="Equation.DSMT4">
                  <p:embed/>
                </p:oleObj>
              </mc:Choice>
              <mc:Fallback>
                <p:oleObj name="Equation" r:id="rId14" imgW="876240" imgH="444240" progId="Equation.DSMT4">
                  <p:embed/>
                  <p:pic>
                    <p:nvPicPr>
                      <p:cNvPr id="24270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8850" y="5105400"/>
                        <a:ext cx="2190750" cy="111283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pSp>
        <p:nvGrpSpPr>
          <p:cNvPr id="2" name="Group 13"/>
          <p:cNvGrpSpPr>
            <a:grpSpLocks/>
          </p:cNvGrpSpPr>
          <p:nvPr/>
        </p:nvGrpSpPr>
        <p:grpSpPr bwMode="auto">
          <a:xfrm>
            <a:off x="5029200" y="4419600"/>
            <a:ext cx="2722563" cy="1676400"/>
            <a:chOff x="3168" y="2784"/>
            <a:chExt cx="1715" cy="1056"/>
          </a:xfrm>
        </p:grpSpPr>
        <p:sp>
          <p:nvSpPr>
            <p:cNvPr id="242702" name="Oval 14"/>
            <p:cNvSpPr>
              <a:spLocks noChangeArrowheads="1"/>
            </p:cNvSpPr>
            <p:nvPr/>
          </p:nvSpPr>
          <p:spPr bwMode="auto">
            <a:xfrm>
              <a:off x="3168" y="3264"/>
              <a:ext cx="528" cy="576"/>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242703" name="Text Box 15"/>
            <p:cNvSpPr txBox="1">
              <a:spLocks noChangeArrowheads="1"/>
            </p:cNvSpPr>
            <p:nvPr/>
          </p:nvSpPr>
          <p:spPr bwMode="auto">
            <a:xfrm>
              <a:off x="3888" y="2784"/>
              <a:ext cx="995" cy="30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What’s this?</a:t>
              </a:r>
            </a:p>
          </p:txBody>
        </p:sp>
        <p:cxnSp>
          <p:nvCxnSpPr>
            <p:cNvPr id="242704" name="AutoShape 16"/>
            <p:cNvCxnSpPr>
              <a:cxnSpLocks noChangeShapeType="1"/>
              <a:stCxn id="242703" idx="2"/>
              <a:endCxn id="242702" idx="7"/>
            </p:cNvCxnSpPr>
            <p:nvPr/>
          </p:nvCxnSpPr>
          <p:spPr bwMode="auto">
            <a:xfrm flipH="1">
              <a:off x="3619" y="3099"/>
              <a:ext cx="767" cy="240"/>
            </a:xfrm>
            <a:prstGeom prst="straightConnector1">
              <a:avLst/>
            </a:prstGeom>
            <a:noFill/>
            <a:ln w="28575">
              <a:solidFill>
                <a:srgbClr val="CC0000"/>
              </a:solidFill>
              <a:round/>
              <a:headEnd/>
              <a:tailEnd type="triangle" w="med" len="med"/>
            </a:ln>
            <a:effectLst/>
          </p:spPr>
        </p:cxnSp>
      </p:grpSp>
      <p:sp>
        <p:nvSpPr>
          <p:cNvPr id="3" name="Rectangle 2"/>
          <p:cNvSpPr/>
          <p:nvPr/>
        </p:nvSpPr>
        <p:spPr bwMode="auto">
          <a:xfrm>
            <a:off x="7315200" y="990600"/>
            <a:ext cx="15240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10038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2692">
                                            <p:txEl>
                                              <p:pRg st="0" end="0"/>
                                            </p:txEl>
                                          </p:spTgt>
                                        </p:tgtEl>
                                        <p:attrNameLst>
                                          <p:attrName>style.visibility</p:attrName>
                                        </p:attrNameLst>
                                      </p:cBhvr>
                                      <p:to>
                                        <p:strVal val="visible"/>
                                      </p:to>
                                    </p:set>
                                    <p:animEffect transition="in" filter="wipe(left)">
                                      <p:cBhvr>
                                        <p:cTn id="7" dur="500"/>
                                        <p:tgtEl>
                                          <p:spTgt spid="242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42690"/>
                                        </p:tgtEl>
                                        <p:attrNameLst>
                                          <p:attrName>style.visibility</p:attrName>
                                        </p:attrNameLst>
                                      </p:cBhvr>
                                      <p:to>
                                        <p:strVal val="visible"/>
                                      </p:to>
                                    </p:set>
                                    <p:anim calcmode="lin" valueType="num">
                                      <p:cBhvr>
                                        <p:cTn id="12" dur="500" fill="hold"/>
                                        <p:tgtEl>
                                          <p:spTgt spid="242690"/>
                                        </p:tgtEl>
                                        <p:attrNameLst>
                                          <p:attrName>ppt_w</p:attrName>
                                        </p:attrNameLst>
                                      </p:cBhvr>
                                      <p:tavLst>
                                        <p:tav tm="0">
                                          <p:val>
                                            <p:fltVal val="0"/>
                                          </p:val>
                                        </p:tav>
                                        <p:tav tm="100000">
                                          <p:val>
                                            <p:strVal val="#ppt_w"/>
                                          </p:val>
                                        </p:tav>
                                      </p:tavLst>
                                    </p:anim>
                                    <p:anim calcmode="lin" valueType="num">
                                      <p:cBhvr>
                                        <p:cTn id="13" dur="500" fill="hold"/>
                                        <p:tgtEl>
                                          <p:spTgt spid="242690"/>
                                        </p:tgtEl>
                                        <p:attrNameLst>
                                          <p:attrName>ppt_h</p:attrName>
                                        </p:attrNameLst>
                                      </p:cBhvr>
                                      <p:tavLst>
                                        <p:tav tm="0">
                                          <p:val>
                                            <p:fltVal val="0"/>
                                          </p:val>
                                        </p:tav>
                                        <p:tav tm="100000">
                                          <p:val>
                                            <p:strVal val="#ppt_h"/>
                                          </p:val>
                                        </p:tav>
                                      </p:tavLst>
                                    </p:anim>
                                    <p:animEffect transition="in" filter="fade">
                                      <p:cBhvr>
                                        <p:cTn id="14" dur="500"/>
                                        <p:tgtEl>
                                          <p:spTgt spid="24269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42693">
                                            <p:txEl>
                                              <p:pRg st="0" end="0"/>
                                            </p:txEl>
                                          </p:spTgt>
                                        </p:tgtEl>
                                        <p:attrNameLst>
                                          <p:attrName>style.visibility</p:attrName>
                                        </p:attrNameLst>
                                      </p:cBhvr>
                                      <p:to>
                                        <p:strVal val="visible"/>
                                      </p:to>
                                    </p:set>
                                    <p:animEffect transition="in" filter="wipe(left)">
                                      <p:cBhvr>
                                        <p:cTn id="19" dur="500"/>
                                        <p:tgtEl>
                                          <p:spTgt spid="24269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2694"/>
                                        </p:tgtEl>
                                        <p:attrNameLst>
                                          <p:attrName>style.visibility</p:attrName>
                                        </p:attrNameLst>
                                      </p:cBhvr>
                                      <p:to>
                                        <p:strVal val="visible"/>
                                      </p:to>
                                    </p:set>
                                    <p:animEffect transition="in" filter="wipe(left)">
                                      <p:cBhvr>
                                        <p:cTn id="24" dur="500"/>
                                        <p:tgtEl>
                                          <p:spTgt spid="24269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grpId="0" nodeType="clickEffect">
                                  <p:stCondLst>
                                    <p:cond delay="0"/>
                                  </p:stCondLst>
                                  <p:childTnLst>
                                    <p:animEffect transition="out" filter="checkerboard(across)">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42695">
                                            <p:txEl>
                                              <p:pRg st="0" end="0"/>
                                            </p:txEl>
                                          </p:spTgt>
                                        </p:tgtEl>
                                        <p:attrNameLst>
                                          <p:attrName>style.visibility</p:attrName>
                                        </p:attrNameLst>
                                      </p:cBhvr>
                                      <p:to>
                                        <p:strVal val="visible"/>
                                      </p:to>
                                    </p:set>
                                    <p:animEffect transition="in" filter="wipe(left)">
                                      <p:cBhvr>
                                        <p:cTn id="34" dur="500"/>
                                        <p:tgtEl>
                                          <p:spTgt spid="24269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42697"/>
                                        </p:tgtEl>
                                        <p:attrNameLst>
                                          <p:attrName>style.visibility</p:attrName>
                                        </p:attrNameLst>
                                      </p:cBhvr>
                                      <p:to>
                                        <p:strVal val="visible"/>
                                      </p:to>
                                    </p:set>
                                    <p:animEffect transition="in" filter="wipe(left)">
                                      <p:cBhvr>
                                        <p:cTn id="39" dur="500"/>
                                        <p:tgtEl>
                                          <p:spTgt spid="24269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2696"/>
                                        </p:tgtEl>
                                        <p:attrNameLst>
                                          <p:attrName>style.visibility</p:attrName>
                                        </p:attrNameLst>
                                      </p:cBhvr>
                                      <p:to>
                                        <p:strVal val="visible"/>
                                      </p:to>
                                    </p:set>
                                    <p:animEffect transition="in" filter="wipe(left)">
                                      <p:cBhvr>
                                        <p:cTn id="44" dur="500"/>
                                        <p:tgtEl>
                                          <p:spTgt spid="24269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2698"/>
                                        </p:tgtEl>
                                        <p:attrNameLst>
                                          <p:attrName>style.visibility</p:attrName>
                                        </p:attrNameLst>
                                      </p:cBhvr>
                                      <p:to>
                                        <p:strVal val="visible"/>
                                      </p:to>
                                    </p:set>
                                    <p:animEffect transition="in" filter="wipe(left)">
                                      <p:cBhvr>
                                        <p:cTn id="49" dur="500"/>
                                        <p:tgtEl>
                                          <p:spTgt spid="24269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42699"/>
                                        </p:tgtEl>
                                        <p:attrNameLst>
                                          <p:attrName>style.visibility</p:attrName>
                                        </p:attrNameLst>
                                      </p:cBhvr>
                                      <p:to>
                                        <p:strVal val="visible"/>
                                      </p:to>
                                    </p:set>
                                    <p:animEffect transition="in" filter="wipe(left)">
                                      <p:cBhvr>
                                        <p:cTn id="54" dur="500"/>
                                        <p:tgtEl>
                                          <p:spTgt spid="24269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up)">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42700"/>
                                        </p:tgtEl>
                                        <p:attrNameLst>
                                          <p:attrName>style.visibility</p:attrName>
                                        </p:attrNameLst>
                                      </p:cBhvr>
                                      <p:to>
                                        <p:strVal val="visible"/>
                                      </p:to>
                                    </p:set>
                                    <p:animEffect transition="in" filter="wipe(left)">
                                      <p:cBhvr>
                                        <p:cTn id="64" dur="500"/>
                                        <p:tgtEl>
                                          <p:spTgt spid="242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build="p"/>
      <p:bldP spid="242693" grpId="0" build="p"/>
      <p:bldP spid="242695" grpId="0" build="p"/>
      <p:bldP spid="3"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43455</TotalTime>
  <Words>2387</Words>
  <Application>Microsoft Macintosh PowerPoint</Application>
  <PresentationFormat>On-screen Show (4:3)</PresentationFormat>
  <Paragraphs>237</Paragraphs>
  <Slides>20</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 Narrow</vt:lpstr>
      <vt:lpstr>Courier New</vt:lpstr>
      <vt:lpstr>Monotype Corsiva</vt:lpstr>
      <vt:lpstr>Symbol</vt:lpstr>
      <vt:lpstr>Times New Roman</vt:lpstr>
      <vt:lpstr>phys1443-spring02</vt:lpstr>
      <vt:lpstr>Equation</vt:lpstr>
      <vt:lpstr>PHYS 1441 – Section 002 Lecture #10</vt:lpstr>
      <vt:lpstr>Announcements</vt:lpstr>
      <vt:lpstr>Reminder: SP#3 – Civic Duty I: Voter Registration</vt:lpstr>
      <vt:lpstr>SP#3 – Civic Duty I: Voter Registration – 2</vt:lpstr>
      <vt:lpstr>Reminder: Special Project #4</vt:lpstr>
      <vt:lpstr>Refresher : Some Formula</vt:lpstr>
      <vt:lpstr>Electric Potential by Charge Distributions</vt:lpstr>
      <vt:lpstr>Example </vt:lpstr>
      <vt:lpstr>Example 23 – 8 </vt:lpstr>
      <vt:lpstr>Equi-potential Surfaces</vt:lpstr>
      <vt:lpstr>Equi-potential Surfaces</vt:lpstr>
      <vt:lpstr>Electric Potential due to Electric Dipoles</vt:lpstr>
      <vt:lpstr>E Determined from V</vt:lpstr>
      <vt:lpstr>E Determined from V</vt:lpstr>
      <vt:lpstr>Electrostatic Potential Energy</vt:lpstr>
      <vt:lpstr>Electrostatic Potential Energy; Two charges</vt:lpstr>
      <vt:lpstr>Electrostatic Potential Energy; Three Charges</vt:lpstr>
      <vt:lpstr>Electrostatic Potential Energy: electron Volt</vt:lpstr>
      <vt:lpstr>Capacitors (or Condensers)</vt:lpstr>
      <vt:lpstr>Capacitors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956</cp:revision>
  <dcterms:created xsi:type="dcterms:W3CDTF">2012-01-19T04:21:20Z</dcterms:created>
  <dcterms:modified xsi:type="dcterms:W3CDTF">2020-10-05T19:36:16Z</dcterms:modified>
</cp:coreProperties>
</file>