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597" r:id="rId4"/>
    <p:sldId id="598" r:id="rId5"/>
    <p:sldId id="591" r:id="rId6"/>
    <p:sldId id="604" r:id="rId7"/>
    <p:sldId id="605" r:id="rId8"/>
    <p:sldId id="606" r:id="rId9"/>
    <p:sldId id="678" r:id="rId10"/>
    <p:sldId id="679" r:id="rId11"/>
    <p:sldId id="636" r:id="rId12"/>
    <p:sldId id="637" r:id="rId13"/>
    <p:sldId id="638" r:id="rId14"/>
    <p:sldId id="639" r:id="rId15"/>
    <p:sldId id="64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9"/>
    <p:restoredTop sz="94660"/>
  </p:normalViewPr>
  <p:slideViewPr>
    <p:cSldViewPr>
      <p:cViewPr varScale="1">
        <p:scale>
          <a:sx n="138" d="100"/>
          <a:sy n="138" d="100"/>
        </p:scale>
        <p:origin x="6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emf"/><Relationship Id="rId7" Type="http://schemas.openxmlformats.org/officeDocument/2006/relationships/image" Target="../media/image12.wmf"/><Relationship Id="rId12" Type="http://schemas.openxmlformats.org/officeDocument/2006/relationships/image" Target="../media/image17.e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e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emf"/><Relationship Id="rId4" Type="http://schemas.openxmlformats.org/officeDocument/2006/relationships/image" Target="../media/image27.wmf"/><Relationship Id="rId9"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e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wmf"/><Relationship Id="rId5" Type="http://schemas.openxmlformats.org/officeDocument/2006/relationships/image" Target="../media/image52.emf"/><Relationship Id="rId4"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93506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260015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7,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7,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7,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7,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7,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7,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0.wmf"/><Relationship Id="rId18" Type="http://schemas.openxmlformats.org/officeDocument/2006/relationships/oleObject" Target="../embeddings/oleObject38.bin"/><Relationship Id="rId3" Type="http://schemas.openxmlformats.org/officeDocument/2006/relationships/image" Target="../media/image47.jpeg"/><Relationship Id="rId21" Type="http://schemas.openxmlformats.org/officeDocument/2006/relationships/image" Target="../media/image44.wmf"/><Relationship Id="rId7" Type="http://schemas.openxmlformats.org/officeDocument/2006/relationships/image" Target="../media/image37.emf"/><Relationship Id="rId12" Type="http://schemas.openxmlformats.org/officeDocument/2006/relationships/oleObject" Target="../embeddings/oleObject35.bin"/><Relationship Id="rId17" Type="http://schemas.openxmlformats.org/officeDocument/2006/relationships/image" Target="../media/image42.wmf"/><Relationship Id="rId25"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vmlDrawing" Target="../drawings/vmlDrawing5.vml"/><Relationship Id="rId6" Type="http://schemas.openxmlformats.org/officeDocument/2006/relationships/oleObject" Target="../embeddings/oleObject32.bin"/><Relationship Id="rId11" Type="http://schemas.openxmlformats.org/officeDocument/2006/relationships/image" Target="../media/image39.emf"/><Relationship Id="rId24" Type="http://schemas.openxmlformats.org/officeDocument/2006/relationships/oleObject" Target="../embeddings/oleObject41.bin"/><Relationship Id="rId5" Type="http://schemas.openxmlformats.org/officeDocument/2006/relationships/image" Target="../media/image36.wmf"/><Relationship Id="rId15" Type="http://schemas.openxmlformats.org/officeDocument/2006/relationships/image" Target="../media/image41.wmf"/><Relationship Id="rId23" Type="http://schemas.openxmlformats.org/officeDocument/2006/relationships/image" Target="../media/image45.emf"/><Relationship Id="rId10" Type="http://schemas.openxmlformats.org/officeDocument/2006/relationships/oleObject" Target="../embeddings/oleObject34.bin"/><Relationship Id="rId19" Type="http://schemas.openxmlformats.org/officeDocument/2006/relationships/image" Target="../media/image43.wmf"/><Relationship Id="rId4" Type="http://schemas.openxmlformats.org/officeDocument/2006/relationships/oleObject" Target="../embeddings/oleObject31.bin"/><Relationship Id="rId9" Type="http://schemas.openxmlformats.org/officeDocument/2006/relationships/image" Target="../media/image38.wmf"/><Relationship Id="rId14" Type="http://schemas.openxmlformats.org/officeDocument/2006/relationships/oleObject" Target="../embeddings/oleObject36.bin"/><Relationship Id="rId22" Type="http://schemas.openxmlformats.org/officeDocument/2006/relationships/oleObject" Target="../embeddings/oleObject40.bin"/></Relationships>
</file>

<file path=ppt/slides/_rels/slide1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1.emf"/><Relationship Id="rId4" Type="http://schemas.openxmlformats.org/officeDocument/2006/relationships/image" Target="../media/image48.wmf"/><Relationship Id="rId9"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5.wmf"/><Relationship Id="rId4" Type="http://schemas.openxmlformats.org/officeDocument/2006/relationships/oleObject" Target="../embeddings/oleObject4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4.jpeg"/><Relationship Id="rId4" Type="http://schemas.openxmlformats.org/officeDocument/2006/relationships/image" Target="../media/image5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1.wmf"/><Relationship Id="rId18" Type="http://schemas.openxmlformats.org/officeDocument/2006/relationships/oleObject" Target="../embeddings/oleObject56.bin"/><Relationship Id="rId3" Type="http://schemas.openxmlformats.org/officeDocument/2006/relationships/image" Target="../media/image65.jpeg"/><Relationship Id="rId7" Type="http://schemas.openxmlformats.org/officeDocument/2006/relationships/image" Target="../media/image58.wmf"/><Relationship Id="rId12" Type="http://schemas.openxmlformats.org/officeDocument/2006/relationships/oleObject" Target="../embeddings/oleObject53.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2.bin"/><Relationship Id="rId19" Type="http://schemas.openxmlformats.org/officeDocument/2006/relationships/image" Target="../media/image64.wmf"/><Relationship Id="rId4" Type="http://schemas.openxmlformats.org/officeDocument/2006/relationships/oleObject" Target="../embeddings/oleObject49.bin"/><Relationship Id="rId9" Type="http://schemas.openxmlformats.org/officeDocument/2006/relationships/image" Target="../media/image59.wmf"/><Relationship Id="rId1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18.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6.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24" Type="http://schemas.openxmlformats.org/officeDocument/2006/relationships/oleObject" Target="../embeddings/oleObject12.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emf"/><Relationship Id="rId10" Type="http://schemas.openxmlformats.org/officeDocument/2006/relationships/oleObject" Target="../embeddings/oleObject5.bin"/><Relationship Id="rId19"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8.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e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1.wmf"/><Relationship Id="rId26" Type="http://schemas.openxmlformats.org/officeDocument/2006/relationships/image" Target="../media/image35.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8.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23.bin"/><Relationship Id="rId24" Type="http://schemas.openxmlformats.org/officeDocument/2006/relationships/image" Target="../media/image34.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27.wmf"/><Relationship Id="rId19" Type="http://schemas.openxmlformats.org/officeDocument/2006/relationships/oleObject" Target="../embeddings/oleObject27.bin"/><Relationship Id="rId4" Type="http://schemas.openxmlformats.org/officeDocument/2006/relationships/image" Target="../media/image24.wmf"/><Relationship Id="rId9" Type="http://schemas.openxmlformats.org/officeDocument/2006/relationships/oleObject" Target="../embeddings/oleObject22.bin"/><Relationship Id="rId14" Type="http://schemas.openxmlformats.org/officeDocument/2006/relationships/image" Target="../media/image29.wmf"/><Relationship Id="rId22"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7,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#11</a:t>
            </a:r>
          </a:p>
        </p:txBody>
      </p:sp>
      <p:sp>
        <p:nvSpPr>
          <p:cNvPr id="18438" name="Text Box 4"/>
          <p:cNvSpPr txBox="1">
            <a:spLocks noChangeArrowheads="1"/>
          </p:cNvSpPr>
          <p:nvPr/>
        </p:nvSpPr>
        <p:spPr bwMode="auto">
          <a:xfrm>
            <a:off x="2973549" y="1531203"/>
            <a:ext cx="288893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7,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Capacitors</a:t>
            </a:r>
          </a:p>
          <a:p>
            <a:pPr marL="990600" lvl="1" indent="-533400">
              <a:buFont typeface="Courier New" panose="02070309020205020404" pitchFamily="49" charset="0"/>
              <a:buChar char="o"/>
            </a:pPr>
            <a:r>
              <a:rPr lang="en-US" sz="3200" dirty="0">
                <a:solidFill>
                  <a:srgbClr val="003300"/>
                </a:solidFill>
                <a:latin typeface="Arial Narrow" charset="0"/>
              </a:rPr>
              <a:t>Capacitors in Series and Parallel </a:t>
            </a:r>
          </a:p>
          <a:p>
            <a:pPr marL="990600" lvl="1" indent="-533400">
              <a:buFont typeface="Courier New" panose="02070309020205020404" pitchFamily="49" charset="0"/>
              <a:buChar char="o"/>
            </a:pPr>
            <a:r>
              <a:rPr lang="en-US" sz="3200" dirty="0">
                <a:solidFill>
                  <a:srgbClr val="003300"/>
                </a:solidFill>
                <a:latin typeface="Arial Narrow" charset="0"/>
              </a:rPr>
              <a:t>Electric Energy Storage</a:t>
            </a:r>
          </a:p>
          <a:p>
            <a:pPr marL="990600" lvl="1" indent="-533400">
              <a:buFont typeface="Courier New" panose="02070309020205020404" pitchFamily="49" charset="0"/>
              <a:buChar char="o"/>
            </a:pPr>
            <a:r>
              <a:rPr lang="en-US" sz="3200" dirty="0">
                <a:solidFill>
                  <a:srgbClr val="003300"/>
                </a:solidFill>
                <a:latin typeface="Arial Narrow" charset="0"/>
              </a:rPr>
              <a:t>Effect of Dielectric</a:t>
            </a:r>
          </a:p>
          <a:p>
            <a:pPr marL="990600" lvl="1" indent="-533400">
              <a:buFont typeface="Courier New" panose="02070309020205020404" pitchFamily="49" charset="0"/>
              <a:buChar char="o"/>
            </a:pPr>
            <a:r>
              <a:rPr lang="en-US" sz="3200" dirty="0">
                <a:solidFill>
                  <a:srgbClr val="003300"/>
                </a:solidFill>
                <a:latin typeface="Arial Narrow" charset="0"/>
              </a:rPr>
              <a:t>Molecular description of Dielectric Material</a:t>
            </a:r>
          </a:p>
          <a:p>
            <a:pPr marL="990600" lvl="1" indent="-533400">
              <a:buFont typeface="Courier New" panose="02070309020205020404" pitchFamily="49" charset="0"/>
              <a:buChar char="o"/>
            </a:pPr>
            <a:endParaRPr lang="en-US" sz="3200" dirty="0">
              <a:solidFill>
                <a:srgbClr val="003300"/>
              </a:solidFill>
              <a:latin typeface="Arial Narrow" charset="0"/>
            </a:endParaRPr>
          </a:p>
          <a:p>
            <a:pPr marL="990600" lvl="1" indent="-533400">
              <a:buFont typeface="Courier New" panose="02070309020205020404" pitchFamily="49" charset="0"/>
              <a:buChar char="o"/>
            </a:pPr>
            <a:endParaRPr lang="en-US" sz="32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Oct. 7, 2020</a:t>
            </a:r>
          </a:p>
        </p:txBody>
      </p:sp>
      <p:sp>
        <p:nvSpPr>
          <p:cNvPr id="20" name="Footer Placeholder 4"/>
          <p:cNvSpPr>
            <a:spLocks noGrp="1"/>
          </p:cNvSpPr>
          <p:nvPr>
            <p:ph type="ftr" sz="quarter" idx="11"/>
          </p:nvPr>
        </p:nvSpPr>
        <p:spPr/>
        <p:txBody>
          <a:bodyPr/>
          <a:lstStyle/>
          <a:p>
            <a:r>
              <a:rPr lang="en-US"/>
              <a:t>PHYS 1444-002, Fall 2020                    Dr. Jaehoon Yu</a:t>
            </a:r>
          </a:p>
        </p:txBody>
      </p:sp>
      <p:sp>
        <p:nvSpPr>
          <p:cNvPr id="21" name="Slide Number Placeholder 5"/>
          <p:cNvSpPr>
            <a:spLocks noGrp="1"/>
          </p:cNvSpPr>
          <p:nvPr>
            <p:ph type="sldNum" sz="quarter" idx="12"/>
          </p:nvPr>
        </p:nvSpPr>
        <p:spPr/>
        <p:txBody>
          <a:bodyPr/>
          <a:lstStyle/>
          <a:p>
            <a:fld id="{C80BD743-191A-754A-81FD-0BCB534E924C}" type="slidenum">
              <a:rPr lang="en-US"/>
              <a:pPr/>
              <a:t>10</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77901"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77902"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77903"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77904"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77905"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77906"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77907"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77908"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77909"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77910"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77911"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26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7,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11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a:t>
            </a:r>
            <a:r>
              <a:rPr lang="en-US" sz="3200" dirty="0">
                <a:solidFill>
                  <a:srgbClr val="C00000"/>
                </a:solidFill>
                <a:latin typeface="Arial Narrow" charset="0"/>
              </a:rPr>
              <a:t>C</a:t>
            </a:r>
            <a:r>
              <a:rPr lang="en-US" sz="3200" dirty="0">
                <a:solidFill>
                  <a:schemeClr val="accent2"/>
                </a:solidFill>
                <a:latin typeface="Arial Narrow" charset="0"/>
              </a:rPr>
              <a:t>.</a:t>
            </a:r>
          </a:p>
          <a:p>
            <a:pPr marL="342900" indent="-342900">
              <a:spcBef>
                <a:spcPct val="20000"/>
              </a:spcBef>
              <a:buFontTx/>
              <a:buChar char="•"/>
            </a:pPr>
            <a:r>
              <a:rPr lang="en-US" sz="3200" dirty="0">
                <a:solidFill>
                  <a:srgbClr val="C00000"/>
                </a:solidFill>
                <a:latin typeface="Arial Narrow" charset="0"/>
              </a:rPr>
              <a:t>C</a:t>
            </a:r>
            <a:r>
              <a:rPr lang="en-US" sz="3200" dirty="0">
                <a:solidFill>
                  <a:schemeClr val="accent2"/>
                </a:solidFill>
                <a:latin typeface="Arial Narrow" charset="0"/>
              </a:rPr>
              <a:t> can still be defined as the ratio of the charge to the absolute potential </a:t>
            </a:r>
            <a:r>
              <a:rPr lang="en-US" sz="3200" dirty="0">
                <a:solidFill>
                  <a:srgbClr val="C00000"/>
                </a:solidFill>
                <a:latin typeface="Arial Narrow" charset="0"/>
              </a:rPr>
              <a:t>V</a:t>
            </a:r>
            <a:r>
              <a:rPr lang="en-US" sz="3200" dirty="0">
                <a:solidFill>
                  <a:schemeClr val="accent2"/>
                </a:solidFill>
                <a:latin typeface="Arial Narrow" charset="0"/>
              </a:rPr>
              <a:t>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a:t>
            </a:r>
            <a:r>
              <a:rPr lang="en-US" sz="2800" dirty="0">
                <a:solidFill>
                  <a:srgbClr val="C00000"/>
                </a:solidFill>
                <a:latin typeface="Arial Narrow" charset="0"/>
                <a:ea typeface="ＭＳ Ｐゴシック" charset="-128"/>
              </a:rPr>
              <a:t>Q=CV</a:t>
            </a:r>
            <a:r>
              <a:rPr lang="en-US" sz="2800" dirty="0">
                <a:solidFill>
                  <a:srgbClr val="660066"/>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rgbClr val="C00000"/>
                </a:solidFill>
                <a:latin typeface="Arial Narrow" charset="0"/>
              </a:rPr>
              <a:t>r</a:t>
            </a:r>
            <a:r>
              <a:rPr lang="en-US" sz="3200" baseline="-25000" dirty="0" err="1">
                <a:solidFill>
                  <a:srgbClr val="C00000"/>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78517"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78518"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78519"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78520"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78521"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7636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7892"/>
                                        </p:tgtEl>
                                        <p:attrNameLst>
                                          <p:attrName>style.visibility</p:attrName>
                                        </p:attrNameLst>
                                      </p:cBhvr>
                                      <p:to>
                                        <p:strVal val="visible"/>
                                      </p:to>
                                    </p:set>
                                    <p:animEffect transition="in" filter="wipe(left)">
                                      <p:cBhvr>
                                        <p:cTn id="7" dur="500"/>
                                        <p:tgtEl>
                                          <p:spTgt spid="20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7895"/>
                                        </p:tgtEl>
                                        <p:attrNameLst>
                                          <p:attrName>style.visibility</p:attrName>
                                        </p:attrNameLst>
                                      </p:cBhvr>
                                      <p:to>
                                        <p:strVal val="visible"/>
                                      </p:to>
                                    </p:set>
                                    <p:animEffect transition="in" filter="wipe(left)">
                                      <p:cBhvr>
                                        <p:cTn id="12" dur="500"/>
                                        <p:tgtEl>
                                          <p:spTgt spid="207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7897"/>
                                        </p:tgtEl>
                                        <p:attrNameLst>
                                          <p:attrName>style.visibility</p:attrName>
                                        </p:attrNameLst>
                                      </p:cBhvr>
                                      <p:to>
                                        <p:strVal val="visible"/>
                                      </p:to>
                                    </p:set>
                                    <p:animEffect transition="in" filter="wipe(left)">
                                      <p:cBhvr>
                                        <p:cTn id="17" dur="500"/>
                                        <p:tgtEl>
                                          <p:spTgt spid="2078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99"/>
                                        </p:tgtEl>
                                        <p:attrNameLst>
                                          <p:attrName>style.visibility</p:attrName>
                                        </p:attrNameLst>
                                      </p:cBhvr>
                                      <p:to>
                                        <p:strVal val="visible"/>
                                      </p:to>
                                    </p:set>
                                    <p:animEffect transition="in" filter="wipe(left)">
                                      <p:cBhvr>
                                        <p:cTn id="22" dur="500"/>
                                        <p:tgtEl>
                                          <p:spTgt spid="207899"/>
                                        </p:tgtEl>
                                      </p:cBhvr>
                                    </p:animEffect>
                                  </p:childTnLst>
                                </p:cTn>
                              </p:par>
                              <p:par>
                                <p:cTn id="23" presetID="22" presetClass="entr" presetSubtype="8" fill="hold" nodeType="withEffect">
                                  <p:stCondLst>
                                    <p:cond delay="0"/>
                                  </p:stCondLst>
                                  <p:childTnLst>
                                    <p:set>
                                      <p:cBhvr>
                                        <p:cTn id="24" dur="1" fill="hold">
                                          <p:stCondLst>
                                            <p:cond delay="0"/>
                                          </p:stCondLst>
                                        </p:cTn>
                                        <p:tgtEl>
                                          <p:spTgt spid="207893"/>
                                        </p:tgtEl>
                                        <p:attrNameLst>
                                          <p:attrName>style.visibility</p:attrName>
                                        </p:attrNameLst>
                                      </p:cBhvr>
                                      <p:to>
                                        <p:strVal val="visible"/>
                                      </p:to>
                                    </p:set>
                                    <p:animEffect transition="in" filter="wipe(left)">
                                      <p:cBhvr>
                                        <p:cTn id="25" dur="500"/>
                                        <p:tgtEl>
                                          <p:spTgt spid="20789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7888">
                                            <p:txEl>
                                              <p:pRg st="0" end="0"/>
                                            </p:txEl>
                                          </p:spTgt>
                                        </p:tgtEl>
                                        <p:attrNameLst>
                                          <p:attrName>style.visibility</p:attrName>
                                        </p:attrNameLst>
                                      </p:cBhvr>
                                      <p:to>
                                        <p:strVal val="visible"/>
                                      </p:to>
                                    </p:set>
                                    <p:animEffect transition="in" filter="wipe(left)">
                                      <p:cBhvr>
                                        <p:cTn id="30" dur="500"/>
                                        <p:tgtEl>
                                          <p:spTgt spid="20788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7894"/>
                                        </p:tgtEl>
                                        <p:attrNameLst>
                                          <p:attrName>style.visibility</p:attrName>
                                        </p:attrNameLst>
                                      </p:cBhvr>
                                      <p:to>
                                        <p:strVal val="visible"/>
                                      </p:to>
                                    </p:set>
                                    <p:animEffect transition="in" filter="wipe(left)">
                                      <p:cBhvr>
                                        <p:cTn id="3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8" grpId="0" build="p"/>
      <p:bldP spid="2078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7,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103635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7,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13</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Parallel arrangement provides the </a:t>
            </a:r>
            <a:r>
              <a:rPr lang="en-US" sz="2800" b="1" u="sng" dirty="0">
                <a:solidFill>
                  <a:srgbClr val="FF0000"/>
                </a:solidFill>
                <a:latin typeface="Arial Narrow" charset="0"/>
              </a:rPr>
              <a:t>same voltage</a:t>
            </a:r>
            <a:r>
              <a:rPr lang="en-US" sz="2800" dirty="0">
                <a:solidFill>
                  <a:schemeClr val="accent2"/>
                </a:solidFill>
                <a:latin typeface="Arial Narrow" charset="0"/>
              </a:rPr>
              <a:t> across all the capacitors. </a:t>
            </a:r>
          </a:p>
          <a:p>
            <a:pPr marL="742950" lvl="1" indent="-285750">
              <a:spcBef>
                <a:spcPct val="20000"/>
              </a:spcBef>
              <a:buFontTx/>
              <a:buChar char="–"/>
            </a:pPr>
            <a:r>
              <a:rPr lang="en-US" dirty="0">
                <a:solidFill>
                  <a:srgbClr val="660066"/>
                </a:solidFill>
                <a:latin typeface="Arial Narrow" charset="0"/>
                <a:ea typeface="ＭＳ Ｐゴシック" charset="-128"/>
              </a:rPr>
              <a:t>Left 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a</a:t>
            </a:r>
            <a:r>
              <a:rPr lang="en-US" dirty="0">
                <a:solidFill>
                  <a:srgbClr val="660066"/>
                </a:solidFill>
                <a:latin typeface="Arial Narrow" charset="0"/>
                <a:ea typeface="ＭＳ Ｐゴシック" charset="-128"/>
              </a:rPr>
              <a:t> and right hand plates are at </a:t>
            </a:r>
            <a:r>
              <a:rPr lang="en-US" dirty="0" err="1">
                <a:solidFill>
                  <a:srgbClr val="660066"/>
                </a:solidFill>
                <a:latin typeface="Arial Narrow" charset="0"/>
                <a:ea typeface="ＭＳ Ｐゴシック" charset="-128"/>
              </a:rPr>
              <a:t>V</a:t>
            </a:r>
            <a:r>
              <a:rPr lang="en-US" baseline="-25000" dirty="0" err="1">
                <a:solidFill>
                  <a:srgbClr val="660066"/>
                </a:solidFill>
                <a:latin typeface="Arial Narrow" charset="0"/>
                <a:ea typeface="ＭＳ Ｐゴシック" charset="-128"/>
              </a:rPr>
              <a:t>b</a:t>
            </a:r>
            <a:endParaRPr lang="en-US" baseline="-25000"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So each capacitor plate </a:t>
            </a:r>
            <a:r>
              <a:rPr lang="en-US">
                <a:solidFill>
                  <a:srgbClr val="660066"/>
                </a:solidFill>
                <a:latin typeface="Arial Narrow" charset="0"/>
                <a:ea typeface="ＭＳ Ｐゴシック" charset="-128"/>
              </a:rPr>
              <a:t>acquires the charge </a:t>
            </a:r>
            <a:r>
              <a:rPr lang="en-US" dirty="0">
                <a:solidFill>
                  <a:srgbClr val="660066"/>
                </a:solidFill>
                <a:latin typeface="Arial Narrow" charset="0"/>
                <a:ea typeface="ＭＳ Ｐゴシック" charset="-128"/>
              </a:rPr>
              <a:t>given by the formula</a:t>
            </a:r>
          </a:p>
          <a:p>
            <a:pPr marL="1143000" lvl="2" indent="-228600">
              <a:spcBef>
                <a:spcPct val="20000"/>
              </a:spcBef>
              <a:buFontTx/>
              <a:buChar char="•"/>
            </a:pPr>
            <a:r>
              <a:rPr lang="en-US" sz="2000" dirty="0">
                <a:solidFill>
                  <a:srgbClr val="003300"/>
                </a:solidFill>
                <a:latin typeface="Arial Narrow" charset="0"/>
                <a:ea typeface="ＭＳ Ｐゴシック" charset="-128"/>
              </a:rPr>
              <a:t>Q</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1</a:t>
            </a:r>
            <a:r>
              <a:rPr lang="en-US" sz="2000" dirty="0">
                <a:solidFill>
                  <a:srgbClr val="003300"/>
                </a:solidFill>
                <a:latin typeface="Arial Narrow" charset="0"/>
                <a:ea typeface="ＭＳ Ｐゴシック" charset="-128"/>
              </a:rPr>
              <a:t>V, Q</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2</a:t>
            </a:r>
            <a:r>
              <a:rPr lang="en-US" sz="2000" dirty="0">
                <a:solidFill>
                  <a:srgbClr val="003300"/>
                </a:solidFill>
                <a:latin typeface="Arial Narrow" charset="0"/>
                <a:ea typeface="ＭＳ Ｐゴシック" charset="-128"/>
              </a:rPr>
              <a:t>V, and Q</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=C</a:t>
            </a:r>
            <a:r>
              <a:rPr lang="en-US" sz="2000" baseline="-25000" dirty="0">
                <a:solidFill>
                  <a:srgbClr val="003300"/>
                </a:solidFill>
                <a:latin typeface="Arial Narrow" charset="0"/>
                <a:ea typeface="ＭＳ Ｐゴシック" charset="-128"/>
              </a:rPr>
              <a:t>3</a:t>
            </a:r>
            <a:r>
              <a:rPr lang="en-US" sz="2000" dirty="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79269"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34598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7,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14</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80293"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02513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Oct. 7,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15</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81793"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81794"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81795"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81796"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81797"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81798"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81799"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81800"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51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09600"/>
            <a:ext cx="8153400" cy="5307249"/>
          </a:xfrm>
        </p:spPr>
        <p:txBody>
          <a:bodyPr/>
          <a:lstStyle/>
          <a:p>
            <a:pPr eaLnBrk="1" hangingPunct="1">
              <a:spcBef>
                <a:spcPts val="200"/>
              </a:spcBef>
            </a:pPr>
            <a:r>
              <a:rPr lang="en-US" sz="2400" dirty="0">
                <a:latin typeface="Arial Narrow" charset="0"/>
                <a:ea typeface="ＭＳ Ｐゴシック" charset="0"/>
              </a:rPr>
              <a:t>Online Mid-term comprehensive exam on Quest</a:t>
            </a:r>
          </a:p>
          <a:p>
            <a:pPr lvl="1">
              <a:lnSpc>
                <a:spcPct val="90000"/>
              </a:lnSpc>
            </a:pPr>
            <a:r>
              <a:rPr lang="en-US" sz="2000" dirty="0">
                <a:latin typeface="Arial Narrow" charset="0"/>
                <a:ea typeface="ＭＳ Ｐゴシック" charset="0"/>
                <a:cs typeface="ＭＳ Ｐゴシック" charset="0"/>
              </a:rPr>
              <a:t>In class Monday, Oct. 19</a:t>
            </a:r>
          </a:p>
          <a:p>
            <a:pPr lvl="1">
              <a:lnSpc>
                <a:spcPct val="90000"/>
              </a:lnSpc>
            </a:pPr>
            <a:r>
              <a:rPr lang="en-US" sz="2000" dirty="0">
                <a:latin typeface="Arial Narrow" charset="0"/>
                <a:ea typeface="ＭＳ Ｐゴシック" charset="0"/>
                <a:cs typeface="ＭＳ Ｐゴシック" charset="0"/>
              </a:rPr>
              <a:t>Covers: CH21.1 through what we finish Wednesday, Oct. 12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Special seminar on COVID – 19: </a:t>
            </a:r>
            <a:r>
              <a:rPr lang="en-US" sz="2400"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a:t>
            </a:r>
          </a:p>
          <a:p>
            <a:pPr lvl="1" eaLnBrk="1" hangingPunct="1">
              <a:spcBef>
                <a:spcPts val="200"/>
              </a:spcBef>
            </a:pPr>
            <a:r>
              <a:rPr lang="en-US" sz="2000" dirty="0"/>
              <a:t>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Oct. 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Oct. 7, 2020</a:t>
            </a:r>
          </a:p>
        </p:txBody>
      </p:sp>
      <p:sp>
        <p:nvSpPr>
          <p:cNvPr id="15" name="Footer Placeholder 4"/>
          <p:cNvSpPr>
            <a:spLocks noGrp="1"/>
          </p:cNvSpPr>
          <p:nvPr>
            <p:ph type="ftr" sz="quarter" idx="11"/>
          </p:nvPr>
        </p:nvSpPr>
        <p:spPr/>
        <p:txBody>
          <a:bodyPr/>
          <a:lstStyle/>
          <a:p>
            <a:r>
              <a:rPr lang="en-US"/>
              <a:t>PHYS 1444-002, Fall 2020                    Dr. Jaehoon Yu</a:t>
            </a:r>
          </a:p>
        </p:txBody>
      </p:sp>
      <p:sp>
        <p:nvSpPr>
          <p:cNvPr id="16" name="Slide Number Placeholder 5"/>
          <p:cNvSpPr>
            <a:spLocks noGrp="1"/>
          </p:cNvSpPr>
          <p:nvPr>
            <p:ph type="sldNum" sz="quarter" idx="12"/>
          </p:nvPr>
        </p:nvSpPr>
        <p:spPr/>
        <p:txBody>
          <a:bodyPr/>
          <a:lstStyle/>
          <a:p>
            <a:fld id="{001B5F7D-3D35-824F-BCBE-7C17644AB5B9}"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the other negative in equal amount of charge.</a:t>
            </a:r>
          </a:p>
          <a:p>
            <a:pPr marL="342900" indent="-342900">
              <a:spcBef>
                <a:spcPct val="20000"/>
              </a:spcBef>
              <a:buFontTx/>
              <a:buChar char="•"/>
            </a:pPr>
            <a:r>
              <a:rPr lang="en-US" sz="2800" dirty="0">
                <a:solidFill>
                  <a:schemeClr val="accent2"/>
                </a:solidFill>
                <a:latin typeface="Arial Narrow" charset="0"/>
              </a:rPr>
              <a:t>The battery terminals,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 on each  capacitor plate is 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the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r>
              <a:rPr lang="en-US" dirty="0">
                <a:solidFill>
                  <a:srgbClr val="CC00CC"/>
                </a:solidFill>
                <a:latin typeface="Arial Narrow" charset="0"/>
                <a:ea typeface="ＭＳ Ｐゴシック" charset="-128"/>
              </a:rPr>
              <a:t>poll 3</a:t>
            </a:r>
            <a:r>
              <a:rPr lang="en-US" dirty="0">
                <a:solidFill>
                  <a:srgbClr val="660066"/>
                </a:solidFill>
                <a:latin typeface="Arial Narrow" charset="0"/>
                <a:ea typeface="ＭＳ Ｐゴシック" charset="-128"/>
              </a:rPr>
              <a:t>)?  </a:t>
            </a:r>
          </a:p>
        </p:txBody>
      </p:sp>
      <p:sp>
        <p:nvSpPr>
          <p:cNvPr id="204802" name="Rectangle 2"/>
          <p:cNvSpPr>
            <a:spLocks noGrp="1" noChangeArrowheads="1"/>
          </p:cNvSpPr>
          <p:nvPr>
            <p:ph type="title"/>
          </p:nvPr>
        </p:nvSpPr>
        <p:spPr>
          <a:xfrm>
            <a:off x="381000" y="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73125" name="Equation" r:id="rId4" imgW="545760" imgH="203040" progId="Equation.DSMT4">
                  <p:embed/>
                </p:oleObj>
              </mc:Choice>
              <mc:Fallback>
                <p:oleObj name="Equation" r:id="rId4" imgW="545760" imgH="203040" progId="Equation.DSMT4">
                  <p:embed/>
                  <p:pic>
                    <p:nvPicPr>
                      <p:cNvPr id="20481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971124" y="6334748"/>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C/V</a:t>
            </a:r>
          </a:p>
        </p:txBody>
      </p:sp>
      <p:sp>
        <p:nvSpPr>
          <p:cNvPr id="204813" name="Text Box 13"/>
          <p:cNvSpPr txBox="1">
            <a:spLocks noChangeArrowheads="1"/>
          </p:cNvSpPr>
          <p:nvPr/>
        </p:nvSpPr>
        <p:spPr bwMode="auto">
          <a:xfrm>
            <a:off x="4581656" y="632064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509905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Farad (F)</a:t>
            </a:r>
          </a:p>
        </p:txBody>
      </p:sp>
      <p:sp>
        <p:nvSpPr>
          <p:cNvPr id="204815" name="Text Box 15"/>
          <p:cNvSpPr txBox="1">
            <a:spLocks noChangeArrowheads="1"/>
          </p:cNvSpPr>
          <p:nvPr/>
        </p:nvSpPr>
        <p:spPr bwMode="auto">
          <a:xfrm>
            <a:off x="2895600" y="5607050"/>
            <a:ext cx="5119350" cy="338554"/>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FF0000"/>
                </a:solidFill>
                <a:latin typeface="Arial Narrow" charset="0"/>
              </a:rPr>
              <a:t>C is the property of a capacitor so does not depend on Q or V.</a:t>
            </a:r>
          </a:p>
        </p:txBody>
      </p:sp>
      <p:sp>
        <p:nvSpPr>
          <p:cNvPr id="204816" name="Text Box 16"/>
          <p:cNvSpPr txBox="1">
            <a:spLocks noChangeArrowheads="1"/>
          </p:cNvSpPr>
          <p:nvPr/>
        </p:nvSpPr>
        <p:spPr bwMode="auto">
          <a:xfrm>
            <a:off x="637540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 </a:t>
            </a:r>
            <a:r>
              <a:rPr lang="en-US" dirty="0">
                <a:solidFill>
                  <a:srgbClr val="FF0000"/>
                </a:solidFill>
                <a:latin typeface="Symbol" charset="2"/>
              </a:rPr>
              <a:t>μ</a:t>
            </a:r>
            <a:r>
              <a:rPr lang="en-US" dirty="0">
                <a:solidFill>
                  <a:srgbClr val="FF0000"/>
                </a:solidFill>
                <a:latin typeface="Arial Narrow" charset="0"/>
              </a:rPr>
              <a:t>F 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6"/>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367446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7, 2020</a:t>
            </a:r>
          </a:p>
        </p:txBody>
      </p:sp>
      <p:sp>
        <p:nvSpPr>
          <p:cNvPr id="23" name="Footer Placeholder 4"/>
          <p:cNvSpPr>
            <a:spLocks noGrp="1"/>
          </p:cNvSpPr>
          <p:nvPr>
            <p:ph type="ftr" sz="quarter" idx="11"/>
          </p:nvPr>
        </p:nvSpPr>
        <p:spPr/>
        <p:txBody>
          <a:bodyPr/>
          <a:lstStyle/>
          <a:p>
            <a:r>
              <a:rPr lang="en-US"/>
              <a:t>PHYS 1444-002, Fall 2020                    Dr. Jaehoon Yu</a:t>
            </a:r>
          </a:p>
        </p:txBody>
      </p:sp>
      <p:sp>
        <p:nvSpPr>
          <p:cNvPr id="24" name="Slide Number Placeholder 5"/>
          <p:cNvSpPr>
            <a:spLocks noGrp="1"/>
          </p:cNvSpPr>
          <p:nvPr>
            <p:ph type="sldNum" sz="quarter" idx="12"/>
          </p:nvPr>
        </p:nvSpPr>
        <p:spPr/>
        <p:txBody>
          <a:bodyPr/>
          <a:lstStyle/>
          <a:p>
            <a:fld id="{F9D0DC7B-B6E8-4E41-A13E-C0D6634838F6}" type="slidenum">
              <a:rPr lang="en-US"/>
              <a:pPr/>
              <a:t>7</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4864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04800" y="6096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the capacitance can be determined analytically for a capacitor with a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t>
            </a:r>
            <a:r>
              <a:rPr lang="en-US" b="1" dirty="0">
                <a:solidFill>
                  <a:srgbClr val="C00000"/>
                </a:solidFill>
                <a:latin typeface="Arial Narrow" charset="0"/>
                <a:ea typeface="ＭＳ Ｐゴシック" charset="-128"/>
              </a:rPr>
              <a:t>A </a:t>
            </a:r>
            <a:r>
              <a:rPr lang="en-US" dirty="0">
                <a:solidFill>
                  <a:srgbClr val="660066"/>
                </a:solidFill>
                <a:latin typeface="Arial Narrow" charset="0"/>
                <a:ea typeface="ＭＳ Ｐゴシック" charset="-128"/>
              </a:rPr>
              <a:t>each and separated by </a:t>
            </a:r>
            <a:r>
              <a:rPr lang="en-US" b="1" dirty="0" err="1">
                <a:solidFill>
                  <a:srgbClr val="C00000"/>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a:t>
            </a:r>
            <a:r>
              <a:rPr lang="en-US" dirty="0">
                <a:solidFill>
                  <a:srgbClr val="C00000"/>
                </a:solidFill>
                <a:latin typeface="Arial Narrow" charset="0"/>
                <a:ea typeface="ＭＳ Ｐゴシック" charset="-128"/>
              </a:rPr>
              <a:t>E=</a:t>
            </a:r>
            <a:r>
              <a:rPr lang="en-US" dirty="0">
                <a:solidFill>
                  <a:srgbClr val="C00000"/>
                </a:solidFill>
                <a:latin typeface="Symbol" charset="2"/>
                <a:ea typeface="ＭＳ Ｐゴシック" charset="-128"/>
              </a:rPr>
              <a:t>σ/ε</a:t>
            </a:r>
            <a:r>
              <a:rPr lang="en-US" baseline="-25000" dirty="0">
                <a:solidFill>
                  <a:srgbClr val="C00000"/>
                </a:solidFill>
                <a:latin typeface="Arial Narrow" charset="0"/>
                <a:ea typeface="ＭＳ Ｐゴシック" charset="-128"/>
              </a:rPr>
              <a:t>0</a:t>
            </a:r>
            <a:r>
              <a:rPr lang="en-US" dirty="0">
                <a:solidFill>
                  <a:srgbClr val="C00000"/>
                </a:solidFill>
                <a:latin typeface="Arial Narrow" charset="0"/>
                <a:ea typeface="ＭＳ Ｐゴシック" charset="-128"/>
              </a:rPr>
              <a:t>, </a:t>
            </a:r>
            <a:r>
              <a:rPr lang="en-US" dirty="0" err="1">
                <a:solidFill>
                  <a:srgbClr val="C00000"/>
                </a:solidFill>
                <a:latin typeface="Symbol" charset="2"/>
                <a:ea typeface="ＭＳ Ｐゴシック" charset="-128"/>
              </a:rPr>
              <a:t>σ</a:t>
            </a:r>
            <a:r>
              <a:rPr lang="en-US" dirty="0">
                <a:solidFill>
                  <a:srgbClr val="C00000"/>
                </a:solidFill>
                <a:latin typeface="Symbol" charset="2"/>
                <a:ea typeface="ＭＳ Ｐゴシック" charset="-128"/>
              </a:rPr>
              <a:t>=</a:t>
            </a:r>
            <a:r>
              <a:rPr lang="en-US" dirty="0">
                <a:solidFill>
                  <a:srgbClr val="C00000"/>
                </a:solidFill>
                <a:latin typeface="Arial Narrow" charset="0"/>
                <a:ea typeface="Arial Narrow" charset="0"/>
                <a:cs typeface="Arial Narrow" charset="0"/>
              </a:rPr>
              <a:t>Q/A</a:t>
            </a:r>
            <a:r>
              <a:rPr lang="en-US" dirty="0">
                <a:solidFill>
                  <a:srgbClr val="C00000"/>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 for uniform charge distribution</a:t>
            </a:r>
          </a:p>
          <a:p>
            <a:pPr marL="342900" indent="-342900">
              <a:spcBef>
                <a:spcPct val="20000"/>
              </a:spcBef>
              <a:buFontTx/>
              <a:buChar char="•"/>
            </a:pPr>
            <a:r>
              <a:rPr lang="en-US" sz="2800" dirty="0">
                <a:solidFill>
                  <a:schemeClr val="accent2"/>
                </a:solidFill>
                <a:latin typeface="Arial Narrow" charset="0"/>
              </a:rPr>
              <a:t>Since we take the integral from the lower potential (a) to the higher potential (b)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extLst>
              <p:ext uri="{D42A27DB-BD31-4B8C-83A1-F6EECF244321}">
                <p14:modId xmlns:p14="http://schemas.microsoft.com/office/powerpoint/2010/main" val="566070178"/>
              </p:ext>
            </p:extLst>
          </p:nvPr>
        </p:nvGraphicFramePr>
        <p:xfrm>
          <a:off x="7251700" y="3352800"/>
          <a:ext cx="687388" cy="474663"/>
        </p:xfrm>
        <a:graphic>
          <a:graphicData uri="http://schemas.openxmlformats.org/presentationml/2006/ole">
            <mc:AlternateContent xmlns:mc="http://schemas.openxmlformats.org/markup-compatibility/2006">
              <mc:Choice xmlns:v="urn:schemas-microsoft-com:vml" Requires="v">
                <p:oleObj spid="_x0000_s174897"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74898"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74899"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102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74900"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74901"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74902"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74903"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74904"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74905"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74906"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74907"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ext uri="{D42A27DB-BD31-4B8C-83A1-F6EECF244321}">
                <p14:modId xmlns:p14="http://schemas.microsoft.com/office/powerpoint/2010/main" val="1238794727"/>
              </p:ext>
            </p:extLst>
          </p:nvPr>
        </p:nvGraphicFramePr>
        <p:xfrm>
          <a:off x="7926388" y="3186113"/>
          <a:ext cx="1217612" cy="801687"/>
        </p:xfrm>
        <a:graphic>
          <a:graphicData uri="http://schemas.openxmlformats.org/presentationml/2006/ole">
            <mc:AlternateContent xmlns:mc="http://schemas.openxmlformats.org/markup-compatibility/2006">
              <mc:Choice xmlns:v="urn:schemas-microsoft-com:vml" Requires="v">
                <p:oleObj spid="_x0000_s174908"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79263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23485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7, 2020</a:t>
            </a:r>
          </a:p>
        </p:txBody>
      </p:sp>
      <p:sp>
        <p:nvSpPr>
          <p:cNvPr id="12" name="Footer Placeholder 4"/>
          <p:cNvSpPr>
            <a:spLocks noGrp="1"/>
          </p:cNvSpPr>
          <p:nvPr>
            <p:ph type="ftr" sz="quarter" idx="11"/>
          </p:nvPr>
        </p:nvSpPr>
        <p:spPr/>
        <p:txBody>
          <a:bodyPr/>
          <a:lstStyle/>
          <a:p>
            <a:r>
              <a:rPr lang="en-US"/>
              <a:t>PHYS 1444-002, Fall 2020                    Dr. Jaehoon Yu</a:t>
            </a:r>
          </a:p>
        </p:txBody>
      </p:sp>
      <p:sp>
        <p:nvSpPr>
          <p:cNvPr id="13" name="Slide Number Placeholder 5"/>
          <p:cNvSpPr>
            <a:spLocks noGrp="1"/>
          </p:cNvSpPr>
          <p:nvPr>
            <p:ph type="sldNum" sz="quarter" idx="12"/>
          </p:nvPr>
        </p:nvSpPr>
        <p:spPr/>
        <p:txBody>
          <a:bodyPr/>
          <a:lstStyle/>
          <a:p>
            <a:fld id="{F2863459-F1D1-4649-B2AF-E0831BF03652}" type="slidenum">
              <a:rPr lang="en-US"/>
              <a:pPr/>
              <a:t>8</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75445"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75446"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75447"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75448"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75449"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957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Wednesday, Oct. 7, 2020</a:t>
            </a:r>
          </a:p>
        </p:txBody>
      </p:sp>
      <p:sp>
        <p:nvSpPr>
          <p:cNvPr id="22" name="Footer Placeholder 4"/>
          <p:cNvSpPr>
            <a:spLocks noGrp="1"/>
          </p:cNvSpPr>
          <p:nvPr>
            <p:ph type="ftr" sz="quarter" idx="11"/>
          </p:nvPr>
        </p:nvSpPr>
        <p:spPr/>
        <p:txBody>
          <a:bodyPr/>
          <a:lstStyle/>
          <a:p>
            <a:r>
              <a:rPr lang="en-US"/>
              <a:t>PHYS 1444-002, Fall 2020                    Dr. Jaehoon Yu</a:t>
            </a:r>
          </a:p>
        </p:txBody>
      </p:sp>
      <p:sp>
        <p:nvSpPr>
          <p:cNvPr id="23" name="Slide Number Placeholder 5"/>
          <p:cNvSpPr>
            <a:spLocks noGrp="1"/>
          </p:cNvSpPr>
          <p:nvPr>
            <p:ph type="sldNum" sz="quarter" idx="12"/>
          </p:nvPr>
        </p:nvSpPr>
        <p:spPr/>
        <p:txBody>
          <a:bodyPr/>
          <a:lstStyle/>
          <a:p>
            <a:fld id="{3AD56CD5-E184-7B4B-923C-3A29021D6CA4}" type="slidenum">
              <a:rPr lang="en-US"/>
              <a:pPr/>
              <a:t>9</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76945"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76946"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76947"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76948"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76949"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76950"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76951"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76952"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76953"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76954"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76955"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76956"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260772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46331</TotalTime>
  <Words>1988</Words>
  <Application>Microsoft Macintosh PowerPoint</Application>
  <PresentationFormat>On-screen Show (4:3)</PresentationFormat>
  <Paragraphs>186</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 Narrow</vt:lpstr>
      <vt:lpstr>Courier New</vt:lpstr>
      <vt:lpstr>Monotype Corsiva</vt:lpstr>
      <vt:lpstr>Symbol</vt:lpstr>
      <vt:lpstr>Times New Roman</vt:lpstr>
      <vt:lpstr>phys1443-spring02</vt:lpstr>
      <vt:lpstr>Equation</vt:lpstr>
      <vt:lpstr>PHYS 1441 – Section 002 Lecture #11</vt:lpstr>
      <vt:lpstr>Announcements</vt:lpstr>
      <vt:lpstr>Reminder: SP#3 – Civic Duty I: Voter Registration</vt:lpstr>
      <vt:lpstr>SP#3 – Civic Duty I: Voter Registration – 2</vt:lpstr>
      <vt:lpstr>Reminder: Special Project #4</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981</cp:revision>
  <dcterms:created xsi:type="dcterms:W3CDTF">2012-01-19T04:21:20Z</dcterms:created>
  <dcterms:modified xsi:type="dcterms:W3CDTF">2020-10-07T19:34:03Z</dcterms:modified>
</cp:coreProperties>
</file>