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481" r:id="rId3"/>
    <p:sldId id="597" r:id="rId4"/>
    <p:sldId id="598" r:id="rId5"/>
    <p:sldId id="591" r:id="rId6"/>
    <p:sldId id="604" r:id="rId7"/>
    <p:sldId id="605" r:id="rId8"/>
    <p:sldId id="606" r:id="rId9"/>
    <p:sldId id="678" r:id="rId10"/>
    <p:sldId id="679" r:id="rId11"/>
    <p:sldId id="636" r:id="rId12"/>
    <p:sldId id="637" r:id="rId13"/>
    <p:sldId id="638" r:id="rId14"/>
    <p:sldId id="639" r:id="rId15"/>
    <p:sldId id="64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63"/>
    <p:restoredTop sz="94660"/>
  </p:normalViewPr>
  <p:slideViewPr>
    <p:cSldViewPr>
      <p:cViewPr varScale="1">
        <p:scale>
          <a:sx n="138" d="100"/>
          <a:sy n="138" d="100"/>
        </p:scale>
        <p:origin x="18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emf"/><Relationship Id="rId7" Type="http://schemas.openxmlformats.org/officeDocument/2006/relationships/image" Target="../media/image12.wmf"/><Relationship Id="rId12" Type="http://schemas.openxmlformats.org/officeDocument/2006/relationships/image" Target="../media/image17.e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e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emf"/><Relationship Id="rId4" Type="http://schemas.openxmlformats.org/officeDocument/2006/relationships/image" Target="../media/image27.wmf"/><Relationship Id="rId9"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e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wmf"/><Relationship Id="rId5" Type="http://schemas.openxmlformats.org/officeDocument/2006/relationships/image" Target="../media/image52.emf"/><Relationship Id="rId4"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93506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260015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7,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7,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7,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0.wmf"/><Relationship Id="rId18" Type="http://schemas.openxmlformats.org/officeDocument/2006/relationships/oleObject" Target="../embeddings/oleObject38.bin"/><Relationship Id="rId3" Type="http://schemas.openxmlformats.org/officeDocument/2006/relationships/image" Target="../media/image47.jpeg"/><Relationship Id="rId21" Type="http://schemas.openxmlformats.org/officeDocument/2006/relationships/image" Target="../media/image44.wmf"/><Relationship Id="rId7" Type="http://schemas.openxmlformats.org/officeDocument/2006/relationships/image" Target="../media/image37.emf"/><Relationship Id="rId12" Type="http://schemas.openxmlformats.org/officeDocument/2006/relationships/oleObject" Target="../embeddings/oleObject35.bin"/><Relationship Id="rId17" Type="http://schemas.openxmlformats.org/officeDocument/2006/relationships/image" Target="../media/image42.wmf"/><Relationship Id="rId25"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vmlDrawing" Target="../drawings/vmlDrawing5.vml"/><Relationship Id="rId6" Type="http://schemas.openxmlformats.org/officeDocument/2006/relationships/oleObject" Target="../embeddings/oleObject32.bin"/><Relationship Id="rId11" Type="http://schemas.openxmlformats.org/officeDocument/2006/relationships/image" Target="../media/image39.emf"/><Relationship Id="rId24" Type="http://schemas.openxmlformats.org/officeDocument/2006/relationships/oleObject" Target="../embeddings/oleObject41.bin"/><Relationship Id="rId5" Type="http://schemas.openxmlformats.org/officeDocument/2006/relationships/image" Target="../media/image36.wmf"/><Relationship Id="rId15" Type="http://schemas.openxmlformats.org/officeDocument/2006/relationships/image" Target="../media/image41.wmf"/><Relationship Id="rId23" Type="http://schemas.openxmlformats.org/officeDocument/2006/relationships/image" Target="../media/image45.emf"/><Relationship Id="rId10" Type="http://schemas.openxmlformats.org/officeDocument/2006/relationships/oleObject" Target="../embeddings/oleObject34.bin"/><Relationship Id="rId19" Type="http://schemas.openxmlformats.org/officeDocument/2006/relationships/image" Target="../media/image43.wmf"/><Relationship Id="rId4" Type="http://schemas.openxmlformats.org/officeDocument/2006/relationships/oleObject" Target="../embeddings/oleObject31.bin"/><Relationship Id="rId9" Type="http://schemas.openxmlformats.org/officeDocument/2006/relationships/image" Target="../media/image38.wmf"/><Relationship Id="rId14" Type="http://schemas.openxmlformats.org/officeDocument/2006/relationships/oleObject" Target="../embeddings/oleObject36.bin"/><Relationship Id="rId22" Type="http://schemas.openxmlformats.org/officeDocument/2006/relationships/oleObject" Target="../embeddings/oleObject40.bin"/></Relationships>
</file>

<file path=ppt/slides/_rels/slide1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1.emf"/><Relationship Id="rId4" Type="http://schemas.openxmlformats.org/officeDocument/2006/relationships/image" Target="../media/image48.wmf"/><Relationship Id="rId9"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5.wmf"/><Relationship Id="rId4" Type="http://schemas.openxmlformats.org/officeDocument/2006/relationships/oleObject" Target="../embeddings/oleObject4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4.jpeg"/><Relationship Id="rId4" Type="http://schemas.openxmlformats.org/officeDocument/2006/relationships/image" Target="../media/image5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1.wmf"/><Relationship Id="rId18" Type="http://schemas.openxmlformats.org/officeDocument/2006/relationships/oleObject" Target="../embeddings/oleObject56.bin"/><Relationship Id="rId3" Type="http://schemas.openxmlformats.org/officeDocument/2006/relationships/image" Target="../media/image65.jpeg"/><Relationship Id="rId7" Type="http://schemas.openxmlformats.org/officeDocument/2006/relationships/image" Target="../media/image58.wmf"/><Relationship Id="rId12" Type="http://schemas.openxmlformats.org/officeDocument/2006/relationships/oleObject" Target="../embeddings/oleObject53.bin"/><Relationship Id="rId17"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52.bin"/><Relationship Id="rId19" Type="http://schemas.openxmlformats.org/officeDocument/2006/relationships/image" Target="../media/image64.wmf"/><Relationship Id="rId4" Type="http://schemas.openxmlformats.org/officeDocument/2006/relationships/oleObject" Target="../embeddings/oleObject49.bin"/><Relationship Id="rId9" Type="http://schemas.openxmlformats.org/officeDocument/2006/relationships/image" Target="../media/image59.wmf"/><Relationship Id="rId14"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e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18.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6.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24" Type="http://schemas.openxmlformats.org/officeDocument/2006/relationships/oleObject" Target="../embeddings/oleObject12.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emf"/><Relationship Id="rId10" Type="http://schemas.openxmlformats.org/officeDocument/2006/relationships/oleObject" Target="../embeddings/oleObject5.bin"/><Relationship Id="rId19"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8.e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e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18" Type="http://schemas.openxmlformats.org/officeDocument/2006/relationships/image" Target="../media/image31.wmf"/><Relationship Id="rId26" Type="http://schemas.openxmlformats.org/officeDocument/2006/relationships/image" Target="../media/image35.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8.wmf"/><Relationship Id="rId17" Type="http://schemas.openxmlformats.org/officeDocument/2006/relationships/oleObject" Target="../embeddings/oleObject26.bin"/><Relationship Id="rId25"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23.bin"/><Relationship Id="rId24" Type="http://schemas.openxmlformats.org/officeDocument/2006/relationships/image" Target="../media/image34.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image" Target="../media/image27.wmf"/><Relationship Id="rId19" Type="http://schemas.openxmlformats.org/officeDocument/2006/relationships/oleObject" Target="../embeddings/oleObject27.bin"/><Relationship Id="rId4" Type="http://schemas.openxmlformats.org/officeDocument/2006/relationships/image" Target="../media/image24.wmf"/><Relationship Id="rId9" Type="http://schemas.openxmlformats.org/officeDocument/2006/relationships/oleObject" Target="../embeddings/oleObject22.bin"/><Relationship Id="rId14" Type="http://schemas.openxmlformats.org/officeDocument/2006/relationships/image" Target="../media/image29.wmf"/><Relationship Id="rId22"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Oct. 7,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#11</a:t>
            </a:r>
          </a:p>
        </p:txBody>
      </p:sp>
      <p:sp>
        <p:nvSpPr>
          <p:cNvPr id="18438" name="Text Box 4"/>
          <p:cNvSpPr txBox="1">
            <a:spLocks noChangeArrowheads="1"/>
          </p:cNvSpPr>
          <p:nvPr/>
        </p:nvSpPr>
        <p:spPr bwMode="auto">
          <a:xfrm>
            <a:off x="2973549" y="1531203"/>
            <a:ext cx="288893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7,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CH24</a:t>
            </a:r>
          </a:p>
          <a:p>
            <a:pPr marL="990600" lvl="1" indent="-533400">
              <a:buFont typeface="Courier New" panose="02070309020205020404" pitchFamily="49" charset="0"/>
              <a:buChar char="o"/>
            </a:pPr>
            <a:r>
              <a:rPr lang="en-US" sz="3200" dirty="0">
                <a:solidFill>
                  <a:srgbClr val="003300"/>
                </a:solidFill>
                <a:latin typeface="Arial Narrow" charset="0"/>
              </a:rPr>
              <a:t>Capacitors</a:t>
            </a:r>
          </a:p>
          <a:p>
            <a:pPr marL="990600" lvl="1" indent="-533400">
              <a:buFont typeface="Courier New" panose="02070309020205020404" pitchFamily="49" charset="0"/>
              <a:buChar char="o"/>
            </a:pPr>
            <a:r>
              <a:rPr lang="en-US" sz="3200" dirty="0">
                <a:solidFill>
                  <a:srgbClr val="003300"/>
                </a:solidFill>
                <a:latin typeface="Arial Narrow" charset="0"/>
              </a:rPr>
              <a:t>Capacitors in Series and Parallel </a:t>
            </a:r>
          </a:p>
          <a:p>
            <a:pPr marL="990600" lvl="1" indent="-533400">
              <a:buFont typeface="Courier New" panose="02070309020205020404" pitchFamily="49" charset="0"/>
              <a:buChar char="o"/>
            </a:pPr>
            <a:r>
              <a:rPr lang="en-US" sz="3200" dirty="0">
                <a:solidFill>
                  <a:srgbClr val="003300"/>
                </a:solidFill>
                <a:latin typeface="Arial Narrow" charset="0"/>
              </a:rPr>
              <a:t>Electric Energy Storage</a:t>
            </a:r>
          </a:p>
          <a:p>
            <a:pPr marL="990600" lvl="1" indent="-533400">
              <a:buFont typeface="Courier New" panose="02070309020205020404" pitchFamily="49" charset="0"/>
              <a:buChar char="o"/>
            </a:pPr>
            <a:r>
              <a:rPr lang="en-US" sz="3200" dirty="0">
                <a:solidFill>
                  <a:srgbClr val="003300"/>
                </a:solidFill>
                <a:latin typeface="Arial Narrow" charset="0"/>
              </a:rPr>
              <a:t>Effect of Dielectric</a:t>
            </a:r>
          </a:p>
          <a:p>
            <a:pPr marL="990600" lvl="1" indent="-533400">
              <a:buFont typeface="Courier New" panose="02070309020205020404" pitchFamily="49" charset="0"/>
              <a:buChar char="o"/>
            </a:pPr>
            <a:r>
              <a:rPr lang="en-US" sz="3200" dirty="0">
                <a:solidFill>
                  <a:srgbClr val="003300"/>
                </a:solidFill>
                <a:latin typeface="Arial Narrow" charset="0"/>
              </a:rPr>
              <a:t>Molecular description of Dielectric Material</a:t>
            </a:r>
          </a:p>
          <a:p>
            <a:pPr marL="990600" lvl="1" indent="-533400">
              <a:buFont typeface="Courier New" panose="02070309020205020404" pitchFamily="49" charset="0"/>
              <a:buChar char="o"/>
            </a:pPr>
            <a:endParaRPr lang="en-US" sz="3200" dirty="0">
              <a:solidFill>
                <a:srgbClr val="003300"/>
              </a:solidFill>
              <a:latin typeface="Arial Narrow" charset="0"/>
            </a:endParaRPr>
          </a:p>
          <a:p>
            <a:pPr marL="990600" lvl="1" indent="-533400">
              <a:buFont typeface="Courier New" panose="02070309020205020404" pitchFamily="49" charset="0"/>
              <a:buChar char="o"/>
            </a:pPr>
            <a:endParaRPr lang="en-US" sz="32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Oct. 7, 2020</a:t>
            </a:r>
          </a:p>
        </p:txBody>
      </p:sp>
      <p:sp>
        <p:nvSpPr>
          <p:cNvPr id="20" name="Footer Placeholder 4"/>
          <p:cNvSpPr>
            <a:spLocks noGrp="1"/>
          </p:cNvSpPr>
          <p:nvPr>
            <p:ph type="ftr" sz="quarter" idx="11"/>
          </p:nvPr>
        </p:nvSpPr>
        <p:spPr/>
        <p:txBody>
          <a:bodyPr/>
          <a:lstStyle/>
          <a:p>
            <a:r>
              <a:rPr lang="en-US"/>
              <a:t>PHYS 1444-002, Fall 2020                    Dr. Jaehoon Yu</a:t>
            </a:r>
          </a:p>
        </p:txBody>
      </p:sp>
      <p:sp>
        <p:nvSpPr>
          <p:cNvPr id="21" name="Slide Number Placeholder 5"/>
          <p:cNvSpPr>
            <a:spLocks noGrp="1"/>
          </p:cNvSpPr>
          <p:nvPr>
            <p:ph type="sldNum" sz="quarter" idx="12"/>
          </p:nvPr>
        </p:nvSpPr>
        <p:spPr/>
        <p:txBody>
          <a:bodyPr/>
          <a:lstStyle/>
          <a:p>
            <a:fld id="{C80BD743-191A-754A-81FD-0BCB534E924C}" type="slidenum">
              <a:rPr lang="en-US"/>
              <a:pPr/>
              <a:t>10</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an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77879" name="Equation" r:id="rId4" imgW="711000" imgH="419040" progId="Equation.DSMT4">
                  <p:embed/>
                </p:oleObj>
              </mc:Choice>
              <mc:Fallback>
                <p:oleObj name="Equation" r:id="rId4" imgW="711000" imgH="419040" progId="Equation.DSMT4">
                  <p:embed/>
                  <p:pic>
                    <p:nvPicPr>
                      <p:cNvPr id="2283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77880" name="Equation" r:id="rId6" imgW="1016000" imgH="342900" progId="Equation.DSMT4">
                  <p:embed/>
                </p:oleObj>
              </mc:Choice>
              <mc:Fallback>
                <p:oleObj name="Equation" r:id="rId6" imgW="1016000" imgH="342900" progId="Equation.DSMT4">
                  <p:embed/>
                  <p:pic>
                    <p:nvPicPr>
                      <p:cNvPr id="228360" name="Object 8"/>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77881" name="Equation" r:id="rId8" imgW="253800" imgH="164880" progId="Equation.DSMT4">
                  <p:embed/>
                </p:oleObj>
              </mc:Choice>
              <mc:Fallback>
                <p:oleObj name="Equation" r:id="rId8" imgW="253800" imgH="164880" progId="Equation.DSMT4">
                  <p:embed/>
                  <p:pic>
                    <p:nvPicPr>
                      <p:cNvPr id="2283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77882" name="Equation" r:id="rId10" imgW="800100" imgH="342900" progId="Equation.DSMT4">
                  <p:embed/>
                </p:oleObj>
              </mc:Choice>
              <mc:Fallback>
                <p:oleObj name="Equation" r:id="rId10" imgW="800100" imgH="342900" progId="Equation.DSMT4">
                  <p:embed/>
                  <p:pic>
                    <p:nvPicPr>
                      <p:cNvPr id="228367" name="Object 15"/>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77883" name="Equation" r:id="rId12" imgW="965160" imgH="419040" progId="Equation.DSMT4">
                  <p:embed/>
                </p:oleObj>
              </mc:Choice>
              <mc:Fallback>
                <p:oleObj name="Equation" r:id="rId12" imgW="965160" imgH="419040" progId="Equation.DSMT4">
                  <p:embed/>
                  <p:pic>
                    <p:nvPicPr>
                      <p:cNvPr id="2283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77884" name="Equation" r:id="rId14" imgW="1650960" imgH="469800" progId="Equation.DSMT4">
                  <p:embed/>
                </p:oleObj>
              </mc:Choice>
              <mc:Fallback>
                <p:oleObj name="Equation" r:id="rId14" imgW="1650960" imgH="469800" progId="Equation.DSMT4">
                  <p:embed/>
                  <p:pic>
                    <p:nvPicPr>
                      <p:cNvPr id="2283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77885" name="Equation" r:id="rId16" imgW="1015920" imgH="457200" progId="Equation.DSMT4">
                  <p:embed/>
                </p:oleObj>
              </mc:Choice>
              <mc:Fallback>
                <p:oleObj name="Equation" r:id="rId16" imgW="1015920" imgH="457200" progId="Equation.DSMT4">
                  <p:embed/>
                  <p:pic>
                    <p:nvPicPr>
                      <p:cNvPr id="22837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77886" name="Equation" r:id="rId18" imgW="888840" imgH="457200" progId="Equation.DSMT4">
                  <p:embed/>
                </p:oleObj>
              </mc:Choice>
              <mc:Fallback>
                <p:oleObj name="Equation" r:id="rId18" imgW="888840" imgH="457200" progId="Equation.DSMT4">
                  <p:embed/>
                  <p:pic>
                    <p:nvPicPr>
                      <p:cNvPr id="228371"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77887" name="Equation" r:id="rId20" imgW="279360" imgH="368280" progId="Equation.DSMT4">
                  <p:embed/>
                </p:oleObj>
              </mc:Choice>
              <mc:Fallback>
                <p:oleObj name="Equation" r:id="rId20" imgW="279360" imgH="368280" progId="Equation.DSMT4">
                  <p:embed/>
                  <p:pic>
                    <p:nvPicPr>
                      <p:cNvPr id="228372"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77888" name="Equation" r:id="rId22" imgW="990600" imgH="647700" progId="Equation.DSMT4">
                  <p:embed/>
                </p:oleObj>
              </mc:Choice>
              <mc:Fallback>
                <p:oleObj name="Equation" r:id="rId22" imgW="990600" imgH="647700" progId="Equation.DSMT4">
                  <p:embed/>
                  <p:pic>
                    <p:nvPicPr>
                      <p:cNvPr id="228373" name="Object 21"/>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77889" name="Equation" r:id="rId24" imgW="545760" imgH="406080" progId="Equation.DSMT4">
                  <p:embed/>
                </p:oleObj>
              </mc:Choice>
              <mc:Fallback>
                <p:oleObj name="Equation" r:id="rId24" imgW="545760" imgH="406080" progId="Equation.DSMT4">
                  <p:embed/>
                  <p:pic>
                    <p:nvPicPr>
                      <p:cNvPr id="22837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626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anim calcmode="lin" valueType="num">
                                      <p:cBhvr>
                                        <p:cTn id="12" dur="500" fill="hold"/>
                                        <p:tgtEl>
                                          <p:spTgt spid="228363"/>
                                        </p:tgtEl>
                                        <p:attrNameLst>
                                          <p:attrName>ppt_w</p:attrName>
                                        </p:attrNameLst>
                                      </p:cBhvr>
                                      <p:tavLst>
                                        <p:tav tm="0">
                                          <p:val>
                                            <p:fltVal val="0"/>
                                          </p:val>
                                        </p:tav>
                                        <p:tav tm="100000">
                                          <p:val>
                                            <p:strVal val="#ppt_w"/>
                                          </p:val>
                                        </p:tav>
                                      </p:tavLst>
                                    </p:anim>
                                    <p:anim calcmode="lin" valueType="num">
                                      <p:cBhvr>
                                        <p:cTn id="13" dur="500" fill="hold"/>
                                        <p:tgtEl>
                                          <p:spTgt spid="228363"/>
                                        </p:tgtEl>
                                        <p:attrNameLst>
                                          <p:attrName>ppt_h</p:attrName>
                                        </p:attrNameLst>
                                      </p:cBhvr>
                                      <p:tavLst>
                                        <p:tav tm="0">
                                          <p:val>
                                            <p:fltVal val="0"/>
                                          </p:val>
                                        </p:tav>
                                        <p:tav tm="100000">
                                          <p:val>
                                            <p:strVal val="#ppt_h"/>
                                          </p:val>
                                        </p:tav>
                                      </p:tavLst>
                                    </p:anim>
                                    <p:animEffect transition="in" filter="fade">
                                      <p:cBhvr>
                                        <p:cTn id="14" dur="500"/>
                                        <p:tgtEl>
                                          <p:spTgt spid="228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8356"/>
                                        </p:tgtEl>
                                        <p:attrNameLst>
                                          <p:attrName>style.visibility</p:attrName>
                                        </p:attrNameLst>
                                      </p:cBhvr>
                                      <p:to>
                                        <p:strVal val="visible"/>
                                      </p:to>
                                    </p:set>
                                    <p:animEffect transition="in" filter="wipe(left)">
                                      <p:cBhvr>
                                        <p:cTn id="19" dur="500"/>
                                        <p:tgtEl>
                                          <p:spTgt spid="2283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8357"/>
                                        </p:tgtEl>
                                        <p:attrNameLst>
                                          <p:attrName>style.visibility</p:attrName>
                                        </p:attrNameLst>
                                      </p:cBhvr>
                                      <p:to>
                                        <p:strVal val="visible"/>
                                      </p:to>
                                    </p:set>
                                    <p:animEffect transition="in" filter="wipe(left)">
                                      <p:cBhvr>
                                        <p:cTn id="24" dur="500"/>
                                        <p:tgtEl>
                                          <p:spTgt spid="2283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8360"/>
                                        </p:tgtEl>
                                        <p:attrNameLst>
                                          <p:attrName>style.visibility</p:attrName>
                                        </p:attrNameLst>
                                      </p:cBhvr>
                                      <p:to>
                                        <p:strVal val="visible"/>
                                      </p:to>
                                    </p:set>
                                    <p:animEffect transition="in" filter="wipe(left)">
                                      <p:cBhvr>
                                        <p:cTn id="34" dur="500"/>
                                        <p:tgtEl>
                                          <p:spTgt spid="2283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Effect transition="in" filter="wipe(left)">
                                      <p:cBhvr>
                                        <p:cTn id="39" dur="500"/>
                                        <p:tgtEl>
                                          <p:spTgt spid="2283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8368"/>
                                        </p:tgtEl>
                                        <p:attrNameLst>
                                          <p:attrName>style.visibility</p:attrName>
                                        </p:attrNameLst>
                                      </p:cBhvr>
                                      <p:to>
                                        <p:strVal val="visible"/>
                                      </p:to>
                                    </p:set>
                                    <p:animEffect transition="in" filter="wipe(left)">
                                      <p:cBhvr>
                                        <p:cTn id="44" dur="500"/>
                                        <p:tgtEl>
                                          <p:spTgt spid="228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8369"/>
                                        </p:tgtEl>
                                        <p:attrNameLst>
                                          <p:attrName>style.visibility</p:attrName>
                                        </p:attrNameLst>
                                      </p:cBhvr>
                                      <p:to>
                                        <p:strVal val="visible"/>
                                      </p:to>
                                    </p:set>
                                    <p:animEffect transition="in" filter="wipe(left)">
                                      <p:cBhvr>
                                        <p:cTn id="49" dur="500"/>
                                        <p:tgtEl>
                                          <p:spTgt spid="2283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8370"/>
                                        </p:tgtEl>
                                        <p:attrNameLst>
                                          <p:attrName>style.visibility</p:attrName>
                                        </p:attrNameLst>
                                      </p:cBhvr>
                                      <p:to>
                                        <p:strVal val="visible"/>
                                      </p:to>
                                    </p:set>
                                    <p:animEffect transition="in" filter="wipe(left)">
                                      <p:cBhvr>
                                        <p:cTn id="54" dur="500"/>
                                        <p:tgtEl>
                                          <p:spTgt spid="2283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8371"/>
                                        </p:tgtEl>
                                        <p:attrNameLst>
                                          <p:attrName>style.visibility</p:attrName>
                                        </p:attrNameLst>
                                      </p:cBhvr>
                                      <p:to>
                                        <p:strVal val="visible"/>
                                      </p:to>
                                    </p:set>
                                    <p:animEffect transition="in" filter="wipe(left)">
                                      <p:cBhvr>
                                        <p:cTn id="59" dur="500"/>
                                        <p:tgtEl>
                                          <p:spTgt spid="22837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8364"/>
                                        </p:tgtEl>
                                        <p:attrNameLst>
                                          <p:attrName>style.visibility</p:attrName>
                                        </p:attrNameLst>
                                      </p:cBhvr>
                                      <p:to>
                                        <p:strVal val="visible"/>
                                      </p:to>
                                    </p:set>
                                    <p:animEffect transition="in" filter="wipe(left)">
                                      <p:cBhvr>
                                        <p:cTn id="64" dur="500"/>
                                        <p:tgtEl>
                                          <p:spTgt spid="2283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8361"/>
                                        </p:tgtEl>
                                        <p:attrNameLst>
                                          <p:attrName>style.visibility</p:attrName>
                                        </p:attrNameLst>
                                      </p:cBhvr>
                                      <p:to>
                                        <p:strVal val="visible"/>
                                      </p:to>
                                    </p:set>
                                    <p:animEffect transition="in" filter="wipe(left)">
                                      <p:cBhvr>
                                        <p:cTn id="69" dur="500"/>
                                        <p:tgtEl>
                                          <p:spTgt spid="228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8372"/>
                                        </p:tgtEl>
                                        <p:attrNameLst>
                                          <p:attrName>style.visibility</p:attrName>
                                        </p:attrNameLst>
                                      </p:cBhvr>
                                      <p:to>
                                        <p:strVal val="visible"/>
                                      </p:to>
                                    </p:set>
                                    <p:animEffect transition="in" filter="wipe(left)">
                                      <p:cBhvr>
                                        <p:cTn id="74" dur="500"/>
                                        <p:tgtEl>
                                          <p:spTgt spid="2283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8373"/>
                                        </p:tgtEl>
                                        <p:attrNameLst>
                                          <p:attrName>style.visibility</p:attrName>
                                        </p:attrNameLst>
                                      </p:cBhvr>
                                      <p:to>
                                        <p:strVal val="visible"/>
                                      </p:to>
                                    </p:set>
                                    <p:animEffect transition="in" filter="wipe(left)">
                                      <p:cBhvr>
                                        <p:cTn id="79" dur="500"/>
                                        <p:tgtEl>
                                          <p:spTgt spid="22837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28374"/>
                                        </p:tgtEl>
                                        <p:attrNameLst>
                                          <p:attrName>style.visibility</p:attrName>
                                        </p:attrNameLst>
                                      </p:cBhvr>
                                      <p:to>
                                        <p:strVal val="visible"/>
                                      </p:to>
                                    </p:set>
                                    <p:animEffect transition="in" filter="wipe(left)">
                                      <p:cBhvr>
                                        <p:cTn id="84" dur="500"/>
                                        <p:tgtEl>
                                          <p:spTgt spid="22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8" grpId="0"/>
      <p:bldP spid="228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7,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11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a:t>
            </a:r>
            <a:r>
              <a:rPr lang="en-US" sz="3200" dirty="0">
                <a:solidFill>
                  <a:srgbClr val="C00000"/>
                </a:solidFill>
                <a:latin typeface="Arial Narrow" charset="0"/>
              </a:rPr>
              <a:t>C</a:t>
            </a:r>
            <a:r>
              <a:rPr lang="en-US" sz="3200" dirty="0">
                <a:solidFill>
                  <a:schemeClr val="accent2"/>
                </a:solidFill>
                <a:latin typeface="Arial Narrow" charset="0"/>
              </a:rPr>
              <a:t>.</a:t>
            </a:r>
          </a:p>
          <a:p>
            <a:pPr marL="342900" indent="-342900">
              <a:spcBef>
                <a:spcPct val="20000"/>
              </a:spcBef>
              <a:buFontTx/>
              <a:buChar char="•"/>
            </a:pPr>
            <a:r>
              <a:rPr lang="en-US" sz="3200" dirty="0">
                <a:solidFill>
                  <a:srgbClr val="C00000"/>
                </a:solidFill>
                <a:latin typeface="Arial Narrow" charset="0"/>
              </a:rPr>
              <a:t>C</a:t>
            </a:r>
            <a:r>
              <a:rPr lang="en-US" sz="3200" dirty="0">
                <a:solidFill>
                  <a:schemeClr val="accent2"/>
                </a:solidFill>
                <a:latin typeface="Arial Narrow" charset="0"/>
              </a:rPr>
              <a:t> can still be defined as the ratio of the charge to the absolute potential </a:t>
            </a:r>
            <a:r>
              <a:rPr lang="en-US" sz="3200" dirty="0">
                <a:solidFill>
                  <a:srgbClr val="C00000"/>
                </a:solidFill>
                <a:latin typeface="Arial Narrow" charset="0"/>
              </a:rPr>
              <a:t>V</a:t>
            </a:r>
            <a:r>
              <a:rPr lang="en-US" sz="3200" dirty="0">
                <a:solidFill>
                  <a:schemeClr val="accent2"/>
                </a:solidFill>
                <a:latin typeface="Arial Narrow" charset="0"/>
              </a:rPr>
              <a:t>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a:t>
            </a:r>
            <a:r>
              <a:rPr lang="en-US" sz="2800" dirty="0">
                <a:solidFill>
                  <a:srgbClr val="C00000"/>
                </a:solidFill>
                <a:latin typeface="Arial Narrow" charset="0"/>
                <a:ea typeface="ＭＳ Ｐゴシック" charset="-128"/>
              </a:rPr>
              <a:t>Q=CV</a:t>
            </a:r>
            <a:r>
              <a:rPr lang="en-US" sz="2800" dirty="0">
                <a:solidFill>
                  <a:srgbClr val="660066"/>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rgbClr val="C00000"/>
                </a:solidFill>
                <a:latin typeface="Arial Narrow" charset="0"/>
              </a:rPr>
              <a:t>r</a:t>
            </a:r>
            <a:r>
              <a:rPr lang="en-US" sz="3200" baseline="-25000" dirty="0" err="1">
                <a:solidFill>
                  <a:srgbClr val="C00000"/>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78507"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78508"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78509"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78510"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78511"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7636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Oct. 7,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electric 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10363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7,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13</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Parallel arrangement provides the </a:t>
            </a:r>
            <a:r>
              <a:rPr lang="en-US" sz="2800" b="1" u="sng" dirty="0">
                <a:solidFill>
                  <a:srgbClr val="FF0000"/>
                </a:solidFill>
                <a:latin typeface="Arial Narrow" charset="0"/>
              </a:rPr>
              <a:t>same voltage</a:t>
            </a:r>
            <a:r>
              <a:rPr lang="en-US" sz="2800" dirty="0">
                <a:solidFill>
                  <a:schemeClr val="accent2"/>
                </a:solidFill>
                <a:latin typeface="Arial Narrow" charset="0"/>
              </a:rPr>
              <a:t> across all the capacitors. </a:t>
            </a:r>
          </a:p>
          <a:p>
            <a:pPr marL="742950" lvl="1" indent="-285750">
              <a:spcBef>
                <a:spcPct val="20000"/>
              </a:spcBef>
              <a:buFontTx/>
              <a:buChar char="–"/>
            </a:pPr>
            <a:r>
              <a:rPr lang="en-US" dirty="0">
                <a:solidFill>
                  <a:srgbClr val="660066"/>
                </a:solidFill>
                <a:latin typeface="Arial Narrow" charset="0"/>
                <a:ea typeface="ＭＳ Ｐゴシック" charset="-128"/>
              </a:rPr>
              <a:t>Left 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a</a:t>
            </a:r>
            <a:r>
              <a:rPr lang="en-US" dirty="0">
                <a:solidFill>
                  <a:srgbClr val="660066"/>
                </a:solidFill>
                <a:latin typeface="Arial Narrow" charset="0"/>
                <a:ea typeface="ＭＳ Ｐゴシック" charset="-128"/>
              </a:rPr>
              <a:t> and right 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b</a:t>
            </a:r>
            <a:endParaRPr lang="en-US" baseline="-25000"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So each capacitor plate </a:t>
            </a:r>
            <a:r>
              <a:rPr lang="en-US">
                <a:solidFill>
                  <a:srgbClr val="660066"/>
                </a:solidFill>
                <a:latin typeface="Arial Narrow" charset="0"/>
                <a:ea typeface="ＭＳ Ｐゴシック" charset="-128"/>
              </a:rPr>
              <a:t>acquires the charge </a:t>
            </a:r>
            <a:r>
              <a:rPr lang="en-US" dirty="0">
                <a:solidFill>
                  <a:srgbClr val="660066"/>
                </a:solidFill>
                <a:latin typeface="Arial Narrow" charset="0"/>
                <a:ea typeface="ＭＳ Ｐゴシック" charset="-128"/>
              </a:rPr>
              <a:t>given by the formula</a:t>
            </a:r>
          </a:p>
          <a:p>
            <a:pPr marL="1143000" lvl="2" indent="-228600">
              <a:spcBef>
                <a:spcPct val="20000"/>
              </a:spcBef>
              <a:buFontTx/>
              <a:buChar char="•"/>
            </a:pPr>
            <a:r>
              <a:rPr lang="en-US" sz="2000" dirty="0">
                <a:solidFill>
                  <a:srgbClr val="003300"/>
                </a:solidFill>
                <a:latin typeface="Arial Narrow" charset="0"/>
                <a:ea typeface="ＭＳ Ｐゴシック" charset="-128"/>
              </a:rPr>
              <a:t>Q</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V, Q</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V, and Q</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79267"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13459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7,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14</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the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80291"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10251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2213">
                                            <p:txEl>
                                              <p:pRg st="2" end="2"/>
                                            </p:txEl>
                                          </p:spTgt>
                                        </p:tgtEl>
                                        <p:attrNameLst>
                                          <p:attrName>style.visibility</p:attrName>
                                        </p:attrNameLst>
                                      </p:cBhvr>
                                      <p:to>
                                        <p:strVal val="visible"/>
                                      </p:to>
                                    </p:set>
                                    <p:animEffect transition="in" filter="wipe(left)">
                                      <p:cBhvr>
                                        <p:cTn id="39" dur="500"/>
                                        <p:tgtEl>
                                          <p:spTgt spid="2222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2213">
                                            <p:txEl>
                                              <p:pRg st="3" end="3"/>
                                            </p:txEl>
                                          </p:spTgt>
                                        </p:tgtEl>
                                        <p:attrNameLst>
                                          <p:attrName>style.visibility</p:attrName>
                                        </p:attrNameLst>
                                      </p:cBhvr>
                                      <p:to>
                                        <p:strVal val="visible"/>
                                      </p:to>
                                    </p:set>
                                    <p:animEffect transition="in" filter="wipe(left)">
                                      <p:cBhvr>
                                        <p:cTn id="44" dur="500"/>
                                        <p:tgtEl>
                                          <p:spTgt spid="22221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2213">
                                            <p:txEl>
                                              <p:pRg st="4" end="4"/>
                                            </p:txEl>
                                          </p:spTgt>
                                        </p:tgtEl>
                                        <p:attrNameLst>
                                          <p:attrName>style.visibility</p:attrName>
                                        </p:attrNameLst>
                                      </p:cBhvr>
                                      <p:to>
                                        <p:strVal val="visible"/>
                                      </p:to>
                                    </p:set>
                                    <p:animEffect transition="in" filter="wipe(left)">
                                      <p:cBhvr>
                                        <p:cTn id="49" dur="500"/>
                                        <p:tgtEl>
                                          <p:spTgt spid="22221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2213">
                                            <p:txEl>
                                              <p:pRg st="5" end="5"/>
                                            </p:txEl>
                                          </p:spTgt>
                                        </p:tgtEl>
                                        <p:attrNameLst>
                                          <p:attrName>style.visibility</p:attrName>
                                        </p:attrNameLst>
                                      </p:cBhvr>
                                      <p:to>
                                        <p:strVal val="visible"/>
                                      </p:to>
                                    </p:set>
                                    <p:animEffect transition="in" filter="wipe(left)">
                                      <p:cBhvr>
                                        <p:cTn id="54" dur="500"/>
                                        <p:tgtEl>
                                          <p:spTgt spid="22221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2213">
                                            <p:txEl>
                                              <p:pRg st="6" end="6"/>
                                            </p:txEl>
                                          </p:spTgt>
                                        </p:tgtEl>
                                        <p:attrNameLst>
                                          <p:attrName>style.visibility</p:attrName>
                                        </p:attrNameLst>
                                      </p:cBhvr>
                                      <p:to>
                                        <p:strVal val="visible"/>
                                      </p:to>
                                    </p:set>
                                    <p:animEffect transition="in" filter="wipe(left)">
                                      <p:cBhvr>
                                        <p:cTn id="59" dur="500"/>
                                        <p:tgtEl>
                                          <p:spTgt spid="22221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2213">
                                            <p:txEl>
                                              <p:pRg st="7" end="7"/>
                                            </p:txEl>
                                          </p:spTgt>
                                        </p:tgtEl>
                                        <p:attrNameLst>
                                          <p:attrName>style.visibility</p:attrName>
                                        </p:attrNameLst>
                                      </p:cBhvr>
                                      <p:to>
                                        <p:strVal val="visible"/>
                                      </p:to>
                                    </p:set>
                                    <p:animEffect transition="in" filter="wipe(left)">
                                      <p:cBhvr>
                                        <p:cTn id="64" dur="500"/>
                                        <p:tgtEl>
                                          <p:spTgt spid="22221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2214"/>
                                        </p:tgtEl>
                                        <p:attrNameLst>
                                          <p:attrName>style.visibility</p:attrName>
                                        </p:attrNameLst>
                                      </p:cBhvr>
                                      <p:to>
                                        <p:strVal val="visible"/>
                                      </p:to>
                                    </p:set>
                                    <p:animEffect transition="in" filter="wipe(left)">
                                      <p:cBhvr>
                                        <p:cTn id="69" dur="500"/>
                                        <p:tgtEl>
                                          <p:spTgt spid="2222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22215"/>
                                        </p:tgtEl>
                                        <p:attrNameLst>
                                          <p:attrName>style.visibility</p:attrName>
                                        </p:attrNameLst>
                                      </p:cBhvr>
                                      <p:to>
                                        <p:strVal val="visible"/>
                                      </p:to>
                                    </p:set>
                                    <p:animEffect transition="in" filter="wipe(left)">
                                      <p:cBhvr>
                                        <p:cTn id="74" dur="500"/>
                                        <p:tgtEl>
                                          <p:spTgt spid="2222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22216"/>
                                        </p:tgtEl>
                                        <p:attrNameLst>
                                          <p:attrName>style.visibility</p:attrName>
                                        </p:attrNameLst>
                                      </p:cBhvr>
                                      <p:to>
                                        <p:strVal val="visible"/>
                                      </p:to>
                                    </p:set>
                                    <p:animEffect transition="in" filter="wipe(left)">
                                      <p:cBhvr>
                                        <p:cTn id="79"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Wednesday, Oct. 7, 2020</a:t>
            </a:r>
          </a:p>
        </p:txBody>
      </p:sp>
      <p:sp>
        <p:nvSpPr>
          <p:cNvPr id="21" name="Footer Placeholder 4"/>
          <p:cNvSpPr>
            <a:spLocks noGrp="1"/>
          </p:cNvSpPr>
          <p:nvPr>
            <p:ph type="ftr" sz="quarter" idx="11"/>
          </p:nvPr>
        </p:nvSpPr>
        <p:spPr/>
        <p:txBody>
          <a:bodyPr/>
          <a:lstStyle/>
          <a:p>
            <a:r>
              <a:rPr lang="de-DE"/>
              <a:t>PHYS 1444-002, Fall 2020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15</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81777"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81778"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81779"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81780"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81781"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81782"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81783"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81784"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5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7,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09600"/>
            <a:ext cx="8153400" cy="5307249"/>
          </a:xfrm>
        </p:spPr>
        <p:txBody>
          <a:bodyPr/>
          <a:lstStyle/>
          <a:p>
            <a:pPr eaLnBrk="1" hangingPunct="1">
              <a:spcBef>
                <a:spcPts val="200"/>
              </a:spcBef>
            </a:pPr>
            <a:r>
              <a:rPr lang="en-US" sz="2400" dirty="0">
                <a:latin typeface="Arial Narrow" charset="0"/>
                <a:ea typeface="ＭＳ Ｐゴシック" charset="0"/>
              </a:rPr>
              <a:t>Online Mid-term comprehensive exam on Quest</a:t>
            </a:r>
          </a:p>
          <a:p>
            <a:pPr lvl="1">
              <a:lnSpc>
                <a:spcPct val="90000"/>
              </a:lnSpc>
            </a:pPr>
            <a:r>
              <a:rPr lang="en-US" sz="2000" dirty="0">
                <a:latin typeface="Arial Narrow" charset="0"/>
                <a:ea typeface="ＭＳ Ｐゴシック" charset="0"/>
                <a:cs typeface="ＭＳ Ｐゴシック" charset="0"/>
              </a:rPr>
              <a:t>In class Monday, Oct. 19</a:t>
            </a:r>
          </a:p>
          <a:p>
            <a:pPr lvl="1">
              <a:lnSpc>
                <a:spcPct val="90000"/>
              </a:lnSpc>
            </a:pPr>
            <a:r>
              <a:rPr lang="en-US" sz="2000" dirty="0">
                <a:latin typeface="Arial Narrow" charset="0"/>
                <a:ea typeface="ＭＳ Ｐゴシック" charset="0"/>
                <a:cs typeface="ＭＳ Ｐゴシック" charset="0"/>
              </a:rPr>
              <a:t>Covers: CH21.1 through what we finish Wednesday, Oct. 12 +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11am the day of the exam</a:t>
            </a:r>
          </a:p>
          <a:p>
            <a:pPr lvl="2" eaLnBrk="1" hangingPunct="1">
              <a:spcBef>
                <a:spcPts val="200"/>
              </a:spcBef>
            </a:pPr>
            <a:r>
              <a:rPr lang="en-US" sz="1800" dirty="0"/>
              <a:t>Once submitted, you cannot change, unless I ask you to delete some part of the sheet!</a:t>
            </a:r>
          </a:p>
          <a:p>
            <a:pPr eaLnBrk="1" hangingPunct="1">
              <a:spcBef>
                <a:spcPts val="200"/>
              </a:spcBef>
            </a:pPr>
            <a:r>
              <a:rPr lang="en-US" sz="2400" dirty="0"/>
              <a:t>Special seminar on COVID – 19: </a:t>
            </a:r>
            <a:r>
              <a:rPr lang="en-US" sz="2400" dirty="0">
                <a:solidFill>
                  <a:srgbClr val="C00000"/>
                </a:solidFill>
              </a:rPr>
              <a:t>3:30pm Sunday, Oct. 25</a:t>
            </a:r>
          </a:p>
          <a:p>
            <a:pPr lvl="1" eaLnBrk="1" hangingPunct="1">
              <a:spcBef>
                <a:spcPts val="200"/>
              </a:spcBef>
            </a:pPr>
            <a:r>
              <a:rPr lang="en-US" sz="2000" dirty="0"/>
              <a:t>Dr. Linda Lee</a:t>
            </a:r>
          </a:p>
          <a:p>
            <a:pPr lvl="1" eaLnBrk="1" hangingPunct="1">
              <a:spcBef>
                <a:spcPts val="200"/>
              </a:spcBef>
            </a:pPr>
            <a:r>
              <a:rPr lang="en-US" sz="2000" dirty="0"/>
              <a:t>Extra credit for participating in the seminar and</a:t>
            </a:r>
          </a:p>
          <a:p>
            <a:pPr lvl="1" eaLnBrk="1" hangingPunct="1">
              <a:spcBef>
                <a:spcPts val="200"/>
              </a:spcBef>
            </a:pPr>
            <a:r>
              <a:rPr lang="en-US" sz="2000" dirty="0"/>
              <a:t>Asking a relevant question</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11619">
                                            <p:txEl>
                                              <p:pRg st="10" end="10"/>
                                            </p:txEl>
                                          </p:spTgt>
                                        </p:tgtEl>
                                        <p:attrNameLst>
                                          <p:attrName>style.visibility</p:attrName>
                                        </p:attrNameLst>
                                      </p:cBhvr>
                                      <p:to>
                                        <p:strVal val="visible"/>
                                      </p:to>
                                    </p:set>
                                    <p:animEffect transition="in" filter="wipe(left)">
                                      <p:cBhvr>
                                        <p:cTn id="55" dur="500"/>
                                        <p:tgtEl>
                                          <p:spTgt spid="11161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11619">
                                            <p:txEl>
                                              <p:pRg st="11" end="11"/>
                                            </p:txEl>
                                          </p:spTgt>
                                        </p:tgtEl>
                                        <p:attrNameLst>
                                          <p:attrName>style.visibility</p:attrName>
                                        </p:attrNameLst>
                                      </p:cBhvr>
                                      <p:to>
                                        <p:strVal val="visible"/>
                                      </p:to>
                                    </p:set>
                                    <p:animEffect transition="in" filter="wipe(left)">
                                      <p:cBhvr>
                                        <p:cTn id="60"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14, 2020</a:t>
            </a:r>
            <a:r>
              <a:rPr lang="en-US" sz="2400" b="1" u="sng" dirty="0">
                <a:solidFill>
                  <a:srgbClr val="C00000"/>
                </a:solidFill>
                <a:latin typeface="Arial Narrow" charset="0"/>
                <a:ea typeface="ＭＳ Ｐゴシック" charset="0"/>
                <a:cs typeface="ＭＳ Ｐゴシック" charset="0"/>
                <a:sym typeface="Wingdings" pitchFamily="2" charset="2"/>
              </a:rPr>
              <a:t> Note extended deadline</a:t>
            </a:r>
            <a:endParaRPr lang="en-US" sz="2400" b="1" u="sng" dirty="0">
              <a:solidFill>
                <a:srgbClr val="C00000"/>
              </a:solidFill>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7,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7,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Wednesday, Oct. 7,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a:t>
            </a:r>
            <a:r>
              <a:rPr lang="en-US" sz="2400" b="1" u="sng" kern="0" dirty="0">
                <a:solidFill>
                  <a:srgbClr val="C00000"/>
                </a:solidFill>
              </a:rPr>
              <a:t>Monday, Oct. 12</a:t>
            </a:r>
            <a:r>
              <a:rPr lang="en-US" sz="2400" kern="0" dirty="0">
                <a:solidFill>
                  <a:srgbClr val="0000FF"/>
                </a:solidFill>
              </a:rPr>
              <a:t>,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Oct. 7, 2020</a:t>
            </a:r>
          </a:p>
        </p:txBody>
      </p:sp>
      <p:sp>
        <p:nvSpPr>
          <p:cNvPr id="15" name="Footer Placeholder 4"/>
          <p:cNvSpPr>
            <a:spLocks noGrp="1"/>
          </p:cNvSpPr>
          <p:nvPr>
            <p:ph type="ftr" sz="quarter" idx="11"/>
          </p:nvPr>
        </p:nvSpPr>
        <p:spPr/>
        <p:txBody>
          <a:bodyPr/>
          <a:lstStyle/>
          <a:p>
            <a:r>
              <a:rPr lang="en-US"/>
              <a:t>PHYS 1444-002, Fall 2020                    Dr. Jaehoon Yu</a:t>
            </a:r>
          </a:p>
        </p:txBody>
      </p:sp>
      <p:sp>
        <p:nvSpPr>
          <p:cNvPr id="16" name="Slide Number Placeholder 5"/>
          <p:cNvSpPr>
            <a:spLocks noGrp="1"/>
          </p:cNvSpPr>
          <p:nvPr>
            <p:ph type="sldNum" sz="quarter" idx="12"/>
          </p:nvPr>
        </p:nvSpPr>
        <p:spPr/>
        <p:txBody>
          <a:bodyPr/>
          <a:lstStyle/>
          <a:p>
            <a:fld id="{001B5F7D-3D35-824F-BCBE-7C17644AB5B9}"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the other negative in equal amount of charge.</a:t>
            </a:r>
          </a:p>
          <a:p>
            <a:pPr marL="342900" indent="-342900">
              <a:spcBef>
                <a:spcPct val="20000"/>
              </a:spcBef>
              <a:buFontTx/>
              <a:buChar char="•"/>
            </a:pPr>
            <a:r>
              <a:rPr lang="en-US" sz="2800" dirty="0">
                <a:solidFill>
                  <a:schemeClr val="accent2"/>
                </a:solidFill>
                <a:latin typeface="Arial Narrow" charset="0"/>
              </a:rPr>
              <a:t>The battery terminals, the wires and the plates are conductors.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 on each  capacitor plate is 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the capacitance 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r>
              <a:rPr lang="en-US" dirty="0">
                <a:solidFill>
                  <a:srgbClr val="CC00CC"/>
                </a:solidFill>
                <a:latin typeface="Arial Narrow" charset="0"/>
                <a:ea typeface="ＭＳ Ｐゴシック" charset="-128"/>
              </a:rPr>
              <a:t>poll 3</a:t>
            </a:r>
            <a:r>
              <a:rPr lang="en-US" dirty="0">
                <a:solidFill>
                  <a:srgbClr val="660066"/>
                </a:solidFill>
                <a:latin typeface="Arial Narrow" charset="0"/>
                <a:ea typeface="ＭＳ Ｐゴシック" charset="-128"/>
              </a:rPr>
              <a:t>)?  </a:t>
            </a:r>
          </a:p>
        </p:txBody>
      </p:sp>
      <p:sp>
        <p:nvSpPr>
          <p:cNvPr id="204802" name="Rectangle 2"/>
          <p:cNvSpPr>
            <a:spLocks noGrp="1" noChangeArrowheads="1"/>
          </p:cNvSpPr>
          <p:nvPr>
            <p:ph type="title"/>
          </p:nvPr>
        </p:nvSpPr>
        <p:spPr>
          <a:xfrm>
            <a:off x="381000" y="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173123" name="Equation" r:id="rId4" imgW="545760" imgH="203040" progId="Equation.DSMT4">
                  <p:embed/>
                </p:oleObj>
              </mc:Choice>
              <mc:Fallback>
                <p:oleObj name="Equation" r:id="rId4" imgW="545760" imgH="203040" progId="Equation.DSMT4">
                  <p:embed/>
                  <p:pic>
                    <p:nvPicPr>
                      <p:cNvPr id="20481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971124" y="6334748"/>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C/V</a:t>
            </a:r>
          </a:p>
        </p:txBody>
      </p:sp>
      <p:sp>
        <p:nvSpPr>
          <p:cNvPr id="204813" name="Text Box 13"/>
          <p:cNvSpPr txBox="1">
            <a:spLocks noChangeArrowheads="1"/>
          </p:cNvSpPr>
          <p:nvPr/>
        </p:nvSpPr>
        <p:spPr bwMode="auto">
          <a:xfrm>
            <a:off x="4581656" y="632064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509905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Farad (F)</a:t>
            </a:r>
          </a:p>
        </p:txBody>
      </p:sp>
      <p:sp>
        <p:nvSpPr>
          <p:cNvPr id="204815" name="Text Box 15"/>
          <p:cNvSpPr txBox="1">
            <a:spLocks noChangeArrowheads="1"/>
          </p:cNvSpPr>
          <p:nvPr/>
        </p:nvSpPr>
        <p:spPr bwMode="auto">
          <a:xfrm>
            <a:off x="2895600" y="5607050"/>
            <a:ext cx="5119350" cy="338554"/>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FF0000"/>
                </a:solidFill>
                <a:latin typeface="Arial Narrow" charset="0"/>
              </a:rPr>
              <a:t>C is the property of a capacitor so does not depend on Q or V.</a:t>
            </a:r>
          </a:p>
        </p:txBody>
      </p:sp>
      <p:sp>
        <p:nvSpPr>
          <p:cNvPr id="204816" name="Text Box 16"/>
          <p:cNvSpPr txBox="1">
            <a:spLocks noChangeArrowheads="1"/>
          </p:cNvSpPr>
          <p:nvPr/>
        </p:nvSpPr>
        <p:spPr bwMode="auto">
          <a:xfrm>
            <a:off x="637540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 </a:t>
            </a:r>
            <a:r>
              <a:rPr lang="en-US" dirty="0">
                <a:solidFill>
                  <a:srgbClr val="FF0000"/>
                </a:solidFill>
                <a:latin typeface="Symbol" charset="2"/>
              </a:rPr>
              <a:t>μ</a:t>
            </a:r>
            <a:r>
              <a:rPr lang="en-US" dirty="0">
                <a:solidFill>
                  <a:srgbClr val="FF0000"/>
                </a:solidFill>
                <a:latin typeface="Arial Narrow" charset="0"/>
              </a:rPr>
              <a:t>F 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6"/>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367446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bg/>
                                          </p:spTgt>
                                        </p:tgtEl>
                                        <p:attrNameLst>
                                          <p:attrName>style.visibility</p:attrName>
                                        </p:attrNameLst>
                                      </p:cBhvr>
                                      <p:to>
                                        <p:strVal val="visible"/>
                                      </p:to>
                                    </p:set>
                                    <p:animEffect transition="in" filter="wipe(left)">
                                      <p:cBhvr>
                                        <p:cTn id="7" dur="500"/>
                                        <p:tgtEl>
                                          <p:spTgt spid="20480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wipe(left)">
                                      <p:cBhvr>
                                        <p:cTn id="12" dur="500"/>
                                        <p:tgtEl>
                                          <p:spTgt spid="204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4803">
                                            <p:txEl>
                                              <p:pRg st="1" end="1"/>
                                            </p:txEl>
                                          </p:spTgt>
                                        </p:tgtEl>
                                        <p:attrNameLst>
                                          <p:attrName>style.visibility</p:attrName>
                                        </p:attrNameLst>
                                      </p:cBhvr>
                                      <p:to>
                                        <p:strVal val="visible"/>
                                      </p:to>
                                    </p:set>
                                    <p:animEffect transition="in" filter="wipe(left)">
                                      <p:cBhvr>
                                        <p:cTn id="24" dur="500"/>
                                        <p:tgtEl>
                                          <p:spTgt spid="20480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4803">
                                            <p:txEl>
                                              <p:pRg st="2" end="2"/>
                                            </p:txEl>
                                          </p:spTgt>
                                        </p:tgtEl>
                                        <p:attrNameLst>
                                          <p:attrName>style.visibility</p:attrName>
                                        </p:attrNameLst>
                                      </p:cBhvr>
                                      <p:to>
                                        <p:strVal val="visible"/>
                                      </p:to>
                                    </p:set>
                                    <p:animEffect transition="in" filter="wipe(left)">
                                      <p:cBhvr>
                                        <p:cTn id="29" dur="500"/>
                                        <p:tgtEl>
                                          <p:spTgt spid="20480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03">
                                            <p:txEl>
                                              <p:pRg st="3" end="3"/>
                                            </p:txEl>
                                          </p:spTgt>
                                        </p:tgtEl>
                                        <p:attrNameLst>
                                          <p:attrName>style.visibility</p:attrName>
                                        </p:attrNameLst>
                                      </p:cBhvr>
                                      <p:to>
                                        <p:strVal val="visible"/>
                                      </p:to>
                                    </p:set>
                                    <p:animEffect transition="in" filter="wipe(left)">
                                      <p:cBhvr>
                                        <p:cTn id="34" dur="500"/>
                                        <p:tgtEl>
                                          <p:spTgt spid="20480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wipe(left)">
                                      <p:cBhvr>
                                        <p:cTn id="39" dur="500"/>
                                        <p:tgtEl>
                                          <p:spTgt spid="20480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4803">
                                            <p:txEl>
                                              <p:pRg st="5" end="5"/>
                                            </p:txEl>
                                          </p:spTgt>
                                        </p:tgtEl>
                                        <p:attrNameLst>
                                          <p:attrName>style.visibility</p:attrName>
                                        </p:attrNameLst>
                                      </p:cBhvr>
                                      <p:to>
                                        <p:strVal val="visible"/>
                                      </p:to>
                                    </p:set>
                                    <p:animEffect transition="in" filter="wipe(left)">
                                      <p:cBhvr>
                                        <p:cTn id="44" dur="500"/>
                                        <p:tgtEl>
                                          <p:spTgt spid="20480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4811"/>
                                        </p:tgtEl>
                                        <p:attrNameLst>
                                          <p:attrName>style.visibility</p:attrName>
                                        </p:attrNameLst>
                                      </p:cBhvr>
                                      <p:to>
                                        <p:strVal val="visible"/>
                                      </p:to>
                                    </p:set>
                                    <p:animEffect transition="in" filter="wipe(left)">
                                      <p:cBhvr>
                                        <p:cTn id="49" dur="500"/>
                                        <p:tgtEl>
                                          <p:spTgt spid="2048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4803">
                                            <p:txEl>
                                              <p:pRg st="7" end="7"/>
                                            </p:txEl>
                                          </p:spTgt>
                                        </p:tgtEl>
                                        <p:attrNameLst>
                                          <p:attrName>style.visibility</p:attrName>
                                        </p:attrNameLst>
                                      </p:cBhvr>
                                      <p:to>
                                        <p:strVal val="visible"/>
                                      </p:to>
                                    </p:set>
                                    <p:animEffect transition="in" filter="wipe(left)">
                                      <p:cBhvr>
                                        <p:cTn id="54" dur="500"/>
                                        <p:tgtEl>
                                          <p:spTgt spid="20480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4815"/>
                                        </p:tgtEl>
                                        <p:attrNameLst>
                                          <p:attrName>style.visibility</p:attrName>
                                        </p:attrNameLst>
                                      </p:cBhvr>
                                      <p:to>
                                        <p:strVal val="visible"/>
                                      </p:to>
                                    </p:set>
                                    <p:animEffect transition="in" filter="wipe(left)">
                                      <p:cBhvr>
                                        <p:cTn id="59" dur="500"/>
                                        <p:tgtEl>
                                          <p:spTgt spid="2048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4803">
                                            <p:txEl>
                                              <p:pRg st="8" end="8"/>
                                            </p:txEl>
                                          </p:spTgt>
                                        </p:tgtEl>
                                        <p:attrNameLst>
                                          <p:attrName>style.visibility</p:attrName>
                                        </p:attrNameLst>
                                      </p:cBhvr>
                                      <p:to>
                                        <p:strVal val="visible"/>
                                      </p:to>
                                    </p:set>
                                    <p:animEffect transition="in" filter="wipe(left)">
                                      <p:cBhvr>
                                        <p:cTn id="64" dur="500"/>
                                        <p:tgtEl>
                                          <p:spTgt spid="20480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4812"/>
                                        </p:tgtEl>
                                        <p:attrNameLst>
                                          <p:attrName>style.visibility</p:attrName>
                                        </p:attrNameLst>
                                      </p:cBhvr>
                                      <p:to>
                                        <p:strVal val="visible"/>
                                      </p:to>
                                    </p:set>
                                    <p:animEffect transition="in" filter="wipe(left)">
                                      <p:cBhvr>
                                        <p:cTn id="69" dur="500"/>
                                        <p:tgtEl>
                                          <p:spTgt spid="2048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04813"/>
                                        </p:tgtEl>
                                        <p:attrNameLst>
                                          <p:attrName>style.visibility</p:attrName>
                                        </p:attrNameLst>
                                      </p:cBhvr>
                                      <p:to>
                                        <p:strVal val="visible"/>
                                      </p:to>
                                    </p:set>
                                    <p:animEffect transition="in" filter="wipe(left)">
                                      <p:cBhvr>
                                        <p:cTn id="74" dur="500"/>
                                        <p:tgtEl>
                                          <p:spTgt spid="20481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4814"/>
                                        </p:tgtEl>
                                        <p:attrNameLst>
                                          <p:attrName>style.visibility</p:attrName>
                                        </p:attrNameLst>
                                      </p:cBhvr>
                                      <p:to>
                                        <p:strVal val="visible"/>
                                      </p:to>
                                    </p:set>
                                    <p:animEffect transition="in" filter="wipe(left)">
                                      <p:cBhvr>
                                        <p:cTn id="77" dur="500"/>
                                        <p:tgtEl>
                                          <p:spTgt spid="2048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4816"/>
                                        </p:tgtEl>
                                        <p:attrNameLst>
                                          <p:attrName>style.visibility</p:attrName>
                                        </p:attrNameLst>
                                      </p:cBhvr>
                                      <p:to>
                                        <p:strVal val="visible"/>
                                      </p:to>
                                    </p:set>
                                    <p:animEffect transition="in" filter="wipe(left)">
                                      <p:cBhvr>
                                        <p:cTn id="82" dur="500"/>
                                        <p:tgtEl>
                                          <p:spTgt spid="204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uiExpand="1" build="p" animBg="1"/>
      <p:bldP spid="204812" grpId="0" animBg="1"/>
      <p:bldP spid="204813" grpId="0"/>
      <p:bldP spid="204814" grpId="0" animBg="1"/>
      <p:bldP spid="204815" grpId="0" animBg="1"/>
      <p:bldP spid="2048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7, 2020</a:t>
            </a:r>
          </a:p>
        </p:txBody>
      </p:sp>
      <p:sp>
        <p:nvSpPr>
          <p:cNvPr id="23" name="Footer Placeholder 4"/>
          <p:cNvSpPr>
            <a:spLocks noGrp="1"/>
          </p:cNvSpPr>
          <p:nvPr>
            <p:ph type="ftr" sz="quarter" idx="11"/>
          </p:nvPr>
        </p:nvSpPr>
        <p:spPr/>
        <p:txBody>
          <a:bodyPr/>
          <a:lstStyle/>
          <a:p>
            <a:r>
              <a:rPr lang="en-US"/>
              <a:t>PHYS 1444-002, Fall 2020                    Dr. Jaehoon Yu</a:t>
            </a:r>
          </a:p>
        </p:txBody>
      </p:sp>
      <p:sp>
        <p:nvSpPr>
          <p:cNvPr id="24" name="Slide Number Placeholder 5"/>
          <p:cNvSpPr>
            <a:spLocks noGrp="1"/>
          </p:cNvSpPr>
          <p:nvPr>
            <p:ph type="sldNum" sz="quarter" idx="12"/>
          </p:nvPr>
        </p:nvSpPr>
        <p:spPr/>
        <p:txBody>
          <a:bodyPr/>
          <a:lstStyle/>
          <a:p>
            <a:fld id="{F9D0DC7B-B6E8-4E41-A13E-C0D6634838F6}" type="slidenum">
              <a:rPr lang="en-US"/>
              <a:pPr/>
              <a:t>7</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4864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04800" y="6096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the capacitance can be determined analytically for a capacitor with a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t>
            </a:r>
            <a:r>
              <a:rPr lang="en-US" b="1" dirty="0">
                <a:solidFill>
                  <a:srgbClr val="C00000"/>
                </a:solidFill>
                <a:latin typeface="Arial Narrow" charset="0"/>
                <a:ea typeface="ＭＳ Ｐゴシック" charset="-128"/>
              </a:rPr>
              <a:t>A </a:t>
            </a:r>
            <a:r>
              <a:rPr lang="en-US" dirty="0">
                <a:solidFill>
                  <a:srgbClr val="660066"/>
                </a:solidFill>
                <a:latin typeface="Arial Narrow" charset="0"/>
                <a:ea typeface="ＭＳ Ｐゴシック" charset="-128"/>
              </a:rPr>
              <a:t>each and separated by </a:t>
            </a:r>
            <a:r>
              <a:rPr lang="en-US" b="1" dirty="0" err="1">
                <a:solidFill>
                  <a:srgbClr val="C00000"/>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a:t>
            </a:r>
            <a:r>
              <a:rPr lang="en-US" dirty="0">
                <a:solidFill>
                  <a:srgbClr val="C00000"/>
                </a:solidFill>
                <a:latin typeface="Arial Narrow" charset="0"/>
                <a:ea typeface="ＭＳ Ｐゴシック" charset="-128"/>
              </a:rPr>
              <a:t>E=</a:t>
            </a:r>
            <a:r>
              <a:rPr lang="en-US" dirty="0">
                <a:solidFill>
                  <a:srgbClr val="C00000"/>
                </a:solidFill>
                <a:latin typeface="Symbol" charset="2"/>
                <a:ea typeface="ＭＳ Ｐゴシック" charset="-128"/>
              </a:rPr>
              <a:t>σ/ε</a:t>
            </a:r>
            <a:r>
              <a:rPr lang="en-US" baseline="-25000" dirty="0">
                <a:solidFill>
                  <a:srgbClr val="C00000"/>
                </a:solidFill>
                <a:latin typeface="Arial Narrow" charset="0"/>
                <a:ea typeface="ＭＳ Ｐゴシック" charset="-128"/>
              </a:rPr>
              <a:t>0</a:t>
            </a:r>
            <a:r>
              <a:rPr lang="en-US" dirty="0">
                <a:solidFill>
                  <a:srgbClr val="C00000"/>
                </a:solidFill>
                <a:latin typeface="Arial Narrow" charset="0"/>
                <a:ea typeface="ＭＳ Ｐゴシック" charset="-128"/>
              </a:rPr>
              <a:t>, </a:t>
            </a:r>
            <a:r>
              <a:rPr lang="en-US" dirty="0" err="1">
                <a:solidFill>
                  <a:srgbClr val="C00000"/>
                </a:solidFill>
                <a:latin typeface="Symbol" charset="2"/>
                <a:ea typeface="ＭＳ Ｐゴシック" charset="-128"/>
              </a:rPr>
              <a:t>σ</a:t>
            </a:r>
            <a:r>
              <a:rPr lang="en-US" dirty="0">
                <a:solidFill>
                  <a:srgbClr val="C00000"/>
                </a:solidFill>
                <a:latin typeface="Symbol" charset="2"/>
                <a:ea typeface="ＭＳ Ｐゴシック" charset="-128"/>
              </a:rPr>
              <a:t>=</a:t>
            </a:r>
            <a:r>
              <a:rPr lang="en-US" dirty="0">
                <a:solidFill>
                  <a:srgbClr val="C00000"/>
                </a:solidFill>
                <a:latin typeface="Arial Narrow" charset="0"/>
                <a:ea typeface="Arial Narrow" charset="0"/>
                <a:cs typeface="Arial Narrow" charset="0"/>
              </a:rPr>
              <a:t>Q/A</a:t>
            </a:r>
            <a:r>
              <a:rPr lang="en-US" dirty="0">
                <a:solidFill>
                  <a:srgbClr val="C00000"/>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 for uniform charge distribution</a:t>
            </a:r>
          </a:p>
          <a:p>
            <a:pPr marL="342900" indent="-342900">
              <a:spcBef>
                <a:spcPct val="20000"/>
              </a:spcBef>
              <a:buFontTx/>
              <a:buChar char="•"/>
            </a:pPr>
            <a:r>
              <a:rPr lang="en-US" sz="2800" dirty="0">
                <a:solidFill>
                  <a:schemeClr val="accent2"/>
                </a:solidFill>
                <a:latin typeface="Arial Narrow" charset="0"/>
              </a:rPr>
              <a:t>Since we take the integral from the lower potential (a) to the higher potential (b)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extLst>
              <p:ext uri="{D42A27DB-BD31-4B8C-83A1-F6EECF244321}">
                <p14:modId xmlns:p14="http://schemas.microsoft.com/office/powerpoint/2010/main" val="566070178"/>
              </p:ext>
            </p:extLst>
          </p:nvPr>
        </p:nvGraphicFramePr>
        <p:xfrm>
          <a:off x="7251700" y="3352800"/>
          <a:ext cx="687388" cy="474663"/>
        </p:xfrm>
        <a:graphic>
          <a:graphicData uri="http://schemas.openxmlformats.org/presentationml/2006/ole">
            <mc:AlternateContent xmlns:mc="http://schemas.openxmlformats.org/markup-compatibility/2006">
              <mc:Choice xmlns:v="urn:schemas-microsoft-com:vml" Requires="v">
                <p:oleObj spid="_x0000_s174873" name="Equation" r:id="rId4" imgW="330120" imgH="203040" progId="Equation.DSMT4">
                  <p:embed/>
                </p:oleObj>
              </mc:Choice>
              <mc:Fallback>
                <p:oleObj name="Equation" r:id="rId4" imgW="330120" imgH="203040" progId="Equation.DSMT4">
                  <p:embed/>
                  <p:pic>
                    <p:nvPicPr>
                      <p:cNvPr id="20584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74874" name="Equation" r:id="rId6" imgW="330120" imgH="203040" progId="Equation.DSMT4">
                  <p:embed/>
                </p:oleObj>
              </mc:Choice>
              <mc:Fallback>
                <p:oleObj name="Equation" r:id="rId6" imgW="330120" imgH="203040" progId="Equation.DSMT4">
                  <p:embed/>
                  <p:pic>
                    <p:nvPicPr>
                      <p:cNvPr id="20584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74875" name="Equation" r:id="rId8" imgW="1485900" imgH="431800" progId="Equation.DSMT4">
                  <p:embed/>
                </p:oleObj>
              </mc:Choice>
              <mc:Fallback>
                <p:oleObj name="Equation" r:id="rId8" imgW="1485900" imgH="431800" progId="Equation.DSMT4">
                  <p:embed/>
                  <p:pic>
                    <p:nvPicPr>
                      <p:cNvPr id="205844" name="Object 20"/>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102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dirty="0">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74876" name="Equation" r:id="rId10" imgW="558720" imgH="203040" progId="Equation.DSMT4">
                  <p:embed/>
                </p:oleObj>
              </mc:Choice>
              <mc:Fallback>
                <p:oleObj name="Equation" r:id="rId10" imgW="558720" imgH="203040" progId="Equation.DSMT4">
                  <p:embed/>
                  <p:pic>
                    <p:nvPicPr>
                      <p:cNvPr id="2058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74877" name="Equation" r:id="rId12" imgW="1079500" imgH="342900" progId="Equation.DSMT4">
                  <p:embed/>
                </p:oleObj>
              </mc:Choice>
              <mc:Fallback>
                <p:oleObj name="Equation" r:id="rId12" imgW="1079500" imgH="342900" progId="Equation.DSMT4">
                  <p:embed/>
                  <p:pic>
                    <p:nvPicPr>
                      <p:cNvPr id="205848" name="Object 24"/>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74878" name="Equation" r:id="rId14" imgW="596880" imgH="330120" progId="Equation.DSMT4">
                  <p:embed/>
                </p:oleObj>
              </mc:Choice>
              <mc:Fallback>
                <p:oleObj name="Equation" r:id="rId14" imgW="596880" imgH="330120" progId="Equation.DSMT4">
                  <p:embed/>
                  <p:pic>
                    <p:nvPicPr>
                      <p:cNvPr id="205849"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74879" name="Equation" r:id="rId16" imgW="596880" imgH="406080" progId="Equation.DSMT4">
                  <p:embed/>
                </p:oleObj>
              </mc:Choice>
              <mc:Fallback>
                <p:oleObj name="Equation" r:id="rId16" imgW="596880" imgH="406080" progId="Equation.DSMT4">
                  <p:embed/>
                  <p:pic>
                    <p:nvPicPr>
                      <p:cNvPr id="20585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74880" name="Equation" r:id="rId18" imgW="685800" imgH="406080" progId="Equation.DSMT4">
                  <p:embed/>
                </p:oleObj>
              </mc:Choice>
              <mc:Fallback>
                <p:oleObj name="Equation" r:id="rId18" imgW="685800" imgH="406080" progId="Equation.DSMT4">
                  <p:embed/>
                  <p:pic>
                    <p:nvPicPr>
                      <p:cNvPr id="205851"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74881" name="Equation" r:id="rId20" imgW="685800" imgH="406080" progId="Equation.DSMT4">
                  <p:embed/>
                </p:oleObj>
              </mc:Choice>
              <mc:Fallback>
                <p:oleObj name="Equation" r:id="rId20" imgW="685800" imgH="406080" progId="Equation.DSMT4">
                  <p:embed/>
                  <p:pic>
                    <p:nvPicPr>
                      <p:cNvPr id="205852"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74882" name="Equation" r:id="rId22" imgW="774700" imgH="419100" progId="Equation.DSMT4">
                  <p:embed/>
                </p:oleObj>
              </mc:Choice>
              <mc:Fallback>
                <p:oleObj name="Equation" r:id="rId22" imgW="774700" imgH="419100" progId="Equation.DSMT4">
                  <p:embed/>
                  <p:pic>
                    <p:nvPicPr>
                      <p:cNvPr id="205853" name="Object 29"/>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74883" name="Equation" r:id="rId24" imgW="291960" imgH="406080" progId="Equation.DSMT4">
                  <p:embed/>
                </p:oleObj>
              </mc:Choice>
              <mc:Fallback>
                <p:oleObj name="Equation" r:id="rId24" imgW="291960" imgH="406080" progId="Equation.DSMT4">
                  <p:embed/>
                  <p:pic>
                    <p:nvPicPr>
                      <p:cNvPr id="205854"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ext uri="{D42A27DB-BD31-4B8C-83A1-F6EECF244321}">
                <p14:modId xmlns:p14="http://schemas.microsoft.com/office/powerpoint/2010/main" val="1238794727"/>
              </p:ext>
            </p:extLst>
          </p:nvPr>
        </p:nvGraphicFramePr>
        <p:xfrm>
          <a:off x="7926388" y="3186113"/>
          <a:ext cx="1217612" cy="801687"/>
        </p:xfrm>
        <a:graphic>
          <a:graphicData uri="http://schemas.openxmlformats.org/presentationml/2006/ole">
            <mc:AlternateContent xmlns:mc="http://schemas.openxmlformats.org/markup-compatibility/2006">
              <mc:Choice xmlns:v="urn:schemas-microsoft-com:vml" Requires="v">
                <p:oleObj spid="_x0000_s174884" name="Equation" r:id="rId26" imgW="584200" imgH="342900" progId="Equation.DSMT4">
                  <p:embed/>
                </p:oleObj>
              </mc:Choice>
              <mc:Fallback>
                <p:oleObj name="Equation" r:id="rId26" imgW="584200" imgH="342900" progId="Equation.DSMT4">
                  <p:embed/>
                  <p:pic>
                    <p:nvPicPr>
                      <p:cNvPr id="205856" name="Object 32"/>
                      <p:cNvPicPr>
                        <a:picLocks noChangeAspect="1" noChangeArrowheads="1"/>
                      </p:cNvPicPr>
                      <p:nvPr/>
                    </p:nvPicPr>
                    <p:blipFill>
                      <a:blip r:embed="rId27"/>
                      <a:srcRect/>
                      <a:stretch>
                        <a:fillRect/>
                      </a:stretch>
                    </p:blipFill>
                    <p:spPr bwMode="auto">
                      <a:xfrm>
                        <a:off x="79263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12348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841"/>
                                        </p:tgtEl>
                                        <p:attrNameLst>
                                          <p:attrName>style.visibility</p:attrName>
                                        </p:attrNameLst>
                                      </p:cBhvr>
                                      <p:to>
                                        <p:strVal val="visible"/>
                                      </p:to>
                                    </p:set>
                                    <p:anim calcmode="lin" valueType="num">
                                      <p:cBhvr>
                                        <p:cTn id="17" dur="500" fill="hold"/>
                                        <p:tgtEl>
                                          <p:spTgt spid="205841"/>
                                        </p:tgtEl>
                                        <p:attrNameLst>
                                          <p:attrName>ppt_w</p:attrName>
                                        </p:attrNameLst>
                                      </p:cBhvr>
                                      <p:tavLst>
                                        <p:tav tm="0">
                                          <p:val>
                                            <p:fltVal val="0"/>
                                          </p:val>
                                        </p:tav>
                                        <p:tav tm="100000">
                                          <p:val>
                                            <p:strVal val="#ppt_w"/>
                                          </p:val>
                                        </p:tav>
                                      </p:tavLst>
                                    </p:anim>
                                    <p:anim calcmode="lin" valueType="num">
                                      <p:cBhvr>
                                        <p:cTn id="18" dur="500" fill="hold"/>
                                        <p:tgtEl>
                                          <p:spTgt spid="205841"/>
                                        </p:tgtEl>
                                        <p:attrNameLst>
                                          <p:attrName>ppt_h</p:attrName>
                                        </p:attrNameLst>
                                      </p:cBhvr>
                                      <p:tavLst>
                                        <p:tav tm="0">
                                          <p:val>
                                            <p:fltVal val="0"/>
                                          </p:val>
                                        </p:tav>
                                        <p:tav tm="100000">
                                          <p:val>
                                            <p:strVal val="#ppt_h"/>
                                          </p:val>
                                        </p:tav>
                                      </p:tavLst>
                                    </p:anim>
                                    <p:animEffect transition="in" filter="fade">
                                      <p:cBhvr>
                                        <p:cTn id="19" dur="500"/>
                                        <p:tgtEl>
                                          <p:spTgt spid="2058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7">
                                            <p:txEl>
                                              <p:pRg st="2" end="2"/>
                                            </p:txEl>
                                          </p:spTgt>
                                        </p:tgtEl>
                                        <p:attrNameLst>
                                          <p:attrName>style.visibility</p:attrName>
                                        </p:attrNameLst>
                                      </p:cBhvr>
                                      <p:to>
                                        <p:strVal val="visible"/>
                                      </p:to>
                                    </p:set>
                                    <p:animEffect transition="in" filter="wipe(left)">
                                      <p:cBhvr>
                                        <p:cTn id="24" dur="500"/>
                                        <p:tgtEl>
                                          <p:spTgt spid="2058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7">
                                            <p:txEl>
                                              <p:pRg st="3" end="3"/>
                                            </p:txEl>
                                          </p:spTgt>
                                        </p:tgtEl>
                                        <p:attrNameLst>
                                          <p:attrName>style.visibility</p:attrName>
                                        </p:attrNameLst>
                                      </p:cBhvr>
                                      <p:to>
                                        <p:strVal val="visible"/>
                                      </p:to>
                                    </p:set>
                                    <p:animEffect transition="in" filter="wipe(left)">
                                      <p:cBhvr>
                                        <p:cTn id="29" dur="500"/>
                                        <p:tgtEl>
                                          <p:spTgt spid="2058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7">
                                            <p:txEl>
                                              <p:pRg st="4" end="4"/>
                                            </p:txEl>
                                          </p:spTgt>
                                        </p:tgtEl>
                                        <p:attrNameLst>
                                          <p:attrName>style.visibility</p:attrName>
                                        </p:attrNameLst>
                                      </p:cBhvr>
                                      <p:to>
                                        <p:strVal val="visible"/>
                                      </p:to>
                                    </p:set>
                                    <p:animEffect transition="in" filter="wipe(left)">
                                      <p:cBhvr>
                                        <p:cTn id="34" dur="500"/>
                                        <p:tgtEl>
                                          <p:spTgt spid="2058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7">
                                            <p:txEl>
                                              <p:pRg st="5" end="5"/>
                                            </p:txEl>
                                          </p:spTgt>
                                        </p:tgtEl>
                                        <p:attrNameLst>
                                          <p:attrName>style.visibility</p:attrName>
                                        </p:attrNameLst>
                                      </p:cBhvr>
                                      <p:to>
                                        <p:strVal val="visible"/>
                                      </p:to>
                                    </p:set>
                                    <p:animEffect transition="in" filter="wipe(left)">
                                      <p:cBhvr>
                                        <p:cTn id="39" dur="500"/>
                                        <p:tgtEl>
                                          <p:spTgt spid="2058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842"/>
                                        </p:tgtEl>
                                        <p:attrNameLst>
                                          <p:attrName>style.visibility</p:attrName>
                                        </p:attrNameLst>
                                      </p:cBhvr>
                                      <p:to>
                                        <p:strVal val="visible"/>
                                      </p:to>
                                    </p:set>
                                    <p:animEffect transition="in" filter="wipe(left)">
                                      <p:cBhvr>
                                        <p:cTn id="44" dur="500"/>
                                        <p:tgtEl>
                                          <p:spTgt spid="2058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5856"/>
                                        </p:tgtEl>
                                        <p:attrNameLst>
                                          <p:attrName>style.visibility</p:attrName>
                                        </p:attrNameLst>
                                      </p:cBhvr>
                                      <p:to>
                                        <p:strVal val="visible"/>
                                      </p:to>
                                    </p:set>
                                    <p:animEffect transition="in" filter="wipe(left)">
                                      <p:cBhvr>
                                        <p:cTn id="49" dur="500"/>
                                        <p:tgtEl>
                                          <p:spTgt spid="2058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5827">
                                            <p:txEl>
                                              <p:pRg st="6" end="6"/>
                                            </p:txEl>
                                          </p:spTgt>
                                        </p:tgtEl>
                                        <p:attrNameLst>
                                          <p:attrName>style.visibility</p:attrName>
                                        </p:attrNameLst>
                                      </p:cBhvr>
                                      <p:to>
                                        <p:strVal val="visible"/>
                                      </p:to>
                                    </p:set>
                                    <p:animEffect transition="in" filter="wipe(left)">
                                      <p:cBhvr>
                                        <p:cTn id="54" dur="500"/>
                                        <p:tgtEl>
                                          <p:spTgt spid="2058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5827">
                                            <p:txEl>
                                              <p:pRg st="7" end="7"/>
                                            </p:txEl>
                                          </p:spTgt>
                                        </p:tgtEl>
                                        <p:attrNameLst>
                                          <p:attrName>style.visibility</p:attrName>
                                        </p:attrNameLst>
                                      </p:cBhvr>
                                      <p:to>
                                        <p:strVal val="visible"/>
                                      </p:to>
                                    </p:set>
                                    <p:animEffect transition="in" filter="wipe(left)">
                                      <p:cBhvr>
                                        <p:cTn id="59" dur="500"/>
                                        <p:tgtEl>
                                          <p:spTgt spid="205827">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205843"/>
                                        </p:tgtEl>
                                        <p:attrNameLst>
                                          <p:attrName>style.visibility</p:attrName>
                                        </p:attrNameLst>
                                      </p:cBhvr>
                                      <p:to>
                                        <p:strVal val="visible"/>
                                      </p:to>
                                    </p:set>
                                    <p:animEffect transition="in" filter="wipe(left)">
                                      <p:cBhvr>
                                        <p:cTn id="62" dur="500"/>
                                        <p:tgtEl>
                                          <p:spTgt spid="2058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47"/>
                                        </p:tgtEl>
                                        <p:attrNameLst>
                                          <p:attrName>style.visibility</p:attrName>
                                        </p:attrNameLst>
                                      </p:cBhvr>
                                      <p:to>
                                        <p:strVal val="visible"/>
                                      </p:to>
                                    </p:set>
                                    <p:animEffect transition="in" filter="wipe(left)">
                                      <p:cBhvr>
                                        <p:cTn id="67" dur="500"/>
                                        <p:tgtEl>
                                          <p:spTgt spid="205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48"/>
                                        </p:tgtEl>
                                        <p:attrNameLst>
                                          <p:attrName>style.visibility</p:attrName>
                                        </p:attrNameLst>
                                      </p:cBhvr>
                                      <p:to>
                                        <p:strVal val="visible"/>
                                      </p:to>
                                    </p:set>
                                    <p:animEffect transition="in" filter="wipe(left)">
                                      <p:cBhvr>
                                        <p:cTn id="72" dur="500"/>
                                        <p:tgtEl>
                                          <p:spTgt spid="2058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5849"/>
                                        </p:tgtEl>
                                        <p:attrNameLst>
                                          <p:attrName>style.visibility</p:attrName>
                                        </p:attrNameLst>
                                      </p:cBhvr>
                                      <p:to>
                                        <p:strVal val="visible"/>
                                      </p:to>
                                    </p:set>
                                    <p:animEffect transition="in" filter="wipe(left)">
                                      <p:cBhvr>
                                        <p:cTn id="77" dur="500"/>
                                        <p:tgtEl>
                                          <p:spTgt spid="2058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5850"/>
                                        </p:tgtEl>
                                        <p:attrNameLst>
                                          <p:attrName>style.visibility</p:attrName>
                                        </p:attrNameLst>
                                      </p:cBhvr>
                                      <p:to>
                                        <p:strVal val="visible"/>
                                      </p:to>
                                    </p:set>
                                    <p:animEffect transition="in" filter="wipe(left)">
                                      <p:cBhvr>
                                        <p:cTn id="82" dur="500"/>
                                        <p:tgtEl>
                                          <p:spTgt spid="2058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5851"/>
                                        </p:tgtEl>
                                        <p:attrNameLst>
                                          <p:attrName>style.visibility</p:attrName>
                                        </p:attrNameLst>
                                      </p:cBhvr>
                                      <p:to>
                                        <p:strVal val="visible"/>
                                      </p:to>
                                    </p:set>
                                    <p:animEffect transition="in" filter="wipe(left)">
                                      <p:cBhvr>
                                        <p:cTn id="87" dur="500"/>
                                        <p:tgtEl>
                                          <p:spTgt spid="2058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5852"/>
                                        </p:tgtEl>
                                        <p:attrNameLst>
                                          <p:attrName>style.visibility</p:attrName>
                                        </p:attrNameLst>
                                      </p:cBhvr>
                                      <p:to>
                                        <p:strVal val="visible"/>
                                      </p:to>
                                    </p:set>
                                    <p:animEffect transition="in" filter="wipe(left)">
                                      <p:cBhvr>
                                        <p:cTn id="97" dur="500"/>
                                        <p:tgtEl>
                                          <p:spTgt spid="2058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05853"/>
                                        </p:tgtEl>
                                        <p:attrNameLst>
                                          <p:attrName>style.visibility</p:attrName>
                                        </p:attrNameLst>
                                      </p:cBhvr>
                                      <p:to>
                                        <p:strVal val="visible"/>
                                      </p:to>
                                    </p:set>
                                    <p:animEffect transition="in" filter="wipe(left)">
                                      <p:cBhvr>
                                        <p:cTn id="102" dur="500"/>
                                        <p:tgtEl>
                                          <p:spTgt spid="2058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5854"/>
                                        </p:tgtEl>
                                        <p:attrNameLst>
                                          <p:attrName>style.visibility</p:attrName>
                                        </p:attrNameLst>
                                      </p:cBhvr>
                                      <p:to>
                                        <p:strVal val="visible"/>
                                      </p:to>
                                    </p:set>
                                    <p:animEffect transition="in" filter="wipe(left)">
                                      <p:cBhvr>
                                        <p:cTn id="107" dur="500"/>
                                        <p:tgtEl>
                                          <p:spTgt spid="2058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205827">
                                            <p:txEl>
                                              <p:pRg st="8" end="8"/>
                                            </p:txEl>
                                          </p:spTgt>
                                        </p:tgtEl>
                                        <p:attrNameLst>
                                          <p:attrName>style.visibility</p:attrName>
                                        </p:attrNameLst>
                                      </p:cBhvr>
                                      <p:to>
                                        <p:strVal val="visible"/>
                                      </p:to>
                                    </p:set>
                                    <p:animEffect transition="in" filter="wipe(left)">
                                      <p:cBhvr>
                                        <p:cTn id="112" dur="500"/>
                                        <p:tgtEl>
                                          <p:spTgt spid="2058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5844"/>
                                        </p:tgtEl>
                                        <p:attrNameLst>
                                          <p:attrName>style.visibility</p:attrName>
                                        </p:attrNameLst>
                                      </p:cBhvr>
                                      <p:to>
                                        <p:strVal val="visible"/>
                                      </p:to>
                                    </p:set>
                                    <p:animEffect transition="in" filter="wipe(left)">
                                      <p:cBhvr>
                                        <p:cTn id="117" dur="500"/>
                                        <p:tgtEl>
                                          <p:spTgt spid="2058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205827">
                                            <p:txEl>
                                              <p:pRg st="9" end="9"/>
                                            </p:txEl>
                                          </p:spTgt>
                                        </p:tgtEl>
                                        <p:attrNameLst>
                                          <p:attrName>style.visibility</p:attrName>
                                        </p:attrNameLst>
                                      </p:cBhvr>
                                      <p:to>
                                        <p:strVal val="visible"/>
                                      </p:to>
                                    </p:set>
                                    <p:animEffect transition="in" filter="wipe(left)">
                                      <p:cBhvr>
                                        <p:cTn id="122" dur="500"/>
                                        <p:tgtEl>
                                          <p:spTgt spid="205827">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05846"/>
                                        </p:tgtEl>
                                        <p:attrNameLst>
                                          <p:attrName>style.visibility</p:attrName>
                                        </p:attrNameLst>
                                      </p:cBhvr>
                                      <p:to>
                                        <p:strVal val="visible"/>
                                      </p:to>
                                    </p:set>
                                    <p:animEffect transition="in" filter="wipe(left)">
                                      <p:cBhvr>
                                        <p:cTn id="12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7, 2020</a:t>
            </a:r>
          </a:p>
        </p:txBody>
      </p:sp>
      <p:sp>
        <p:nvSpPr>
          <p:cNvPr id="12" name="Footer Placeholder 4"/>
          <p:cNvSpPr>
            <a:spLocks noGrp="1"/>
          </p:cNvSpPr>
          <p:nvPr>
            <p:ph type="ftr" sz="quarter" idx="11"/>
          </p:nvPr>
        </p:nvSpPr>
        <p:spPr/>
        <p:txBody>
          <a:bodyPr/>
          <a:lstStyle/>
          <a:p>
            <a:r>
              <a:rPr lang="en-US"/>
              <a:t>PHYS 1444-002, Fall 2020                    Dr. Jaehoon Yu</a:t>
            </a:r>
          </a:p>
        </p:txBody>
      </p:sp>
      <p:sp>
        <p:nvSpPr>
          <p:cNvPr id="13" name="Slide Number Placeholder 5"/>
          <p:cNvSpPr>
            <a:spLocks noGrp="1"/>
          </p:cNvSpPr>
          <p:nvPr>
            <p:ph type="sldNum" sz="quarter" idx="12"/>
          </p:nvPr>
        </p:nvSpPr>
        <p:spPr/>
        <p:txBody>
          <a:bodyPr/>
          <a:lstStyle/>
          <a:p>
            <a:fld id="{F2863459-F1D1-4649-B2AF-E0831BF03652}" type="slidenum">
              <a:rPr lang="en-US"/>
              <a:pPr/>
              <a:t>8</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75435" name="Equation" r:id="rId3" imgW="635000" imgH="393700" progId="Equation.DSMT4">
                  <p:embed/>
                </p:oleObj>
              </mc:Choice>
              <mc:Fallback>
                <p:oleObj name="Equation" r:id="rId3" imgW="635000" imgH="393700" progId="Equation.DSMT4">
                  <p:embed/>
                  <p:pic>
                    <p:nvPicPr>
                      <p:cNvPr id="206870" name="Object 22"/>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75436" name="Equation" r:id="rId5" imgW="253800" imgH="190440" progId="Equation.DSMT4">
                  <p:embed/>
                </p:oleObj>
              </mc:Choice>
              <mc:Fallback>
                <p:oleObj name="Equation" r:id="rId5" imgW="253800" imgH="190440" progId="Equation.DSMT4">
                  <p:embed/>
                  <p:pic>
                    <p:nvPicPr>
                      <p:cNvPr id="20687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75437" name="Equation" r:id="rId7" imgW="3962160" imgH="406080" progId="Equation.DSMT4">
                  <p:embed/>
                </p:oleObj>
              </mc:Choice>
              <mc:Fallback>
                <p:oleObj name="Equation" r:id="rId7" imgW="3962160" imgH="406080" progId="Equation.DSMT4">
                  <p:embed/>
                  <p:pic>
                    <p:nvPicPr>
                      <p:cNvPr id="20687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75438" name="Equation" r:id="rId9" imgW="355320" imgH="164880" progId="Equation.DSMT4">
                  <p:embed/>
                </p:oleObj>
              </mc:Choice>
              <mc:Fallback>
                <p:oleObj name="Equation" r:id="rId9" imgW="355320" imgH="164880" progId="Equation.DSMT4">
                  <p:embed/>
                  <p:pic>
                    <p:nvPicPr>
                      <p:cNvPr id="2068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75439" name="Equation" r:id="rId11" imgW="2946240" imgH="279360" progId="Equation.DSMT4">
                  <p:embed/>
                </p:oleObj>
              </mc:Choice>
              <mc:Fallback>
                <p:oleObj name="Equation" r:id="rId11" imgW="2946240" imgH="279360" progId="Equation.DSMT4">
                  <p:embed/>
                  <p:pic>
                    <p:nvPicPr>
                      <p:cNvPr id="206875"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95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6855"/>
                                        </p:tgtEl>
                                        <p:attrNameLst>
                                          <p:attrName>style.visibility</p:attrName>
                                        </p:attrNameLst>
                                      </p:cBhvr>
                                      <p:to>
                                        <p:strVal val="visible"/>
                                      </p:to>
                                    </p:set>
                                    <p:animEffect transition="in" filter="wipe(lef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3"/>
                                        </p:tgtEl>
                                        <p:attrNameLst>
                                          <p:attrName>style.visibility</p:attrName>
                                        </p:attrNameLst>
                                      </p:cBhvr>
                                      <p:to>
                                        <p:strVal val="visible"/>
                                      </p:to>
                                    </p:set>
                                    <p:animEffect transition="in" filter="wipe(left)">
                                      <p:cBhvr>
                                        <p:cTn id="22" dur="500"/>
                                        <p:tgtEl>
                                          <p:spTgt spid="2068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71"/>
                                        </p:tgtEl>
                                        <p:attrNameLst>
                                          <p:attrName>style.visibility</p:attrName>
                                        </p:attrNameLst>
                                      </p:cBhvr>
                                      <p:to>
                                        <p:strVal val="visible"/>
                                      </p:to>
                                    </p:set>
                                    <p:animEffect transition="in" filter="wipe(left)">
                                      <p:cBhvr>
                                        <p:cTn id="27" dur="500"/>
                                        <p:tgtEl>
                                          <p:spTgt spid="2068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72"/>
                                        </p:tgtEl>
                                        <p:attrNameLst>
                                          <p:attrName>style.visibility</p:attrName>
                                        </p:attrNameLst>
                                      </p:cBhvr>
                                      <p:to>
                                        <p:strVal val="visible"/>
                                      </p:to>
                                    </p:set>
                                    <p:animEffect transition="in" filter="wipe(left)">
                                      <p:cBhvr>
                                        <p:cTn id="32" dur="500"/>
                                        <p:tgtEl>
                                          <p:spTgt spid="2068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4"/>
                                        </p:tgtEl>
                                        <p:attrNameLst>
                                          <p:attrName>style.visibility</p:attrName>
                                        </p:attrNameLst>
                                      </p:cBhvr>
                                      <p:to>
                                        <p:strVal val="visible"/>
                                      </p:to>
                                    </p:set>
                                    <p:animEffect transition="in" filter="wipe(left)">
                                      <p:cBhvr>
                                        <p:cTn id="37" dur="500"/>
                                        <p:tgtEl>
                                          <p:spTgt spid="2068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5"/>
                                        </p:tgtEl>
                                        <p:attrNameLst>
                                          <p:attrName>style.visibility</p:attrName>
                                        </p:attrNameLst>
                                      </p:cBhvr>
                                      <p:to>
                                        <p:strVal val="visible"/>
                                      </p:to>
                                    </p:set>
                                    <p:animEffect transition="in" filter="wipe(left)">
                                      <p:cBhvr>
                                        <p:cTn id="42" dur="500"/>
                                        <p:tgtEl>
                                          <p:spTgt spid="20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Wednesday, Oct. 7, 2020</a:t>
            </a:r>
          </a:p>
        </p:txBody>
      </p:sp>
      <p:sp>
        <p:nvSpPr>
          <p:cNvPr id="22" name="Footer Placeholder 4"/>
          <p:cNvSpPr>
            <a:spLocks noGrp="1"/>
          </p:cNvSpPr>
          <p:nvPr>
            <p:ph type="ftr" sz="quarter" idx="11"/>
          </p:nvPr>
        </p:nvSpPr>
        <p:spPr/>
        <p:txBody>
          <a:bodyPr/>
          <a:lstStyle/>
          <a:p>
            <a:r>
              <a:rPr lang="en-US"/>
              <a:t>PHYS 1444-002, Fall 2020                    Dr. Jaehoon Yu</a:t>
            </a:r>
          </a:p>
        </p:txBody>
      </p:sp>
      <p:sp>
        <p:nvSpPr>
          <p:cNvPr id="23" name="Slide Number Placeholder 5"/>
          <p:cNvSpPr>
            <a:spLocks noGrp="1"/>
          </p:cNvSpPr>
          <p:nvPr>
            <p:ph type="sldNum" sz="quarter" idx="12"/>
          </p:nvPr>
        </p:nvSpPr>
        <p:spPr/>
        <p:txBody>
          <a:bodyPr/>
          <a:lstStyle/>
          <a:p>
            <a:fld id="{3AD56CD5-E184-7B4B-923C-3A29021D6CA4}" type="slidenum">
              <a:rPr lang="en-US"/>
              <a:pPr/>
              <a:t>9</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176921" name="Equation" r:id="rId3" imgW="253800" imgH="152280" progId="Equation.DSMT4">
                  <p:embed/>
                </p:oleObj>
              </mc:Choice>
              <mc:Fallback>
                <p:oleObj name="Equation" r:id="rId3" imgW="253800" imgH="152280" progId="Equation.DSMT4">
                  <p:embed/>
                  <p:pic>
                    <p:nvPicPr>
                      <p:cNvPr id="219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76922" name="Equation" r:id="rId5" imgW="457200" imgH="164880" progId="Equation.DSMT4">
                  <p:embed/>
                </p:oleObj>
              </mc:Choice>
              <mc:Fallback>
                <p:oleObj name="Equation" r:id="rId5" imgW="457200" imgH="164880" progId="Equation.DSMT4">
                  <p:embed/>
                  <p:pic>
                    <p:nvPicPr>
                      <p:cNvPr id="2191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76923" name="Equation" r:id="rId7" imgW="253800" imgH="152280" progId="Equation.DSMT4">
                  <p:embed/>
                </p:oleObj>
              </mc:Choice>
              <mc:Fallback>
                <p:oleObj name="Equation" r:id="rId7" imgW="253800" imgH="152280" progId="Equation.DSMT4">
                  <p:embed/>
                  <p:pic>
                    <p:nvPicPr>
                      <p:cNvPr id="2191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76924" name="Equation" r:id="rId9" imgW="520560" imgH="368280" progId="Equation.DSMT4">
                  <p:embed/>
                </p:oleObj>
              </mc:Choice>
              <mc:Fallback>
                <p:oleObj name="Equation" r:id="rId9" imgW="520560" imgH="368280" progId="Equation.DSMT4">
                  <p:embed/>
                  <p:pic>
                    <p:nvPicPr>
                      <p:cNvPr id="21914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76925" name="Equation" r:id="rId11" imgW="253800" imgH="152280" progId="Equation.DSMT4">
                  <p:embed/>
                </p:oleObj>
              </mc:Choice>
              <mc:Fallback>
                <p:oleObj name="Equation" r:id="rId11" imgW="253800" imgH="152280" progId="Equation.DSMT4">
                  <p:embed/>
                  <p:pic>
                    <p:nvPicPr>
                      <p:cNvPr id="21915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76926" name="Equation" r:id="rId13" imgW="279360" imgH="368280" progId="Equation.DSMT4">
                  <p:embed/>
                </p:oleObj>
              </mc:Choice>
              <mc:Fallback>
                <p:oleObj name="Equation" r:id="rId13" imgW="279360" imgH="368280" progId="Equation.DSMT4">
                  <p:embed/>
                  <p:pic>
                    <p:nvPicPr>
                      <p:cNvPr id="21915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76927" name="Equation" r:id="rId15" imgW="1587240" imgH="380880" progId="Equation.DSMT4">
                  <p:embed/>
                </p:oleObj>
              </mc:Choice>
              <mc:Fallback>
                <p:oleObj name="Equation" r:id="rId15" imgW="1587240" imgH="380880" progId="Equation.DSMT4">
                  <p:embed/>
                  <p:pic>
                    <p:nvPicPr>
                      <p:cNvPr id="21915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76928" name="Equation" r:id="rId17" imgW="317160" imgH="406080" progId="Equation.DSMT4">
                  <p:embed/>
                </p:oleObj>
              </mc:Choice>
              <mc:Fallback>
                <p:oleObj name="Equation" r:id="rId17" imgW="317160" imgH="406080" progId="Equation.DSMT4">
                  <p:embed/>
                  <p:pic>
                    <p:nvPicPr>
                      <p:cNvPr id="219155"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76929" name="Equation" r:id="rId19" imgW="406080" imgH="406080" progId="Equation.DSMT4">
                  <p:embed/>
                </p:oleObj>
              </mc:Choice>
              <mc:Fallback>
                <p:oleObj name="Equation" r:id="rId19" imgW="406080" imgH="406080" progId="Equation.DSMT4">
                  <p:embed/>
                  <p:pic>
                    <p:nvPicPr>
                      <p:cNvPr id="219156"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76930" name="Equation" r:id="rId21" imgW="3911600" imgH="444500" progId="Equation.DSMT4">
                  <p:embed/>
                </p:oleObj>
              </mc:Choice>
              <mc:Fallback>
                <p:oleObj name="Equation" r:id="rId21" imgW="3911600" imgH="444500" progId="Equation.DSMT4">
                  <p:embed/>
                  <p:pic>
                    <p:nvPicPr>
                      <p:cNvPr id="219157" name="Object 21"/>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76931" name="Equation" r:id="rId23" imgW="355320" imgH="406080" progId="Equation.DSMT4">
                  <p:embed/>
                </p:oleObj>
              </mc:Choice>
              <mc:Fallback>
                <p:oleObj name="Equation" r:id="rId23" imgW="355320" imgH="406080" progId="Equation.DSMT4">
                  <p:embed/>
                  <p:pic>
                    <p:nvPicPr>
                      <p:cNvPr id="219158"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76932" name="Equation" r:id="rId25" imgW="2323800" imgH="495000" progId="Equation.DSMT4">
                  <p:embed/>
                </p:oleObj>
              </mc:Choice>
              <mc:Fallback>
                <p:oleObj name="Equation" r:id="rId25" imgW="2323800" imgH="495000" progId="Equation.DSMT4">
                  <p:embed/>
                  <p:pic>
                    <p:nvPicPr>
                      <p:cNvPr id="219159"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26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ipe(left)">
                                      <p:cBhvr>
                                        <p:cTn id="12" dur="500"/>
                                        <p:tgtEl>
                                          <p:spTgt spid="2191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9155"/>
                                        </p:tgtEl>
                                        <p:attrNameLst>
                                          <p:attrName>style.visibility</p:attrName>
                                        </p:attrNameLst>
                                      </p:cBhvr>
                                      <p:to>
                                        <p:strVal val="visible"/>
                                      </p:to>
                                    </p:set>
                                    <p:animEffect transition="in" filter="wipe(left)">
                                      <p:cBhvr>
                                        <p:cTn id="17" dur="500"/>
                                        <p:tgtEl>
                                          <p:spTgt spid="219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9156"/>
                                        </p:tgtEl>
                                        <p:attrNameLst>
                                          <p:attrName>style.visibility</p:attrName>
                                        </p:attrNameLst>
                                      </p:cBhvr>
                                      <p:to>
                                        <p:strVal val="visible"/>
                                      </p:to>
                                    </p:set>
                                    <p:animEffect transition="in" filter="wipe(left)">
                                      <p:cBhvr>
                                        <p:cTn id="22" dur="500"/>
                                        <p:tgtEl>
                                          <p:spTgt spid="219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157"/>
                                        </p:tgtEl>
                                        <p:attrNameLst>
                                          <p:attrName>style.visibility</p:attrName>
                                        </p:attrNameLst>
                                      </p:cBhvr>
                                      <p:to>
                                        <p:strVal val="visible"/>
                                      </p:to>
                                    </p:set>
                                    <p:animEffect transition="in" filter="wipe(left)">
                                      <p:cBhvr>
                                        <p:cTn id="27" dur="500"/>
                                        <p:tgtEl>
                                          <p:spTgt spid="219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9147"/>
                                        </p:tgtEl>
                                        <p:attrNameLst>
                                          <p:attrName>style.visibility</p:attrName>
                                        </p:attrNameLst>
                                      </p:cBhvr>
                                      <p:to>
                                        <p:strVal val="visible"/>
                                      </p:to>
                                    </p:set>
                                    <p:animEffect transition="in" filter="wipe(left)">
                                      <p:cBhvr>
                                        <p:cTn id="32" dur="500"/>
                                        <p:tgtEl>
                                          <p:spTgt spid="219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9145"/>
                                        </p:tgtEl>
                                        <p:attrNameLst>
                                          <p:attrName>style.visibility</p:attrName>
                                        </p:attrNameLst>
                                      </p:cBhvr>
                                      <p:to>
                                        <p:strVal val="visible"/>
                                      </p:to>
                                    </p:set>
                                    <p:animEffect transition="in" filter="wipe(left)">
                                      <p:cBhvr>
                                        <p:cTn id="37" dur="500"/>
                                        <p:tgtEl>
                                          <p:spTgt spid="219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9148"/>
                                        </p:tgtEl>
                                        <p:attrNameLst>
                                          <p:attrName>style.visibility</p:attrName>
                                        </p:attrNameLst>
                                      </p:cBhvr>
                                      <p:to>
                                        <p:strVal val="visible"/>
                                      </p:to>
                                    </p:set>
                                    <p:animEffect transition="in" filter="wipe(left)">
                                      <p:cBhvr>
                                        <p:cTn id="42" dur="500"/>
                                        <p:tgtEl>
                                          <p:spTgt spid="219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9146"/>
                                        </p:tgtEl>
                                        <p:attrNameLst>
                                          <p:attrName>style.visibility</p:attrName>
                                        </p:attrNameLst>
                                      </p:cBhvr>
                                      <p:to>
                                        <p:strVal val="visible"/>
                                      </p:to>
                                    </p:set>
                                    <p:animEffect transition="in" filter="wipe(left)">
                                      <p:cBhvr>
                                        <p:cTn id="47" dur="500"/>
                                        <p:tgtEl>
                                          <p:spTgt spid="2191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9153"/>
                                        </p:tgtEl>
                                        <p:attrNameLst>
                                          <p:attrName>style.visibility</p:attrName>
                                        </p:attrNameLst>
                                      </p:cBhvr>
                                      <p:to>
                                        <p:strVal val="visible"/>
                                      </p:to>
                                    </p:set>
                                    <p:animEffect transition="in" filter="wipe(left)">
                                      <p:cBhvr>
                                        <p:cTn id="52" dur="500"/>
                                        <p:tgtEl>
                                          <p:spTgt spid="219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9154"/>
                                        </p:tgtEl>
                                        <p:attrNameLst>
                                          <p:attrName>style.visibility</p:attrName>
                                        </p:attrNameLst>
                                      </p:cBhvr>
                                      <p:to>
                                        <p:strVal val="visible"/>
                                      </p:to>
                                    </p:set>
                                    <p:animEffect transition="in" filter="wipe(left)">
                                      <p:cBhvr>
                                        <p:cTn id="57" dur="500"/>
                                        <p:tgtEl>
                                          <p:spTgt spid="2191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9142"/>
                                        </p:tgtEl>
                                        <p:attrNameLst>
                                          <p:attrName>style.visibility</p:attrName>
                                        </p:attrNameLst>
                                      </p:cBhvr>
                                      <p:to>
                                        <p:strVal val="visible"/>
                                      </p:to>
                                    </p:set>
                                    <p:animEffect transition="in" filter="wipe(left)">
                                      <p:cBhvr>
                                        <p:cTn id="62" dur="500"/>
                                        <p:tgtEl>
                                          <p:spTgt spid="2191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9149"/>
                                        </p:tgtEl>
                                        <p:attrNameLst>
                                          <p:attrName>style.visibility</p:attrName>
                                        </p:attrNameLst>
                                      </p:cBhvr>
                                      <p:to>
                                        <p:strVal val="visible"/>
                                      </p:to>
                                    </p:set>
                                    <p:animEffect transition="in" filter="wipe(left)">
                                      <p:cBhvr>
                                        <p:cTn id="67" dur="500"/>
                                        <p:tgtEl>
                                          <p:spTgt spid="2191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9151"/>
                                        </p:tgtEl>
                                        <p:attrNameLst>
                                          <p:attrName>style.visibility</p:attrName>
                                        </p:attrNameLst>
                                      </p:cBhvr>
                                      <p:to>
                                        <p:strVal val="visible"/>
                                      </p:to>
                                    </p:set>
                                    <p:animEffect transition="in" filter="wipe(left)">
                                      <p:cBhvr>
                                        <p:cTn id="72" dur="500"/>
                                        <p:tgtEl>
                                          <p:spTgt spid="219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9150"/>
                                        </p:tgtEl>
                                        <p:attrNameLst>
                                          <p:attrName>style.visibility</p:attrName>
                                        </p:attrNameLst>
                                      </p:cBhvr>
                                      <p:to>
                                        <p:strVal val="visible"/>
                                      </p:to>
                                    </p:set>
                                    <p:animEffect transition="in" filter="wipe(left)">
                                      <p:cBhvr>
                                        <p:cTn id="77" dur="500"/>
                                        <p:tgtEl>
                                          <p:spTgt spid="21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9158"/>
                                        </p:tgtEl>
                                        <p:attrNameLst>
                                          <p:attrName>style.visibility</p:attrName>
                                        </p:attrNameLst>
                                      </p:cBhvr>
                                      <p:to>
                                        <p:strVal val="visible"/>
                                      </p:to>
                                    </p:set>
                                    <p:animEffect transition="in" filter="wipe(left)">
                                      <p:cBhvr>
                                        <p:cTn id="82" dur="500"/>
                                        <p:tgtEl>
                                          <p:spTgt spid="219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9159"/>
                                        </p:tgtEl>
                                        <p:attrNameLst>
                                          <p:attrName>style.visibility</p:attrName>
                                        </p:attrNameLst>
                                      </p:cBhvr>
                                      <p:to>
                                        <p:strVal val="visible"/>
                                      </p:to>
                                    </p:set>
                                    <p:animEffect transition="in" filter="wipe(left)">
                                      <p:cBhvr>
                                        <p:cTn id="87" dur="500"/>
                                        <p:tgtEl>
                                          <p:spTgt spid="21915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19152"/>
                                        </p:tgtEl>
                                        <p:attrNameLst>
                                          <p:attrName>style.visibility</p:attrName>
                                        </p:attrNameLst>
                                      </p:cBhvr>
                                      <p:to>
                                        <p:strVal val="visible"/>
                                      </p:to>
                                    </p:set>
                                    <p:animEffect transition="in" filter="wipe(left)">
                                      <p:cBhvr>
                                        <p:cTn id="92"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7" grpId="0"/>
      <p:bldP spid="219148" grpId="0"/>
      <p:bldP spid="219151" grpId="0" animBg="1"/>
      <p:bldP spid="21915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46330</TotalTime>
  <Words>1988</Words>
  <Application>Microsoft Macintosh PowerPoint</Application>
  <PresentationFormat>On-screen Show (4:3)</PresentationFormat>
  <Paragraphs>186</Paragraphs>
  <Slides>15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 Narrow</vt:lpstr>
      <vt:lpstr>Courier New</vt:lpstr>
      <vt:lpstr>Monotype Corsiva</vt:lpstr>
      <vt:lpstr>Symbol</vt:lpstr>
      <vt:lpstr>Times New Roman</vt:lpstr>
      <vt:lpstr>phys1443-spring02</vt:lpstr>
      <vt:lpstr>Equation</vt:lpstr>
      <vt:lpstr>PHYS 1441 – Section 002 Lecture #11</vt:lpstr>
      <vt:lpstr>Announcements</vt:lpstr>
      <vt:lpstr>Reminder: SP#3 – Civic Duty I: Voter Registration</vt:lpstr>
      <vt:lpstr>SP#3 – Civic Duty I: Voter Registration – 2</vt:lpstr>
      <vt:lpstr>Reminder: Special Project #4</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980</cp:revision>
  <dcterms:created xsi:type="dcterms:W3CDTF">2012-01-19T04:21:20Z</dcterms:created>
  <dcterms:modified xsi:type="dcterms:W3CDTF">2020-10-07T19:32:47Z</dcterms:modified>
</cp:coreProperties>
</file>