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391" r:id="rId2"/>
    <p:sldId id="481" r:id="rId3"/>
    <p:sldId id="597" r:id="rId4"/>
    <p:sldId id="598" r:id="rId5"/>
    <p:sldId id="744" r:id="rId6"/>
    <p:sldId id="688" r:id="rId7"/>
    <p:sldId id="639" r:id="rId8"/>
    <p:sldId id="640" r:id="rId9"/>
    <p:sldId id="641" r:id="rId10"/>
    <p:sldId id="642" r:id="rId11"/>
    <p:sldId id="643" r:id="rId12"/>
    <p:sldId id="644" r:id="rId13"/>
    <p:sldId id="645" r:id="rId14"/>
    <p:sldId id="646" r:id="rId15"/>
    <p:sldId id="647" r:id="rId16"/>
    <p:sldId id="648" r:id="rId17"/>
    <p:sldId id="649" r:id="rId18"/>
    <p:sldId id="650" r:id="rId19"/>
    <p:sldId id="651" r:id="rId20"/>
    <p:sldId id="652" r:id="rId21"/>
    <p:sldId id="653" r:id="rId22"/>
    <p:sldId id="654" r:id="rId23"/>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003300"/>
    <a:srgbClr val="FFFFCC"/>
    <a:srgbClr val="FFFF99"/>
    <a:srgbClr val="99FFCC"/>
    <a:srgbClr val="660066"/>
    <a:srgbClr val="CC66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83"/>
    <p:restoredTop sz="94660"/>
  </p:normalViewPr>
  <p:slideViewPr>
    <p:cSldViewPr>
      <p:cViewPr varScale="1">
        <p:scale>
          <a:sx n="140" d="100"/>
          <a:sy n="140" d="100"/>
        </p:scale>
        <p:origin x="200"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image" Target="../media/image61.wmf"/><Relationship Id="rId3" Type="http://schemas.openxmlformats.org/officeDocument/2006/relationships/image" Target="../media/image51.wmf"/><Relationship Id="rId7" Type="http://schemas.openxmlformats.org/officeDocument/2006/relationships/image" Target="../media/image55.wmf"/><Relationship Id="rId12" Type="http://schemas.openxmlformats.org/officeDocument/2006/relationships/image" Target="../media/image60.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11" Type="http://schemas.openxmlformats.org/officeDocument/2006/relationships/image" Target="../media/image59.wmf"/><Relationship Id="rId5" Type="http://schemas.openxmlformats.org/officeDocument/2006/relationships/image" Target="../media/image53.wmf"/><Relationship Id="rId10" Type="http://schemas.openxmlformats.org/officeDocument/2006/relationships/image" Target="../media/image58.wmf"/><Relationship Id="rId4" Type="http://schemas.openxmlformats.org/officeDocument/2006/relationships/image" Target="../media/image52.wmf"/><Relationship Id="rId9" Type="http://schemas.openxmlformats.org/officeDocument/2006/relationships/image" Target="../media/image57.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image" Target="../media/image75.wmf"/><Relationship Id="rId18" Type="http://schemas.openxmlformats.org/officeDocument/2006/relationships/image" Target="../media/image80.wmf"/><Relationship Id="rId3" Type="http://schemas.openxmlformats.org/officeDocument/2006/relationships/image" Target="../media/image65.wmf"/><Relationship Id="rId7" Type="http://schemas.openxmlformats.org/officeDocument/2006/relationships/image" Target="../media/image69.wmf"/><Relationship Id="rId12" Type="http://schemas.openxmlformats.org/officeDocument/2006/relationships/image" Target="../media/image74.wmf"/><Relationship Id="rId17" Type="http://schemas.openxmlformats.org/officeDocument/2006/relationships/image" Target="../media/image79.wmf"/><Relationship Id="rId2" Type="http://schemas.openxmlformats.org/officeDocument/2006/relationships/image" Target="../media/image64.wmf"/><Relationship Id="rId16" Type="http://schemas.openxmlformats.org/officeDocument/2006/relationships/image" Target="../media/image78.wmf"/><Relationship Id="rId1" Type="http://schemas.openxmlformats.org/officeDocument/2006/relationships/image" Target="../media/image63.wmf"/><Relationship Id="rId6" Type="http://schemas.openxmlformats.org/officeDocument/2006/relationships/image" Target="../media/image68.wmf"/><Relationship Id="rId11" Type="http://schemas.openxmlformats.org/officeDocument/2006/relationships/image" Target="../media/image73.wmf"/><Relationship Id="rId5" Type="http://schemas.openxmlformats.org/officeDocument/2006/relationships/image" Target="../media/image67.wmf"/><Relationship Id="rId15" Type="http://schemas.openxmlformats.org/officeDocument/2006/relationships/image" Target="../media/image77.wmf"/><Relationship Id="rId10" Type="http://schemas.openxmlformats.org/officeDocument/2006/relationships/image" Target="../media/image72.wmf"/><Relationship Id="rId4" Type="http://schemas.openxmlformats.org/officeDocument/2006/relationships/image" Target="../media/image66.wmf"/><Relationship Id="rId9" Type="http://schemas.openxmlformats.org/officeDocument/2006/relationships/image" Target="../media/image71.wmf"/><Relationship Id="rId14" Type="http://schemas.openxmlformats.org/officeDocument/2006/relationships/image" Target="../media/image76.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wmf"/><Relationship Id="rId7" Type="http://schemas.openxmlformats.org/officeDocument/2006/relationships/image" Target="../media/image25.e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 Id="rId9"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21.wmf"/><Relationship Id="rId5" Type="http://schemas.openxmlformats.org/officeDocument/2006/relationships/image" Target="../media/image38.wmf"/><Relationship Id="rId4" Type="http://schemas.openxmlformats.org/officeDocument/2006/relationships/image" Target="../media/image3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371510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12</a:t>
            </a:fld>
            <a:endParaRPr lang="en-US"/>
          </a:p>
        </p:txBody>
      </p:sp>
    </p:spTree>
    <p:extLst>
      <p:ext uri="{BB962C8B-B14F-4D97-AF65-F5344CB8AC3E}">
        <p14:creationId xmlns:p14="http://schemas.microsoft.com/office/powerpoint/2010/main" val="4274124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15</a:t>
            </a:fld>
            <a:endParaRPr lang="en-US"/>
          </a:p>
        </p:txBody>
      </p:sp>
    </p:spTree>
    <p:extLst>
      <p:ext uri="{BB962C8B-B14F-4D97-AF65-F5344CB8AC3E}">
        <p14:creationId xmlns:p14="http://schemas.microsoft.com/office/powerpoint/2010/main" val="706690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16</a:t>
            </a:fld>
            <a:endParaRPr lang="en-US"/>
          </a:p>
        </p:txBody>
      </p:sp>
    </p:spTree>
    <p:extLst>
      <p:ext uri="{BB962C8B-B14F-4D97-AF65-F5344CB8AC3E}">
        <p14:creationId xmlns:p14="http://schemas.microsoft.com/office/powerpoint/2010/main" val="3673179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22</a:t>
            </a:fld>
            <a:endParaRPr lang="en-US"/>
          </a:p>
        </p:txBody>
      </p:sp>
    </p:spTree>
    <p:extLst>
      <p:ext uri="{BB962C8B-B14F-4D97-AF65-F5344CB8AC3E}">
        <p14:creationId xmlns:p14="http://schemas.microsoft.com/office/powerpoint/2010/main" val="970384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Oct. 12,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Oct. 12,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Oct. 12,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Oct. 12,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Oct. 12,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Oct. 12,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Oct. 12,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Oct. 12,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Oct. 12,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Oct. 12,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Oct. 12,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Oct. 12,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Oct. 12,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1444-002, Fall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17.bin"/><Relationship Id="rId18" Type="http://schemas.openxmlformats.org/officeDocument/2006/relationships/image" Target="../media/image26.emf"/><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23.wmf"/><Relationship Id="rId17" Type="http://schemas.openxmlformats.org/officeDocument/2006/relationships/oleObject" Target="../embeddings/oleObject19.bin"/><Relationship Id="rId2" Type="http://schemas.openxmlformats.org/officeDocument/2006/relationships/slideLayout" Target="../slideLayouts/slideLayout2.xml"/><Relationship Id="rId16" Type="http://schemas.openxmlformats.org/officeDocument/2006/relationships/image" Target="../media/image25.emf"/><Relationship Id="rId20" Type="http://schemas.openxmlformats.org/officeDocument/2006/relationships/image" Target="../media/image27.wmf"/><Relationship Id="rId1" Type="http://schemas.openxmlformats.org/officeDocument/2006/relationships/vmlDrawing" Target="../drawings/vmlDrawing3.vml"/><Relationship Id="rId6" Type="http://schemas.openxmlformats.org/officeDocument/2006/relationships/image" Target="../media/image20.wmf"/><Relationship Id="rId11" Type="http://schemas.openxmlformats.org/officeDocument/2006/relationships/oleObject" Target="../embeddings/oleObject16.bin"/><Relationship Id="rId5" Type="http://schemas.openxmlformats.org/officeDocument/2006/relationships/oleObject" Target="../embeddings/oleObject13.bin"/><Relationship Id="rId15" Type="http://schemas.openxmlformats.org/officeDocument/2006/relationships/oleObject" Target="../embeddings/oleObject18.bin"/><Relationship Id="rId10" Type="http://schemas.openxmlformats.org/officeDocument/2006/relationships/image" Target="../media/image22.wmf"/><Relationship Id="rId19" Type="http://schemas.openxmlformats.org/officeDocument/2006/relationships/oleObject" Target="../embeddings/oleObject20.bin"/><Relationship Id="rId4" Type="http://schemas.openxmlformats.org/officeDocument/2006/relationships/image" Target="../media/image19.wmf"/><Relationship Id="rId9" Type="http://schemas.openxmlformats.org/officeDocument/2006/relationships/oleObject" Target="../embeddings/oleObject15.bin"/><Relationship Id="rId14" Type="http://schemas.openxmlformats.org/officeDocument/2006/relationships/image" Target="../media/image24.wmf"/></Relationships>
</file>

<file path=ppt/slides/_rels/slide11.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26.bin"/><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32.wmf"/><Relationship Id="rId2" Type="http://schemas.openxmlformats.org/officeDocument/2006/relationships/slideLayout" Target="../slideLayouts/slideLayout2.xml"/><Relationship Id="rId16" Type="http://schemas.openxmlformats.org/officeDocument/2006/relationships/image" Target="../media/image34.wmf"/><Relationship Id="rId1" Type="http://schemas.openxmlformats.org/officeDocument/2006/relationships/vmlDrawing" Target="../drawings/vmlDrawing4.vml"/><Relationship Id="rId6" Type="http://schemas.openxmlformats.org/officeDocument/2006/relationships/image" Target="../media/image29.wmf"/><Relationship Id="rId11" Type="http://schemas.openxmlformats.org/officeDocument/2006/relationships/oleObject" Target="../embeddings/oleObject25.bin"/><Relationship Id="rId5" Type="http://schemas.openxmlformats.org/officeDocument/2006/relationships/oleObject" Target="../embeddings/oleObject22.bin"/><Relationship Id="rId15" Type="http://schemas.openxmlformats.org/officeDocument/2006/relationships/oleObject" Target="../embeddings/oleObject27.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24.bin"/><Relationship Id="rId14" Type="http://schemas.openxmlformats.org/officeDocument/2006/relationships/image" Target="../media/image33.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38.wmf"/><Relationship Id="rId3" Type="http://schemas.openxmlformats.org/officeDocument/2006/relationships/notesSlide" Target="../notesSlides/notesSlide2.xml"/><Relationship Id="rId7" Type="http://schemas.openxmlformats.org/officeDocument/2006/relationships/image" Target="../media/image35.wmf"/><Relationship Id="rId12"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9.bin"/><Relationship Id="rId11" Type="http://schemas.openxmlformats.org/officeDocument/2006/relationships/image" Target="../media/image37.wmf"/><Relationship Id="rId5" Type="http://schemas.openxmlformats.org/officeDocument/2006/relationships/image" Target="../media/image21.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36.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9.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40.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6.bin"/><Relationship Id="rId5" Type="http://schemas.openxmlformats.org/officeDocument/2006/relationships/image" Target="../media/image41.wmf"/><Relationship Id="rId4" Type="http://schemas.openxmlformats.org/officeDocument/2006/relationships/oleObject" Target="../embeddings/oleObject35.bin"/></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1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7.wmf"/><Relationship Id="rId5" Type="http://schemas.openxmlformats.org/officeDocument/2006/relationships/oleObject" Target="../embeddings/oleObject38.bin"/><Relationship Id="rId4" Type="http://schemas.openxmlformats.org/officeDocument/2006/relationships/image" Target="../media/image46.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53.wmf"/><Relationship Id="rId18" Type="http://schemas.openxmlformats.org/officeDocument/2006/relationships/oleObject" Target="../embeddings/oleObject47.bin"/><Relationship Id="rId26" Type="http://schemas.openxmlformats.org/officeDocument/2006/relationships/oleObject" Target="../embeddings/oleObject51.bin"/><Relationship Id="rId3" Type="http://schemas.openxmlformats.org/officeDocument/2006/relationships/image" Target="../media/image62.jpeg"/><Relationship Id="rId21" Type="http://schemas.openxmlformats.org/officeDocument/2006/relationships/image" Target="../media/image57.wmf"/><Relationship Id="rId7" Type="http://schemas.openxmlformats.org/officeDocument/2006/relationships/image" Target="../media/image50.wmf"/><Relationship Id="rId12" Type="http://schemas.openxmlformats.org/officeDocument/2006/relationships/oleObject" Target="../embeddings/oleObject44.bin"/><Relationship Id="rId17" Type="http://schemas.openxmlformats.org/officeDocument/2006/relationships/image" Target="../media/image55.wmf"/><Relationship Id="rId25" Type="http://schemas.openxmlformats.org/officeDocument/2006/relationships/image" Target="../media/image59.wmf"/><Relationship Id="rId2" Type="http://schemas.openxmlformats.org/officeDocument/2006/relationships/slideLayout" Target="../slideLayouts/slideLayout2.xml"/><Relationship Id="rId16" Type="http://schemas.openxmlformats.org/officeDocument/2006/relationships/oleObject" Target="../embeddings/oleObject46.bin"/><Relationship Id="rId20" Type="http://schemas.openxmlformats.org/officeDocument/2006/relationships/oleObject" Target="../embeddings/oleObject48.bin"/><Relationship Id="rId29" Type="http://schemas.openxmlformats.org/officeDocument/2006/relationships/image" Target="../media/image61.wmf"/><Relationship Id="rId1" Type="http://schemas.openxmlformats.org/officeDocument/2006/relationships/vmlDrawing" Target="../drawings/vmlDrawing10.vml"/><Relationship Id="rId6" Type="http://schemas.openxmlformats.org/officeDocument/2006/relationships/oleObject" Target="../embeddings/oleObject41.bin"/><Relationship Id="rId11" Type="http://schemas.openxmlformats.org/officeDocument/2006/relationships/image" Target="../media/image52.wmf"/><Relationship Id="rId24" Type="http://schemas.openxmlformats.org/officeDocument/2006/relationships/oleObject" Target="../embeddings/oleObject50.bin"/><Relationship Id="rId5" Type="http://schemas.openxmlformats.org/officeDocument/2006/relationships/image" Target="../media/image49.wmf"/><Relationship Id="rId15" Type="http://schemas.openxmlformats.org/officeDocument/2006/relationships/image" Target="../media/image54.wmf"/><Relationship Id="rId23" Type="http://schemas.openxmlformats.org/officeDocument/2006/relationships/image" Target="../media/image58.wmf"/><Relationship Id="rId28" Type="http://schemas.openxmlformats.org/officeDocument/2006/relationships/oleObject" Target="../embeddings/oleObject52.bin"/><Relationship Id="rId10" Type="http://schemas.openxmlformats.org/officeDocument/2006/relationships/oleObject" Target="../embeddings/oleObject43.bin"/><Relationship Id="rId19" Type="http://schemas.openxmlformats.org/officeDocument/2006/relationships/image" Target="../media/image56.wmf"/><Relationship Id="rId4" Type="http://schemas.openxmlformats.org/officeDocument/2006/relationships/oleObject" Target="../embeddings/oleObject40.bin"/><Relationship Id="rId9" Type="http://schemas.openxmlformats.org/officeDocument/2006/relationships/image" Target="../media/image51.wmf"/><Relationship Id="rId14" Type="http://schemas.openxmlformats.org/officeDocument/2006/relationships/oleObject" Target="../embeddings/oleObject45.bin"/><Relationship Id="rId22" Type="http://schemas.openxmlformats.org/officeDocument/2006/relationships/oleObject" Target="../embeddings/oleObject49.bin"/><Relationship Id="rId27" Type="http://schemas.openxmlformats.org/officeDocument/2006/relationships/image" Target="../media/image60.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oleObject" Target="../embeddings/oleObject58.bin"/><Relationship Id="rId18" Type="http://schemas.openxmlformats.org/officeDocument/2006/relationships/image" Target="../media/image70.wmf"/><Relationship Id="rId26" Type="http://schemas.openxmlformats.org/officeDocument/2006/relationships/image" Target="../media/image74.wmf"/><Relationship Id="rId21" Type="http://schemas.openxmlformats.org/officeDocument/2006/relationships/oleObject" Target="../embeddings/oleObject62.bin"/><Relationship Id="rId34" Type="http://schemas.openxmlformats.org/officeDocument/2006/relationships/image" Target="../media/image78.wmf"/><Relationship Id="rId7" Type="http://schemas.openxmlformats.org/officeDocument/2006/relationships/oleObject" Target="../embeddings/oleObject55.bin"/><Relationship Id="rId12" Type="http://schemas.openxmlformats.org/officeDocument/2006/relationships/image" Target="../media/image67.wmf"/><Relationship Id="rId17" Type="http://schemas.openxmlformats.org/officeDocument/2006/relationships/oleObject" Target="../embeddings/oleObject60.bin"/><Relationship Id="rId25" Type="http://schemas.openxmlformats.org/officeDocument/2006/relationships/oleObject" Target="../embeddings/oleObject64.bin"/><Relationship Id="rId33" Type="http://schemas.openxmlformats.org/officeDocument/2006/relationships/oleObject" Target="../embeddings/oleObject68.bin"/><Relationship Id="rId38" Type="http://schemas.openxmlformats.org/officeDocument/2006/relationships/image" Target="../media/image80.wmf"/><Relationship Id="rId2" Type="http://schemas.openxmlformats.org/officeDocument/2006/relationships/slideLayout" Target="../slideLayouts/slideLayout2.xml"/><Relationship Id="rId16" Type="http://schemas.openxmlformats.org/officeDocument/2006/relationships/image" Target="../media/image69.wmf"/><Relationship Id="rId20" Type="http://schemas.openxmlformats.org/officeDocument/2006/relationships/image" Target="../media/image71.wmf"/><Relationship Id="rId29" Type="http://schemas.openxmlformats.org/officeDocument/2006/relationships/oleObject" Target="../embeddings/oleObject66.bin"/><Relationship Id="rId1" Type="http://schemas.openxmlformats.org/officeDocument/2006/relationships/vmlDrawing" Target="../drawings/vmlDrawing11.vml"/><Relationship Id="rId6" Type="http://schemas.openxmlformats.org/officeDocument/2006/relationships/image" Target="../media/image64.wmf"/><Relationship Id="rId11" Type="http://schemas.openxmlformats.org/officeDocument/2006/relationships/oleObject" Target="../embeddings/oleObject57.bin"/><Relationship Id="rId24" Type="http://schemas.openxmlformats.org/officeDocument/2006/relationships/image" Target="../media/image73.wmf"/><Relationship Id="rId32" Type="http://schemas.openxmlformats.org/officeDocument/2006/relationships/image" Target="../media/image77.wmf"/><Relationship Id="rId37" Type="http://schemas.openxmlformats.org/officeDocument/2006/relationships/oleObject" Target="../embeddings/oleObject70.bin"/><Relationship Id="rId5" Type="http://schemas.openxmlformats.org/officeDocument/2006/relationships/oleObject" Target="../embeddings/oleObject54.bin"/><Relationship Id="rId15" Type="http://schemas.openxmlformats.org/officeDocument/2006/relationships/oleObject" Target="../embeddings/oleObject59.bin"/><Relationship Id="rId23" Type="http://schemas.openxmlformats.org/officeDocument/2006/relationships/oleObject" Target="../embeddings/oleObject63.bin"/><Relationship Id="rId28" Type="http://schemas.openxmlformats.org/officeDocument/2006/relationships/image" Target="../media/image75.wmf"/><Relationship Id="rId36" Type="http://schemas.openxmlformats.org/officeDocument/2006/relationships/image" Target="../media/image79.wmf"/><Relationship Id="rId10" Type="http://schemas.openxmlformats.org/officeDocument/2006/relationships/image" Target="../media/image66.wmf"/><Relationship Id="rId19" Type="http://schemas.openxmlformats.org/officeDocument/2006/relationships/oleObject" Target="../embeddings/oleObject61.bin"/><Relationship Id="rId31" Type="http://schemas.openxmlformats.org/officeDocument/2006/relationships/oleObject" Target="../embeddings/oleObject67.bin"/><Relationship Id="rId4" Type="http://schemas.openxmlformats.org/officeDocument/2006/relationships/image" Target="../media/image63.wmf"/><Relationship Id="rId9" Type="http://schemas.openxmlformats.org/officeDocument/2006/relationships/oleObject" Target="../embeddings/oleObject56.bin"/><Relationship Id="rId14" Type="http://schemas.openxmlformats.org/officeDocument/2006/relationships/image" Target="../media/image68.wmf"/><Relationship Id="rId22" Type="http://schemas.openxmlformats.org/officeDocument/2006/relationships/image" Target="../media/image72.wmf"/><Relationship Id="rId27" Type="http://schemas.openxmlformats.org/officeDocument/2006/relationships/oleObject" Target="../embeddings/oleObject65.bin"/><Relationship Id="rId30" Type="http://schemas.openxmlformats.org/officeDocument/2006/relationships/image" Target="../media/image76.wmf"/><Relationship Id="rId35" Type="http://schemas.openxmlformats.org/officeDocument/2006/relationships/oleObject" Target="../embeddings/oleObject69.bin"/><Relationship Id="rId8" Type="http://schemas.openxmlformats.org/officeDocument/2006/relationships/image" Target="../media/image65.wmf"/><Relationship Id="rId3" Type="http://schemas.openxmlformats.org/officeDocument/2006/relationships/oleObject" Target="../embeddings/oleObject53.bin"/></Relationships>
</file>

<file path=ppt/slides/_rels/slide2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eamrv-mvp.sos.texas.gov/MVP/mvp.do" TargetMode="External"/><Relationship Id="rId2" Type="http://schemas.openxmlformats.org/officeDocument/2006/relationships/hyperlink" Target="https://www.votetexas.gov/register/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7.emf"/><Relationship Id="rId4" Type="http://schemas.openxmlformats.org/officeDocument/2006/relationships/image" Target="../media/image5.wmf"/><Relationship Id="rId9"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4.wmf"/><Relationship Id="rId18" Type="http://schemas.openxmlformats.org/officeDocument/2006/relationships/oleObject" Target="../embeddings/oleObject11.bin"/><Relationship Id="rId3" Type="http://schemas.openxmlformats.org/officeDocument/2006/relationships/image" Target="../media/image18.jpeg"/><Relationship Id="rId7" Type="http://schemas.openxmlformats.org/officeDocument/2006/relationships/image" Target="../media/image11.wmf"/><Relationship Id="rId12" Type="http://schemas.openxmlformats.org/officeDocument/2006/relationships/oleObject" Target="../embeddings/oleObject8.bin"/><Relationship Id="rId17" Type="http://schemas.openxmlformats.org/officeDocument/2006/relationships/image" Target="../media/image16.wmf"/><Relationship Id="rId2" Type="http://schemas.openxmlformats.org/officeDocument/2006/relationships/slideLayout" Target="../slideLayouts/slideLayout2.xml"/><Relationship Id="rId16" Type="http://schemas.openxmlformats.org/officeDocument/2006/relationships/oleObject" Target="../embeddings/oleObject10.bin"/><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3.wmf"/><Relationship Id="rId5" Type="http://schemas.openxmlformats.org/officeDocument/2006/relationships/image" Target="../media/image10.wmf"/><Relationship Id="rId15" Type="http://schemas.openxmlformats.org/officeDocument/2006/relationships/image" Target="../media/image15.wmf"/><Relationship Id="rId10" Type="http://schemas.openxmlformats.org/officeDocument/2006/relationships/oleObject" Target="../embeddings/oleObject7.bin"/><Relationship Id="rId19" Type="http://schemas.openxmlformats.org/officeDocument/2006/relationships/image" Target="../media/image17.wmf"/><Relationship Id="rId4" Type="http://schemas.openxmlformats.org/officeDocument/2006/relationships/oleObject" Target="../embeddings/oleObject4.bin"/><Relationship Id="rId9" Type="http://schemas.openxmlformats.org/officeDocument/2006/relationships/image" Target="../media/image12.wmf"/><Relationship Id="rId1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Oct. 12, 2020</a:t>
            </a:r>
          </a:p>
        </p:txBody>
      </p:sp>
      <p:sp>
        <p:nvSpPr>
          <p:cNvPr id="7" name="Rectangle 5"/>
          <p:cNvSpPr>
            <a:spLocks noGrp="1" noChangeArrowheads="1"/>
          </p:cNvSpPr>
          <p:nvPr>
            <p:ph type="ftr" sz="quarter" idx="11"/>
          </p:nvPr>
        </p:nvSpPr>
        <p:spPr/>
        <p:txBody>
          <a:bodyPr/>
          <a:lstStyle/>
          <a:p>
            <a:pPr>
              <a:defRPr/>
            </a:pPr>
            <a:r>
              <a:rPr lang="de-DE"/>
              <a:t>PHYS 1444-002, Fall 2020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#12</a:t>
            </a:r>
          </a:p>
        </p:txBody>
      </p:sp>
      <p:sp>
        <p:nvSpPr>
          <p:cNvPr id="18438" name="Text Box 4"/>
          <p:cNvSpPr txBox="1">
            <a:spLocks noChangeArrowheads="1"/>
          </p:cNvSpPr>
          <p:nvPr/>
        </p:nvSpPr>
        <p:spPr bwMode="auto">
          <a:xfrm>
            <a:off x="3071332" y="1531203"/>
            <a:ext cx="2693366" cy="830997"/>
          </a:xfrm>
          <a:prstGeom prst="rect">
            <a:avLst/>
          </a:prstGeom>
          <a:noFill/>
          <a:ln w="9525">
            <a:noFill/>
            <a:miter lim="800000"/>
            <a:headEnd/>
            <a:tailEnd/>
          </a:ln>
        </p:spPr>
        <p:txBody>
          <a:bodyPr wrap="none">
            <a:prstTxWarp prst="textNoShape">
              <a:avLst/>
            </a:prstTxWarp>
            <a:spAutoFit/>
          </a:bodyPr>
          <a:lstStyle/>
          <a:p>
            <a:pPr algn="ctr"/>
            <a:r>
              <a:rPr lang="en-US">
                <a:solidFill>
                  <a:schemeClr val="accent2"/>
                </a:solidFill>
                <a:latin typeface="Monotype Corsiva" pitchFamily="-84" charset="0"/>
              </a:rPr>
              <a:t>Monday</a:t>
            </a:r>
            <a:r>
              <a:rPr lang="en-US" dirty="0">
                <a:solidFill>
                  <a:schemeClr val="accent2"/>
                </a:solidFill>
                <a:latin typeface="Monotype Corsiva" pitchFamily="-84" charset="0"/>
              </a:rPr>
              <a:t>, Oct. 12,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01750" y="2129631"/>
            <a:ext cx="7156450" cy="3983832"/>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600" dirty="0">
                <a:solidFill>
                  <a:schemeClr val="accent2"/>
                </a:solidFill>
                <a:latin typeface="Arial Narrow" pitchFamily="-84" charset="0"/>
              </a:rPr>
              <a:t>CH24</a:t>
            </a:r>
          </a:p>
          <a:p>
            <a:pPr marL="990600" lvl="1" indent="-533400">
              <a:buFont typeface="Courier New" panose="02070309020205020404" pitchFamily="49" charset="0"/>
              <a:buChar char="o"/>
            </a:pPr>
            <a:r>
              <a:rPr lang="en-US" sz="3200" dirty="0">
                <a:solidFill>
                  <a:srgbClr val="003300"/>
                </a:solidFill>
                <a:latin typeface="Arial Narrow" charset="0"/>
              </a:rPr>
              <a:t>Electric Energy Storage</a:t>
            </a:r>
          </a:p>
          <a:p>
            <a:pPr marL="990600" lvl="1" indent="-533400">
              <a:buFont typeface="Courier New" panose="02070309020205020404" pitchFamily="49" charset="0"/>
              <a:buChar char="o"/>
            </a:pPr>
            <a:r>
              <a:rPr lang="en-US" sz="3200" dirty="0">
                <a:solidFill>
                  <a:srgbClr val="003300"/>
                </a:solidFill>
                <a:latin typeface="Arial Narrow" charset="0"/>
              </a:rPr>
              <a:t>Effect of Dielectric</a:t>
            </a:r>
          </a:p>
          <a:p>
            <a:pPr marL="990600" lvl="1" indent="-533400">
              <a:buFont typeface="Courier New" panose="02070309020205020404" pitchFamily="49" charset="0"/>
              <a:buChar char="o"/>
            </a:pPr>
            <a:r>
              <a:rPr lang="en-US" sz="3200" dirty="0">
                <a:solidFill>
                  <a:srgbClr val="003300"/>
                </a:solidFill>
                <a:latin typeface="Arial Narrow" charset="0"/>
              </a:rPr>
              <a:t>Molecular description of Dielectric Material</a:t>
            </a:r>
          </a:p>
        </p:txBody>
      </p:sp>
      <p:pic>
        <p:nvPicPr>
          <p:cNvPr id="3" name="Picture 2">
            <a:extLst>
              <a:ext uri="{FF2B5EF4-FFF2-40B4-BE49-F238E27FC236}">
                <a16:creationId xmlns:a16="http://schemas.microsoft.com/office/drawing/2014/main" id="{6CC23817-5806-2141-9717-FC2BAB7F5A0D}"/>
              </a:ext>
            </a:extLst>
          </p:cNvPr>
          <p:cNvPicPr>
            <a:picLocks noChangeAspect="1"/>
          </p:cNvPicPr>
          <p:nvPr/>
        </p:nvPicPr>
        <p:blipFill>
          <a:blip r:link="rId2"/>
          <a:stretch>
            <a:fillRect/>
          </a:stretch>
        </p:blipFill>
        <p:spPr>
          <a:xfrm>
            <a:off x="1270000" y="1270000"/>
            <a:ext cx="63500" cy="76200"/>
          </a:xfrm>
          <a:prstGeom prst="rect">
            <a:avLst/>
          </a:prstGeom>
        </p:spPr>
      </p:pic>
    </p:spTree>
    <p:extLst>
      <p:ext uri="{BB962C8B-B14F-4D97-AF65-F5344CB8AC3E}">
        <p14:creationId xmlns:p14="http://schemas.microsoft.com/office/powerpoint/2010/main" val="2604975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Monday, Oct. 12, 2020</a:t>
            </a:r>
          </a:p>
        </p:txBody>
      </p:sp>
      <p:sp>
        <p:nvSpPr>
          <p:cNvPr id="14" name="Footer Placeholder 4"/>
          <p:cNvSpPr>
            <a:spLocks noGrp="1"/>
          </p:cNvSpPr>
          <p:nvPr>
            <p:ph type="ftr" sz="quarter" idx="11"/>
          </p:nvPr>
        </p:nvSpPr>
        <p:spPr/>
        <p:txBody>
          <a:bodyPr/>
          <a:lstStyle/>
          <a:p>
            <a:r>
              <a:rPr lang="de-DE"/>
              <a:t>PHYS 1444-002, Fall 2020                    Dr. Jaehoon Yu</a:t>
            </a:r>
            <a:endParaRPr lang="en-US"/>
          </a:p>
        </p:txBody>
      </p:sp>
      <p:sp>
        <p:nvSpPr>
          <p:cNvPr id="15" name="Slide Number Placeholder 5"/>
          <p:cNvSpPr>
            <a:spLocks noGrp="1"/>
          </p:cNvSpPr>
          <p:nvPr>
            <p:ph type="sldNum" sz="quarter" idx="12"/>
          </p:nvPr>
        </p:nvSpPr>
        <p:spPr/>
        <p:txBody>
          <a:bodyPr/>
          <a:lstStyle/>
          <a:p>
            <a:fld id="{83A7CD55-D9D1-DF4E-B0CD-90B219435554}" type="slidenum">
              <a:rPr lang="en-US"/>
              <a:pPr/>
              <a:t>10</a:t>
            </a:fld>
            <a:endParaRPr lang="en-US"/>
          </a:p>
        </p:txBody>
      </p:sp>
      <p:sp>
        <p:nvSpPr>
          <p:cNvPr id="224258" name="Rectangle 2"/>
          <p:cNvSpPr>
            <a:spLocks noGrp="1" noChangeArrowheads="1"/>
          </p:cNvSpPr>
          <p:nvPr>
            <p:ph type="title"/>
          </p:nvPr>
        </p:nvSpPr>
        <p:spPr>
          <a:xfrm>
            <a:off x="76200" y="76200"/>
            <a:ext cx="8915400" cy="685800"/>
          </a:xfrm>
        </p:spPr>
        <p:txBody>
          <a:bodyPr/>
          <a:lstStyle/>
          <a:p>
            <a:r>
              <a:rPr lang="en-US"/>
              <a:t>Electric Energy Storage</a:t>
            </a:r>
          </a:p>
        </p:txBody>
      </p:sp>
      <p:sp>
        <p:nvSpPr>
          <p:cNvPr id="224259" name="Rectangle 3"/>
          <p:cNvSpPr>
            <a:spLocks noChangeArrowheads="1"/>
          </p:cNvSpPr>
          <p:nvPr/>
        </p:nvSpPr>
        <p:spPr bwMode="auto">
          <a:xfrm>
            <a:off x="304800" y="685800"/>
            <a:ext cx="85344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work needed to add a small amount of charge, </a:t>
            </a:r>
            <a:r>
              <a:rPr lang="en-US" sz="2800" b="1" dirty="0" err="1">
                <a:solidFill>
                  <a:srgbClr val="C00000"/>
                </a:solidFill>
                <a:latin typeface="Arial Narrow" charset="0"/>
              </a:rPr>
              <a:t>dq</a:t>
            </a:r>
            <a:r>
              <a:rPr lang="en-US" sz="2800" dirty="0">
                <a:solidFill>
                  <a:schemeClr val="accent2"/>
                </a:solidFill>
                <a:latin typeface="Arial Narrow" charset="0"/>
              </a:rPr>
              <a:t>, when a potential difference across the plates is </a:t>
            </a:r>
            <a:r>
              <a:rPr lang="en-US" sz="2800" b="1" dirty="0">
                <a:solidFill>
                  <a:srgbClr val="C00000"/>
                </a:solidFill>
                <a:latin typeface="Arial Narrow" charset="0"/>
              </a:rPr>
              <a:t>V</a:t>
            </a:r>
            <a:r>
              <a:rPr lang="en-US" sz="2800" dirty="0">
                <a:solidFill>
                  <a:schemeClr val="accent2"/>
                </a:solidFill>
                <a:latin typeface="Arial Narrow" charset="0"/>
              </a:rPr>
              <a:t>: </a:t>
            </a:r>
            <a:r>
              <a:rPr lang="en-US" sz="2800" b="1" dirty="0" err="1">
                <a:solidFill>
                  <a:srgbClr val="C00000"/>
                </a:solidFill>
                <a:latin typeface="Arial Narrow" charset="0"/>
              </a:rPr>
              <a:t>dW</a:t>
            </a:r>
            <a:r>
              <a:rPr lang="en-US" sz="2800" b="1" dirty="0">
                <a:solidFill>
                  <a:srgbClr val="C00000"/>
                </a:solidFill>
                <a:latin typeface="Arial Narrow" charset="0"/>
              </a:rPr>
              <a:t>=</a:t>
            </a:r>
            <a:r>
              <a:rPr lang="en-US" sz="2800" b="1" dirty="0" err="1">
                <a:solidFill>
                  <a:srgbClr val="C00000"/>
                </a:solidFill>
                <a:latin typeface="Arial Narrow" charset="0"/>
              </a:rPr>
              <a:t>Vdq</a:t>
            </a:r>
            <a:r>
              <a:rPr lang="en-US" sz="2800" dirty="0">
                <a:solidFill>
                  <a:schemeClr val="accent2"/>
                </a:solidFill>
                <a:latin typeface="Arial Narrow" charset="0"/>
              </a:rPr>
              <a:t>.</a:t>
            </a:r>
          </a:p>
          <a:p>
            <a:pPr marL="342900" indent="-342900">
              <a:spcBef>
                <a:spcPct val="20000"/>
              </a:spcBef>
              <a:buFontTx/>
              <a:buChar char="•"/>
            </a:pPr>
            <a:r>
              <a:rPr lang="en-US" sz="2800" dirty="0">
                <a:solidFill>
                  <a:schemeClr val="accent2"/>
                </a:solidFill>
                <a:latin typeface="Arial Narrow" charset="0"/>
              </a:rPr>
              <a:t>Since </a:t>
            </a:r>
            <a:r>
              <a:rPr lang="en-US" sz="2800" b="1" dirty="0">
                <a:solidFill>
                  <a:srgbClr val="C00000"/>
                </a:solidFill>
                <a:latin typeface="Arial Narrow" charset="0"/>
              </a:rPr>
              <a:t>V=q/C</a:t>
            </a:r>
            <a:r>
              <a:rPr lang="en-US" sz="2800" dirty="0">
                <a:solidFill>
                  <a:schemeClr val="accent2"/>
                </a:solidFill>
                <a:latin typeface="Arial Narrow" charset="0"/>
              </a:rPr>
              <a:t>, the work needed to store total charge </a:t>
            </a:r>
            <a:r>
              <a:rPr lang="en-US" sz="2800" b="1" dirty="0">
                <a:solidFill>
                  <a:srgbClr val="C00000"/>
                </a:solidFill>
                <a:latin typeface="Arial Narrow" charset="0"/>
              </a:rPr>
              <a:t>Q</a:t>
            </a:r>
            <a:r>
              <a:rPr lang="en-US" sz="2800" dirty="0">
                <a:solidFill>
                  <a:schemeClr val="accent2"/>
                </a:solidFill>
                <a:latin typeface="Arial Narrow" charset="0"/>
              </a:rPr>
              <a:t> is </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Thus, the energy stored in a capacitor when the capacitor carries the charges +Q and –Q is</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Since </a:t>
            </a:r>
            <a:r>
              <a:rPr lang="en-US" sz="2800" b="1" dirty="0">
                <a:solidFill>
                  <a:srgbClr val="C00000"/>
                </a:solidFill>
                <a:latin typeface="Arial Narrow" charset="0"/>
              </a:rPr>
              <a:t>Q=CV</a:t>
            </a:r>
            <a:r>
              <a:rPr lang="en-US" sz="2800" dirty="0">
                <a:solidFill>
                  <a:schemeClr val="accent2"/>
                </a:solidFill>
                <a:latin typeface="Arial Narrow" charset="0"/>
              </a:rPr>
              <a:t>, we can rewrite</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endParaRPr lang="en-US" sz="2800" dirty="0">
              <a:solidFill>
                <a:srgbClr val="660066"/>
              </a:solidFill>
              <a:latin typeface="Arial Narrow" charset="0"/>
              <a:ea typeface="ＭＳ Ｐゴシック" charset="-128"/>
            </a:endParaRPr>
          </a:p>
        </p:txBody>
      </p:sp>
      <p:graphicFrame>
        <p:nvGraphicFramePr>
          <p:cNvPr id="224260" name="Object 4"/>
          <p:cNvGraphicFramePr>
            <a:graphicFrameLocks noChangeAspect="1"/>
          </p:cNvGraphicFramePr>
          <p:nvPr/>
        </p:nvGraphicFramePr>
        <p:xfrm>
          <a:off x="1544638" y="2447925"/>
          <a:ext cx="817562" cy="484188"/>
        </p:xfrm>
        <a:graphic>
          <a:graphicData uri="http://schemas.openxmlformats.org/presentationml/2006/ole">
            <mc:AlternateContent xmlns:mc="http://schemas.openxmlformats.org/markup-compatibility/2006">
              <mc:Choice xmlns:v="urn:schemas-microsoft-com:vml" Requires="v">
                <p:oleObj spid="_x0000_s206950" name="Equation" r:id="rId3" imgW="279360" imgH="164880" progId="Equation.DSMT4">
                  <p:embed/>
                </p:oleObj>
              </mc:Choice>
              <mc:Fallback>
                <p:oleObj name="Equation" r:id="rId3" imgW="279360" imgH="164880" progId="Equation.DSMT4">
                  <p:embed/>
                  <p:pic>
                    <p:nvPicPr>
                      <p:cNvPr id="22426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638" y="2447925"/>
                        <a:ext cx="817562" cy="484188"/>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2" name="Object 6"/>
          <p:cNvGraphicFramePr>
            <a:graphicFrameLocks noChangeAspect="1"/>
          </p:cNvGraphicFramePr>
          <p:nvPr/>
        </p:nvGraphicFramePr>
        <p:xfrm>
          <a:off x="5334000" y="3690938"/>
          <a:ext cx="1447800" cy="1185862"/>
        </p:xfrm>
        <a:graphic>
          <a:graphicData uri="http://schemas.openxmlformats.org/presentationml/2006/ole">
            <mc:AlternateContent xmlns:mc="http://schemas.openxmlformats.org/markup-compatibility/2006">
              <mc:Choice xmlns:v="urn:schemas-microsoft-com:vml" Requires="v">
                <p:oleObj spid="_x0000_s206951" name="Equation" r:id="rId5" imgW="482400" imgH="393480" progId="Equation.DSMT4">
                  <p:embed/>
                </p:oleObj>
              </mc:Choice>
              <mc:Fallback>
                <p:oleObj name="Equation" r:id="rId5" imgW="482400" imgH="393480" progId="Equation.DSMT4">
                  <p:embed/>
                  <p:pic>
                    <p:nvPicPr>
                      <p:cNvPr id="22426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3690938"/>
                        <a:ext cx="1447800" cy="1185862"/>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24263" name="Object 7"/>
          <p:cNvGraphicFramePr>
            <a:graphicFrameLocks noChangeAspect="1"/>
          </p:cNvGraphicFramePr>
          <p:nvPr/>
        </p:nvGraphicFramePr>
        <p:xfrm>
          <a:off x="1676400" y="5373688"/>
          <a:ext cx="800100" cy="496887"/>
        </p:xfrm>
        <a:graphic>
          <a:graphicData uri="http://schemas.openxmlformats.org/presentationml/2006/ole">
            <mc:AlternateContent xmlns:mc="http://schemas.openxmlformats.org/markup-compatibility/2006">
              <mc:Choice xmlns:v="urn:schemas-microsoft-com:vml" Requires="v">
                <p:oleObj spid="_x0000_s206952" name="Equation" r:id="rId7" imgW="266400" imgH="164880" progId="Equation.DSMT4">
                  <p:embed/>
                </p:oleObj>
              </mc:Choice>
              <mc:Fallback>
                <p:oleObj name="Equation" r:id="rId7" imgW="266400" imgH="164880" progId="Equation.DSMT4">
                  <p:embed/>
                  <p:pic>
                    <p:nvPicPr>
                      <p:cNvPr id="224263"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5373688"/>
                        <a:ext cx="800100" cy="496887"/>
                      </a:xfrm>
                      <a:prstGeom prst="rect">
                        <a:avLst/>
                      </a:prstGeom>
                      <a:solidFill>
                        <a:srgbClr val="99FFCC"/>
                      </a:solidFill>
                      <a:ln>
                        <a:noFill/>
                      </a:ln>
                      <a:extLs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4" name="Object 8"/>
          <p:cNvGraphicFramePr>
            <a:graphicFrameLocks noChangeAspect="1"/>
          </p:cNvGraphicFramePr>
          <p:nvPr/>
        </p:nvGraphicFramePr>
        <p:xfrm>
          <a:off x="2438400" y="5029200"/>
          <a:ext cx="1066800" cy="1185863"/>
        </p:xfrm>
        <a:graphic>
          <a:graphicData uri="http://schemas.openxmlformats.org/presentationml/2006/ole">
            <mc:AlternateContent xmlns:mc="http://schemas.openxmlformats.org/markup-compatibility/2006">
              <mc:Choice xmlns:v="urn:schemas-microsoft-com:vml" Requires="v">
                <p:oleObj spid="_x0000_s206953" name="Equation" r:id="rId9" imgW="355320" imgH="393480" progId="Equation.DSMT4">
                  <p:embed/>
                </p:oleObj>
              </mc:Choice>
              <mc:Fallback>
                <p:oleObj name="Equation" r:id="rId9" imgW="355320" imgH="393480" progId="Equation.DSMT4">
                  <p:embed/>
                  <p:pic>
                    <p:nvPicPr>
                      <p:cNvPr id="224264"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5029200"/>
                        <a:ext cx="1066800" cy="1185863"/>
                      </a:xfrm>
                      <a:prstGeom prst="rect">
                        <a:avLst/>
                      </a:prstGeom>
                      <a:solidFill>
                        <a:srgbClr val="99FFCC"/>
                      </a:solidFill>
                      <a:ln>
                        <a:noFill/>
                      </a:ln>
                      <a:extLs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5" name="Object 9"/>
          <p:cNvGraphicFramePr>
            <a:graphicFrameLocks noChangeAspect="1"/>
          </p:cNvGraphicFramePr>
          <p:nvPr/>
        </p:nvGraphicFramePr>
        <p:xfrm>
          <a:off x="3429000" y="5067300"/>
          <a:ext cx="1600200" cy="1109663"/>
        </p:xfrm>
        <a:graphic>
          <a:graphicData uri="http://schemas.openxmlformats.org/presentationml/2006/ole">
            <mc:AlternateContent xmlns:mc="http://schemas.openxmlformats.org/markup-compatibility/2006">
              <mc:Choice xmlns:v="urn:schemas-microsoft-com:vml" Requires="v">
                <p:oleObj spid="_x0000_s206954" name="Equation" r:id="rId11" imgW="533160" imgH="368280" progId="Equation.DSMT4">
                  <p:embed/>
                </p:oleObj>
              </mc:Choice>
              <mc:Fallback>
                <p:oleObj name="Equation" r:id="rId11" imgW="533160" imgH="368280" progId="Equation.DSMT4">
                  <p:embed/>
                  <p:pic>
                    <p:nvPicPr>
                      <p:cNvPr id="224265"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9000" y="5067300"/>
                        <a:ext cx="1600200" cy="1109663"/>
                      </a:xfrm>
                      <a:prstGeom prst="rect">
                        <a:avLst/>
                      </a:prstGeom>
                      <a:solidFill>
                        <a:srgbClr val="99FFCC"/>
                      </a:solidFill>
                      <a:ln>
                        <a:noFill/>
                      </a:ln>
                      <a:extLs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6" name="Object 10"/>
          <p:cNvGraphicFramePr>
            <a:graphicFrameLocks noChangeAspect="1"/>
          </p:cNvGraphicFramePr>
          <p:nvPr/>
        </p:nvGraphicFramePr>
        <p:xfrm>
          <a:off x="5029200" y="5067300"/>
          <a:ext cx="1104900" cy="1109663"/>
        </p:xfrm>
        <a:graphic>
          <a:graphicData uri="http://schemas.openxmlformats.org/presentationml/2006/ole">
            <mc:AlternateContent xmlns:mc="http://schemas.openxmlformats.org/markup-compatibility/2006">
              <mc:Choice xmlns:v="urn:schemas-microsoft-com:vml" Requires="v">
                <p:oleObj spid="_x0000_s206955" name="Equation" r:id="rId13" imgW="368280" imgH="368280" progId="Equation.DSMT4">
                  <p:embed/>
                </p:oleObj>
              </mc:Choice>
              <mc:Fallback>
                <p:oleObj name="Equation" r:id="rId13" imgW="368280" imgH="368280" progId="Equation.DSMT4">
                  <p:embed/>
                  <p:pic>
                    <p:nvPicPr>
                      <p:cNvPr id="224266"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9200" y="5067300"/>
                        <a:ext cx="1104900" cy="1109663"/>
                      </a:xfrm>
                      <a:prstGeom prst="rect">
                        <a:avLst/>
                      </a:prstGeom>
                      <a:solidFill>
                        <a:srgbClr val="99FFCC"/>
                      </a:solidFill>
                      <a:ln>
                        <a:noFill/>
                      </a:ln>
                      <a:extLs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7" name="Object 11"/>
          <p:cNvGraphicFramePr>
            <a:graphicFrameLocks noChangeAspect="1"/>
          </p:cNvGraphicFramePr>
          <p:nvPr/>
        </p:nvGraphicFramePr>
        <p:xfrm>
          <a:off x="2254250" y="2185988"/>
          <a:ext cx="1706563" cy="1008062"/>
        </p:xfrm>
        <a:graphic>
          <a:graphicData uri="http://schemas.openxmlformats.org/presentationml/2006/ole">
            <mc:AlternateContent xmlns:mc="http://schemas.openxmlformats.org/markup-compatibility/2006">
              <mc:Choice xmlns:v="urn:schemas-microsoft-com:vml" Requires="v">
                <p:oleObj spid="_x0000_s206956" name="Equation" r:id="rId15" imgW="584200" imgH="342900" progId="Equation.DSMT4">
                  <p:embed/>
                </p:oleObj>
              </mc:Choice>
              <mc:Fallback>
                <p:oleObj name="Equation" r:id="rId15" imgW="584200" imgH="342900" progId="Equation.DSMT4">
                  <p:embed/>
                  <p:pic>
                    <p:nvPicPr>
                      <p:cNvPr id="224267" name="Object 11"/>
                      <p:cNvPicPr>
                        <a:picLocks noChangeAspect="1" noChangeArrowheads="1"/>
                      </p:cNvPicPr>
                      <p:nvPr/>
                    </p:nvPicPr>
                    <p:blipFill>
                      <a:blip r:embed="rId16"/>
                      <a:srcRect/>
                      <a:stretch>
                        <a:fillRect/>
                      </a:stretch>
                    </p:blipFill>
                    <p:spPr bwMode="auto">
                      <a:xfrm>
                        <a:off x="2254250" y="2185988"/>
                        <a:ext cx="1706563" cy="1008062"/>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8" name="Object 12"/>
          <p:cNvGraphicFramePr>
            <a:graphicFrameLocks noChangeAspect="1"/>
          </p:cNvGraphicFramePr>
          <p:nvPr/>
        </p:nvGraphicFramePr>
        <p:xfrm>
          <a:off x="3962400" y="2132013"/>
          <a:ext cx="2043112" cy="1117600"/>
        </p:xfrm>
        <a:graphic>
          <a:graphicData uri="http://schemas.openxmlformats.org/presentationml/2006/ole">
            <mc:AlternateContent xmlns:mc="http://schemas.openxmlformats.org/markup-compatibility/2006">
              <mc:Choice xmlns:v="urn:schemas-microsoft-com:vml" Requires="v">
                <p:oleObj spid="_x0000_s206957" name="Equation" r:id="rId17" imgW="698500" imgH="381000" progId="Equation.DSMT4">
                  <p:embed/>
                </p:oleObj>
              </mc:Choice>
              <mc:Fallback>
                <p:oleObj name="Equation" r:id="rId17" imgW="698500" imgH="381000" progId="Equation.DSMT4">
                  <p:embed/>
                  <p:pic>
                    <p:nvPicPr>
                      <p:cNvPr id="224268" name="Object 12"/>
                      <p:cNvPicPr>
                        <a:picLocks noChangeAspect="1" noChangeArrowheads="1"/>
                      </p:cNvPicPr>
                      <p:nvPr/>
                    </p:nvPicPr>
                    <p:blipFill>
                      <a:blip r:embed="rId18"/>
                      <a:srcRect/>
                      <a:stretch>
                        <a:fillRect/>
                      </a:stretch>
                    </p:blipFill>
                    <p:spPr bwMode="auto">
                      <a:xfrm>
                        <a:off x="3962400" y="2132013"/>
                        <a:ext cx="2043112" cy="1117600"/>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9" name="Object 13"/>
          <p:cNvGraphicFramePr>
            <a:graphicFrameLocks noChangeAspect="1"/>
          </p:cNvGraphicFramePr>
          <p:nvPr/>
        </p:nvGraphicFramePr>
        <p:xfrm>
          <a:off x="6075363" y="2111375"/>
          <a:ext cx="706437" cy="1157288"/>
        </p:xfrm>
        <a:graphic>
          <a:graphicData uri="http://schemas.openxmlformats.org/presentationml/2006/ole">
            <mc:AlternateContent xmlns:mc="http://schemas.openxmlformats.org/markup-compatibility/2006">
              <mc:Choice xmlns:v="urn:schemas-microsoft-com:vml" Requires="v">
                <p:oleObj spid="_x0000_s206958" name="Equation" r:id="rId19" imgW="241200" imgH="393480" progId="Equation.DSMT4">
                  <p:embed/>
                </p:oleObj>
              </mc:Choice>
              <mc:Fallback>
                <p:oleObj name="Equation" r:id="rId19" imgW="241200" imgH="393480" progId="Equation.DSMT4">
                  <p:embed/>
                  <p:pic>
                    <p:nvPicPr>
                      <p:cNvPr id="224269" name="Object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75363" y="2111375"/>
                        <a:ext cx="706437" cy="1157288"/>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5503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Monday, Oct. 12, 2020</a:t>
            </a:r>
          </a:p>
        </p:txBody>
      </p:sp>
      <p:sp>
        <p:nvSpPr>
          <p:cNvPr id="18" name="Footer Placeholder 4"/>
          <p:cNvSpPr>
            <a:spLocks noGrp="1"/>
          </p:cNvSpPr>
          <p:nvPr>
            <p:ph type="ftr" sz="quarter" idx="11"/>
          </p:nvPr>
        </p:nvSpPr>
        <p:spPr/>
        <p:txBody>
          <a:bodyPr/>
          <a:lstStyle/>
          <a:p>
            <a:r>
              <a:rPr lang="de-DE"/>
              <a:t>PHYS 1444-002, Fall 2020                    Dr. Jaehoon Yu</a:t>
            </a:r>
            <a:endParaRPr lang="en-US"/>
          </a:p>
        </p:txBody>
      </p:sp>
      <p:sp>
        <p:nvSpPr>
          <p:cNvPr id="19" name="Slide Number Placeholder 5"/>
          <p:cNvSpPr>
            <a:spLocks noGrp="1"/>
          </p:cNvSpPr>
          <p:nvPr>
            <p:ph type="sldNum" sz="quarter" idx="12"/>
          </p:nvPr>
        </p:nvSpPr>
        <p:spPr/>
        <p:txBody>
          <a:bodyPr/>
          <a:lstStyle/>
          <a:p>
            <a:fld id="{465B3970-AE4E-654D-9A31-FFD8592EC514}" type="slidenum">
              <a:rPr lang="en-US"/>
              <a:pPr/>
              <a:t>11</a:t>
            </a:fld>
            <a:endParaRPr lang="en-US"/>
          </a:p>
        </p:txBody>
      </p:sp>
      <p:sp>
        <p:nvSpPr>
          <p:cNvPr id="225283" name="Rectangle 3"/>
          <p:cNvSpPr>
            <a:spLocks noGrp="1" noChangeArrowheads="1"/>
          </p:cNvSpPr>
          <p:nvPr>
            <p:ph type="title"/>
          </p:nvPr>
        </p:nvSpPr>
        <p:spPr>
          <a:xfrm>
            <a:off x="228600" y="0"/>
            <a:ext cx="8686800" cy="762000"/>
          </a:xfrm>
        </p:spPr>
        <p:txBody>
          <a:bodyPr/>
          <a:lstStyle/>
          <a:p>
            <a:r>
              <a:rPr lang="en-US" dirty="0"/>
              <a:t>Example 24 – 8</a:t>
            </a:r>
          </a:p>
        </p:txBody>
      </p:sp>
      <p:sp>
        <p:nvSpPr>
          <p:cNvPr id="225284" name="Text Box 4"/>
          <p:cNvSpPr txBox="1">
            <a:spLocks noChangeArrowheads="1"/>
          </p:cNvSpPr>
          <p:nvPr/>
        </p:nvSpPr>
        <p:spPr bwMode="auto">
          <a:xfrm>
            <a:off x="685800" y="762000"/>
            <a:ext cx="8001000" cy="1373188"/>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Energy store in a capacitor: </a:t>
            </a:r>
            <a:r>
              <a:rPr lang="en-US" sz="2800">
                <a:solidFill>
                  <a:schemeClr val="accent2"/>
                </a:solidFill>
                <a:latin typeface="Arial Narrow" charset="0"/>
              </a:rPr>
              <a:t>A camera flash unit stores energy in a 150</a:t>
            </a:r>
            <a:r>
              <a:rPr lang="en-US" sz="2800">
                <a:solidFill>
                  <a:schemeClr val="accent2"/>
                </a:solidFill>
                <a:latin typeface="Symbol" charset="2"/>
              </a:rPr>
              <a:t>m</a:t>
            </a:r>
            <a:r>
              <a:rPr lang="en-US" sz="2800">
                <a:solidFill>
                  <a:schemeClr val="accent2"/>
                </a:solidFill>
                <a:latin typeface="Arial Narrow" charset="0"/>
              </a:rPr>
              <a:t>F capacitor at 200V.  How much electric energy can be stored?</a:t>
            </a:r>
          </a:p>
        </p:txBody>
      </p:sp>
      <p:sp>
        <p:nvSpPr>
          <p:cNvPr id="225286" name="Text Box 6"/>
          <p:cNvSpPr txBox="1">
            <a:spLocks noChangeArrowheads="1"/>
          </p:cNvSpPr>
          <p:nvPr/>
        </p:nvSpPr>
        <p:spPr bwMode="auto">
          <a:xfrm>
            <a:off x="609600" y="3367088"/>
            <a:ext cx="4495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So we use the one with C and V:      </a:t>
            </a:r>
          </a:p>
        </p:txBody>
      </p:sp>
      <p:sp>
        <p:nvSpPr>
          <p:cNvPr id="225288" name="Text Box 8"/>
          <p:cNvSpPr txBox="1">
            <a:spLocks noChangeArrowheads="1"/>
          </p:cNvSpPr>
          <p:nvPr/>
        </p:nvSpPr>
        <p:spPr bwMode="auto">
          <a:xfrm>
            <a:off x="5791200" y="2224088"/>
            <a:ext cx="2971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Umm.. Which one?   </a:t>
            </a:r>
          </a:p>
        </p:txBody>
      </p:sp>
      <p:sp>
        <p:nvSpPr>
          <p:cNvPr id="225289" name="Text Box 9"/>
          <p:cNvSpPr txBox="1">
            <a:spLocks noChangeArrowheads="1"/>
          </p:cNvSpPr>
          <p:nvPr/>
        </p:nvSpPr>
        <p:spPr bwMode="auto">
          <a:xfrm>
            <a:off x="609600" y="2224088"/>
            <a:ext cx="4953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Using the formula for stored energy.   </a:t>
            </a:r>
          </a:p>
        </p:txBody>
      </p:sp>
      <p:sp>
        <p:nvSpPr>
          <p:cNvPr id="225295" name="Text Box 15"/>
          <p:cNvSpPr txBox="1">
            <a:spLocks noChangeArrowheads="1"/>
          </p:cNvSpPr>
          <p:nvPr/>
        </p:nvSpPr>
        <p:spPr bwMode="auto">
          <a:xfrm>
            <a:off x="609600" y="2833688"/>
            <a:ext cx="5029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do we know from the problem? </a:t>
            </a:r>
          </a:p>
        </p:txBody>
      </p:sp>
      <p:sp>
        <p:nvSpPr>
          <p:cNvPr id="225296" name="Text Box 16"/>
          <p:cNvSpPr txBox="1">
            <a:spLocks noChangeArrowheads="1"/>
          </p:cNvSpPr>
          <p:nvPr/>
        </p:nvSpPr>
        <p:spPr bwMode="auto">
          <a:xfrm>
            <a:off x="5867400" y="2819400"/>
            <a:ext cx="13716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C and V </a:t>
            </a:r>
          </a:p>
        </p:txBody>
      </p:sp>
      <p:graphicFrame>
        <p:nvGraphicFramePr>
          <p:cNvPr id="225297" name="Object 17"/>
          <p:cNvGraphicFramePr>
            <a:graphicFrameLocks noChangeAspect="1"/>
          </p:cNvGraphicFramePr>
          <p:nvPr/>
        </p:nvGraphicFramePr>
        <p:xfrm>
          <a:off x="5105400" y="3260725"/>
          <a:ext cx="1524000" cy="854075"/>
        </p:xfrm>
        <a:graphic>
          <a:graphicData uri="http://schemas.openxmlformats.org/presentationml/2006/ole">
            <mc:AlternateContent xmlns:mc="http://schemas.openxmlformats.org/markup-compatibility/2006">
              <mc:Choice xmlns:v="urn:schemas-microsoft-com:vml" Requires="v">
                <p:oleObj spid="_x0000_s184172" name="Equation" r:id="rId3" imgW="660240" imgH="368280" progId="Equation.DSMT4">
                  <p:embed/>
                </p:oleObj>
              </mc:Choice>
              <mc:Fallback>
                <p:oleObj name="Equation" r:id="rId3" imgW="660240" imgH="368280" progId="Equation.DSMT4">
                  <p:embed/>
                  <p:pic>
                    <p:nvPicPr>
                      <p:cNvPr id="225297"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260725"/>
                        <a:ext cx="1524000" cy="854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5300" name="Object 20"/>
          <p:cNvGraphicFramePr>
            <a:graphicFrameLocks noChangeAspect="1"/>
          </p:cNvGraphicFramePr>
          <p:nvPr/>
        </p:nvGraphicFramePr>
        <p:xfrm>
          <a:off x="990600" y="4038600"/>
          <a:ext cx="7177088" cy="1020763"/>
        </p:xfrm>
        <a:graphic>
          <a:graphicData uri="http://schemas.openxmlformats.org/presentationml/2006/ole">
            <mc:AlternateContent xmlns:mc="http://schemas.openxmlformats.org/markup-compatibility/2006">
              <mc:Choice xmlns:v="urn:schemas-microsoft-com:vml" Requires="v">
                <p:oleObj spid="_x0000_s184173" name="Equation" r:id="rId5" imgW="2603160" imgH="368280" progId="Equation.DSMT4">
                  <p:embed/>
                </p:oleObj>
              </mc:Choice>
              <mc:Fallback>
                <p:oleObj name="Equation" r:id="rId5" imgW="2603160" imgH="368280" progId="Equation.DSMT4">
                  <p:embed/>
                  <p:pic>
                    <p:nvPicPr>
                      <p:cNvPr id="22530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038600"/>
                        <a:ext cx="7177088" cy="10207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25301" name="Text Box 21"/>
          <p:cNvSpPr txBox="1">
            <a:spLocks noChangeArrowheads="1"/>
          </p:cNvSpPr>
          <p:nvPr/>
        </p:nvSpPr>
        <p:spPr bwMode="auto">
          <a:xfrm>
            <a:off x="609600" y="5195888"/>
            <a:ext cx="3810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How do we get J from FV</a:t>
            </a:r>
            <a:r>
              <a:rPr lang="en-US" sz="2800" baseline="30000">
                <a:solidFill>
                  <a:srgbClr val="CC00CC"/>
                </a:solidFill>
                <a:latin typeface="Arial Narrow" charset="0"/>
              </a:rPr>
              <a:t>2</a:t>
            </a:r>
            <a:r>
              <a:rPr lang="en-US" sz="2800">
                <a:solidFill>
                  <a:srgbClr val="CC00CC"/>
                </a:solidFill>
                <a:latin typeface="Arial Narrow" charset="0"/>
              </a:rPr>
              <a:t>?      </a:t>
            </a:r>
          </a:p>
        </p:txBody>
      </p:sp>
      <p:graphicFrame>
        <p:nvGraphicFramePr>
          <p:cNvPr id="225302" name="Object 22"/>
          <p:cNvGraphicFramePr>
            <a:graphicFrameLocks noChangeAspect="1"/>
          </p:cNvGraphicFramePr>
          <p:nvPr/>
        </p:nvGraphicFramePr>
        <p:xfrm>
          <a:off x="4343400" y="5181600"/>
          <a:ext cx="939800" cy="458788"/>
        </p:xfrm>
        <a:graphic>
          <a:graphicData uri="http://schemas.openxmlformats.org/presentationml/2006/ole">
            <mc:AlternateContent xmlns:mc="http://schemas.openxmlformats.org/markup-compatibility/2006">
              <mc:Choice xmlns:v="urn:schemas-microsoft-com:vml" Requires="v">
                <p:oleObj spid="_x0000_s184174" name="Equation" r:id="rId7" imgW="419040" imgH="203040" progId="Equation.DSMT4">
                  <p:embed/>
                </p:oleObj>
              </mc:Choice>
              <mc:Fallback>
                <p:oleObj name="Equation" r:id="rId7" imgW="419040" imgH="203040" progId="Equation.DSMT4">
                  <p:embed/>
                  <p:pic>
                    <p:nvPicPr>
                      <p:cNvPr id="225302"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5181600"/>
                        <a:ext cx="939800" cy="4587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5303" name="Object 23"/>
          <p:cNvGraphicFramePr>
            <a:graphicFrameLocks noChangeAspect="1"/>
          </p:cNvGraphicFramePr>
          <p:nvPr/>
        </p:nvGraphicFramePr>
        <p:xfrm>
          <a:off x="5334000" y="5026025"/>
          <a:ext cx="1339850" cy="917575"/>
        </p:xfrm>
        <a:graphic>
          <a:graphicData uri="http://schemas.openxmlformats.org/presentationml/2006/ole">
            <mc:AlternateContent xmlns:mc="http://schemas.openxmlformats.org/markup-compatibility/2006">
              <mc:Choice xmlns:v="urn:schemas-microsoft-com:vml" Requires="v">
                <p:oleObj spid="_x0000_s184175" name="Equation" r:id="rId9" imgW="596880" imgH="406080" progId="Equation.DSMT4">
                  <p:embed/>
                </p:oleObj>
              </mc:Choice>
              <mc:Fallback>
                <p:oleObj name="Equation" r:id="rId9" imgW="596880" imgH="406080" progId="Equation.DSMT4">
                  <p:embed/>
                  <p:pic>
                    <p:nvPicPr>
                      <p:cNvPr id="225303"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5026025"/>
                        <a:ext cx="1339850" cy="9175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5304" name="Object 24"/>
          <p:cNvGraphicFramePr>
            <a:graphicFrameLocks noChangeAspect="1"/>
          </p:cNvGraphicFramePr>
          <p:nvPr/>
        </p:nvGraphicFramePr>
        <p:xfrm>
          <a:off x="6629400" y="5257800"/>
          <a:ext cx="798513" cy="373063"/>
        </p:xfrm>
        <a:graphic>
          <a:graphicData uri="http://schemas.openxmlformats.org/presentationml/2006/ole">
            <mc:AlternateContent xmlns:mc="http://schemas.openxmlformats.org/markup-compatibility/2006">
              <mc:Choice xmlns:v="urn:schemas-microsoft-com:vml" Requires="v">
                <p:oleObj spid="_x0000_s184176" name="Equation" r:id="rId11" imgW="355320" imgH="164880" progId="Equation.DSMT4">
                  <p:embed/>
                </p:oleObj>
              </mc:Choice>
              <mc:Fallback>
                <p:oleObj name="Equation" r:id="rId11" imgW="355320" imgH="164880" progId="Equation.DSMT4">
                  <p:embed/>
                  <p:pic>
                    <p:nvPicPr>
                      <p:cNvPr id="225304" name="Object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5257800"/>
                        <a:ext cx="798513" cy="3730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5305" name="Object 25"/>
          <p:cNvGraphicFramePr>
            <a:graphicFrameLocks noChangeAspect="1"/>
          </p:cNvGraphicFramePr>
          <p:nvPr/>
        </p:nvGraphicFramePr>
        <p:xfrm>
          <a:off x="7391400" y="5026025"/>
          <a:ext cx="1198563" cy="917575"/>
        </p:xfrm>
        <a:graphic>
          <a:graphicData uri="http://schemas.openxmlformats.org/presentationml/2006/ole">
            <mc:AlternateContent xmlns:mc="http://schemas.openxmlformats.org/markup-compatibility/2006">
              <mc:Choice xmlns:v="urn:schemas-microsoft-com:vml" Requires="v">
                <p:oleObj spid="_x0000_s184177" name="Equation" r:id="rId13" imgW="533160" imgH="406080" progId="Equation.DSMT4">
                  <p:embed/>
                </p:oleObj>
              </mc:Choice>
              <mc:Fallback>
                <p:oleObj name="Equation" r:id="rId13" imgW="533160" imgH="406080" progId="Equation.DSMT4">
                  <p:embed/>
                  <p:pic>
                    <p:nvPicPr>
                      <p:cNvPr id="225305" name="Object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91400" y="5026025"/>
                        <a:ext cx="1198563" cy="9175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5306" name="Object 26"/>
          <p:cNvGraphicFramePr>
            <a:graphicFrameLocks noChangeAspect="1"/>
          </p:cNvGraphicFramePr>
          <p:nvPr/>
        </p:nvGraphicFramePr>
        <p:xfrm>
          <a:off x="8526463" y="5257800"/>
          <a:ext cx="312737" cy="373063"/>
        </p:xfrm>
        <a:graphic>
          <a:graphicData uri="http://schemas.openxmlformats.org/presentationml/2006/ole">
            <mc:AlternateContent xmlns:mc="http://schemas.openxmlformats.org/markup-compatibility/2006">
              <mc:Choice xmlns:v="urn:schemas-microsoft-com:vml" Requires="v">
                <p:oleObj spid="_x0000_s184178" name="Equation" r:id="rId15" imgW="139680" imgH="164880" progId="Equation.DSMT4">
                  <p:embed/>
                </p:oleObj>
              </mc:Choice>
              <mc:Fallback>
                <p:oleObj name="Equation" r:id="rId15" imgW="139680" imgH="164880" progId="Equation.DSMT4">
                  <p:embed/>
                  <p:pic>
                    <p:nvPicPr>
                      <p:cNvPr id="225306" name="Object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526463" y="5257800"/>
                        <a:ext cx="312737" cy="3730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32526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Oct. 12, 2020</a:t>
            </a:r>
          </a:p>
        </p:txBody>
      </p:sp>
      <p:sp>
        <p:nvSpPr>
          <p:cNvPr id="13" name="Footer Placeholder 4"/>
          <p:cNvSpPr>
            <a:spLocks noGrp="1"/>
          </p:cNvSpPr>
          <p:nvPr>
            <p:ph type="ftr" sz="quarter" idx="11"/>
          </p:nvPr>
        </p:nvSpPr>
        <p:spPr/>
        <p:txBody>
          <a:bodyPr/>
          <a:lstStyle/>
          <a:p>
            <a:r>
              <a:rPr lang="de-DE"/>
              <a:t>PHYS 1444-002, Fall 2020                    Dr. Jaehoon Yu</a:t>
            </a:r>
            <a:endParaRPr lang="en-US"/>
          </a:p>
        </p:txBody>
      </p:sp>
      <p:sp>
        <p:nvSpPr>
          <p:cNvPr id="14" name="Slide Number Placeholder 5"/>
          <p:cNvSpPr>
            <a:spLocks noGrp="1"/>
          </p:cNvSpPr>
          <p:nvPr>
            <p:ph type="sldNum" sz="quarter" idx="12"/>
          </p:nvPr>
        </p:nvSpPr>
        <p:spPr/>
        <p:txBody>
          <a:bodyPr/>
          <a:lstStyle/>
          <a:p>
            <a:fld id="{E1DBC7EB-CA68-F44F-9114-013CF51C231E}" type="slidenum">
              <a:rPr lang="en-US"/>
              <a:pPr/>
              <a:t>12</a:t>
            </a:fld>
            <a:endParaRPr lang="en-US"/>
          </a:p>
        </p:txBody>
      </p:sp>
      <p:sp>
        <p:nvSpPr>
          <p:cNvPr id="224258" name="Rectangle 2"/>
          <p:cNvSpPr>
            <a:spLocks noGrp="1" noChangeArrowheads="1"/>
          </p:cNvSpPr>
          <p:nvPr>
            <p:ph type="title"/>
          </p:nvPr>
        </p:nvSpPr>
        <p:spPr>
          <a:xfrm>
            <a:off x="76200" y="76200"/>
            <a:ext cx="8915400" cy="685800"/>
          </a:xfrm>
        </p:spPr>
        <p:txBody>
          <a:bodyPr/>
          <a:lstStyle/>
          <a:p>
            <a:r>
              <a:rPr lang="en-US"/>
              <a:t>Electric Energy Density</a:t>
            </a:r>
          </a:p>
        </p:txBody>
      </p:sp>
      <p:sp>
        <p:nvSpPr>
          <p:cNvPr id="224259" name="Rectangle 3"/>
          <p:cNvSpPr>
            <a:spLocks noChangeArrowheads="1"/>
          </p:cNvSpPr>
          <p:nvPr/>
        </p:nvSpPr>
        <p:spPr bwMode="auto">
          <a:xfrm>
            <a:off x="304800" y="685800"/>
            <a:ext cx="86868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energy stored in a capacitor can be considered as being stored in the electric field between the two plates</a:t>
            </a:r>
          </a:p>
          <a:p>
            <a:pPr marL="342900" indent="-342900">
              <a:spcBef>
                <a:spcPct val="20000"/>
              </a:spcBef>
              <a:buFontTx/>
              <a:buChar char="•"/>
            </a:pPr>
            <a:r>
              <a:rPr lang="en-US" sz="2800" dirty="0">
                <a:solidFill>
                  <a:schemeClr val="accent2"/>
                </a:solidFill>
                <a:latin typeface="Arial Narrow" charset="0"/>
              </a:rPr>
              <a:t>For a uniform field </a:t>
            </a:r>
            <a:r>
              <a:rPr lang="en-US" sz="2800" b="1" dirty="0">
                <a:solidFill>
                  <a:srgbClr val="C00000"/>
                </a:solidFill>
                <a:latin typeface="Arial Narrow" charset="0"/>
              </a:rPr>
              <a:t>E</a:t>
            </a:r>
            <a:r>
              <a:rPr lang="en-US" sz="2800" dirty="0">
                <a:solidFill>
                  <a:schemeClr val="accent2"/>
                </a:solidFill>
                <a:latin typeface="Arial Narrow" charset="0"/>
              </a:rPr>
              <a:t> between two plates, </a:t>
            </a:r>
            <a:r>
              <a:rPr lang="en-US" sz="2800" b="1" dirty="0">
                <a:solidFill>
                  <a:srgbClr val="C00000"/>
                </a:solidFill>
                <a:latin typeface="Arial Narrow" charset="0"/>
              </a:rPr>
              <a:t>V=Ed </a:t>
            </a:r>
            <a:r>
              <a:rPr lang="en-US" sz="2800" dirty="0">
                <a:solidFill>
                  <a:schemeClr val="accent2"/>
                </a:solidFill>
                <a:latin typeface="Arial Narrow" charset="0"/>
              </a:rPr>
              <a:t>and </a:t>
            </a:r>
            <a:r>
              <a:rPr lang="en-US" sz="3200" b="1" dirty="0">
                <a:solidFill>
                  <a:srgbClr val="C00000"/>
                </a:solidFill>
                <a:latin typeface="Arial Narrow" charset="0"/>
              </a:rPr>
              <a:t>C=</a:t>
            </a:r>
            <a:r>
              <a:rPr lang="en-US" sz="3200" b="1" dirty="0">
                <a:solidFill>
                  <a:srgbClr val="C00000"/>
                </a:solidFill>
                <a:latin typeface="Symbol" charset="2"/>
              </a:rPr>
              <a:t>ε</a:t>
            </a:r>
            <a:r>
              <a:rPr lang="en-US" sz="3200" b="1" baseline="-25000" dirty="0">
                <a:solidFill>
                  <a:srgbClr val="C00000"/>
                </a:solidFill>
                <a:latin typeface="Arial Narrow" charset="0"/>
              </a:rPr>
              <a:t>0</a:t>
            </a:r>
            <a:r>
              <a:rPr lang="en-US" sz="3200" b="1" dirty="0">
                <a:solidFill>
                  <a:srgbClr val="C00000"/>
                </a:solidFill>
                <a:latin typeface="Arial Narrow" charset="0"/>
              </a:rPr>
              <a:t>A/d</a:t>
            </a:r>
          </a:p>
          <a:p>
            <a:pPr marL="342900" indent="-342900">
              <a:spcBef>
                <a:spcPct val="20000"/>
              </a:spcBef>
              <a:buFontTx/>
              <a:buChar char="•"/>
            </a:pPr>
            <a:r>
              <a:rPr lang="en-US" sz="3200" dirty="0">
                <a:solidFill>
                  <a:schemeClr val="accent2"/>
                </a:solidFill>
                <a:latin typeface="Arial Narrow" charset="0"/>
              </a:rPr>
              <a:t>Thus the stored energy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Since </a:t>
            </a:r>
            <a:r>
              <a:rPr lang="en-US" sz="3200" b="1" dirty="0">
                <a:solidFill>
                  <a:srgbClr val="C00000"/>
                </a:solidFill>
                <a:latin typeface="Monotype Corsiva" charset="0"/>
              </a:rPr>
              <a:t>Ad</a:t>
            </a:r>
            <a:r>
              <a:rPr lang="en-US" sz="3200" b="1" dirty="0">
                <a:solidFill>
                  <a:srgbClr val="C00000"/>
                </a:solidFill>
                <a:latin typeface="Arial Narrow" charset="0"/>
              </a:rPr>
              <a:t> </a:t>
            </a:r>
            <a:r>
              <a:rPr lang="en-US" sz="3200" dirty="0">
                <a:solidFill>
                  <a:schemeClr val="accent2"/>
                </a:solidFill>
                <a:latin typeface="Arial Narrow" charset="0"/>
              </a:rPr>
              <a:t>is the gap volume </a:t>
            </a:r>
            <a:r>
              <a:rPr lang="en-US" sz="3200" b="1" dirty="0">
                <a:solidFill>
                  <a:srgbClr val="C00000"/>
                </a:solidFill>
                <a:latin typeface="Arial Narrow" charset="0"/>
              </a:rPr>
              <a:t>V</a:t>
            </a:r>
            <a:r>
              <a:rPr lang="en-US" sz="3200" dirty="0">
                <a:solidFill>
                  <a:schemeClr val="accent2"/>
                </a:solidFill>
                <a:latin typeface="Arial Narrow" charset="0"/>
              </a:rPr>
              <a:t>, we can obtain the energy density, stored energy per unit volume, as </a:t>
            </a:r>
          </a:p>
        </p:txBody>
      </p:sp>
      <p:graphicFrame>
        <p:nvGraphicFramePr>
          <p:cNvPr id="224263" name="Object 7"/>
          <p:cNvGraphicFramePr>
            <a:graphicFrameLocks noChangeAspect="1"/>
          </p:cNvGraphicFramePr>
          <p:nvPr/>
        </p:nvGraphicFramePr>
        <p:xfrm>
          <a:off x="1066800" y="3084513"/>
          <a:ext cx="800100" cy="496887"/>
        </p:xfrm>
        <a:graphic>
          <a:graphicData uri="http://schemas.openxmlformats.org/presentationml/2006/ole">
            <mc:AlternateContent xmlns:mc="http://schemas.openxmlformats.org/markup-compatibility/2006">
              <mc:Choice xmlns:v="urn:schemas-microsoft-com:vml" Requires="v">
                <p:oleObj spid="_x0000_s184946" name="Equation" r:id="rId4" imgW="266400" imgH="164880" progId="Equation.DSMT4">
                  <p:embed/>
                </p:oleObj>
              </mc:Choice>
              <mc:Fallback>
                <p:oleObj name="Equation" r:id="rId4" imgW="266400" imgH="164880" progId="Equation.DSMT4">
                  <p:embed/>
                  <p:pic>
                    <p:nvPicPr>
                      <p:cNvPr id="224263"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084513"/>
                        <a:ext cx="800100" cy="4968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6" name="Object 10"/>
          <p:cNvGraphicFramePr>
            <a:graphicFrameLocks noChangeAspect="1"/>
          </p:cNvGraphicFramePr>
          <p:nvPr/>
        </p:nvGraphicFramePr>
        <p:xfrm>
          <a:off x="1905000" y="2776538"/>
          <a:ext cx="1600200" cy="1109662"/>
        </p:xfrm>
        <a:graphic>
          <a:graphicData uri="http://schemas.openxmlformats.org/presentationml/2006/ole">
            <mc:AlternateContent xmlns:mc="http://schemas.openxmlformats.org/markup-compatibility/2006">
              <mc:Choice xmlns:v="urn:schemas-microsoft-com:vml" Requires="v">
                <p:oleObj spid="_x0000_s184947" name="Equation" r:id="rId6" imgW="533160" imgH="368280" progId="Equation.DSMT4">
                  <p:embed/>
                </p:oleObj>
              </mc:Choice>
              <mc:Fallback>
                <p:oleObj name="Equation" r:id="rId6" imgW="533160" imgH="368280" progId="Equation.DSMT4">
                  <p:embed/>
                  <p:pic>
                    <p:nvPicPr>
                      <p:cNvPr id="224266"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2776538"/>
                        <a:ext cx="1600200" cy="1109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70" name="Object 14"/>
          <p:cNvGraphicFramePr>
            <a:graphicFrameLocks noChangeAspect="1"/>
          </p:cNvGraphicFramePr>
          <p:nvPr/>
        </p:nvGraphicFramePr>
        <p:xfrm>
          <a:off x="3429000" y="2743200"/>
          <a:ext cx="3048000" cy="1263650"/>
        </p:xfrm>
        <a:graphic>
          <a:graphicData uri="http://schemas.openxmlformats.org/presentationml/2006/ole">
            <mc:AlternateContent xmlns:mc="http://schemas.openxmlformats.org/markup-compatibility/2006">
              <mc:Choice xmlns:v="urn:schemas-microsoft-com:vml" Requires="v">
                <p:oleObj spid="_x0000_s184948" name="Equation" r:id="rId8" imgW="1015920" imgH="419040" progId="Equation.DSMT4">
                  <p:embed/>
                </p:oleObj>
              </mc:Choice>
              <mc:Fallback>
                <p:oleObj name="Equation" r:id="rId8" imgW="1015920" imgH="419040" progId="Equation.DSMT4">
                  <p:embed/>
                  <p:pic>
                    <p:nvPicPr>
                      <p:cNvPr id="22427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2743200"/>
                        <a:ext cx="3048000" cy="12636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71" name="Object 15"/>
          <p:cNvGraphicFramePr>
            <a:graphicFrameLocks noChangeAspect="1"/>
          </p:cNvGraphicFramePr>
          <p:nvPr/>
        </p:nvGraphicFramePr>
        <p:xfrm>
          <a:off x="6438900" y="2774950"/>
          <a:ext cx="1866900" cy="1111250"/>
        </p:xfrm>
        <a:graphic>
          <a:graphicData uri="http://schemas.openxmlformats.org/presentationml/2006/ole">
            <mc:AlternateContent xmlns:mc="http://schemas.openxmlformats.org/markup-compatibility/2006">
              <mc:Choice xmlns:v="urn:schemas-microsoft-com:vml" Requires="v">
                <p:oleObj spid="_x0000_s184949" name="Equation" r:id="rId10" imgW="622080" imgH="368280" progId="Equation.DSMT4">
                  <p:embed/>
                </p:oleObj>
              </mc:Choice>
              <mc:Fallback>
                <p:oleObj name="Equation" r:id="rId10" imgW="622080" imgH="368280" progId="Equation.DSMT4">
                  <p:embed/>
                  <p:pic>
                    <p:nvPicPr>
                      <p:cNvPr id="224271"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38900" y="2774950"/>
                        <a:ext cx="1866900" cy="11112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24272" name="Oval 16"/>
          <p:cNvSpPr>
            <a:spLocks noChangeArrowheads="1"/>
          </p:cNvSpPr>
          <p:nvPr/>
        </p:nvSpPr>
        <p:spPr bwMode="auto">
          <a:xfrm>
            <a:off x="7620000" y="3048000"/>
            <a:ext cx="762000" cy="609600"/>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graphicFrame>
        <p:nvGraphicFramePr>
          <p:cNvPr id="224273" name="Object 17"/>
          <p:cNvGraphicFramePr>
            <a:graphicFrameLocks noChangeAspect="1"/>
          </p:cNvGraphicFramePr>
          <p:nvPr/>
        </p:nvGraphicFramePr>
        <p:xfrm>
          <a:off x="3276600" y="5029200"/>
          <a:ext cx="1905000" cy="1089025"/>
        </p:xfrm>
        <a:graphic>
          <a:graphicData uri="http://schemas.openxmlformats.org/presentationml/2006/ole">
            <mc:AlternateContent xmlns:mc="http://schemas.openxmlformats.org/markup-compatibility/2006">
              <mc:Choice xmlns:v="urn:schemas-microsoft-com:vml" Requires="v">
                <p:oleObj spid="_x0000_s184950" name="Equation" r:id="rId12" imgW="647640" imgH="368280" progId="Equation.DSMT4">
                  <p:embed/>
                </p:oleObj>
              </mc:Choice>
              <mc:Fallback>
                <p:oleObj name="Equation" r:id="rId12" imgW="647640" imgH="368280" progId="Equation.DSMT4">
                  <p:embed/>
                  <p:pic>
                    <p:nvPicPr>
                      <p:cNvPr id="224273"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76600" y="5029200"/>
                        <a:ext cx="1905000" cy="108902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4275" name="Text Box 19"/>
          <p:cNvSpPr txBox="1">
            <a:spLocks noChangeArrowheads="1"/>
          </p:cNvSpPr>
          <p:nvPr/>
        </p:nvSpPr>
        <p:spPr bwMode="auto">
          <a:xfrm>
            <a:off x="152400" y="6264275"/>
            <a:ext cx="8915400" cy="3651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600" b="1">
                <a:solidFill>
                  <a:srgbClr val="FF0000"/>
                </a:solidFill>
                <a:latin typeface="Arial Narrow" charset="0"/>
              </a:rPr>
              <a:t>Electric energy stored per unit volume in any region of space is proportional to the square of E in that region.</a:t>
            </a:r>
          </a:p>
        </p:txBody>
      </p:sp>
      <p:sp>
        <p:nvSpPr>
          <p:cNvPr id="224276" name="Text Box 20"/>
          <p:cNvSpPr txBox="1">
            <a:spLocks noChangeArrowheads="1"/>
          </p:cNvSpPr>
          <p:nvPr/>
        </p:nvSpPr>
        <p:spPr bwMode="auto">
          <a:xfrm>
            <a:off x="5715000" y="5159375"/>
            <a:ext cx="2514600" cy="850900"/>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b="1">
                <a:solidFill>
                  <a:srgbClr val="FF0000"/>
                </a:solidFill>
                <a:latin typeface="Arial Narrow" charset="0"/>
              </a:rPr>
              <a:t>Valid for any space that is vacuum</a:t>
            </a:r>
          </a:p>
        </p:txBody>
      </p:sp>
    </p:spTree>
    <p:extLst>
      <p:ext uri="{BB962C8B-B14F-4D97-AF65-F5344CB8AC3E}">
        <p14:creationId xmlns:p14="http://schemas.microsoft.com/office/powerpoint/2010/main" val="3165003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Oct. 12, 2020</a:t>
            </a:r>
          </a:p>
        </p:txBody>
      </p:sp>
      <p:sp>
        <p:nvSpPr>
          <p:cNvPr id="6" name="Footer Placeholder 4"/>
          <p:cNvSpPr>
            <a:spLocks noGrp="1"/>
          </p:cNvSpPr>
          <p:nvPr>
            <p:ph type="ftr" sz="quarter" idx="11"/>
          </p:nvPr>
        </p:nvSpPr>
        <p:spPr/>
        <p:txBody>
          <a:bodyPr/>
          <a:lstStyle/>
          <a:p>
            <a:r>
              <a:rPr lang="de-DE"/>
              <a:t>PHYS 1444-002, Fall 2020                    Dr. Jaehoon Yu</a:t>
            </a:r>
            <a:endParaRPr lang="en-US"/>
          </a:p>
        </p:txBody>
      </p:sp>
      <p:sp>
        <p:nvSpPr>
          <p:cNvPr id="7" name="Slide Number Placeholder 5"/>
          <p:cNvSpPr>
            <a:spLocks noGrp="1"/>
          </p:cNvSpPr>
          <p:nvPr>
            <p:ph type="sldNum" sz="quarter" idx="12"/>
          </p:nvPr>
        </p:nvSpPr>
        <p:spPr/>
        <p:txBody>
          <a:bodyPr/>
          <a:lstStyle/>
          <a:p>
            <a:fld id="{F892BA88-9BFC-D541-AD98-D51CC17475B0}" type="slidenum">
              <a:rPr lang="en-US"/>
              <a:pPr/>
              <a:t>13</a:t>
            </a:fld>
            <a:endParaRPr lang="en-US"/>
          </a:p>
        </p:txBody>
      </p:sp>
      <p:sp>
        <p:nvSpPr>
          <p:cNvPr id="227330" name="Rectangle 2"/>
          <p:cNvSpPr>
            <a:spLocks noGrp="1" noChangeArrowheads="1"/>
          </p:cNvSpPr>
          <p:nvPr>
            <p:ph type="title"/>
          </p:nvPr>
        </p:nvSpPr>
        <p:spPr>
          <a:xfrm>
            <a:off x="152400" y="76200"/>
            <a:ext cx="8915400" cy="685800"/>
          </a:xfrm>
        </p:spPr>
        <p:txBody>
          <a:bodyPr/>
          <a:lstStyle/>
          <a:p>
            <a:r>
              <a:rPr lang="en-US"/>
              <a:t>Dielectrics</a:t>
            </a:r>
          </a:p>
        </p:txBody>
      </p:sp>
      <p:sp>
        <p:nvSpPr>
          <p:cNvPr id="227331" name="Rectangle 3"/>
          <p:cNvSpPr>
            <a:spLocks noChangeArrowheads="1"/>
          </p:cNvSpPr>
          <p:nvPr/>
        </p:nvSpPr>
        <p:spPr bwMode="auto">
          <a:xfrm>
            <a:off x="152400" y="762000"/>
            <a:ext cx="87630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Capacitors have an insulating sheet of material, called the dielectric, between the plates to</a:t>
            </a:r>
          </a:p>
          <a:p>
            <a:pPr marL="742950" lvl="1" indent="-285750">
              <a:spcBef>
                <a:spcPct val="20000"/>
              </a:spcBef>
              <a:buFontTx/>
              <a:buChar char="–"/>
            </a:pPr>
            <a:r>
              <a:rPr lang="en-US" sz="2800" dirty="0">
                <a:solidFill>
                  <a:srgbClr val="660066"/>
                </a:solidFill>
                <a:latin typeface="Arial Narrow" charset="0"/>
                <a:ea typeface="ＭＳ Ｐゴシック" charset="-128"/>
              </a:rPr>
              <a:t>Increase breakdown voltage greater than that in air (</a:t>
            </a:r>
            <a:r>
              <a:rPr lang="en-US" sz="2800" b="1" dirty="0">
                <a:solidFill>
                  <a:srgbClr val="C00000"/>
                </a:solidFill>
                <a:latin typeface="Arial Narrow" charset="0"/>
                <a:ea typeface="ＭＳ Ｐゴシック" charset="-128"/>
              </a:rPr>
              <a:t>3MV/m</a:t>
            </a:r>
            <a:r>
              <a:rPr lang="en-US" sz="2800" dirty="0">
                <a:solidFill>
                  <a:srgbClr val="660066"/>
                </a:solidFill>
                <a:latin typeface="Arial Narrow" charset="0"/>
                <a:ea typeface="ＭＳ Ｐゴシック" charset="-128"/>
              </a:rPr>
              <a:t>)</a:t>
            </a:r>
          </a:p>
          <a:p>
            <a:pPr marL="742950" lvl="1" indent="-285750">
              <a:spcBef>
                <a:spcPct val="20000"/>
              </a:spcBef>
              <a:buFontTx/>
              <a:buChar char="–"/>
            </a:pPr>
            <a:r>
              <a:rPr lang="en-US" sz="2800" dirty="0">
                <a:solidFill>
                  <a:srgbClr val="660066"/>
                </a:solidFill>
                <a:latin typeface="Arial Narrow" charset="0"/>
                <a:ea typeface="ＭＳ Ｐゴシック" charset="-128"/>
              </a:rPr>
              <a:t>Apply higher voltage to the gap without the charge passing across</a:t>
            </a:r>
          </a:p>
          <a:p>
            <a:pPr marL="742950" lvl="1" indent="-285750">
              <a:spcBef>
                <a:spcPct val="20000"/>
              </a:spcBef>
              <a:buFontTx/>
              <a:buChar char="–"/>
            </a:pPr>
            <a:r>
              <a:rPr lang="en-US" sz="2800" dirty="0">
                <a:solidFill>
                  <a:srgbClr val="660066"/>
                </a:solidFill>
                <a:latin typeface="Arial Narrow" charset="0"/>
                <a:ea typeface="ＭＳ Ｐゴシック" charset="-128"/>
              </a:rPr>
              <a:t>Allow the plates get closer together without touching</a:t>
            </a:r>
          </a:p>
          <a:p>
            <a:pPr marL="1143000" lvl="2" indent="-228600">
              <a:spcBef>
                <a:spcPct val="20000"/>
              </a:spcBef>
              <a:buFontTx/>
              <a:buChar char="•"/>
            </a:pPr>
            <a:r>
              <a:rPr lang="en-US" dirty="0">
                <a:solidFill>
                  <a:srgbClr val="003300"/>
                </a:solidFill>
                <a:latin typeface="Arial Narrow" charset="0"/>
                <a:ea typeface="ＭＳ Ｐゴシック" charset="-128"/>
              </a:rPr>
              <a:t>Increases capacitance ( recall </a:t>
            </a:r>
            <a:r>
              <a:rPr lang="en-US" b="1" dirty="0">
                <a:solidFill>
                  <a:srgbClr val="C00000"/>
                </a:solidFill>
                <a:latin typeface="Arial Narrow" charset="0"/>
                <a:ea typeface="ＭＳ Ｐゴシック" charset="-128"/>
              </a:rPr>
              <a:t>C=</a:t>
            </a:r>
            <a:r>
              <a:rPr lang="en-US" b="1" dirty="0">
                <a:solidFill>
                  <a:srgbClr val="C00000"/>
                </a:solidFill>
                <a:latin typeface="Symbol" charset="2"/>
                <a:ea typeface="ＭＳ Ｐゴシック" charset="-128"/>
              </a:rPr>
              <a:t>ε</a:t>
            </a:r>
            <a:r>
              <a:rPr lang="en-US" b="1" baseline="-25000" dirty="0">
                <a:solidFill>
                  <a:srgbClr val="C00000"/>
                </a:solidFill>
                <a:latin typeface="Arial Narrow" charset="0"/>
                <a:ea typeface="ＭＳ Ｐゴシック" charset="-128"/>
              </a:rPr>
              <a:t>0</a:t>
            </a:r>
            <a:r>
              <a:rPr lang="en-US" b="1" dirty="0">
                <a:solidFill>
                  <a:srgbClr val="C00000"/>
                </a:solidFill>
                <a:latin typeface="Arial Narrow" charset="0"/>
                <a:ea typeface="ＭＳ Ｐゴシック" charset="-128"/>
              </a:rPr>
              <a:t>A/d</a:t>
            </a:r>
            <a:r>
              <a:rPr lang="en-US" dirty="0">
                <a:solidFill>
                  <a:srgbClr val="003300"/>
                </a:solidFill>
                <a:latin typeface="Arial Narrow" charset="0"/>
                <a:ea typeface="ＭＳ Ｐゴシック" charset="-128"/>
              </a:rPr>
              <a:t>)</a:t>
            </a:r>
          </a:p>
          <a:p>
            <a:pPr marL="742950" lvl="1" indent="-285750">
              <a:spcBef>
                <a:spcPct val="20000"/>
              </a:spcBef>
              <a:buFontTx/>
              <a:buChar char="–"/>
            </a:pPr>
            <a:r>
              <a:rPr lang="en-US" sz="2800" dirty="0">
                <a:solidFill>
                  <a:srgbClr val="660066"/>
                </a:solidFill>
                <a:latin typeface="Arial Narrow" charset="0"/>
                <a:ea typeface="ＭＳ Ｐゴシック" charset="-128"/>
              </a:rPr>
              <a:t>Increase the capacitance by the dielectric constant</a:t>
            </a:r>
          </a:p>
          <a:p>
            <a:pPr marL="742950" lvl="1" indent="-285750">
              <a:spcBef>
                <a:spcPct val="20000"/>
              </a:spcBef>
              <a:buFontTx/>
              <a:buChar char="–"/>
            </a:pPr>
            <a:endParaRPr lang="en-US" sz="2800" dirty="0">
              <a:solidFill>
                <a:srgbClr val="660066"/>
              </a:solidFill>
              <a:latin typeface="Arial Narrow" charset="0"/>
              <a:ea typeface="ＭＳ Ｐゴシック" charset="-128"/>
            </a:endParaRPr>
          </a:p>
          <a:p>
            <a:pPr marL="742950" lvl="1" indent="-285750">
              <a:spcBef>
                <a:spcPct val="20000"/>
              </a:spcBef>
              <a:buFontTx/>
              <a:buChar char="–"/>
            </a:pPr>
            <a:r>
              <a:rPr lang="en-US" sz="2800" dirty="0">
                <a:solidFill>
                  <a:srgbClr val="660066"/>
                </a:solidFill>
                <a:latin typeface="Arial Narrow" charset="0"/>
                <a:ea typeface="ＭＳ Ｐゴシック" charset="-128"/>
              </a:rPr>
              <a:t>Where </a:t>
            </a:r>
            <a:r>
              <a:rPr lang="en-US" sz="2800" b="1" dirty="0">
                <a:solidFill>
                  <a:srgbClr val="C00000"/>
                </a:solidFill>
                <a:latin typeface="Arial Narrow" charset="0"/>
                <a:ea typeface="ＭＳ Ｐゴシック" charset="-128"/>
              </a:rPr>
              <a:t>C</a:t>
            </a:r>
            <a:r>
              <a:rPr lang="en-US" sz="2800" b="1" baseline="-25000" dirty="0">
                <a:solidFill>
                  <a:srgbClr val="C00000"/>
                </a:solidFill>
                <a:latin typeface="Arial Narrow" charset="0"/>
                <a:ea typeface="ＭＳ Ｐゴシック" charset="-128"/>
              </a:rPr>
              <a:t>0</a:t>
            </a:r>
            <a:r>
              <a:rPr lang="en-US" sz="2800" dirty="0">
                <a:solidFill>
                  <a:srgbClr val="660066"/>
                </a:solidFill>
                <a:latin typeface="Arial Narrow" charset="0"/>
                <a:ea typeface="ＭＳ Ｐゴシック" charset="-128"/>
              </a:rPr>
              <a:t> is the intrinsic capacitance when the gap is vacuum</a:t>
            </a:r>
          </a:p>
        </p:txBody>
      </p:sp>
      <p:graphicFrame>
        <p:nvGraphicFramePr>
          <p:cNvPr id="227335" name="Object 7"/>
          <p:cNvGraphicFramePr>
            <a:graphicFrameLocks noChangeAspect="1"/>
          </p:cNvGraphicFramePr>
          <p:nvPr/>
        </p:nvGraphicFramePr>
        <p:xfrm>
          <a:off x="3306763" y="4724400"/>
          <a:ext cx="1493837" cy="584200"/>
        </p:xfrm>
        <a:graphic>
          <a:graphicData uri="http://schemas.openxmlformats.org/presentationml/2006/ole">
            <mc:AlternateContent xmlns:mc="http://schemas.openxmlformats.org/markup-compatibility/2006">
              <mc:Choice xmlns:v="urn:schemas-microsoft-com:vml" Requires="v">
                <p:oleObj spid="_x0000_s188491" name="Equation" r:id="rId3" imgW="520560" imgH="203040" progId="Equation.DSMT4">
                  <p:embed/>
                </p:oleObj>
              </mc:Choice>
              <mc:Fallback>
                <p:oleObj name="Equation" r:id="rId3" imgW="520560" imgH="203040" progId="Equation.DSMT4">
                  <p:embed/>
                  <p:pic>
                    <p:nvPicPr>
                      <p:cNvPr id="22733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6763" y="4724400"/>
                        <a:ext cx="1493837" cy="584200"/>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1140202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Oct. 12, 2020</a:t>
            </a:r>
          </a:p>
        </p:txBody>
      </p:sp>
      <p:sp>
        <p:nvSpPr>
          <p:cNvPr id="6" name="Footer Placeholder 4"/>
          <p:cNvSpPr>
            <a:spLocks noGrp="1"/>
          </p:cNvSpPr>
          <p:nvPr>
            <p:ph type="ftr" sz="quarter" idx="11"/>
          </p:nvPr>
        </p:nvSpPr>
        <p:spPr/>
        <p:txBody>
          <a:bodyPr/>
          <a:lstStyle/>
          <a:p>
            <a:r>
              <a:rPr lang="de-DE"/>
              <a:t>PHYS 1444-002, Fall 2020                    Dr. Jaehoon Yu</a:t>
            </a:r>
            <a:endParaRPr lang="en-US"/>
          </a:p>
        </p:txBody>
      </p:sp>
      <p:sp>
        <p:nvSpPr>
          <p:cNvPr id="7" name="Slide Number Placeholder 5"/>
          <p:cNvSpPr>
            <a:spLocks noGrp="1"/>
          </p:cNvSpPr>
          <p:nvPr>
            <p:ph type="sldNum" sz="quarter" idx="12"/>
          </p:nvPr>
        </p:nvSpPr>
        <p:spPr/>
        <p:txBody>
          <a:bodyPr/>
          <a:lstStyle/>
          <a:p>
            <a:fld id="{60293F0A-A4BD-B64E-A79B-B3C077BCB704}" type="slidenum">
              <a:rPr lang="en-US"/>
              <a:pPr/>
              <a:t>14</a:t>
            </a:fld>
            <a:endParaRPr lang="en-US"/>
          </a:p>
        </p:txBody>
      </p:sp>
      <p:sp>
        <p:nvSpPr>
          <p:cNvPr id="229378" name="Rectangle 2"/>
          <p:cNvSpPr>
            <a:spLocks noGrp="1" noChangeArrowheads="1"/>
          </p:cNvSpPr>
          <p:nvPr>
            <p:ph type="title"/>
          </p:nvPr>
        </p:nvSpPr>
        <p:spPr>
          <a:xfrm>
            <a:off x="152400" y="76200"/>
            <a:ext cx="8915400" cy="685800"/>
          </a:xfrm>
        </p:spPr>
        <p:txBody>
          <a:bodyPr/>
          <a:lstStyle/>
          <a:p>
            <a:r>
              <a:rPr lang="en-US"/>
              <a:t>Dielectrics</a:t>
            </a:r>
          </a:p>
        </p:txBody>
      </p:sp>
      <p:sp>
        <p:nvSpPr>
          <p:cNvPr id="229379" name="Rectangle 3"/>
          <p:cNvSpPr>
            <a:spLocks noChangeArrowheads="1"/>
          </p:cNvSpPr>
          <p:nvPr/>
        </p:nvSpPr>
        <p:spPr bwMode="auto">
          <a:xfrm>
            <a:off x="304800" y="609600"/>
            <a:ext cx="85344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The value of </a:t>
            </a:r>
            <a:r>
              <a:rPr lang="en-US" sz="3200" b="1" u="sng" dirty="0">
                <a:solidFill>
                  <a:srgbClr val="FF0000"/>
                </a:solidFill>
                <a:latin typeface="Arial Narrow" charset="0"/>
              </a:rPr>
              <a:t>dielectric constant K </a:t>
            </a:r>
            <a:r>
              <a:rPr lang="en-US" sz="3200" dirty="0">
                <a:solidFill>
                  <a:schemeClr val="accent2"/>
                </a:solidFill>
                <a:latin typeface="Arial Narrow" charset="0"/>
              </a:rPr>
              <a:t>varies depending on the material (Table 24 – 1) </a:t>
            </a:r>
          </a:p>
          <a:p>
            <a:pPr marL="742950" lvl="1" indent="-285750">
              <a:spcBef>
                <a:spcPct val="20000"/>
              </a:spcBef>
              <a:buFontTx/>
              <a:buChar char="–"/>
            </a:pPr>
            <a:r>
              <a:rPr lang="en-US" sz="2800" dirty="0">
                <a:solidFill>
                  <a:srgbClr val="660066"/>
                </a:solidFill>
                <a:latin typeface="Arial Narrow" charset="0"/>
                <a:ea typeface="ＭＳ Ｐゴシック" charset="-128"/>
              </a:rPr>
              <a:t>K for vacuum is 1.0000</a:t>
            </a:r>
          </a:p>
          <a:p>
            <a:pPr marL="742950" lvl="1" indent="-285750">
              <a:spcBef>
                <a:spcPct val="20000"/>
              </a:spcBef>
              <a:buFontTx/>
              <a:buChar char="–"/>
            </a:pPr>
            <a:r>
              <a:rPr lang="en-US" sz="2800" dirty="0">
                <a:solidFill>
                  <a:srgbClr val="660066"/>
                </a:solidFill>
                <a:latin typeface="Arial Narrow" charset="0"/>
                <a:ea typeface="ＭＳ Ｐゴシック" charset="-128"/>
              </a:rPr>
              <a:t>K for air is 1.0006 (this is why the permittivity of air and vacuum are used interchangeably.)</a:t>
            </a:r>
          </a:p>
          <a:p>
            <a:pPr marL="742950" lvl="1" indent="-285750">
              <a:spcBef>
                <a:spcPct val="20000"/>
              </a:spcBef>
              <a:buFontTx/>
              <a:buChar char="–"/>
            </a:pPr>
            <a:r>
              <a:rPr lang="en-US" sz="2800" dirty="0">
                <a:solidFill>
                  <a:srgbClr val="660066"/>
                </a:solidFill>
                <a:latin typeface="Arial Narrow" charset="0"/>
                <a:ea typeface="ＭＳ Ｐゴシック" charset="-128"/>
              </a:rPr>
              <a:t>K for paper is 3.7</a:t>
            </a:r>
          </a:p>
          <a:p>
            <a:pPr marL="342900" indent="-342900">
              <a:spcBef>
                <a:spcPct val="20000"/>
              </a:spcBef>
              <a:buFontTx/>
              <a:buChar char="•"/>
            </a:pPr>
            <a:r>
              <a:rPr lang="en-US" sz="3200" b="1" u="sng" dirty="0">
                <a:solidFill>
                  <a:srgbClr val="FF0000"/>
                </a:solidFill>
                <a:latin typeface="Arial Narrow" charset="0"/>
              </a:rPr>
              <a:t>Maximum electric field before breakdown</a:t>
            </a:r>
            <a:r>
              <a:rPr lang="en-US" sz="3200" b="1" dirty="0">
                <a:solidFill>
                  <a:schemeClr val="accent2"/>
                </a:solidFill>
                <a:latin typeface="Arial Narrow" charset="0"/>
              </a:rPr>
              <a:t> </a:t>
            </a:r>
            <a:r>
              <a:rPr lang="en-US" sz="3200" dirty="0">
                <a:solidFill>
                  <a:schemeClr val="accent2"/>
                </a:solidFill>
                <a:latin typeface="Arial Narrow" charset="0"/>
              </a:rPr>
              <a:t>occurs is called the </a:t>
            </a:r>
            <a:r>
              <a:rPr lang="en-US" sz="3200" b="1" u="sng" dirty="0">
                <a:solidFill>
                  <a:srgbClr val="FF0000"/>
                </a:solidFill>
                <a:latin typeface="Arial Narrow" charset="0"/>
              </a:rPr>
              <a:t>dielectric strength</a:t>
            </a:r>
            <a:r>
              <a:rPr lang="en-US" sz="3200" dirty="0">
                <a:solidFill>
                  <a:schemeClr val="accent2"/>
                </a:solidFill>
                <a:latin typeface="Arial Narrow" charset="0"/>
              </a:rPr>
              <a:t>.   What is its unit? </a:t>
            </a:r>
            <a:r>
              <a:rPr lang="en-US" dirty="0">
                <a:solidFill>
                  <a:schemeClr val="accent2"/>
                </a:solidFill>
                <a:latin typeface="Arial Narrow" charset="0"/>
              </a:rPr>
              <a:t>(</a:t>
            </a:r>
            <a:r>
              <a:rPr lang="en-US" dirty="0">
                <a:solidFill>
                  <a:srgbClr val="CC00CC"/>
                </a:solidFill>
                <a:latin typeface="Arial Narrow" charset="0"/>
              </a:rPr>
              <a:t>poll3</a:t>
            </a:r>
            <a:r>
              <a:rPr lang="en-US" dirty="0">
                <a:solidFill>
                  <a:schemeClr val="accent2"/>
                </a:solidFill>
                <a:latin typeface="Arial Narrow" charset="0"/>
              </a:rPr>
              <a:t>)</a:t>
            </a:r>
          </a:p>
          <a:p>
            <a:pPr marL="742950" lvl="1" indent="-285750">
              <a:spcBef>
                <a:spcPct val="20000"/>
              </a:spcBef>
              <a:buFontTx/>
              <a:buChar char="–"/>
            </a:pPr>
            <a:r>
              <a:rPr lang="en-US" sz="2800" dirty="0">
                <a:solidFill>
                  <a:srgbClr val="660066"/>
                </a:solidFill>
                <a:latin typeface="Arial Narrow" charset="0"/>
                <a:ea typeface="ＭＳ Ｐゴシック" charset="-128"/>
              </a:rPr>
              <a:t>V/m</a:t>
            </a:r>
          </a:p>
          <a:p>
            <a:pPr marL="342900" indent="-342900">
              <a:spcBef>
                <a:spcPct val="20000"/>
              </a:spcBef>
              <a:buFontTx/>
              <a:buChar char="•"/>
            </a:pPr>
            <a:r>
              <a:rPr lang="en-US" sz="3200" dirty="0">
                <a:solidFill>
                  <a:schemeClr val="accent2"/>
                </a:solidFill>
                <a:latin typeface="Arial Narrow" charset="0"/>
              </a:rPr>
              <a:t>The capacitance of a parallel plate capacitor with a dielectric (K) filling the gap is </a:t>
            </a:r>
          </a:p>
        </p:txBody>
      </p:sp>
      <p:graphicFrame>
        <p:nvGraphicFramePr>
          <p:cNvPr id="229380" name="Object 4"/>
          <p:cNvGraphicFramePr>
            <a:graphicFrameLocks noChangeAspect="1"/>
          </p:cNvGraphicFramePr>
          <p:nvPr/>
        </p:nvGraphicFramePr>
        <p:xfrm>
          <a:off x="5638800" y="5791200"/>
          <a:ext cx="2755900" cy="954087"/>
        </p:xfrm>
        <a:graphic>
          <a:graphicData uri="http://schemas.openxmlformats.org/presentationml/2006/ole">
            <mc:AlternateContent xmlns:mc="http://schemas.openxmlformats.org/markup-compatibility/2006">
              <mc:Choice xmlns:v="urn:schemas-microsoft-com:vml" Requires="v">
                <p:oleObj spid="_x0000_s189515" name="Equation" r:id="rId3" imgW="1066680" imgH="368280" progId="Equation.DSMT4">
                  <p:embed/>
                </p:oleObj>
              </mc:Choice>
              <mc:Fallback>
                <p:oleObj name="Equation" r:id="rId3" imgW="1066680" imgH="368280" progId="Equation.DSMT4">
                  <p:embed/>
                  <p:pic>
                    <p:nvPicPr>
                      <p:cNvPr id="22938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5791200"/>
                        <a:ext cx="2755900" cy="954087"/>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3522685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Oct. 12, 2020</a:t>
            </a:r>
          </a:p>
        </p:txBody>
      </p:sp>
      <p:sp>
        <p:nvSpPr>
          <p:cNvPr id="8" name="Footer Placeholder 4"/>
          <p:cNvSpPr>
            <a:spLocks noGrp="1"/>
          </p:cNvSpPr>
          <p:nvPr>
            <p:ph type="ftr" sz="quarter" idx="11"/>
          </p:nvPr>
        </p:nvSpPr>
        <p:spPr/>
        <p:txBody>
          <a:bodyPr/>
          <a:lstStyle/>
          <a:p>
            <a:r>
              <a:rPr lang="de-DE"/>
              <a:t>PHYS 1444-002, Fall 2020                    Dr. Jaehoon Yu</a:t>
            </a:r>
            <a:endParaRPr lang="en-US"/>
          </a:p>
        </p:txBody>
      </p:sp>
      <p:sp>
        <p:nvSpPr>
          <p:cNvPr id="9" name="Slide Number Placeholder 5"/>
          <p:cNvSpPr>
            <a:spLocks noGrp="1"/>
          </p:cNvSpPr>
          <p:nvPr>
            <p:ph type="sldNum" sz="quarter" idx="12"/>
          </p:nvPr>
        </p:nvSpPr>
        <p:spPr/>
        <p:txBody>
          <a:bodyPr/>
          <a:lstStyle/>
          <a:p>
            <a:fld id="{F2D8217B-ADF8-CC41-8887-849550B74E94}" type="slidenum">
              <a:rPr lang="en-US"/>
              <a:pPr/>
              <a:t>15</a:t>
            </a:fld>
            <a:endParaRPr lang="en-US"/>
          </a:p>
        </p:txBody>
      </p:sp>
      <p:sp>
        <p:nvSpPr>
          <p:cNvPr id="204803" name="Rectangle 3"/>
          <p:cNvSpPr>
            <a:spLocks noChangeArrowheads="1"/>
          </p:cNvSpPr>
          <p:nvPr/>
        </p:nvSpPr>
        <p:spPr bwMode="auto">
          <a:xfrm>
            <a:off x="381000" y="609600"/>
            <a:ext cx="8534400" cy="6248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A new quantity of the </a:t>
            </a:r>
            <a:r>
              <a:rPr lang="en-US" sz="3200" b="1" u="sng" dirty="0">
                <a:solidFill>
                  <a:srgbClr val="FF0000"/>
                </a:solidFill>
                <a:latin typeface="Arial Narrow" charset="0"/>
              </a:rPr>
              <a:t>permittivity of a dielectric material </a:t>
            </a:r>
            <a:r>
              <a:rPr lang="en-US" sz="3200" dirty="0">
                <a:solidFill>
                  <a:schemeClr val="accent2"/>
                </a:solidFill>
                <a:latin typeface="Arial Narrow" charset="0"/>
              </a:rPr>
              <a:t>is defined as </a:t>
            </a:r>
            <a:r>
              <a:rPr lang="en-US" sz="3200" b="1" u="sng" dirty="0" err="1">
                <a:solidFill>
                  <a:srgbClr val="FF0000"/>
                </a:solidFill>
                <a:latin typeface="Symbol" charset="2"/>
              </a:rPr>
              <a:t>ε</a:t>
            </a:r>
            <a:r>
              <a:rPr lang="en-US" sz="3200" b="1" u="sng" dirty="0">
                <a:solidFill>
                  <a:srgbClr val="FF0000"/>
                </a:solidFill>
                <a:latin typeface="Arial Narrow" charset="0"/>
              </a:rPr>
              <a:t>=K</a:t>
            </a:r>
            <a:r>
              <a:rPr lang="en-US" sz="3200" b="1" u="sng" dirty="0">
                <a:solidFill>
                  <a:srgbClr val="FF0000"/>
                </a:solidFill>
                <a:latin typeface="Symbol" charset="2"/>
              </a:rPr>
              <a:t>ε</a:t>
            </a:r>
            <a:r>
              <a:rPr lang="en-US" sz="3200" b="1" baseline="-25000" dirty="0">
                <a:solidFill>
                  <a:srgbClr val="FF0000"/>
                </a:solidFill>
                <a:latin typeface="Arial Narrow" charset="0"/>
              </a:rPr>
              <a:t>0</a:t>
            </a:r>
          </a:p>
          <a:p>
            <a:pPr marL="342900" indent="-342900">
              <a:spcBef>
                <a:spcPct val="20000"/>
              </a:spcBef>
              <a:buFontTx/>
              <a:buChar char="•"/>
            </a:pPr>
            <a:r>
              <a:rPr lang="en-US" sz="3200" dirty="0">
                <a:solidFill>
                  <a:schemeClr val="accent2"/>
                </a:solidFill>
                <a:latin typeface="Arial Narrow" charset="0"/>
              </a:rPr>
              <a:t>The capacitance of a parallel plate capacitor with a dielectric medium filling the gap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The energy density stored in an electric field E in a dielectric is </a:t>
            </a:r>
          </a:p>
        </p:txBody>
      </p:sp>
      <p:sp>
        <p:nvSpPr>
          <p:cNvPr id="204802" name="Rectangle 2"/>
          <p:cNvSpPr>
            <a:spLocks noGrp="1" noChangeArrowheads="1"/>
          </p:cNvSpPr>
          <p:nvPr>
            <p:ph type="title"/>
          </p:nvPr>
        </p:nvSpPr>
        <p:spPr>
          <a:xfrm>
            <a:off x="381000" y="76200"/>
            <a:ext cx="8305800" cy="685800"/>
          </a:xfrm>
        </p:spPr>
        <p:txBody>
          <a:bodyPr/>
          <a:lstStyle/>
          <a:p>
            <a:r>
              <a:rPr lang="en-US"/>
              <a:t>Dielectrics</a:t>
            </a:r>
          </a:p>
        </p:txBody>
      </p:sp>
      <p:graphicFrame>
        <p:nvGraphicFramePr>
          <p:cNvPr id="204821" name="Object 21"/>
          <p:cNvGraphicFramePr>
            <a:graphicFrameLocks noChangeAspect="1"/>
          </p:cNvGraphicFramePr>
          <p:nvPr/>
        </p:nvGraphicFramePr>
        <p:xfrm>
          <a:off x="3505200" y="2895600"/>
          <a:ext cx="1447800" cy="1079500"/>
        </p:xfrm>
        <a:graphic>
          <a:graphicData uri="http://schemas.openxmlformats.org/presentationml/2006/ole">
            <mc:AlternateContent xmlns:mc="http://schemas.openxmlformats.org/markup-compatibility/2006">
              <mc:Choice xmlns:v="urn:schemas-microsoft-com:vml" Requires="v">
                <p:oleObj spid="_x0000_s190613" name="Equation" r:id="rId4" imgW="495000" imgH="368280" progId="Equation.DSMT4">
                  <p:embed/>
                </p:oleObj>
              </mc:Choice>
              <mc:Fallback>
                <p:oleObj name="Equation" r:id="rId4" imgW="495000" imgH="368280" progId="Equation.DSMT4">
                  <p:embed/>
                  <p:pic>
                    <p:nvPicPr>
                      <p:cNvPr id="204821"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895600"/>
                        <a:ext cx="1447800" cy="10795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04822" name="Object 22"/>
          <p:cNvGraphicFramePr>
            <a:graphicFrameLocks noChangeAspect="1"/>
          </p:cNvGraphicFramePr>
          <p:nvPr/>
        </p:nvGraphicFramePr>
        <p:xfrm>
          <a:off x="2843213" y="4648200"/>
          <a:ext cx="4167187" cy="1228725"/>
        </p:xfrm>
        <a:graphic>
          <a:graphicData uri="http://schemas.openxmlformats.org/presentationml/2006/ole">
            <mc:AlternateContent xmlns:mc="http://schemas.openxmlformats.org/markup-compatibility/2006">
              <mc:Choice xmlns:v="urn:schemas-microsoft-com:vml" Requires="v">
                <p:oleObj spid="_x0000_s190614" name="Equation" r:id="rId6" imgW="1257120" imgH="368280" progId="Equation.DSMT4">
                  <p:embed/>
                </p:oleObj>
              </mc:Choice>
              <mc:Fallback>
                <p:oleObj name="Equation" r:id="rId6" imgW="1257120" imgH="368280" progId="Equation.DSMT4">
                  <p:embed/>
                  <p:pic>
                    <p:nvPicPr>
                      <p:cNvPr id="204822"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213" y="4648200"/>
                        <a:ext cx="4167187" cy="122872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04823" name="Text Box 23"/>
          <p:cNvSpPr txBox="1">
            <a:spLocks noChangeArrowheads="1"/>
          </p:cNvSpPr>
          <p:nvPr/>
        </p:nvSpPr>
        <p:spPr bwMode="auto">
          <a:xfrm>
            <a:off x="7239000" y="4800897"/>
            <a:ext cx="1752600" cy="923330"/>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800" dirty="0">
                <a:solidFill>
                  <a:srgbClr val="FF0000"/>
                </a:solidFill>
                <a:latin typeface="Arial Narrow" charset="0"/>
              </a:rPr>
              <a:t>Valid for any space </a:t>
            </a:r>
            <a:r>
              <a:rPr lang="en-US" sz="1800" dirty="0" err="1">
                <a:solidFill>
                  <a:srgbClr val="FF0000"/>
                </a:solidFill>
                <a:latin typeface="Arial Narrow" charset="0"/>
              </a:rPr>
              <a:t>w</a:t>
            </a:r>
            <a:r>
              <a:rPr lang="en-US" sz="1800" dirty="0">
                <a:solidFill>
                  <a:srgbClr val="FF0000"/>
                </a:solidFill>
                <a:latin typeface="Arial Narrow" charset="0"/>
              </a:rPr>
              <a:t>/ dielectric </a:t>
            </a:r>
            <a:r>
              <a:rPr lang="en-US" sz="1800" dirty="0" err="1">
                <a:solidFill>
                  <a:srgbClr val="FF0000"/>
                </a:solidFill>
                <a:latin typeface="Arial Narrow" charset="0"/>
              </a:rPr>
              <a:t>w</a:t>
            </a:r>
            <a:r>
              <a:rPr lang="en-US" sz="1800" dirty="0">
                <a:solidFill>
                  <a:srgbClr val="FF0000"/>
                </a:solidFill>
                <a:latin typeface="Arial Narrow" charset="0"/>
              </a:rPr>
              <a:t>/ permittivity </a:t>
            </a:r>
            <a:r>
              <a:rPr lang="en-US" sz="1800" dirty="0" err="1">
                <a:solidFill>
                  <a:srgbClr val="FF0000"/>
                </a:solidFill>
                <a:latin typeface="Symbol" charset="2"/>
              </a:rPr>
              <a:t>ε</a:t>
            </a:r>
            <a:r>
              <a:rPr lang="en-US" sz="1800" dirty="0">
                <a:solidFill>
                  <a:srgbClr val="FF0000"/>
                </a:solidFill>
                <a:latin typeface="Arial Narrow" charset="0"/>
              </a:rPr>
              <a:t>.</a:t>
            </a:r>
          </a:p>
        </p:txBody>
      </p:sp>
      <p:sp>
        <p:nvSpPr>
          <p:cNvPr id="10" name="Text Box 23"/>
          <p:cNvSpPr txBox="1">
            <a:spLocks noChangeArrowheads="1"/>
          </p:cNvSpPr>
          <p:nvPr/>
        </p:nvSpPr>
        <p:spPr bwMode="auto">
          <a:xfrm>
            <a:off x="1981200" y="6059269"/>
            <a:ext cx="5867400" cy="646331"/>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800" dirty="0">
                <a:solidFill>
                  <a:srgbClr val="FF0000"/>
                </a:solidFill>
                <a:latin typeface="Arial Narrow" charset="0"/>
              </a:rPr>
              <a:t>What is the stored energy in between </a:t>
            </a:r>
            <a:r>
              <a:rPr lang="en-US" sz="1800" dirty="0" err="1">
                <a:solidFill>
                  <a:srgbClr val="FF0000"/>
                </a:solidFill>
                <a:latin typeface="Arial Narrow" charset="0"/>
              </a:rPr>
              <a:t>ProtoDUNE</a:t>
            </a:r>
            <a:r>
              <a:rPr lang="en-US" sz="1800" dirty="0">
                <a:solidFill>
                  <a:srgbClr val="FF0000"/>
                </a:solidFill>
                <a:latin typeface="Arial Narrow" charset="0"/>
              </a:rPr>
              <a:t> cathode (-300kV) plate (6mx6m) and the cryostat wall (0V), d=1.5m, </a:t>
            </a:r>
            <a:r>
              <a:rPr lang="en-US" sz="1800" dirty="0" err="1">
                <a:solidFill>
                  <a:srgbClr val="FF0000"/>
                </a:solidFill>
                <a:latin typeface="Arial Narrow" charset="0"/>
              </a:rPr>
              <a:t>LAr</a:t>
            </a:r>
            <a:r>
              <a:rPr lang="en-US" sz="1800">
                <a:solidFill>
                  <a:srgbClr val="FF0000"/>
                </a:solidFill>
                <a:latin typeface="Arial Narrow" charset="0"/>
              </a:rPr>
              <a:t> K=1.5?</a:t>
            </a:r>
            <a:endParaRPr lang="en-US" sz="1800" dirty="0">
              <a:solidFill>
                <a:srgbClr val="FF0000"/>
              </a:solidFill>
              <a:latin typeface="Arial Narrow" charset="0"/>
            </a:endParaRPr>
          </a:p>
        </p:txBody>
      </p:sp>
    </p:spTree>
    <p:extLst>
      <p:ext uri="{BB962C8B-B14F-4D97-AF65-F5344CB8AC3E}">
        <p14:creationId xmlns:p14="http://schemas.microsoft.com/office/powerpoint/2010/main" val="1989713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872"/>
            <a:ext cx="5984429" cy="63045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ZoneTexte 3"/>
          <p:cNvSpPr txBox="1"/>
          <p:nvPr/>
        </p:nvSpPr>
        <p:spPr>
          <a:xfrm>
            <a:off x="6084168" y="533400"/>
            <a:ext cx="2915816" cy="2246769"/>
          </a:xfrm>
          <a:prstGeom prst="rect">
            <a:avLst/>
          </a:prstGeom>
          <a:noFill/>
        </p:spPr>
        <p:txBody>
          <a:bodyPr wrap="square" rtlCol="0">
            <a:spAutoFit/>
          </a:bodyPr>
          <a:lstStyle/>
          <a:p>
            <a:pPr marL="285750" indent="-285750">
              <a:buFont typeface="Wingdings" charset="2"/>
              <a:buChar char="§"/>
            </a:pPr>
            <a:r>
              <a:rPr lang="en-US" sz="2000" dirty="0">
                <a:solidFill>
                  <a:srgbClr val="3C5A77"/>
                </a:solidFill>
                <a:latin typeface="Arial Narrow" charset="0"/>
                <a:ea typeface="Arial Narrow" charset="0"/>
                <a:cs typeface="Arial Narrow" charset="0"/>
                <a:sym typeface="Wingdings"/>
              </a:rPr>
              <a:t>Calculate the capacitance between each of the side wall to the FC &amp; the cathode to the ground grid</a:t>
            </a:r>
          </a:p>
          <a:p>
            <a:pPr marL="285750" indent="-285750">
              <a:buFont typeface="Wingdings" charset="2"/>
              <a:buChar char="§"/>
            </a:pPr>
            <a:r>
              <a:rPr lang="en-US" sz="2000" dirty="0">
                <a:solidFill>
                  <a:srgbClr val="3C5A77"/>
                </a:solidFill>
                <a:latin typeface="Arial Narrow" charset="0"/>
                <a:ea typeface="Arial Narrow" charset="0"/>
                <a:cs typeface="Arial Narrow" charset="0"/>
                <a:sym typeface="Wingdings"/>
              </a:rPr>
              <a:t>Calculate the total energy stored in the capacitors</a:t>
            </a:r>
          </a:p>
          <a:p>
            <a:pPr marL="285750" indent="-285750">
              <a:buFont typeface="Wingdings" charset="2"/>
              <a:buChar char="§"/>
            </a:pPr>
            <a:r>
              <a:rPr lang="en-US" sz="2000" dirty="0" err="1">
                <a:solidFill>
                  <a:srgbClr val="3C5A77"/>
                </a:solidFill>
                <a:latin typeface="Symbol" charset="2"/>
                <a:ea typeface="Symbol" charset="2"/>
                <a:cs typeface="Symbol" charset="2"/>
                <a:sym typeface="Wingdings"/>
              </a:rPr>
              <a:t>e</a:t>
            </a:r>
            <a:r>
              <a:rPr lang="en-US" sz="2000" baseline="-25000" dirty="0" err="1">
                <a:solidFill>
                  <a:srgbClr val="3C5A77"/>
                </a:solidFill>
                <a:latin typeface="+mj-lt"/>
                <a:ea typeface="Symbol" charset="2"/>
                <a:cs typeface="Symbol" charset="2"/>
                <a:sym typeface="Wingdings"/>
              </a:rPr>
              <a:t>LAr</a:t>
            </a:r>
            <a:r>
              <a:rPr lang="en-US" sz="2000" dirty="0">
                <a:solidFill>
                  <a:srgbClr val="3C5A77"/>
                </a:solidFill>
                <a:latin typeface="Arial Narrow" charset="0"/>
                <a:ea typeface="Arial Narrow" charset="0"/>
                <a:cs typeface="Arial Narrow" charset="0"/>
                <a:sym typeface="Wingdings"/>
              </a:rPr>
              <a:t> =1.4</a:t>
            </a:r>
            <a:r>
              <a:rPr lang="en-US" sz="2000" dirty="0">
                <a:solidFill>
                  <a:srgbClr val="3C5A77"/>
                </a:solidFill>
                <a:latin typeface="Symbol" charset="2"/>
                <a:ea typeface="Symbol" charset="2"/>
                <a:cs typeface="Symbol" charset="2"/>
                <a:sym typeface="Wingdings"/>
              </a:rPr>
              <a:t> e</a:t>
            </a:r>
            <a:r>
              <a:rPr lang="en-US" sz="2000" baseline="-25000" dirty="0">
                <a:solidFill>
                  <a:srgbClr val="3C5A77"/>
                </a:solidFill>
                <a:ea typeface="Symbol" charset="2"/>
                <a:cs typeface="Symbol" charset="2"/>
                <a:sym typeface="Wingdings"/>
              </a:rPr>
              <a:t>0</a:t>
            </a:r>
            <a:r>
              <a:rPr lang="en-US" sz="2000" dirty="0">
                <a:solidFill>
                  <a:srgbClr val="3C5A77"/>
                </a:solidFill>
                <a:latin typeface="Arial Narrow" charset="0"/>
                <a:ea typeface="Arial Narrow" charset="0"/>
                <a:cs typeface="Arial Narrow" charset="0"/>
                <a:sym typeface="Wingdings"/>
              </a:rPr>
              <a:t> </a:t>
            </a:r>
          </a:p>
        </p:txBody>
      </p:sp>
      <p:sp>
        <p:nvSpPr>
          <p:cNvPr id="5" name="Rectangle 4"/>
          <p:cNvSpPr/>
          <p:nvPr/>
        </p:nvSpPr>
        <p:spPr>
          <a:xfrm>
            <a:off x="234504" y="18869"/>
            <a:ext cx="8521927" cy="707886"/>
          </a:xfrm>
          <a:prstGeom prst="rect">
            <a:avLst/>
          </a:prstGeom>
        </p:spPr>
        <p:txBody>
          <a:bodyPr wrap="square">
            <a:spAutoFit/>
          </a:bodyPr>
          <a:lstStyle/>
          <a:p>
            <a:pPr algn="ctr"/>
            <a:r>
              <a:rPr lang="en-US" sz="4000" b="1" dirty="0" err="1">
                <a:solidFill>
                  <a:srgbClr val="C00000"/>
                </a:solidFill>
                <a:latin typeface="Arial Narrow" charset="0"/>
                <a:ea typeface="Arial Narrow" charset="0"/>
                <a:cs typeface="Arial Narrow" charset="0"/>
              </a:rPr>
              <a:t>ProtoDUNE</a:t>
            </a:r>
            <a:r>
              <a:rPr lang="en-US" sz="4000" b="1" dirty="0">
                <a:solidFill>
                  <a:srgbClr val="C00000"/>
                </a:solidFill>
                <a:latin typeface="Arial Narrow" charset="0"/>
                <a:ea typeface="Arial Narrow" charset="0"/>
                <a:cs typeface="Arial Narrow" charset="0"/>
              </a:rPr>
              <a:t> Dual Phase</a:t>
            </a:r>
          </a:p>
        </p:txBody>
      </p:sp>
      <p:sp>
        <p:nvSpPr>
          <p:cNvPr id="6" name="ZoneTexte 5"/>
          <p:cNvSpPr txBox="1"/>
          <p:nvPr/>
        </p:nvSpPr>
        <p:spPr>
          <a:xfrm>
            <a:off x="6254641" y="2780273"/>
            <a:ext cx="2445452"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Charge Readout Planes</a:t>
            </a:r>
          </a:p>
        </p:txBody>
      </p:sp>
      <p:sp>
        <p:nvSpPr>
          <p:cNvPr id="8" name="ZoneTexte 7"/>
          <p:cNvSpPr txBox="1"/>
          <p:nvPr/>
        </p:nvSpPr>
        <p:spPr>
          <a:xfrm>
            <a:off x="6173594" y="3419708"/>
            <a:ext cx="2843808" cy="707886"/>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Field Cage (common structural elements with SP)</a:t>
            </a:r>
          </a:p>
        </p:txBody>
      </p:sp>
      <p:sp>
        <p:nvSpPr>
          <p:cNvPr id="9" name="ZoneTexte 8"/>
          <p:cNvSpPr txBox="1"/>
          <p:nvPr/>
        </p:nvSpPr>
        <p:spPr>
          <a:xfrm>
            <a:off x="5257800" y="4800600"/>
            <a:ext cx="981224"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Cathode</a:t>
            </a:r>
          </a:p>
        </p:txBody>
      </p:sp>
      <p:cxnSp>
        <p:nvCxnSpPr>
          <p:cNvPr id="10" name="Connecteur droit avec flèche 9"/>
          <p:cNvCxnSpPr/>
          <p:nvPr/>
        </p:nvCxnSpPr>
        <p:spPr bwMode="auto">
          <a:xfrm flipH="1" flipV="1">
            <a:off x="4676643" y="2348880"/>
            <a:ext cx="1479533" cy="554912"/>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2" name="Connecteur droit avec flèche 11"/>
          <p:cNvCxnSpPr/>
          <p:nvPr/>
        </p:nvCxnSpPr>
        <p:spPr bwMode="auto">
          <a:xfrm flipH="1" flipV="1">
            <a:off x="4572000" y="3532366"/>
            <a:ext cx="1512168" cy="112658"/>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3" name="Connecteur droit avec flèche 12"/>
          <p:cNvCxnSpPr>
            <a:stCxn id="9" idx="1"/>
          </p:cNvCxnSpPr>
          <p:nvPr/>
        </p:nvCxnSpPr>
        <p:spPr bwMode="auto">
          <a:xfrm flipH="1" flipV="1">
            <a:off x="3197110" y="4744254"/>
            <a:ext cx="2060690" cy="256401"/>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5" name="Connecteur droit avec flèche 14"/>
          <p:cNvCxnSpPr/>
          <p:nvPr/>
        </p:nvCxnSpPr>
        <p:spPr>
          <a:xfrm>
            <a:off x="1178893" y="2348880"/>
            <a:ext cx="15625" cy="2461046"/>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625929" y="3302911"/>
            <a:ext cx="500458" cy="369332"/>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6 m</a:t>
            </a:r>
          </a:p>
        </p:txBody>
      </p:sp>
      <p:cxnSp>
        <p:nvCxnSpPr>
          <p:cNvPr id="21" name="Connecteur droit avec flèche 20"/>
          <p:cNvCxnSpPr/>
          <p:nvPr/>
        </p:nvCxnSpPr>
        <p:spPr>
          <a:xfrm flipH="1" flipV="1">
            <a:off x="1194518" y="4809926"/>
            <a:ext cx="1851448" cy="635299"/>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870013" y="5127575"/>
            <a:ext cx="500458" cy="369332"/>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6 m</a:t>
            </a:r>
          </a:p>
        </p:txBody>
      </p:sp>
      <p:sp>
        <p:nvSpPr>
          <p:cNvPr id="2" name="Espace réservé du numéro de diapositive 1"/>
          <p:cNvSpPr>
            <a:spLocks noGrp="1"/>
          </p:cNvSpPr>
          <p:nvPr>
            <p:ph type="sldNum" sz="quarter" idx="12"/>
          </p:nvPr>
        </p:nvSpPr>
        <p:spPr/>
        <p:txBody>
          <a:bodyPr/>
          <a:lstStyle/>
          <a:p>
            <a:fld id="{7296D5B8-9374-4A32-9294-F7F6EF035B37}" type="slidenum">
              <a:rPr lang="en-US" smtClean="0"/>
              <a:pPr/>
              <a:t>16</a:t>
            </a:fld>
            <a:endParaRPr lang="en-US" dirty="0"/>
          </a:p>
        </p:txBody>
      </p:sp>
      <p:cxnSp>
        <p:nvCxnSpPr>
          <p:cNvPr id="18" name="Connecteur droit avec flèche 20"/>
          <p:cNvCxnSpPr/>
          <p:nvPr/>
        </p:nvCxnSpPr>
        <p:spPr>
          <a:xfrm flipH="1" flipV="1">
            <a:off x="1371600" y="4886127"/>
            <a:ext cx="24682" cy="371673"/>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ZoneTexte 22"/>
          <p:cNvSpPr txBox="1"/>
          <p:nvPr/>
        </p:nvSpPr>
        <p:spPr>
          <a:xfrm>
            <a:off x="609600" y="4870735"/>
            <a:ext cx="958917" cy="461665"/>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0.75 m</a:t>
            </a:r>
          </a:p>
        </p:txBody>
      </p:sp>
      <p:sp>
        <p:nvSpPr>
          <p:cNvPr id="19" name="Date Placeholder 18"/>
          <p:cNvSpPr>
            <a:spLocks noGrp="1"/>
          </p:cNvSpPr>
          <p:nvPr>
            <p:ph type="dt" sz="half" idx="10"/>
          </p:nvPr>
        </p:nvSpPr>
        <p:spPr/>
        <p:txBody>
          <a:bodyPr/>
          <a:lstStyle/>
          <a:p>
            <a:pPr>
              <a:defRPr/>
            </a:pPr>
            <a:r>
              <a:rPr lang="en-US"/>
              <a:t>Monday, Oct. 12, 2020</a:t>
            </a:r>
          </a:p>
        </p:txBody>
      </p:sp>
      <p:sp>
        <p:nvSpPr>
          <p:cNvPr id="24" name="Footer Placeholder 23"/>
          <p:cNvSpPr>
            <a:spLocks noGrp="1"/>
          </p:cNvSpPr>
          <p:nvPr>
            <p:ph type="ftr" sz="quarter" idx="11"/>
          </p:nvPr>
        </p:nvSpPr>
        <p:spPr/>
        <p:txBody>
          <a:bodyPr/>
          <a:lstStyle/>
          <a:p>
            <a:pPr>
              <a:defRPr/>
            </a:pPr>
            <a:r>
              <a:rPr lang="de-DE"/>
              <a:t>PHYS 1444-002, Fall 2020                    Dr. Jaehoon Yu</a:t>
            </a:r>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343400"/>
            <a:ext cx="2911687" cy="1942641"/>
          </a:xfrm>
          <a:prstGeom prst="rect">
            <a:avLst/>
          </a:prstGeom>
        </p:spPr>
      </p:pic>
      <p:sp>
        <p:nvSpPr>
          <p:cNvPr id="25" name="ZoneTexte 22"/>
          <p:cNvSpPr txBox="1"/>
          <p:nvPr/>
        </p:nvSpPr>
        <p:spPr>
          <a:xfrm>
            <a:off x="685800" y="4013753"/>
            <a:ext cx="606256" cy="461665"/>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1 m</a:t>
            </a:r>
          </a:p>
        </p:txBody>
      </p:sp>
      <p:cxnSp>
        <p:nvCxnSpPr>
          <p:cNvPr id="26" name="Connecteur droit avec flèche 20"/>
          <p:cNvCxnSpPr/>
          <p:nvPr/>
        </p:nvCxnSpPr>
        <p:spPr>
          <a:xfrm flipH="1" flipV="1">
            <a:off x="685800" y="3962071"/>
            <a:ext cx="624639" cy="66215"/>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990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Oct. 12, 2020</a:t>
            </a:r>
          </a:p>
        </p:txBody>
      </p:sp>
      <p:sp>
        <p:nvSpPr>
          <p:cNvPr id="4403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44036"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6CA537-DAC0-D446-A75D-F9BF89A64838}"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pic>
        <p:nvPicPr>
          <p:cNvPr id="305154" name="Picture 2" descr="FG24_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09600"/>
            <a:ext cx="68580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5155" name="Rectangle 3"/>
          <p:cNvSpPr>
            <a:spLocks noChangeArrowheads="1"/>
          </p:cNvSpPr>
          <p:nvPr/>
        </p:nvSpPr>
        <p:spPr bwMode="auto">
          <a:xfrm>
            <a:off x="381000" y="609600"/>
            <a:ext cx="85344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3200" dirty="0">
                <a:solidFill>
                  <a:schemeClr val="accent2"/>
                </a:solidFill>
                <a:latin typeface="Arial Narrow" charset="0"/>
              </a:rPr>
              <a:t>Let’s consider the two cases below: </a:t>
            </a:r>
          </a:p>
        </p:txBody>
      </p:sp>
      <p:sp>
        <p:nvSpPr>
          <p:cNvPr id="44039" name="Rectangle 4"/>
          <p:cNvSpPr>
            <a:spLocks noGrp="1" noChangeArrowheads="1"/>
          </p:cNvSpPr>
          <p:nvPr>
            <p:ph type="title"/>
          </p:nvPr>
        </p:nvSpPr>
        <p:spPr>
          <a:xfrm>
            <a:off x="76200" y="0"/>
            <a:ext cx="8991600" cy="685800"/>
          </a:xfrm>
        </p:spPr>
        <p:txBody>
          <a:bodyPr/>
          <a:lstStyle/>
          <a:p>
            <a:r>
              <a:rPr lang="en-US" sz="4000" dirty="0">
                <a:latin typeface="Arial Narrow" charset="0"/>
                <a:ea typeface="ＭＳ Ｐゴシック" charset="0"/>
                <a:cs typeface="ＭＳ Ｐゴシック" charset="0"/>
              </a:rPr>
              <a:t>Effect of a Dielectric Material on Capacitance </a:t>
            </a:r>
          </a:p>
        </p:txBody>
      </p:sp>
      <p:sp>
        <p:nvSpPr>
          <p:cNvPr id="305157" name="Rectangle 5"/>
          <p:cNvSpPr>
            <a:spLocks noChangeArrowheads="1"/>
          </p:cNvSpPr>
          <p:nvPr/>
        </p:nvSpPr>
        <p:spPr bwMode="auto">
          <a:xfrm>
            <a:off x="457200" y="3810000"/>
            <a:ext cx="81534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dirty="0">
                <a:solidFill>
                  <a:schemeClr val="accent2"/>
                </a:solidFill>
                <a:latin typeface="Arial Narrow" charset="0"/>
              </a:rPr>
              <a:t>Constant voltage: Experimentally observed that the total charge on each plate of the capacitor increases by </a:t>
            </a:r>
            <a:r>
              <a:rPr lang="en-US" b="1" dirty="0">
                <a:solidFill>
                  <a:srgbClr val="C00000"/>
                </a:solidFill>
                <a:latin typeface="Arial Narrow" charset="0"/>
              </a:rPr>
              <a:t>K</a:t>
            </a:r>
            <a:r>
              <a:rPr lang="en-US" dirty="0">
                <a:solidFill>
                  <a:schemeClr val="accent2"/>
                </a:solidFill>
                <a:latin typeface="Arial Narrow" charset="0"/>
              </a:rPr>
              <a:t> as a dielectric material is inserted between the gap </a:t>
            </a:r>
            <a:r>
              <a:rPr lang="en-US" dirty="0">
                <a:solidFill>
                  <a:schemeClr val="accent2"/>
                </a:solidFill>
                <a:latin typeface="Arial Narrow" charset="0"/>
                <a:sym typeface="Wingdings" charset="0"/>
              </a:rPr>
              <a:t> </a:t>
            </a:r>
            <a:r>
              <a:rPr lang="en-US" b="1" dirty="0">
                <a:solidFill>
                  <a:srgbClr val="C00000"/>
                </a:solidFill>
                <a:latin typeface="Arial Narrow" charset="0"/>
                <a:sym typeface="Wingdings" charset="0"/>
              </a:rPr>
              <a:t>Q=KQ</a:t>
            </a:r>
            <a:r>
              <a:rPr lang="en-US" b="1" baseline="-25000" dirty="0">
                <a:solidFill>
                  <a:srgbClr val="C00000"/>
                </a:solidFill>
                <a:latin typeface="Arial Narrow" charset="0"/>
                <a:sym typeface="Wingdings" charset="0"/>
              </a:rPr>
              <a:t>0</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a:p>
            <a:pPr marL="342900" indent="-342900">
              <a:spcBef>
                <a:spcPct val="20000"/>
              </a:spcBef>
              <a:buFontTx/>
              <a:buChar char="•"/>
            </a:pPr>
            <a:r>
              <a:rPr lang="en-US" dirty="0">
                <a:solidFill>
                  <a:schemeClr val="accent2"/>
                </a:solidFill>
                <a:latin typeface="Arial Narrow" charset="0"/>
                <a:sym typeface="Wingdings" charset="0"/>
              </a:rPr>
              <a:t>Constant charge: Voltage found to drop by a factor </a:t>
            </a:r>
            <a:r>
              <a:rPr lang="en-US" b="1" dirty="0">
                <a:solidFill>
                  <a:srgbClr val="C00000"/>
                </a:solidFill>
                <a:latin typeface="Arial Narrow" charset="0"/>
                <a:sym typeface="Wingdings" charset="0"/>
              </a:rPr>
              <a:t>K</a:t>
            </a:r>
            <a:r>
              <a:rPr lang="en-US" dirty="0">
                <a:solidFill>
                  <a:schemeClr val="accent2"/>
                </a:solidFill>
                <a:latin typeface="Arial Narrow" charset="0"/>
                <a:sym typeface="Wingdings" charset="0"/>
              </a:rPr>
              <a:t>  </a:t>
            </a:r>
            <a:r>
              <a:rPr lang="en-US" b="1" dirty="0">
                <a:solidFill>
                  <a:srgbClr val="C00000"/>
                </a:solidFill>
                <a:latin typeface="Arial Narrow" charset="0"/>
                <a:sym typeface="Wingdings" charset="0"/>
              </a:rPr>
              <a:t>V=V</a:t>
            </a:r>
            <a:r>
              <a:rPr lang="en-US" b="1" baseline="-25000" dirty="0">
                <a:solidFill>
                  <a:srgbClr val="C00000"/>
                </a:solidFill>
                <a:latin typeface="Arial Narrow" charset="0"/>
                <a:sym typeface="Wingdings" charset="0"/>
              </a:rPr>
              <a:t>0</a:t>
            </a:r>
            <a:r>
              <a:rPr lang="en-US" b="1" dirty="0">
                <a:solidFill>
                  <a:srgbClr val="C00000"/>
                </a:solidFill>
                <a:latin typeface="Arial Narrow" charset="0"/>
                <a:sym typeface="Wingdings" charset="0"/>
              </a:rPr>
              <a:t>/K</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p:txBody>
      </p:sp>
      <p:sp>
        <p:nvSpPr>
          <p:cNvPr id="305158" name="Text Box 6"/>
          <p:cNvSpPr txBox="1">
            <a:spLocks noChangeArrowheads="1"/>
          </p:cNvSpPr>
          <p:nvPr/>
        </p:nvSpPr>
        <p:spPr bwMode="auto">
          <a:xfrm>
            <a:off x="304800" y="1371600"/>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#1 : constant  V</a:t>
            </a:r>
          </a:p>
        </p:txBody>
      </p:sp>
      <p:sp>
        <p:nvSpPr>
          <p:cNvPr id="305159" name="Text Box 7"/>
          <p:cNvSpPr txBox="1">
            <a:spLocks noChangeArrowheads="1"/>
          </p:cNvSpPr>
          <p:nvPr/>
        </p:nvSpPr>
        <p:spPr bwMode="auto">
          <a:xfrm>
            <a:off x="304800" y="2682875"/>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#2 : constant  Q</a:t>
            </a:r>
          </a:p>
        </p:txBody>
      </p:sp>
    </p:spTree>
    <p:extLst>
      <p:ext uri="{BB962C8B-B14F-4D97-AF65-F5344CB8AC3E}">
        <p14:creationId xmlns:p14="http://schemas.microsoft.com/office/powerpoint/2010/main" val="119565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Oct. 12, 2020</a:t>
            </a:r>
          </a:p>
        </p:txBody>
      </p:sp>
      <p:sp>
        <p:nvSpPr>
          <p:cNvPr id="8" name="Footer Placeholder 4"/>
          <p:cNvSpPr>
            <a:spLocks noGrp="1"/>
          </p:cNvSpPr>
          <p:nvPr>
            <p:ph type="ftr" sz="quarter" idx="11"/>
          </p:nvPr>
        </p:nvSpPr>
        <p:spPr/>
        <p:txBody>
          <a:bodyPr/>
          <a:lstStyle/>
          <a:p>
            <a:r>
              <a:rPr lang="de-DE"/>
              <a:t>PHYS 1444-002, Fall 2020                    Dr. Jaehoon Yu</a:t>
            </a:r>
            <a:endParaRPr lang="en-US"/>
          </a:p>
        </p:txBody>
      </p:sp>
      <p:sp>
        <p:nvSpPr>
          <p:cNvPr id="9" name="Slide Number Placeholder 5"/>
          <p:cNvSpPr>
            <a:spLocks noGrp="1"/>
          </p:cNvSpPr>
          <p:nvPr>
            <p:ph type="sldNum" sz="quarter" idx="12"/>
          </p:nvPr>
        </p:nvSpPr>
        <p:spPr/>
        <p:txBody>
          <a:bodyPr/>
          <a:lstStyle/>
          <a:p>
            <a:fld id="{B3D9340E-B728-684F-B219-C7505509A9F7}" type="slidenum">
              <a:rPr lang="en-US"/>
              <a:pPr/>
              <a:t>18</a:t>
            </a:fld>
            <a:endParaRPr lang="en-US"/>
          </a:p>
        </p:txBody>
      </p:sp>
      <p:sp>
        <p:nvSpPr>
          <p:cNvPr id="231427" name="Rectangle 3"/>
          <p:cNvSpPr>
            <a:spLocks noChangeArrowheads="1"/>
          </p:cNvSpPr>
          <p:nvPr/>
        </p:nvSpPr>
        <p:spPr bwMode="auto">
          <a:xfrm>
            <a:off x="381000" y="762000"/>
            <a:ext cx="8534400" cy="5257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What happens to the electric field within a dielectric?</a:t>
            </a:r>
          </a:p>
          <a:p>
            <a:pPr marL="342900" indent="-342900">
              <a:spcBef>
                <a:spcPct val="20000"/>
              </a:spcBef>
              <a:buFontTx/>
              <a:buChar char="•"/>
            </a:pPr>
            <a:r>
              <a:rPr lang="en-US" sz="3200" dirty="0">
                <a:solidFill>
                  <a:schemeClr val="accent2"/>
                </a:solidFill>
                <a:latin typeface="Arial Narrow" charset="0"/>
              </a:rPr>
              <a:t>Without a dielectric, the field is</a:t>
            </a:r>
          </a:p>
          <a:p>
            <a:pPr marL="742950" lvl="1" indent="-285750">
              <a:spcBef>
                <a:spcPct val="20000"/>
              </a:spcBef>
              <a:buFontTx/>
              <a:buChar char="–"/>
            </a:pPr>
            <a:r>
              <a:rPr lang="en-US" sz="2800" dirty="0">
                <a:solidFill>
                  <a:srgbClr val="660066"/>
                </a:solidFill>
                <a:latin typeface="Arial Narrow" charset="0"/>
                <a:ea typeface="ＭＳ Ｐゴシック" charset="-128"/>
              </a:rPr>
              <a:t>What are V</a:t>
            </a:r>
            <a:r>
              <a:rPr lang="en-US" sz="2800" baseline="-25000" dirty="0">
                <a:solidFill>
                  <a:srgbClr val="660066"/>
                </a:solidFill>
                <a:latin typeface="Arial Narrow" charset="0"/>
                <a:ea typeface="ＭＳ Ｐゴシック" charset="-128"/>
              </a:rPr>
              <a:t>0</a:t>
            </a:r>
            <a:r>
              <a:rPr lang="en-US" sz="2800" dirty="0">
                <a:solidFill>
                  <a:srgbClr val="660066"/>
                </a:solidFill>
                <a:latin typeface="Arial Narrow" charset="0"/>
                <a:ea typeface="ＭＳ Ｐゴシック" charset="-128"/>
              </a:rPr>
              <a:t> and d?</a:t>
            </a:r>
          </a:p>
          <a:p>
            <a:pPr marL="1143000" lvl="2" indent="-228600">
              <a:spcBef>
                <a:spcPct val="20000"/>
              </a:spcBef>
              <a:buFontTx/>
              <a:buChar char="•"/>
            </a:pPr>
            <a:r>
              <a:rPr lang="en-US" dirty="0">
                <a:solidFill>
                  <a:srgbClr val="003300"/>
                </a:solidFill>
                <a:latin typeface="Arial Narrow" charset="0"/>
                <a:ea typeface="ＭＳ Ｐゴシック" charset="-128"/>
              </a:rPr>
              <a:t>V</a:t>
            </a:r>
            <a:r>
              <a:rPr lang="en-US" baseline="-25000" dirty="0">
                <a:solidFill>
                  <a:srgbClr val="003300"/>
                </a:solidFill>
                <a:latin typeface="Arial Narrow" charset="0"/>
                <a:ea typeface="ＭＳ Ｐゴシック" charset="-128"/>
              </a:rPr>
              <a:t>0</a:t>
            </a:r>
            <a:r>
              <a:rPr lang="en-US" dirty="0">
                <a:solidFill>
                  <a:srgbClr val="003300"/>
                </a:solidFill>
                <a:latin typeface="Arial Narrow" charset="0"/>
                <a:ea typeface="ＭＳ Ｐゴシック" charset="-128"/>
              </a:rPr>
              <a:t>: Potential difference between the two plates</a:t>
            </a:r>
          </a:p>
          <a:p>
            <a:pPr marL="1143000" lvl="2" indent="-228600">
              <a:spcBef>
                <a:spcPct val="20000"/>
              </a:spcBef>
              <a:buFontTx/>
              <a:buChar char="•"/>
            </a:pPr>
            <a:r>
              <a:rPr lang="en-US" dirty="0">
                <a:solidFill>
                  <a:srgbClr val="003300"/>
                </a:solidFill>
                <a:latin typeface="Arial Narrow" charset="0"/>
                <a:ea typeface="ＭＳ Ｐゴシック" charset="-128"/>
              </a:rPr>
              <a:t>d: separation between the two plates</a:t>
            </a:r>
          </a:p>
          <a:p>
            <a:pPr marL="342900" indent="-342900">
              <a:spcBef>
                <a:spcPct val="20000"/>
              </a:spcBef>
              <a:buFontTx/>
              <a:buChar char="•"/>
            </a:pPr>
            <a:r>
              <a:rPr lang="en-US" sz="3200" dirty="0">
                <a:solidFill>
                  <a:schemeClr val="accent2"/>
                </a:solidFill>
                <a:latin typeface="Arial Narrow" charset="0"/>
              </a:rPr>
              <a:t>For the constant voltage, the electric field remains the same</a:t>
            </a:r>
          </a:p>
          <a:p>
            <a:pPr marL="342900" indent="-342900">
              <a:spcBef>
                <a:spcPct val="20000"/>
              </a:spcBef>
              <a:buFontTx/>
              <a:buChar char="•"/>
            </a:pPr>
            <a:r>
              <a:rPr lang="en-US" sz="3200" dirty="0">
                <a:solidFill>
                  <a:schemeClr val="accent2"/>
                </a:solidFill>
                <a:latin typeface="Arial Narrow" charset="0"/>
              </a:rPr>
              <a:t>For the constant charge: the voltage drops to </a:t>
            </a:r>
            <a:r>
              <a:rPr lang="en-US" sz="3200" b="1" dirty="0">
                <a:solidFill>
                  <a:srgbClr val="C00000"/>
                </a:solidFill>
                <a:latin typeface="Arial Narrow" charset="0"/>
              </a:rPr>
              <a:t>V=V</a:t>
            </a:r>
            <a:r>
              <a:rPr lang="en-US" sz="3200" b="1" baseline="-25000" dirty="0">
                <a:solidFill>
                  <a:srgbClr val="C00000"/>
                </a:solidFill>
                <a:latin typeface="Arial Narrow" charset="0"/>
              </a:rPr>
              <a:t>0</a:t>
            </a:r>
            <a:r>
              <a:rPr lang="en-US" sz="3200" b="1" dirty="0">
                <a:solidFill>
                  <a:srgbClr val="C00000"/>
                </a:solidFill>
                <a:latin typeface="Arial Narrow" charset="0"/>
              </a:rPr>
              <a:t>/K</a:t>
            </a:r>
            <a:r>
              <a:rPr lang="en-US" sz="3200" dirty="0">
                <a:solidFill>
                  <a:schemeClr val="accent2"/>
                </a:solidFill>
                <a:latin typeface="Arial Narrow" charset="0"/>
              </a:rPr>
              <a:t>, thus the field in the dielectric is</a:t>
            </a:r>
          </a:p>
          <a:p>
            <a:pPr marL="742950" lvl="1" indent="-285750">
              <a:spcBef>
                <a:spcPct val="20000"/>
              </a:spcBef>
              <a:buFontTx/>
              <a:buChar char="–"/>
            </a:pPr>
            <a:r>
              <a:rPr lang="en-US" sz="2800" dirty="0">
                <a:solidFill>
                  <a:srgbClr val="660066"/>
                </a:solidFill>
                <a:latin typeface="Arial Narrow" charset="0"/>
                <a:ea typeface="ＭＳ Ｐゴシック" charset="-128"/>
              </a:rPr>
              <a:t>The field in the dielectric is reduced. </a:t>
            </a:r>
          </a:p>
        </p:txBody>
      </p:sp>
      <p:sp>
        <p:nvSpPr>
          <p:cNvPr id="231428" name="Rectangle 4"/>
          <p:cNvSpPr>
            <a:spLocks noGrp="1" noChangeArrowheads="1"/>
          </p:cNvSpPr>
          <p:nvPr>
            <p:ph type="title"/>
          </p:nvPr>
        </p:nvSpPr>
        <p:spPr>
          <a:xfrm>
            <a:off x="381000" y="76200"/>
            <a:ext cx="8305800" cy="685800"/>
          </a:xfrm>
        </p:spPr>
        <p:txBody>
          <a:bodyPr/>
          <a:lstStyle/>
          <a:p>
            <a:r>
              <a:rPr lang="en-US" dirty="0"/>
              <a:t>Effect of a Dielectric Material on Field </a:t>
            </a:r>
          </a:p>
        </p:txBody>
      </p:sp>
      <p:graphicFrame>
        <p:nvGraphicFramePr>
          <p:cNvPr id="231432" name="Object 8"/>
          <p:cNvGraphicFramePr>
            <a:graphicFrameLocks noChangeAspect="1"/>
          </p:cNvGraphicFramePr>
          <p:nvPr/>
        </p:nvGraphicFramePr>
        <p:xfrm>
          <a:off x="5715000" y="1371600"/>
          <a:ext cx="1295400" cy="965200"/>
        </p:xfrm>
        <a:graphic>
          <a:graphicData uri="http://schemas.openxmlformats.org/presentationml/2006/ole">
            <mc:AlternateContent xmlns:mc="http://schemas.openxmlformats.org/markup-compatibility/2006">
              <mc:Choice xmlns:v="urn:schemas-microsoft-com:vml" Requires="v">
                <p:oleObj spid="_x0000_s191711" name="Equation" r:id="rId3" imgW="495000" imgH="368280" progId="Equation.DSMT4">
                  <p:embed/>
                </p:oleObj>
              </mc:Choice>
              <mc:Fallback>
                <p:oleObj name="Equation" r:id="rId3" imgW="495000" imgH="368280" progId="Equation.DSMT4">
                  <p:embed/>
                  <p:pic>
                    <p:nvPicPr>
                      <p:cNvPr id="23143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371600"/>
                        <a:ext cx="1295400" cy="9652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3" name="Object 9"/>
          <p:cNvGraphicFramePr>
            <a:graphicFrameLocks noChangeAspect="1"/>
          </p:cNvGraphicFramePr>
          <p:nvPr/>
        </p:nvGraphicFramePr>
        <p:xfrm>
          <a:off x="5943600" y="5105400"/>
          <a:ext cx="3124200" cy="833438"/>
        </p:xfrm>
        <a:graphic>
          <a:graphicData uri="http://schemas.openxmlformats.org/presentationml/2006/ole">
            <mc:AlternateContent xmlns:mc="http://schemas.openxmlformats.org/markup-compatibility/2006">
              <mc:Choice xmlns:v="urn:schemas-microsoft-com:vml" Requires="v">
                <p:oleObj spid="_x0000_s191712" name="Equation" r:id="rId5" imgW="1384200" imgH="368280" progId="Equation.DSMT4">
                  <p:embed/>
                </p:oleObj>
              </mc:Choice>
              <mc:Fallback>
                <p:oleObj name="Equation" r:id="rId5" imgW="1384200" imgH="368280" progId="Equation.DSMT4">
                  <p:embed/>
                  <p:pic>
                    <p:nvPicPr>
                      <p:cNvPr id="231433"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105400"/>
                        <a:ext cx="3124200" cy="833438"/>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4" name="Object 10"/>
          <p:cNvGraphicFramePr>
            <a:graphicFrameLocks noChangeAspect="1"/>
          </p:cNvGraphicFramePr>
          <p:nvPr/>
        </p:nvGraphicFramePr>
        <p:xfrm>
          <a:off x="3154363" y="5943600"/>
          <a:ext cx="1233487" cy="833438"/>
        </p:xfrm>
        <a:graphic>
          <a:graphicData uri="http://schemas.openxmlformats.org/presentationml/2006/ole">
            <mc:AlternateContent xmlns:mc="http://schemas.openxmlformats.org/markup-compatibility/2006">
              <mc:Choice xmlns:v="urn:schemas-microsoft-com:vml" Requires="v">
                <p:oleObj spid="_x0000_s191713" name="Equation" r:id="rId7" imgW="545760" imgH="368280" progId="Equation.DSMT4">
                  <p:embed/>
                </p:oleObj>
              </mc:Choice>
              <mc:Fallback>
                <p:oleObj name="Equation" r:id="rId7" imgW="545760" imgH="368280" progId="Equation.DSMT4">
                  <p:embed/>
                  <p:pic>
                    <p:nvPicPr>
                      <p:cNvPr id="231434"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4363" y="5943600"/>
                        <a:ext cx="1233487" cy="833438"/>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3717298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a:t>Monday, Oct. 12, 2020</a:t>
            </a:r>
          </a:p>
        </p:txBody>
      </p:sp>
      <p:sp>
        <p:nvSpPr>
          <p:cNvPr id="20" name="Footer Placeholder 4"/>
          <p:cNvSpPr>
            <a:spLocks noGrp="1"/>
          </p:cNvSpPr>
          <p:nvPr>
            <p:ph type="ftr" sz="quarter" idx="11"/>
          </p:nvPr>
        </p:nvSpPr>
        <p:spPr/>
        <p:txBody>
          <a:bodyPr/>
          <a:lstStyle/>
          <a:p>
            <a:r>
              <a:rPr lang="de-DE"/>
              <a:t>PHYS 1444-002, Fall 2020                    Dr. Jaehoon Yu</a:t>
            </a:r>
            <a:endParaRPr lang="en-US"/>
          </a:p>
        </p:txBody>
      </p:sp>
      <p:sp>
        <p:nvSpPr>
          <p:cNvPr id="21" name="Slide Number Placeholder 5"/>
          <p:cNvSpPr>
            <a:spLocks noGrp="1"/>
          </p:cNvSpPr>
          <p:nvPr>
            <p:ph type="sldNum" sz="quarter" idx="12"/>
          </p:nvPr>
        </p:nvSpPr>
        <p:spPr/>
        <p:txBody>
          <a:bodyPr/>
          <a:lstStyle/>
          <a:p>
            <a:fld id="{10223489-070B-1B49-83AF-CC9076FD6F61}" type="slidenum">
              <a:rPr lang="en-US"/>
              <a:pPr/>
              <a:t>19</a:t>
            </a:fld>
            <a:endParaRPr lang="en-US"/>
          </a:p>
        </p:txBody>
      </p:sp>
      <p:pic>
        <p:nvPicPr>
          <p:cNvPr id="206876" name="Picture 28" descr="FG24_013"/>
          <p:cNvPicPr>
            <a:picLocks noChangeAspect="1" noChangeArrowheads="1"/>
          </p:cNvPicPr>
          <p:nvPr/>
        </p:nvPicPr>
        <p:blipFill>
          <a:blip r:embed="rId3"/>
          <a:srcRect/>
          <a:stretch>
            <a:fillRect/>
          </a:stretch>
        </p:blipFill>
        <p:spPr bwMode="auto">
          <a:xfrm>
            <a:off x="6324600" y="685800"/>
            <a:ext cx="2971800" cy="2667000"/>
          </a:xfrm>
          <a:prstGeom prst="rect">
            <a:avLst/>
          </a:prstGeom>
          <a:noFill/>
        </p:spPr>
      </p:pic>
      <p:sp>
        <p:nvSpPr>
          <p:cNvPr id="206850" name="Rectangle 2"/>
          <p:cNvSpPr>
            <a:spLocks noGrp="1" noChangeArrowheads="1"/>
          </p:cNvSpPr>
          <p:nvPr>
            <p:ph type="title"/>
          </p:nvPr>
        </p:nvSpPr>
        <p:spPr>
          <a:xfrm>
            <a:off x="228600" y="0"/>
            <a:ext cx="8686800" cy="762000"/>
          </a:xfrm>
        </p:spPr>
        <p:txBody>
          <a:bodyPr/>
          <a:lstStyle/>
          <a:p>
            <a:r>
              <a:rPr lang="en-US" dirty="0"/>
              <a:t>Example 24 – 11</a:t>
            </a:r>
          </a:p>
        </p:txBody>
      </p:sp>
      <p:sp>
        <p:nvSpPr>
          <p:cNvPr id="206851" name="Text Box 3"/>
          <p:cNvSpPr txBox="1">
            <a:spLocks noChangeArrowheads="1"/>
          </p:cNvSpPr>
          <p:nvPr/>
        </p:nvSpPr>
        <p:spPr bwMode="auto">
          <a:xfrm>
            <a:off x="152400" y="673100"/>
            <a:ext cx="6705600" cy="2862322"/>
          </a:xfrm>
          <a:prstGeom prst="rect">
            <a:avLst/>
          </a:prstGeom>
          <a:noFill/>
          <a:ln w="38100">
            <a:noFill/>
            <a:miter lim="800000"/>
            <a:headEnd/>
            <a:tailEnd/>
          </a:ln>
          <a:effectLst/>
        </p:spPr>
        <p:txBody>
          <a:bodyPr wrap="square">
            <a:prstTxWarp prst="textNoShape">
              <a:avLst/>
            </a:prstTxWarp>
            <a:spAutoFit/>
          </a:bodyPr>
          <a:lstStyle/>
          <a:p>
            <a:pPr>
              <a:spcBef>
                <a:spcPct val="20000"/>
              </a:spcBef>
            </a:pPr>
            <a:r>
              <a:rPr lang="en-US" sz="2000" b="1" dirty="0">
                <a:solidFill>
                  <a:schemeClr val="accent2"/>
                </a:solidFill>
                <a:latin typeface="Arial Narrow" charset="0"/>
              </a:rPr>
              <a:t>Dielectric Removal: </a:t>
            </a:r>
            <a:r>
              <a:rPr lang="en-US" sz="2000" dirty="0">
                <a:solidFill>
                  <a:schemeClr val="accent2"/>
                </a:solidFill>
                <a:latin typeface="Arial Narrow" charset="0"/>
              </a:rPr>
              <a:t>A parallel-plate capacitor, filled with the dielectric of </a:t>
            </a:r>
            <a:r>
              <a:rPr lang="en-US" sz="2000" dirty="0">
                <a:solidFill>
                  <a:srgbClr val="FF0000"/>
                </a:solidFill>
                <a:latin typeface="Arial Narrow" charset="0"/>
              </a:rPr>
              <a:t>K=3.4</a:t>
            </a:r>
            <a:r>
              <a:rPr lang="en-US" sz="2000" dirty="0">
                <a:solidFill>
                  <a:schemeClr val="accent2"/>
                </a:solidFill>
                <a:latin typeface="Arial Narrow" charset="0"/>
              </a:rPr>
              <a:t>, is connected to a </a:t>
            </a:r>
            <a:r>
              <a:rPr lang="en-US" sz="2000" dirty="0">
                <a:solidFill>
                  <a:srgbClr val="FF0000"/>
                </a:solidFill>
                <a:latin typeface="Arial Narrow" charset="0"/>
              </a:rPr>
              <a:t>100-V </a:t>
            </a:r>
            <a:r>
              <a:rPr lang="en-US" sz="2000" dirty="0">
                <a:solidFill>
                  <a:schemeClr val="accent2"/>
                </a:solidFill>
                <a:latin typeface="Arial Narrow" charset="0"/>
              </a:rPr>
              <a:t>battery.  After the capacitor is fully charged, the battery is disconnected.  The plates have area </a:t>
            </a:r>
            <a:r>
              <a:rPr lang="en-US" sz="2000" dirty="0">
                <a:solidFill>
                  <a:srgbClr val="FF0000"/>
                </a:solidFill>
                <a:latin typeface="Arial Narrow" charset="0"/>
              </a:rPr>
              <a:t>A=4.0m</a:t>
            </a:r>
            <a:r>
              <a:rPr lang="en-US" sz="2000" baseline="30000" dirty="0">
                <a:solidFill>
                  <a:srgbClr val="FF0000"/>
                </a:solidFill>
                <a:latin typeface="Arial Narrow" charset="0"/>
              </a:rPr>
              <a:t>2</a:t>
            </a:r>
            <a:r>
              <a:rPr lang="en-US" sz="2000" dirty="0">
                <a:solidFill>
                  <a:schemeClr val="accent2"/>
                </a:solidFill>
                <a:latin typeface="Arial Narrow" charset="0"/>
              </a:rPr>
              <a:t>, and are separated by </a:t>
            </a:r>
            <a:r>
              <a:rPr lang="en-US" sz="2000" dirty="0" err="1">
                <a:solidFill>
                  <a:srgbClr val="FF0000"/>
                </a:solidFill>
                <a:latin typeface="Arial Narrow" charset="0"/>
              </a:rPr>
              <a:t>d</a:t>
            </a:r>
            <a:r>
              <a:rPr lang="en-US" sz="2000" dirty="0">
                <a:solidFill>
                  <a:srgbClr val="FF0000"/>
                </a:solidFill>
                <a:latin typeface="Arial Narrow" charset="0"/>
              </a:rPr>
              <a:t>=4.0mm</a:t>
            </a:r>
            <a:r>
              <a:rPr lang="en-US" sz="2000" dirty="0">
                <a:solidFill>
                  <a:schemeClr val="accent2"/>
                </a:solidFill>
                <a:latin typeface="Arial Narrow" charset="0"/>
              </a:rPr>
              <a:t>.  (a) Find the capacitance, the charge on the capacitor, the electric field strength, and the energy stored in the capacitor.  (b) The dielectric is carefully removed, without changing the plate separation nor does any charge leaving the capacitor.  Find the new value of capacitance, electric field strength, voltage between the plates and the energy stored in the capacitor.</a:t>
            </a:r>
          </a:p>
        </p:txBody>
      </p:sp>
      <p:sp>
        <p:nvSpPr>
          <p:cNvPr id="206855" name="Text Box 7"/>
          <p:cNvSpPr txBox="1">
            <a:spLocks noChangeArrowheads="1"/>
          </p:cNvSpPr>
          <p:nvPr/>
        </p:nvSpPr>
        <p:spPr bwMode="auto">
          <a:xfrm>
            <a:off x="304800" y="36576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a:t>
            </a:r>
          </a:p>
        </p:txBody>
      </p:sp>
      <p:graphicFrame>
        <p:nvGraphicFramePr>
          <p:cNvPr id="206870" name="Object 22"/>
          <p:cNvGraphicFramePr>
            <a:graphicFrameLocks noChangeAspect="1"/>
          </p:cNvGraphicFramePr>
          <p:nvPr/>
        </p:nvGraphicFramePr>
        <p:xfrm>
          <a:off x="838200" y="3798888"/>
          <a:ext cx="431800" cy="298450"/>
        </p:xfrm>
        <a:graphic>
          <a:graphicData uri="http://schemas.openxmlformats.org/presentationml/2006/ole">
            <mc:AlternateContent xmlns:mc="http://schemas.openxmlformats.org/markup-compatibility/2006">
              <mc:Choice xmlns:v="urn:schemas-microsoft-com:vml" Requires="v">
                <p:oleObj spid="_x0000_s193475" name="Equation" r:id="rId4" imgW="253800" imgH="164880" progId="Equation.DSMT4">
                  <p:embed/>
                </p:oleObj>
              </mc:Choice>
              <mc:Fallback>
                <p:oleObj name="Equation" r:id="rId4" imgW="253800" imgH="164880" progId="Equation.DSMT4">
                  <p:embed/>
                  <p:pic>
                    <p:nvPicPr>
                      <p:cNvPr id="20687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798888"/>
                        <a:ext cx="431800" cy="2984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7" name="Object 29"/>
          <p:cNvGraphicFramePr>
            <a:graphicFrameLocks noChangeAspect="1"/>
          </p:cNvGraphicFramePr>
          <p:nvPr/>
        </p:nvGraphicFramePr>
        <p:xfrm>
          <a:off x="838200" y="4451350"/>
          <a:ext cx="433388" cy="344488"/>
        </p:xfrm>
        <a:graphic>
          <a:graphicData uri="http://schemas.openxmlformats.org/presentationml/2006/ole">
            <mc:AlternateContent xmlns:mc="http://schemas.openxmlformats.org/markup-compatibility/2006">
              <mc:Choice xmlns:v="urn:schemas-microsoft-com:vml" Requires="v">
                <p:oleObj spid="_x0000_s193476" name="Equation" r:id="rId6" imgW="253800" imgH="190440" progId="Equation.DSMT4">
                  <p:embed/>
                </p:oleObj>
              </mc:Choice>
              <mc:Fallback>
                <p:oleObj name="Equation" r:id="rId6" imgW="253800" imgH="190440" progId="Equation.DSMT4">
                  <p:embed/>
                  <p:pic>
                    <p:nvPicPr>
                      <p:cNvPr id="206877" name="Object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451350"/>
                        <a:ext cx="433388" cy="3444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9" name="Object 31"/>
          <p:cNvGraphicFramePr>
            <a:graphicFrameLocks noChangeAspect="1"/>
          </p:cNvGraphicFramePr>
          <p:nvPr/>
        </p:nvGraphicFramePr>
        <p:xfrm>
          <a:off x="1241425" y="3616325"/>
          <a:ext cx="606425" cy="665163"/>
        </p:xfrm>
        <a:graphic>
          <a:graphicData uri="http://schemas.openxmlformats.org/presentationml/2006/ole">
            <mc:AlternateContent xmlns:mc="http://schemas.openxmlformats.org/markup-compatibility/2006">
              <mc:Choice xmlns:v="urn:schemas-microsoft-com:vml" Requires="v">
                <p:oleObj spid="_x0000_s193477" name="Equation" r:id="rId8" imgW="355320" imgH="368280" progId="Equation.DSMT4">
                  <p:embed/>
                </p:oleObj>
              </mc:Choice>
              <mc:Fallback>
                <p:oleObj name="Equation" r:id="rId8" imgW="355320" imgH="368280" progId="Equation.DSMT4">
                  <p:embed/>
                  <p:pic>
                    <p:nvPicPr>
                      <p:cNvPr id="206879" name="Object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1425" y="3616325"/>
                        <a:ext cx="606425"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0" name="Object 32"/>
          <p:cNvGraphicFramePr>
            <a:graphicFrameLocks noChangeAspect="1"/>
          </p:cNvGraphicFramePr>
          <p:nvPr/>
        </p:nvGraphicFramePr>
        <p:xfrm>
          <a:off x="1817688" y="3616325"/>
          <a:ext cx="865187" cy="665163"/>
        </p:xfrm>
        <a:graphic>
          <a:graphicData uri="http://schemas.openxmlformats.org/presentationml/2006/ole">
            <mc:AlternateContent xmlns:mc="http://schemas.openxmlformats.org/markup-compatibility/2006">
              <mc:Choice xmlns:v="urn:schemas-microsoft-com:vml" Requires="v">
                <p:oleObj spid="_x0000_s193478" name="Equation" r:id="rId10" imgW="507960" imgH="368280" progId="Equation.DSMT4">
                  <p:embed/>
                </p:oleObj>
              </mc:Choice>
              <mc:Fallback>
                <p:oleObj name="Equation" r:id="rId10" imgW="507960" imgH="368280" progId="Equation.DSMT4">
                  <p:embed/>
                  <p:pic>
                    <p:nvPicPr>
                      <p:cNvPr id="206880" name="Object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7688" y="3616325"/>
                        <a:ext cx="865187"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1" name="Object 33"/>
          <p:cNvGraphicFramePr>
            <a:graphicFrameLocks noChangeAspect="1"/>
          </p:cNvGraphicFramePr>
          <p:nvPr/>
        </p:nvGraphicFramePr>
        <p:xfrm>
          <a:off x="2652713" y="3581400"/>
          <a:ext cx="6186487" cy="735013"/>
        </p:xfrm>
        <a:graphic>
          <a:graphicData uri="http://schemas.openxmlformats.org/presentationml/2006/ole">
            <mc:AlternateContent xmlns:mc="http://schemas.openxmlformats.org/markup-compatibility/2006">
              <mc:Choice xmlns:v="urn:schemas-microsoft-com:vml" Requires="v">
                <p:oleObj spid="_x0000_s193479" name="Equation" r:id="rId12" imgW="3632040" imgH="406080" progId="Equation.DSMT4">
                  <p:embed/>
                </p:oleObj>
              </mc:Choice>
              <mc:Fallback>
                <p:oleObj name="Equation" r:id="rId12" imgW="3632040" imgH="406080" progId="Equation.DSMT4">
                  <p:embed/>
                  <p:pic>
                    <p:nvPicPr>
                      <p:cNvPr id="206881" name="Object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52713" y="3581400"/>
                        <a:ext cx="6186487" cy="7350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2" name="Object 34"/>
          <p:cNvGraphicFramePr>
            <a:graphicFrameLocks noChangeAspect="1"/>
          </p:cNvGraphicFramePr>
          <p:nvPr/>
        </p:nvGraphicFramePr>
        <p:xfrm>
          <a:off x="838200" y="5083175"/>
          <a:ext cx="431800" cy="274638"/>
        </p:xfrm>
        <a:graphic>
          <a:graphicData uri="http://schemas.openxmlformats.org/presentationml/2006/ole">
            <mc:AlternateContent xmlns:mc="http://schemas.openxmlformats.org/markup-compatibility/2006">
              <mc:Choice xmlns:v="urn:schemas-microsoft-com:vml" Requires="v">
                <p:oleObj spid="_x0000_s193480" name="Equation" r:id="rId14" imgW="253800" imgH="152280" progId="Equation.DSMT4">
                  <p:embed/>
                </p:oleObj>
              </mc:Choice>
              <mc:Fallback>
                <p:oleObj name="Equation" r:id="rId14" imgW="253800" imgH="152280" progId="Equation.DSMT4">
                  <p:embed/>
                  <p:pic>
                    <p:nvPicPr>
                      <p:cNvPr id="206882" name="Object 3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5083175"/>
                        <a:ext cx="431800" cy="2746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4" name="Object 36"/>
          <p:cNvGraphicFramePr>
            <a:graphicFrameLocks noChangeAspect="1"/>
          </p:cNvGraphicFramePr>
          <p:nvPr/>
        </p:nvGraphicFramePr>
        <p:xfrm>
          <a:off x="839788" y="5715000"/>
          <a:ext cx="455612" cy="298450"/>
        </p:xfrm>
        <a:graphic>
          <a:graphicData uri="http://schemas.openxmlformats.org/presentationml/2006/ole">
            <mc:AlternateContent xmlns:mc="http://schemas.openxmlformats.org/markup-compatibility/2006">
              <mc:Choice xmlns:v="urn:schemas-microsoft-com:vml" Requires="v">
                <p:oleObj spid="_x0000_s193481" name="Equation" r:id="rId16" imgW="266400" imgH="164880" progId="Equation.DSMT4">
                  <p:embed/>
                </p:oleObj>
              </mc:Choice>
              <mc:Fallback>
                <p:oleObj name="Equation" r:id="rId16" imgW="266400" imgH="164880" progId="Equation.DSMT4">
                  <p:embed/>
                  <p:pic>
                    <p:nvPicPr>
                      <p:cNvPr id="206884" name="Object 3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9788" y="5715000"/>
                        <a:ext cx="455612" cy="2984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5" name="Object 37"/>
          <p:cNvGraphicFramePr>
            <a:graphicFrameLocks noChangeAspect="1"/>
          </p:cNvGraphicFramePr>
          <p:nvPr/>
        </p:nvGraphicFramePr>
        <p:xfrm>
          <a:off x="1295400" y="4475163"/>
          <a:ext cx="604838" cy="298450"/>
        </p:xfrm>
        <a:graphic>
          <a:graphicData uri="http://schemas.openxmlformats.org/presentationml/2006/ole">
            <mc:AlternateContent xmlns:mc="http://schemas.openxmlformats.org/markup-compatibility/2006">
              <mc:Choice xmlns:v="urn:schemas-microsoft-com:vml" Requires="v">
                <p:oleObj spid="_x0000_s193482" name="Equation" r:id="rId18" imgW="355320" imgH="164880" progId="Equation.DSMT4">
                  <p:embed/>
                </p:oleObj>
              </mc:Choice>
              <mc:Fallback>
                <p:oleObj name="Equation" r:id="rId18" imgW="355320" imgH="164880" progId="Equation.DSMT4">
                  <p:embed/>
                  <p:pic>
                    <p:nvPicPr>
                      <p:cNvPr id="206885" name="Object 3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5400" y="4475163"/>
                        <a:ext cx="604838" cy="2984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6" name="Object 38"/>
          <p:cNvGraphicFramePr>
            <a:graphicFrameLocks noChangeAspect="1"/>
          </p:cNvGraphicFramePr>
          <p:nvPr/>
        </p:nvGraphicFramePr>
        <p:xfrm>
          <a:off x="1855788" y="4371975"/>
          <a:ext cx="4240212" cy="504825"/>
        </p:xfrm>
        <a:graphic>
          <a:graphicData uri="http://schemas.openxmlformats.org/presentationml/2006/ole">
            <mc:AlternateContent xmlns:mc="http://schemas.openxmlformats.org/markup-compatibility/2006">
              <mc:Choice xmlns:v="urn:schemas-microsoft-com:vml" Requires="v">
                <p:oleObj spid="_x0000_s193483" name="Equation" r:id="rId20" imgW="2489040" imgH="279360" progId="Equation.DSMT4">
                  <p:embed/>
                </p:oleObj>
              </mc:Choice>
              <mc:Fallback>
                <p:oleObj name="Equation" r:id="rId20" imgW="2489040" imgH="279360" progId="Equation.DSMT4">
                  <p:embed/>
                  <p:pic>
                    <p:nvPicPr>
                      <p:cNvPr id="206886" name="Object 3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55788" y="4371975"/>
                        <a:ext cx="4240212" cy="5048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7" name="Object 39"/>
          <p:cNvGraphicFramePr>
            <a:graphicFrameLocks noChangeAspect="1"/>
          </p:cNvGraphicFramePr>
          <p:nvPr/>
        </p:nvGraphicFramePr>
        <p:xfrm>
          <a:off x="1271588" y="4887913"/>
          <a:ext cx="474662" cy="665162"/>
        </p:xfrm>
        <a:graphic>
          <a:graphicData uri="http://schemas.openxmlformats.org/presentationml/2006/ole">
            <mc:AlternateContent xmlns:mc="http://schemas.openxmlformats.org/markup-compatibility/2006">
              <mc:Choice xmlns:v="urn:schemas-microsoft-com:vml" Requires="v">
                <p:oleObj spid="_x0000_s193484" name="Equation" r:id="rId22" imgW="279360" imgH="368280" progId="Equation.DSMT4">
                  <p:embed/>
                </p:oleObj>
              </mc:Choice>
              <mc:Fallback>
                <p:oleObj name="Equation" r:id="rId22" imgW="279360" imgH="368280" progId="Equation.DSMT4">
                  <p:embed/>
                  <p:pic>
                    <p:nvPicPr>
                      <p:cNvPr id="206887" name="Object 3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71588" y="4887913"/>
                        <a:ext cx="474662" cy="6651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8" name="Object 40"/>
          <p:cNvGraphicFramePr>
            <a:graphicFrameLocks noChangeAspect="1"/>
          </p:cNvGraphicFramePr>
          <p:nvPr/>
        </p:nvGraphicFramePr>
        <p:xfrm>
          <a:off x="1749425" y="4876800"/>
          <a:ext cx="2746375" cy="687388"/>
        </p:xfrm>
        <a:graphic>
          <a:graphicData uri="http://schemas.openxmlformats.org/presentationml/2006/ole">
            <mc:AlternateContent xmlns:mc="http://schemas.openxmlformats.org/markup-compatibility/2006">
              <mc:Choice xmlns:v="urn:schemas-microsoft-com:vml" Requires="v">
                <p:oleObj spid="_x0000_s193485" name="Equation" r:id="rId24" imgW="1612800" imgH="380880" progId="Equation.DSMT4">
                  <p:embed/>
                </p:oleObj>
              </mc:Choice>
              <mc:Fallback>
                <p:oleObj name="Equation" r:id="rId24" imgW="1612800" imgH="380880" progId="Equation.DSMT4">
                  <p:embed/>
                  <p:pic>
                    <p:nvPicPr>
                      <p:cNvPr id="206888" name="Object 4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49425" y="4876800"/>
                        <a:ext cx="2746375" cy="6873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9" name="Object 41"/>
          <p:cNvGraphicFramePr>
            <a:graphicFrameLocks noChangeAspect="1"/>
          </p:cNvGraphicFramePr>
          <p:nvPr/>
        </p:nvGraphicFramePr>
        <p:xfrm>
          <a:off x="1300163" y="5562600"/>
          <a:ext cx="909637" cy="665163"/>
        </p:xfrm>
        <a:graphic>
          <a:graphicData uri="http://schemas.openxmlformats.org/presentationml/2006/ole">
            <mc:AlternateContent xmlns:mc="http://schemas.openxmlformats.org/markup-compatibility/2006">
              <mc:Choice xmlns:v="urn:schemas-microsoft-com:vml" Requires="v">
                <p:oleObj spid="_x0000_s193486" name="Equation" r:id="rId26" imgW="533160" imgH="368280" progId="Equation.DSMT4">
                  <p:embed/>
                </p:oleObj>
              </mc:Choice>
              <mc:Fallback>
                <p:oleObj name="Equation" r:id="rId26" imgW="533160" imgH="368280" progId="Equation.DSMT4">
                  <p:embed/>
                  <p:pic>
                    <p:nvPicPr>
                      <p:cNvPr id="206889" name="Object 4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300163" y="5562600"/>
                        <a:ext cx="909637"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90" name="Object 42"/>
          <p:cNvGraphicFramePr>
            <a:graphicFrameLocks noChangeAspect="1"/>
          </p:cNvGraphicFramePr>
          <p:nvPr/>
        </p:nvGraphicFramePr>
        <p:xfrm>
          <a:off x="2287588" y="5562600"/>
          <a:ext cx="3656012" cy="665163"/>
        </p:xfrm>
        <a:graphic>
          <a:graphicData uri="http://schemas.openxmlformats.org/presentationml/2006/ole">
            <mc:AlternateContent xmlns:mc="http://schemas.openxmlformats.org/markup-compatibility/2006">
              <mc:Choice xmlns:v="urn:schemas-microsoft-com:vml" Requires="v">
                <p:oleObj spid="_x0000_s193487" name="Equation" r:id="rId28" imgW="2145960" imgH="368280" progId="Equation.DSMT4">
                  <p:embed/>
                </p:oleObj>
              </mc:Choice>
              <mc:Fallback>
                <p:oleObj name="Equation" r:id="rId28" imgW="2145960" imgH="368280" progId="Equation.DSMT4">
                  <p:embed/>
                  <p:pic>
                    <p:nvPicPr>
                      <p:cNvPr id="206890" name="Object 4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287588" y="5562600"/>
                        <a:ext cx="3656012"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5569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6876"/>
                                        </p:tgtEl>
                                        <p:attrNameLst>
                                          <p:attrName>style.visibility</p:attrName>
                                        </p:attrNameLst>
                                      </p:cBhvr>
                                      <p:to>
                                        <p:strVal val="visible"/>
                                      </p:to>
                                    </p:set>
                                    <p:anim calcmode="lin" valueType="num">
                                      <p:cBhvr>
                                        <p:cTn id="7" dur="500" fill="hold"/>
                                        <p:tgtEl>
                                          <p:spTgt spid="206876"/>
                                        </p:tgtEl>
                                        <p:attrNameLst>
                                          <p:attrName>ppt_w</p:attrName>
                                        </p:attrNameLst>
                                      </p:cBhvr>
                                      <p:tavLst>
                                        <p:tav tm="0">
                                          <p:val>
                                            <p:fltVal val="0"/>
                                          </p:val>
                                        </p:tav>
                                        <p:tav tm="100000">
                                          <p:val>
                                            <p:strVal val="#ppt_w"/>
                                          </p:val>
                                        </p:tav>
                                      </p:tavLst>
                                    </p:anim>
                                    <p:anim calcmode="lin" valueType="num">
                                      <p:cBhvr>
                                        <p:cTn id="8" dur="500" fill="hold"/>
                                        <p:tgtEl>
                                          <p:spTgt spid="206876"/>
                                        </p:tgtEl>
                                        <p:attrNameLst>
                                          <p:attrName>ppt_h</p:attrName>
                                        </p:attrNameLst>
                                      </p:cBhvr>
                                      <p:tavLst>
                                        <p:tav tm="0">
                                          <p:val>
                                            <p:fltVal val="0"/>
                                          </p:val>
                                        </p:tav>
                                        <p:tav tm="100000">
                                          <p:val>
                                            <p:strVal val="#ppt_h"/>
                                          </p:val>
                                        </p:tav>
                                      </p:tavLst>
                                    </p:anim>
                                    <p:animEffect transition="in" filter="fade">
                                      <p:cBhvr>
                                        <p:cTn id="9" dur="500"/>
                                        <p:tgtEl>
                                          <p:spTgt spid="20687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206855"/>
                                        </p:tgtEl>
                                        <p:attrNameLst>
                                          <p:attrName>style.visibility</p:attrName>
                                        </p:attrNameLst>
                                      </p:cBhvr>
                                      <p:to>
                                        <p:strVal val="visible"/>
                                      </p:to>
                                    </p:set>
                                    <p:animEffect transition="in" filter="wipe(left)">
                                      <p:cBhvr>
                                        <p:cTn id="14" dur="500"/>
                                        <p:tgtEl>
                                          <p:spTgt spid="206855"/>
                                        </p:tgtEl>
                                      </p:cBhvr>
                                    </p:animEffect>
                                  </p:childTnLst>
                                </p:cTn>
                              </p:par>
                              <p:par>
                                <p:cTn id="15" presetID="22" presetClass="entr" presetSubtype="8" fill="hold" nodeType="withEffect">
                                  <p:stCondLst>
                                    <p:cond delay="0"/>
                                  </p:stCondLst>
                                  <p:childTnLst>
                                    <p:set>
                                      <p:cBhvr>
                                        <p:cTn id="16" dur="1" fill="hold">
                                          <p:stCondLst>
                                            <p:cond delay="0"/>
                                          </p:stCondLst>
                                        </p:cTn>
                                        <p:tgtEl>
                                          <p:spTgt spid="206870"/>
                                        </p:tgtEl>
                                        <p:attrNameLst>
                                          <p:attrName>style.visibility</p:attrName>
                                        </p:attrNameLst>
                                      </p:cBhvr>
                                      <p:to>
                                        <p:strVal val="visible"/>
                                      </p:to>
                                    </p:set>
                                    <p:animEffect transition="in" filter="wipe(left)">
                                      <p:cBhvr>
                                        <p:cTn id="17" dur="500"/>
                                        <p:tgtEl>
                                          <p:spTgt spid="20687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6879"/>
                                        </p:tgtEl>
                                        <p:attrNameLst>
                                          <p:attrName>style.visibility</p:attrName>
                                        </p:attrNameLst>
                                      </p:cBhvr>
                                      <p:to>
                                        <p:strVal val="visible"/>
                                      </p:to>
                                    </p:set>
                                    <p:animEffect transition="in" filter="wipe(left)">
                                      <p:cBhvr>
                                        <p:cTn id="22" dur="500"/>
                                        <p:tgtEl>
                                          <p:spTgt spid="20687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6880"/>
                                        </p:tgtEl>
                                        <p:attrNameLst>
                                          <p:attrName>style.visibility</p:attrName>
                                        </p:attrNameLst>
                                      </p:cBhvr>
                                      <p:to>
                                        <p:strVal val="visible"/>
                                      </p:to>
                                    </p:set>
                                    <p:animEffect transition="in" filter="wipe(left)">
                                      <p:cBhvr>
                                        <p:cTn id="27" dur="500"/>
                                        <p:tgtEl>
                                          <p:spTgt spid="20688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6881"/>
                                        </p:tgtEl>
                                        <p:attrNameLst>
                                          <p:attrName>style.visibility</p:attrName>
                                        </p:attrNameLst>
                                      </p:cBhvr>
                                      <p:to>
                                        <p:strVal val="visible"/>
                                      </p:to>
                                    </p:set>
                                    <p:animEffect transition="in" filter="wipe(left)">
                                      <p:cBhvr>
                                        <p:cTn id="32" dur="500"/>
                                        <p:tgtEl>
                                          <p:spTgt spid="20688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6877"/>
                                        </p:tgtEl>
                                        <p:attrNameLst>
                                          <p:attrName>style.visibility</p:attrName>
                                        </p:attrNameLst>
                                      </p:cBhvr>
                                      <p:to>
                                        <p:strVal val="visible"/>
                                      </p:to>
                                    </p:set>
                                    <p:animEffect transition="in" filter="wipe(left)">
                                      <p:cBhvr>
                                        <p:cTn id="37" dur="500"/>
                                        <p:tgtEl>
                                          <p:spTgt spid="20687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6885"/>
                                        </p:tgtEl>
                                        <p:attrNameLst>
                                          <p:attrName>style.visibility</p:attrName>
                                        </p:attrNameLst>
                                      </p:cBhvr>
                                      <p:to>
                                        <p:strVal val="visible"/>
                                      </p:to>
                                    </p:set>
                                    <p:animEffect transition="in" filter="wipe(left)">
                                      <p:cBhvr>
                                        <p:cTn id="42" dur="500"/>
                                        <p:tgtEl>
                                          <p:spTgt spid="20688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06886"/>
                                        </p:tgtEl>
                                        <p:attrNameLst>
                                          <p:attrName>style.visibility</p:attrName>
                                        </p:attrNameLst>
                                      </p:cBhvr>
                                      <p:to>
                                        <p:strVal val="visible"/>
                                      </p:to>
                                    </p:set>
                                    <p:animEffect transition="in" filter="wipe(left)">
                                      <p:cBhvr>
                                        <p:cTn id="47" dur="500"/>
                                        <p:tgtEl>
                                          <p:spTgt spid="20688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06882"/>
                                        </p:tgtEl>
                                        <p:attrNameLst>
                                          <p:attrName>style.visibility</p:attrName>
                                        </p:attrNameLst>
                                      </p:cBhvr>
                                      <p:to>
                                        <p:strVal val="visible"/>
                                      </p:to>
                                    </p:set>
                                    <p:animEffect transition="in" filter="wipe(left)">
                                      <p:cBhvr>
                                        <p:cTn id="52" dur="500"/>
                                        <p:tgtEl>
                                          <p:spTgt spid="20688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06887"/>
                                        </p:tgtEl>
                                        <p:attrNameLst>
                                          <p:attrName>style.visibility</p:attrName>
                                        </p:attrNameLst>
                                      </p:cBhvr>
                                      <p:to>
                                        <p:strVal val="visible"/>
                                      </p:to>
                                    </p:set>
                                    <p:animEffect transition="in" filter="wipe(left)">
                                      <p:cBhvr>
                                        <p:cTn id="57" dur="500"/>
                                        <p:tgtEl>
                                          <p:spTgt spid="20688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06888"/>
                                        </p:tgtEl>
                                        <p:attrNameLst>
                                          <p:attrName>style.visibility</p:attrName>
                                        </p:attrNameLst>
                                      </p:cBhvr>
                                      <p:to>
                                        <p:strVal val="visible"/>
                                      </p:to>
                                    </p:set>
                                    <p:animEffect transition="in" filter="wipe(left)">
                                      <p:cBhvr>
                                        <p:cTn id="62" dur="500"/>
                                        <p:tgtEl>
                                          <p:spTgt spid="20688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06884"/>
                                        </p:tgtEl>
                                        <p:attrNameLst>
                                          <p:attrName>style.visibility</p:attrName>
                                        </p:attrNameLst>
                                      </p:cBhvr>
                                      <p:to>
                                        <p:strVal val="visible"/>
                                      </p:to>
                                    </p:set>
                                    <p:animEffect transition="in" filter="wipe(left)">
                                      <p:cBhvr>
                                        <p:cTn id="67" dur="500"/>
                                        <p:tgtEl>
                                          <p:spTgt spid="20688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06889"/>
                                        </p:tgtEl>
                                        <p:attrNameLst>
                                          <p:attrName>style.visibility</p:attrName>
                                        </p:attrNameLst>
                                      </p:cBhvr>
                                      <p:to>
                                        <p:strVal val="visible"/>
                                      </p:to>
                                    </p:set>
                                    <p:animEffect transition="in" filter="wipe(left)">
                                      <p:cBhvr>
                                        <p:cTn id="72" dur="500"/>
                                        <p:tgtEl>
                                          <p:spTgt spid="20688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06890"/>
                                        </p:tgtEl>
                                        <p:attrNameLst>
                                          <p:attrName>style.visibility</p:attrName>
                                        </p:attrNameLst>
                                      </p:cBhvr>
                                      <p:to>
                                        <p:strVal val="visible"/>
                                      </p:to>
                                    </p:set>
                                    <p:animEffect transition="in" filter="wipe(left)">
                                      <p:cBhvr>
                                        <p:cTn id="77" dur="500"/>
                                        <p:tgtEl>
                                          <p:spTgt spid="206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Oct. 12, 2020</a:t>
            </a: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18008" y="786"/>
            <a:ext cx="7772400" cy="5334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495300" y="342900"/>
            <a:ext cx="8153400" cy="5307249"/>
          </a:xfrm>
        </p:spPr>
        <p:txBody>
          <a:bodyPr/>
          <a:lstStyle/>
          <a:p>
            <a:pPr eaLnBrk="1" hangingPunct="1">
              <a:spcBef>
                <a:spcPts val="200"/>
              </a:spcBef>
            </a:pPr>
            <a:r>
              <a:rPr lang="en-US" sz="2400" dirty="0">
                <a:latin typeface="Arial Narrow" charset="0"/>
                <a:ea typeface="ＭＳ Ｐゴシック" charset="0"/>
              </a:rPr>
              <a:t>Online Mid-term comprehensive exam on Quest</a:t>
            </a:r>
          </a:p>
          <a:p>
            <a:pPr lvl="1">
              <a:lnSpc>
                <a:spcPct val="90000"/>
              </a:lnSpc>
            </a:pPr>
            <a:r>
              <a:rPr lang="en-US" sz="2000" dirty="0">
                <a:latin typeface="Arial Narrow" charset="0"/>
                <a:ea typeface="ＭＳ Ｐゴシック" charset="0"/>
                <a:cs typeface="ＭＳ Ｐゴシック" charset="0"/>
              </a:rPr>
              <a:t>In class Monday, Oct. 19</a:t>
            </a:r>
          </a:p>
          <a:p>
            <a:pPr lvl="1">
              <a:lnSpc>
                <a:spcPct val="90000"/>
              </a:lnSpc>
            </a:pPr>
            <a:r>
              <a:rPr lang="en-US" sz="2000" dirty="0">
                <a:latin typeface="Arial Narrow" charset="0"/>
                <a:ea typeface="ＭＳ Ｐゴシック" charset="0"/>
                <a:cs typeface="ＭＳ Ｐゴシック" charset="0"/>
              </a:rPr>
              <a:t>Covers: CH21.1 through what we finish Wednesday, Oct. 14 + math refresher</a:t>
            </a:r>
          </a:p>
          <a:p>
            <a:pPr lvl="1" eaLnBrk="1" hangingPunct="1">
              <a:spcBef>
                <a:spcPts val="200"/>
              </a:spcBef>
            </a:pPr>
            <a:r>
              <a:rPr lang="en-US" sz="2000" dirty="0"/>
              <a:t>BYOF: You may bring a one 8.5x11.5 sheet (front and back) of </a:t>
            </a:r>
            <a:r>
              <a:rPr lang="en-US" sz="2000" b="1" u="sng" dirty="0">
                <a:solidFill>
                  <a:srgbClr val="FF0000"/>
                </a:solidFill>
              </a:rPr>
              <a:t>handwritten</a:t>
            </a:r>
            <a:r>
              <a:rPr lang="en-US" sz="2000" dirty="0"/>
              <a:t> formulae and values of constants for the exam</a:t>
            </a:r>
          </a:p>
          <a:p>
            <a:pPr lvl="1" eaLnBrk="1" hangingPunct="1">
              <a:spcBef>
                <a:spcPts val="200"/>
              </a:spcBef>
            </a:pPr>
            <a:r>
              <a:rPr lang="en-US" sz="2000" dirty="0"/>
              <a:t>No derivations, word definitions, setups or solutions of any problems, figures, pictures, diagrams or arrows, </a:t>
            </a:r>
            <a:r>
              <a:rPr lang="en-US" sz="2000" dirty="0" err="1"/>
              <a:t>etc</a:t>
            </a:r>
            <a:r>
              <a:rPr lang="en-US" sz="2000" dirty="0"/>
              <a:t>!</a:t>
            </a:r>
          </a:p>
          <a:p>
            <a:pPr lvl="1" eaLnBrk="1" hangingPunct="1">
              <a:spcBef>
                <a:spcPts val="200"/>
              </a:spcBef>
            </a:pPr>
            <a:r>
              <a:rPr lang="en-US" sz="2000" dirty="0"/>
              <a:t>No additional formulae or values of constants will be provided!</a:t>
            </a:r>
          </a:p>
          <a:p>
            <a:pPr lvl="1" eaLnBrk="1" hangingPunct="1">
              <a:spcBef>
                <a:spcPts val="200"/>
              </a:spcBef>
            </a:pPr>
            <a:r>
              <a:rPr lang="en-US" sz="2000" dirty="0"/>
              <a:t>Must send me the photos of front and back of the formula sheet, including the blank, no later than 11am the day of the exam</a:t>
            </a:r>
          </a:p>
          <a:p>
            <a:pPr lvl="2" eaLnBrk="1" hangingPunct="1">
              <a:spcBef>
                <a:spcPts val="200"/>
              </a:spcBef>
            </a:pPr>
            <a:r>
              <a:rPr lang="en-US" sz="1800" dirty="0"/>
              <a:t>Once submitted, you cannot change, unless I ask you to delete some part of the sheet!</a:t>
            </a:r>
          </a:p>
          <a:p>
            <a:pPr eaLnBrk="1" hangingPunct="1">
              <a:spcBef>
                <a:spcPts val="200"/>
              </a:spcBef>
            </a:pPr>
            <a:r>
              <a:rPr lang="en-US" sz="2400" dirty="0"/>
              <a:t>Quiz 2 results</a:t>
            </a:r>
          </a:p>
          <a:p>
            <a:pPr lvl="1" eaLnBrk="1" hangingPunct="1">
              <a:spcBef>
                <a:spcPts val="200"/>
              </a:spcBef>
            </a:pPr>
            <a:r>
              <a:rPr lang="en-US" sz="2000" dirty="0"/>
              <a:t>Class average: 35.5/60 </a:t>
            </a:r>
            <a:r>
              <a:rPr lang="en-US" sz="2000" dirty="0">
                <a:sym typeface="Wingdings" pitchFamily="2" charset="2"/>
              </a:rPr>
              <a:t> equivalent to 58.8/100 (Q1: 80.3/100)</a:t>
            </a:r>
          </a:p>
          <a:p>
            <a:pPr lvl="1" eaLnBrk="1" hangingPunct="1">
              <a:spcBef>
                <a:spcPts val="200"/>
              </a:spcBef>
            </a:pPr>
            <a:r>
              <a:rPr lang="en-US" sz="2000" dirty="0">
                <a:sym typeface="Wingdings" pitchFamily="2" charset="2"/>
              </a:rPr>
              <a:t>Top score: 60/60</a:t>
            </a:r>
            <a:endParaRPr lang="en-US" sz="1600" dirty="0"/>
          </a:p>
          <a:p>
            <a:pPr eaLnBrk="1" hangingPunct="1">
              <a:spcBef>
                <a:spcPts val="200"/>
              </a:spcBef>
            </a:pPr>
            <a:r>
              <a:rPr lang="en-US" sz="2400" dirty="0"/>
              <a:t>Special seminar on COVID – 19: </a:t>
            </a:r>
            <a:r>
              <a:rPr lang="en-US" sz="2400" b="1" u="sng" dirty="0">
                <a:solidFill>
                  <a:srgbClr val="C00000"/>
                </a:solidFill>
              </a:rPr>
              <a:t>3:30pm Sunday, Oct. 25</a:t>
            </a:r>
          </a:p>
          <a:p>
            <a:pPr lvl="1" eaLnBrk="1" hangingPunct="1">
              <a:spcBef>
                <a:spcPts val="200"/>
              </a:spcBef>
            </a:pPr>
            <a:r>
              <a:rPr lang="en-US" sz="2000" dirty="0"/>
              <a:t>Dr. Linda Lee</a:t>
            </a:r>
          </a:p>
          <a:p>
            <a:pPr lvl="1" eaLnBrk="1" hangingPunct="1">
              <a:spcBef>
                <a:spcPts val="200"/>
              </a:spcBef>
            </a:pPr>
            <a:r>
              <a:rPr lang="en-US" sz="2000" dirty="0"/>
              <a:t>Extra credit for participating in the seminar and asking a relevant question</a:t>
            </a:r>
          </a:p>
        </p:txBody>
      </p:sp>
    </p:spTree>
    <p:extLst>
      <p:ext uri="{BB962C8B-B14F-4D97-AF65-F5344CB8AC3E}">
        <p14:creationId xmlns:p14="http://schemas.microsoft.com/office/powerpoint/2010/main" val="199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a:t>Monday, Oct. 12, 2020</a:t>
            </a:r>
          </a:p>
        </p:txBody>
      </p:sp>
      <p:sp>
        <p:nvSpPr>
          <p:cNvPr id="32" name="Footer Placeholder 4"/>
          <p:cNvSpPr>
            <a:spLocks noGrp="1"/>
          </p:cNvSpPr>
          <p:nvPr>
            <p:ph type="ftr" sz="quarter" idx="11"/>
          </p:nvPr>
        </p:nvSpPr>
        <p:spPr/>
        <p:txBody>
          <a:bodyPr/>
          <a:lstStyle/>
          <a:p>
            <a:r>
              <a:rPr lang="de-DE"/>
              <a:t>PHYS 1444-002, Fall 2020                    Dr. Jaehoon Yu</a:t>
            </a:r>
            <a:endParaRPr lang="en-US"/>
          </a:p>
        </p:txBody>
      </p:sp>
      <p:sp>
        <p:nvSpPr>
          <p:cNvPr id="33" name="Slide Number Placeholder 5"/>
          <p:cNvSpPr>
            <a:spLocks noGrp="1"/>
          </p:cNvSpPr>
          <p:nvPr>
            <p:ph type="sldNum" sz="quarter" idx="12"/>
          </p:nvPr>
        </p:nvSpPr>
        <p:spPr/>
        <p:txBody>
          <a:bodyPr/>
          <a:lstStyle/>
          <a:p>
            <a:fld id="{83FAB595-DDCA-5146-BAD9-09D09995EB1E}" type="slidenum">
              <a:rPr lang="en-US"/>
              <a:pPr/>
              <a:t>20</a:t>
            </a:fld>
            <a:endParaRPr lang="en-US"/>
          </a:p>
        </p:txBody>
      </p:sp>
      <p:sp>
        <p:nvSpPr>
          <p:cNvPr id="232461" name="Text Box 13"/>
          <p:cNvSpPr txBox="1">
            <a:spLocks noChangeArrowheads="1"/>
          </p:cNvSpPr>
          <p:nvPr/>
        </p:nvSpPr>
        <p:spPr bwMode="auto">
          <a:xfrm>
            <a:off x="685800" y="2378075"/>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charge is the same (                )  before and after the removal of the dielectric, we obtain</a:t>
            </a:r>
          </a:p>
        </p:txBody>
      </p:sp>
      <p:sp>
        <p:nvSpPr>
          <p:cNvPr id="232451" name="Rectangle 3"/>
          <p:cNvSpPr>
            <a:spLocks noGrp="1" noChangeArrowheads="1"/>
          </p:cNvSpPr>
          <p:nvPr>
            <p:ph type="title"/>
          </p:nvPr>
        </p:nvSpPr>
        <p:spPr>
          <a:xfrm>
            <a:off x="228600" y="0"/>
            <a:ext cx="8686800" cy="762000"/>
          </a:xfrm>
        </p:spPr>
        <p:txBody>
          <a:bodyPr/>
          <a:lstStyle/>
          <a:p>
            <a:r>
              <a:rPr lang="en-US" dirty="0"/>
              <a:t>Example 24 – 11 cont’d</a:t>
            </a:r>
          </a:p>
        </p:txBody>
      </p:sp>
      <p:sp>
        <p:nvSpPr>
          <p:cNvPr id="232453" name="Text Box 5"/>
          <p:cNvSpPr txBox="1">
            <a:spLocks noChangeArrowheads="1"/>
          </p:cNvSpPr>
          <p:nvPr/>
        </p:nvSpPr>
        <p:spPr bwMode="auto">
          <a:xfrm>
            <a:off x="533400" y="8382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a:t>
            </a:r>
          </a:p>
        </p:txBody>
      </p:sp>
      <p:graphicFrame>
        <p:nvGraphicFramePr>
          <p:cNvPr id="232454" name="Object 6"/>
          <p:cNvGraphicFramePr>
            <a:graphicFrameLocks noChangeAspect="1"/>
          </p:cNvGraphicFramePr>
          <p:nvPr/>
        </p:nvGraphicFramePr>
        <p:xfrm>
          <a:off x="436563" y="1746250"/>
          <a:ext cx="630237" cy="446088"/>
        </p:xfrm>
        <a:graphic>
          <a:graphicData uri="http://schemas.openxmlformats.org/presentationml/2006/ole">
            <mc:AlternateContent xmlns:mc="http://schemas.openxmlformats.org/markup-compatibility/2006">
              <mc:Choice xmlns:v="urn:schemas-microsoft-com:vml" Requires="v">
                <p:oleObj spid="_x0000_s206133" name="Equation" r:id="rId3" imgW="304560" imgH="203040" progId="Equation.DSMT4">
                  <p:embed/>
                </p:oleObj>
              </mc:Choice>
              <mc:Fallback>
                <p:oleObj name="Equation" r:id="rId3" imgW="304560" imgH="203040" progId="Equation.DSMT4">
                  <p:embed/>
                  <p:pic>
                    <p:nvPicPr>
                      <p:cNvPr id="23245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3" y="1746250"/>
                        <a:ext cx="630237" cy="4460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55" name="Object 7"/>
          <p:cNvGraphicFramePr>
            <a:graphicFrameLocks noChangeAspect="1"/>
          </p:cNvGraphicFramePr>
          <p:nvPr/>
        </p:nvGraphicFramePr>
        <p:xfrm>
          <a:off x="3733800" y="2349500"/>
          <a:ext cx="1130300" cy="546100"/>
        </p:xfrm>
        <a:graphic>
          <a:graphicData uri="http://schemas.openxmlformats.org/presentationml/2006/ole">
            <mc:AlternateContent xmlns:mc="http://schemas.openxmlformats.org/markup-compatibility/2006">
              <mc:Choice xmlns:v="urn:schemas-microsoft-com:vml" Requires="v">
                <p:oleObj spid="_x0000_s206134" name="Equation" r:id="rId5" imgW="444240" imgH="203040" progId="Equation.DSMT4">
                  <p:embed/>
                </p:oleObj>
              </mc:Choice>
              <mc:Fallback>
                <p:oleObj name="Equation" r:id="rId5" imgW="444240" imgH="203040" progId="Equation.DSMT4">
                  <p:embed/>
                  <p:pic>
                    <p:nvPicPr>
                      <p:cNvPr id="23245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349500"/>
                        <a:ext cx="1130300"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32456" name="Text Box 8"/>
          <p:cNvSpPr txBox="1">
            <a:spLocks noChangeArrowheads="1"/>
          </p:cNvSpPr>
          <p:nvPr/>
        </p:nvSpPr>
        <p:spPr bwMode="auto">
          <a:xfrm>
            <a:off x="1143000" y="838200"/>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the dielectric has been removed, the effect of dielectric constant must be removed as well.  </a:t>
            </a:r>
          </a:p>
        </p:txBody>
      </p:sp>
      <p:graphicFrame>
        <p:nvGraphicFramePr>
          <p:cNvPr id="232458" name="Object 10"/>
          <p:cNvGraphicFramePr>
            <a:graphicFrameLocks noChangeAspect="1"/>
          </p:cNvGraphicFramePr>
          <p:nvPr/>
        </p:nvGraphicFramePr>
        <p:xfrm>
          <a:off x="609600" y="4146550"/>
          <a:ext cx="773113" cy="547688"/>
        </p:xfrm>
        <a:graphic>
          <a:graphicData uri="http://schemas.openxmlformats.org/presentationml/2006/ole">
            <mc:AlternateContent xmlns:mc="http://schemas.openxmlformats.org/markup-compatibility/2006">
              <mc:Choice xmlns:v="urn:schemas-microsoft-com:vml" Requires="v">
                <p:oleObj spid="_x0000_s206135" name="Equation" r:id="rId7" imgW="304560" imgH="203040" progId="Equation.DSMT4">
                  <p:embed/>
                </p:oleObj>
              </mc:Choice>
              <mc:Fallback>
                <p:oleObj name="Equation" r:id="rId7" imgW="304560" imgH="203040" progId="Equation.DSMT4">
                  <p:embed/>
                  <p:pic>
                    <p:nvPicPr>
                      <p:cNvPr id="232458"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146550"/>
                        <a:ext cx="773113" cy="5476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59" name="Object 11"/>
          <p:cNvGraphicFramePr>
            <a:graphicFrameLocks noChangeAspect="1"/>
          </p:cNvGraphicFramePr>
          <p:nvPr/>
        </p:nvGraphicFramePr>
        <p:xfrm>
          <a:off x="228600" y="5129213"/>
          <a:ext cx="639763" cy="433387"/>
        </p:xfrm>
        <a:graphic>
          <a:graphicData uri="http://schemas.openxmlformats.org/presentationml/2006/ole">
            <mc:AlternateContent xmlns:mc="http://schemas.openxmlformats.org/markup-compatibility/2006">
              <mc:Choice xmlns:v="urn:schemas-microsoft-com:vml" Requires="v">
                <p:oleObj spid="_x0000_s206136" name="Equation" r:id="rId9" imgW="317160" imgH="203040" progId="Equation.DSMT4">
                  <p:embed/>
                </p:oleObj>
              </mc:Choice>
              <mc:Fallback>
                <p:oleObj name="Equation" r:id="rId9" imgW="317160" imgH="203040" progId="Equation.DSMT4">
                  <p:embed/>
                  <p:pic>
                    <p:nvPicPr>
                      <p:cNvPr id="232459"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5129213"/>
                        <a:ext cx="639763" cy="4333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60" name="Object 12"/>
          <p:cNvGraphicFramePr>
            <a:graphicFrameLocks noChangeAspect="1"/>
          </p:cNvGraphicFramePr>
          <p:nvPr/>
        </p:nvGraphicFramePr>
        <p:xfrm>
          <a:off x="609600" y="3227388"/>
          <a:ext cx="742950" cy="546100"/>
        </p:xfrm>
        <a:graphic>
          <a:graphicData uri="http://schemas.openxmlformats.org/presentationml/2006/ole">
            <mc:AlternateContent xmlns:mc="http://schemas.openxmlformats.org/markup-compatibility/2006">
              <mc:Choice xmlns:v="urn:schemas-microsoft-com:vml" Requires="v">
                <p:oleObj spid="_x0000_s206137" name="Equation" r:id="rId11" imgW="291960" imgH="203040" progId="Equation.DSMT4">
                  <p:embed/>
                </p:oleObj>
              </mc:Choice>
              <mc:Fallback>
                <p:oleObj name="Equation" r:id="rId11" imgW="291960" imgH="203040" progId="Equation.DSMT4">
                  <p:embed/>
                  <p:pic>
                    <p:nvPicPr>
                      <p:cNvPr id="23246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3227388"/>
                        <a:ext cx="742950"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32462" name="Text Box 14"/>
          <p:cNvSpPr txBox="1">
            <a:spLocks noChangeArrowheads="1"/>
          </p:cNvSpPr>
          <p:nvPr/>
        </p:nvSpPr>
        <p:spPr bwMode="auto">
          <a:xfrm>
            <a:off x="228600" y="5883275"/>
            <a:ext cx="1905000" cy="6699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dirty="0">
                <a:solidFill>
                  <a:srgbClr val="FF0000"/>
                </a:solidFill>
                <a:latin typeface="Arial Narrow" charset="0"/>
              </a:rPr>
              <a:t>Where did the extra energy come from?</a:t>
            </a:r>
          </a:p>
        </p:txBody>
      </p:sp>
      <p:sp>
        <p:nvSpPr>
          <p:cNvPr id="232463" name="Text Box 15"/>
          <p:cNvSpPr txBox="1">
            <a:spLocks noChangeArrowheads="1"/>
          </p:cNvSpPr>
          <p:nvPr/>
        </p:nvSpPr>
        <p:spPr bwMode="auto">
          <a:xfrm>
            <a:off x="2438400" y="5791200"/>
            <a:ext cx="4876800" cy="395288"/>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a:solidFill>
                  <a:srgbClr val="FF0000"/>
                </a:solidFill>
                <a:latin typeface="Arial Narrow" charset="0"/>
              </a:rPr>
              <a:t>The energy conservation law is violated in electricity???</a:t>
            </a:r>
          </a:p>
        </p:txBody>
      </p:sp>
      <p:sp>
        <p:nvSpPr>
          <p:cNvPr id="232464" name="Text Box 16"/>
          <p:cNvSpPr txBox="1">
            <a:spLocks noChangeArrowheads="1"/>
          </p:cNvSpPr>
          <p:nvPr/>
        </p:nvSpPr>
        <p:spPr bwMode="auto">
          <a:xfrm>
            <a:off x="2209800" y="6324600"/>
            <a:ext cx="6934200" cy="338554"/>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600" b="1">
                <a:solidFill>
                  <a:srgbClr val="FF0000"/>
                </a:solidFill>
                <a:latin typeface="Arial Narrow" charset="0"/>
              </a:rPr>
              <a:t>An external force has done the work of 3.6x10</a:t>
            </a:r>
            <a:r>
              <a:rPr lang="en-US" sz="1600" b="1" baseline="30000">
                <a:solidFill>
                  <a:srgbClr val="FF0000"/>
                </a:solidFill>
                <a:latin typeface="Arial Narrow" charset="0"/>
              </a:rPr>
              <a:t>-4</a:t>
            </a:r>
            <a:r>
              <a:rPr lang="en-US" sz="1600" b="1">
                <a:solidFill>
                  <a:srgbClr val="FF0000"/>
                </a:solidFill>
                <a:latin typeface="Arial Narrow" charset="0"/>
              </a:rPr>
              <a:t>J on the system to remove dielectric!!</a:t>
            </a:r>
          </a:p>
        </p:txBody>
      </p:sp>
      <p:sp>
        <p:nvSpPr>
          <p:cNvPr id="232466" name="AutoShape 18"/>
          <p:cNvSpPr>
            <a:spLocks noChangeArrowheads="1"/>
          </p:cNvSpPr>
          <p:nvPr/>
        </p:nvSpPr>
        <p:spPr bwMode="auto">
          <a:xfrm>
            <a:off x="2590800" y="5715000"/>
            <a:ext cx="4419600" cy="5334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0000"/>
            </a:solidFill>
            <a:miter lim="800000"/>
            <a:headEnd/>
            <a:tailEnd/>
          </a:ln>
          <a:effectLst/>
        </p:spPr>
        <p:txBody>
          <a:bodyPr anchor="ctr">
            <a:prstTxWarp prst="textNoShape">
              <a:avLst/>
            </a:prstTxWarp>
            <a:spAutoFit/>
          </a:bodyPr>
          <a:lstStyle/>
          <a:p>
            <a:endParaRPr lang="en-US"/>
          </a:p>
        </p:txBody>
      </p:sp>
      <p:sp>
        <p:nvSpPr>
          <p:cNvPr id="232467" name="Text Box 19"/>
          <p:cNvSpPr txBox="1">
            <a:spLocks noChangeArrowheads="1"/>
          </p:cNvSpPr>
          <p:nvPr/>
        </p:nvSpPr>
        <p:spPr bwMode="auto">
          <a:xfrm>
            <a:off x="7527925" y="5622925"/>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8" name="Text Box 20"/>
          <p:cNvSpPr txBox="1">
            <a:spLocks noChangeArrowheads="1"/>
          </p:cNvSpPr>
          <p:nvPr/>
        </p:nvSpPr>
        <p:spPr bwMode="auto">
          <a:xfrm>
            <a:off x="7527925" y="579120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9" name="Text Box 21"/>
          <p:cNvSpPr txBox="1">
            <a:spLocks noChangeArrowheads="1"/>
          </p:cNvSpPr>
          <p:nvPr/>
        </p:nvSpPr>
        <p:spPr bwMode="auto">
          <a:xfrm>
            <a:off x="7543800" y="598805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a:t>
            </a:r>
          </a:p>
        </p:txBody>
      </p:sp>
      <p:graphicFrame>
        <p:nvGraphicFramePr>
          <p:cNvPr id="232470" name="Object 22"/>
          <p:cNvGraphicFramePr>
            <a:graphicFrameLocks noChangeAspect="1"/>
          </p:cNvGraphicFramePr>
          <p:nvPr/>
        </p:nvGraphicFramePr>
        <p:xfrm>
          <a:off x="1073150" y="1565275"/>
          <a:ext cx="603250" cy="808038"/>
        </p:xfrm>
        <a:graphic>
          <a:graphicData uri="http://schemas.openxmlformats.org/presentationml/2006/ole">
            <mc:AlternateContent xmlns:mc="http://schemas.openxmlformats.org/markup-compatibility/2006">
              <mc:Choice xmlns:v="urn:schemas-microsoft-com:vml" Requires="v">
                <p:oleObj spid="_x0000_s206138" name="Equation" r:id="rId13" imgW="291960" imgH="368280" progId="Equation.DSMT4">
                  <p:embed/>
                </p:oleObj>
              </mc:Choice>
              <mc:Fallback>
                <p:oleObj name="Equation" r:id="rId13" imgW="291960" imgH="368280" progId="Equation.DSMT4">
                  <p:embed/>
                  <p:pic>
                    <p:nvPicPr>
                      <p:cNvPr id="232470" name="Object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3150" y="1565275"/>
                        <a:ext cx="603250" cy="8080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1" name="Object 23"/>
          <p:cNvGraphicFramePr>
            <a:graphicFrameLocks noChangeAspect="1"/>
          </p:cNvGraphicFramePr>
          <p:nvPr/>
        </p:nvGraphicFramePr>
        <p:xfrm>
          <a:off x="1600200" y="1524000"/>
          <a:ext cx="6958013" cy="892175"/>
        </p:xfrm>
        <a:graphic>
          <a:graphicData uri="http://schemas.openxmlformats.org/presentationml/2006/ole">
            <mc:AlternateContent xmlns:mc="http://schemas.openxmlformats.org/markup-compatibility/2006">
              <mc:Choice xmlns:v="urn:schemas-microsoft-com:vml" Requires="v">
                <p:oleObj spid="_x0000_s206139" name="Equation" r:id="rId15" imgW="3365280" imgH="406080" progId="Equation.DSMT4">
                  <p:embed/>
                </p:oleObj>
              </mc:Choice>
              <mc:Fallback>
                <p:oleObj name="Equation" r:id="rId15" imgW="3365280" imgH="406080" progId="Equation.DSMT4">
                  <p:embed/>
                  <p:pic>
                    <p:nvPicPr>
                      <p:cNvPr id="232471" name="Object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00200" y="1524000"/>
                        <a:ext cx="6958013" cy="8921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2" name="Object 24"/>
          <p:cNvGraphicFramePr>
            <a:graphicFrameLocks noChangeAspect="1"/>
          </p:cNvGraphicFramePr>
          <p:nvPr/>
        </p:nvGraphicFramePr>
        <p:xfrm>
          <a:off x="1344613" y="3227388"/>
          <a:ext cx="1192212" cy="546100"/>
        </p:xfrm>
        <a:graphic>
          <a:graphicData uri="http://schemas.openxmlformats.org/presentationml/2006/ole">
            <mc:AlternateContent xmlns:mc="http://schemas.openxmlformats.org/markup-compatibility/2006">
              <mc:Choice xmlns:v="urn:schemas-microsoft-com:vml" Requires="v">
                <p:oleObj spid="_x0000_s206140" name="Equation" r:id="rId17" imgW="469800" imgH="203040" progId="Equation.DSMT4">
                  <p:embed/>
                </p:oleObj>
              </mc:Choice>
              <mc:Fallback>
                <p:oleObj name="Equation" r:id="rId17" imgW="469800" imgH="203040" progId="Equation.DSMT4">
                  <p:embed/>
                  <p:pic>
                    <p:nvPicPr>
                      <p:cNvPr id="232472" name="Object 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44613" y="3227388"/>
                        <a:ext cx="1192212"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3" name="Object 25"/>
          <p:cNvGraphicFramePr>
            <a:graphicFrameLocks noChangeAspect="1"/>
          </p:cNvGraphicFramePr>
          <p:nvPr/>
        </p:nvGraphicFramePr>
        <p:xfrm>
          <a:off x="2528888" y="3227388"/>
          <a:ext cx="1387475" cy="546100"/>
        </p:xfrm>
        <a:graphic>
          <a:graphicData uri="http://schemas.openxmlformats.org/presentationml/2006/ole">
            <mc:AlternateContent xmlns:mc="http://schemas.openxmlformats.org/markup-compatibility/2006">
              <mc:Choice xmlns:v="urn:schemas-microsoft-com:vml" Requires="v">
                <p:oleObj spid="_x0000_s206141" name="Equation" r:id="rId19" imgW="545760" imgH="203040" progId="Equation.DSMT4">
                  <p:embed/>
                </p:oleObj>
              </mc:Choice>
              <mc:Fallback>
                <p:oleObj name="Equation" r:id="rId19" imgW="545760" imgH="203040" progId="Equation.DSMT4">
                  <p:embed/>
                  <p:pic>
                    <p:nvPicPr>
                      <p:cNvPr id="232473" name="Object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28888" y="3227388"/>
                        <a:ext cx="1387475"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4" name="Object 26"/>
          <p:cNvGraphicFramePr>
            <a:graphicFrameLocks noChangeAspect="1"/>
          </p:cNvGraphicFramePr>
          <p:nvPr/>
        </p:nvGraphicFramePr>
        <p:xfrm>
          <a:off x="3908425" y="3278188"/>
          <a:ext cx="901700" cy="442912"/>
        </p:xfrm>
        <a:graphic>
          <a:graphicData uri="http://schemas.openxmlformats.org/presentationml/2006/ole">
            <mc:AlternateContent xmlns:mc="http://schemas.openxmlformats.org/markup-compatibility/2006">
              <mc:Choice xmlns:v="urn:schemas-microsoft-com:vml" Requires="v">
                <p:oleObj spid="_x0000_s206142" name="Equation" r:id="rId21" imgW="355320" imgH="164880" progId="Equation.DSMT4">
                  <p:embed/>
                </p:oleObj>
              </mc:Choice>
              <mc:Fallback>
                <p:oleObj name="Equation" r:id="rId21" imgW="355320" imgH="164880" progId="Equation.DSMT4">
                  <p:embed/>
                  <p:pic>
                    <p:nvPicPr>
                      <p:cNvPr id="232474" name="Object 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08425" y="3278188"/>
                        <a:ext cx="901700" cy="4429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5" name="Object 27"/>
          <p:cNvGraphicFramePr>
            <a:graphicFrameLocks noChangeAspect="1"/>
          </p:cNvGraphicFramePr>
          <p:nvPr/>
        </p:nvGraphicFramePr>
        <p:xfrm>
          <a:off x="4800600" y="3278188"/>
          <a:ext cx="2708275" cy="442912"/>
        </p:xfrm>
        <a:graphic>
          <a:graphicData uri="http://schemas.openxmlformats.org/presentationml/2006/ole">
            <mc:AlternateContent xmlns:mc="http://schemas.openxmlformats.org/markup-compatibility/2006">
              <mc:Choice xmlns:v="urn:schemas-microsoft-com:vml" Requires="v">
                <p:oleObj spid="_x0000_s206143" name="Equation" r:id="rId23" imgW="1066680" imgH="164880" progId="Equation.DSMT4">
                  <p:embed/>
                </p:oleObj>
              </mc:Choice>
              <mc:Fallback>
                <p:oleObj name="Equation" r:id="rId23" imgW="1066680" imgH="164880" progId="Equation.DSMT4">
                  <p:embed/>
                  <p:pic>
                    <p:nvPicPr>
                      <p:cNvPr id="232475" name="Object 2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00600" y="3278188"/>
                        <a:ext cx="2708275" cy="4429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6" name="Object 28"/>
          <p:cNvGraphicFramePr>
            <a:graphicFrameLocks noChangeAspect="1"/>
          </p:cNvGraphicFramePr>
          <p:nvPr/>
        </p:nvGraphicFramePr>
        <p:xfrm>
          <a:off x="1352550" y="3922713"/>
          <a:ext cx="806450" cy="992187"/>
        </p:xfrm>
        <a:graphic>
          <a:graphicData uri="http://schemas.openxmlformats.org/presentationml/2006/ole">
            <mc:AlternateContent xmlns:mc="http://schemas.openxmlformats.org/markup-compatibility/2006">
              <mc:Choice xmlns:v="urn:schemas-microsoft-com:vml" Requires="v">
                <p:oleObj spid="_x0000_s206144" name="Equation" r:id="rId25" imgW="317160" imgH="368280" progId="Equation.DSMT4">
                  <p:embed/>
                </p:oleObj>
              </mc:Choice>
              <mc:Fallback>
                <p:oleObj name="Equation" r:id="rId25" imgW="317160" imgH="368280" progId="Equation.DSMT4">
                  <p:embed/>
                  <p:pic>
                    <p:nvPicPr>
                      <p:cNvPr id="232476" name="Object 2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352550" y="3922713"/>
                        <a:ext cx="806450" cy="9921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7" name="Object 29"/>
          <p:cNvGraphicFramePr>
            <a:graphicFrameLocks noChangeAspect="1"/>
          </p:cNvGraphicFramePr>
          <p:nvPr/>
        </p:nvGraphicFramePr>
        <p:xfrm>
          <a:off x="2128838" y="3906838"/>
          <a:ext cx="5643562" cy="1025525"/>
        </p:xfrm>
        <a:graphic>
          <a:graphicData uri="http://schemas.openxmlformats.org/presentationml/2006/ole">
            <mc:AlternateContent xmlns:mc="http://schemas.openxmlformats.org/markup-compatibility/2006">
              <mc:Choice xmlns:v="urn:schemas-microsoft-com:vml" Requires="v">
                <p:oleObj spid="_x0000_s206145" name="Equation" r:id="rId27" imgW="2222280" imgH="380880" progId="Equation.DSMT4">
                  <p:embed/>
                </p:oleObj>
              </mc:Choice>
              <mc:Fallback>
                <p:oleObj name="Equation" r:id="rId27" imgW="2222280" imgH="380880" progId="Equation.DSMT4">
                  <p:embed/>
                  <p:pic>
                    <p:nvPicPr>
                      <p:cNvPr id="232477" name="Object 2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28838" y="3906838"/>
                        <a:ext cx="5643562" cy="10255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8" name="Object 30"/>
          <p:cNvGraphicFramePr>
            <a:graphicFrameLocks noChangeAspect="1"/>
          </p:cNvGraphicFramePr>
          <p:nvPr/>
        </p:nvGraphicFramePr>
        <p:xfrm>
          <a:off x="842963" y="4953000"/>
          <a:ext cx="1176337" cy="785813"/>
        </p:xfrm>
        <a:graphic>
          <a:graphicData uri="http://schemas.openxmlformats.org/presentationml/2006/ole">
            <mc:AlternateContent xmlns:mc="http://schemas.openxmlformats.org/markup-compatibility/2006">
              <mc:Choice xmlns:v="urn:schemas-microsoft-com:vml" Requires="v">
                <p:oleObj spid="_x0000_s206146" name="Equation" r:id="rId29" imgW="583920" imgH="368280" progId="Equation.DSMT4">
                  <p:embed/>
                </p:oleObj>
              </mc:Choice>
              <mc:Fallback>
                <p:oleObj name="Equation" r:id="rId29" imgW="583920" imgH="368280" progId="Equation.DSMT4">
                  <p:embed/>
                  <p:pic>
                    <p:nvPicPr>
                      <p:cNvPr id="232478" name="Object 3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42963" y="4953000"/>
                        <a:ext cx="1176337" cy="7858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9" name="Object 31"/>
          <p:cNvGraphicFramePr>
            <a:graphicFrameLocks noChangeAspect="1"/>
          </p:cNvGraphicFramePr>
          <p:nvPr/>
        </p:nvGraphicFramePr>
        <p:xfrm>
          <a:off x="1992313" y="4953000"/>
          <a:ext cx="1635125" cy="785813"/>
        </p:xfrm>
        <a:graphic>
          <a:graphicData uri="http://schemas.openxmlformats.org/presentationml/2006/ole">
            <mc:AlternateContent xmlns:mc="http://schemas.openxmlformats.org/markup-compatibility/2006">
              <mc:Choice xmlns:v="urn:schemas-microsoft-com:vml" Requires="v">
                <p:oleObj spid="_x0000_s206147" name="Equation" r:id="rId31" imgW="812520" imgH="368280" progId="Equation.DSMT4">
                  <p:embed/>
                </p:oleObj>
              </mc:Choice>
              <mc:Fallback>
                <p:oleObj name="Equation" r:id="rId31" imgW="812520" imgH="368280" progId="Equation.DSMT4">
                  <p:embed/>
                  <p:pic>
                    <p:nvPicPr>
                      <p:cNvPr id="232479" name="Object 3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992313" y="4953000"/>
                        <a:ext cx="1635125" cy="7858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0" name="Object 32"/>
          <p:cNvGraphicFramePr>
            <a:graphicFrameLocks noChangeAspect="1"/>
          </p:cNvGraphicFramePr>
          <p:nvPr/>
        </p:nvGraphicFramePr>
        <p:xfrm>
          <a:off x="3600450" y="4953000"/>
          <a:ext cx="1277938" cy="785813"/>
        </p:xfrm>
        <a:graphic>
          <a:graphicData uri="http://schemas.openxmlformats.org/presentationml/2006/ole">
            <mc:AlternateContent xmlns:mc="http://schemas.openxmlformats.org/markup-compatibility/2006">
              <mc:Choice xmlns:v="urn:schemas-microsoft-com:vml" Requires="v">
                <p:oleObj spid="_x0000_s206148" name="Equation" r:id="rId33" imgW="634680" imgH="368280" progId="Equation.DSMT4">
                  <p:embed/>
                </p:oleObj>
              </mc:Choice>
              <mc:Fallback>
                <p:oleObj name="Equation" r:id="rId33" imgW="634680" imgH="368280" progId="Equation.DSMT4">
                  <p:embed/>
                  <p:pic>
                    <p:nvPicPr>
                      <p:cNvPr id="232480" name="Object 3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600450" y="4953000"/>
                        <a:ext cx="1277938" cy="7858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1" name="Object 33"/>
          <p:cNvGraphicFramePr>
            <a:graphicFrameLocks noChangeAspect="1"/>
          </p:cNvGraphicFramePr>
          <p:nvPr/>
        </p:nvGraphicFramePr>
        <p:xfrm>
          <a:off x="4851400" y="5170488"/>
          <a:ext cx="741363" cy="352425"/>
        </p:xfrm>
        <a:graphic>
          <a:graphicData uri="http://schemas.openxmlformats.org/presentationml/2006/ole">
            <mc:AlternateContent xmlns:mc="http://schemas.openxmlformats.org/markup-compatibility/2006">
              <mc:Choice xmlns:v="urn:schemas-microsoft-com:vml" Requires="v">
                <p:oleObj spid="_x0000_s206149" name="Equation" r:id="rId35" imgW="368280" imgH="164880" progId="Equation.DSMT4">
                  <p:embed/>
                </p:oleObj>
              </mc:Choice>
              <mc:Fallback>
                <p:oleObj name="Equation" r:id="rId35" imgW="368280" imgH="164880" progId="Equation.DSMT4">
                  <p:embed/>
                  <p:pic>
                    <p:nvPicPr>
                      <p:cNvPr id="232481" name="Object 3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851400" y="5170488"/>
                        <a:ext cx="741363" cy="3524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2" name="Object 34"/>
          <p:cNvGraphicFramePr>
            <a:graphicFrameLocks noChangeAspect="1"/>
          </p:cNvGraphicFramePr>
          <p:nvPr/>
        </p:nvGraphicFramePr>
        <p:xfrm>
          <a:off x="5565775" y="5129213"/>
          <a:ext cx="3425825" cy="433387"/>
        </p:xfrm>
        <a:graphic>
          <a:graphicData uri="http://schemas.openxmlformats.org/presentationml/2006/ole">
            <mc:AlternateContent xmlns:mc="http://schemas.openxmlformats.org/markup-compatibility/2006">
              <mc:Choice xmlns:v="urn:schemas-microsoft-com:vml" Requires="v">
                <p:oleObj spid="_x0000_s206150" name="Equation" r:id="rId37" imgW="1701720" imgH="203040" progId="Equation.DSMT4">
                  <p:embed/>
                </p:oleObj>
              </mc:Choice>
              <mc:Fallback>
                <p:oleObj name="Equation" r:id="rId37" imgW="1701720" imgH="203040" progId="Equation.DSMT4">
                  <p:embed/>
                  <p:pic>
                    <p:nvPicPr>
                      <p:cNvPr id="232482" name="Object 34"/>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565775" y="5129213"/>
                        <a:ext cx="3425825" cy="4333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11322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Oct. 12, 2020</a:t>
            </a:r>
          </a:p>
        </p:txBody>
      </p:sp>
      <p:sp>
        <p:nvSpPr>
          <p:cNvPr id="8" name="Footer Placeholder 4"/>
          <p:cNvSpPr>
            <a:spLocks noGrp="1"/>
          </p:cNvSpPr>
          <p:nvPr>
            <p:ph type="ftr" sz="quarter" idx="11"/>
          </p:nvPr>
        </p:nvSpPr>
        <p:spPr/>
        <p:txBody>
          <a:bodyPr/>
          <a:lstStyle/>
          <a:p>
            <a:r>
              <a:rPr lang="de-DE"/>
              <a:t>PHYS 1444-002, Fall 2020                    Dr. Jaehoon Yu</a:t>
            </a:r>
            <a:endParaRPr lang="en-US"/>
          </a:p>
        </p:txBody>
      </p:sp>
      <p:sp>
        <p:nvSpPr>
          <p:cNvPr id="9" name="Slide Number Placeholder 5"/>
          <p:cNvSpPr>
            <a:spLocks noGrp="1"/>
          </p:cNvSpPr>
          <p:nvPr>
            <p:ph type="sldNum" sz="quarter" idx="12"/>
          </p:nvPr>
        </p:nvSpPr>
        <p:spPr/>
        <p:txBody>
          <a:bodyPr/>
          <a:lstStyle/>
          <a:p>
            <a:fld id="{C80D2214-488D-EC4E-8FD8-BBD600E263C4}" type="slidenum">
              <a:rPr lang="en-US"/>
              <a:pPr/>
              <a:t>21</a:t>
            </a:fld>
            <a:endParaRPr lang="en-US"/>
          </a:p>
        </p:txBody>
      </p:sp>
      <p:sp>
        <p:nvSpPr>
          <p:cNvPr id="207875" name="Rectangle 3"/>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07876" name="Rectangle 4"/>
          <p:cNvSpPr>
            <a:spLocks noChangeArrowheads="1"/>
          </p:cNvSpPr>
          <p:nvPr/>
        </p:nvSpPr>
        <p:spPr bwMode="auto">
          <a:xfrm>
            <a:off x="152400" y="838200"/>
            <a:ext cx="89916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So what in the world makes dielectrics behave the way they do?</a:t>
            </a:r>
          </a:p>
          <a:p>
            <a:pPr marL="342900" indent="-342900">
              <a:spcBef>
                <a:spcPct val="20000"/>
              </a:spcBef>
              <a:buFontTx/>
              <a:buChar char="•"/>
            </a:pPr>
            <a:r>
              <a:rPr lang="en-US" sz="2800" dirty="0">
                <a:solidFill>
                  <a:schemeClr val="accent2"/>
                </a:solidFill>
                <a:latin typeface="Arial Narrow" charset="0"/>
              </a:rPr>
              <a:t>We need to examine this in a microscopic scale.</a:t>
            </a:r>
          </a:p>
          <a:p>
            <a:pPr marL="342900" indent="-342900">
              <a:spcBef>
                <a:spcPct val="20000"/>
              </a:spcBef>
              <a:buFontTx/>
              <a:buChar char="•"/>
            </a:pPr>
            <a:r>
              <a:rPr lang="en-US" sz="2800" dirty="0">
                <a:solidFill>
                  <a:schemeClr val="accent2"/>
                </a:solidFill>
                <a:latin typeface="Arial Narrow" charset="0"/>
              </a:rPr>
              <a:t>Let’s consider a parallel plate capacitor that is charged up +Q(=C</a:t>
            </a:r>
            <a:r>
              <a:rPr lang="en-US" sz="2800" baseline="-25000" dirty="0">
                <a:solidFill>
                  <a:schemeClr val="accent2"/>
                </a:solidFill>
                <a:latin typeface="Arial Narrow" charset="0"/>
              </a:rPr>
              <a:t>0</a:t>
            </a:r>
            <a:r>
              <a:rPr lang="en-US" sz="2800" dirty="0">
                <a:solidFill>
                  <a:schemeClr val="accent2"/>
                </a:solidFill>
                <a:latin typeface="Arial Narrow" charset="0"/>
              </a:rPr>
              <a:t>V</a:t>
            </a:r>
            <a:r>
              <a:rPr lang="en-US" sz="2800" baseline="-25000" dirty="0">
                <a:solidFill>
                  <a:schemeClr val="accent2"/>
                </a:solidFill>
                <a:latin typeface="Arial Narrow" charset="0"/>
              </a:rPr>
              <a:t>0</a:t>
            </a:r>
            <a:r>
              <a:rPr lang="en-US" sz="2800" dirty="0">
                <a:solidFill>
                  <a:schemeClr val="accent2"/>
                </a:solidFill>
                <a:latin typeface="Arial Narrow" charset="0"/>
              </a:rPr>
              <a:t>) and –Q with air in between.</a:t>
            </a:r>
          </a:p>
          <a:p>
            <a:pPr marL="742950" lvl="1" indent="-285750">
              <a:spcBef>
                <a:spcPct val="20000"/>
              </a:spcBef>
              <a:buFontTx/>
              <a:buChar char="–"/>
            </a:pPr>
            <a:r>
              <a:rPr lang="en-US" dirty="0">
                <a:solidFill>
                  <a:srgbClr val="660066"/>
                </a:solidFill>
                <a:latin typeface="Arial Narrow" charset="0"/>
                <a:ea typeface="ＭＳ Ｐゴシック" charset="-128"/>
              </a:rPr>
              <a:t>Assume there is no way any charge can flow in or out</a:t>
            </a:r>
          </a:p>
          <a:p>
            <a:pPr marL="342900" indent="-342900">
              <a:spcBef>
                <a:spcPct val="20000"/>
              </a:spcBef>
              <a:buFontTx/>
              <a:buChar char="•"/>
            </a:pPr>
            <a:endParaRPr lang="en-US" dirty="0">
              <a:solidFill>
                <a:schemeClr val="accent2"/>
              </a:solidFill>
              <a:latin typeface="Arial Narrow" charset="0"/>
            </a:endParaRPr>
          </a:p>
        </p:txBody>
      </p:sp>
      <p:pic>
        <p:nvPicPr>
          <p:cNvPr id="207900" name="Picture 28" descr="FG24_014A"/>
          <p:cNvPicPr>
            <a:picLocks noChangeAspect="1" noChangeArrowheads="1"/>
          </p:cNvPicPr>
          <p:nvPr/>
        </p:nvPicPr>
        <p:blipFill>
          <a:blip r:embed="rId2"/>
          <a:srcRect/>
          <a:stretch>
            <a:fillRect/>
          </a:stretch>
        </p:blipFill>
        <p:spPr bwMode="auto">
          <a:xfrm>
            <a:off x="-381000" y="3178628"/>
            <a:ext cx="3200400" cy="3184072"/>
          </a:xfrm>
          <a:prstGeom prst="rect">
            <a:avLst/>
          </a:prstGeom>
          <a:noFill/>
        </p:spPr>
      </p:pic>
      <p:pic>
        <p:nvPicPr>
          <p:cNvPr id="207901" name="Picture 29" descr="FG24_014B"/>
          <p:cNvPicPr>
            <a:picLocks noChangeAspect="1" noChangeArrowheads="1"/>
          </p:cNvPicPr>
          <p:nvPr/>
        </p:nvPicPr>
        <p:blipFill>
          <a:blip r:embed="rId3"/>
          <a:srcRect/>
          <a:stretch>
            <a:fillRect/>
          </a:stretch>
        </p:blipFill>
        <p:spPr bwMode="auto">
          <a:xfrm>
            <a:off x="2057400" y="3429000"/>
            <a:ext cx="3048000" cy="2971800"/>
          </a:xfrm>
          <a:prstGeom prst="rect">
            <a:avLst/>
          </a:prstGeom>
          <a:noFill/>
        </p:spPr>
      </p:pic>
      <p:sp>
        <p:nvSpPr>
          <p:cNvPr id="207903" name="Rectangle 31"/>
          <p:cNvSpPr>
            <a:spLocks noChangeArrowheads="1"/>
          </p:cNvSpPr>
          <p:nvPr/>
        </p:nvSpPr>
        <p:spPr bwMode="auto">
          <a:xfrm>
            <a:off x="4800600" y="3581400"/>
            <a:ext cx="4343400" cy="2971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Now insert a dielectric</a:t>
            </a:r>
          </a:p>
          <a:p>
            <a:pPr marL="742950" lvl="1" indent="-285750">
              <a:spcBef>
                <a:spcPct val="20000"/>
              </a:spcBef>
              <a:buFontTx/>
              <a:buChar char="–"/>
            </a:pPr>
            <a:r>
              <a:rPr lang="en-US" dirty="0">
                <a:solidFill>
                  <a:srgbClr val="660066"/>
                </a:solidFill>
                <a:latin typeface="Arial Narrow" charset="0"/>
                <a:ea typeface="ＭＳ Ｐゴシック" charset="-128"/>
              </a:rPr>
              <a:t>Dielectric can be polar </a:t>
            </a:r>
            <a:r>
              <a:rPr lang="en-US" dirty="0">
                <a:solidFill>
                  <a:srgbClr val="660066"/>
                </a:solidFill>
                <a:latin typeface="Arial Narrow" charset="0"/>
                <a:ea typeface="ＭＳ Ｐゴシック" charset="-128"/>
                <a:sym typeface="Wingdings" charset="2"/>
              </a:rPr>
              <a:t> could have permanent dipole moment.  What will happen?</a:t>
            </a:r>
          </a:p>
          <a:p>
            <a:pPr marL="342900" indent="-342900">
              <a:spcBef>
                <a:spcPct val="20000"/>
              </a:spcBef>
              <a:buFontTx/>
              <a:buChar char="•"/>
            </a:pPr>
            <a:r>
              <a:rPr lang="en-US" sz="2800" dirty="0">
                <a:solidFill>
                  <a:schemeClr val="accent2"/>
                </a:solidFill>
                <a:latin typeface="Arial Narrow" charset="0"/>
              </a:rPr>
              <a:t>Due to the electric field molecules will be aligned.</a:t>
            </a:r>
          </a:p>
        </p:txBody>
      </p:sp>
    </p:spTree>
    <p:extLst>
      <p:ext uri="{BB962C8B-B14F-4D97-AF65-F5344CB8AC3E}">
        <p14:creationId xmlns:p14="http://schemas.microsoft.com/office/powerpoint/2010/main" val="2611179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Oct. 12, 2020</a:t>
            </a:r>
          </a:p>
        </p:txBody>
      </p:sp>
      <p:sp>
        <p:nvSpPr>
          <p:cNvPr id="7" name="Footer Placeholder 4"/>
          <p:cNvSpPr>
            <a:spLocks noGrp="1"/>
          </p:cNvSpPr>
          <p:nvPr>
            <p:ph type="ftr" sz="quarter" idx="11"/>
          </p:nvPr>
        </p:nvSpPr>
        <p:spPr/>
        <p:txBody>
          <a:bodyPr/>
          <a:lstStyle/>
          <a:p>
            <a:r>
              <a:rPr lang="de-DE"/>
              <a:t>PHYS 1444-002, Fall 2020                    Dr. Jaehoon Yu</a:t>
            </a:r>
            <a:endParaRPr lang="en-US"/>
          </a:p>
        </p:txBody>
      </p:sp>
      <p:sp>
        <p:nvSpPr>
          <p:cNvPr id="8" name="Slide Number Placeholder 5"/>
          <p:cNvSpPr>
            <a:spLocks noGrp="1"/>
          </p:cNvSpPr>
          <p:nvPr>
            <p:ph type="sldNum" sz="quarter" idx="12"/>
          </p:nvPr>
        </p:nvSpPr>
        <p:spPr/>
        <p:txBody>
          <a:bodyPr/>
          <a:lstStyle/>
          <a:p>
            <a:fld id="{DBE876A6-A71E-BD40-86AE-FDBA8A985C9A}" type="slidenum">
              <a:rPr lang="en-US"/>
              <a:pPr/>
              <a:t>22</a:t>
            </a:fld>
            <a:endParaRPr lang="en-US"/>
          </a:p>
        </p:txBody>
      </p:sp>
      <p:pic>
        <p:nvPicPr>
          <p:cNvPr id="233479" name="Picture 7" descr="FG24_014C"/>
          <p:cNvPicPr>
            <a:picLocks noChangeAspect="1" noChangeArrowheads="1"/>
          </p:cNvPicPr>
          <p:nvPr/>
        </p:nvPicPr>
        <p:blipFill>
          <a:blip r:embed="rId3"/>
          <a:srcRect/>
          <a:stretch>
            <a:fillRect/>
          </a:stretch>
        </p:blipFill>
        <p:spPr bwMode="auto">
          <a:xfrm>
            <a:off x="-609600" y="3429000"/>
            <a:ext cx="3886200" cy="2914650"/>
          </a:xfrm>
          <a:prstGeom prst="rect">
            <a:avLst/>
          </a:prstGeom>
          <a:noFill/>
        </p:spPr>
      </p:pic>
      <p:sp>
        <p:nvSpPr>
          <p:cNvPr id="233474" name="Rectangle 2"/>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33475" name="Rectangle 3"/>
          <p:cNvSpPr>
            <a:spLocks noChangeArrowheads="1"/>
          </p:cNvSpPr>
          <p:nvPr/>
        </p:nvSpPr>
        <p:spPr bwMode="auto">
          <a:xfrm>
            <a:off x="381000" y="685800"/>
            <a:ext cx="84582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OK. Then what happens?</a:t>
            </a:r>
          </a:p>
          <a:p>
            <a:pPr marL="342900" indent="-342900">
              <a:spcBef>
                <a:spcPct val="20000"/>
              </a:spcBef>
              <a:buFontTx/>
              <a:buChar char="•"/>
            </a:pPr>
            <a:r>
              <a:rPr lang="en-US" sz="2800">
                <a:solidFill>
                  <a:schemeClr val="accent2"/>
                </a:solidFill>
                <a:latin typeface="Arial Narrow" charset="0"/>
              </a:rPr>
              <a:t>Then effectively, there will be some negative charges close to the surface of the positive plate and positive charge on the negative plate</a:t>
            </a:r>
          </a:p>
          <a:p>
            <a:pPr marL="742950" lvl="1" indent="-285750">
              <a:spcBef>
                <a:spcPct val="20000"/>
              </a:spcBef>
              <a:buFontTx/>
              <a:buChar char="–"/>
            </a:pPr>
            <a:r>
              <a:rPr lang="en-US">
                <a:solidFill>
                  <a:srgbClr val="660066"/>
                </a:solidFill>
                <a:latin typeface="Arial Narrow" charset="0"/>
                <a:ea typeface="ＭＳ Ｐゴシック" charset="-128"/>
              </a:rPr>
              <a:t>Some electric field do not pass through the whole dielectric but stops at the negative charge</a:t>
            </a:r>
          </a:p>
        </p:txBody>
      </p:sp>
      <p:sp>
        <p:nvSpPr>
          <p:cNvPr id="233478" name="Rectangle 6"/>
          <p:cNvSpPr>
            <a:spLocks noChangeArrowheads="1"/>
          </p:cNvSpPr>
          <p:nvPr/>
        </p:nvSpPr>
        <p:spPr bwMode="auto">
          <a:xfrm>
            <a:off x="2286000" y="3429000"/>
            <a:ext cx="6858000" cy="29718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dirty="0">
                <a:solidFill>
                  <a:srgbClr val="660066"/>
                </a:solidFill>
                <a:latin typeface="Arial Narrow" charset="0"/>
                <a:ea typeface="ＭＳ Ｐゴシック" charset="-128"/>
              </a:rPr>
              <a:t>So the field inside dielectric is smaller than in air</a:t>
            </a:r>
          </a:p>
          <a:p>
            <a:pPr marL="342900" indent="-342900">
              <a:spcBef>
                <a:spcPct val="20000"/>
              </a:spcBef>
              <a:buFontTx/>
              <a:buChar char="•"/>
            </a:pPr>
            <a:r>
              <a:rPr lang="en-US" sz="2800" dirty="0">
                <a:solidFill>
                  <a:schemeClr val="accent2"/>
                </a:solidFill>
                <a:latin typeface="Arial Narrow" charset="0"/>
              </a:rPr>
              <a:t>Since electric field is smaller, the force is smaller</a:t>
            </a:r>
          </a:p>
          <a:p>
            <a:pPr marL="742950" lvl="1" indent="-285750">
              <a:spcBef>
                <a:spcPct val="20000"/>
              </a:spcBef>
              <a:buFontTx/>
              <a:buChar char="–"/>
            </a:pPr>
            <a:r>
              <a:rPr lang="en-US" dirty="0">
                <a:solidFill>
                  <a:srgbClr val="660066"/>
                </a:solidFill>
                <a:latin typeface="Arial Narrow" charset="0"/>
                <a:ea typeface="ＭＳ Ｐゴシック" charset="-128"/>
              </a:rPr>
              <a:t>The work need to move a test charge inside the dielectric is smaller</a:t>
            </a:r>
          </a:p>
          <a:p>
            <a:pPr marL="742950" lvl="1" indent="-285750">
              <a:spcBef>
                <a:spcPct val="20000"/>
              </a:spcBef>
              <a:buFontTx/>
              <a:buChar char="–"/>
            </a:pPr>
            <a:r>
              <a:rPr lang="en-US" dirty="0">
                <a:solidFill>
                  <a:srgbClr val="660066"/>
                </a:solidFill>
                <a:latin typeface="Arial Narrow" charset="0"/>
                <a:ea typeface="ＭＳ Ｐゴシック" charset="-128"/>
              </a:rPr>
              <a:t>Thus the potential difference across the dielectric is smaller than across the air</a:t>
            </a:r>
          </a:p>
        </p:txBody>
      </p:sp>
    </p:spTree>
    <p:extLst>
      <p:ext uri="{BB962C8B-B14F-4D97-AF65-F5344CB8AC3E}">
        <p14:creationId xmlns:p14="http://schemas.microsoft.com/office/powerpoint/2010/main" val="2911492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0"/>
            <a:ext cx="8686800" cy="609600"/>
          </a:xfrm>
        </p:spPr>
        <p:txBody>
          <a:bodyPr/>
          <a:lstStyle/>
          <a:p>
            <a:r>
              <a:rPr lang="en-US" sz="3600" dirty="0">
                <a:latin typeface="Arial Narrow" charset="0"/>
                <a:ea typeface="ＭＳ Ｐゴシック" charset="0"/>
                <a:cs typeface="ＭＳ Ｐゴシック" charset="0"/>
              </a:rPr>
              <a:t>Reminder: SP#3 – Civic Duty I: Voter Registration</a:t>
            </a:r>
          </a:p>
        </p:txBody>
      </p:sp>
      <p:sp>
        <p:nvSpPr>
          <p:cNvPr id="3" name="Content Placeholder 2"/>
          <p:cNvSpPr>
            <a:spLocks noGrp="1"/>
          </p:cNvSpPr>
          <p:nvPr>
            <p:ph idx="1"/>
          </p:nvPr>
        </p:nvSpPr>
        <p:spPr>
          <a:xfrm>
            <a:off x="152400" y="533400"/>
            <a:ext cx="8899556" cy="5715000"/>
          </a:xfrm>
        </p:spPr>
        <p:txBody>
          <a:bodyPr/>
          <a:lstStyle/>
          <a:p>
            <a:r>
              <a:rPr lang="en-US" sz="2400" b="1" u="sng" dirty="0">
                <a:solidFill>
                  <a:srgbClr val="C00000"/>
                </a:solidFill>
                <a:latin typeface="Arial Narrow" charset="0"/>
                <a:ea typeface="ＭＳ Ｐゴシック" charset="0"/>
                <a:cs typeface="ＭＳ Ｐゴシック" charset="0"/>
              </a:rPr>
              <a:t>Voter registration in Texas ends on Monday, Oct. 5, 2020</a:t>
            </a:r>
          </a:p>
          <a:p>
            <a:pPr lvl="1"/>
            <a:r>
              <a:rPr lang="en-US" sz="2000" dirty="0">
                <a:latin typeface="Arial Narrow" charset="0"/>
                <a:ea typeface="ＭＳ Ｐゴシック" charset="0"/>
                <a:cs typeface="ＭＳ Ｐゴシック" charset="0"/>
              </a:rPr>
              <a:t>Registration can be done: </a:t>
            </a:r>
            <a:r>
              <a:rPr lang="en-US" sz="2000" dirty="0">
                <a:latin typeface="Arial Narrow" charset="0"/>
                <a:ea typeface="ＭＳ Ｐゴシック" charset="0"/>
                <a:cs typeface="ＭＳ Ｐゴシック" charset="0"/>
                <a:hlinkClick r:id="rId2"/>
              </a:rPr>
              <a:t>https://www.votetexas.gov/register/index.html</a:t>
            </a:r>
            <a:endParaRPr lang="en-US" sz="2000" dirty="0">
              <a:latin typeface="Arial Narrow" charset="0"/>
              <a:ea typeface="ＭＳ Ｐゴシック" charset="0"/>
              <a:cs typeface="ＭＳ Ｐゴシック" charset="0"/>
            </a:endParaRPr>
          </a:p>
          <a:p>
            <a:pPr lvl="1"/>
            <a:r>
              <a:rPr lang="en-US" sz="2000" dirty="0">
                <a:latin typeface="Arial Narrow" charset="0"/>
                <a:ea typeface="ＭＳ Ｐゴシック" charset="0"/>
                <a:cs typeface="ＭＳ Ｐゴシック" charset="0"/>
              </a:rPr>
              <a:t>Check your registration: </a:t>
            </a:r>
            <a:r>
              <a:rPr lang="en-US" sz="2000" dirty="0">
                <a:latin typeface="Arial Narrow" charset="0"/>
                <a:ea typeface="ＭＳ Ｐゴシック" charset="0"/>
                <a:cs typeface="ＭＳ Ｐゴシック" charset="0"/>
                <a:hlinkClick r:id="rId3"/>
              </a:rPr>
              <a:t>https://teamrv-mvp.sos.texas.gov/MVP/mvp.do</a:t>
            </a:r>
            <a:endParaRPr lang="en-US" sz="2400" dirty="0">
              <a:latin typeface="Arial Narrow" charset="0"/>
              <a:ea typeface="ＭＳ Ｐゴシック" charset="0"/>
              <a:cs typeface="ＭＳ Ｐゴシック" charset="0"/>
            </a:endParaRPr>
          </a:p>
          <a:p>
            <a:r>
              <a:rPr lang="en-US" sz="2400" dirty="0">
                <a:latin typeface="Arial Narrow" charset="0"/>
                <a:ea typeface="ＭＳ Ｐゴシック" charset="0"/>
                <a:cs typeface="ＭＳ Ｐゴシック" charset="0"/>
              </a:rPr>
              <a:t>For those who are legal to take part in the election</a:t>
            </a:r>
          </a:p>
          <a:p>
            <a:pPr lvl="1"/>
            <a:r>
              <a:rPr lang="en-US" sz="2000" dirty="0">
                <a:latin typeface="Arial Narrow" charset="0"/>
                <a:ea typeface="ＭＳ Ｐゴシック" charset="0"/>
                <a:cs typeface="ＭＳ Ｐゴシック" charset="0"/>
              </a:rPr>
              <a:t>Your own registration to vote: 10 points</a:t>
            </a:r>
          </a:p>
          <a:p>
            <a:pPr lvl="2"/>
            <a:r>
              <a:rPr lang="en-US" sz="1600" dirty="0">
                <a:latin typeface="Arial Narrow" charset="0"/>
                <a:ea typeface="ＭＳ Ｐゴシック" charset="0"/>
                <a:cs typeface="ＭＳ Ｐゴシック" charset="0"/>
                <a:sym typeface="Wingdings" pitchFamily="2" charset="2"/>
              </a:rPr>
              <a:t>Include the screen shot your own voter registration check </a:t>
            </a:r>
            <a:endParaRPr lang="en-US" sz="1600" dirty="0">
              <a:latin typeface="Arial Narrow" charset="0"/>
              <a:ea typeface="ＭＳ Ｐゴシック" charset="0"/>
              <a:cs typeface="ＭＳ Ｐゴシック" charset="0"/>
            </a:endParaRPr>
          </a:p>
          <a:p>
            <a:pPr lvl="1"/>
            <a:r>
              <a:rPr lang="en-US" sz="2000" dirty="0">
                <a:latin typeface="Arial Narrow" charset="0"/>
                <a:ea typeface="ＭＳ Ｐゴシック" charset="0"/>
                <a:cs typeface="ＭＳ Ｐゴシック" charset="0"/>
              </a:rPr>
              <a:t>You can have up to 3 more people who are not registered to register: 5 points each</a:t>
            </a:r>
          </a:p>
          <a:p>
            <a:pPr lvl="2"/>
            <a:r>
              <a:rPr lang="en-US" sz="1600" dirty="0">
                <a:latin typeface="Arial Narrow" charset="0"/>
                <a:ea typeface="ＭＳ Ｐゴシック" charset="0"/>
                <a:cs typeface="ＭＳ Ｐゴシック" charset="0"/>
              </a:rPr>
              <a:t>Must include before and after the registration screen shots of the same person next to each other to show these are newly registered</a:t>
            </a:r>
          </a:p>
          <a:p>
            <a:r>
              <a:rPr lang="en-US" sz="2400" dirty="0">
                <a:latin typeface="Arial Narrow" charset="0"/>
                <a:ea typeface="ＭＳ Ｐゴシック" charset="0"/>
                <a:cs typeface="ＭＳ Ｐゴシック" charset="0"/>
              </a:rPr>
              <a:t>For those who are not legal to take part in the election</a:t>
            </a:r>
          </a:p>
          <a:p>
            <a:pPr lvl="1"/>
            <a:r>
              <a:rPr lang="en-US" sz="2000" dirty="0">
                <a:latin typeface="Arial Narrow" charset="0"/>
                <a:ea typeface="ＭＳ Ｐゴシック" charset="0"/>
                <a:cs typeface="ＭＳ Ｐゴシック" charset="0"/>
              </a:rPr>
              <a:t>You can have up to 5 people who are not registered to register: 5 points each</a:t>
            </a:r>
          </a:p>
          <a:p>
            <a:pPr lvl="2"/>
            <a:r>
              <a:rPr lang="en-US" sz="1600" dirty="0">
                <a:latin typeface="Arial Narrow" charset="0"/>
                <a:ea typeface="ＭＳ Ｐゴシック" charset="0"/>
                <a:cs typeface="ＭＳ Ｐゴシック" charset="0"/>
              </a:rPr>
              <a:t>Must include before and after the registration screen shots of the same person next to each other to show these are newly registered</a:t>
            </a:r>
          </a:p>
          <a:p>
            <a:r>
              <a:rPr lang="en-US" sz="2400" b="1" u="sng" dirty="0">
                <a:solidFill>
                  <a:srgbClr val="C00000"/>
                </a:solidFill>
                <a:latin typeface="Arial Narrow" charset="0"/>
                <a:ea typeface="ＭＳ Ｐゴシック" charset="0"/>
                <a:cs typeface="ＭＳ Ｐゴシック" charset="0"/>
              </a:rPr>
              <a:t>Deadline: 1pm Wednesday, Oct. 14, 2020</a:t>
            </a:r>
            <a:r>
              <a:rPr lang="en-US" sz="2400" b="1" u="sng" dirty="0">
                <a:solidFill>
                  <a:srgbClr val="C00000"/>
                </a:solidFill>
                <a:latin typeface="Arial Narrow" charset="0"/>
                <a:ea typeface="ＭＳ Ｐゴシック" charset="0"/>
                <a:cs typeface="ＭＳ Ｐゴシック" charset="0"/>
                <a:sym typeface="Wingdings" pitchFamily="2" charset="2"/>
              </a:rPr>
              <a:t> Note extended deadline</a:t>
            </a:r>
            <a:endParaRPr lang="en-US" sz="2400" b="1" u="sng" dirty="0">
              <a:solidFill>
                <a:srgbClr val="C00000"/>
              </a:solidFill>
              <a:latin typeface="Arial Narrow" charset="0"/>
              <a:ea typeface="ＭＳ Ｐゴシック" charset="0"/>
              <a:cs typeface="ＭＳ Ｐゴシック" charset="0"/>
            </a:endParaRPr>
          </a:p>
          <a:p>
            <a:r>
              <a:rPr lang="en-US" sz="2400" dirty="0">
                <a:latin typeface="Arial Narrow" charset="0"/>
                <a:ea typeface="ＭＳ Ｐゴシック" charset="0"/>
                <a:cs typeface="ＭＳ Ｐゴシック" charset="0"/>
              </a:rPr>
              <a:t>Put all screen shots in one pdf file following the naming convention – SP3-LastName-FirstName-Fall20.pdf and upload to the CANVAS assignment</a:t>
            </a:r>
          </a:p>
          <a:p>
            <a:pPr lvl="1"/>
            <a:endParaRPr lang="en-US" sz="2000" dirty="0">
              <a:latin typeface="Arial Narrow" charset="0"/>
              <a:ea typeface="ＭＳ Ｐゴシック" charset="0"/>
              <a:cs typeface="ＭＳ Ｐゴシック" charset="0"/>
            </a:endParaRP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Oct. 12, 2020</a:t>
            </a: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Tree>
    <p:extLst>
      <p:ext uri="{BB962C8B-B14F-4D97-AF65-F5344CB8AC3E}">
        <p14:creationId xmlns:p14="http://schemas.microsoft.com/office/powerpoint/2010/main" val="3102820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0"/>
            <a:ext cx="8534400" cy="609600"/>
          </a:xfrm>
        </p:spPr>
        <p:txBody>
          <a:bodyPr/>
          <a:lstStyle/>
          <a:p>
            <a:r>
              <a:rPr lang="en-US" sz="3600" b="1" dirty="0">
                <a:latin typeface="Arial Narrow" charset="0"/>
                <a:ea typeface="ＭＳ Ｐゴシック" charset="0"/>
                <a:cs typeface="ＭＳ Ｐゴシック" charset="0"/>
              </a:rPr>
              <a:t>SP#3 – Civic Duty I: Voter Registration – 2</a:t>
            </a: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Oct. 12, 2020</a:t>
            </a: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grpSp>
        <p:nvGrpSpPr>
          <p:cNvPr id="9" name="Group 8">
            <a:extLst>
              <a:ext uri="{FF2B5EF4-FFF2-40B4-BE49-F238E27FC236}">
                <a16:creationId xmlns:a16="http://schemas.microsoft.com/office/drawing/2014/main" id="{6C5C6978-9B85-EA47-8211-B54EFFF42468}"/>
              </a:ext>
            </a:extLst>
          </p:cNvPr>
          <p:cNvGrpSpPr/>
          <p:nvPr/>
        </p:nvGrpSpPr>
        <p:grpSpPr>
          <a:xfrm>
            <a:off x="0" y="617534"/>
            <a:ext cx="9144000" cy="5622931"/>
            <a:chOff x="0" y="617534"/>
            <a:chExt cx="9144000" cy="5622931"/>
          </a:xfrm>
        </p:grpSpPr>
        <p:pic>
          <p:nvPicPr>
            <p:cNvPr id="7" name="Picture 6" descr="A screenshot of a cell phone&#10;&#10;Description automatically generated">
              <a:extLst>
                <a:ext uri="{FF2B5EF4-FFF2-40B4-BE49-F238E27FC236}">
                  <a16:creationId xmlns:a16="http://schemas.microsoft.com/office/drawing/2014/main" id="{B040E2E4-979B-4C4C-B119-FE9932A066DB}"/>
                </a:ext>
              </a:extLst>
            </p:cNvPr>
            <p:cNvPicPr>
              <a:picLocks noChangeAspect="1"/>
            </p:cNvPicPr>
            <p:nvPr/>
          </p:nvPicPr>
          <p:blipFill>
            <a:blip r:embed="rId2"/>
            <a:stretch>
              <a:fillRect/>
            </a:stretch>
          </p:blipFill>
          <p:spPr>
            <a:xfrm>
              <a:off x="0" y="617534"/>
              <a:ext cx="9144000" cy="5622931"/>
            </a:xfrm>
            <a:prstGeom prst="rect">
              <a:avLst/>
            </a:prstGeom>
          </p:spPr>
        </p:pic>
        <p:sp>
          <p:nvSpPr>
            <p:cNvPr id="8" name="Rectangle 7">
              <a:extLst>
                <a:ext uri="{FF2B5EF4-FFF2-40B4-BE49-F238E27FC236}">
                  <a16:creationId xmlns:a16="http://schemas.microsoft.com/office/drawing/2014/main" id="{4848FDAF-CCD7-314A-93F2-FE7BCF70B409}"/>
                </a:ext>
              </a:extLst>
            </p:cNvPr>
            <p:cNvSpPr/>
            <p:nvPr/>
          </p:nvSpPr>
          <p:spPr bwMode="auto">
            <a:xfrm>
              <a:off x="533400" y="3048000"/>
              <a:ext cx="2286000" cy="381000"/>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pSp>
    </p:spTree>
    <p:extLst>
      <p:ext uri="{BB962C8B-B14F-4D97-AF65-F5344CB8AC3E}">
        <p14:creationId xmlns:p14="http://schemas.microsoft.com/office/powerpoint/2010/main" val="1197942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0"/>
            <a:ext cx="8534400" cy="609600"/>
          </a:xfrm>
        </p:spPr>
        <p:txBody>
          <a:bodyPr/>
          <a:lstStyle/>
          <a:p>
            <a:r>
              <a:rPr lang="en-US" sz="3600" b="1" dirty="0">
                <a:latin typeface="Arial Narrow" charset="0"/>
                <a:ea typeface="ＭＳ Ｐゴシック" charset="0"/>
                <a:cs typeface="ＭＳ Ｐゴシック" charset="0"/>
              </a:rPr>
              <a:t>SP#5 – Civic Duty II: Election Participation</a:t>
            </a: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Oct. 12, 2020</a:t>
            </a: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sp>
        <p:nvSpPr>
          <p:cNvPr id="10" name="Rectangle 3">
            <a:extLst>
              <a:ext uri="{FF2B5EF4-FFF2-40B4-BE49-F238E27FC236}">
                <a16:creationId xmlns:a16="http://schemas.microsoft.com/office/drawing/2014/main" id="{F406C56F-BEC1-AF4D-AFC9-047F0A03FC23}"/>
              </a:ext>
            </a:extLst>
          </p:cNvPr>
          <p:cNvSpPr txBox="1">
            <a:spLocks noChangeArrowheads="1"/>
          </p:cNvSpPr>
          <p:nvPr/>
        </p:nvSpPr>
        <p:spPr bwMode="auto">
          <a:xfrm>
            <a:off x="486888" y="609600"/>
            <a:ext cx="8352312" cy="59593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r>
              <a:rPr lang="en-US" sz="2400" kern="0" dirty="0"/>
              <a:t>Election on Nov. 3 with early voting Tue. Oct. 13 – Fri. Oct. 30</a:t>
            </a:r>
          </a:p>
          <a:p>
            <a:r>
              <a:rPr lang="en-US" sz="2400" kern="0" dirty="0"/>
              <a:t>For those with legal voting rights: You can submit three access code green sheet for 20 points total </a:t>
            </a:r>
            <a:r>
              <a:rPr lang="mr-IN" sz="2400" kern="0" dirty="0"/>
              <a:t>–</a:t>
            </a:r>
            <a:r>
              <a:rPr lang="en-US" sz="2400" kern="0" dirty="0"/>
              <a:t> one your own and two others who voted, 5 points each.  Any additional ones will earn 2 points each</a:t>
            </a:r>
          </a:p>
          <a:p>
            <a:r>
              <a:rPr lang="en-US" sz="2400" kern="0" dirty="0"/>
              <a:t>For those without legal voting rights: You can submit for the first four access code green sheets for 20 points total, 5 points each and any additional combinations 2 points each.</a:t>
            </a:r>
          </a:p>
          <a:p>
            <a:r>
              <a:rPr lang="en-US" sz="2400" kern="0" dirty="0"/>
              <a:t>Be sure to tape one side of the stickers on a sheet of paper with your name on it.</a:t>
            </a:r>
          </a:p>
          <a:p>
            <a:pPr lvl="1"/>
            <a:r>
              <a:rPr lang="en-US" sz="2000" kern="0" dirty="0"/>
              <a:t>Write the full name of the person next to the corresponding access code sheet</a:t>
            </a:r>
          </a:p>
          <a:p>
            <a:r>
              <a:rPr lang="en-US" sz="2400" kern="0" dirty="0"/>
              <a:t>None of the stickers can be from the same person on someone else’s extra credit or on your own.  All of those with any of the identical persons on your extra credit sheet will get 0 credit.</a:t>
            </a:r>
          </a:p>
          <a:p>
            <a:r>
              <a:rPr lang="en-US" sz="2400" kern="0" dirty="0"/>
              <a:t>Deadline: Beginning of the class </a:t>
            </a:r>
            <a:r>
              <a:rPr lang="en-US" sz="2400" b="1" u="sng" kern="0" dirty="0">
                <a:solidFill>
                  <a:srgbClr val="C00000"/>
                </a:solidFill>
              </a:rPr>
              <a:t>Monday, Nov. 9</a:t>
            </a:r>
            <a:endParaRPr lang="en-US" sz="2000" b="1" u="sng" kern="0" dirty="0">
              <a:solidFill>
                <a:srgbClr val="C00000"/>
              </a:solidFill>
            </a:endParaRPr>
          </a:p>
        </p:txBody>
      </p:sp>
    </p:spTree>
    <p:extLst>
      <p:ext uri="{BB962C8B-B14F-4D97-AF65-F5344CB8AC3E}">
        <p14:creationId xmlns:p14="http://schemas.microsoft.com/office/powerpoint/2010/main" val="2622271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386" y="72887"/>
            <a:ext cx="7772400" cy="1143000"/>
          </a:xfrm>
        </p:spPr>
        <p:txBody>
          <a:bodyPr/>
          <a:lstStyle/>
          <a:p>
            <a:r>
              <a:rPr lang="en-US" dirty="0"/>
              <a:t>Access code sheet</a:t>
            </a:r>
          </a:p>
        </p:txBody>
      </p:sp>
      <p:sp>
        <p:nvSpPr>
          <p:cNvPr id="4" name="Date Placeholder 3"/>
          <p:cNvSpPr>
            <a:spLocks noGrp="1"/>
          </p:cNvSpPr>
          <p:nvPr>
            <p:ph type="dt" sz="half" idx="10"/>
          </p:nvPr>
        </p:nvSpPr>
        <p:spPr/>
        <p:txBody>
          <a:bodyPr/>
          <a:lstStyle/>
          <a:p>
            <a:pPr>
              <a:defRPr/>
            </a:pPr>
            <a:r>
              <a:rPr lang="en-US"/>
              <a:t>Monday, Oct. 12, 2020</a:t>
            </a:r>
          </a:p>
        </p:txBody>
      </p:sp>
      <p:sp>
        <p:nvSpPr>
          <p:cNvPr id="5" name="Footer Placeholder 4"/>
          <p:cNvSpPr>
            <a:spLocks noGrp="1"/>
          </p:cNvSpPr>
          <p:nvPr>
            <p:ph type="ftr" sz="quarter" idx="11"/>
          </p:nvPr>
        </p:nvSpPr>
        <p:spPr/>
        <p:txBody>
          <a:bodyPr/>
          <a:lstStyle/>
          <a:p>
            <a:pPr>
              <a:defRPr/>
            </a:pPr>
            <a:r>
              <a:rPr lang="en-US"/>
              <a:t>PHYS 1444-002, Fall 2020                    Dr. Jaehoon Yu</a:t>
            </a:r>
          </a:p>
        </p:txBody>
      </p:sp>
      <p:sp>
        <p:nvSpPr>
          <p:cNvPr id="6" name="Slide Number Placeholder 5"/>
          <p:cNvSpPr>
            <a:spLocks noGrp="1"/>
          </p:cNvSpPr>
          <p:nvPr>
            <p:ph type="sldNum" sz="quarter" idx="12"/>
          </p:nvPr>
        </p:nvSpPr>
        <p:spPr/>
        <p:txBody>
          <a:bodyPr/>
          <a:lstStyle/>
          <a:p>
            <a:pPr>
              <a:defRPr/>
            </a:pPr>
            <a:fld id="{BEF3D8A4-74EF-534D-976E-1FB9C4B72804}" type="slidenum">
              <a:rPr lang="en-US" smtClean="0"/>
              <a:pPr>
                <a:defRPr/>
              </a:pPr>
              <a:t>6</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94559" y="1128886"/>
            <a:ext cx="4038599" cy="451628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480587" y="1117439"/>
            <a:ext cx="2787648" cy="4539179"/>
          </a:xfrm>
          <a:prstGeom prst="rect">
            <a:avLst/>
          </a:prstGeom>
        </p:spPr>
      </p:pic>
    </p:spTree>
    <p:extLst>
      <p:ext uri="{BB962C8B-B14F-4D97-AF65-F5344CB8AC3E}">
        <p14:creationId xmlns:p14="http://schemas.microsoft.com/office/powerpoint/2010/main" val="3759484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3"/>
          <p:cNvSpPr>
            <a:spLocks noGrp="1" noChangeArrowheads="1"/>
          </p:cNvSpPr>
          <p:nvPr>
            <p:ph type="title"/>
          </p:nvPr>
        </p:nvSpPr>
        <p:spPr>
          <a:xfrm>
            <a:off x="76200" y="76200"/>
            <a:ext cx="8915400" cy="685800"/>
          </a:xfrm>
        </p:spPr>
        <p:txBody>
          <a:bodyPr/>
          <a:lstStyle/>
          <a:p>
            <a:r>
              <a:rPr lang="en-US" dirty="0"/>
              <a:t>Recap: Capacitor Combinations</a:t>
            </a:r>
          </a:p>
        </p:txBody>
      </p:sp>
      <p:sp>
        <p:nvSpPr>
          <p:cNvPr id="222212" name="Rectangle 4"/>
          <p:cNvSpPr>
            <a:spLocks noChangeArrowheads="1"/>
          </p:cNvSpPr>
          <p:nvPr/>
        </p:nvSpPr>
        <p:spPr bwMode="auto">
          <a:xfrm>
            <a:off x="346868" y="723900"/>
            <a:ext cx="8416132" cy="56007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4000" dirty="0">
                <a:solidFill>
                  <a:schemeClr val="accent2"/>
                </a:solidFill>
                <a:latin typeface="Arial Narrow" charset="0"/>
              </a:rPr>
              <a:t>Capacitance</a:t>
            </a:r>
          </a:p>
          <a:p>
            <a:pPr marL="342900" indent="-342900">
              <a:spcBef>
                <a:spcPct val="20000"/>
              </a:spcBef>
              <a:buFontTx/>
              <a:buChar char="•"/>
            </a:pPr>
            <a:r>
              <a:rPr lang="en-US" sz="4000" dirty="0">
                <a:solidFill>
                  <a:schemeClr val="accent2"/>
                </a:solidFill>
                <a:latin typeface="Arial Narrow" charset="0"/>
              </a:rPr>
              <a:t>Series Combinations</a:t>
            </a:r>
          </a:p>
          <a:p>
            <a:pPr>
              <a:spcBef>
                <a:spcPct val="20000"/>
              </a:spcBef>
            </a:pPr>
            <a:endParaRPr lang="en-US" sz="4000" dirty="0">
              <a:solidFill>
                <a:schemeClr val="accent2"/>
              </a:solidFill>
              <a:latin typeface="Arial Narrow" charset="0"/>
            </a:endParaRPr>
          </a:p>
          <a:p>
            <a:pPr marL="342900" indent="-342900">
              <a:spcBef>
                <a:spcPct val="20000"/>
              </a:spcBef>
              <a:buFontTx/>
              <a:buChar char="•"/>
            </a:pPr>
            <a:endParaRPr lang="en-US" sz="4000" dirty="0">
              <a:solidFill>
                <a:schemeClr val="accent2"/>
              </a:solidFill>
              <a:latin typeface="Arial Narrow" charset="0"/>
            </a:endParaRPr>
          </a:p>
          <a:p>
            <a:pPr marL="342900" indent="-342900">
              <a:spcBef>
                <a:spcPct val="20000"/>
              </a:spcBef>
              <a:buFontTx/>
              <a:buChar char="•"/>
            </a:pPr>
            <a:r>
              <a:rPr lang="en-US" sz="4000" dirty="0">
                <a:solidFill>
                  <a:schemeClr val="accent2"/>
                </a:solidFill>
                <a:latin typeface="Arial Narrow" charset="0"/>
              </a:rPr>
              <a:t>Parallel Combinations</a:t>
            </a:r>
          </a:p>
          <a:p>
            <a:pPr marL="342900" indent="-342900">
              <a:spcBef>
                <a:spcPct val="20000"/>
              </a:spcBef>
              <a:buFontTx/>
              <a:buChar char="•"/>
            </a:pPr>
            <a:endParaRPr lang="en-US" sz="4000" dirty="0">
              <a:solidFill>
                <a:schemeClr val="accent2"/>
              </a:solidFill>
              <a:latin typeface="Arial Narrow" charset="0"/>
            </a:endParaRPr>
          </a:p>
        </p:txBody>
      </p:sp>
      <p:graphicFrame>
        <p:nvGraphicFramePr>
          <p:cNvPr id="222214" name="Object 6"/>
          <p:cNvGraphicFramePr>
            <a:graphicFrameLocks noChangeAspect="1"/>
          </p:cNvGraphicFramePr>
          <p:nvPr>
            <p:extLst>
              <p:ext uri="{D42A27DB-BD31-4B8C-83A1-F6EECF244321}">
                <p14:modId xmlns:p14="http://schemas.microsoft.com/office/powerpoint/2010/main" val="259716557"/>
              </p:ext>
            </p:extLst>
          </p:nvPr>
        </p:nvGraphicFramePr>
        <p:xfrm>
          <a:off x="4191000" y="2433057"/>
          <a:ext cx="3015595" cy="1050131"/>
        </p:xfrm>
        <a:graphic>
          <a:graphicData uri="http://schemas.openxmlformats.org/presentationml/2006/ole">
            <mc:AlternateContent xmlns:mc="http://schemas.openxmlformats.org/markup-compatibility/2006">
              <mc:Choice xmlns:v="urn:schemas-microsoft-com:vml" Requires="v">
                <p:oleObj spid="_x0000_s180417" name="Equation" r:id="rId3" imgW="1206360" imgH="419040" progId="Equation.DSMT4">
                  <p:embed/>
                </p:oleObj>
              </mc:Choice>
              <mc:Fallback>
                <p:oleObj name="Equation" r:id="rId3" imgW="1206360" imgH="419040" progId="Equation.DSMT4">
                  <p:embed/>
                  <p:pic>
                    <p:nvPicPr>
                      <p:cNvPr id="22221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433057"/>
                        <a:ext cx="3015595" cy="1050131"/>
                      </a:xfrm>
                      <a:prstGeom prst="rect">
                        <a:avLst/>
                      </a:prstGeom>
                      <a:solidFill>
                        <a:srgbClr val="99FFCC"/>
                      </a:solidFill>
                      <a:ln w="28575">
                        <a:solidFill>
                          <a:srgbClr val="FF0000"/>
                        </a:solidFill>
                        <a:miter lim="800000"/>
                        <a:headEnd/>
                        <a:tailEnd/>
                      </a:ln>
                    </p:spPr>
                  </p:pic>
                </p:oleObj>
              </mc:Fallback>
            </mc:AlternateContent>
          </a:graphicData>
        </a:graphic>
      </p:graphicFrame>
      <p:pic>
        <p:nvPicPr>
          <p:cNvPr id="222217" name="Picture 9" descr="FG24_008"/>
          <p:cNvPicPr>
            <a:picLocks noChangeAspect="1" noChangeArrowheads="1"/>
          </p:cNvPicPr>
          <p:nvPr/>
        </p:nvPicPr>
        <p:blipFill>
          <a:blip r:embed="rId5"/>
          <a:srcRect/>
          <a:stretch>
            <a:fillRect/>
          </a:stretch>
        </p:blipFill>
        <p:spPr bwMode="auto">
          <a:xfrm>
            <a:off x="1160930" y="2128067"/>
            <a:ext cx="2514600" cy="1588168"/>
          </a:xfrm>
          <a:prstGeom prst="rect">
            <a:avLst/>
          </a:prstGeom>
          <a:noFill/>
        </p:spPr>
      </p:pic>
      <p:pic>
        <p:nvPicPr>
          <p:cNvPr id="12" name="Picture 4" descr="FG24_007">
            <a:extLst>
              <a:ext uri="{FF2B5EF4-FFF2-40B4-BE49-F238E27FC236}">
                <a16:creationId xmlns:a16="http://schemas.microsoft.com/office/drawing/2014/main" id="{F898F6D2-0878-FD42-95CF-5EB3AEB5B59C}"/>
              </a:ext>
            </a:extLst>
          </p:cNvPr>
          <p:cNvPicPr>
            <a:picLocks noChangeAspect="1" noChangeArrowheads="1"/>
          </p:cNvPicPr>
          <p:nvPr/>
        </p:nvPicPr>
        <p:blipFill>
          <a:blip r:embed="rId6"/>
          <a:srcRect/>
          <a:stretch>
            <a:fillRect/>
          </a:stretch>
        </p:blipFill>
        <p:spPr bwMode="auto">
          <a:xfrm>
            <a:off x="1068371" y="4293977"/>
            <a:ext cx="2514600" cy="2037693"/>
          </a:xfrm>
          <a:prstGeom prst="rect">
            <a:avLst/>
          </a:prstGeom>
          <a:noFill/>
        </p:spPr>
      </p:pic>
      <p:graphicFrame>
        <p:nvGraphicFramePr>
          <p:cNvPr id="13" name="Object 7">
            <a:extLst>
              <a:ext uri="{FF2B5EF4-FFF2-40B4-BE49-F238E27FC236}">
                <a16:creationId xmlns:a16="http://schemas.microsoft.com/office/drawing/2014/main" id="{F23F9E7D-3FAE-AF48-A05D-1195DB03C8C8}"/>
              </a:ext>
            </a:extLst>
          </p:cNvPr>
          <p:cNvGraphicFramePr>
            <a:graphicFrameLocks noChangeAspect="1"/>
          </p:cNvGraphicFramePr>
          <p:nvPr>
            <p:extLst>
              <p:ext uri="{D42A27DB-BD31-4B8C-83A1-F6EECF244321}">
                <p14:modId xmlns:p14="http://schemas.microsoft.com/office/powerpoint/2010/main" val="1010131526"/>
              </p:ext>
            </p:extLst>
          </p:nvPr>
        </p:nvGraphicFramePr>
        <p:xfrm>
          <a:off x="4191000" y="5078731"/>
          <a:ext cx="3275147" cy="685800"/>
        </p:xfrm>
        <a:graphic>
          <a:graphicData uri="http://schemas.openxmlformats.org/presentationml/2006/ole">
            <mc:AlternateContent xmlns:mc="http://schemas.openxmlformats.org/markup-compatibility/2006">
              <mc:Choice xmlns:v="urn:schemas-microsoft-com:vml" Requires="v">
                <p:oleObj spid="_x0000_s180418" name="Equation" r:id="rId7" imgW="1091880" imgH="228600" progId="Equation.DSMT4">
                  <p:embed/>
                </p:oleObj>
              </mc:Choice>
              <mc:Fallback>
                <p:oleObj name="Equation" r:id="rId7" imgW="1091880" imgH="228600" progId="Equation.DSMT4">
                  <p:embed/>
                  <p:pic>
                    <p:nvPicPr>
                      <p:cNvPr id="221191"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5078731"/>
                        <a:ext cx="3275147" cy="685800"/>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 name="Date Placeholder 1">
            <a:extLst>
              <a:ext uri="{FF2B5EF4-FFF2-40B4-BE49-F238E27FC236}">
                <a16:creationId xmlns:a16="http://schemas.microsoft.com/office/drawing/2014/main" id="{F52D3FBC-29E3-F842-849E-A550292580BA}"/>
              </a:ext>
            </a:extLst>
          </p:cNvPr>
          <p:cNvSpPr>
            <a:spLocks noGrp="1"/>
          </p:cNvSpPr>
          <p:nvPr>
            <p:ph type="dt" sz="half" idx="10"/>
          </p:nvPr>
        </p:nvSpPr>
        <p:spPr/>
        <p:txBody>
          <a:bodyPr/>
          <a:lstStyle/>
          <a:p>
            <a:pPr>
              <a:defRPr/>
            </a:pPr>
            <a:r>
              <a:rPr lang="en-US"/>
              <a:t>Monday, Oct. 12, 2020</a:t>
            </a:r>
          </a:p>
        </p:txBody>
      </p:sp>
      <p:sp>
        <p:nvSpPr>
          <p:cNvPr id="3" name="Footer Placeholder 2">
            <a:extLst>
              <a:ext uri="{FF2B5EF4-FFF2-40B4-BE49-F238E27FC236}">
                <a16:creationId xmlns:a16="http://schemas.microsoft.com/office/drawing/2014/main" id="{AFD9D12C-86A8-3B4C-A569-C5A488F0F6DB}"/>
              </a:ext>
            </a:extLst>
          </p:cNvPr>
          <p:cNvSpPr>
            <a:spLocks noGrp="1"/>
          </p:cNvSpPr>
          <p:nvPr>
            <p:ph type="ftr" sz="quarter" idx="11"/>
          </p:nvPr>
        </p:nvSpPr>
        <p:spPr/>
        <p:txBody>
          <a:bodyPr/>
          <a:lstStyle/>
          <a:p>
            <a:pPr>
              <a:defRPr/>
            </a:pPr>
            <a:r>
              <a:rPr lang="de-DE"/>
              <a:t>PHYS 1444-002, Fall 2020                    Dr. Jaehoon Yu</a:t>
            </a:r>
            <a:endParaRPr lang="en-US"/>
          </a:p>
        </p:txBody>
      </p:sp>
      <p:sp>
        <p:nvSpPr>
          <p:cNvPr id="4" name="Slide Number Placeholder 3">
            <a:extLst>
              <a:ext uri="{FF2B5EF4-FFF2-40B4-BE49-F238E27FC236}">
                <a16:creationId xmlns:a16="http://schemas.microsoft.com/office/drawing/2014/main" id="{54F9B7B6-D2D3-3C48-9513-B436910BECB1}"/>
              </a:ext>
            </a:extLst>
          </p:cNvPr>
          <p:cNvSpPr>
            <a:spLocks noGrp="1"/>
          </p:cNvSpPr>
          <p:nvPr>
            <p:ph type="sldNum" sz="quarter" idx="12"/>
          </p:nvPr>
        </p:nvSpPr>
        <p:spPr/>
        <p:txBody>
          <a:bodyPr/>
          <a:lstStyle/>
          <a:p>
            <a:pPr>
              <a:defRPr/>
            </a:pPr>
            <a:fld id="{BEF3D8A4-74EF-534D-976E-1FB9C4B72804}" type="slidenum">
              <a:rPr lang="en-US" smtClean="0"/>
              <a:pPr>
                <a:defRPr/>
              </a:pPr>
              <a:t>7</a:t>
            </a:fld>
            <a:endParaRPr lang="en-US"/>
          </a:p>
        </p:txBody>
      </p:sp>
      <p:graphicFrame>
        <p:nvGraphicFramePr>
          <p:cNvPr id="17" name="Object 20">
            <a:extLst>
              <a:ext uri="{FF2B5EF4-FFF2-40B4-BE49-F238E27FC236}">
                <a16:creationId xmlns:a16="http://schemas.microsoft.com/office/drawing/2014/main" id="{49CCD7AA-6FFC-614C-9558-ACB669F622D3}"/>
              </a:ext>
            </a:extLst>
          </p:cNvPr>
          <p:cNvGraphicFramePr>
            <a:graphicFrameLocks noChangeAspect="1"/>
          </p:cNvGraphicFramePr>
          <p:nvPr>
            <p:extLst>
              <p:ext uri="{D42A27DB-BD31-4B8C-83A1-F6EECF244321}">
                <p14:modId xmlns:p14="http://schemas.microsoft.com/office/powerpoint/2010/main" val="3941996"/>
              </p:ext>
            </p:extLst>
          </p:nvPr>
        </p:nvGraphicFramePr>
        <p:xfrm>
          <a:off x="3505200" y="797380"/>
          <a:ext cx="2677786" cy="800148"/>
        </p:xfrm>
        <a:graphic>
          <a:graphicData uri="http://schemas.openxmlformats.org/presentationml/2006/ole">
            <mc:AlternateContent xmlns:mc="http://schemas.openxmlformats.org/markup-compatibility/2006">
              <mc:Choice xmlns:v="urn:schemas-microsoft-com:vml" Requires="v">
                <p:oleObj spid="_x0000_s180419" name="Equation" r:id="rId9" imgW="1485900" imgH="431800" progId="Equation.DSMT4">
                  <p:embed/>
                </p:oleObj>
              </mc:Choice>
              <mc:Fallback>
                <p:oleObj name="Equation" r:id="rId9" imgW="1485900" imgH="431800" progId="Equation.DSMT4">
                  <p:embed/>
                  <p:pic>
                    <p:nvPicPr>
                      <p:cNvPr id="205844" name="Object 20"/>
                      <p:cNvPicPr>
                        <a:picLocks noChangeAspect="1" noChangeArrowheads="1"/>
                      </p:cNvPicPr>
                      <p:nvPr/>
                    </p:nvPicPr>
                    <p:blipFill>
                      <a:blip r:embed="rId10"/>
                      <a:srcRect/>
                      <a:stretch>
                        <a:fillRect/>
                      </a:stretch>
                    </p:blipFill>
                    <p:spPr bwMode="auto">
                      <a:xfrm>
                        <a:off x="3505200" y="797380"/>
                        <a:ext cx="2677786" cy="800148"/>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1025136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a:t>Monday, Oct. 12, 2020</a:t>
            </a:r>
          </a:p>
        </p:txBody>
      </p:sp>
      <p:sp>
        <p:nvSpPr>
          <p:cNvPr id="21" name="Footer Placeholder 4"/>
          <p:cNvSpPr>
            <a:spLocks noGrp="1"/>
          </p:cNvSpPr>
          <p:nvPr>
            <p:ph type="ftr" sz="quarter" idx="11"/>
          </p:nvPr>
        </p:nvSpPr>
        <p:spPr/>
        <p:txBody>
          <a:bodyPr/>
          <a:lstStyle/>
          <a:p>
            <a:r>
              <a:rPr lang="de-DE"/>
              <a:t>PHYS 1444-002, Fall 2020                    Dr. Jaehoon Yu</a:t>
            </a:r>
            <a:endParaRPr lang="en-US"/>
          </a:p>
        </p:txBody>
      </p:sp>
      <p:sp>
        <p:nvSpPr>
          <p:cNvPr id="22" name="Slide Number Placeholder 5"/>
          <p:cNvSpPr>
            <a:spLocks noGrp="1"/>
          </p:cNvSpPr>
          <p:nvPr>
            <p:ph type="sldNum" sz="quarter" idx="12"/>
          </p:nvPr>
        </p:nvSpPr>
        <p:spPr/>
        <p:txBody>
          <a:bodyPr/>
          <a:lstStyle/>
          <a:p>
            <a:fld id="{6199B11C-76E5-3B4D-B643-778984384EF4}" type="slidenum">
              <a:rPr lang="en-US"/>
              <a:pPr/>
              <a:t>8</a:t>
            </a:fld>
            <a:endParaRPr lang="en-US"/>
          </a:p>
        </p:txBody>
      </p:sp>
      <p:pic>
        <p:nvPicPr>
          <p:cNvPr id="223241" name="Picture 9" descr="FG24_009"/>
          <p:cNvPicPr>
            <a:picLocks noChangeAspect="1" noChangeArrowheads="1"/>
          </p:cNvPicPr>
          <p:nvPr/>
        </p:nvPicPr>
        <p:blipFill>
          <a:blip r:embed="rId3"/>
          <a:srcRect/>
          <a:stretch>
            <a:fillRect/>
          </a:stretch>
        </p:blipFill>
        <p:spPr bwMode="auto">
          <a:xfrm>
            <a:off x="6110288" y="152400"/>
            <a:ext cx="2728912" cy="2819400"/>
          </a:xfrm>
          <a:prstGeom prst="rect">
            <a:avLst/>
          </a:prstGeom>
          <a:noFill/>
        </p:spPr>
      </p:pic>
      <p:sp>
        <p:nvSpPr>
          <p:cNvPr id="223234" name="Rectangle 2"/>
          <p:cNvSpPr>
            <a:spLocks noGrp="1" noChangeArrowheads="1"/>
          </p:cNvSpPr>
          <p:nvPr>
            <p:ph type="title"/>
          </p:nvPr>
        </p:nvSpPr>
        <p:spPr>
          <a:xfrm>
            <a:off x="228600" y="0"/>
            <a:ext cx="8686800" cy="762000"/>
          </a:xfrm>
        </p:spPr>
        <p:txBody>
          <a:bodyPr/>
          <a:lstStyle/>
          <a:p>
            <a:r>
              <a:rPr lang="en-US" dirty="0"/>
              <a:t>Example 24 – 5</a:t>
            </a:r>
          </a:p>
        </p:txBody>
      </p:sp>
      <p:sp>
        <p:nvSpPr>
          <p:cNvPr id="223235" name="Text Box 3"/>
          <p:cNvSpPr txBox="1">
            <a:spLocks noChangeArrowheads="1"/>
          </p:cNvSpPr>
          <p:nvPr/>
        </p:nvSpPr>
        <p:spPr bwMode="auto">
          <a:xfrm>
            <a:off x="228600" y="762000"/>
            <a:ext cx="57912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Equivalent Capacitor: </a:t>
            </a:r>
            <a:r>
              <a:rPr lang="en-US" sz="2800">
                <a:solidFill>
                  <a:schemeClr val="accent2"/>
                </a:solidFill>
                <a:latin typeface="Arial Narrow" charset="0"/>
              </a:rPr>
              <a:t>Determine the capacitance of a single capacitor that will have the same effect as the combination shown in the figure. Take C</a:t>
            </a:r>
            <a:r>
              <a:rPr lang="en-US" sz="2800" baseline="-25000">
                <a:solidFill>
                  <a:schemeClr val="accent2"/>
                </a:solidFill>
                <a:latin typeface="Arial Narrow" charset="0"/>
              </a:rPr>
              <a:t>1</a:t>
            </a:r>
            <a:r>
              <a:rPr lang="en-US" sz="2800">
                <a:solidFill>
                  <a:schemeClr val="accent2"/>
                </a:solidFill>
                <a:latin typeface="Arial Narrow" charset="0"/>
              </a:rPr>
              <a:t>=C</a:t>
            </a:r>
            <a:r>
              <a:rPr lang="en-US" sz="2800" baseline="-25000">
                <a:solidFill>
                  <a:schemeClr val="accent2"/>
                </a:solidFill>
                <a:latin typeface="Arial Narrow" charset="0"/>
              </a:rPr>
              <a:t>2</a:t>
            </a:r>
            <a:r>
              <a:rPr lang="en-US" sz="2800">
                <a:solidFill>
                  <a:schemeClr val="accent2"/>
                </a:solidFill>
                <a:latin typeface="Arial Narrow" charset="0"/>
              </a:rPr>
              <a:t>=C</a:t>
            </a:r>
            <a:r>
              <a:rPr lang="en-US" sz="2800" baseline="-25000">
                <a:solidFill>
                  <a:schemeClr val="accent2"/>
                </a:solidFill>
                <a:latin typeface="Arial Narrow" charset="0"/>
              </a:rPr>
              <a:t>3</a:t>
            </a:r>
            <a:r>
              <a:rPr lang="en-US" sz="2800">
                <a:solidFill>
                  <a:schemeClr val="accent2"/>
                </a:solidFill>
                <a:latin typeface="Arial Narrow" charset="0"/>
              </a:rPr>
              <a:t>=C.</a:t>
            </a:r>
          </a:p>
        </p:txBody>
      </p:sp>
      <p:sp>
        <p:nvSpPr>
          <p:cNvPr id="223236" name="Text Box 4"/>
          <p:cNvSpPr txBox="1">
            <a:spLocks noChangeArrowheads="1"/>
          </p:cNvSpPr>
          <p:nvPr/>
        </p:nvSpPr>
        <p:spPr bwMode="auto">
          <a:xfrm>
            <a:off x="609600" y="2681288"/>
            <a:ext cx="3581400" cy="547687"/>
          </a:xfrm>
          <a:prstGeom prst="rect">
            <a:avLst/>
          </a:prstGeom>
          <a:noFill/>
          <a:ln w="28575">
            <a:solidFill>
              <a:srgbClr val="FF0000"/>
            </a:solidFill>
            <a:miter lim="800000"/>
            <a:headEnd/>
            <a:tailEnd/>
          </a:ln>
          <a:effectLst/>
        </p:spPr>
        <p:txBody>
          <a:bodyPr>
            <a:prstTxWarp prst="textNoShape">
              <a:avLst/>
            </a:prstTxWarp>
            <a:spAutoFit/>
          </a:bodyPr>
          <a:lstStyle/>
          <a:p>
            <a:r>
              <a:rPr lang="en-US" sz="2800">
                <a:solidFill>
                  <a:srgbClr val="FF0000"/>
                </a:solidFill>
                <a:latin typeface="Arial Narrow" charset="0"/>
              </a:rPr>
              <a:t>We should do these first!!   </a:t>
            </a:r>
          </a:p>
        </p:txBody>
      </p:sp>
      <p:sp>
        <p:nvSpPr>
          <p:cNvPr id="223238" name="Text Box 6"/>
          <p:cNvSpPr txBox="1">
            <a:spLocks noChangeArrowheads="1"/>
          </p:cNvSpPr>
          <p:nvPr/>
        </p:nvSpPr>
        <p:spPr bwMode="auto">
          <a:xfrm>
            <a:off x="457200" y="44958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Now the equivalent capacitor is in series with C1.      </a:t>
            </a:r>
          </a:p>
        </p:txBody>
      </p:sp>
      <p:sp>
        <p:nvSpPr>
          <p:cNvPr id="223243" name="Oval 11"/>
          <p:cNvSpPr>
            <a:spLocks noChangeArrowheads="1"/>
          </p:cNvSpPr>
          <p:nvPr/>
        </p:nvSpPr>
        <p:spPr bwMode="auto">
          <a:xfrm>
            <a:off x="6781800" y="152400"/>
            <a:ext cx="1295400" cy="2819400"/>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sp>
        <p:nvSpPr>
          <p:cNvPr id="223244" name="Text Box 12"/>
          <p:cNvSpPr txBox="1">
            <a:spLocks noChangeArrowheads="1"/>
          </p:cNvSpPr>
          <p:nvPr/>
        </p:nvSpPr>
        <p:spPr bwMode="auto">
          <a:xfrm>
            <a:off x="533400" y="3276600"/>
            <a:ext cx="1143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How?   </a:t>
            </a:r>
          </a:p>
        </p:txBody>
      </p:sp>
      <p:sp>
        <p:nvSpPr>
          <p:cNvPr id="223245" name="Text Box 13"/>
          <p:cNvSpPr txBox="1">
            <a:spLocks noChangeArrowheads="1"/>
          </p:cNvSpPr>
          <p:nvPr/>
        </p:nvSpPr>
        <p:spPr bwMode="auto">
          <a:xfrm>
            <a:off x="1676400" y="3276600"/>
            <a:ext cx="7162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These are in parallel so the equivalent capacitance is:   </a:t>
            </a:r>
          </a:p>
        </p:txBody>
      </p:sp>
      <p:graphicFrame>
        <p:nvGraphicFramePr>
          <p:cNvPr id="223246" name="Object 14"/>
          <p:cNvGraphicFramePr>
            <a:graphicFrameLocks noChangeAspect="1"/>
          </p:cNvGraphicFramePr>
          <p:nvPr/>
        </p:nvGraphicFramePr>
        <p:xfrm>
          <a:off x="855663" y="3865563"/>
          <a:ext cx="1049337" cy="630237"/>
        </p:xfrm>
        <a:graphic>
          <a:graphicData uri="http://schemas.openxmlformats.org/presentationml/2006/ole">
            <mc:AlternateContent xmlns:mc="http://schemas.openxmlformats.org/markup-compatibility/2006">
              <mc:Choice xmlns:v="urn:schemas-microsoft-com:vml" Requires="v">
                <p:oleObj spid="_x0000_s182249" name="Equation" r:id="rId4" imgW="380880" imgH="228600" progId="Equation.DSMT4">
                  <p:embed/>
                </p:oleObj>
              </mc:Choice>
              <mc:Fallback>
                <p:oleObj name="Equation" r:id="rId4" imgW="380880" imgH="228600" progId="Equation.DSMT4">
                  <p:embed/>
                  <p:pic>
                    <p:nvPicPr>
                      <p:cNvPr id="223246"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663" y="3865563"/>
                        <a:ext cx="1049337" cy="6302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cxnSp>
        <p:nvCxnSpPr>
          <p:cNvPr id="223248" name="AutoShape 16"/>
          <p:cNvCxnSpPr>
            <a:cxnSpLocks noChangeShapeType="1"/>
            <a:stCxn id="223236" idx="3"/>
            <a:endCxn id="223243" idx="3"/>
          </p:cNvCxnSpPr>
          <p:nvPr/>
        </p:nvCxnSpPr>
        <p:spPr bwMode="auto">
          <a:xfrm flipV="1">
            <a:off x="4205288" y="2573338"/>
            <a:ext cx="2765425" cy="382587"/>
          </a:xfrm>
          <a:prstGeom prst="curvedConnector4">
            <a:avLst>
              <a:gd name="adj1" fmla="val 50630"/>
              <a:gd name="adj2" fmla="val -31954"/>
            </a:avLst>
          </a:prstGeom>
          <a:noFill/>
          <a:ln w="28575">
            <a:solidFill>
              <a:srgbClr val="FF0000"/>
            </a:solidFill>
            <a:round/>
            <a:headEnd/>
            <a:tailEnd type="triangle" w="med" len="med"/>
          </a:ln>
          <a:effectLst/>
        </p:spPr>
      </p:cxnSp>
      <p:graphicFrame>
        <p:nvGraphicFramePr>
          <p:cNvPr id="223249" name="Object 17"/>
          <p:cNvGraphicFramePr>
            <a:graphicFrameLocks noChangeAspect="1"/>
          </p:cNvGraphicFramePr>
          <p:nvPr/>
        </p:nvGraphicFramePr>
        <p:xfrm>
          <a:off x="457200" y="5027613"/>
          <a:ext cx="938213" cy="1036637"/>
        </p:xfrm>
        <a:graphic>
          <a:graphicData uri="http://schemas.openxmlformats.org/presentationml/2006/ole">
            <mc:AlternateContent xmlns:mc="http://schemas.openxmlformats.org/markup-compatibility/2006">
              <mc:Choice xmlns:v="urn:schemas-microsoft-com:vml" Requires="v">
                <p:oleObj spid="_x0000_s182250" name="Equation" r:id="rId6" imgW="380880" imgH="419040" progId="Equation.DSMT4">
                  <p:embed/>
                </p:oleObj>
              </mc:Choice>
              <mc:Fallback>
                <p:oleObj name="Equation" r:id="rId6" imgW="380880" imgH="419040" progId="Equation.DSMT4">
                  <p:embed/>
                  <p:pic>
                    <p:nvPicPr>
                      <p:cNvPr id="223249"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027613"/>
                        <a:ext cx="938213" cy="10366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3250" name="Object 18"/>
          <p:cNvGraphicFramePr>
            <a:graphicFrameLocks noChangeAspect="1"/>
          </p:cNvGraphicFramePr>
          <p:nvPr/>
        </p:nvGraphicFramePr>
        <p:xfrm>
          <a:off x="7154863" y="5029200"/>
          <a:ext cx="1531937" cy="990600"/>
        </p:xfrm>
        <a:graphic>
          <a:graphicData uri="http://schemas.openxmlformats.org/presentationml/2006/ole">
            <mc:AlternateContent xmlns:mc="http://schemas.openxmlformats.org/markup-compatibility/2006">
              <mc:Choice xmlns:v="urn:schemas-microsoft-com:vml" Requires="v">
                <p:oleObj spid="_x0000_s182251" name="Equation" r:id="rId8" imgW="571320" imgH="368280" progId="Equation.DSMT4">
                  <p:embed/>
                </p:oleObj>
              </mc:Choice>
              <mc:Fallback>
                <p:oleObj name="Equation" r:id="rId8" imgW="571320" imgH="368280" progId="Equation.DSMT4">
                  <p:embed/>
                  <p:pic>
                    <p:nvPicPr>
                      <p:cNvPr id="223250"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54863" y="5029200"/>
                        <a:ext cx="1531937" cy="990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23251" name="AutoShape 19"/>
          <p:cNvSpPr>
            <a:spLocks noChangeArrowheads="1"/>
          </p:cNvSpPr>
          <p:nvPr/>
        </p:nvSpPr>
        <p:spPr bwMode="auto">
          <a:xfrm>
            <a:off x="5387975" y="5137150"/>
            <a:ext cx="1647825" cy="730250"/>
          </a:xfrm>
          <a:prstGeom prst="rightArrow">
            <a:avLst>
              <a:gd name="adj1" fmla="val 50000"/>
              <a:gd name="adj2" fmla="val 5641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FF0000"/>
                </a:solidFill>
                <a:latin typeface="Arial Narrow" charset="0"/>
              </a:rPr>
              <a:t>Solve for C</a:t>
            </a:r>
            <a:r>
              <a:rPr lang="en-US" sz="2000" b="1" baseline="-25000">
                <a:solidFill>
                  <a:srgbClr val="FF0000"/>
                </a:solidFill>
                <a:latin typeface="Arial Narrow" charset="0"/>
              </a:rPr>
              <a:t>eq</a:t>
            </a:r>
          </a:p>
        </p:txBody>
      </p:sp>
      <p:graphicFrame>
        <p:nvGraphicFramePr>
          <p:cNvPr id="223252" name="Object 20"/>
          <p:cNvGraphicFramePr>
            <a:graphicFrameLocks noChangeAspect="1"/>
          </p:cNvGraphicFramePr>
          <p:nvPr/>
        </p:nvGraphicFramePr>
        <p:xfrm>
          <a:off x="1981200" y="3859213"/>
          <a:ext cx="1606550" cy="560387"/>
        </p:xfrm>
        <a:graphic>
          <a:graphicData uri="http://schemas.openxmlformats.org/presentationml/2006/ole">
            <mc:AlternateContent xmlns:mc="http://schemas.openxmlformats.org/markup-compatibility/2006">
              <mc:Choice xmlns:v="urn:schemas-microsoft-com:vml" Requires="v">
                <p:oleObj spid="_x0000_s182252" name="Equation" r:id="rId10" imgW="583920" imgH="203040" progId="Equation.DSMT4">
                  <p:embed/>
                </p:oleObj>
              </mc:Choice>
              <mc:Fallback>
                <p:oleObj name="Equation" r:id="rId10" imgW="583920" imgH="203040" progId="Equation.DSMT4">
                  <p:embed/>
                  <p:pic>
                    <p:nvPicPr>
                      <p:cNvPr id="223252" name="Object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3859213"/>
                        <a:ext cx="1606550" cy="5603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3253" name="Object 21"/>
          <p:cNvGraphicFramePr>
            <a:graphicFrameLocks noChangeAspect="1"/>
          </p:cNvGraphicFramePr>
          <p:nvPr/>
        </p:nvGraphicFramePr>
        <p:xfrm>
          <a:off x="3581400" y="3886200"/>
          <a:ext cx="593725" cy="455613"/>
        </p:xfrm>
        <a:graphic>
          <a:graphicData uri="http://schemas.openxmlformats.org/presentationml/2006/ole">
            <mc:AlternateContent xmlns:mc="http://schemas.openxmlformats.org/markup-compatibility/2006">
              <mc:Choice xmlns:v="urn:schemas-microsoft-com:vml" Requires="v">
                <p:oleObj spid="_x0000_s182253" name="Equation" r:id="rId12" imgW="215640" imgH="164880" progId="Equation.DSMT4">
                  <p:embed/>
                </p:oleObj>
              </mc:Choice>
              <mc:Fallback>
                <p:oleObj name="Equation" r:id="rId12" imgW="215640" imgH="164880" progId="Equation.DSMT4">
                  <p:embed/>
                  <p:pic>
                    <p:nvPicPr>
                      <p:cNvPr id="223253"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1400" y="3886200"/>
                        <a:ext cx="593725" cy="4556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3254" name="Object 22"/>
          <p:cNvGraphicFramePr>
            <a:graphicFrameLocks noChangeAspect="1"/>
          </p:cNvGraphicFramePr>
          <p:nvPr/>
        </p:nvGraphicFramePr>
        <p:xfrm>
          <a:off x="1371600" y="5029200"/>
          <a:ext cx="1816100" cy="1036638"/>
        </p:xfrm>
        <a:graphic>
          <a:graphicData uri="http://schemas.openxmlformats.org/presentationml/2006/ole">
            <mc:AlternateContent xmlns:mc="http://schemas.openxmlformats.org/markup-compatibility/2006">
              <mc:Choice xmlns:v="urn:schemas-microsoft-com:vml" Requires="v">
                <p:oleObj spid="_x0000_s182254" name="Equation" r:id="rId14" imgW="736560" imgH="419040" progId="Equation.DSMT4">
                  <p:embed/>
                </p:oleObj>
              </mc:Choice>
              <mc:Fallback>
                <p:oleObj name="Equation" r:id="rId14" imgW="736560" imgH="419040" progId="Equation.DSMT4">
                  <p:embed/>
                  <p:pic>
                    <p:nvPicPr>
                      <p:cNvPr id="223254"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71600" y="5029200"/>
                        <a:ext cx="1816100" cy="10366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3255" name="Object 23"/>
          <p:cNvGraphicFramePr>
            <a:graphicFrameLocks noChangeAspect="1"/>
          </p:cNvGraphicFramePr>
          <p:nvPr/>
        </p:nvGraphicFramePr>
        <p:xfrm>
          <a:off x="3124200" y="5029200"/>
          <a:ext cx="1501775" cy="911225"/>
        </p:xfrm>
        <a:graphic>
          <a:graphicData uri="http://schemas.openxmlformats.org/presentationml/2006/ole">
            <mc:AlternateContent xmlns:mc="http://schemas.openxmlformats.org/markup-compatibility/2006">
              <mc:Choice xmlns:v="urn:schemas-microsoft-com:vml" Requires="v">
                <p:oleObj spid="_x0000_s182255" name="Equation" r:id="rId16" imgW="609480" imgH="368280" progId="Equation.DSMT4">
                  <p:embed/>
                </p:oleObj>
              </mc:Choice>
              <mc:Fallback>
                <p:oleObj name="Equation" r:id="rId16" imgW="609480" imgH="368280" progId="Equation.DSMT4">
                  <p:embed/>
                  <p:pic>
                    <p:nvPicPr>
                      <p:cNvPr id="223255"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24200" y="5029200"/>
                        <a:ext cx="1501775" cy="9112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3256" name="Object 24"/>
          <p:cNvGraphicFramePr>
            <a:graphicFrameLocks noChangeAspect="1"/>
          </p:cNvGraphicFramePr>
          <p:nvPr/>
        </p:nvGraphicFramePr>
        <p:xfrm>
          <a:off x="4586288" y="5029200"/>
          <a:ext cx="595312" cy="911225"/>
        </p:xfrm>
        <a:graphic>
          <a:graphicData uri="http://schemas.openxmlformats.org/presentationml/2006/ole">
            <mc:AlternateContent xmlns:mc="http://schemas.openxmlformats.org/markup-compatibility/2006">
              <mc:Choice xmlns:v="urn:schemas-microsoft-com:vml" Requires="v">
                <p:oleObj spid="_x0000_s182256" name="Equation" r:id="rId18" imgW="241200" imgH="368280" progId="Equation.DSMT4">
                  <p:embed/>
                </p:oleObj>
              </mc:Choice>
              <mc:Fallback>
                <p:oleObj name="Equation" r:id="rId18" imgW="241200" imgH="368280" progId="Equation.DSMT4">
                  <p:embed/>
                  <p:pic>
                    <p:nvPicPr>
                      <p:cNvPr id="223256" name="Object 2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86288" y="5029200"/>
                        <a:ext cx="595312" cy="9112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3515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Monday, Oct. 12, 2020</a:t>
            </a:r>
          </a:p>
        </p:txBody>
      </p:sp>
      <p:sp>
        <p:nvSpPr>
          <p:cNvPr id="5" name="Footer Placeholder 4"/>
          <p:cNvSpPr>
            <a:spLocks noGrp="1"/>
          </p:cNvSpPr>
          <p:nvPr>
            <p:ph type="ftr" sz="quarter" idx="11"/>
          </p:nvPr>
        </p:nvSpPr>
        <p:spPr/>
        <p:txBody>
          <a:bodyPr/>
          <a:lstStyle/>
          <a:p>
            <a:r>
              <a:rPr lang="de-DE"/>
              <a:t>PHYS 1444-002, Fall 2020                    Dr. Jaehoon Yu</a:t>
            </a:r>
            <a:endParaRPr lang="en-US"/>
          </a:p>
        </p:txBody>
      </p:sp>
      <p:sp>
        <p:nvSpPr>
          <p:cNvPr id="6" name="Slide Number Placeholder 5"/>
          <p:cNvSpPr>
            <a:spLocks noGrp="1"/>
          </p:cNvSpPr>
          <p:nvPr>
            <p:ph type="sldNum" sz="quarter" idx="12"/>
          </p:nvPr>
        </p:nvSpPr>
        <p:spPr/>
        <p:txBody>
          <a:bodyPr/>
          <a:lstStyle/>
          <a:p>
            <a:fld id="{03F23AE2-A0B7-6F4A-809B-ED4B27CBA3C7}" type="slidenum">
              <a:rPr lang="en-US"/>
              <a:pPr/>
              <a:t>9</a:t>
            </a:fld>
            <a:endParaRPr lang="en-US"/>
          </a:p>
        </p:txBody>
      </p:sp>
      <p:sp>
        <p:nvSpPr>
          <p:cNvPr id="209922" name="Rectangle 2"/>
          <p:cNvSpPr>
            <a:spLocks noGrp="1" noChangeArrowheads="1"/>
          </p:cNvSpPr>
          <p:nvPr>
            <p:ph type="title"/>
          </p:nvPr>
        </p:nvSpPr>
        <p:spPr>
          <a:xfrm>
            <a:off x="76200" y="228600"/>
            <a:ext cx="8915400" cy="685800"/>
          </a:xfrm>
        </p:spPr>
        <p:txBody>
          <a:bodyPr/>
          <a:lstStyle/>
          <a:p>
            <a:r>
              <a:rPr lang="en-US"/>
              <a:t>Electric Energy Storage</a:t>
            </a:r>
          </a:p>
        </p:txBody>
      </p:sp>
      <p:sp>
        <p:nvSpPr>
          <p:cNvPr id="209923" name="Rectangle 3"/>
          <p:cNvSpPr>
            <a:spLocks noChangeArrowheads="1"/>
          </p:cNvSpPr>
          <p:nvPr/>
        </p:nvSpPr>
        <p:spPr bwMode="auto">
          <a:xfrm>
            <a:off x="304800" y="914400"/>
            <a:ext cx="85344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A charged capacitor stores energy.</a:t>
            </a:r>
          </a:p>
          <a:p>
            <a:pPr marL="742950" lvl="1" indent="-285750">
              <a:spcBef>
                <a:spcPct val="20000"/>
              </a:spcBef>
              <a:buFontTx/>
              <a:buChar char="–"/>
            </a:pPr>
            <a:r>
              <a:rPr lang="en-US" dirty="0">
                <a:solidFill>
                  <a:srgbClr val="660066"/>
                </a:solidFill>
                <a:latin typeface="Arial Narrow" charset="0"/>
                <a:ea typeface="ＭＳ Ｐゴシック" charset="-128"/>
              </a:rPr>
              <a:t>The stored energy is the amount of the work done to charge it.</a:t>
            </a:r>
          </a:p>
          <a:p>
            <a:pPr marL="342900" indent="-342900">
              <a:spcBef>
                <a:spcPct val="20000"/>
              </a:spcBef>
              <a:buFontTx/>
              <a:buChar char="•"/>
            </a:pPr>
            <a:r>
              <a:rPr lang="en-US" sz="2800" dirty="0">
                <a:solidFill>
                  <a:schemeClr val="accent2"/>
                </a:solidFill>
                <a:latin typeface="Arial Narrow" charset="0"/>
              </a:rPr>
              <a:t>The net effect of charging a capacitor is removing one type of charge from one plate and putting them on to the other.</a:t>
            </a:r>
          </a:p>
          <a:p>
            <a:pPr marL="742950" lvl="1" indent="-285750">
              <a:spcBef>
                <a:spcPct val="20000"/>
              </a:spcBef>
              <a:buFontTx/>
              <a:buChar char="–"/>
            </a:pPr>
            <a:r>
              <a:rPr lang="en-US" dirty="0">
                <a:solidFill>
                  <a:srgbClr val="660066"/>
                </a:solidFill>
                <a:latin typeface="Arial Narrow" charset="0"/>
                <a:ea typeface="ＭＳ Ｐゴシック" charset="-128"/>
              </a:rPr>
              <a:t>Battery does this when it is connected to a capacitor. </a:t>
            </a:r>
          </a:p>
          <a:p>
            <a:pPr marL="342900" indent="-342900">
              <a:spcBef>
                <a:spcPct val="20000"/>
              </a:spcBef>
              <a:buFontTx/>
              <a:buChar char="•"/>
            </a:pPr>
            <a:r>
              <a:rPr lang="en-US" sz="2800" dirty="0">
                <a:solidFill>
                  <a:schemeClr val="accent2"/>
                </a:solidFill>
                <a:latin typeface="Arial Narrow" charset="0"/>
              </a:rPr>
              <a:t>Capacitors do not get charged immediately. </a:t>
            </a:r>
          </a:p>
          <a:p>
            <a:pPr marL="742950" lvl="1" indent="-285750">
              <a:spcBef>
                <a:spcPct val="20000"/>
              </a:spcBef>
              <a:buFontTx/>
              <a:buChar char="–"/>
            </a:pPr>
            <a:r>
              <a:rPr lang="en-US" dirty="0">
                <a:solidFill>
                  <a:srgbClr val="660066"/>
                </a:solidFill>
                <a:latin typeface="Arial Narrow" charset="0"/>
                <a:ea typeface="ＭＳ Ｐゴシック" charset="-128"/>
              </a:rPr>
              <a:t>Initially when the capacitor is uncharged, no work is necessary to move the first bit of charge.  Why?</a:t>
            </a:r>
          </a:p>
          <a:p>
            <a:pPr marL="1143000" lvl="2" indent="-228600">
              <a:spcBef>
                <a:spcPct val="20000"/>
              </a:spcBef>
              <a:buFontTx/>
              <a:buChar char="•"/>
            </a:pPr>
            <a:r>
              <a:rPr lang="en-US" sz="2000" dirty="0">
                <a:solidFill>
                  <a:srgbClr val="003300"/>
                </a:solidFill>
                <a:latin typeface="Arial Narrow" charset="0"/>
                <a:ea typeface="ＭＳ Ｐゴシック" charset="-128"/>
              </a:rPr>
              <a:t>Since there is no charge, there is no field that the external work needs to overcome.</a:t>
            </a:r>
          </a:p>
          <a:p>
            <a:pPr marL="742950" lvl="1" indent="-285750">
              <a:spcBef>
                <a:spcPct val="20000"/>
              </a:spcBef>
              <a:buFontTx/>
              <a:buChar char="–"/>
            </a:pPr>
            <a:r>
              <a:rPr lang="en-US" dirty="0">
                <a:solidFill>
                  <a:srgbClr val="660066"/>
                </a:solidFill>
                <a:latin typeface="Arial Narrow" charset="0"/>
                <a:ea typeface="ＭＳ Ｐゴシック" charset="-128"/>
              </a:rPr>
              <a:t>When some charge is on each plate, it requires work to add more charge due to the electric repulsion.</a:t>
            </a:r>
          </a:p>
        </p:txBody>
      </p:sp>
    </p:spTree>
    <p:extLst>
      <p:ext uri="{BB962C8B-B14F-4D97-AF65-F5344CB8AC3E}">
        <p14:creationId xmlns:p14="http://schemas.microsoft.com/office/powerpoint/2010/main" val="3439939080"/>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46513</TotalTime>
  <Words>2357</Words>
  <Application>Microsoft Macintosh PowerPoint</Application>
  <PresentationFormat>On-screen Show (4:3)</PresentationFormat>
  <Paragraphs>246</Paragraphs>
  <Slides>22</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 Narrow</vt:lpstr>
      <vt:lpstr>Courier New</vt:lpstr>
      <vt:lpstr>Monotype Corsiva</vt:lpstr>
      <vt:lpstr>Symbol</vt:lpstr>
      <vt:lpstr>Times New Roman</vt:lpstr>
      <vt:lpstr>Wingdings</vt:lpstr>
      <vt:lpstr>phys1443-spring02</vt:lpstr>
      <vt:lpstr>Equation</vt:lpstr>
      <vt:lpstr>PHYS 1441 – Section 002 Lecture #12</vt:lpstr>
      <vt:lpstr>Announcements</vt:lpstr>
      <vt:lpstr>Reminder: SP#3 – Civic Duty I: Voter Registration</vt:lpstr>
      <vt:lpstr>SP#3 – Civic Duty I: Voter Registration – 2</vt:lpstr>
      <vt:lpstr>SP#5 – Civic Duty II: Election Participation</vt:lpstr>
      <vt:lpstr>Access code sheet</vt:lpstr>
      <vt:lpstr>Recap: Capacitor Combinations</vt:lpstr>
      <vt:lpstr>Example 24 – 5</vt:lpstr>
      <vt:lpstr>Electric Energy Storage</vt:lpstr>
      <vt:lpstr>Electric Energy Storage</vt:lpstr>
      <vt:lpstr>Example 24 – 8</vt:lpstr>
      <vt:lpstr>Electric Energy Density</vt:lpstr>
      <vt:lpstr>Dielectrics</vt:lpstr>
      <vt:lpstr>Dielectrics</vt:lpstr>
      <vt:lpstr>Dielectrics</vt:lpstr>
      <vt:lpstr>PowerPoint Presentation</vt:lpstr>
      <vt:lpstr>Effect of a Dielectric Material on Capacitance </vt:lpstr>
      <vt:lpstr>Effect of a Dielectric Material on Field </vt:lpstr>
      <vt:lpstr>Example 24 – 11</vt:lpstr>
      <vt:lpstr>Example 24 – 11 cont’d</vt:lpstr>
      <vt:lpstr>Molecular Description of Dielectric</vt:lpstr>
      <vt:lpstr>Molecular Description of Dielectric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1034</cp:revision>
  <dcterms:created xsi:type="dcterms:W3CDTF">2012-01-19T04:21:20Z</dcterms:created>
  <dcterms:modified xsi:type="dcterms:W3CDTF">2020-10-12T19:31:44Z</dcterms:modified>
</cp:coreProperties>
</file>