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91" r:id="rId2"/>
    <p:sldId id="481" r:id="rId3"/>
    <p:sldId id="597" r:id="rId4"/>
    <p:sldId id="598" r:id="rId5"/>
    <p:sldId id="744" r:id="rId6"/>
    <p:sldId id="688" r:id="rId7"/>
    <p:sldId id="639" r:id="rId8"/>
    <p:sldId id="640" r:id="rId9"/>
    <p:sldId id="641" r:id="rId10"/>
    <p:sldId id="642" r:id="rId11"/>
    <p:sldId id="643" r:id="rId12"/>
    <p:sldId id="644" r:id="rId13"/>
    <p:sldId id="645" r:id="rId14"/>
    <p:sldId id="646" r:id="rId15"/>
    <p:sldId id="647" r:id="rId16"/>
    <p:sldId id="648" r:id="rId17"/>
    <p:sldId id="649" r:id="rId18"/>
    <p:sldId id="650" r:id="rId19"/>
    <p:sldId id="651" r:id="rId20"/>
    <p:sldId id="652" r:id="rId21"/>
    <p:sldId id="653" r:id="rId22"/>
    <p:sldId id="654"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4"/>
    <p:restoredTop sz="94660"/>
  </p:normalViewPr>
  <p:slideViewPr>
    <p:cSldViewPr>
      <p:cViewPr varScale="1">
        <p:scale>
          <a:sx n="158" d="100"/>
          <a:sy n="158" d="100"/>
        </p:scale>
        <p:origin x="4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18" Type="http://schemas.openxmlformats.org/officeDocument/2006/relationships/image" Target="../media/image80.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17" Type="http://schemas.openxmlformats.org/officeDocument/2006/relationships/image" Target="../media/image79.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wmf"/><Relationship Id="rId7" Type="http://schemas.openxmlformats.org/officeDocument/2006/relationships/image" Target="../media/image25.e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1.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42741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70669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16</a:t>
            </a:fld>
            <a:endParaRPr lang="en-US"/>
          </a:p>
        </p:txBody>
      </p:sp>
    </p:spTree>
    <p:extLst>
      <p:ext uri="{BB962C8B-B14F-4D97-AF65-F5344CB8AC3E}">
        <p14:creationId xmlns:p14="http://schemas.microsoft.com/office/powerpoint/2010/main" val="367317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97038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12,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12,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12,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12,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12,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12,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18" Type="http://schemas.openxmlformats.org/officeDocument/2006/relationships/image" Target="../media/image26.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3.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5.emf"/><Relationship Id="rId20"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2.wmf"/><Relationship Id="rId19" Type="http://schemas.openxmlformats.org/officeDocument/2006/relationships/oleObject" Target="../embeddings/oleObject20.bin"/><Relationship Id="rId4" Type="http://schemas.openxmlformats.org/officeDocument/2006/relationships/image" Target="../media/image19.wmf"/><Relationship Id="rId9" Type="http://schemas.openxmlformats.org/officeDocument/2006/relationships/oleObject" Target="../embeddings/oleObject15.bin"/><Relationship Id="rId1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4.bin"/><Relationship Id="rId14"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8.wmf"/><Relationship Id="rId3" Type="http://schemas.openxmlformats.org/officeDocument/2006/relationships/notesSlide" Target="../notesSlides/notesSlide2.xml"/><Relationship Id="rId7" Type="http://schemas.openxmlformats.org/officeDocument/2006/relationships/image" Target="../media/image35.wmf"/><Relationship Id="rId12"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9.bin"/><Relationship Id="rId11" Type="http://schemas.openxmlformats.org/officeDocument/2006/relationships/image" Target="../media/image37.wmf"/><Relationship Id="rId5" Type="http://schemas.openxmlformats.org/officeDocument/2006/relationships/image" Target="../media/image21.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wmf"/><Relationship Id="rId5" Type="http://schemas.openxmlformats.org/officeDocument/2006/relationships/oleObject" Target="../embeddings/oleObject38.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3.wmf"/><Relationship Id="rId18" Type="http://schemas.openxmlformats.org/officeDocument/2006/relationships/oleObject" Target="../embeddings/oleObject47.bin"/><Relationship Id="rId26" Type="http://schemas.openxmlformats.org/officeDocument/2006/relationships/oleObject" Target="../embeddings/oleObject51.bin"/><Relationship Id="rId3" Type="http://schemas.openxmlformats.org/officeDocument/2006/relationships/image" Target="../media/image62.jpe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4.bin"/><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61.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image" Target="../media/image52.wmf"/><Relationship Id="rId24" Type="http://schemas.openxmlformats.org/officeDocument/2006/relationships/oleObject" Target="../embeddings/oleObject50.bin"/><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28" Type="http://schemas.openxmlformats.org/officeDocument/2006/relationships/oleObject" Target="../embeddings/oleObject52.bin"/><Relationship Id="rId10" Type="http://schemas.openxmlformats.org/officeDocument/2006/relationships/oleObject" Target="../embeddings/oleObject43.bin"/><Relationship Id="rId19" Type="http://schemas.openxmlformats.org/officeDocument/2006/relationships/image" Target="../media/image56.wmf"/><Relationship Id="rId4" Type="http://schemas.openxmlformats.org/officeDocument/2006/relationships/oleObject" Target="../embeddings/oleObject40.bin"/><Relationship Id="rId9" Type="http://schemas.openxmlformats.org/officeDocument/2006/relationships/image" Target="../media/image51.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6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58.bin"/><Relationship Id="rId18" Type="http://schemas.openxmlformats.org/officeDocument/2006/relationships/image" Target="../media/image70.wmf"/><Relationship Id="rId26" Type="http://schemas.openxmlformats.org/officeDocument/2006/relationships/image" Target="../media/image74.wmf"/><Relationship Id="rId21" Type="http://schemas.openxmlformats.org/officeDocument/2006/relationships/oleObject" Target="../embeddings/oleObject62.bin"/><Relationship Id="rId34" Type="http://schemas.openxmlformats.org/officeDocument/2006/relationships/image" Target="../media/image78.wmf"/><Relationship Id="rId7" Type="http://schemas.openxmlformats.org/officeDocument/2006/relationships/oleObject" Target="../embeddings/oleObject55.bin"/><Relationship Id="rId12" Type="http://schemas.openxmlformats.org/officeDocument/2006/relationships/image" Target="../media/image67.wmf"/><Relationship Id="rId17" Type="http://schemas.openxmlformats.org/officeDocument/2006/relationships/oleObject" Target="../embeddings/oleObject60.bin"/><Relationship Id="rId25" Type="http://schemas.openxmlformats.org/officeDocument/2006/relationships/oleObject" Target="../embeddings/oleObject64.bin"/><Relationship Id="rId33" Type="http://schemas.openxmlformats.org/officeDocument/2006/relationships/oleObject" Target="../embeddings/oleObject68.bin"/><Relationship Id="rId38"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66.bin"/><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57.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70.bin"/><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61.bin"/><Relationship Id="rId31" Type="http://schemas.openxmlformats.org/officeDocument/2006/relationships/oleObject" Target="../embeddings/oleObject67.bin"/><Relationship Id="rId4" Type="http://schemas.openxmlformats.org/officeDocument/2006/relationships/image" Target="../media/image63.wmf"/><Relationship Id="rId9" Type="http://schemas.openxmlformats.org/officeDocument/2006/relationships/oleObject" Target="../embeddings/oleObject56.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65.bin"/><Relationship Id="rId30" Type="http://schemas.openxmlformats.org/officeDocument/2006/relationships/image" Target="../media/image76.wmf"/><Relationship Id="rId35" Type="http://schemas.openxmlformats.org/officeDocument/2006/relationships/oleObject" Target="../embeddings/oleObject69.bin"/><Relationship Id="rId8" Type="http://schemas.openxmlformats.org/officeDocument/2006/relationships/image" Target="../media/image65.wmf"/><Relationship Id="rId3"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7.emf"/><Relationship Id="rId4" Type="http://schemas.openxmlformats.org/officeDocument/2006/relationships/image" Target="../media/image5.wmf"/><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wmf"/><Relationship Id="rId18" Type="http://schemas.openxmlformats.org/officeDocument/2006/relationships/oleObject" Target="../embeddings/oleObject11.bin"/><Relationship Id="rId3" Type="http://schemas.openxmlformats.org/officeDocument/2006/relationships/image" Target="../media/image18.jpeg"/><Relationship Id="rId7" Type="http://schemas.openxmlformats.org/officeDocument/2006/relationships/image" Target="../media/image11.wmf"/><Relationship Id="rId12" Type="http://schemas.openxmlformats.org/officeDocument/2006/relationships/oleObject" Target="../embeddings/oleObject8.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7.bin"/><Relationship Id="rId19" Type="http://schemas.openxmlformats.org/officeDocument/2006/relationships/image" Target="../media/image17.wmf"/><Relationship Id="rId4" Type="http://schemas.openxmlformats.org/officeDocument/2006/relationships/oleObject" Target="../embeddings/oleObject4.bin"/><Relationship Id="rId9" Type="http://schemas.openxmlformats.org/officeDocument/2006/relationships/image" Target="../media/image12.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Oct. 12,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3071332" y="1531203"/>
            <a:ext cx="2693366" cy="830997"/>
          </a:xfrm>
          <a:prstGeom prst="rect">
            <a:avLst/>
          </a:prstGeom>
          <a:noFill/>
          <a:ln w="9525">
            <a:noFill/>
            <a:miter lim="800000"/>
            <a:headEnd/>
            <a:tailEnd/>
          </a:ln>
        </p:spPr>
        <p:txBody>
          <a:bodyPr wrap="none">
            <a:prstTxWarp prst="textNoShape">
              <a:avLst/>
            </a:prstTxWarp>
            <a:spAutoFit/>
          </a:bodyPr>
          <a:lstStyle/>
          <a:p>
            <a:pPr algn="ctr"/>
            <a:r>
              <a:rPr lang="en-US">
                <a:solidFill>
                  <a:schemeClr val="accent2"/>
                </a:solidFill>
                <a:latin typeface="Monotype Corsiva" pitchFamily="-84" charset="0"/>
              </a:rPr>
              <a:t>Monday</a:t>
            </a:r>
            <a:r>
              <a:rPr lang="en-US" dirty="0">
                <a:solidFill>
                  <a:schemeClr val="accent2"/>
                </a:solidFill>
                <a:latin typeface="Monotype Corsiva" pitchFamily="-84" charset="0"/>
              </a:rPr>
              <a:t>, Oct. 12,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Electric Energy Storage</a:t>
            </a:r>
          </a:p>
          <a:p>
            <a:pPr marL="990600" lvl="1" indent="-533400">
              <a:buFont typeface="Courier New" panose="02070309020205020404" pitchFamily="49" charset="0"/>
              <a:buChar char="o"/>
            </a:pPr>
            <a:r>
              <a:rPr lang="en-US" sz="3200" dirty="0">
                <a:solidFill>
                  <a:srgbClr val="003300"/>
                </a:solidFill>
                <a:latin typeface="Arial Narrow" charset="0"/>
              </a:rPr>
              <a:t>Effect of Dielectric</a:t>
            </a:r>
          </a:p>
          <a:p>
            <a:pPr marL="990600" lvl="1" indent="-533400">
              <a:buFont typeface="Courier New" panose="02070309020205020404" pitchFamily="49" charset="0"/>
              <a:buChar char="o"/>
            </a:pPr>
            <a:r>
              <a:rPr lang="en-US" sz="3200" dirty="0">
                <a:solidFill>
                  <a:srgbClr val="003300"/>
                </a:solidFill>
                <a:latin typeface="Arial Narrow" charset="0"/>
              </a:rPr>
              <a:t>Molecular description of Dielectric Material</a:t>
            </a:r>
          </a:p>
          <a:p>
            <a:pPr marL="609600" indent="-609600">
              <a:spcBef>
                <a:spcPct val="20000"/>
              </a:spcBef>
              <a:buFontTx/>
              <a:buChar char="•"/>
            </a:pPr>
            <a:r>
              <a:rPr lang="en-US" sz="3600" dirty="0">
                <a:solidFill>
                  <a:schemeClr val="accent2"/>
                </a:solidFill>
                <a:latin typeface="Arial Narrow" pitchFamily="-84" charset="0"/>
              </a:rPr>
              <a:t>CH25</a:t>
            </a:r>
          </a:p>
          <a:p>
            <a:pPr marL="990600" lvl="1" indent="-533400">
              <a:buFont typeface="Courier New" panose="02070309020205020404" pitchFamily="49" charset="0"/>
              <a:buChar char="o"/>
            </a:pPr>
            <a:r>
              <a:rPr lang="en-US" sz="3200" dirty="0">
                <a:solidFill>
                  <a:srgbClr val="003300"/>
                </a:solidFill>
                <a:latin typeface="Arial Narrow" charset="0"/>
              </a:rPr>
              <a:t>Electric Current and Resistance</a:t>
            </a:r>
          </a:p>
          <a:p>
            <a:pPr marL="990600" lvl="1" indent="-533400">
              <a:buFont typeface="Courier New" panose="02070309020205020404" pitchFamily="49" charset="0"/>
              <a:buChar char="o"/>
            </a:pPr>
            <a:r>
              <a:rPr lang="en-US" sz="3200" dirty="0">
                <a:solidFill>
                  <a:srgbClr val="003300"/>
                </a:solidFill>
                <a:latin typeface="Arial Narrow" charset="0"/>
              </a:rPr>
              <a:t>The Battery</a:t>
            </a:r>
          </a:p>
          <a:p>
            <a:pPr marL="990600" lvl="1" indent="-533400">
              <a:buFont typeface="Courier New" panose="02070309020205020404" pitchFamily="49" charset="0"/>
              <a:buChar char="o"/>
            </a:pPr>
            <a:endParaRPr lang="en-US" sz="32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6" end="6"/>
                                            </p:txEl>
                                          </p:spTgt>
                                        </p:tgtEl>
                                        <p:attrNameLst>
                                          <p:attrName>style.visibility</p:attrName>
                                        </p:attrNameLst>
                                      </p:cBhvr>
                                      <p:to>
                                        <p:strVal val="visible"/>
                                      </p:to>
                                    </p:set>
                                    <p:animEffect transition="in" filter="wipe(left)">
                                      <p:cBhvr>
                                        <p:cTn id="32"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Oct. 12,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10</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b="1" dirty="0" err="1">
                <a:solidFill>
                  <a:srgbClr val="C00000"/>
                </a:solidFill>
                <a:latin typeface="Arial Narrow" charset="0"/>
              </a:rPr>
              <a:t>dq</a:t>
            </a:r>
            <a:r>
              <a:rPr lang="en-US" sz="2800" dirty="0">
                <a:solidFill>
                  <a:schemeClr val="accent2"/>
                </a:solidFill>
                <a:latin typeface="Arial Narrow" charset="0"/>
              </a:rPr>
              <a:t>, when a potential difference across the plates is </a:t>
            </a:r>
            <a:r>
              <a:rPr lang="en-US" sz="2800" b="1" dirty="0">
                <a:solidFill>
                  <a:srgbClr val="C00000"/>
                </a:solidFill>
                <a:latin typeface="Arial Narrow" charset="0"/>
              </a:rPr>
              <a:t>V</a:t>
            </a:r>
            <a:r>
              <a:rPr lang="en-US" sz="2800" dirty="0">
                <a:solidFill>
                  <a:schemeClr val="accent2"/>
                </a:solidFill>
                <a:latin typeface="Arial Narrow" charset="0"/>
              </a:rPr>
              <a:t>: </a:t>
            </a:r>
            <a:r>
              <a:rPr lang="en-US" sz="2800" b="1" dirty="0" err="1">
                <a:solidFill>
                  <a:srgbClr val="C00000"/>
                </a:solidFill>
                <a:latin typeface="Arial Narrow" charset="0"/>
              </a:rPr>
              <a:t>dW</a:t>
            </a:r>
            <a:r>
              <a:rPr lang="en-US" sz="2800" b="1" dirty="0">
                <a:solidFill>
                  <a:srgbClr val="C00000"/>
                </a:solidFill>
                <a:latin typeface="Arial Narrow" charset="0"/>
              </a:rPr>
              <a:t>=</a:t>
            </a:r>
            <a:r>
              <a:rPr lang="en-US" sz="2800" b="1" dirty="0" err="1">
                <a:solidFill>
                  <a:srgbClr val="C00000"/>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a:t>
            </a:r>
            <a:r>
              <a:rPr lang="en-US" sz="2800" b="1" dirty="0">
                <a:solidFill>
                  <a:srgbClr val="C00000"/>
                </a:solidFill>
                <a:latin typeface="Arial Narrow" charset="0"/>
              </a:rPr>
              <a:t>V=q/C</a:t>
            </a:r>
            <a:r>
              <a:rPr lang="en-US" sz="2800" dirty="0">
                <a:solidFill>
                  <a:schemeClr val="accent2"/>
                </a:solidFill>
                <a:latin typeface="Arial Narrow" charset="0"/>
              </a:rPr>
              <a:t>, the work needed to store total charge </a:t>
            </a:r>
            <a:r>
              <a:rPr lang="en-US" sz="2800" b="1" dirty="0">
                <a:solidFill>
                  <a:srgbClr val="C00000"/>
                </a:solidFill>
                <a:latin typeface="Arial Narrow" charset="0"/>
              </a:rPr>
              <a:t>Q</a:t>
            </a:r>
            <a:r>
              <a:rPr lang="en-US" sz="2800" dirty="0">
                <a:solidFill>
                  <a:schemeClr val="accent2"/>
                </a:solidFill>
                <a:latin typeface="Arial Narrow" charset="0"/>
              </a:rPr>
              <a:t>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a:t>
            </a:r>
            <a:r>
              <a:rPr lang="en-US" sz="2800" b="1" dirty="0">
                <a:solidFill>
                  <a:srgbClr val="C00000"/>
                </a:solidFill>
                <a:latin typeface="Arial Narrow" charset="0"/>
              </a:rPr>
              <a:t>Q=CV</a:t>
            </a:r>
            <a:r>
              <a:rPr lang="en-US" sz="2800" dirty="0">
                <a:solidFill>
                  <a:schemeClr val="accent2"/>
                </a:solidFill>
                <a:latin typeface="Arial Narrow" charset="0"/>
              </a:rPr>
              <a:t>,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206932"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206933"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06934"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06935"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06936"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06937"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206938"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206939"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206940"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5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Oct. 12,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11</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84158"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84159"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84160"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84161"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84162"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84163"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84164"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252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12,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12</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6868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a:t>
            </a:r>
            <a:r>
              <a:rPr lang="en-US" sz="2800" b="1" dirty="0">
                <a:solidFill>
                  <a:srgbClr val="C00000"/>
                </a:solidFill>
                <a:latin typeface="Arial Narrow" charset="0"/>
              </a:rPr>
              <a:t>E</a:t>
            </a:r>
            <a:r>
              <a:rPr lang="en-US" sz="2800" dirty="0">
                <a:solidFill>
                  <a:schemeClr val="accent2"/>
                </a:solidFill>
                <a:latin typeface="Arial Narrow" charset="0"/>
              </a:rPr>
              <a:t> between two plates, </a:t>
            </a:r>
            <a:r>
              <a:rPr lang="en-US" sz="2800" b="1" dirty="0">
                <a:solidFill>
                  <a:srgbClr val="C00000"/>
                </a:solidFill>
                <a:latin typeface="Arial Narrow" charset="0"/>
              </a:rPr>
              <a:t>V=Ed </a:t>
            </a:r>
            <a:r>
              <a:rPr lang="en-US" sz="2800" dirty="0">
                <a:solidFill>
                  <a:schemeClr val="accent2"/>
                </a:solidFill>
                <a:latin typeface="Arial Narrow" charset="0"/>
              </a:rPr>
              <a:t>and </a:t>
            </a:r>
            <a:r>
              <a:rPr lang="en-US" sz="3200" b="1" dirty="0">
                <a:solidFill>
                  <a:srgbClr val="C00000"/>
                </a:solidFill>
                <a:latin typeface="Arial Narrow" charset="0"/>
              </a:rPr>
              <a:t>C=</a:t>
            </a:r>
            <a:r>
              <a:rPr lang="en-US" sz="3200" b="1" dirty="0">
                <a:solidFill>
                  <a:srgbClr val="C00000"/>
                </a:solidFill>
                <a:latin typeface="Symbol" charset="2"/>
              </a:rPr>
              <a:t>ε</a:t>
            </a:r>
            <a:r>
              <a:rPr lang="en-US" sz="3200" b="1" baseline="-25000" dirty="0">
                <a:solidFill>
                  <a:srgbClr val="C00000"/>
                </a:solidFill>
                <a:latin typeface="Arial Narrow" charset="0"/>
              </a:rPr>
              <a:t>0</a:t>
            </a:r>
            <a:r>
              <a:rPr lang="en-US" sz="3200" b="1" dirty="0">
                <a:solidFill>
                  <a:srgbClr val="C00000"/>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b="1" dirty="0">
                <a:solidFill>
                  <a:srgbClr val="C00000"/>
                </a:solidFill>
                <a:latin typeface="Monotype Corsiva" charset="0"/>
              </a:rPr>
              <a:t>Ad</a:t>
            </a:r>
            <a:r>
              <a:rPr lang="en-US" sz="3200" b="1" dirty="0">
                <a:solidFill>
                  <a:srgbClr val="C00000"/>
                </a:solidFill>
                <a:latin typeface="Arial Narrow" charset="0"/>
              </a:rPr>
              <a:t> </a:t>
            </a:r>
            <a:r>
              <a:rPr lang="en-US" sz="3200" dirty="0">
                <a:solidFill>
                  <a:schemeClr val="accent2"/>
                </a:solidFill>
                <a:latin typeface="Arial Narrow" charset="0"/>
              </a:rPr>
              <a:t>is the gap volume </a:t>
            </a:r>
            <a:r>
              <a:rPr lang="en-US" sz="3200" b="1" dirty="0">
                <a:solidFill>
                  <a:srgbClr val="C00000"/>
                </a:solidFill>
                <a:latin typeface="Arial Narrow" charset="0"/>
              </a:rPr>
              <a:t>V</a:t>
            </a:r>
            <a:r>
              <a:rPr lang="en-US" sz="3200" dirty="0">
                <a:solidFill>
                  <a:schemeClr val="accent2"/>
                </a:solidFill>
                <a:latin typeface="Arial Narrow" charset="0"/>
              </a:rPr>
              <a:t>,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84936"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84937"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84938"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84939"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84940"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1650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Oct. 12,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13</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the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a:t>
            </a:r>
            <a:r>
              <a:rPr lang="en-US" sz="2800" b="1" dirty="0">
                <a:solidFill>
                  <a:srgbClr val="C00000"/>
                </a:solidFill>
                <a:latin typeface="Arial Narrow" charset="0"/>
                <a:ea typeface="ＭＳ Ｐゴシック" charset="-128"/>
              </a:rPr>
              <a:t>3MV/m</a:t>
            </a:r>
            <a:r>
              <a:rPr lang="en-US" sz="2800" dirty="0">
                <a:solidFill>
                  <a:srgbClr val="660066"/>
                </a:solidFill>
                <a:latin typeface="Arial Narrow" charset="0"/>
                <a:ea typeface="ＭＳ Ｐゴシック" charset="-128"/>
              </a:rPr>
              <a:t>)</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a:t>
            </a:r>
            <a:r>
              <a:rPr lang="en-US" b="1" dirty="0">
                <a:solidFill>
                  <a:srgbClr val="C00000"/>
                </a:solidFill>
                <a:latin typeface="Arial Narrow" charset="0"/>
                <a:ea typeface="ＭＳ Ｐゴシック" charset="-128"/>
              </a:rPr>
              <a:t>C=</a:t>
            </a:r>
            <a:r>
              <a:rPr lang="en-US" b="1" dirty="0">
                <a:solidFill>
                  <a:srgbClr val="C00000"/>
                </a:solidFill>
                <a:latin typeface="Symbol" charset="2"/>
                <a:ea typeface="ＭＳ Ｐゴシック" charset="-128"/>
              </a:rPr>
              <a:t>ε</a:t>
            </a:r>
            <a:r>
              <a:rPr lang="en-US" b="1" baseline="-25000" dirty="0">
                <a:solidFill>
                  <a:srgbClr val="C00000"/>
                </a:solidFill>
                <a:latin typeface="Arial Narrow" charset="0"/>
                <a:ea typeface="ＭＳ Ｐゴシック" charset="-128"/>
              </a:rPr>
              <a:t>0</a:t>
            </a:r>
            <a:r>
              <a:rPr lang="en-US" b="1" dirty="0">
                <a:solidFill>
                  <a:srgbClr val="C00000"/>
                </a:solidFill>
                <a:latin typeface="Arial Narrow" charset="0"/>
                <a:ea typeface="ＭＳ Ｐゴシック" charset="-128"/>
              </a:rPr>
              <a:t>A/d</a:t>
            </a:r>
            <a:r>
              <a:rPr lang="en-US" dirty="0">
                <a:solidFill>
                  <a:srgbClr val="003300"/>
                </a:solidFill>
                <a:latin typeface="Arial Narrow" charset="0"/>
                <a:ea typeface="ＭＳ Ｐゴシック" charset="-128"/>
              </a:rPr>
              <a:t>)</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a:t>
            </a:r>
            <a:r>
              <a:rPr lang="en-US" sz="2800" b="1" dirty="0">
                <a:solidFill>
                  <a:srgbClr val="C00000"/>
                </a:solidFill>
                <a:latin typeface="Arial Narrow" charset="0"/>
                <a:ea typeface="ＭＳ Ｐゴシック" charset="-128"/>
              </a:rPr>
              <a:t>C</a:t>
            </a:r>
            <a:r>
              <a:rPr lang="en-US" sz="2800" b="1" baseline="-25000" dirty="0">
                <a:solidFill>
                  <a:srgbClr val="C00000"/>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88489"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1402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Oct. 12,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14</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 </a:t>
            </a:r>
            <a:r>
              <a:rPr lang="en-US" dirty="0">
                <a:solidFill>
                  <a:schemeClr val="accent2"/>
                </a:solidFill>
                <a:latin typeface="Arial Narrow" charset="0"/>
              </a:rPr>
              <a:t>(</a:t>
            </a:r>
            <a:r>
              <a:rPr lang="en-US" dirty="0">
                <a:solidFill>
                  <a:srgbClr val="CC00CC"/>
                </a:solidFill>
                <a:latin typeface="Arial Narrow" charset="0"/>
              </a:rPr>
              <a:t>poll3</a:t>
            </a:r>
            <a:r>
              <a:rPr lang="en-US"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89513"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5226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15</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90609"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90610"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19897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=1.4</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16</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Oct. 12, 2020</a:t>
            </a:r>
          </a:p>
        </p:txBody>
      </p:sp>
      <p:sp>
        <p:nvSpPr>
          <p:cNvPr id="24" name="Footer Placeholder 23"/>
          <p:cNvSpPr>
            <a:spLocks noGrp="1"/>
          </p:cNvSpPr>
          <p:nvPr>
            <p:ph type="ftr" sz="quarter" idx="11"/>
          </p:nvPr>
        </p:nvSpPr>
        <p:spPr/>
        <p:txBody>
          <a:bodyPr/>
          <a:lstStyle/>
          <a:p>
            <a:pPr>
              <a:defRPr/>
            </a:pPr>
            <a:r>
              <a:rPr lang="de-DE"/>
              <a:t>PHYS 1444-002, Fall 2020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99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a:t>
            </a:r>
            <a:r>
              <a:rPr lang="en-US" b="1" dirty="0">
                <a:solidFill>
                  <a:srgbClr val="C00000"/>
                </a:solidFill>
                <a:latin typeface="Arial Narrow" charset="0"/>
              </a:rPr>
              <a:t>K</a:t>
            </a:r>
            <a:r>
              <a:rPr lang="en-US" dirty="0">
                <a:solidFill>
                  <a:schemeClr val="accent2"/>
                </a:solidFill>
                <a:latin typeface="Arial Narrow" charset="0"/>
              </a:rPr>
              <a:t> as a dielectric material is inserted between the gap </a:t>
            </a:r>
            <a:r>
              <a:rPr lang="en-US" dirty="0">
                <a:solidFill>
                  <a:schemeClr val="accent2"/>
                </a:solidFill>
                <a:latin typeface="Arial Narrow" charset="0"/>
                <a:sym typeface="Wingdings" charset="0"/>
              </a:rPr>
              <a:t> </a:t>
            </a:r>
            <a:r>
              <a:rPr lang="en-US" b="1" dirty="0">
                <a:solidFill>
                  <a:srgbClr val="C00000"/>
                </a:solidFill>
                <a:latin typeface="Arial Narrow" charset="0"/>
                <a:sym typeface="Wingdings" charset="0"/>
              </a:rPr>
              <a:t>Q=KQ</a:t>
            </a:r>
            <a:r>
              <a:rPr lang="en-US" b="1" baseline="-25000" dirty="0">
                <a:solidFill>
                  <a:srgbClr val="C00000"/>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a:t>
            </a:r>
            <a:r>
              <a:rPr lang="en-US" b="1" dirty="0">
                <a:solidFill>
                  <a:srgbClr val="C00000"/>
                </a:solidFill>
                <a:latin typeface="Arial Narrow" charset="0"/>
                <a:sym typeface="Wingdings" charset="0"/>
              </a:rPr>
              <a:t>K</a:t>
            </a:r>
            <a:r>
              <a:rPr lang="en-US" dirty="0">
                <a:solidFill>
                  <a:schemeClr val="accent2"/>
                </a:solidFill>
                <a:latin typeface="Arial Narrow" charset="0"/>
                <a:sym typeface="Wingdings" charset="0"/>
              </a:rPr>
              <a:t>  </a:t>
            </a:r>
            <a:r>
              <a:rPr lang="en-US" b="1" dirty="0">
                <a:solidFill>
                  <a:srgbClr val="C00000"/>
                </a:solidFill>
                <a:latin typeface="Arial Narrow" charset="0"/>
                <a:sym typeface="Wingdings" charset="0"/>
              </a:rPr>
              <a:t>V=V</a:t>
            </a:r>
            <a:r>
              <a:rPr lang="en-US" b="1" baseline="-25000" dirty="0">
                <a:solidFill>
                  <a:srgbClr val="C00000"/>
                </a:solidFill>
                <a:latin typeface="Arial Narrow" charset="0"/>
                <a:sym typeface="Wingdings" charset="0"/>
              </a:rPr>
              <a:t>0</a:t>
            </a:r>
            <a:r>
              <a:rPr lang="en-US" b="1" dirty="0">
                <a:solidFill>
                  <a:srgbClr val="C00000"/>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9565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0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grpId="0" nodeType="afterEffect">
                                  <p:stCondLst>
                                    <p:cond delay="0"/>
                                  </p:stCondLst>
                                  <p:iterate type="wd">
                                    <p:tmPct val="10000"/>
                                  </p:iterate>
                                  <p:childTnLst>
                                    <p:set>
                                      <p:cBhvr>
                                        <p:cTn id="50" dur="1" fill="hold">
                                          <p:stCondLst>
                                            <p:cond delay="0"/>
                                          </p:stCondLst>
                                        </p:cTn>
                                        <p:tgtEl>
                                          <p:spTgt spid="305157">
                                            <p:txEl>
                                              <p:pRg st="2" end="2"/>
                                            </p:txEl>
                                          </p:spTgt>
                                        </p:tgtEl>
                                        <p:attrNameLst>
                                          <p:attrName>style.visibility</p:attrName>
                                        </p:attrNameLst>
                                      </p:cBhvr>
                                      <p:to>
                                        <p:strVal val="visible"/>
                                      </p:to>
                                    </p:set>
                                    <p:animEffect transition="in" filter="wipe(left)">
                                      <p:cBhvr>
                                        <p:cTn id="51" dur="500"/>
                                        <p:tgtEl>
                                          <p:spTgt spid="30515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uiExpand="1" build="p"/>
      <p:bldP spid="305158" grpId="0" animBg="1"/>
      <p:bldP spid="305159" grpId="0" animBg="1"/>
      <p:bldP spid="2"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18</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a:t>
            </a:r>
            <a:r>
              <a:rPr lang="en-US" sz="3200" b="1" dirty="0">
                <a:solidFill>
                  <a:srgbClr val="C00000"/>
                </a:solidFill>
                <a:latin typeface="Arial Narrow" charset="0"/>
              </a:rPr>
              <a:t>V=V</a:t>
            </a:r>
            <a:r>
              <a:rPr lang="en-US" sz="3200" b="1" baseline="-25000" dirty="0">
                <a:solidFill>
                  <a:srgbClr val="C00000"/>
                </a:solidFill>
                <a:latin typeface="Arial Narrow" charset="0"/>
              </a:rPr>
              <a:t>0</a:t>
            </a:r>
            <a:r>
              <a:rPr lang="en-US" sz="3200" b="1" dirty="0">
                <a:solidFill>
                  <a:srgbClr val="C00000"/>
                </a:solidFill>
                <a:latin typeface="Arial Narrow" charset="0"/>
              </a:rPr>
              <a:t>/K</a:t>
            </a:r>
            <a:r>
              <a:rPr lang="en-US" sz="3200" dirty="0">
                <a:solidFill>
                  <a:schemeClr val="accent2"/>
                </a:solidFill>
                <a:latin typeface="Arial Narrow" charset="0"/>
              </a:rPr>
              <a:t>,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91705"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91706"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91707"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7172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Oct. 12, 2020</a:t>
            </a:r>
          </a:p>
        </p:txBody>
      </p:sp>
      <p:sp>
        <p:nvSpPr>
          <p:cNvPr id="20" name="Footer Placeholder 4"/>
          <p:cNvSpPr>
            <a:spLocks noGrp="1"/>
          </p:cNvSpPr>
          <p:nvPr>
            <p:ph type="ftr" sz="quarter" idx="11"/>
          </p:nvPr>
        </p:nvSpPr>
        <p:spPr/>
        <p:txBody>
          <a:bodyPr/>
          <a:lstStyle/>
          <a:p>
            <a:r>
              <a:rPr lang="de-DE"/>
              <a:t>PHYS 1444-002, Fall 2020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19</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leaving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93449"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93450"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93451"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93452"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93453"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93454"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93455"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93456"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93457"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93458"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93459"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93460"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93461"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56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342900"/>
            <a:ext cx="8153400" cy="5307249"/>
          </a:xfrm>
        </p:spPr>
        <p:txBody>
          <a:bodyPr/>
          <a:lstStyle/>
          <a:p>
            <a:pPr eaLnBrk="1" hangingPunct="1">
              <a:spcBef>
                <a:spcPts val="200"/>
              </a:spcBef>
            </a:pPr>
            <a:r>
              <a:rPr lang="en-US" sz="2400" dirty="0">
                <a:latin typeface="Arial Narrow" charset="0"/>
                <a:ea typeface="ＭＳ Ｐゴシック" charset="0"/>
              </a:rPr>
              <a:t>Online Mid-term comprehensive exam on Quest</a:t>
            </a:r>
          </a:p>
          <a:p>
            <a:pPr lvl="1">
              <a:lnSpc>
                <a:spcPct val="90000"/>
              </a:lnSpc>
            </a:pPr>
            <a:r>
              <a:rPr lang="en-US" sz="2000" dirty="0">
                <a:latin typeface="Arial Narrow" charset="0"/>
                <a:ea typeface="ＭＳ Ｐゴシック" charset="0"/>
                <a:cs typeface="ＭＳ Ｐゴシック" charset="0"/>
              </a:rPr>
              <a:t>In class Monday, Oct. 19</a:t>
            </a:r>
          </a:p>
          <a:p>
            <a:pPr lvl="1">
              <a:lnSpc>
                <a:spcPct val="90000"/>
              </a:lnSpc>
            </a:pPr>
            <a:r>
              <a:rPr lang="en-US" sz="2000" dirty="0">
                <a:latin typeface="Arial Narrow" charset="0"/>
                <a:ea typeface="ＭＳ Ｐゴシック" charset="0"/>
                <a:cs typeface="ＭＳ Ｐゴシック" charset="0"/>
              </a:rPr>
              <a:t>Covers: CH21.1 through what we finish Wednesday, Oct. 14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Quiz 2 results</a:t>
            </a:r>
          </a:p>
          <a:p>
            <a:pPr lvl="1" eaLnBrk="1" hangingPunct="1">
              <a:spcBef>
                <a:spcPts val="200"/>
              </a:spcBef>
            </a:pPr>
            <a:r>
              <a:rPr lang="en-US" sz="2000" dirty="0"/>
              <a:t>Class average: 35.5/60 </a:t>
            </a:r>
            <a:r>
              <a:rPr lang="en-US" sz="2000" dirty="0">
                <a:sym typeface="Wingdings" pitchFamily="2" charset="2"/>
              </a:rPr>
              <a:t> equivalent to 58.8/100 (Q1: 80.3/100)</a:t>
            </a:r>
          </a:p>
          <a:p>
            <a:pPr lvl="1" eaLnBrk="1" hangingPunct="1">
              <a:spcBef>
                <a:spcPts val="200"/>
              </a:spcBef>
            </a:pPr>
            <a:r>
              <a:rPr lang="en-US" sz="2000" dirty="0">
                <a:sym typeface="Wingdings" pitchFamily="2" charset="2"/>
              </a:rPr>
              <a:t>Top score: 60/60</a:t>
            </a:r>
            <a:endParaRPr lang="en-US" sz="1600" dirty="0"/>
          </a:p>
          <a:p>
            <a:pPr eaLnBrk="1" hangingPunct="1">
              <a:spcBef>
                <a:spcPts val="200"/>
              </a:spcBef>
            </a:pPr>
            <a:r>
              <a:rPr lang="en-US" sz="2400" dirty="0"/>
              <a:t>Special seminar on COVID – 19: </a:t>
            </a:r>
            <a:r>
              <a:rPr lang="en-US" sz="2400" b="1" u="sng"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 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155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27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44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70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88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11619">
                                            <p:txEl>
                                              <p:pRg st="8" end="8"/>
                                            </p:txEl>
                                          </p:spTgt>
                                        </p:tgtEl>
                                        <p:attrNameLst>
                                          <p:attrName>style.visibility</p:attrName>
                                        </p:attrNameLst>
                                      </p:cBhvr>
                                      <p:to>
                                        <p:strVal val="visible"/>
                                      </p:to>
                                    </p:set>
                                    <p:animEffect transition="in" filter="wipe(left)">
                                      <p:cBhvr>
                                        <p:cTn id="40" dur="500"/>
                                        <p:tgtEl>
                                          <p:spTgt spid="11161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11619">
                                            <p:txEl>
                                              <p:pRg st="9" end="9"/>
                                            </p:txEl>
                                          </p:spTgt>
                                        </p:tgtEl>
                                        <p:attrNameLst>
                                          <p:attrName>style.visibility</p:attrName>
                                        </p:attrNameLst>
                                      </p:cBhvr>
                                      <p:to>
                                        <p:strVal val="visible"/>
                                      </p:to>
                                    </p:set>
                                    <p:animEffect transition="in" filter="wipe(left)">
                                      <p:cBhvr>
                                        <p:cTn id="45" dur="500"/>
                                        <p:tgtEl>
                                          <p:spTgt spid="11161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11619">
                                            <p:txEl>
                                              <p:pRg st="10" end="10"/>
                                            </p:txEl>
                                          </p:spTgt>
                                        </p:tgtEl>
                                        <p:attrNameLst>
                                          <p:attrName>style.visibility</p:attrName>
                                        </p:attrNameLst>
                                      </p:cBhvr>
                                      <p:to>
                                        <p:strVal val="visible"/>
                                      </p:to>
                                    </p:set>
                                    <p:animEffect transition="in" filter="wipe(left)">
                                      <p:cBhvr>
                                        <p:cTn id="50" dur="500"/>
                                        <p:tgtEl>
                                          <p:spTgt spid="11161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11619">
                                            <p:txEl>
                                              <p:pRg st="11" end="11"/>
                                            </p:txEl>
                                          </p:spTgt>
                                        </p:tgtEl>
                                        <p:attrNameLst>
                                          <p:attrName>style.visibility</p:attrName>
                                        </p:attrNameLst>
                                      </p:cBhvr>
                                      <p:to>
                                        <p:strVal val="visible"/>
                                      </p:to>
                                    </p:set>
                                    <p:animEffect transition="in" filter="wipe(left)">
                                      <p:cBhvr>
                                        <p:cTn id="55" dur="500"/>
                                        <p:tgtEl>
                                          <p:spTgt spid="111619">
                                            <p:txEl>
                                              <p:pRg st="11" end="11"/>
                                            </p:txEl>
                                          </p:spTgt>
                                        </p:tgtEl>
                                      </p:cBhvr>
                                    </p:animEffect>
                                  </p:childTnLst>
                                </p:cTn>
                              </p:par>
                            </p:childTnLst>
                          </p:cTn>
                        </p:par>
                        <p:par>
                          <p:cTn id="56" fill="hold">
                            <p:stCondLst>
                              <p:cond delay="1100"/>
                            </p:stCondLst>
                            <p:childTnLst>
                              <p:par>
                                <p:cTn id="57" presetID="22" presetClass="entr" presetSubtype="8" fill="hold" grpId="0" nodeType="afterEffect">
                                  <p:stCondLst>
                                    <p:cond delay="0"/>
                                  </p:stCondLst>
                                  <p:iterate type="wd">
                                    <p:tmPct val="10000"/>
                                  </p:iterate>
                                  <p:childTnLst>
                                    <p:set>
                                      <p:cBhvr>
                                        <p:cTn id="58" dur="1" fill="hold">
                                          <p:stCondLst>
                                            <p:cond delay="0"/>
                                          </p:stCondLst>
                                        </p:cTn>
                                        <p:tgtEl>
                                          <p:spTgt spid="111619">
                                            <p:txEl>
                                              <p:pRg st="12" end="12"/>
                                            </p:txEl>
                                          </p:spTgt>
                                        </p:tgtEl>
                                        <p:attrNameLst>
                                          <p:attrName>style.visibility</p:attrName>
                                        </p:attrNameLst>
                                      </p:cBhvr>
                                      <p:to>
                                        <p:strVal val="visible"/>
                                      </p:to>
                                    </p:set>
                                    <p:animEffect transition="in" filter="wipe(left)">
                                      <p:cBhvr>
                                        <p:cTn id="59" dur="500"/>
                                        <p:tgtEl>
                                          <p:spTgt spid="111619">
                                            <p:txEl>
                                              <p:pRg st="12" end="12"/>
                                            </p:txEl>
                                          </p:spTgt>
                                        </p:tgtEl>
                                      </p:cBhvr>
                                    </p:animEffect>
                                  </p:childTnLst>
                                </p:cTn>
                              </p:par>
                            </p:childTnLst>
                          </p:cTn>
                        </p:par>
                        <p:par>
                          <p:cTn id="60" fill="hold">
                            <p:stCondLst>
                              <p:cond delay="1750"/>
                            </p:stCondLst>
                            <p:childTnLst>
                              <p:par>
                                <p:cTn id="61" presetID="22" presetClass="entr" presetSubtype="8" fill="hold" grpId="0" nodeType="afterEffect">
                                  <p:stCondLst>
                                    <p:cond delay="0"/>
                                  </p:stCondLst>
                                  <p:iterate type="wd">
                                    <p:tmPct val="10000"/>
                                  </p:iterate>
                                  <p:childTnLst>
                                    <p:set>
                                      <p:cBhvr>
                                        <p:cTn id="62" dur="1" fill="hold">
                                          <p:stCondLst>
                                            <p:cond delay="0"/>
                                          </p:stCondLst>
                                        </p:cTn>
                                        <p:tgtEl>
                                          <p:spTgt spid="111619">
                                            <p:txEl>
                                              <p:pRg st="13" end="13"/>
                                            </p:txEl>
                                          </p:spTgt>
                                        </p:tgtEl>
                                        <p:attrNameLst>
                                          <p:attrName>style.visibility</p:attrName>
                                        </p:attrNameLst>
                                      </p:cBhvr>
                                      <p:to>
                                        <p:strVal val="visible"/>
                                      </p:to>
                                    </p:set>
                                    <p:animEffect transition="in" filter="wipe(left)">
                                      <p:cBhvr>
                                        <p:cTn id="63"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Oct. 12, 2020</a:t>
            </a:r>
          </a:p>
        </p:txBody>
      </p:sp>
      <p:sp>
        <p:nvSpPr>
          <p:cNvPr id="32" name="Footer Placeholder 4"/>
          <p:cNvSpPr>
            <a:spLocks noGrp="1"/>
          </p:cNvSpPr>
          <p:nvPr>
            <p:ph type="ftr" sz="quarter" idx="11"/>
          </p:nvPr>
        </p:nvSpPr>
        <p:spPr/>
        <p:txBody>
          <a:bodyPr/>
          <a:lstStyle/>
          <a:p>
            <a:r>
              <a:rPr lang="de-DE"/>
              <a:t>PHYS 1444-002, Fall 2020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20</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06097"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206098"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06099"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06100"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06101"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06102"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06103"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06104"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06105"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06106"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06107"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06108"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06109"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06110"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06111"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06112"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06113"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06114"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13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26111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Oct. 12,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22</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29114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par>
                          <p:cTn id="20" fill="hold">
                            <p:stCondLst>
                              <p:cond delay="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233475">
                                            <p:txEl>
                                              <p:pRg st="2" end="2"/>
                                            </p:txEl>
                                          </p:spTgt>
                                        </p:tgtEl>
                                        <p:attrNameLst>
                                          <p:attrName>style.visibility</p:attrName>
                                        </p:attrNameLst>
                                      </p:cBhvr>
                                      <p:to>
                                        <p:strVal val="visible"/>
                                      </p:to>
                                    </p:set>
                                    <p:animEffect transition="in" filter="wipe(left)">
                                      <p:cBhvr>
                                        <p:cTn id="23" dur="500"/>
                                        <p:tgtEl>
                                          <p:spTgt spid="2334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33478">
                                            <p:txEl>
                                              <p:pRg st="0" end="0"/>
                                            </p:txEl>
                                          </p:spTgt>
                                        </p:tgtEl>
                                        <p:attrNameLst>
                                          <p:attrName>style.visibility</p:attrName>
                                        </p:attrNameLst>
                                      </p:cBhvr>
                                      <p:to>
                                        <p:strVal val="visible"/>
                                      </p:to>
                                    </p:set>
                                    <p:animEffect transition="in" filter="wipe(left)">
                                      <p:cBhvr>
                                        <p:cTn id="28" dur="500"/>
                                        <p:tgtEl>
                                          <p:spTgt spid="23347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33478">
                                            <p:txEl>
                                              <p:pRg st="1" end="1"/>
                                            </p:txEl>
                                          </p:spTgt>
                                        </p:tgtEl>
                                        <p:attrNameLst>
                                          <p:attrName>style.visibility</p:attrName>
                                        </p:attrNameLst>
                                      </p:cBhvr>
                                      <p:to>
                                        <p:strVal val="visible"/>
                                      </p:to>
                                    </p:set>
                                    <p:animEffect transition="in" filter="wipe(left)">
                                      <p:cBhvr>
                                        <p:cTn id="33" dur="500"/>
                                        <p:tgtEl>
                                          <p:spTgt spid="23347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233478">
                                            <p:txEl>
                                              <p:pRg st="2" end="2"/>
                                            </p:txEl>
                                          </p:spTgt>
                                        </p:tgtEl>
                                        <p:attrNameLst>
                                          <p:attrName>style.visibility</p:attrName>
                                        </p:attrNameLst>
                                      </p:cBhvr>
                                      <p:to>
                                        <p:strVal val="visible"/>
                                      </p:to>
                                    </p:set>
                                    <p:animEffect transition="in" filter="wipe(left)">
                                      <p:cBhvr>
                                        <p:cTn id="38" dur="500"/>
                                        <p:tgtEl>
                                          <p:spTgt spid="23347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33478">
                                            <p:txEl>
                                              <p:pRg st="3" end="3"/>
                                            </p:txEl>
                                          </p:spTgt>
                                        </p:tgtEl>
                                        <p:attrNameLst>
                                          <p:attrName>style.visibility</p:attrName>
                                        </p:attrNameLst>
                                      </p:cBhvr>
                                      <p:to>
                                        <p:strVal val="visible"/>
                                      </p:to>
                                    </p:set>
                                    <p:animEffect transition="in" filter="wipe(left)">
                                      <p:cBhvr>
                                        <p:cTn id="43"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p:bldP spid="2334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Nov. 3 with 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stickers on a sheet of paper with your name on it.</a:t>
            </a:r>
          </a:p>
          <a:p>
            <a:pPr lvl="1"/>
            <a:r>
              <a:rPr lang="en-US" sz="2000" kern="0" dirty="0"/>
              <a:t>Write the full name of the person next to the corresponding access code sheet</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a:t>Access code sheet</a:t>
            </a:r>
          </a:p>
        </p:txBody>
      </p:sp>
      <p:sp>
        <p:nvSpPr>
          <p:cNvPr id="4" name="Date Placeholder 3"/>
          <p:cNvSpPr>
            <a:spLocks noGrp="1"/>
          </p:cNvSpPr>
          <p:nvPr>
            <p:ph type="dt" sz="half" idx="10"/>
          </p:nvPr>
        </p:nvSpPr>
        <p:spPr/>
        <p:txBody>
          <a:bodyPr/>
          <a:lstStyle/>
          <a:p>
            <a:pPr>
              <a:defRPr/>
            </a:pPr>
            <a:r>
              <a:rPr lang="en-US"/>
              <a:t>Monday, Oct. 12,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4559" y="1128886"/>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80587" y="1117439"/>
            <a:ext cx="2787648" cy="4539179"/>
          </a:xfrm>
          <a:prstGeom prst="rect">
            <a:avLst/>
          </a:prstGeom>
        </p:spPr>
      </p:pic>
    </p:spTree>
    <p:extLst>
      <p:ext uri="{BB962C8B-B14F-4D97-AF65-F5344CB8AC3E}">
        <p14:creationId xmlns:p14="http://schemas.microsoft.com/office/powerpoint/2010/main" val="37594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title"/>
          </p:nvPr>
        </p:nvSpPr>
        <p:spPr>
          <a:xfrm>
            <a:off x="76200" y="76200"/>
            <a:ext cx="8915400" cy="685800"/>
          </a:xfrm>
        </p:spPr>
        <p:txBody>
          <a:bodyPr/>
          <a:lstStyle/>
          <a:p>
            <a:r>
              <a:rPr lang="en-US" dirty="0"/>
              <a:t>Recap: Capacitor Combinations</a:t>
            </a:r>
          </a:p>
        </p:txBody>
      </p:sp>
      <p:sp>
        <p:nvSpPr>
          <p:cNvPr id="222212" name="Rectangle 4"/>
          <p:cNvSpPr>
            <a:spLocks noChangeArrowheads="1"/>
          </p:cNvSpPr>
          <p:nvPr/>
        </p:nvSpPr>
        <p:spPr bwMode="auto">
          <a:xfrm>
            <a:off x="346868" y="723900"/>
            <a:ext cx="8416132" cy="56007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4000" dirty="0">
                <a:solidFill>
                  <a:schemeClr val="accent2"/>
                </a:solidFill>
                <a:latin typeface="Arial Narrow" charset="0"/>
              </a:rPr>
              <a:t>Capacitance</a:t>
            </a:r>
          </a:p>
          <a:p>
            <a:pPr marL="342900" indent="-342900">
              <a:spcBef>
                <a:spcPct val="20000"/>
              </a:spcBef>
              <a:buFontTx/>
              <a:buChar char="•"/>
            </a:pPr>
            <a:r>
              <a:rPr lang="en-US" sz="4000" dirty="0">
                <a:solidFill>
                  <a:schemeClr val="accent2"/>
                </a:solidFill>
                <a:latin typeface="Arial Narrow" charset="0"/>
              </a:rPr>
              <a:t>Series Combinations</a:t>
            </a:r>
          </a:p>
          <a:p>
            <a:pPr>
              <a:spcBef>
                <a:spcPct val="20000"/>
              </a:spcBef>
            </a:pPr>
            <a:endParaRPr lang="en-US" sz="4000" dirty="0">
              <a:solidFill>
                <a:schemeClr val="accent2"/>
              </a:solidFill>
              <a:latin typeface="Arial Narrow" charset="0"/>
            </a:endParaRPr>
          </a:p>
          <a:p>
            <a:pPr marL="342900" indent="-342900">
              <a:spcBef>
                <a:spcPct val="20000"/>
              </a:spcBef>
              <a:buFontTx/>
              <a:buChar char="•"/>
            </a:pPr>
            <a:endParaRPr lang="en-US" sz="4000" dirty="0">
              <a:solidFill>
                <a:schemeClr val="accent2"/>
              </a:solidFill>
              <a:latin typeface="Arial Narrow" charset="0"/>
            </a:endParaRPr>
          </a:p>
          <a:p>
            <a:pPr marL="342900" indent="-342900">
              <a:spcBef>
                <a:spcPct val="20000"/>
              </a:spcBef>
              <a:buFontTx/>
              <a:buChar char="•"/>
            </a:pPr>
            <a:r>
              <a:rPr lang="en-US" sz="4000" dirty="0">
                <a:solidFill>
                  <a:schemeClr val="accent2"/>
                </a:solidFill>
                <a:latin typeface="Arial Narrow" charset="0"/>
              </a:rPr>
              <a:t>Parallel Combinations</a:t>
            </a:r>
          </a:p>
          <a:p>
            <a:pPr marL="342900" indent="-342900">
              <a:spcBef>
                <a:spcPct val="20000"/>
              </a:spcBef>
              <a:buFontTx/>
              <a:buChar char="•"/>
            </a:pPr>
            <a:endParaRPr lang="en-US" sz="4000" dirty="0">
              <a:solidFill>
                <a:schemeClr val="accent2"/>
              </a:solidFill>
              <a:latin typeface="Arial Narrow" charset="0"/>
            </a:endParaRPr>
          </a:p>
        </p:txBody>
      </p:sp>
      <p:graphicFrame>
        <p:nvGraphicFramePr>
          <p:cNvPr id="222214" name="Object 6"/>
          <p:cNvGraphicFramePr>
            <a:graphicFrameLocks noChangeAspect="1"/>
          </p:cNvGraphicFramePr>
          <p:nvPr>
            <p:extLst>
              <p:ext uri="{D42A27DB-BD31-4B8C-83A1-F6EECF244321}">
                <p14:modId xmlns:p14="http://schemas.microsoft.com/office/powerpoint/2010/main" val="259716557"/>
              </p:ext>
            </p:extLst>
          </p:nvPr>
        </p:nvGraphicFramePr>
        <p:xfrm>
          <a:off x="4191000" y="2433057"/>
          <a:ext cx="3015595" cy="1050131"/>
        </p:xfrm>
        <a:graphic>
          <a:graphicData uri="http://schemas.openxmlformats.org/presentationml/2006/ole">
            <mc:AlternateContent xmlns:mc="http://schemas.openxmlformats.org/markup-compatibility/2006">
              <mc:Choice xmlns:v="urn:schemas-microsoft-com:vml" Requires="v">
                <p:oleObj spid="_x0000_s180411"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3057"/>
                        <a:ext cx="3015595" cy="1050131"/>
                      </a:xfrm>
                      <a:prstGeom prst="rect">
                        <a:avLst/>
                      </a:prstGeom>
                      <a:solidFill>
                        <a:srgbClr val="99FFCC"/>
                      </a:solidFill>
                      <a:ln w="28575">
                        <a:solidFill>
                          <a:srgbClr val="FF0000"/>
                        </a:solidFill>
                        <a:miter lim="800000"/>
                        <a:headEnd/>
                        <a:tailEnd/>
                      </a:ln>
                    </p:spPr>
                  </p:pic>
                </p:oleObj>
              </mc:Fallback>
            </mc:AlternateContent>
          </a:graphicData>
        </a:graphic>
      </p:graphicFrame>
      <p:pic>
        <p:nvPicPr>
          <p:cNvPr id="222217" name="Picture 9" descr="FG24_008"/>
          <p:cNvPicPr>
            <a:picLocks noChangeAspect="1" noChangeArrowheads="1"/>
          </p:cNvPicPr>
          <p:nvPr/>
        </p:nvPicPr>
        <p:blipFill>
          <a:blip r:embed="rId5"/>
          <a:srcRect/>
          <a:stretch>
            <a:fillRect/>
          </a:stretch>
        </p:blipFill>
        <p:spPr bwMode="auto">
          <a:xfrm>
            <a:off x="1160930" y="2128067"/>
            <a:ext cx="2514600" cy="1588168"/>
          </a:xfrm>
          <a:prstGeom prst="rect">
            <a:avLst/>
          </a:prstGeom>
          <a:noFill/>
        </p:spPr>
      </p:pic>
      <p:pic>
        <p:nvPicPr>
          <p:cNvPr id="12" name="Picture 4" descr="FG24_007">
            <a:extLst>
              <a:ext uri="{FF2B5EF4-FFF2-40B4-BE49-F238E27FC236}">
                <a16:creationId xmlns:a16="http://schemas.microsoft.com/office/drawing/2014/main" id="{F898F6D2-0878-FD42-95CF-5EB3AEB5B59C}"/>
              </a:ext>
            </a:extLst>
          </p:cNvPr>
          <p:cNvPicPr>
            <a:picLocks noChangeAspect="1" noChangeArrowheads="1"/>
          </p:cNvPicPr>
          <p:nvPr/>
        </p:nvPicPr>
        <p:blipFill>
          <a:blip r:embed="rId6"/>
          <a:srcRect/>
          <a:stretch>
            <a:fillRect/>
          </a:stretch>
        </p:blipFill>
        <p:spPr bwMode="auto">
          <a:xfrm>
            <a:off x="1068371" y="4293977"/>
            <a:ext cx="2514600" cy="2037693"/>
          </a:xfrm>
          <a:prstGeom prst="rect">
            <a:avLst/>
          </a:prstGeom>
          <a:noFill/>
        </p:spPr>
      </p:pic>
      <p:graphicFrame>
        <p:nvGraphicFramePr>
          <p:cNvPr id="13" name="Object 7">
            <a:extLst>
              <a:ext uri="{FF2B5EF4-FFF2-40B4-BE49-F238E27FC236}">
                <a16:creationId xmlns:a16="http://schemas.microsoft.com/office/drawing/2014/main" id="{F23F9E7D-3FAE-AF48-A05D-1195DB03C8C8}"/>
              </a:ext>
            </a:extLst>
          </p:cNvPr>
          <p:cNvGraphicFramePr>
            <a:graphicFrameLocks noChangeAspect="1"/>
          </p:cNvGraphicFramePr>
          <p:nvPr>
            <p:extLst>
              <p:ext uri="{D42A27DB-BD31-4B8C-83A1-F6EECF244321}">
                <p14:modId xmlns:p14="http://schemas.microsoft.com/office/powerpoint/2010/main" val="1010131526"/>
              </p:ext>
            </p:extLst>
          </p:nvPr>
        </p:nvGraphicFramePr>
        <p:xfrm>
          <a:off x="4191000" y="5078731"/>
          <a:ext cx="3275147" cy="685800"/>
        </p:xfrm>
        <a:graphic>
          <a:graphicData uri="http://schemas.openxmlformats.org/presentationml/2006/ole">
            <mc:AlternateContent xmlns:mc="http://schemas.openxmlformats.org/markup-compatibility/2006">
              <mc:Choice xmlns:v="urn:schemas-microsoft-com:vml" Requires="v">
                <p:oleObj spid="_x0000_s180412" name="Equation" r:id="rId7" imgW="1091880" imgH="228600" progId="Equation.DSMT4">
                  <p:embed/>
                </p:oleObj>
              </mc:Choice>
              <mc:Fallback>
                <p:oleObj name="Equation" r:id="rId7" imgW="1091880" imgH="228600" progId="Equation.DSMT4">
                  <p:embed/>
                  <p:pic>
                    <p:nvPicPr>
                      <p:cNvPr id="22119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078731"/>
                        <a:ext cx="3275147" cy="6858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 name="Date Placeholder 1">
            <a:extLst>
              <a:ext uri="{FF2B5EF4-FFF2-40B4-BE49-F238E27FC236}">
                <a16:creationId xmlns:a16="http://schemas.microsoft.com/office/drawing/2014/main" id="{F52D3FBC-29E3-F842-849E-A550292580BA}"/>
              </a:ext>
            </a:extLst>
          </p:cNvPr>
          <p:cNvSpPr>
            <a:spLocks noGrp="1"/>
          </p:cNvSpPr>
          <p:nvPr>
            <p:ph type="dt" sz="half" idx="10"/>
          </p:nvPr>
        </p:nvSpPr>
        <p:spPr/>
        <p:txBody>
          <a:bodyPr/>
          <a:lstStyle/>
          <a:p>
            <a:pPr>
              <a:defRPr/>
            </a:pPr>
            <a:r>
              <a:rPr lang="en-US"/>
              <a:t>Monday, Oct. 12, 2020</a:t>
            </a:r>
          </a:p>
        </p:txBody>
      </p:sp>
      <p:sp>
        <p:nvSpPr>
          <p:cNvPr id="3" name="Footer Placeholder 2">
            <a:extLst>
              <a:ext uri="{FF2B5EF4-FFF2-40B4-BE49-F238E27FC236}">
                <a16:creationId xmlns:a16="http://schemas.microsoft.com/office/drawing/2014/main" id="{AFD9D12C-86A8-3B4C-A569-C5A488F0F6DB}"/>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54F9B7B6-D2D3-3C48-9513-B436910BECB1}"/>
              </a:ext>
            </a:extLst>
          </p:cNvPr>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graphicFrame>
        <p:nvGraphicFramePr>
          <p:cNvPr id="17" name="Object 20">
            <a:extLst>
              <a:ext uri="{FF2B5EF4-FFF2-40B4-BE49-F238E27FC236}">
                <a16:creationId xmlns:a16="http://schemas.microsoft.com/office/drawing/2014/main" id="{49CCD7AA-6FFC-614C-9558-ACB669F622D3}"/>
              </a:ext>
            </a:extLst>
          </p:cNvPr>
          <p:cNvGraphicFramePr>
            <a:graphicFrameLocks noChangeAspect="1"/>
          </p:cNvGraphicFramePr>
          <p:nvPr>
            <p:extLst>
              <p:ext uri="{D42A27DB-BD31-4B8C-83A1-F6EECF244321}">
                <p14:modId xmlns:p14="http://schemas.microsoft.com/office/powerpoint/2010/main" val="3941996"/>
              </p:ext>
            </p:extLst>
          </p:nvPr>
        </p:nvGraphicFramePr>
        <p:xfrm>
          <a:off x="3505200" y="797380"/>
          <a:ext cx="2677786" cy="800148"/>
        </p:xfrm>
        <a:graphic>
          <a:graphicData uri="http://schemas.openxmlformats.org/presentationml/2006/ole">
            <mc:AlternateContent xmlns:mc="http://schemas.openxmlformats.org/markup-compatibility/2006">
              <mc:Choice xmlns:v="urn:schemas-microsoft-com:vml" Requires="v">
                <p:oleObj spid="_x0000_s180413" name="Equation" r:id="rId9" imgW="1485900" imgH="431800" progId="Equation.DSMT4">
                  <p:embed/>
                </p:oleObj>
              </mc:Choice>
              <mc:Fallback>
                <p:oleObj name="Equation" r:id="rId9" imgW="1485900" imgH="431800" progId="Equation.DSMT4">
                  <p:embed/>
                  <p:pic>
                    <p:nvPicPr>
                      <p:cNvPr id="205844" name="Object 20"/>
                      <p:cNvPicPr>
                        <a:picLocks noChangeAspect="1" noChangeArrowheads="1"/>
                      </p:cNvPicPr>
                      <p:nvPr/>
                    </p:nvPicPr>
                    <p:blipFill>
                      <a:blip r:embed="rId10"/>
                      <a:srcRect/>
                      <a:stretch>
                        <a:fillRect/>
                      </a:stretch>
                    </p:blipFill>
                    <p:spPr bwMode="auto">
                      <a:xfrm>
                        <a:off x="3505200" y="797380"/>
                        <a:ext cx="2677786" cy="80014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0251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2">
                                            <p:txEl>
                                              <p:pRg st="1" end="1"/>
                                            </p:txEl>
                                          </p:spTgt>
                                        </p:tgtEl>
                                        <p:attrNameLst>
                                          <p:attrName>style.visibility</p:attrName>
                                        </p:attrNameLst>
                                      </p:cBhvr>
                                      <p:to>
                                        <p:strVal val="visible"/>
                                      </p:to>
                                    </p:set>
                                    <p:animEffect transition="in" filter="wipe(left)">
                                      <p:cBhvr>
                                        <p:cTn id="17" dur="500"/>
                                        <p:tgtEl>
                                          <p:spTgt spid="2222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22217"/>
                                        </p:tgtEl>
                                        <p:attrNameLst>
                                          <p:attrName>style.visibility</p:attrName>
                                        </p:attrNameLst>
                                      </p:cBhvr>
                                      <p:to>
                                        <p:strVal val="visible"/>
                                      </p:to>
                                    </p:set>
                                    <p:anim calcmode="lin" valueType="num">
                                      <p:cBhvr>
                                        <p:cTn id="22" dur="500" fill="hold"/>
                                        <p:tgtEl>
                                          <p:spTgt spid="222217"/>
                                        </p:tgtEl>
                                        <p:attrNameLst>
                                          <p:attrName>ppt_w</p:attrName>
                                        </p:attrNameLst>
                                      </p:cBhvr>
                                      <p:tavLst>
                                        <p:tav tm="0">
                                          <p:val>
                                            <p:fltVal val="0"/>
                                          </p:val>
                                        </p:tav>
                                        <p:tav tm="100000">
                                          <p:val>
                                            <p:strVal val="#ppt_w"/>
                                          </p:val>
                                        </p:tav>
                                      </p:tavLst>
                                    </p:anim>
                                    <p:anim calcmode="lin" valueType="num">
                                      <p:cBhvr>
                                        <p:cTn id="23" dur="500" fill="hold"/>
                                        <p:tgtEl>
                                          <p:spTgt spid="222217"/>
                                        </p:tgtEl>
                                        <p:attrNameLst>
                                          <p:attrName>ppt_h</p:attrName>
                                        </p:attrNameLst>
                                      </p:cBhvr>
                                      <p:tavLst>
                                        <p:tav tm="0">
                                          <p:val>
                                            <p:fltVal val="0"/>
                                          </p:val>
                                        </p:tav>
                                        <p:tav tm="100000">
                                          <p:val>
                                            <p:strVal val="#ppt_h"/>
                                          </p:val>
                                        </p:tav>
                                      </p:tavLst>
                                    </p:anim>
                                    <p:animEffect transition="in" filter="fade">
                                      <p:cBhvr>
                                        <p:cTn id="24" dur="500"/>
                                        <p:tgtEl>
                                          <p:spTgt spid="2222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2">
                                            <p:txEl>
                                              <p:pRg st="4" end="4"/>
                                            </p:txEl>
                                          </p:spTgt>
                                        </p:tgtEl>
                                        <p:attrNameLst>
                                          <p:attrName>style.visibility</p:attrName>
                                        </p:attrNameLst>
                                      </p:cBhvr>
                                      <p:to>
                                        <p:strVal val="visible"/>
                                      </p:to>
                                    </p:set>
                                    <p:animEffect transition="in" filter="wipe(left)">
                                      <p:cBhvr>
                                        <p:cTn id="29" dur="500"/>
                                        <p:tgtEl>
                                          <p:spTgt spid="2222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2214"/>
                                        </p:tgtEl>
                                        <p:attrNameLst>
                                          <p:attrName>style.visibility</p:attrName>
                                        </p:attrNameLst>
                                      </p:cBhvr>
                                      <p:to>
                                        <p:strVal val="visible"/>
                                      </p:to>
                                    </p:set>
                                    <p:animEffect transition="in" filter="wipe(left)">
                                      <p:cBhvr>
                                        <p:cTn id="41" dur="500"/>
                                        <p:tgtEl>
                                          <p:spTgt spid="2222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Oct. 12,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8</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82233"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82234"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82235"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82236"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82237"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82238"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82239"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82240"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5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12,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9</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putting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3439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46510</TotalTime>
  <Words>2364</Words>
  <Application>Microsoft Macintosh PowerPoint</Application>
  <PresentationFormat>On-screen Show (4:3)</PresentationFormat>
  <Paragraphs>249</Paragraphs>
  <Slides>22</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 Narrow</vt:lpstr>
      <vt:lpstr>Courier New</vt:lpstr>
      <vt:lpstr>Monotype Corsiva</vt:lpstr>
      <vt:lpstr>Symbol</vt:lpstr>
      <vt:lpstr>Times New Roman</vt:lpstr>
      <vt:lpstr>Wingdings</vt:lpstr>
      <vt:lpstr>phys1443-spring02</vt:lpstr>
      <vt:lpstr>Equation</vt:lpstr>
      <vt:lpstr>PHYS 1441 – Section 002 Lecture #12</vt:lpstr>
      <vt:lpstr>Announcements</vt:lpstr>
      <vt:lpstr>Reminder: SP#3 – Civic Duty I: Voter Registration</vt:lpstr>
      <vt:lpstr>SP#3 – Civic Duty I: Voter Registration – 2</vt:lpstr>
      <vt:lpstr>SP#5 – Civic Duty II: Election Participation</vt:lpstr>
      <vt:lpstr>Access code sheet</vt:lpstr>
      <vt:lpstr>Recap: Capacitor Combinations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1032</cp:revision>
  <dcterms:created xsi:type="dcterms:W3CDTF">2012-01-19T04:21:20Z</dcterms:created>
  <dcterms:modified xsi:type="dcterms:W3CDTF">2020-10-12T19:28:46Z</dcterms:modified>
</cp:coreProperties>
</file>