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91" r:id="rId2"/>
    <p:sldId id="481" r:id="rId3"/>
    <p:sldId id="744" r:id="rId4"/>
    <p:sldId id="688" r:id="rId5"/>
    <p:sldId id="746" r:id="rId6"/>
    <p:sldId id="747" r:id="rId7"/>
    <p:sldId id="653" r:id="rId8"/>
    <p:sldId id="654" r:id="rId9"/>
    <p:sldId id="655" r:id="rId10"/>
    <p:sldId id="628" r:id="rId11"/>
    <p:sldId id="657" r:id="rId12"/>
    <p:sldId id="658" r:id="rId13"/>
    <p:sldId id="659" r:id="rId14"/>
    <p:sldId id="660" r:id="rId15"/>
    <p:sldId id="663" r:id="rId16"/>
    <p:sldId id="664" r:id="rId17"/>
    <p:sldId id="665" r:id="rId18"/>
    <p:sldId id="666" r:id="rId19"/>
    <p:sldId id="667" r:id="rId20"/>
    <p:sldId id="668" r:id="rId21"/>
    <p:sldId id="669" r:id="rId22"/>
    <p:sldId id="670" r:id="rId23"/>
    <p:sldId id="671" r:id="rId24"/>
    <p:sldId id="672"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42"/>
    <p:restoredTop sz="94660"/>
  </p:normalViewPr>
  <p:slideViewPr>
    <p:cSldViewPr>
      <p:cViewPr varScale="1">
        <p:scale>
          <a:sx n="145" d="100"/>
          <a:sy n="145" d="100"/>
        </p:scale>
        <p:origin x="27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46.wmf"/><Relationship Id="rId1" Type="http://schemas.openxmlformats.org/officeDocument/2006/relationships/image" Target="../media/image43.wmf"/><Relationship Id="rId6" Type="http://schemas.openxmlformats.org/officeDocument/2006/relationships/image" Target="../media/image58.wmf"/><Relationship Id="rId5" Type="http://schemas.openxmlformats.org/officeDocument/2006/relationships/image" Target="../media/image5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97038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393326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1571395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14,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14,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14,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14,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 Id="rId14" Type="http://schemas.openxmlformats.org/officeDocument/2006/relationships/image" Target="../media/image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3" Type="http://schemas.openxmlformats.org/officeDocument/2006/relationships/image" Target="../media/image32.jpeg"/><Relationship Id="rId7" Type="http://schemas.openxmlformats.org/officeDocument/2006/relationships/image" Target="../media/image26.wmf"/><Relationship Id="rId12" Type="http://schemas.openxmlformats.org/officeDocument/2006/relationships/oleObject" Target="../embeddings/oleObject18.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7.wmf"/><Relationship Id="rId1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8.jpeg"/><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26.bin"/><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5.w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54.jpe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31.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53.wmf"/><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4.wmf"/><Relationship Id="rId24" Type="http://schemas.openxmlformats.org/officeDocument/2006/relationships/oleObject" Target="../embeddings/oleObject37.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48.wmf"/><Relationship Id="rId4" Type="http://schemas.openxmlformats.org/officeDocument/2006/relationships/oleObject" Target="../embeddings/oleObject27.bin"/><Relationship Id="rId9" Type="http://schemas.openxmlformats.org/officeDocument/2006/relationships/image" Target="../media/image43.w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52.wmf"/></Relationships>
</file>

<file path=ppt/slides/_rels/slide23.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5.bin"/><Relationship Id="rId18" Type="http://schemas.openxmlformats.org/officeDocument/2006/relationships/image" Target="../media/image60.wmf"/><Relationship Id="rId3" Type="http://schemas.openxmlformats.org/officeDocument/2006/relationships/oleObject" Target="../embeddings/oleObject40.bin"/><Relationship Id="rId21" Type="http://schemas.openxmlformats.org/officeDocument/2006/relationships/oleObject" Target="../embeddings/oleObject49.bin"/><Relationship Id="rId7" Type="http://schemas.openxmlformats.org/officeDocument/2006/relationships/oleObject" Target="../embeddings/oleObject42.bin"/><Relationship Id="rId12" Type="http://schemas.openxmlformats.org/officeDocument/2006/relationships/image" Target="../media/image57.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56.wmf"/><Relationship Id="rId19" Type="http://schemas.openxmlformats.org/officeDocument/2006/relationships/oleObject" Target="../embeddings/oleObject48.bin"/><Relationship Id="rId4" Type="http://schemas.openxmlformats.org/officeDocument/2006/relationships/image" Target="../media/image43.wmf"/><Relationship Id="rId9" Type="http://schemas.openxmlformats.org/officeDocument/2006/relationships/oleObject" Target="../embeddings/oleObject43.bin"/><Relationship Id="rId14" Type="http://schemas.openxmlformats.org/officeDocument/2006/relationships/image" Target="../media/image58.wmf"/><Relationship Id="rId22" Type="http://schemas.openxmlformats.org/officeDocument/2006/relationships/image" Target="../media/image6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Oct. 14,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#13</a:t>
            </a:r>
          </a:p>
        </p:txBody>
      </p:sp>
      <p:sp>
        <p:nvSpPr>
          <p:cNvPr id="18438" name="Text Box 4"/>
          <p:cNvSpPr txBox="1">
            <a:spLocks noChangeArrowheads="1"/>
          </p:cNvSpPr>
          <p:nvPr/>
        </p:nvSpPr>
        <p:spPr bwMode="auto">
          <a:xfrm>
            <a:off x="2906223"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14,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CH24</a:t>
            </a:r>
          </a:p>
          <a:p>
            <a:pPr marL="990600" lvl="1" indent="-533400">
              <a:buFont typeface="Courier New" panose="02070309020205020404" pitchFamily="49" charset="0"/>
              <a:buChar char="o"/>
            </a:pPr>
            <a:r>
              <a:rPr lang="en-US" sz="2800" dirty="0">
                <a:solidFill>
                  <a:srgbClr val="003300"/>
                </a:solidFill>
                <a:latin typeface="Arial Narrow" charset="0"/>
              </a:rPr>
              <a:t>Molecular description of Dielectric Material</a:t>
            </a:r>
          </a:p>
          <a:p>
            <a:pPr marL="609600" indent="-609600">
              <a:spcBef>
                <a:spcPct val="20000"/>
              </a:spcBef>
              <a:buFontTx/>
              <a:buChar char="•"/>
            </a:pPr>
            <a:r>
              <a:rPr lang="en-US" sz="3200" dirty="0">
                <a:solidFill>
                  <a:schemeClr val="accent2"/>
                </a:solidFill>
                <a:latin typeface="Arial Narrow" pitchFamily="-84" charset="0"/>
              </a:rPr>
              <a:t>CH25</a:t>
            </a:r>
          </a:p>
          <a:p>
            <a:pPr marL="990600" lvl="1" indent="-533400">
              <a:buFont typeface="Courier New" panose="02070309020205020404" pitchFamily="49" charset="0"/>
              <a:buChar char="o"/>
            </a:pPr>
            <a:r>
              <a:rPr lang="en-US" sz="2800" dirty="0">
                <a:solidFill>
                  <a:srgbClr val="003300"/>
                </a:solidFill>
                <a:latin typeface="Arial Narrow" charset="0"/>
              </a:rPr>
              <a:t>Electric Current and Resistance</a:t>
            </a:r>
          </a:p>
          <a:p>
            <a:pPr marL="990600" lvl="1" indent="-533400">
              <a:buFont typeface="Courier New" panose="02070309020205020404" pitchFamily="49" charset="0"/>
              <a:buChar char="o"/>
            </a:pPr>
            <a:r>
              <a:rPr lang="en-US" sz="2800" dirty="0">
                <a:solidFill>
                  <a:srgbClr val="003300"/>
                </a:solidFill>
                <a:latin typeface="Arial Narrow" charset="0"/>
              </a:rPr>
              <a:t>The Battery</a:t>
            </a:r>
          </a:p>
          <a:p>
            <a:pPr marL="990600" lvl="1" indent="-533400">
              <a:buFont typeface="Courier New" panose="02070309020205020404" pitchFamily="49" charset="0"/>
              <a:buChar char="o"/>
            </a:pPr>
            <a:r>
              <a:rPr lang="en-US" sz="2800" dirty="0">
                <a:solidFill>
                  <a:srgbClr val="003300"/>
                </a:solidFill>
                <a:latin typeface="Arial Narrow" charset="0"/>
              </a:rPr>
              <a:t>Ohm’s Law</a:t>
            </a:r>
          </a:p>
          <a:p>
            <a:pPr marL="990600" lvl="1" indent="-533400">
              <a:buFont typeface="Courier New" panose="02070309020205020404" pitchFamily="49" charset="0"/>
              <a:buChar char="o"/>
            </a:pPr>
            <a:r>
              <a:rPr lang="en-US" sz="2800" dirty="0">
                <a:solidFill>
                  <a:srgbClr val="003300"/>
                </a:solidFill>
                <a:latin typeface="Arial Narrow" charset="0"/>
              </a:rPr>
              <a:t>Resistors and Resistivity</a:t>
            </a:r>
          </a:p>
          <a:p>
            <a:pPr marL="990600" lvl="1" indent="-533400">
              <a:buFont typeface="Courier New" panose="02070309020205020404" pitchFamily="49" charset="0"/>
              <a:buChar char="o"/>
            </a:pPr>
            <a:endParaRPr lang="en-US" sz="28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sp>
        <p:nvSpPr>
          <p:cNvPr id="10" name="Text Box 9">
            <a:extLst>
              <a:ext uri="{FF2B5EF4-FFF2-40B4-BE49-F238E27FC236}">
                <a16:creationId xmlns:a16="http://schemas.microsoft.com/office/drawing/2014/main" id="{C6A92347-626A-C14C-9CC3-F69B7328A32D}"/>
              </a:ext>
            </a:extLst>
          </p:cNvPr>
          <p:cNvSpPr txBox="1">
            <a:spLocks noChangeArrowheads="1"/>
          </p:cNvSpPr>
          <p:nvPr/>
        </p:nvSpPr>
        <p:spPr bwMode="auto">
          <a:xfrm>
            <a:off x="609600" y="5638800"/>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#7, due 11pm, Tuesday, Oct. 27!!</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2020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a:t>
            </a:r>
            <a:r>
              <a:rPr lang="en-US" b="1" dirty="0">
                <a:solidFill>
                  <a:srgbClr val="C00000"/>
                </a:solidFill>
                <a:latin typeface="Arial Narrow" charset="0"/>
              </a:rPr>
              <a:t>electromotive force (emf), or potential</a:t>
            </a:r>
            <a:r>
              <a:rPr lang="en-US" dirty="0">
                <a:solidFill>
                  <a:srgbClr val="660066"/>
                </a:solidFill>
                <a:latin typeface="Arial Narrow" charset="0"/>
              </a:rPr>
              <a:t>, than others</a:t>
            </a:r>
          </a:p>
          <a:p>
            <a:pPr marL="742950" lvl="1" indent="-285750">
              <a:spcBef>
                <a:spcPct val="20000"/>
              </a:spcBef>
              <a:buFontTx/>
              <a:buChar char="–"/>
            </a:pPr>
            <a:r>
              <a:rPr lang="en-US" dirty="0">
                <a:solidFill>
                  <a:srgbClr val="660066"/>
                </a:solidFill>
                <a:latin typeface="Arial Narrow" charset="0"/>
              </a:rPr>
              <a:t>Pile (or </a:t>
            </a:r>
            <a:r>
              <a:rPr lang="en-US" b="1" dirty="0">
                <a:solidFill>
                  <a:srgbClr val="C00000"/>
                </a:solidFill>
                <a:latin typeface="Arial Narrow" charset="0"/>
              </a:rPr>
              <a:t>a battery</a:t>
            </a:r>
            <a:r>
              <a:rPr lang="en-US" dirty="0">
                <a:solidFill>
                  <a:srgbClr val="660066"/>
                </a:solidFill>
                <a:latin typeface="Arial Narrow" charset="0"/>
              </a:rPr>
              <a:t>)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a:t>
            </a:r>
            <a:r>
              <a:rPr lang="en-US" b="1" dirty="0">
                <a:solidFill>
                  <a:srgbClr val="C00000"/>
                </a:solidFill>
                <a:latin typeface="Arial Narrow" charset="0"/>
              </a:rPr>
              <a:t>the electrolyte</a:t>
            </a:r>
          </a:p>
          <a:p>
            <a:pPr marL="742950" lvl="1" indent="-285750">
              <a:spcBef>
                <a:spcPct val="20000"/>
              </a:spcBef>
              <a:buFontTx/>
              <a:buChar char="–"/>
            </a:pPr>
            <a:r>
              <a:rPr lang="en-US" dirty="0">
                <a:solidFill>
                  <a:srgbClr val="660066"/>
                </a:solidFill>
                <a:latin typeface="Arial Narrow" charset="0"/>
              </a:rPr>
              <a:t>This unit is called </a:t>
            </a:r>
            <a:r>
              <a:rPr lang="en-US" b="1" dirty="0">
                <a:solidFill>
                  <a:srgbClr val="C00000"/>
                </a:solidFill>
                <a:latin typeface="Arial Narrow" charset="0"/>
              </a:rPr>
              <a:t>a cell </a:t>
            </a:r>
            <a:r>
              <a:rPr lang="en-US" dirty="0">
                <a:solidFill>
                  <a:srgbClr val="660066"/>
                </a:solidFill>
                <a:latin typeface="Arial Narrow" charset="0"/>
              </a:rPr>
              <a:t>and many of these </a:t>
            </a:r>
            <a:r>
              <a:rPr lang="en-US" b="1" dirty="0">
                <a:solidFill>
                  <a:srgbClr val="C00000"/>
                </a:solidFill>
                <a:latin typeface="Arial Narrow" charset="0"/>
              </a:rPr>
              <a:t>form a battery</a:t>
            </a:r>
          </a:p>
          <a:p>
            <a:pPr marL="342900" indent="-342900">
              <a:spcBef>
                <a:spcPct val="20000"/>
              </a:spcBef>
              <a:buFontTx/>
              <a:buChar char="•"/>
            </a:pPr>
            <a:r>
              <a:rPr lang="en-US" sz="2800" dirty="0">
                <a:solidFill>
                  <a:schemeClr val="accent2"/>
                </a:solidFill>
                <a:latin typeface="Arial Narrow" charset="0"/>
              </a:rPr>
              <a:t>Zinc and carbon in the figure are called terminals</a:t>
            </a:r>
          </a:p>
        </p:txBody>
      </p:sp>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4"/>
          <a:stretch>
            <a:fillRect/>
          </a:stretch>
        </p:blipFill>
        <p:spPr>
          <a:xfrm>
            <a:off x="8058150" y="38101"/>
            <a:ext cx="933450" cy="1181100"/>
          </a:xfrm>
          <a:prstGeom prst="rect">
            <a:avLst/>
          </a:prstGeom>
        </p:spPr>
      </p:pic>
    </p:spTree>
    <p:extLst>
      <p:ext uri="{BB962C8B-B14F-4D97-AF65-F5344CB8AC3E}">
        <p14:creationId xmlns:p14="http://schemas.microsoft.com/office/powerpoint/2010/main" val="330296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3717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How does a battery work </a:t>
            </a:r>
            <a:r>
              <a:rPr lang="mr-IN" dirty="0">
                <a:latin typeface="Arial Narrow" charset="0"/>
                <a:ea typeface="ＭＳ Ｐゴシック" charset="0"/>
                <a:cs typeface="ＭＳ Ｐゴシック" charset="0"/>
              </a:rPr>
              <a:t>–</a:t>
            </a:r>
            <a:r>
              <a:rPr lang="en-US" dirty="0">
                <a:latin typeface="Arial Narrow" charset="0"/>
                <a:ea typeface="ＭＳ Ｐゴシック" charset="0"/>
                <a:cs typeface="ＭＳ Ｐゴシック" charset="0"/>
              </a:rPr>
              <a:t> II?</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the particular potential difference maintained?</a:t>
            </a:r>
          </a:p>
          <a:p>
            <a:pPr marL="742950" lvl="1" indent="-285750">
              <a:spcBef>
                <a:spcPct val="20000"/>
              </a:spcBef>
              <a:buFontTx/>
              <a:buChar char="–"/>
            </a:pPr>
            <a:r>
              <a:rPr lang="en-US" dirty="0">
                <a:solidFill>
                  <a:srgbClr val="660066"/>
                </a:solidFill>
                <a:latin typeface="Arial Narrow" charset="0"/>
              </a:rPr>
              <a:t>If the terminals are not connected, as too many zinc ions get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to a circuit,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200992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b="1" u="sng" dirty="0" err="1">
                <a:solidFill>
                  <a:srgbClr val="C00000"/>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 (</a:t>
            </a:r>
            <a:r>
              <a:rPr lang="en-US" dirty="0">
                <a:solidFill>
                  <a:srgbClr val="CC00CC"/>
                </a:solidFill>
                <a:latin typeface="Arial Narrow" charset="0"/>
              </a:rPr>
              <a:t>poll 2</a:t>
            </a:r>
            <a:r>
              <a:rPr lang="en-US" dirty="0">
                <a:solidFill>
                  <a:srgbClr val="660066"/>
                </a:solidFill>
                <a:latin typeface="Arial Narrow" charset="0"/>
              </a:rPr>
              <a:t>)</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94833"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94834"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95800"/>
            <a:ext cx="1342034"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a:t>
            </a:r>
            <a:r>
              <a:rPr lang="en-US" sz="2000" dirty="0">
                <a:solidFill>
                  <a:srgbClr val="CC00CC"/>
                </a:solidFill>
                <a:latin typeface="Arial Narrow" charset="0"/>
              </a:rPr>
              <a:t>Poll3</a:t>
            </a:r>
            <a:r>
              <a:rPr lang="en-US" sz="2000" dirty="0">
                <a:solidFill>
                  <a:srgbClr val="FF0000"/>
                </a:solidFill>
                <a:latin typeface="Arial Narrow" charset="0"/>
              </a:rPr>
              <a:t>)?</a:t>
            </a:r>
          </a:p>
        </p:txBody>
      </p:sp>
      <p:sp>
        <p:nvSpPr>
          <p:cNvPr id="287752" name="Text Box 8"/>
          <p:cNvSpPr txBox="1">
            <a:spLocks noChangeArrowheads="1"/>
          </p:cNvSpPr>
          <p:nvPr/>
        </p:nvSpPr>
        <p:spPr bwMode="auto">
          <a:xfrm>
            <a:off x="6440487" y="50609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134225" y="50609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848600" cy="730250"/>
          </a:xfrm>
          <a:prstGeom prst="rect">
            <a:avLst/>
          </a:prstGeom>
          <a:solidFill>
            <a:srgbClr val="FFFF66"/>
          </a:solidFill>
          <a:ln w="28575">
            <a:solidFill>
              <a:srgbClr val="FF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6113463" y="55483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0000"/>
                </a:solidFill>
                <a:latin typeface="Arial Narrow" charset="0"/>
              </a:rPr>
              <a:t>Scalar</a:t>
            </a:r>
          </a:p>
        </p:txBody>
      </p:sp>
    </p:spTree>
    <p:extLst>
      <p:ext uri="{BB962C8B-B14F-4D97-AF65-F5344CB8AC3E}">
        <p14:creationId xmlns:p14="http://schemas.microsoft.com/office/powerpoint/2010/main" val="366030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Oct. 14,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96401"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96402"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96403"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96404"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96405"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96406"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416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14,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15</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7630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Why?</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 (</a:t>
            </a:r>
            <a:r>
              <a:rPr lang="en-US" sz="2000" dirty="0">
                <a:solidFill>
                  <a:srgbClr val="CC00CC"/>
                </a:solidFill>
                <a:latin typeface="Arial Narrow" charset="0"/>
                <a:ea typeface="ＭＳ Ｐゴシック" charset="-128"/>
              </a:rPr>
              <a:t>poll11</a:t>
            </a:r>
            <a:r>
              <a:rPr lang="en-US" sz="2000" dirty="0">
                <a:solidFill>
                  <a:srgbClr val="003300"/>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a:t>
            </a:r>
            <a:r>
              <a:rPr lang="en-US" b="1" u="sng" dirty="0">
                <a:solidFill>
                  <a:srgbClr val="C00000"/>
                </a:solidFill>
                <a:latin typeface="Arial Narrow" charset="0"/>
                <a:ea typeface="ＭＳ Ｐゴシック" charset="-128"/>
              </a:rPr>
              <a:t>direction of the current is opposite to the direction of flow of electrons </a:t>
            </a:r>
            <a:r>
              <a:rPr lang="en-US" dirty="0">
                <a:solidFill>
                  <a:srgbClr val="660066"/>
                </a:solidFill>
                <a:latin typeface="Arial Narrow" charset="0"/>
                <a:ea typeface="ＭＳ Ｐゴシック" charset="-128"/>
                <a:sym typeface="Wingdings" charset="2"/>
              </a:rPr>
              <a:t> </a:t>
            </a:r>
            <a:r>
              <a:rPr lang="en-US" b="1" u="sng" dirty="0">
                <a:solidFill>
                  <a:srgbClr val="C00000"/>
                </a:solidFill>
                <a:latin typeface="Arial Narrow" charset="0"/>
                <a:ea typeface="ＭＳ Ｐゴシック" charset="-128"/>
                <a:sym typeface="Wingdings" charset="2"/>
              </a:rPr>
              <a:t>Conventional Current</a:t>
            </a:r>
          </a:p>
        </p:txBody>
      </p:sp>
    </p:spTree>
    <p:extLst>
      <p:ext uri="{BB962C8B-B14F-4D97-AF65-F5344CB8AC3E}">
        <p14:creationId xmlns:p14="http://schemas.microsoft.com/office/powerpoint/2010/main" val="106476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14,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16</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we need to produce electric current?</a:t>
            </a:r>
          </a:p>
          <a:p>
            <a:pPr marL="742950" lvl="1" indent="-285750">
              <a:spcBef>
                <a:spcPct val="20000"/>
              </a:spcBef>
              <a:buFontTx/>
              <a:buChar char="–"/>
            </a:pPr>
            <a:r>
              <a:rPr lang="en-US" dirty="0">
                <a:solidFill>
                  <a:srgbClr val="660066"/>
                </a:solidFill>
                <a:latin typeface="Arial Narrow" charset="0"/>
                <a:ea typeface="ＭＳ Ｐゴシック" charset="-128"/>
              </a:rPr>
              <a:t>Potential difference</a:t>
            </a:r>
          </a:p>
          <a:p>
            <a:pPr marL="342900" indent="-342900">
              <a:spcBef>
                <a:spcPct val="20000"/>
              </a:spcBef>
              <a:buFontTx/>
              <a:buChar char="•"/>
            </a:pPr>
            <a:r>
              <a:rPr lang="en-US" sz="2800" dirty="0">
                <a:solidFill>
                  <a:schemeClr val="accent2"/>
                </a:solidFill>
                <a:latin typeface="Arial Narrow" charset="0"/>
              </a:rPr>
              <a:t>George S. Ohm experimentally established that the current is proportional to the potential difference (              )</a:t>
            </a:r>
          </a:p>
          <a:p>
            <a:pPr marL="742950" lvl="1" indent="-285750">
              <a:spcBef>
                <a:spcPct val="20000"/>
              </a:spcBef>
              <a:buFontTx/>
              <a:buChar char="–"/>
            </a:pPr>
            <a:r>
              <a:rPr lang="en-US" dirty="0">
                <a:solidFill>
                  <a:srgbClr val="660066"/>
                </a:solidFill>
                <a:latin typeface="Arial Narrow" charset="0"/>
                <a:ea typeface="ＭＳ Ｐゴシック" charset="-128"/>
              </a:rPr>
              <a:t>If we connect a wire to a 12V battery, the current flowing through the wire is twice that of 6V, three times that of 4V and four times that of a 3V battery</a:t>
            </a:r>
          </a:p>
          <a:p>
            <a:pPr marL="742950" lvl="1" indent="-285750">
              <a:spcBef>
                <a:spcPct val="20000"/>
              </a:spcBef>
              <a:buFontTx/>
              <a:buChar char="–"/>
            </a:pPr>
            <a:r>
              <a:rPr lang="en-US" dirty="0">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dirty="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dirty="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dirty="0">
                <a:solidFill>
                  <a:srgbClr val="660066"/>
                </a:solidFill>
                <a:latin typeface="Arial Narrow" charset="0"/>
                <a:ea typeface="ＭＳ Ｐゴシック" charset="-128"/>
              </a:rPr>
              <a:t>Just as in water flow case, if the height difference is large the flow rate is large </a:t>
            </a:r>
            <a:r>
              <a:rPr lang="en-US" dirty="0">
                <a:solidFill>
                  <a:srgbClr val="660066"/>
                </a:solidFill>
                <a:latin typeface="Arial Narrow" charset="0"/>
                <a:ea typeface="ＭＳ Ｐゴシック" charset="-128"/>
                <a:sym typeface="Wingdings" charset="2"/>
              </a:rPr>
              <a:t> If the potential difference is large, the current is large.</a:t>
            </a:r>
            <a:endParaRPr lang="en-US" dirty="0">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97769" name="Equation" r:id="rId3" imgW="368280" imgH="164880" progId="Equation.DSMT4">
                  <p:embed/>
                </p:oleObj>
              </mc:Choice>
              <mc:Fallback>
                <p:oleObj name="Equation" r:id="rId3" imgW="368280" imgH="164880" progId="Equation.DSMT4">
                  <p:embed/>
                  <p:pic>
                    <p:nvPicPr>
                      <p:cNvPr id="2908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6760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14,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17</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exact amount of current flow (</a:t>
            </a:r>
            <a:r>
              <a:rPr lang="en-US" sz="2800" b="1" u="sng" dirty="0">
                <a:solidFill>
                  <a:srgbClr val="C00000"/>
                </a:solidFill>
                <a:latin typeface="Arial Narrow" charset="0"/>
              </a:rPr>
              <a:t>I</a:t>
            </a:r>
            <a:r>
              <a:rPr lang="en-US" sz="2800" dirty="0">
                <a:solidFill>
                  <a:schemeClr val="accent2"/>
                </a:solidFill>
                <a:latin typeface="Arial Narrow" charset="0"/>
              </a:rPr>
              <a:t>) in a wire depends on</a:t>
            </a:r>
          </a:p>
          <a:p>
            <a:pPr marL="742950" lvl="1" indent="-285750">
              <a:spcBef>
                <a:spcPct val="20000"/>
              </a:spcBef>
              <a:buFontTx/>
              <a:buChar char="–"/>
            </a:pPr>
            <a:r>
              <a:rPr lang="en-US" dirty="0">
                <a:solidFill>
                  <a:srgbClr val="660066"/>
                </a:solidFill>
                <a:latin typeface="Arial Narrow" charset="0"/>
                <a:ea typeface="ＭＳ Ｐゴシック" charset="-128"/>
              </a:rPr>
              <a:t>The voltage (</a:t>
            </a:r>
            <a:r>
              <a:rPr lang="en-US" b="1" u="sng" dirty="0">
                <a:solidFill>
                  <a:srgbClr val="C00000"/>
                </a:solidFill>
                <a:latin typeface="Arial Narrow" charset="0"/>
                <a:ea typeface="ＭＳ Ｐゴシック" charset="-128"/>
              </a:rPr>
              <a:t>V</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The resistance of the wire (</a:t>
            </a:r>
            <a:r>
              <a:rPr lang="en-US" b="1" u="sng" dirty="0">
                <a:solidFill>
                  <a:srgbClr val="C00000"/>
                </a:solidFill>
                <a:latin typeface="Arial Narrow" charset="0"/>
                <a:ea typeface="ＭＳ Ｐゴシック" charset="-128"/>
              </a:rPr>
              <a:t>R</a:t>
            </a:r>
            <a:r>
              <a:rPr lang="en-US" dirty="0">
                <a:solidFill>
                  <a:srgbClr val="660066"/>
                </a:solidFill>
                <a:latin typeface="Arial Narrow" charset="0"/>
                <a:ea typeface="ＭＳ Ｐゴシック" charset="-128"/>
              </a:rPr>
              <a:t>) to the flow of electrons</a:t>
            </a:r>
          </a:p>
          <a:p>
            <a:pPr marL="1143000" lvl="2" indent="-228600">
              <a:spcBef>
                <a:spcPct val="20000"/>
              </a:spcBef>
              <a:buFontTx/>
              <a:buChar char="•"/>
            </a:pPr>
            <a:r>
              <a:rPr lang="en-US" sz="2000" dirty="0">
                <a:solidFill>
                  <a:srgbClr val="003300"/>
                </a:solidFill>
                <a:latin typeface="Arial Narrow" charset="0"/>
                <a:ea typeface="ＭＳ Ｐゴシック" charset="-128"/>
              </a:rPr>
              <a:t>Just as the gunk in water pipe slows down water flow</a:t>
            </a:r>
          </a:p>
          <a:p>
            <a:pPr marL="1143000" lvl="2" indent="-228600">
              <a:spcBef>
                <a:spcPct val="20000"/>
              </a:spcBef>
              <a:buFontTx/>
              <a:buChar char="•"/>
            </a:pPr>
            <a:r>
              <a:rPr lang="en-US" sz="2000" dirty="0">
                <a:solidFill>
                  <a:srgbClr val="003300"/>
                </a:solidFill>
                <a:latin typeface="Arial Narrow" charset="0"/>
                <a:ea typeface="ＭＳ Ｐゴシック" charset="-128"/>
              </a:rPr>
              <a:t>Electrons are slowed down due to interactions with the atoms in the wire</a:t>
            </a:r>
          </a:p>
          <a:p>
            <a:pPr marL="342900" indent="-342900">
              <a:spcBef>
                <a:spcPct val="20000"/>
              </a:spcBef>
              <a:buFontTx/>
              <a:buChar char="•"/>
            </a:pPr>
            <a:r>
              <a:rPr lang="en-US" sz="2800" dirty="0">
                <a:solidFill>
                  <a:schemeClr val="accent2"/>
                </a:solidFill>
                <a:latin typeface="Arial Narrow" charset="0"/>
              </a:rPr>
              <a:t>The higher the resistance (</a:t>
            </a:r>
            <a:r>
              <a:rPr lang="en-US" sz="2800" b="1" u="sng" dirty="0">
                <a:solidFill>
                  <a:srgbClr val="C00000"/>
                </a:solidFill>
                <a:latin typeface="Arial Narrow" charset="0"/>
              </a:rPr>
              <a:t>R</a:t>
            </a:r>
            <a:r>
              <a:rPr lang="en-US" sz="2800" dirty="0">
                <a:solidFill>
                  <a:schemeClr val="accent2"/>
                </a:solidFill>
                <a:latin typeface="Arial Narrow" charset="0"/>
              </a:rPr>
              <a:t>) the less the current (</a:t>
            </a:r>
            <a:r>
              <a:rPr lang="en-US" sz="2800" b="1" u="sng" dirty="0">
                <a:solidFill>
                  <a:srgbClr val="C00000"/>
                </a:solidFill>
                <a:latin typeface="Arial Narrow" charset="0"/>
              </a:rPr>
              <a:t>I</a:t>
            </a:r>
            <a:r>
              <a:rPr lang="en-US" sz="2800" dirty="0">
                <a:solidFill>
                  <a:schemeClr val="accent2"/>
                </a:solidFill>
                <a:latin typeface="Arial Narrow" charset="0"/>
              </a:rPr>
              <a:t>) for the given potential difference </a:t>
            </a:r>
            <a:r>
              <a:rPr lang="en-US" sz="2800" b="1" u="sng" dirty="0">
                <a:solidFill>
                  <a:srgbClr val="C00000"/>
                </a:solidFill>
                <a:latin typeface="Arial Narrow" charset="0"/>
              </a:rPr>
              <a:t>V</a:t>
            </a:r>
          </a:p>
          <a:p>
            <a:pPr marL="742950" lvl="1" indent="-285750">
              <a:spcBef>
                <a:spcPct val="20000"/>
              </a:spcBef>
              <a:buFontTx/>
              <a:buChar char="–"/>
            </a:pPr>
            <a:r>
              <a:rPr lang="en-US" dirty="0">
                <a:solidFill>
                  <a:srgbClr val="660066"/>
                </a:solidFill>
                <a:latin typeface="Arial Narrow" charset="0"/>
                <a:ea typeface="ＭＳ Ｐゴシック" charset="-128"/>
              </a:rPr>
              <a:t>So how would you define resistance? </a:t>
            </a:r>
          </a:p>
          <a:p>
            <a:pPr marL="1143000" lvl="2" indent="-228600">
              <a:spcBef>
                <a:spcPct val="20000"/>
              </a:spcBef>
              <a:buFontTx/>
              <a:buChar char="•"/>
            </a:pPr>
            <a:r>
              <a:rPr lang="en-US" sz="2000" dirty="0">
                <a:solidFill>
                  <a:srgbClr val="003300"/>
                </a:solidFill>
                <a:latin typeface="Arial Narrow" charset="0"/>
                <a:ea typeface="ＭＳ Ｐゴシック" charset="-128"/>
              </a:rPr>
              <a:t>Such that current is inversely proportional to the resistance</a:t>
            </a:r>
          </a:p>
          <a:p>
            <a:pPr marL="742950" lvl="1" indent="-285750">
              <a:spcBef>
                <a:spcPct val="20000"/>
              </a:spcBef>
              <a:buFontTx/>
              <a:buChar char="–"/>
            </a:pPr>
            <a:r>
              <a:rPr lang="en-US" dirty="0">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dirty="0">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dirty="0">
                <a:solidFill>
                  <a:srgbClr val="660066"/>
                </a:solidFill>
                <a:latin typeface="Arial Narrow" charset="0"/>
                <a:ea typeface="ＭＳ Ｐゴシック" charset="-128"/>
              </a:rPr>
              <a:t>This linear relationship is not valid for some materials like diodes, vacuum tubes, transistors etc. </a:t>
            </a:r>
            <a:r>
              <a:rPr lang="en-US" dirty="0">
                <a:solidFill>
                  <a:srgbClr val="660066"/>
                </a:solidFill>
                <a:latin typeface="Arial Narrow" charset="0"/>
                <a:ea typeface="ＭＳ Ｐゴシック" charset="-128"/>
                <a:sym typeface="Wingdings" charset="2"/>
              </a:rPr>
              <a:t> These are called non-ohmic </a:t>
            </a:r>
            <a:endParaRPr lang="en-US" dirty="0">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858000" y="3808412"/>
          <a:ext cx="846506" cy="839788"/>
        </p:xfrm>
        <a:graphic>
          <a:graphicData uri="http://schemas.openxmlformats.org/presentationml/2006/ole">
            <mc:AlternateContent xmlns:mc="http://schemas.openxmlformats.org/markup-compatibility/2006">
              <mc:Choice xmlns:v="urn:schemas-microsoft-com:vml" Requires="v">
                <p:oleObj spid="_x0000_s199201" name="Equation" r:id="rId3" imgW="393480" imgH="368280" progId="Equation.DSMT4">
                  <p:embed/>
                </p:oleObj>
              </mc:Choice>
              <mc:Fallback>
                <p:oleObj name="Equation" r:id="rId3" imgW="393480" imgH="368280" progId="Equation.DSMT4">
                  <p:embed/>
                  <p:pic>
                    <p:nvPicPr>
                      <p:cNvPr id="291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08412"/>
                        <a:ext cx="846506" cy="8397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99202" name="Equation" r:id="rId5" imgW="419040" imgH="164880" progId="Equation.DSMT4">
                  <p:embed/>
                </p:oleObj>
              </mc:Choice>
              <mc:Fallback>
                <p:oleObj name="Equation" r:id="rId5" imgW="419040" imgH="164880" progId="Equation.DSMT4">
                  <p:embed/>
                  <p:pic>
                    <p:nvPicPr>
                      <p:cNvPr id="2918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1300356" cy="369332"/>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Unit (</a:t>
            </a:r>
            <a:r>
              <a:rPr lang="en-US" sz="1800" b="1" dirty="0">
                <a:solidFill>
                  <a:srgbClr val="CC00CC"/>
                </a:solidFill>
                <a:latin typeface="Arial Narrow" charset="0"/>
              </a:rPr>
              <a:t>poll 3</a:t>
            </a:r>
            <a:r>
              <a:rPr lang="en-US" sz="1800" dirty="0">
                <a:solidFill>
                  <a:srgbClr val="FF0000"/>
                </a:solidFill>
                <a:latin typeface="Arial Narrow" charset="0"/>
              </a:rPr>
              <a: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99203" name="Equation" r:id="rId7" imgW="152280" imgH="152280" progId="Equation.DSMT4">
                  <p:embed/>
                </p:oleObj>
              </mc:Choice>
              <mc:Fallback>
                <p:oleObj name="Equation" r:id="rId7" imgW="152280" imgH="152280" progId="Equation.DSMT4">
                  <p:embed/>
                  <p:pic>
                    <p:nvPicPr>
                      <p:cNvPr id="2918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99204" name="Equation" r:id="rId9" imgW="888840" imgH="164880" progId="Equation.DSMT4">
                  <p:embed/>
                </p:oleObj>
              </mc:Choice>
              <mc:Fallback>
                <p:oleObj name="Equation" r:id="rId9" imgW="888840" imgH="164880" progId="Equation.DSMT4">
                  <p:embed/>
                  <p:pic>
                    <p:nvPicPr>
                      <p:cNvPr id="29185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51612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Oct.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18</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 4 </a:t>
            </a:r>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200633" name="Equation" r:id="rId4" imgW="253800" imgH="152280" progId="Equation.DSMT4">
                  <p:embed/>
                </p:oleObj>
              </mc:Choice>
              <mc:Fallback>
                <p:oleObj name="Equation" r:id="rId4" imgW="253800" imgH="152280" progId="Equation.DSMT4">
                  <p:embed/>
                  <p:pic>
                    <p:nvPicPr>
                      <p:cNvPr id="2928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200634" name="Equation" r:id="rId6" imgW="228600" imgH="152280" progId="Equation.DSMT4">
                  <p:embed/>
                </p:oleObj>
              </mc:Choice>
              <mc:Fallback>
                <p:oleObj name="Equation" r:id="rId6" imgW="228600" imgH="152280" progId="Equation.DSMT4">
                  <p:embed/>
                  <p:pic>
                    <p:nvPicPr>
                      <p:cNvPr id="29287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200635" name="Equation" r:id="rId8" imgW="279360" imgH="368280" progId="Equation.DSMT4">
                  <p:embed/>
                </p:oleObj>
              </mc:Choice>
              <mc:Fallback>
                <p:oleObj name="Equation" r:id="rId8" imgW="279360" imgH="368280" progId="Equation.DSMT4">
                  <p:embed/>
                  <p:pic>
                    <p:nvPicPr>
                      <p:cNvPr id="292874"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200636" name="Equation" r:id="rId10" imgW="571320" imgH="368280" progId="Equation.DSMT4">
                  <p:embed/>
                </p:oleObj>
              </mc:Choice>
              <mc:Fallback>
                <p:oleObj name="Equation" r:id="rId10" imgW="571320" imgH="368280" progId="Equation.DSMT4">
                  <p:embed/>
                  <p:pic>
                    <p:nvPicPr>
                      <p:cNvPr id="29287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200637" name="Equation" r:id="rId12" imgW="749160" imgH="368280" progId="Equation.DSMT4">
                  <p:embed/>
                </p:oleObj>
              </mc:Choice>
              <mc:Fallback>
                <p:oleObj name="Equation" r:id="rId12" imgW="749160" imgH="368280" progId="Equation.DSMT4">
                  <p:embed/>
                  <p:pic>
                    <p:nvPicPr>
                      <p:cNvPr id="29287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200638" name="Equation" r:id="rId14" imgW="279360" imgH="368280" progId="Equation.DSMT4">
                  <p:embed/>
                </p:oleObj>
              </mc:Choice>
              <mc:Fallback>
                <p:oleObj name="Equation" r:id="rId14" imgW="279360" imgH="368280" progId="Equation.DSMT4">
                  <p:embed/>
                  <p:pic>
                    <p:nvPicPr>
                      <p:cNvPr id="29287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200639" name="Equation" r:id="rId16" imgW="1358640" imgH="368280" progId="Equation.DSMT4">
                  <p:embed/>
                </p:oleObj>
              </mc:Choice>
              <mc:Fallback>
                <p:oleObj name="Equation" r:id="rId16" imgW="1358640" imgH="368280" progId="Equation.DSMT4">
                  <p:embed/>
                  <p:pic>
                    <p:nvPicPr>
                      <p:cNvPr id="29287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323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14,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19</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a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322706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512415"/>
            <a:ext cx="8153400" cy="5307249"/>
          </a:xfrm>
        </p:spPr>
        <p:txBody>
          <a:bodyPr/>
          <a:lstStyle/>
          <a:p>
            <a:pPr eaLnBrk="1" hangingPunct="1">
              <a:spcBef>
                <a:spcPts val="200"/>
              </a:spcBef>
            </a:pPr>
            <a:r>
              <a:rPr lang="en-US" sz="2400" dirty="0">
                <a:latin typeface="Arial Narrow" charset="0"/>
                <a:ea typeface="ＭＳ Ｐゴシック" charset="0"/>
              </a:rPr>
              <a:t>Reading assignments: CH25.8 – 10 </a:t>
            </a:r>
          </a:p>
          <a:p>
            <a:pPr eaLnBrk="1" hangingPunct="1">
              <a:spcBef>
                <a:spcPts val="200"/>
              </a:spcBef>
            </a:pPr>
            <a:r>
              <a:rPr lang="en-US" sz="2400" dirty="0">
                <a:latin typeface="Arial Narrow" charset="0"/>
                <a:ea typeface="ＭＳ Ｐゴシック" charset="0"/>
              </a:rPr>
              <a:t>Online Mid-term comprehensive exam on Quest; roll call at 12:50</a:t>
            </a:r>
          </a:p>
          <a:p>
            <a:pPr lvl="1">
              <a:lnSpc>
                <a:spcPct val="90000"/>
              </a:lnSpc>
            </a:pPr>
            <a:r>
              <a:rPr lang="en-US" sz="2000" dirty="0">
                <a:latin typeface="Arial Narrow" charset="0"/>
                <a:ea typeface="ＭＳ Ｐゴシック" charset="0"/>
                <a:cs typeface="ＭＳ Ｐゴシック" charset="0"/>
              </a:rPr>
              <a:t>In class </a:t>
            </a:r>
            <a:r>
              <a:rPr lang="en-US" sz="2000" b="1" u="sng" dirty="0">
                <a:solidFill>
                  <a:srgbClr val="C00000"/>
                </a:solidFill>
                <a:latin typeface="Arial Narrow" charset="0"/>
                <a:ea typeface="ＭＳ Ｐゴシック" charset="0"/>
                <a:cs typeface="ＭＳ Ｐゴシック" charset="0"/>
              </a:rPr>
              <a:t>Monday, Oct. 19</a:t>
            </a:r>
            <a:r>
              <a:rPr lang="en-US" sz="2000" dirty="0">
                <a:latin typeface="Arial Narrow" charset="0"/>
                <a:ea typeface="ＭＳ Ｐゴシック" charset="0"/>
                <a:cs typeface="ＭＳ Ｐゴシック" charset="0"/>
              </a:rPr>
              <a:t>; You will get an F if you miss the exam!</a:t>
            </a:r>
          </a:p>
          <a:p>
            <a:pPr lvl="1">
              <a:lnSpc>
                <a:spcPct val="90000"/>
              </a:lnSpc>
            </a:pPr>
            <a:r>
              <a:rPr lang="en-US" sz="2000" dirty="0">
                <a:latin typeface="Arial Narrow" charset="0"/>
                <a:ea typeface="ＭＳ Ｐゴシック" charset="0"/>
                <a:cs typeface="ＭＳ Ｐゴシック" charset="0"/>
              </a:rPr>
              <a:t>Covers: CH21.1 through what we finish today, Oct. 14 (CH25.4?) + math refresher</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a:t>
            </a:r>
            <a:r>
              <a:rPr lang="en-US" sz="2000" b="1" u="sng" dirty="0">
                <a:solidFill>
                  <a:srgbClr val="C00000"/>
                </a:solidFill>
              </a:rPr>
              <a:t>11am the day of the exam</a:t>
            </a:r>
          </a:p>
          <a:p>
            <a:pPr lvl="2" eaLnBrk="1" hangingPunct="1">
              <a:spcBef>
                <a:spcPts val="200"/>
              </a:spcBef>
            </a:pPr>
            <a:r>
              <a:rPr lang="en-US" sz="1800" dirty="0"/>
              <a:t>Once submitted, you cannot change, unless I ask you to delete some part of the sheet!</a:t>
            </a:r>
          </a:p>
          <a:p>
            <a:pPr eaLnBrk="1" hangingPunct="1">
              <a:spcBef>
                <a:spcPts val="200"/>
              </a:spcBef>
            </a:pPr>
            <a:r>
              <a:rPr lang="en-US" sz="2400" dirty="0"/>
              <a:t>Special seminar on COVID – 19: </a:t>
            </a:r>
            <a:r>
              <a:rPr lang="en-US" sz="2400" b="1" u="sng" dirty="0">
                <a:solidFill>
                  <a:srgbClr val="C00000"/>
                </a:solidFill>
              </a:rPr>
              <a:t>3:30pm Sunday, Oct. 25</a:t>
            </a:r>
          </a:p>
          <a:p>
            <a:pPr lvl="1" eaLnBrk="1" hangingPunct="1">
              <a:spcBef>
                <a:spcPts val="200"/>
              </a:spcBef>
            </a:pPr>
            <a:r>
              <a:rPr lang="en-US" sz="2000" dirty="0"/>
              <a:t>Dr. Linda Lee</a:t>
            </a:r>
          </a:p>
          <a:p>
            <a:pPr lvl="1" eaLnBrk="1" hangingPunct="1">
              <a:spcBef>
                <a:spcPts val="200"/>
              </a:spcBef>
            </a:pPr>
            <a:r>
              <a:rPr lang="en-US" sz="2000" dirty="0"/>
              <a:t>Extra credit for participating in the seminar and asking a relevant question</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a:t>Wednesday, Oct. 14, 2020</a:t>
            </a:r>
          </a:p>
        </p:txBody>
      </p:sp>
      <p:sp>
        <p:nvSpPr>
          <p:cNvPr id="88" name="Footer Placeholder 4"/>
          <p:cNvSpPr>
            <a:spLocks noGrp="1"/>
          </p:cNvSpPr>
          <p:nvPr>
            <p:ph type="ftr" sz="quarter" idx="11"/>
          </p:nvPr>
        </p:nvSpPr>
        <p:spPr/>
        <p:txBody>
          <a:bodyPr/>
          <a:lstStyle/>
          <a:p>
            <a:r>
              <a:rPr lang="de-DE"/>
              <a:t>PHYS 1444-002, Fall 2020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20</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201249" name="Equation" r:id="rId4" imgW="114120" imgH="152280" progId="Equation.DSMT4">
                  <p:embed/>
                </p:oleObj>
              </mc:Choice>
              <mc:Fallback>
                <p:oleObj name="Equation" r:id="rId4" imgW="114120" imgH="152280" progId="Equation.DSMT4">
                  <p:embed/>
                  <p:pic>
                    <p:nvPicPr>
                      <p:cNvPr id="294995"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201250" name="Equation" r:id="rId6" imgW="114120" imgH="164880" progId="Equation.DSMT4">
                  <p:embed/>
                </p:oleObj>
              </mc:Choice>
              <mc:Fallback>
                <p:oleObj name="Equation" r:id="rId6" imgW="114120" imgH="164880" progId="Equation.DSMT4">
                  <p:embed/>
                  <p:pic>
                    <p:nvPicPr>
                      <p:cNvPr id="294996" name="Object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201251" name="Equation" r:id="rId8" imgW="304560" imgH="203040" progId="Equation.DSMT4">
                  <p:embed/>
                </p:oleObj>
              </mc:Choice>
              <mc:Fallback>
                <p:oleObj name="Equation" r:id="rId8" imgW="304560" imgH="203040" progId="Equation.DSMT4">
                  <p:embed/>
                  <p:pic>
                    <p:nvPicPr>
                      <p:cNvPr id="294997"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201252" name="Equation" r:id="rId10" imgW="380880" imgH="164880" progId="Equation.DSMT4">
                  <p:embed/>
                </p:oleObj>
              </mc:Choice>
              <mc:Fallback>
                <p:oleObj name="Equation" r:id="rId10" imgW="380880" imgH="164880" progId="Equation.DSMT4">
                  <p:embed/>
                  <p:pic>
                    <p:nvPicPr>
                      <p:cNvPr id="294998" name="Object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707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14,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21</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a:t>
            </a:r>
            <a:r>
              <a:rPr lang="en-US" sz="2800" b="1" dirty="0">
                <a:solidFill>
                  <a:srgbClr val="C00000"/>
                </a:solidFill>
                <a:latin typeface="Arial Narrow" charset="0"/>
              </a:rPr>
              <a:t>resistance R</a:t>
            </a:r>
            <a:r>
              <a:rPr lang="en-US" sz="2800" dirty="0">
                <a:solidFill>
                  <a:schemeClr val="accent2"/>
                </a:solidFill>
                <a:latin typeface="Arial Narrow" charset="0"/>
              </a:rPr>
              <a:t> of a metal wire is directly proportional to its </a:t>
            </a:r>
            <a:r>
              <a:rPr lang="en-US" sz="2800" b="1" dirty="0">
                <a:solidFill>
                  <a:srgbClr val="C00000"/>
                </a:solidFill>
                <a:latin typeface="Arial Narrow" charset="0"/>
              </a:rPr>
              <a:t>length </a:t>
            </a:r>
            <a:r>
              <a:rPr lang="en-US" sz="2800" b="1" dirty="0" err="1">
                <a:solidFill>
                  <a:srgbClr val="C00000"/>
                </a:solidFill>
                <a:latin typeface="Monotype Corsiva" charset="0"/>
              </a:rPr>
              <a:t>l</a:t>
            </a:r>
            <a:r>
              <a:rPr lang="en-US" sz="2800" b="1" dirty="0">
                <a:solidFill>
                  <a:srgbClr val="C00000"/>
                </a:solidFill>
                <a:latin typeface="Arial Narrow" charset="0"/>
              </a:rPr>
              <a:t> </a:t>
            </a:r>
            <a:r>
              <a:rPr lang="en-US" sz="2800" dirty="0">
                <a:solidFill>
                  <a:schemeClr val="accent2"/>
                </a:solidFill>
                <a:latin typeface="Arial Narrow" charset="0"/>
              </a:rPr>
              <a:t>and inversely proportional to its </a:t>
            </a:r>
            <a:r>
              <a:rPr lang="en-US" sz="2800" b="1" u="sng" dirty="0">
                <a:solidFill>
                  <a:srgbClr val="C00000"/>
                </a:solidFill>
                <a:latin typeface="Arial Narrow" charset="0"/>
              </a:rPr>
              <a:t>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 </a:t>
            </a:r>
            <a:r>
              <a:rPr lang="en-US" dirty="0" err="1">
                <a:solidFill>
                  <a:srgbClr val="660066"/>
                </a:solidFill>
                <a:latin typeface="Symbol" charset="2"/>
                <a:ea typeface="ＭＳ Ｐゴシック" charset="-128"/>
              </a:rPr>
              <a:t>ρ</a:t>
            </a:r>
            <a:r>
              <a:rPr lang="en-US" dirty="0">
                <a:solidFill>
                  <a:srgbClr val="660066"/>
                </a:solidFill>
                <a:latin typeface="Arial Narrow" charset="0"/>
                <a:ea typeface="ＭＳ Ｐゴシック" charset="-128"/>
              </a:rPr>
              <a:t> 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 </a:t>
            </a:r>
            <a:r>
              <a:rPr lang="en-US" sz="2000" dirty="0" err="1">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a:t>
            </a:r>
          </a:p>
        </p:txBody>
      </p:sp>
      <p:graphicFrame>
        <p:nvGraphicFramePr>
          <p:cNvPr id="295940" name="Object 4"/>
          <p:cNvGraphicFramePr>
            <a:graphicFrameLocks noChangeAspect="1"/>
          </p:cNvGraphicFramePr>
          <p:nvPr>
            <p:extLst>
              <p:ext uri="{D42A27DB-BD31-4B8C-83A1-F6EECF244321}">
                <p14:modId xmlns:p14="http://schemas.microsoft.com/office/powerpoint/2010/main" val="3931595520"/>
              </p:ext>
            </p:extLst>
          </p:nvPr>
        </p:nvGraphicFramePr>
        <p:xfrm>
          <a:off x="4730750" y="1676400"/>
          <a:ext cx="1060450" cy="815975"/>
        </p:xfrm>
        <a:graphic>
          <a:graphicData uri="http://schemas.openxmlformats.org/presentationml/2006/ole">
            <mc:AlternateContent xmlns:mc="http://schemas.openxmlformats.org/markup-compatibility/2006">
              <mc:Choice xmlns:v="urn:schemas-microsoft-com:vml" Requires="v">
                <p:oleObj spid="_x0000_s202001" name="Equation" r:id="rId3" imgW="507960" imgH="368280" progId="Equation.DSMT4">
                  <p:embed/>
                </p:oleObj>
              </mc:Choice>
              <mc:Fallback>
                <p:oleObj name="Equation" r:id="rId3" imgW="507960" imgH="368280" progId="Equation.DSMT4">
                  <p:embed/>
                  <p:pic>
                    <p:nvPicPr>
                      <p:cNvPr id="295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76400"/>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202002" name="Equation" r:id="rId5" imgW="406080" imgH="393480" progId="Equation.DSMT4">
                  <p:embed/>
                </p:oleObj>
              </mc:Choice>
              <mc:Fallback>
                <p:oleObj name="Equation" r:id="rId5" imgW="406080" imgH="393480" progId="Equation.DSMT4">
                  <p:embed/>
                  <p:pic>
                    <p:nvPicPr>
                      <p:cNvPr id="29594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56467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Wednesday, Oct. 14, 2020</a:t>
            </a:r>
          </a:p>
        </p:txBody>
      </p:sp>
      <p:sp>
        <p:nvSpPr>
          <p:cNvPr id="25" name="Footer Placeholder 4"/>
          <p:cNvSpPr>
            <a:spLocks noGrp="1"/>
          </p:cNvSpPr>
          <p:nvPr>
            <p:ph type="ftr" sz="quarter" idx="11"/>
          </p:nvPr>
        </p:nvSpPr>
        <p:spPr/>
        <p:txBody>
          <a:bodyPr/>
          <a:lstStyle/>
          <a:p>
            <a:r>
              <a:rPr lang="de-DE"/>
              <a:t>PHYS 1444-002, Fall 2020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22</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 5 </a:t>
            </a:r>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a:solidFill>
                  <a:schemeClr val="accent2"/>
                </a:solidFill>
                <a:latin typeface="Symbol" charset="2"/>
              </a:rPr>
              <a:t>Ω</a:t>
            </a:r>
            <a:r>
              <a:rPr lang="en-US" dirty="0">
                <a:solidFill>
                  <a:schemeClr val="accent2"/>
                </a:solidFill>
                <a:latin typeface="Arial Narrow" charset="0"/>
              </a:rPr>
              <a:t> 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208617" name="Equation" r:id="rId4" imgW="253800" imgH="164880" progId="Equation.DSMT4">
                  <p:embed/>
                </p:oleObj>
              </mc:Choice>
              <mc:Fallback>
                <p:oleObj name="Equation" r:id="rId4" imgW="253800" imgH="164880" progId="Equation.DSMT4">
                  <p:embed/>
                  <p:pic>
                    <p:nvPicPr>
                      <p:cNvPr id="2969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208618" name="Equation" r:id="rId6" imgW="1282680" imgH="228600" progId="Equation.DSMT4">
                  <p:embed/>
                </p:oleObj>
              </mc:Choice>
              <mc:Fallback>
                <p:oleObj name="Equation" r:id="rId6" imgW="1282680" imgH="228600" progId="Equation.DSMT4">
                  <p:embed/>
                  <p:pic>
                    <p:nvPicPr>
                      <p:cNvPr id="29696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208619" name="Equation" r:id="rId8" imgW="253800" imgH="152280" progId="Equation.DSMT4">
                  <p:embed/>
                </p:oleObj>
              </mc:Choice>
              <mc:Fallback>
                <p:oleObj name="Equation" r:id="rId8" imgW="253800" imgH="152280" progId="Equation.DSMT4">
                  <p:embed/>
                  <p:pic>
                    <p:nvPicPr>
                      <p:cNvPr id="29697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208620" name="Equation" r:id="rId10" imgW="253800" imgH="152280" progId="Equation.DSMT4">
                  <p:embed/>
                </p:oleObj>
              </mc:Choice>
              <mc:Fallback>
                <p:oleObj name="Equation" r:id="rId10" imgW="253800" imgH="152280" progId="Equation.DSMT4">
                  <p:embed/>
                  <p:pic>
                    <p:nvPicPr>
                      <p:cNvPr id="29697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208621" name="Equation" r:id="rId12" imgW="241200" imgH="164880" progId="Equation.DSMT4">
                  <p:embed/>
                </p:oleObj>
              </mc:Choice>
              <mc:Fallback>
                <p:oleObj name="Equation" r:id="rId12" imgW="241200" imgH="164880" progId="Equation.DSMT4">
                  <p:embed/>
                  <p:pic>
                    <p:nvPicPr>
                      <p:cNvPr id="29697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208622" name="Equation" r:id="rId14" imgW="279360" imgH="368280" progId="Equation.DSMT4">
                  <p:embed/>
                </p:oleObj>
              </mc:Choice>
              <mc:Fallback>
                <p:oleObj name="Equation" r:id="rId14" imgW="279360" imgH="368280" progId="Equation.DSMT4">
                  <p:embed/>
                  <p:pic>
                    <p:nvPicPr>
                      <p:cNvPr id="29697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208623" name="Equation" r:id="rId16" imgW="393480" imgH="368280" progId="Equation.DSMT4">
                  <p:embed/>
                </p:oleObj>
              </mc:Choice>
              <mc:Fallback>
                <p:oleObj name="Equation" r:id="rId16" imgW="393480" imgH="368280" progId="Equation.DSMT4">
                  <p:embed/>
                  <p:pic>
                    <p:nvPicPr>
                      <p:cNvPr id="29697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208624" name="Equation" r:id="rId18" imgW="253800" imgH="203040" progId="Equation.DSMT4">
                  <p:embed/>
                </p:oleObj>
              </mc:Choice>
              <mc:Fallback>
                <p:oleObj name="Equation" r:id="rId18" imgW="253800" imgH="203040" progId="Equation.DSMT4">
                  <p:embed/>
                  <p:pic>
                    <p:nvPicPr>
                      <p:cNvPr id="296976"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208625" name="Equation" r:id="rId20" imgW="291960" imgH="152280" progId="Equation.DSMT4">
                  <p:embed/>
                </p:oleObj>
              </mc:Choice>
              <mc:Fallback>
                <p:oleObj name="Equation" r:id="rId20" imgW="291960" imgH="152280" progId="Equation.DSMT4">
                  <p:embed/>
                  <p:pic>
                    <p:nvPicPr>
                      <p:cNvPr id="296977"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208626" name="Equation" r:id="rId22" imgW="2743200" imgH="431640" progId="Equation.DSMT4">
                  <p:embed/>
                </p:oleObj>
              </mc:Choice>
              <mc:Fallback>
                <p:oleObj name="Equation" r:id="rId22" imgW="2743200" imgH="431640" progId="Equation.DSMT4">
                  <p:embed/>
                  <p:pic>
                    <p:nvPicPr>
                      <p:cNvPr id="296978"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208627" name="Equation" r:id="rId24" imgW="545760" imgH="406080" progId="Equation.DSMT4">
                  <p:embed/>
                </p:oleObj>
              </mc:Choice>
              <mc:Fallback>
                <p:oleObj name="Equation" r:id="rId24" imgW="545760" imgH="406080" progId="Equation.DSMT4">
                  <p:embed/>
                  <p:pic>
                    <p:nvPicPr>
                      <p:cNvPr id="296981"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208628" name="Equation" r:id="rId26" imgW="291960" imgH="152280" progId="Equation.DSMT4">
                  <p:embed/>
                </p:oleObj>
              </mc:Choice>
              <mc:Fallback>
                <p:oleObj name="Equation" r:id="rId26" imgW="291960" imgH="152280" progId="Equation.DSMT4">
                  <p:embed/>
                  <p:pic>
                    <p:nvPicPr>
                      <p:cNvPr id="296982"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208629" name="Equation" r:id="rId28" imgW="1079280" imgH="164880" progId="Equation.DSMT4">
                  <p:embed/>
                </p:oleObj>
              </mc:Choice>
              <mc:Fallback>
                <p:oleObj name="Equation" r:id="rId28" imgW="1079280" imgH="164880" progId="Equation.DSMT4">
                  <p:embed/>
                  <p:pic>
                    <p:nvPicPr>
                      <p:cNvPr id="296983"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362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14, 2020</a:t>
            </a:r>
          </a:p>
        </p:txBody>
      </p:sp>
      <p:sp>
        <p:nvSpPr>
          <p:cNvPr id="23" name="Footer Placeholder 4"/>
          <p:cNvSpPr>
            <a:spLocks noGrp="1"/>
          </p:cNvSpPr>
          <p:nvPr>
            <p:ph type="ftr" sz="quarter" idx="11"/>
          </p:nvPr>
        </p:nvSpPr>
        <p:spPr/>
        <p:txBody>
          <a:bodyPr/>
          <a:lstStyle/>
          <a:p>
            <a:r>
              <a:rPr lang="de-DE"/>
              <a:t>PHYS 1444-002, Fall 2020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23</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 6 </a:t>
            </a:r>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211281" name="Equation" r:id="rId3" imgW="253800" imgH="152280" progId="Equation.DSMT4">
                  <p:embed/>
                </p:oleObj>
              </mc:Choice>
              <mc:Fallback>
                <p:oleObj name="Equation" r:id="rId3" imgW="253800" imgH="152280" progId="Equation.DSMT4">
                  <p:embed/>
                  <p:pic>
                    <p:nvPicPr>
                      <p:cNvPr id="2979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211282" name="Equation" r:id="rId5" imgW="279360" imgH="368280" progId="Equation.DSMT4">
                  <p:embed/>
                </p:oleObj>
              </mc:Choice>
              <mc:Fallback>
                <p:oleObj name="Equation" r:id="rId5" imgW="279360" imgH="368280" progId="Equation.DSMT4">
                  <p:embed/>
                  <p:pic>
                    <p:nvPicPr>
                      <p:cNvPr id="2979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211283" name="Equation" r:id="rId7" imgW="253800" imgH="164880" progId="Equation.DSMT4">
                  <p:embed/>
                </p:oleObj>
              </mc:Choice>
              <mc:Fallback>
                <p:oleObj name="Equation" r:id="rId7" imgW="253800" imgH="164880" progId="Equation.DSMT4">
                  <p:embed/>
                  <p:pic>
                    <p:nvPicPr>
                      <p:cNvPr id="29799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211284" name="Equation" r:id="rId9" imgW="291960" imgH="152280" progId="Equation.DSMT4">
                  <p:embed/>
                </p:oleObj>
              </mc:Choice>
              <mc:Fallback>
                <p:oleObj name="Equation" r:id="rId9" imgW="291960" imgH="152280" progId="Equation.DSMT4">
                  <p:embed/>
                  <p:pic>
                    <p:nvPicPr>
                      <p:cNvPr id="29799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211285" name="Equation" r:id="rId11" imgW="431640" imgH="368280" progId="Equation.DSMT4">
                  <p:embed/>
                </p:oleObj>
              </mc:Choice>
              <mc:Fallback>
                <p:oleObj name="Equation" r:id="rId11" imgW="431640" imgH="368280" progId="Equation.DSMT4">
                  <p:embed/>
                  <p:pic>
                    <p:nvPicPr>
                      <p:cNvPr id="29799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211286" name="Equation" r:id="rId13" imgW="507960" imgH="406080" progId="Equation.DSMT4">
                  <p:embed/>
                </p:oleObj>
              </mc:Choice>
              <mc:Fallback>
                <p:oleObj name="Equation" r:id="rId13" imgW="507960" imgH="406080" progId="Equation.DSMT4">
                  <p:embed/>
                  <p:pic>
                    <p:nvPicPr>
                      <p:cNvPr id="29800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211287" name="Equation" r:id="rId15" imgW="457200" imgH="368280" progId="Equation.DSMT4">
                  <p:embed/>
                </p:oleObj>
              </mc:Choice>
              <mc:Fallback>
                <p:oleObj name="Equation" r:id="rId15" imgW="457200" imgH="368280" progId="Equation.DSMT4">
                  <p:embed/>
                  <p:pic>
                    <p:nvPicPr>
                      <p:cNvPr id="298001"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211288" name="Equation" r:id="rId17" imgW="215640" imgH="152280" progId="Equation.DSMT4">
                  <p:embed/>
                </p:oleObj>
              </mc:Choice>
              <mc:Fallback>
                <p:oleObj name="Equation" r:id="rId17" imgW="215640" imgH="152280" progId="Equation.DSMT4">
                  <p:embed/>
                  <p:pic>
                    <p:nvPicPr>
                      <p:cNvPr id="298002"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211289" name="Equation" r:id="rId19" imgW="330120" imgH="152280" progId="Equation.DSMT4">
                  <p:embed/>
                </p:oleObj>
              </mc:Choice>
              <mc:Fallback>
                <p:oleObj name="Equation" r:id="rId19" imgW="330120" imgH="152280" progId="Equation.DSMT4">
                  <p:embed/>
                  <p:pic>
                    <p:nvPicPr>
                      <p:cNvPr id="298004"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211290" name="Equation" r:id="rId21" imgW="342720" imgH="203040" progId="Equation.DSMT4">
                  <p:embed/>
                </p:oleObj>
              </mc:Choice>
              <mc:Fallback>
                <p:oleObj name="Equation" r:id="rId21" imgW="342720" imgH="203040" progId="Equation.DSMT4">
                  <p:embed/>
                  <p:pic>
                    <p:nvPicPr>
                      <p:cNvPr id="298005"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5198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14,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24</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204937"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147487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on Nov. 3 with early voting Tue. Oct. 13 – Fri. Oct. 30</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stickers on a sheet of paper with your name on it.</a:t>
            </a:r>
          </a:p>
          <a:p>
            <a:pPr lvl="1"/>
            <a:r>
              <a:rPr lang="en-US" sz="2000" kern="0" dirty="0"/>
              <a:t>Write the full name of the person next to the corresponding access code sheet</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1143000"/>
          </a:xfrm>
        </p:spPr>
        <p:txBody>
          <a:bodyPr/>
          <a:lstStyle/>
          <a:p>
            <a:r>
              <a:rPr lang="en-US" dirty="0"/>
              <a:t>Access code sheet</a:t>
            </a:r>
          </a:p>
        </p:txBody>
      </p:sp>
      <p:sp>
        <p:nvSpPr>
          <p:cNvPr id="4" name="Date Placeholder 3"/>
          <p:cNvSpPr>
            <a:spLocks noGrp="1"/>
          </p:cNvSpPr>
          <p:nvPr>
            <p:ph type="dt" sz="half" idx="10"/>
          </p:nvPr>
        </p:nvSpPr>
        <p:spPr/>
        <p:txBody>
          <a:bodyPr/>
          <a:lstStyle/>
          <a:p>
            <a:pPr>
              <a:defRPr/>
            </a:pPr>
            <a:r>
              <a:rPr lang="en-US"/>
              <a:t>Wednesday, Oct. 14,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4559" y="1128886"/>
            <a:ext cx="4038599" cy="45162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80587" y="1117439"/>
            <a:ext cx="2787648" cy="4539179"/>
          </a:xfrm>
          <a:prstGeom prst="rect">
            <a:avLst/>
          </a:prstGeom>
        </p:spPr>
      </p:pic>
    </p:spTree>
    <p:extLst>
      <p:ext uri="{BB962C8B-B14F-4D97-AF65-F5344CB8AC3E}">
        <p14:creationId xmlns:p14="http://schemas.microsoft.com/office/powerpoint/2010/main" val="375948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 #6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609600"/>
            <a:ext cx="8839200" cy="5806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12 cells for testing </a:t>
            </a:r>
          </a:p>
          <a:p>
            <a:r>
              <a:rPr lang="en-US" sz="1800" dirty="0"/>
              <a:t>Fill the US Historic event analysis table at the bottom half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10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Due: 11pm, Friday, Oct. 23</a:t>
            </a:r>
          </a:p>
          <a:p>
            <a:pPr lvl="1"/>
            <a:r>
              <a:rPr lang="en-US" sz="1600" dirty="0"/>
              <a:t>Submit one pdf file SP6-YourLastName-YourFirstName.pdf, including the spreadsheet</a:t>
            </a:r>
          </a:p>
          <a:p>
            <a:pPr lvl="1"/>
            <a:r>
              <a:rPr lang="en-US" sz="1600" dirty="0"/>
              <a:t>Spreadsheet has been posted on canvas.  Download ASAP.</a:t>
            </a:r>
          </a:p>
        </p:txBody>
      </p:sp>
      <p:sp>
        <p:nvSpPr>
          <p:cNvPr id="2" name="Date Placeholder 1">
            <a:extLst>
              <a:ext uri="{FF2B5EF4-FFF2-40B4-BE49-F238E27FC236}">
                <a16:creationId xmlns:a16="http://schemas.microsoft.com/office/drawing/2014/main" id="{44C5A27E-9454-B646-89C4-4E200152D85A}"/>
              </a:ext>
            </a:extLst>
          </p:cNvPr>
          <p:cNvSpPr>
            <a:spLocks noGrp="1"/>
          </p:cNvSpPr>
          <p:nvPr>
            <p:ph type="dt" sz="half" idx="10"/>
          </p:nvPr>
        </p:nvSpPr>
        <p:spPr/>
        <p:txBody>
          <a:bodyPr/>
          <a:lstStyle/>
          <a:p>
            <a:pPr>
              <a:defRPr/>
            </a:pPr>
            <a:r>
              <a:rPr lang="en-US"/>
              <a:t>Wednesday, Oct. 14, 2020</a:t>
            </a:r>
          </a:p>
        </p:txBody>
      </p:sp>
      <p:sp>
        <p:nvSpPr>
          <p:cNvPr id="3" name="Footer Placeholder 2">
            <a:extLst>
              <a:ext uri="{FF2B5EF4-FFF2-40B4-BE49-F238E27FC236}">
                <a16:creationId xmlns:a16="http://schemas.microsoft.com/office/drawing/2014/main" id="{49C09583-3EC8-4448-912D-FEFF61EB1FBE}"/>
              </a:ext>
            </a:extLst>
          </p:cNvPr>
          <p:cNvSpPr>
            <a:spLocks noGrp="1"/>
          </p:cNvSpPr>
          <p:nvPr>
            <p:ph type="ftr" sz="quarter" idx="11"/>
          </p:nvPr>
        </p:nvSpPr>
        <p:spPr/>
        <p:txBody>
          <a:bodyPr/>
          <a:lstStyle/>
          <a:p>
            <a:pPr>
              <a:defRPr/>
            </a:pPr>
            <a:r>
              <a:rPr lang="de-DE"/>
              <a:t>PHYS 1444-002, Fall 2020                    Dr. Jaehoon Yu</a:t>
            </a:r>
            <a:endParaRPr lang="en-US"/>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spTree>
    <p:extLst>
      <p:ext uri="{BB962C8B-B14F-4D97-AF65-F5344CB8AC3E}">
        <p14:creationId xmlns:p14="http://schemas.microsoft.com/office/powerpoint/2010/main" val="399103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12913"/>
          </a:xfrm>
        </p:spPr>
        <p:txBody>
          <a:bodyPr/>
          <a:lstStyle/>
          <a:p>
            <a:r>
              <a:rPr lang="en-US" dirty="0"/>
              <a:t>SP6 spreadsheet</a:t>
            </a:r>
          </a:p>
        </p:txBody>
      </p:sp>
      <p:sp>
        <p:nvSpPr>
          <p:cNvPr id="4" name="Date Placeholder 3"/>
          <p:cNvSpPr>
            <a:spLocks noGrp="1"/>
          </p:cNvSpPr>
          <p:nvPr>
            <p:ph type="dt" sz="half" idx="10"/>
          </p:nvPr>
        </p:nvSpPr>
        <p:spPr/>
        <p:txBody>
          <a:bodyPr/>
          <a:lstStyle/>
          <a:p>
            <a:pPr>
              <a:defRPr/>
            </a:pPr>
            <a:r>
              <a:rPr lang="en-US"/>
              <a:t>Wednesday, Oct. 14,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6</a:t>
            </a:fld>
            <a:endParaRPr lang="en-US"/>
          </a:p>
        </p:txBody>
      </p:sp>
      <p:pic>
        <p:nvPicPr>
          <p:cNvPr id="13" name="Picture 12">
            <a:extLst>
              <a:ext uri="{FF2B5EF4-FFF2-40B4-BE49-F238E27FC236}">
                <a16:creationId xmlns:a16="http://schemas.microsoft.com/office/drawing/2014/main" id="{D4A03E42-C53D-1141-AA21-64ABF869CB07}"/>
              </a:ext>
            </a:extLst>
          </p:cNvPr>
          <p:cNvPicPr>
            <a:picLocks noChangeAspect="1"/>
          </p:cNvPicPr>
          <p:nvPr/>
        </p:nvPicPr>
        <p:blipFill>
          <a:blip r:embed="rId2"/>
          <a:stretch>
            <a:fillRect/>
          </a:stretch>
        </p:blipFill>
        <p:spPr>
          <a:xfrm>
            <a:off x="-304799" y="152400"/>
            <a:ext cx="9753600" cy="6858000"/>
          </a:xfrm>
          <a:prstGeom prst="rect">
            <a:avLst/>
          </a:prstGeom>
        </p:spPr>
      </p:pic>
    </p:spTree>
    <p:extLst>
      <p:ext uri="{BB962C8B-B14F-4D97-AF65-F5344CB8AC3E}">
        <p14:creationId xmlns:p14="http://schemas.microsoft.com/office/powerpoint/2010/main" val="60409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Oct. 14,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Let’s 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3528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261117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Wednesday, Oct.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8</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2286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OK. Then what happens?</a:t>
            </a:r>
          </a:p>
          <a:p>
            <a:pPr marL="342900" indent="-342900">
              <a:spcBef>
                <a:spcPct val="20000"/>
              </a:spcBef>
              <a:buFontTx/>
              <a:buChar char="•"/>
            </a:pPr>
            <a:r>
              <a:rPr lang="en-US" sz="2800" dirty="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dirty="0">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362200" y="3276600"/>
            <a:ext cx="6477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rPr>
              <a:t>So the field inside dielectric is smaller than in air</a:t>
            </a:r>
          </a:p>
          <a:p>
            <a:pPr marL="342900" indent="-342900">
              <a:spcBef>
                <a:spcPct val="20000"/>
              </a:spcBef>
              <a:buFontTx/>
              <a:buChar char="•"/>
            </a:pPr>
            <a:r>
              <a:rPr lang="en-US" sz="2800" dirty="0">
                <a:solidFill>
                  <a:schemeClr val="accent2"/>
                </a:solidFill>
                <a:latin typeface="Arial Narrow" charset="0"/>
              </a:rPr>
              <a:t>Since the electric field is smaller, the force is smaller</a:t>
            </a:r>
          </a:p>
          <a:p>
            <a:pPr marL="742950" lvl="1" indent="-285750">
              <a:spcBef>
                <a:spcPct val="20000"/>
              </a:spcBef>
              <a:buFontTx/>
              <a:buChar char="–"/>
            </a:pPr>
            <a:r>
              <a:rPr lang="en-US" dirty="0">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291149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Oct. 14,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What are 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3068549778"/>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49239</TotalTime>
  <Words>3136</Words>
  <Application>Microsoft Macintosh PowerPoint</Application>
  <PresentationFormat>On-screen Show (4:3)</PresentationFormat>
  <Paragraphs>333</Paragraphs>
  <Slides>24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 Narrow</vt:lpstr>
      <vt:lpstr>Courier New</vt:lpstr>
      <vt:lpstr>Monotype Corsiva</vt:lpstr>
      <vt:lpstr>Symbol</vt:lpstr>
      <vt:lpstr>Times New Roman</vt:lpstr>
      <vt:lpstr>phys1443-spring02</vt:lpstr>
      <vt:lpstr>Equation</vt:lpstr>
      <vt:lpstr>PHYS 1441 – Section 002 Lecture #13</vt:lpstr>
      <vt:lpstr>Announcements</vt:lpstr>
      <vt:lpstr>SP#5 – Civic Duty II: Election Participation</vt:lpstr>
      <vt:lpstr>Access code sheet</vt:lpstr>
      <vt:lpstr>SP #6 – Statistical Analysis : COVID19 </vt:lpstr>
      <vt:lpstr>SP6 spreadsheet</vt:lpstr>
      <vt:lpstr>Molecular Description of Dielectric</vt:lpstr>
      <vt:lpstr>Molecular Description of Dielectric</vt:lpstr>
      <vt:lpstr>Electric Current and Resistance</vt:lpstr>
      <vt:lpstr>The Electric Battery</vt:lpstr>
      <vt:lpstr>How does a battery work – I?</vt:lpstr>
      <vt:lpstr>How does a battery work – II?</vt:lpstr>
      <vt:lpstr>Electric Current</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1085</cp:revision>
  <cp:lastPrinted>2020-10-14T19:42:23Z</cp:lastPrinted>
  <dcterms:created xsi:type="dcterms:W3CDTF">2012-01-19T04:21:20Z</dcterms:created>
  <dcterms:modified xsi:type="dcterms:W3CDTF">2020-10-14T19:42:26Z</dcterms:modified>
</cp:coreProperties>
</file>