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1" r:id="rId2"/>
    <p:sldId id="481" r:id="rId3"/>
    <p:sldId id="744" r:id="rId4"/>
    <p:sldId id="688" r:id="rId5"/>
    <p:sldId id="746" r:id="rId6"/>
    <p:sldId id="747" r:id="rId7"/>
    <p:sldId id="653" r:id="rId8"/>
    <p:sldId id="654" r:id="rId9"/>
    <p:sldId id="655" r:id="rId10"/>
    <p:sldId id="628" r:id="rId11"/>
    <p:sldId id="657" r:id="rId12"/>
    <p:sldId id="658" r:id="rId13"/>
    <p:sldId id="659" r:id="rId14"/>
    <p:sldId id="660" r:id="rId15"/>
    <p:sldId id="663" r:id="rId16"/>
    <p:sldId id="664" r:id="rId17"/>
    <p:sldId id="665" r:id="rId18"/>
    <p:sldId id="666" r:id="rId19"/>
    <p:sldId id="667" r:id="rId20"/>
    <p:sldId id="668" r:id="rId21"/>
    <p:sldId id="669" r:id="rId22"/>
    <p:sldId id="670" r:id="rId23"/>
    <p:sldId id="671" r:id="rId24"/>
    <p:sldId id="672"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5"/>
    <p:restoredTop sz="94660"/>
  </p:normalViewPr>
  <p:slideViewPr>
    <p:cSldViewPr>
      <p:cViewPr varScale="1">
        <p:scale>
          <a:sx n="140" d="100"/>
          <a:sy n="140" d="100"/>
        </p:scale>
        <p:origin x="20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46.wmf"/><Relationship Id="rId1" Type="http://schemas.openxmlformats.org/officeDocument/2006/relationships/image" Target="../media/image43.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97038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393326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1571395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14,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14,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14,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14,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 Id="rId1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3" Type="http://schemas.openxmlformats.org/officeDocument/2006/relationships/image" Target="../media/image32.jpeg"/><Relationship Id="rId7" Type="http://schemas.openxmlformats.org/officeDocument/2006/relationships/image" Target="../media/image26.wmf"/><Relationship Id="rId12" Type="http://schemas.openxmlformats.org/officeDocument/2006/relationships/oleObject" Target="../embeddings/oleObject1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 Id="rId1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8.jpe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26.bin"/><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5.w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54.jpe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1.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53.wmf"/><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4.wmf"/><Relationship Id="rId24" Type="http://schemas.openxmlformats.org/officeDocument/2006/relationships/oleObject" Target="../embeddings/oleObject37.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48.wmf"/><Relationship Id="rId4" Type="http://schemas.openxmlformats.org/officeDocument/2006/relationships/oleObject" Target="../embeddings/oleObject27.bin"/><Relationship Id="rId9" Type="http://schemas.openxmlformats.org/officeDocument/2006/relationships/image" Target="../media/image43.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5.bin"/><Relationship Id="rId18" Type="http://schemas.openxmlformats.org/officeDocument/2006/relationships/image" Target="../media/image60.wmf"/><Relationship Id="rId3" Type="http://schemas.openxmlformats.org/officeDocument/2006/relationships/oleObject" Target="../embeddings/oleObject40.bin"/><Relationship Id="rId21" Type="http://schemas.openxmlformats.org/officeDocument/2006/relationships/oleObject" Target="../embeddings/oleObject49.bin"/><Relationship Id="rId7" Type="http://schemas.openxmlformats.org/officeDocument/2006/relationships/oleObject" Target="../embeddings/oleObject42.bin"/><Relationship Id="rId12" Type="http://schemas.openxmlformats.org/officeDocument/2006/relationships/image" Target="../media/image57.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6.wmf"/><Relationship Id="rId19" Type="http://schemas.openxmlformats.org/officeDocument/2006/relationships/oleObject" Target="../embeddings/oleObject48.bin"/><Relationship Id="rId4" Type="http://schemas.openxmlformats.org/officeDocument/2006/relationships/image" Target="../media/image43.wmf"/><Relationship Id="rId9" Type="http://schemas.openxmlformats.org/officeDocument/2006/relationships/oleObject" Target="../embeddings/oleObject43.bin"/><Relationship Id="rId14" Type="http://schemas.openxmlformats.org/officeDocument/2006/relationships/image" Target="../media/image58.wmf"/><Relationship Id="rId22" Type="http://schemas.openxmlformats.org/officeDocument/2006/relationships/image" Target="../media/image6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14,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14,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CH24</a:t>
            </a:r>
          </a:p>
          <a:p>
            <a:pPr marL="990600" lvl="1" indent="-533400">
              <a:buFont typeface="Courier New" panose="02070309020205020404" pitchFamily="49" charset="0"/>
              <a:buChar char="o"/>
            </a:pPr>
            <a:r>
              <a:rPr lang="en-US" sz="2800" dirty="0">
                <a:solidFill>
                  <a:srgbClr val="003300"/>
                </a:solidFill>
                <a:latin typeface="Arial Narrow" charset="0"/>
              </a:rPr>
              <a:t>Molecular description of Dielectric Material</a:t>
            </a:r>
          </a:p>
          <a:p>
            <a:pPr marL="609600" indent="-609600">
              <a:spcBef>
                <a:spcPct val="20000"/>
              </a:spcBef>
              <a:buFontTx/>
              <a:buChar char="•"/>
            </a:pPr>
            <a:r>
              <a:rPr lang="en-US" sz="3200" dirty="0">
                <a:solidFill>
                  <a:schemeClr val="accent2"/>
                </a:solidFill>
                <a:latin typeface="Arial Narrow" pitchFamily="-84" charset="0"/>
              </a:rPr>
              <a:t>CH25</a:t>
            </a:r>
          </a:p>
          <a:p>
            <a:pPr marL="990600" lvl="1" indent="-533400">
              <a:buFont typeface="Courier New" panose="02070309020205020404" pitchFamily="49" charset="0"/>
              <a:buChar char="o"/>
            </a:pPr>
            <a:r>
              <a:rPr lang="en-US" sz="2800" dirty="0">
                <a:solidFill>
                  <a:srgbClr val="003300"/>
                </a:solidFill>
                <a:latin typeface="Arial Narrow" charset="0"/>
              </a:rPr>
              <a:t>Electric Current and Resistance</a:t>
            </a:r>
          </a:p>
          <a:p>
            <a:pPr marL="990600" lvl="1" indent="-533400">
              <a:buFont typeface="Courier New" panose="02070309020205020404" pitchFamily="49" charset="0"/>
              <a:buChar char="o"/>
            </a:pPr>
            <a:r>
              <a:rPr lang="en-US" sz="2800" dirty="0">
                <a:solidFill>
                  <a:srgbClr val="003300"/>
                </a:solidFill>
                <a:latin typeface="Arial Narrow" charset="0"/>
              </a:rPr>
              <a:t>The Battery</a:t>
            </a:r>
          </a:p>
          <a:p>
            <a:pPr marL="990600" lvl="1" indent="-533400">
              <a:buFont typeface="Courier New" panose="02070309020205020404" pitchFamily="49" charset="0"/>
              <a:buChar char="o"/>
            </a:pPr>
            <a:r>
              <a:rPr lang="en-US" sz="2800" dirty="0">
                <a:solidFill>
                  <a:srgbClr val="003300"/>
                </a:solidFill>
                <a:latin typeface="Arial Narrow" charset="0"/>
              </a:rPr>
              <a:t>Ohm’s Law</a:t>
            </a:r>
          </a:p>
          <a:p>
            <a:pPr marL="990600" lvl="1" indent="-533400">
              <a:buFont typeface="Courier New" panose="02070309020205020404" pitchFamily="49" charset="0"/>
              <a:buChar char="o"/>
            </a:pPr>
            <a:r>
              <a:rPr lang="en-US" sz="2800" dirty="0">
                <a:solidFill>
                  <a:srgbClr val="003300"/>
                </a:solidFill>
                <a:latin typeface="Arial Narrow" charset="0"/>
              </a:rPr>
              <a:t>Resistors and Resistivity</a:t>
            </a:r>
          </a:p>
          <a:p>
            <a:pPr marL="990600" lvl="1" indent="-533400">
              <a:buFont typeface="Courier New" panose="02070309020205020404" pitchFamily="49" charset="0"/>
              <a:buChar char="o"/>
            </a:pPr>
            <a:endParaRPr lang="en-US" sz="28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sp>
        <p:nvSpPr>
          <p:cNvPr id="10" name="Text Box 9">
            <a:extLst>
              <a:ext uri="{FF2B5EF4-FFF2-40B4-BE49-F238E27FC236}">
                <a16:creationId xmlns:a16="http://schemas.microsoft.com/office/drawing/2014/main" id="{C6A92347-626A-C14C-9CC3-F69B7328A32D}"/>
              </a:ext>
            </a:extLst>
          </p:cNvPr>
          <p:cNvSpPr txBox="1">
            <a:spLocks noChangeArrowheads="1"/>
          </p:cNvSpPr>
          <p:nvPr/>
        </p:nvSpPr>
        <p:spPr bwMode="auto">
          <a:xfrm>
            <a:off x="609600" y="56388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#7, due 11pm, Tuesday, Oct. 27!!</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6" end="6"/>
                                            </p:txEl>
                                          </p:spTgt>
                                        </p:tgtEl>
                                        <p:attrNameLst>
                                          <p:attrName>style.visibility</p:attrName>
                                        </p:attrNameLst>
                                      </p:cBhvr>
                                      <p:to>
                                        <p:strVal val="visible"/>
                                      </p:to>
                                    </p:set>
                                    <p:animEffect transition="in" filter="wipe(left)">
                                      <p:cBhvr>
                                        <p:cTn id="32" dur="500"/>
                                        <p:tgtEl>
                                          <p:spTgt spid="20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1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a:t>
            </a:r>
            <a:r>
              <a:rPr lang="en-US" b="1" dirty="0">
                <a:solidFill>
                  <a:srgbClr val="C00000"/>
                </a:solidFill>
                <a:latin typeface="Arial Narrow" charset="0"/>
              </a:rPr>
              <a:t>electromotive force (emf), or potential</a:t>
            </a:r>
            <a:r>
              <a:rPr lang="en-US" dirty="0">
                <a:solidFill>
                  <a:srgbClr val="660066"/>
                </a:solidFill>
                <a:latin typeface="Arial Narrow" charset="0"/>
              </a:rPr>
              <a:t>, than others</a:t>
            </a:r>
          </a:p>
          <a:p>
            <a:pPr marL="742950" lvl="1" indent="-285750">
              <a:spcBef>
                <a:spcPct val="20000"/>
              </a:spcBef>
              <a:buFontTx/>
              <a:buChar char="–"/>
            </a:pPr>
            <a:r>
              <a:rPr lang="en-US" dirty="0">
                <a:solidFill>
                  <a:srgbClr val="660066"/>
                </a:solidFill>
                <a:latin typeface="Arial Narrow" charset="0"/>
              </a:rPr>
              <a:t>Pile (or </a:t>
            </a:r>
            <a:r>
              <a:rPr lang="en-US" b="1" dirty="0">
                <a:solidFill>
                  <a:srgbClr val="C00000"/>
                </a:solidFill>
                <a:latin typeface="Arial Narrow" charset="0"/>
              </a:rPr>
              <a:t>a battery</a:t>
            </a:r>
            <a:r>
              <a:rPr lang="en-US" dirty="0">
                <a:solidFill>
                  <a:srgbClr val="660066"/>
                </a:solidFill>
                <a:latin typeface="Arial Narrow" charset="0"/>
              </a:rPr>
              <a:t>)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a:t>
            </a:r>
            <a:r>
              <a:rPr lang="en-US" b="1" dirty="0">
                <a:solidFill>
                  <a:srgbClr val="C00000"/>
                </a:solidFill>
                <a:latin typeface="Arial Narrow" charset="0"/>
              </a:rPr>
              <a:t>the electrolyte</a:t>
            </a:r>
          </a:p>
          <a:p>
            <a:pPr marL="742950" lvl="1" indent="-285750">
              <a:spcBef>
                <a:spcPct val="20000"/>
              </a:spcBef>
              <a:buFontTx/>
              <a:buChar char="–"/>
            </a:pPr>
            <a:r>
              <a:rPr lang="en-US" dirty="0">
                <a:solidFill>
                  <a:srgbClr val="660066"/>
                </a:solidFill>
                <a:latin typeface="Arial Narrow" charset="0"/>
              </a:rPr>
              <a:t>This unit is called </a:t>
            </a:r>
            <a:r>
              <a:rPr lang="en-US" b="1" dirty="0">
                <a:solidFill>
                  <a:srgbClr val="C00000"/>
                </a:solidFill>
                <a:latin typeface="Arial Narrow" charset="0"/>
              </a:rPr>
              <a:t>a cell </a:t>
            </a:r>
            <a:r>
              <a:rPr lang="en-US" dirty="0">
                <a:solidFill>
                  <a:srgbClr val="660066"/>
                </a:solidFill>
                <a:latin typeface="Arial Narrow" charset="0"/>
              </a:rPr>
              <a:t>and many of these </a:t>
            </a:r>
            <a:r>
              <a:rPr lang="en-US" b="1" dirty="0">
                <a:solidFill>
                  <a:srgbClr val="C00000"/>
                </a:solidFill>
                <a:latin typeface="Arial Narrow" charset="0"/>
              </a:rPr>
              <a:t>form a battery</a:t>
            </a:r>
          </a:p>
          <a:p>
            <a:pPr marL="342900" indent="-342900">
              <a:spcBef>
                <a:spcPct val="20000"/>
              </a:spcBef>
              <a:buFontTx/>
              <a:buChar char="•"/>
            </a:pPr>
            <a:r>
              <a:rPr lang="en-US" sz="2800" dirty="0">
                <a:solidFill>
                  <a:schemeClr val="accent2"/>
                </a:solidFill>
                <a:latin typeface="Arial Narrow" charset="0"/>
              </a:rPr>
              <a:t>Zinc and carbon in the figure are called terminals</a:t>
            </a:r>
          </a:p>
        </p:txBody>
      </p:sp>
      <p:pic>
        <p:nvPicPr>
          <p:cNvPr id="3" name="Picture 2">
            <a:extLst>
              <a:ext uri="{FF2B5EF4-FFF2-40B4-BE49-F238E27FC236}">
                <a16:creationId xmlns:a16="http://schemas.microsoft.com/office/drawing/2014/main" id="{93B56038-56EB-4440-AE7A-E330AABC79E1}"/>
              </a:ext>
            </a:extLst>
          </p:cNvPr>
          <p:cNvPicPr>
            <a:picLocks noChangeAspect="1"/>
          </p:cNvPicPr>
          <p:nvPr/>
        </p:nvPicPr>
        <p:blipFill>
          <a:blip r:embed="rId4"/>
          <a:stretch>
            <a:fillRect/>
          </a:stretch>
        </p:blipFill>
        <p:spPr>
          <a:xfrm>
            <a:off x="2286000" y="746900"/>
            <a:ext cx="5181600" cy="5589311"/>
          </a:xfrm>
          <a:prstGeom prst="rect">
            <a:avLst/>
          </a:prstGeom>
        </p:spPr>
      </p:pic>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3302967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3"/>
                                        </p:tgtEl>
                                      </p:cBhvr>
                                    </p:animEffect>
                                    <p:set>
                                      <p:cBhvr>
                                        <p:cTn id="39" dur="1" fill="hold">
                                          <p:stCondLst>
                                            <p:cond delay="1999"/>
                                          </p:stCondLst>
                                        </p:cTn>
                                        <p:tgtEl>
                                          <p:spTgt spid="3"/>
                                        </p:tgtEl>
                                        <p:attrNameLst>
                                          <p:attrName>style.visibility</p:attrName>
                                        </p:attrNameLst>
                                      </p:cBhvr>
                                      <p:to>
                                        <p:strVal val="hidden"/>
                                      </p:to>
                                    </p:se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84676">
                                            <p:txEl>
                                              <p:pRg st="5" end="5"/>
                                            </p:txEl>
                                          </p:spTgt>
                                        </p:tgtEl>
                                        <p:attrNameLst>
                                          <p:attrName>style.visibility</p:attrName>
                                        </p:attrNameLst>
                                      </p:cBhvr>
                                      <p:to>
                                        <p:strVal val="visible"/>
                                      </p:to>
                                    </p:set>
                                    <p:animEffect transition="in" filter="wipe(left)">
                                      <p:cBhvr>
                                        <p:cTn id="50" dur="500"/>
                                        <p:tgtEl>
                                          <p:spTgt spid="28467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84676">
                                            <p:txEl>
                                              <p:pRg st="6" end="6"/>
                                            </p:txEl>
                                          </p:spTgt>
                                        </p:tgtEl>
                                        <p:attrNameLst>
                                          <p:attrName>style.visibility</p:attrName>
                                        </p:attrNameLst>
                                      </p:cBhvr>
                                      <p:to>
                                        <p:strVal val="visible"/>
                                      </p:to>
                                    </p:set>
                                    <p:animEffect transition="in" filter="wipe(left)">
                                      <p:cBhvr>
                                        <p:cTn id="55" dur="500"/>
                                        <p:tgtEl>
                                          <p:spTgt spid="28467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84676">
                                            <p:txEl>
                                              <p:pRg st="7" end="7"/>
                                            </p:txEl>
                                          </p:spTgt>
                                        </p:tgtEl>
                                        <p:attrNameLst>
                                          <p:attrName>style.visibility</p:attrName>
                                        </p:attrNameLst>
                                      </p:cBhvr>
                                      <p:to>
                                        <p:strVal val="visible"/>
                                      </p:to>
                                    </p:set>
                                    <p:animEffect transition="in" filter="wipe(left)">
                                      <p:cBhvr>
                                        <p:cTn id="60" dur="500"/>
                                        <p:tgtEl>
                                          <p:spTgt spid="28467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84674"/>
                                        </p:tgtEl>
                                        <p:attrNameLst>
                                          <p:attrName>style.visibility</p:attrName>
                                        </p:attrNameLst>
                                      </p:cBhvr>
                                      <p:to>
                                        <p:strVal val="visible"/>
                                      </p:to>
                                    </p:set>
                                    <p:anim calcmode="lin" valueType="num">
                                      <p:cBhvr>
                                        <p:cTn id="65" dur="500" fill="hold"/>
                                        <p:tgtEl>
                                          <p:spTgt spid="284674"/>
                                        </p:tgtEl>
                                        <p:attrNameLst>
                                          <p:attrName>ppt_w</p:attrName>
                                        </p:attrNameLst>
                                      </p:cBhvr>
                                      <p:tavLst>
                                        <p:tav tm="0">
                                          <p:val>
                                            <p:fltVal val="0"/>
                                          </p:val>
                                        </p:tav>
                                        <p:tav tm="100000">
                                          <p:val>
                                            <p:strVal val="#ppt_w"/>
                                          </p:val>
                                        </p:tav>
                                      </p:tavLst>
                                    </p:anim>
                                    <p:anim calcmode="lin" valueType="num">
                                      <p:cBhvr>
                                        <p:cTn id="66" dur="500" fill="hold"/>
                                        <p:tgtEl>
                                          <p:spTgt spid="284674"/>
                                        </p:tgtEl>
                                        <p:attrNameLst>
                                          <p:attrName>ppt_h</p:attrName>
                                        </p:attrNameLst>
                                      </p:cBhvr>
                                      <p:tavLst>
                                        <p:tav tm="0">
                                          <p:val>
                                            <p:fltVal val="0"/>
                                          </p:val>
                                        </p:tav>
                                        <p:tav tm="100000">
                                          <p:val>
                                            <p:strVal val="#ppt_h"/>
                                          </p:val>
                                        </p:tav>
                                      </p:tavLst>
                                    </p:anim>
                                    <p:animEffect transition="in" filter="fade">
                                      <p:cBhvr>
                                        <p:cTn id="67" dur="500"/>
                                        <p:tgtEl>
                                          <p:spTgt spid="2846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84676">
                                            <p:txEl>
                                              <p:pRg st="8" end="8"/>
                                            </p:txEl>
                                          </p:spTgt>
                                        </p:tgtEl>
                                        <p:attrNameLst>
                                          <p:attrName>style.visibility</p:attrName>
                                        </p:attrNameLst>
                                      </p:cBhvr>
                                      <p:to>
                                        <p:strVal val="visible"/>
                                      </p:to>
                                    </p:set>
                                    <p:animEffect transition="in" filter="wipe(left)">
                                      <p:cBhvr>
                                        <p:cTn id="72" dur="500"/>
                                        <p:tgtEl>
                                          <p:spTgt spid="2846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3717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par>
                          <p:cTn id="8" fill="hold" nodeType="withGroup">
                            <p:stCondLst>
                              <p:cond delay="1100"/>
                            </p:stCondLst>
                            <p:childTnLst>
                              <p:par>
                                <p:cTn id="9" presetID="53" presetClass="entr" presetSubtype="0" fill="hold" nodeType="afterEffect">
                                  <p:stCondLst>
                                    <p:cond delay="0"/>
                                  </p:stCondLst>
                                  <p:childTnLst>
                                    <p:set>
                                      <p:cBhvr>
                                        <p:cTn id="10" dur="1" fill="hold">
                                          <p:stCondLst>
                                            <p:cond delay="0"/>
                                          </p:stCondLst>
                                        </p:cTn>
                                        <p:tgtEl>
                                          <p:spTgt spid="285698"/>
                                        </p:tgtEl>
                                        <p:attrNameLst>
                                          <p:attrName>style.visibility</p:attrName>
                                        </p:attrNameLst>
                                      </p:cBhvr>
                                      <p:to>
                                        <p:strVal val="visible"/>
                                      </p:to>
                                    </p:set>
                                    <p:anim calcmode="lin" valueType="num">
                                      <p:cBhvr>
                                        <p:cTn id="11" dur="500" fill="hold"/>
                                        <p:tgtEl>
                                          <p:spTgt spid="285698"/>
                                        </p:tgtEl>
                                        <p:attrNameLst>
                                          <p:attrName>ppt_w</p:attrName>
                                        </p:attrNameLst>
                                      </p:cBhvr>
                                      <p:tavLst>
                                        <p:tav tm="0">
                                          <p:val>
                                            <p:fltVal val="0"/>
                                          </p:val>
                                        </p:tav>
                                        <p:tav tm="100000">
                                          <p:val>
                                            <p:strVal val="#ppt_w"/>
                                          </p:val>
                                        </p:tav>
                                      </p:tavLst>
                                    </p:anim>
                                    <p:anim calcmode="lin" valueType="num">
                                      <p:cBhvr>
                                        <p:cTn id="12" dur="500" fill="hold"/>
                                        <p:tgtEl>
                                          <p:spTgt spid="285698"/>
                                        </p:tgtEl>
                                        <p:attrNameLst>
                                          <p:attrName>ppt_h</p:attrName>
                                        </p:attrNameLst>
                                      </p:cBhvr>
                                      <p:tavLst>
                                        <p:tav tm="0">
                                          <p:val>
                                            <p:fltVal val="0"/>
                                          </p:val>
                                        </p:tav>
                                        <p:tav tm="100000">
                                          <p:val>
                                            <p:strVal val="#ppt_h"/>
                                          </p:val>
                                        </p:tav>
                                      </p:tavLst>
                                    </p:anim>
                                    <p:animEffect transition="in" filter="fade">
                                      <p:cBhvr>
                                        <p:cTn id="13" dur="500"/>
                                        <p:tgtEl>
                                          <p:spTgt spid="2856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285700">
                                            <p:txEl>
                                              <p:pRg st="1" end="1"/>
                                            </p:txEl>
                                          </p:spTgt>
                                        </p:tgtEl>
                                        <p:attrNameLst>
                                          <p:attrName>style.visibility</p:attrName>
                                        </p:attrNameLst>
                                      </p:cBhvr>
                                      <p:to>
                                        <p:strVal val="visible"/>
                                      </p:to>
                                    </p:set>
                                    <p:animEffect transition="in" filter="wipe(left)">
                                      <p:cBhvr>
                                        <p:cTn id="18" dur="500"/>
                                        <p:tgtEl>
                                          <p:spTgt spid="28570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85701">
                                            <p:txEl>
                                              <p:pRg st="0" end="0"/>
                                            </p:txEl>
                                          </p:spTgt>
                                        </p:tgtEl>
                                        <p:attrNameLst>
                                          <p:attrName>style.visibility</p:attrName>
                                        </p:attrNameLst>
                                      </p:cBhvr>
                                      <p:to>
                                        <p:strVal val="visible"/>
                                      </p:to>
                                    </p:set>
                                    <p:animEffect transition="in" filter="wipe(left)">
                                      <p:cBhvr>
                                        <p:cTn id="23" dur="500"/>
                                        <p:tgtEl>
                                          <p:spTgt spid="28570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85701">
                                            <p:txEl>
                                              <p:pRg st="1" end="1"/>
                                            </p:txEl>
                                          </p:spTgt>
                                        </p:tgtEl>
                                        <p:attrNameLst>
                                          <p:attrName>style.visibility</p:attrName>
                                        </p:attrNameLst>
                                      </p:cBhvr>
                                      <p:to>
                                        <p:strVal val="visible"/>
                                      </p:to>
                                    </p:set>
                                    <p:animEffect transition="in" filter="wipe(left)">
                                      <p:cBhvr>
                                        <p:cTn id="28" dur="500"/>
                                        <p:tgtEl>
                                          <p:spTgt spid="285701">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85701">
                                            <p:txEl>
                                              <p:pRg st="2" end="2"/>
                                            </p:txEl>
                                          </p:spTgt>
                                        </p:tgtEl>
                                        <p:attrNameLst>
                                          <p:attrName>style.visibility</p:attrName>
                                        </p:attrNameLst>
                                      </p:cBhvr>
                                      <p:to>
                                        <p:strVal val="visible"/>
                                      </p:to>
                                    </p:set>
                                    <p:animEffect transition="in" filter="wipe(left)">
                                      <p:cBhvr>
                                        <p:cTn id="33"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uiExpand="1" build="p"/>
      <p:bldP spid="2857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II?</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the particular potential difference maintained?</a:t>
            </a:r>
          </a:p>
          <a:p>
            <a:pPr marL="742950" lvl="1" indent="-285750">
              <a:spcBef>
                <a:spcPct val="20000"/>
              </a:spcBef>
              <a:buFontTx/>
              <a:buChar char="–"/>
            </a:pPr>
            <a:r>
              <a:rPr lang="en-US" dirty="0">
                <a:solidFill>
                  <a:srgbClr val="660066"/>
                </a:solidFill>
                <a:latin typeface="Arial Narrow" charset="0"/>
              </a:rPr>
              <a:t>If the terminals are not connected, as too many zinc ions get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to a circuit,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2009927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b="1" u="sng" dirty="0" err="1">
                <a:solidFill>
                  <a:srgbClr val="C00000"/>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 (</a:t>
            </a:r>
            <a:r>
              <a:rPr lang="en-US" dirty="0">
                <a:solidFill>
                  <a:srgbClr val="CC00CC"/>
                </a:solidFill>
                <a:latin typeface="Arial Narrow" charset="0"/>
              </a:rPr>
              <a:t>poll 2</a:t>
            </a:r>
            <a:r>
              <a:rPr lang="en-US" dirty="0">
                <a:solidFill>
                  <a:srgbClr val="660066"/>
                </a:solidFill>
                <a:latin typeface="Arial Narrow" charset="0"/>
              </a:rPr>
              <a: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94825"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94826"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95800"/>
            <a:ext cx="1342034"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a:t>
            </a:r>
            <a:r>
              <a:rPr lang="en-US" sz="2000" dirty="0">
                <a:solidFill>
                  <a:srgbClr val="CC00CC"/>
                </a:solidFill>
                <a:latin typeface="Arial Narrow" charset="0"/>
              </a:rPr>
              <a:t>Poll3</a:t>
            </a:r>
            <a:r>
              <a:rPr lang="en-US" sz="2000" dirty="0">
                <a:solidFill>
                  <a:srgbClr val="FF0000"/>
                </a:solidFill>
                <a:latin typeface="Arial Narrow" charset="0"/>
              </a:rPr>
              <a:t>)?</a:t>
            </a:r>
          </a:p>
        </p:txBody>
      </p:sp>
      <p:sp>
        <p:nvSpPr>
          <p:cNvPr id="287752" name="Text Box 8"/>
          <p:cNvSpPr txBox="1">
            <a:spLocks noChangeArrowheads="1"/>
          </p:cNvSpPr>
          <p:nvPr/>
        </p:nvSpPr>
        <p:spPr bwMode="auto">
          <a:xfrm>
            <a:off x="6440487" y="50609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134225" y="50609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848600" cy="730250"/>
          </a:xfrm>
          <a:prstGeom prst="rect">
            <a:avLst/>
          </a:prstGeom>
          <a:solidFill>
            <a:srgbClr val="FFFF66"/>
          </a:solidFill>
          <a:ln w="28575">
            <a:solidFill>
              <a:srgbClr val="FF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6113463" y="55483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Scalar</a:t>
            </a:r>
          </a:p>
        </p:txBody>
      </p:sp>
    </p:spTree>
    <p:extLst>
      <p:ext uri="{BB962C8B-B14F-4D97-AF65-F5344CB8AC3E}">
        <p14:creationId xmlns:p14="http://schemas.microsoft.com/office/powerpoint/2010/main" val="366030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14,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96377"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96378"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96379"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96380"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96381"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96382"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41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14,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15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7630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 (</a:t>
            </a:r>
            <a:r>
              <a:rPr lang="en-US" sz="2000" dirty="0">
                <a:solidFill>
                  <a:srgbClr val="CC00CC"/>
                </a:solidFill>
                <a:latin typeface="Arial Narrow" charset="0"/>
                <a:ea typeface="ＭＳ Ｐゴシック" charset="-128"/>
              </a:rPr>
              <a:t>poll11</a:t>
            </a:r>
            <a:r>
              <a:rPr lang="en-US" sz="2000" dirty="0">
                <a:solidFill>
                  <a:srgbClr val="003300"/>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a:t>
            </a:r>
            <a:r>
              <a:rPr lang="en-US" b="1" u="sng" dirty="0">
                <a:solidFill>
                  <a:srgbClr val="C00000"/>
                </a:solidFill>
                <a:latin typeface="Arial Narrow" charset="0"/>
                <a:ea typeface="ＭＳ Ｐゴシック" charset="-128"/>
              </a:rPr>
              <a:t>direction of the current is opposite to the direction of flow of electrons </a:t>
            </a:r>
            <a:r>
              <a:rPr lang="en-US" dirty="0">
                <a:solidFill>
                  <a:srgbClr val="660066"/>
                </a:solidFill>
                <a:latin typeface="Arial Narrow" charset="0"/>
                <a:ea typeface="ＭＳ Ｐゴシック" charset="-128"/>
                <a:sym typeface="Wingdings" charset="2"/>
              </a:rPr>
              <a:t> </a:t>
            </a:r>
            <a:r>
              <a:rPr lang="en-US" b="1" u="sng" dirty="0">
                <a:solidFill>
                  <a:srgbClr val="C00000"/>
                </a:solidFill>
                <a:latin typeface="Arial Narrow" charset="0"/>
                <a:ea typeface="ＭＳ Ｐゴシック" charset="-128"/>
                <a:sym typeface="Wingdings" charset="2"/>
              </a:rPr>
              <a:t>Conventional Current</a:t>
            </a:r>
          </a:p>
        </p:txBody>
      </p:sp>
    </p:spTree>
    <p:extLst>
      <p:ext uri="{BB962C8B-B14F-4D97-AF65-F5344CB8AC3E}">
        <p14:creationId xmlns:p14="http://schemas.microsoft.com/office/powerpoint/2010/main" val="10647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16</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we need to produce electric current?</a:t>
            </a:r>
          </a:p>
          <a:p>
            <a:pPr marL="742950" lvl="1" indent="-285750">
              <a:spcBef>
                <a:spcPct val="20000"/>
              </a:spcBef>
              <a:buFontTx/>
              <a:buChar char="–"/>
            </a:pPr>
            <a:r>
              <a:rPr lang="en-US" dirty="0">
                <a:solidFill>
                  <a:srgbClr val="660066"/>
                </a:solidFill>
                <a:latin typeface="Arial Narrow" charset="0"/>
                <a:ea typeface="ＭＳ Ｐゴシック" charset="-128"/>
              </a:rPr>
              <a:t>Potential difference</a:t>
            </a:r>
          </a:p>
          <a:p>
            <a:pPr marL="342900" indent="-342900">
              <a:spcBef>
                <a:spcPct val="20000"/>
              </a:spcBef>
              <a:buFontTx/>
              <a:buChar char="•"/>
            </a:pPr>
            <a:r>
              <a:rPr lang="en-US" sz="2800" dirty="0">
                <a:solidFill>
                  <a:schemeClr val="accent2"/>
                </a:solidFill>
                <a:latin typeface="Arial Narrow" charset="0"/>
              </a:rPr>
              <a:t>George S. Ohm experimentally established that the current is proportional to the potential difference (              )</a:t>
            </a:r>
          </a:p>
          <a:p>
            <a:pPr marL="742950" lvl="1" indent="-285750">
              <a:spcBef>
                <a:spcPct val="20000"/>
              </a:spcBef>
              <a:buFontTx/>
              <a:buChar char="–"/>
            </a:pPr>
            <a:r>
              <a:rPr lang="en-US" dirty="0">
                <a:solidFill>
                  <a:srgbClr val="660066"/>
                </a:solidFill>
                <a:latin typeface="Arial Narrow" charset="0"/>
                <a:ea typeface="ＭＳ Ｐゴシック" charset="-128"/>
              </a:rPr>
              <a:t>If we connect a wire to a 12V battery, the current flowing through the wire is twice that of 6V, three times that of 4V and four times that of a 3V battery</a:t>
            </a:r>
          </a:p>
          <a:p>
            <a:pPr marL="742950" lvl="1" indent="-285750">
              <a:spcBef>
                <a:spcPct val="20000"/>
              </a:spcBef>
              <a:buFontTx/>
              <a:buChar char="–"/>
            </a:pPr>
            <a:r>
              <a:rPr lang="en-US" dirty="0">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dirty="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dirty="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dirty="0">
                <a:solidFill>
                  <a:srgbClr val="660066"/>
                </a:solidFill>
                <a:latin typeface="Arial Narrow" charset="0"/>
                <a:ea typeface="ＭＳ Ｐゴシック" charset="-128"/>
              </a:rPr>
              <a:t>Just as in water flow case, if the height difference is large the flow rate is large </a:t>
            </a:r>
            <a:r>
              <a:rPr lang="en-US" dirty="0">
                <a:solidFill>
                  <a:srgbClr val="660066"/>
                </a:solidFill>
                <a:latin typeface="Arial Narrow" charset="0"/>
                <a:ea typeface="ＭＳ Ｐゴシック" charset="-128"/>
                <a:sym typeface="Wingdings" charset="2"/>
              </a:rPr>
              <a:t> If the potential difference is large, the current is large.</a:t>
            </a:r>
            <a:endParaRPr lang="en-US" dirty="0">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97765"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67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17</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current flow (</a:t>
            </a:r>
            <a:r>
              <a:rPr lang="en-US" sz="2800" b="1" u="sng" dirty="0">
                <a:solidFill>
                  <a:srgbClr val="C00000"/>
                </a:solidFill>
                <a:latin typeface="Arial Narrow" charset="0"/>
              </a:rPr>
              <a:t>I</a:t>
            </a:r>
            <a:r>
              <a:rPr lang="en-US" sz="2800" dirty="0">
                <a:solidFill>
                  <a:schemeClr val="accent2"/>
                </a:solidFill>
                <a:latin typeface="Arial Narrow" charset="0"/>
              </a:rPr>
              <a:t>)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 (</a:t>
            </a:r>
            <a:r>
              <a:rPr lang="en-US" b="1" u="sng" dirty="0">
                <a:solidFill>
                  <a:srgbClr val="C00000"/>
                </a:solidFill>
                <a:latin typeface="Arial Narrow" charset="0"/>
                <a:ea typeface="ＭＳ Ｐゴシック" charset="-128"/>
              </a:rPr>
              <a:t>V</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a:t>
            </a:r>
            <a:r>
              <a:rPr lang="en-US" b="1" u="sng" dirty="0">
                <a:solidFill>
                  <a:srgbClr val="C00000"/>
                </a:solidFill>
                <a:latin typeface="Arial Narrow" charset="0"/>
                <a:ea typeface="ＭＳ Ｐゴシック" charset="-128"/>
              </a:rPr>
              <a:t>R</a:t>
            </a:r>
            <a:r>
              <a:rPr lang="en-US" dirty="0">
                <a:solidFill>
                  <a:srgbClr val="660066"/>
                </a:solidFill>
                <a:latin typeface="Arial Narrow" charset="0"/>
                <a:ea typeface="ＭＳ Ｐゴシック" charset="-128"/>
              </a:rPr>
              <a:t>)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as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in the wire</a:t>
            </a:r>
          </a:p>
          <a:p>
            <a:pPr marL="342900" indent="-342900">
              <a:spcBef>
                <a:spcPct val="20000"/>
              </a:spcBef>
              <a:buFontTx/>
              <a:buChar char="•"/>
            </a:pPr>
            <a:r>
              <a:rPr lang="en-US" sz="2800" dirty="0">
                <a:solidFill>
                  <a:schemeClr val="accent2"/>
                </a:solidFill>
                <a:latin typeface="Arial Narrow" charset="0"/>
              </a:rPr>
              <a:t>The higher the resistance (</a:t>
            </a:r>
            <a:r>
              <a:rPr lang="en-US" sz="2800" b="1" u="sng" dirty="0">
                <a:solidFill>
                  <a:srgbClr val="C00000"/>
                </a:solidFill>
                <a:latin typeface="Arial Narrow" charset="0"/>
              </a:rPr>
              <a:t>R</a:t>
            </a:r>
            <a:r>
              <a:rPr lang="en-US" sz="2800" dirty="0">
                <a:solidFill>
                  <a:schemeClr val="accent2"/>
                </a:solidFill>
                <a:latin typeface="Arial Narrow" charset="0"/>
              </a:rPr>
              <a:t>) the less the current (</a:t>
            </a:r>
            <a:r>
              <a:rPr lang="en-US" sz="2800" b="1" u="sng" dirty="0">
                <a:solidFill>
                  <a:srgbClr val="C00000"/>
                </a:solidFill>
                <a:latin typeface="Arial Narrow" charset="0"/>
              </a:rPr>
              <a:t>I</a:t>
            </a:r>
            <a:r>
              <a:rPr lang="en-US" sz="2800" dirty="0">
                <a:solidFill>
                  <a:schemeClr val="accent2"/>
                </a:solidFill>
                <a:latin typeface="Arial Narrow" charset="0"/>
              </a:rPr>
              <a:t>) for the given potential difference </a:t>
            </a:r>
            <a:r>
              <a:rPr lang="en-US" sz="2800" b="1" u="sng" dirty="0">
                <a:solidFill>
                  <a:srgbClr val="C00000"/>
                </a:solidFill>
                <a:latin typeface="Arial Narrow" charset="0"/>
              </a:rPr>
              <a:t>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 </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858000" y="3808412"/>
          <a:ext cx="846506" cy="839788"/>
        </p:xfrm>
        <a:graphic>
          <a:graphicData uri="http://schemas.openxmlformats.org/presentationml/2006/ole">
            <mc:AlternateContent xmlns:mc="http://schemas.openxmlformats.org/markup-compatibility/2006">
              <mc:Choice xmlns:v="urn:schemas-microsoft-com:vml" Requires="v">
                <p:oleObj spid="_x0000_s199185"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08412"/>
                        <a:ext cx="846506" cy="8397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99186"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1300356" cy="369332"/>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Unit (</a:t>
            </a:r>
            <a:r>
              <a:rPr lang="en-US" sz="1800" b="1" dirty="0">
                <a:solidFill>
                  <a:srgbClr val="CC00CC"/>
                </a:solidFill>
                <a:latin typeface="Arial Narrow" charset="0"/>
              </a:rPr>
              <a:t>poll 3</a:t>
            </a:r>
            <a:r>
              <a:rPr lang="en-US" sz="1800" dirty="0">
                <a:solidFill>
                  <a:srgbClr val="FF0000"/>
                </a:solidFill>
                <a:latin typeface="Arial Narrow" charset="0"/>
              </a:rPr>
              <a: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99187"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99188"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5161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18</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200605"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200606"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200607"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200608"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200609"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200610"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200611"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32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19</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a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32270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12415"/>
            <a:ext cx="8153400" cy="5307249"/>
          </a:xfrm>
        </p:spPr>
        <p:txBody>
          <a:bodyPr/>
          <a:lstStyle/>
          <a:p>
            <a:pPr eaLnBrk="1" hangingPunct="1">
              <a:spcBef>
                <a:spcPts val="200"/>
              </a:spcBef>
            </a:pPr>
            <a:r>
              <a:rPr lang="en-US" sz="2400" dirty="0">
                <a:latin typeface="Arial Narrow" charset="0"/>
                <a:ea typeface="ＭＳ Ｐゴシック" charset="0"/>
              </a:rPr>
              <a:t>Reading assignments: CH25.8 – 10 </a:t>
            </a:r>
          </a:p>
          <a:p>
            <a:pPr eaLnBrk="1" hangingPunct="1">
              <a:spcBef>
                <a:spcPts val="200"/>
              </a:spcBef>
            </a:pPr>
            <a:r>
              <a:rPr lang="en-US" sz="2400" dirty="0">
                <a:latin typeface="Arial Narrow" charset="0"/>
                <a:ea typeface="ＭＳ Ｐゴシック" charset="0"/>
              </a:rPr>
              <a:t>Online Mid-term comprehensive exam on Quest; roll call at 12:50</a:t>
            </a:r>
          </a:p>
          <a:p>
            <a:pPr lvl="1">
              <a:lnSpc>
                <a:spcPct val="90000"/>
              </a:lnSpc>
            </a:pPr>
            <a:r>
              <a:rPr lang="en-US" sz="2000" dirty="0">
                <a:latin typeface="Arial Narrow" charset="0"/>
                <a:ea typeface="ＭＳ Ｐゴシック" charset="0"/>
                <a:cs typeface="ＭＳ Ｐゴシック" charset="0"/>
              </a:rPr>
              <a:t>In class </a:t>
            </a:r>
            <a:r>
              <a:rPr lang="en-US" sz="2000" b="1" u="sng" dirty="0">
                <a:solidFill>
                  <a:srgbClr val="C00000"/>
                </a:solidFill>
                <a:latin typeface="Arial Narrow" charset="0"/>
                <a:ea typeface="ＭＳ Ｐゴシック" charset="0"/>
                <a:cs typeface="ＭＳ Ｐゴシック" charset="0"/>
              </a:rPr>
              <a:t>Monday, Oct. 19</a:t>
            </a:r>
            <a:r>
              <a:rPr lang="en-US" sz="2000" dirty="0">
                <a:latin typeface="Arial Narrow" charset="0"/>
                <a:ea typeface="ＭＳ Ｐゴシック" charset="0"/>
                <a:cs typeface="ＭＳ Ｐゴシック" charset="0"/>
              </a:rPr>
              <a:t>; You will get an F if you miss the exam!</a:t>
            </a:r>
          </a:p>
          <a:p>
            <a:pPr lvl="1">
              <a:lnSpc>
                <a:spcPct val="90000"/>
              </a:lnSpc>
            </a:pPr>
            <a:r>
              <a:rPr lang="en-US" sz="2000" dirty="0">
                <a:latin typeface="Arial Narrow" charset="0"/>
                <a:ea typeface="ＭＳ Ｐゴシック" charset="0"/>
                <a:cs typeface="ＭＳ Ｐゴシック" charset="0"/>
              </a:rPr>
              <a:t>Covers: CH21.1 through what we finish today, Oct. 14 (CH25.4?)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a:t>
            </a:r>
            <a:r>
              <a:rPr lang="en-US" sz="2000" b="1" u="sng" dirty="0">
                <a:solidFill>
                  <a:srgbClr val="C00000"/>
                </a:solidFill>
              </a:rPr>
              <a:t>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Special seminar on COVID – 19: </a:t>
            </a:r>
            <a:r>
              <a:rPr lang="en-US" sz="2400" b="1" u="sng"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 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par>
                          <p:cTn id="17" fill="hold">
                            <p:stCondLst>
                              <p:cond delay="24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par>
                          <p:cTn id="21" fill="hold">
                            <p:stCondLst>
                              <p:cond delay="37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par>
                          <p:cTn id="25" fill="hold">
                            <p:stCondLst>
                              <p:cond delay="54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par>
                          <p:cTn id="29" fill="hold">
                            <p:stCondLst>
                              <p:cond delay="700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1619">
                                            <p:txEl>
                                              <p:pRg st="6" end="6"/>
                                            </p:txEl>
                                          </p:spTgt>
                                        </p:tgtEl>
                                        <p:attrNameLst>
                                          <p:attrName>style.visibility</p:attrName>
                                        </p:attrNameLst>
                                      </p:cBhvr>
                                      <p:to>
                                        <p:strVal val="visible"/>
                                      </p:to>
                                    </p:set>
                                    <p:animEffect transition="in" filter="wipe(left)">
                                      <p:cBhvr>
                                        <p:cTn id="32" dur="500"/>
                                        <p:tgtEl>
                                          <p:spTgt spid="111619">
                                            <p:txEl>
                                              <p:pRg st="6" end="6"/>
                                            </p:txEl>
                                          </p:spTgt>
                                        </p:tgtEl>
                                      </p:cBhvr>
                                    </p:animEffect>
                                  </p:childTnLst>
                                </p:cTn>
                              </p:par>
                            </p:childTnLst>
                          </p:cTn>
                        </p:par>
                        <p:par>
                          <p:cTn id="33" fill="hold">
                            <p:stCondLst>
                              <p:cond delay="80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111619">
                                            <p:txEl>
                                              <p:pRg st="7" end="7"/>
                                            </p:txEl>
                                          </p:spTgt>
                                        </p:tgtEl>
                                        <p:attrNameLst>
                                          <p:attrName>style.visibility</p:attrName>
                                        </p:attrNameLst>
                                      </p:cBhvr>
                                      <p:to>
                                        <p:strVal val="visible"/>
                                      </p:to>
                                    </p:set>
                                    <p:animEffect transition="in" filter="wipe(left)">
                                      <p:cBhvr>
                                        <p:cTn id="36" dur="500"/>
                                        <p:tgtEl>
                                          <p:spTgt spid="111619">
                                            <p:txEl>
                                              <p:pRg st="7" end="7"/>
                                            </p:txEl>
                                          </p:spTgt>
                                        </p:tgtEl>
                                      </p:cBhvr>
                                    </p:animEffect>
                                  </p:childTnLst>
                                </p:cTn>
                              </p:par>
                            </p:childTnLst>
                          </p:cTn>
                        </p:par>
                        <p:par>
                          <p:cTn id="37" fill="hold">
                            <p:stCondLst>
                              <p:cond delay="98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111619">
                                            <p:txEl>
                                              <p:pRg st="8" end="8"/>
                                            </p:txEl>
                                          </p:spTgt>
                                        </p:tgtEl>
                                        <p:attrNameLst>
                                          <p:attrName>style.visibility</p:attrName>
                                        </p:attrNameLst>
                                      </p:cBhvr>
                                      <p:to>
                                        <p:strVal val="visible"/>
                                      </p:to>
                                    </p:set>
                                    <p:animEffect transition="in" filter="wipe(left)">
                                      <p:cBhvr>
                                        <p:cTn id="40" dur="500"/>
                                        <p:tgtEl>
                                          <p:spTgt spid="11161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11619">
                                            <p:txEl>
                                              <p:pRg st="9" end="9"/>
                                            </p:txEl>
                                          </p:spTgt>
                                        </p:tgtEl>
                                        <p:attrNameLst>
                                          <p:attrName>style.visibility</p:attrName>
                                        </p:attrNameLst>
                                      </p:cBhvr>
                                      <p:to>
                                        <p:strVal val="visible"/>
                                      </p:to>
                                    </p:set>
                                    <p:animEffect transition="in" filter="wipe(left)">
                                      <p:cBhvr>
                                        <p:cTn id="45" dur="500"/>
                                        <p:tgtEl>
                                          <p:spTgt spid="111619">
                                            <p:txEl>
                                              <p:pRg st="9" end="9"/>
                                            </p:txEl>
                                          </p:spTgt>
                                        </p:tgtEl>
                                      </p:cBhvr>
                                    </p:animEffect>
                                  </p:childTnLst>
                                </p:cTn>
                              </p:par>
                            </p:childTnLst>
                          </p:cTn>
                        </p:par>
                        <p:par>
                          <p:cTn id="46" fill="hold">
                            <p:stCondLst>
                              <p:cond delay="11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111619">
                                            <p:txEl>
                                              <p:pRg st="10" end="10"/>
                                            </p:txEl>
                                          </p:spTgt>
                                        </p:tgtEl>
                                        <p:attrNameLst>
                                          <p:attrName>style.visibility</p:attrName>
                                        </p:attrNameLst>
                                      </p:cBhvr>
                                      <p:to>
                                        <p:strVal val="visible"/>
                                      </p:to>
                                    </p:set>
                                    <p:animEffect transition="in" filter="wipe(left)">
                                      <p:cBhvr>
                                        <p:cTn id="49" dur="500"/>
                                        <p:tgtEl>
                                          <p:spTgt spid="111619">
                                            <p:txEl>
                                              <p:pRg st="10" end="10"/>
                                            </p:txEl>
                                          </p:spTgt>
                                        </p:tgtEl>
                                      </p:cBhvr>
                                    </p:animEffect>
                                  </p:childTnLst>
                                </p:cTn>
                              </p:par>
                            </p:childTnLst>
                          </p:cTn>
                        </p:par>
                        <p:par>
                          <p:cTn id="50" fill="hold">
                            <p:stCondLst>
                              <p:cond delay="175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111619">
                                            <p:txEl>
                                              <p:pRg st="11" end="11"/>
                                            </p:txEl>
                                          </p:spTgt>
                                        </p:tgtEl>
                                        <p:attrNameLst>
                                          <p:attrName>style.visibility</p:attrName>
                                        </p:attrNameLst>
                                      </p:cBhvr>
                                      <p:to>
                                        <p:strVal val="visible"/>
                                      </p:to>
                                    </p:set>
                                    <p:animEffect transition="in" filter="wipe(left)">
                                      <p:cBhvr>
                                        <p:cTn id="53"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Wednesday, Oct. 14, 2020</a:t>
            </a:r>
          </a:p>
        </p:txBody>
      </p:sp>
      <p:sp>
        <p:nvSpPr>
          <p:cNvPr id="88" name="Footer Placeholder 4"/>
          <p:cNvSpPr>
            <a:spLocks noGrp="1"/>
          </p:cNvSpPr>
          <p:nvPr>
            <p:ph type="ftr" sz="quarter" idx="11"/>
          </p:nvPr>
        </p:nvSpPr>
        <p:spPr/>
        <p:txBody>
          <a:bodyPr/>
          <a:lstStyle/>
          <a:p>
            <a:r>
              <a:rPr lang="de-DE"/>
              <a:t>PHYS 1444-002, Fall 2020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20</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201233"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201234"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201235"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201236"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0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21</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a:t>
            </a:r>
            <a:r>
              <a:rPr lang="en-US" sz="2800" b="1" dirty="0">
                <a:solidFill>
                  <a:srgbClr val="C00000"/>
                </a:solidFill>
                <a:latin typeface="Arial Narrow" charset="0"/>
              </a:rPr>
              <a:t>resistance R</a:t>
            </a:r>
            <a:r>
              <a:rPr lang="en-US" sz="2800" dirty="0">
                <a:solidFill>
                  <a:schemeClr val="accent2"/>
                </a:solidFill>
                <a:latin typeface="Arial Narrow" charset="0"/>
              </a:rPr>
              <a:t> of a metal wire is directly proportional to its </a:t>
            </a:r>
            <a:r>
              <a:rPr lang="en-US" sz="2800" b="1" dirty="0">
                <a:solidFill>
                  <a:srgbClr val="C00000"/>
                </a:solidFill>
                <a:latin typeface="Arial Narrow" charset="0"/>
              </a:rPr>
              <a:t>length </a:t>
            </a:r>
            <a:r>
              <a:rPr lang="en-US" sz="2800" b="1" dirty="0" err="1">
                <a:solidFill>
                  <a:srgbClr val="C00000"/>
                </a:solidFill>
                <a:latin typeface="Monotype Corsiva" charset="0"/>
              </a:rPr>
              <a:t>l</a:t>
            </a:r>
            <a:r>
              <a:rPr lang="en-US" sz="2800" b="1" dirty="0">
                <a:solidFill>
                  <a:srgbClr val="C00000"/>
                </a:solidFill>
                <a:latin typeface="Arial Narrow" charset="0"/>
              </a:rPr>
              <a:t> </a:t>
            </a:r>
            <a:r>
              <a:rPr lang="en-US" sz="2800" dirty="0">
                <a:solidFill>
                  <a:schemeClr val="accent2"/>
                </a:solidFill>
                <a:latin typeface="Arial Narrow" charset="0"/>
              </a:rPr>
              <a:t>and inversely proportional to its </a:t>
            </a:r>
            <a:r>
              <a:rPr lang="en-US" sz="2800" b="1" u="sng" dirty="0">
                <a:solidFill>
                  <a:srgbClr val="C00000"/>
                </a:solidFill>
                <a:latin typeface="Arial Narrow" charset="0"/>
              </a:rPr>
              <a:t>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extLst>
              <p:ext uri="{D42A27DB-BD31-4B8C-83A1-F6EECF244321}">
                <p14:modId xmlns:p14="http://schemas.microsoft.com/office/powerpoint/2010/main" val="3931595520"/>
              </p:ext>
            </p:extLst>
          </p:nvPr>
        </p:nvGraphicFramePr>
        <p:xfrm>
          <a:off x="4730750" y="1676400"/>
          <a:ext cx="1060450" cy="815975"/>
        </p:xfrm>
        <a:graphic>
          <a:graphicData uri="http://schemas.openxmlformats.org/presentationml/2006/ole">
            <mc:AlternateContent xmlns:mc="http://schemas.openxmlformats.org/markup-compatibility/2006">
              <mc:Choice xmlns:v="urn:schemas-microsoft-com:vml" Requires="v">
                <p:oleObj spid="_x0000_s201993"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76400"/>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201994"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56467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14, 2020</a:t>
            </a:r>
          </a:p>
        </p:txBody>
      </p:sp>
      <p:sp>
        <p:nvSpPr>
          <p:cNvPr id="25" name="Footer Placeholder 4"/>
          <p:cNvSpPr>
            <a:spLocks noGrp="1"/>
          </p:cNvSpPr>
          <p:nvPr>
            <p:ph type="ftr" sz="quarter" idx="11"/>
          </p:nvPr>
        </p:nvSpPr>
        <p:spPr/>
        <p:txBody>
          <a:bodyPr/>
          <a:lstStyle/>
          <a:p>
            <a:r>
              <a:rPr lang="de-DE"/>
              <a:t>PHYS 1444-002, Fall 2020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22</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208565"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208566"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208567"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208568"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208569"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208570"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208571"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208572"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208573"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208574"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208575"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208576"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208577"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36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14, 2020</a:t>
            </a:r>
          </a:p>
        </p:txBody>
      </p:sp>
      <p:sp>
        <p:nvSpPr>
          <p:cNvPr id="23" name="Footer Placeholder 4"/>
          <p:cNvSpPr>
            <a:spLocks noGrp="1"/>
          </p:cNvSpPr>
          <p:nvPr>
            <p:ph type="ftr" sz="quarter" idx="11"/>
          </p:nvPr>
        </p:nvSpPr>
        <p:spPr/>
        <p:txBody>
          <a:bodyPr/>
          <a:lstStyle/>
          <a:p>
            <a:r>
              <a:rPr lang="de-DE"/>
              <a:t>PHYS 1444-002, Fall 2020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23</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211241"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211242"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211243"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211244"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211245"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211246"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211247"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211248"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211249"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211250"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519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24</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204933"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14748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Nov. 3 with 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stickers on a sheet of paper with your name on it.</a:t>
            </a:r>
          </a:p>
          <a:p>
            <a:pPr lvl="1"/>
            <a:r>
              <a:rPr lang="en-US" sz="2000" kern="0" dirty="0"/>
              <a:t>Write the full name of the person next to the corresponding access code sheet</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a:t>Access code sheet</a:t>
            </a:r>
          </a:p>
        </p:txBody>
      </p:sp>
      <p:sp>
        <p:nvSpPr>
          <p:cNvPr id="4" name="Date Placeholder 3"/>
          <p:cNvSpPr>
            <a:spLocks noGrp="1"/>
          </p:cNvSpPr>
          <p:nvPr>
            <p:ph type="dt" sz="half" idx="10"/>
          </p:nvPr>
        </p:nvSpPr>
        <p:spPr/>
        <p:txBody>
          <a:bodyPr/>
          <a:lstStyle/>
          <a:p>
            <a:pPr>
              <a:defRPr/>
            </a:pPr>
            <a:r>
              <a:rPr lang="en-US"/>
              <a:t>Wednesday, Oct. 14,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4559" y="1128886"/>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80587" y="1117439"/>
            <a:ext cx="2787648" cy="4539179"/>
          </a:xfrm>
          <a:prstGeom prst="rect">
            <a:avLst/>
          </a:prstGeom>
        </p:spPr>
      </p:pic>
    </p:spTree>
    <p:extLst>
      <p:ext uri="{BB962C8B-B14F-4D97-AF65-F5344CB8AC3E}">
        <p14:creationId xmlns:p14="http://schemas.microsoft.com/office/powerpoint/2010/main" val="375948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#6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609600"/>
            <a:ext cx="8839200" cy="5806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12 cells for testing </a:t>
            </a:r>
          </a:p>
          <a:p>
            <a:r>
              <a:rPr lang="en-US" sz="1800" dirty="0"/>
              <a:t>Fill the US Historic event analysis table at the bottom half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10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Due: 11pm, Friday, Oct. 23</a:t>
            </a:r>
          </a:p>
          <a:p>
            <a:pPr lvl="1"/>
            <a:r>
              <a:rPr lang="en-US" sz="1600" dirty="0"/>
              <a:t>Submit one pdf file SP6-YourLastName-YourFirstName.pdf, including the spreadsheet</a:t>
            </a:r>
          </a:p>
          <a:p>
            <a:pPr lvl="1"/>
            <a:r>
              <a:rPr lang="en-US" sz="1600" dirty="0"/>
              <a:t>Spreadsheet has been posted on canvas.  Download ASAP.</a:t>
            </a:r>
          </a:p>
        </p:txBody>
      </p:sp>
      <p:sp>
        <p:nvSpPr>
          <p:cNvPr id="2" name="Date Placeholder 1">
            <a:extLst>
              <a:ext uri="{FF2B5EF4-FFF2-40B4-BE49-F238E27FC236}">
                <a16:creationId xmlns:a16="http://schemas.microsoft.com/office/drawing/2014/main" id="{44C5A27E-9454-B646-89C4-4E200152D85A}"/>
              </a:ext>
            </a:extLst>
          </p:cNvPr>
          <p:cNvSpPr>
            <a:spLocks noGrp="1"/>
          </p:cNvSpPr>
          <p:nvPr>
            <p:ph type="dt" sz="half" idx="10"/>
          </p:nvPr>
        </p:nvSpPr>
        <p:spPr/>
        <p:txBody>
          <a:bodyPr/>
          <a:lstStyle/>
          <a:p>
            <a:pPr>
              <a:defRPr/>
            </a:pPr>
            <a:r>
              <a:rPr lang="en-US"/>
              <a:t>Wednesday, Oct. 14, 2020</a:t>
            </a:r>
          </a:p>
        </p:txBody>
      </p:sp>
      <p:sp>
        <p:nvSpPr>
          <p:cNvPr id="3" name="Footer Placeholder 2">
            <a:extLst>
              <a:ext uri="{FF2B5EF4-FFF2-40B4-BE49-F238E27FC236}">
                <a16:creationId xmlns:a16="http://schemas.microsoft.com/office/drawing/2014/main" id="{49C09583-3EC8-4448-912D-FEFF61EB1FBE}"/>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spTree>
    <p:extLst>
      <p:ext uri="{BB962C8B-B14F-4D97-AF65-F5344CB8AC3E}">
        <p14:creationId xmlns:p14="http://schemas.microsoft.com/office/powerpoint/2010/main" val="39910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wipe(left)">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wipe(left)">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wipe(left)">
                                      <p:cBhvr>
                                        <p:cTn id="52" dur="500"/>
                                        <p:tgtEl>
                                          <p:spTgt spid="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wipe(left)">
                                      <p:cBhvr>
                                        <p:cTn id="5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12913"/>
          </a:xfrm>
        </p:spPr>
        <p:txBody>
          <a:bodyPr/>
          <a:lstStyle/>
          <a:p>
            <a:r>
              <a:rPr lang="en-US" dirty="0"/>
              <a:t>SP6 spreadsheet</a:t>
            </a:r>
          </a:p>
        </p:txBody>
      </p:sp>
      <p:sp>
        <p:nvSpPr>
          <p:cNvPr id="4" name="Date Placeholder 3"/>
          <p:cNvSpPr>
            <a:spLocks noGrp="1"/>
          </p:cNvSpPr>
          <p:nvPr>
            <p:ph type="dt" sz="half" idx="10"/>
          </p:nvPr>
        </p:nvSpPr>
        <p:spPr/>
        <p:txBody>
          <a:bodyPr/>
          <a:lstStyle/>
          <a:p>
            <a:pPr>
              <a:defRPr/>
            </a:pPr>
            <a:r>
              <a:rPr lang="en-US"/>
              <a:t>Wednesday, Oct. 14,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13" name="Picture 12">
            <a:extLst>
              <a:ext uri="{FF2B5EF4-FFF2-40B4-BE49-F238E27FC236}">
                <a16:creationId xmlns:a16="http://schemas.microsoft.com/office/drawing/2014/main" id="{D4A03E42-C53D-1141-AA21-64ABF869CB07}"/>
              </a:ext>
            </a:extLst>
          </p:cNvPr>
          <p:cNvPicPr>
            <a:picLocks noChangeAspect="1"/>
          </p:cNvPicPr>
          <p:nvPr/>
        </p:nvPicPr>
        <p:blipFill>
          <a:blip r:embed="rId2"/>
          <a:stretch>
            <a:fillRect/>
          </a:stretch>
        </p:blipFill>
        <p:spPr>
          <a:xfrm>
            <a:off x="-304799" y="152400"/>
            <a:ext cx="9753600" cy="6858000"/>
          </a:xfrm>
          <a:prstGeom prst="rect">
            <a:avLst/>
          </a:prstGeom>
        </p:spPr>
      </p:pic>
    </p:spTree>
    <p:extLst>
      <p:ext uri="{BB962C8B-B14F-4D97-AF65-F5344CB8AC3E}">
        <p14:creationId xmlns:p14="http://schemas.microsoft.com/office/powerpoint/2010/main" val="60409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Oct. 14,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Let’s 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3528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26111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2286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OK. Then what happens?</a:t>
            </a:r>
          </a:p>
          <a:p>
            <a:pPr marL="342900" indent="-342900">
              <a:spcBef>
                <a:spcPct val="20000"/>
              </a:spcBef>
              <a:buFontTx/>
              <a:buChar char="•"/>
            </a:pPr>
            <a:r>
              <a:rPr lang="en-US" sz="2800" dirty="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dirty="0">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362200" y="3276600"/>
            <a:ext cx="6477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the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29114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par>
                          <p:cTn id="20" fill="hold">
                            <p:stCondLst>
                              <p:cond delay="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233475">
                                            <p:txEl>
                                              <p:pRg st="2" end="2"/>
                                            </p:txEl>
                                          </p:spTgt>
                                        </p:tgtEl>
                                        <p:attrNameLst>
                                          <p:attrName>style.visibility</p:attrName>
                                        </p:attrNameLst>
                                      </p:cBhvr>
                                      <p:to>
                                        <p:strVal val="visible"/>
                                      </p:to>
                                    </p:set>
                                    <p:animEffect transition="in" filter="wipe(left)">
                                      <p:cBhvr>
                                        <p:cTn id="23" dur="500"/>
                                        <p:tgtEl>
                                          <p:spTgt spid="2334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33478">
                                            <p:txEl>
                                              <p:pRg st="0" end="0"/>
                                            </p:txEl>
                                          </p:spTgt>
                                        </p:tgtEl>
                                        <p:attrNameLst>
                                          <p:attrName>style.visibility</p:attrName>
                                        </p:attrNameLst>
                                      </p:cBhvr>
                                      <p:to>
                                        <p:strVal val="visible"/>
                                      </p:to>
                                    </p:set>
                                    <p:animEffect transition="in" filter="wipe(left)">
                                      <p:cBhvr>
                                        <p:cTn id="28" dur="500"/>
                                        <p:tgtEl>
                                          <p:spTgt spid="23347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33478">
                                            <p:txEl>
                                              <p:pRg st="1" end="1"/>
                                            </p:txEl>
                                          </p:spTgt>
                                        </p:tgtEl>
                                        <p:attrNameLst>
                                          <p:attrName>style.visibility</p:attrName>
                                        </p:attrNameLst>
                                      </p:cBhvr>
                                      <p:to>
                                        <p:strVal val="visible"/>
                                      </p:to>
                                    </p:set>
                                    <p:animEffect transition="in" filter="wipe(left)">
                                      <p:cBhvr>
                                        <p:cTn id="33" dur="500"/>
                                        <p:tgtEl>
                                          <p:spTgt spid="23347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233478">
                                            <p:txEl>
                                              <p:pRg st="2" end="2"/>
                                            </p:txEl>
                                          </p:spTgt>
                                        </p:tgtEl>
                                        <p:attrNameLst>
                                          <p:attrName>style.visibility</p:attrName>
                                        </p:attrNameLst>
                                      </p:cBhvr>
                                      <p:to>
                                        <p:strVal val="visible"/>
                                      </p:to>
                                    </p:set>
                                    <p:animEffect transition="in" filter="wipe(left)">
                                      <p:cBhvr>
                                        <p:cTn id="38" dur="500"/>
                                        <p:tgtEl>
                                          <p:spTgt spid="23347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33478">
                                            <p:txEl>
                                              <p:pRg st="3" end="3"/>
                                            </p:txEl>
                                          </p:spTgt>
                                        </p:tgtEl>
                                        <p:attrNameLst>
                                          <p:attrName>style.visibility</p:attrName>
                                        </p:attrNameLst>
                                      </p:cBhvr>
                                      <p:to>
                                        <p:strVal val="visible"/>
                                      </p:to>
                                    </p:set>
                                    <p:animEffect transition="in" filter="wipe(left)">
                                      <p:cBhvr>
                                        <p:cTn id="43"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p:bldP spid="2334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What are 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306854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49231</TotalTime>
  <Words>3136</Words>
  <Application>Microsoft Macintosh PowerPoint</Application>
  <PresentationFormat>On-screen Show (4:3)</PresentationFormat>
  <Paragraphs>333</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 Narrow</vt:lpstr>
      <vt:lpstr>Courier New</vt:lpstr>
      <vt:lpstr>Monotype Corsiva</vt:lpstr>
      <vt:lpstr>Symbol</vt:lpstr>
      <vt:lpstr>Times New Roman</vt:lpstr>
      <vt:lpstr>phys1443-spring02</vt:lpstr>
      <vt:lpstr>Equation</vt:lpstr>
      <vt:lpstr>PHYS 1441 – Section 002 Lecture #13</vt:lpstr>
      <vt:lpstr>Announcements</vt:lpstr>
      <vt:lpstr>SP#5 – Civic Duty II: Election Participation</vt:lpstr>
      <vt:lpstr>Access code sheet</vt:lpstr>
      <vt:lpstr>SP #6 – Statistical Analysis : COVID19 </vt:lpstr>
      <vt:lpstr>SP6 spreadsheet</vt:lpstr>
      <vt:lpstr>Molecular Description of Dielectric</vt:lpstr>
      <vt:lpstr>Molecular Description of Dielectric</vt:lpstr>
      <vt:lpstr>Electric Current and Resistance</vt:lpstr>
      <vt:lpstr>The Electric Battery</vt:lpstr>
      <vt:lpstr>How does a battery work – I?</vt:lpstr>
      <vt:lpstr>How does a battery work – II?</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1084</cp:revision>
  <dcterms:created xsi:type="dcterms:W3CDTF">2012-01-19T04:21:20Z</dcterms:created>
  <dcterms:modified xsi:type="dcterms:W3CDTF">2020-10-14T19:33:28Z</dcterms:modified>
</cp:coreProperties>
</file>