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91" r:id="rId2"/>
    <p:sldId id="758" r:id="rId3"/>
    <p:sldId id="419" r:id="rId4"/>
    <p:sldId id="744" r:id="rId5"/>
    <p:sldId id="688" r:id="rId6"/>
    <p:sldId id="746" r:id="rId7"/>
    <p:sldId id="747" r:id="rId8"/>
    <p:sldId id="715" r:id="rId9"/>
    <p:sldId id="757" r:id="rId10"/>
    <p:sldId id="672" r:id="rId11"/>
    <p:sldId id="748" r:id="rId12"/>
    <p:sldId id="745" r:id="rId13"/>
    <p:sldId id="675" r:id="rId14"/>
    <p:sldId id="676" r:id="rId15"/>
    <p:sldId id="677" r:id="rId16"/>
    <p:sldId id="678" r:id="rId17"/>
    <p:sldId id="679" r:id="rId18"/>
    <p:sldId id="680" r:id="rId19"/>
    <p:sldId id="681" r:id="rId20"/>
    <p:sldId id="682" r:id="rId21"/>
    <p:sldId id="683"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3300"/>
    <a:srgbClr val="FFFFCC"/>
    <a:srgbClr val="FFFF99"/>
    <a:srgbClr val="99FFCC"/>
    <a:srgbClr val="660066"/>
    <a:srgbClr val="CC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03"/>
    <p:restoredTop sz="94660"/>
  </p:normalViewPr>
  <p:slideViewPr>
    <p:cSldViewPr>
      <p:cViewPr varScale="1">
        <p:scale>
          <a:sx n="136" d="100"/>
          <a:sy n="136" d="100"/>
        </p:scale>
        <p:origin x="99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35.wmf"/><Relationship Id="rId3" Type="http://schemas.openxmlformats.org/officeDocument/2006/relationships/image" Target="../media/image25.wmf"/><Relationship Id="rId7" Type="http://schemas.openxmlformats.org/officeDocument/2006/relationships/image" Target="../media/image29.wmf"/><Relationship Id="rId12" Type="http://schemas.openxmlformats.org/officeDocument/2006/relationships/image" Target="../media/image34.wmf"/><Relationship Id="rId2" Type="http://schemas.openxmlformats.org/officeDocument/2006/relationships/image" Target="../media/image24.wmf"/><Relationship Id="rId16" Type="http://schemas.openxmlformats.org/officeDocument/2006/relationships/image" Target="../media/image38.wmf"/><Relationship Id="rId1" Type="http://schemas.openxmlformats.org/officeDocument/2006/relationships/image" Target="../media/image23.wmf"/><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image" Target="../media/image27.wmf"/><Relationship Id="rId15" Type="http://schemas.openxmlformats.org/officeDocument/2006/relationships/image" Target="../media/image37.wmf"/><Relationship Id="rId10" Type="http://schemas.openxmlformats.org/officeDocument/2006/relationships/image" Target="../media/image32.wmf"/><Relationship Id="rId4" Type="http://schemas.openxmlformats.org/officeDocument/2006/relationships/image" Target="../media/image26.wmf"/><Relationship Id="rId9" Type="http://schemas.openxmlformats.org/officeDocument/2006/relationships/image" Target="../media/image31.wmf"/><Relationship Id="rId14"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emf"/><Relationship Id="rId1"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e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 Id="rId9" Type="http://schemas.openxmlformats.org/officeDocument/2006/relationships/image" Target="../media/image6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8.wmf"/><Relationship Id="rId12" Type="http://schemas.openxmlformats.org/officeDocument/2006/relationships/image" Target="../media/image73.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11" Type="http://schemas.openxmlformats.org/officeDocument/2006/relationships/image" Target="../media/image72.wmf"/><Relationship Id="rId5" Type="http://schemas.openxmlformats.org/officeDocument/2006/relationships/image" Target="../media/image66.wmf"/><Relationship Id="rId10" Type="http://schemas.openxmlformats.org/officeDocument/2006/relationships/image" Target="../media/image71.wmf"/><Relationship Id="rId4" Type="http://schemas.openxmlformats.org/officeDocument/2006/relationships/image" Target="../media/image65.wmf"/><Relationship Id="rId9"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35792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9</a:t>
            </a:fld>
            <a:endParaRPr lang="en-US"/>
          </a:p>
        </p:txBody>
      </p:sp>
    </p:spTree>
    <p:extLst>
      <p:ext uri="{BB962C8B-B14F-4D97-AF65-F5344CB8AC3E}">
        <p14:creationId xmlns:p14="http://schemas.microsoft.com/office/powerpoint/2010/main" val="2486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16</a:t>
            </a:fld>
            <a:endParaRPr lang="en-US"/>
          </a:p>
        </p:txBody>
      </p:sp>
    </p:spTree>
    <p:extLst>
      <p:ext uri="{BB962C8B-B14F-4D97-AF65-F5344CB8AC3E}">
        <p14:creationId xmlns:p14="http://schemas.microsoft.com/office/powerpoint/2010/main" val="3421944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Oct. 21,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21,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Oct.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Oct. 21,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21,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Oct. 21,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Oct. 21,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21,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21,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Oct. 21,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5.bin"/><Relationship Id="rId14" Type="http://schemas.openxmlformats.org/officeDocument/2006/relationships/image" Target="../media/image14.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9.jpeg"/><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3" Type="http://schemas.openxmlformats.org/officeDocument/2006/relationships/image" Target="../media/image27.wmf"/><Relationship Id="rId18" Type="http://schemas.openxmlformats.org/officeDocument/2006/relationships/oleObject" Target="../embeddings/oleObject19.bin"/><Relationship Id="rId26" Type="http://schemas.openxmlformats.org/officeDocument/2006/relationships/oleObject" Target="../embeddings/oleObject23.bin"/><Relationship Id="rId3" Type="http://schemas.openxmlformats.org/officeDocument/2006/relationships/image" Target="../media/image20.jpeg"/><Relationship Id="rId21" Type="http://schemas.openxmlformats.org/officeDocument/2006/relationships/image" Target="../media/image31.wmf"/><Relationship Id="rId34" Type="http://schemas.openxmlformats.org/officeDocument/2006/relationships/oleObject" Target="../embeddings/oleObject27.bin"/><Relationship Id="rId7" Type="http://schemas.openxmlformats.org/officeDocument/2006/relationships/image" Target="../media/image24.wmf"/><Relationship Id="rId12" Type="http://schemas.openxmlformats.org/officeDocument/2006/relationships/oleObject" Target="../embeddings/oleObject16.bin"/><Relationship Id="rId17" Type="http://schemas.openxmlformats.org/officeDocument/2006/relationships/image" Target="../media/image29.wmf"/><Relationship Id="rId25" Type="http://schemas.openxmlformats.org/officeDocument/2006/relationships/image" Target="../media/image33.wmf"/><Relationship Id="rId33" Type="http://schemas.openxmlformats.org/officeDocument/2006/relationships/image" Target="../media/image37.wmf"/><Relationship Id="rId2" Type="http://schemas.openxmlformats.org/officeDocument/2006/relationships/slideLayout" Target="../slideLayouts/slideLayout2.xml"/><Relationship Id="rId16" Type="http://schemas.openxmlformats.org/officeDocument/2006/relationships/oleObject" Target="../embeddings/oleObject18.bin"/><Relationship Id="rId20" Type="http://schemas.openxmlformats.org/officeDocument/2006/relationships/oleObject" Target="../embeddings/oleObject20.bin"/><Relationship Id="rId29" Type="http://schemas.openxmlformats.org/officeDocument/2006/relationships/image" Target="../media/image35.wmf"/><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26.wmf"/><Relationship Id="rId24" Type="http://schemas.openxmlformats.org/officeDocument/2006/relationships/oleObject" Target="../embeddings/oleObject22.bin"/><Relationship Id="rId32" Type="http://schemas.openxmlformats.org/officeDocument/2006/relationships/oleObject" Target="../embeddings/oleObject26.bin"/><Relationship Id="rId5" Type="http://schemas.openxmlformats.org/officeDocument/2006/relationships/image" Target="../media/image23.wmf"/><Relationship Id="rId15" Type="http://schemas.openxmlformats.org/officeDocument/2006/relationships/image" Target="../media/image28.wmf"/><Relationship Id="rId23" Type="http://schemas.openxmlformats.org/officeDocument/2006/relationships/image" Target="../media/image32.wmf"/><Relationship Id="rId28" Type="http://schemas.openxmlformats.org/officeDocument/2006/relationships/oleObject" Target="../embeddings/oleObject24.bin"/><Relationship Id="rId10" Type="http://schemas.openxmlformats.org/officeDocument/2006/relationships/oleObject" Target="../embeddings/oleObject15.bin"/><Relationship Id="rId19" Type="http://schemas.openxmlformats.org/officeDocument/2006/relationships/image" Target="../media/image30.wmf"/><Relationship Id="rId31" Type="http://schemas.openxmlformats.org/officeDocument/2006/relationships/image" Target="../media/image36.wmf"/><Relationship Id="rId4" Type="http://schemas.openxmlformats.org/officeDocument/2006/relationships/oleObject" Target="../embeddings/oleObject12.bin"/><Relationship Id="rId9" Type="http://schemas.openxmlformats.org/officeDocument/2006/relationships/image" Target="../media/image25.wmf"/><Relationship Id="rId14" Type="http://schemas.openxmlformats.org/officeDocument/2006/relationships/oleObject" Target="../embeddings/oleObject17.bin"/><Relationship Id="rId22" Type="http://schemas.openxmlformats.org/officeDocument/2006/relationships/oleObject" Target="../embeddings/oleObject21.bin"/><Relationship Id="rId27" Type="http://schemas.openxmlformats.org/officeDocument/2006/relationships/image" Target="../media/image34.wmf"/><Relationship Id="rId30" Type="http://schemas.openxmlformats.org/officeDocument/2006/relationships/oleObject" Target="../embeddings/oleObject25.bin"/><Relationship Id="rId35" Type="http://schemas.openxmlformats.org/officeDocument/2006/relationships/image" Target="../media/image38.wmf"/><Relationship Id="rId8"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39.jpeg"/><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9.bin"/><Relationship Id="rId5" Type="http://schemas.openxmlformats.org/officeDocument/2006/relationships/image" Target="../media/image40.emf"/><Relationship Id="rId4" Type="http://schemas.openxmlformats.org/officeDocument/2006/relationships/oleObject" Target="../embeddings/oleObject28.bin"/><Relationship Id="rId9" Type="http://schemas.openxmlformats.org/officeDocument/2006/relationships/image" Target="../media/image42.wmf"/></Relationships>
</file>

<file path=ppt/slides/_rels/slide18.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4.wmf"/><Relationship Id="rId5" Type="http://schemas.openxmlformats.org/officeDocument/2006/relationships/oleObject" Target="../embeddings/oleObject32.bin"/><Relationship Id="rId4" Type="http://schemas.openxmlformats.org/officeDocument/2006/relationships/image" Target="../media/image43.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50.emf"/><Relationship Id="rId3" Type="http://schemas.openxmlformats.org/officeDocument/2006/relationships/image" Target="../media/image52.jpeg"/><Relationship Id="rId7" Type="http://schemas.openxmlformats.org/officeDocument/2006/relationships/image" Target="../media/image47.wmf"/><Relationship Id="rId12"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5.bin"/><Relationship Id="rId11" Type="http://schemas.openxmlformats.org/officeDocument/2006/relationships/image" Target="../media/image49.wmf"/><Relationship Id="rId5" Type="http://schemas.openxmlformats.org/officeDocument/2006/relationships/image" Target="../media/image46.wmf"/><Relationship Id="rId15" Type="http://schemas.openxmlformats.org/officeDocument/2006/relationships/image" Target="../media/image51.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48.wmf"/><Relationship Id="rId1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hyperlink" Target="https://doodle.com/poll/zpad5me89scp2wh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45.bin"/><Relationship Id="rId18" Type="http://schemas.openxmlformats.org/officeDocument/2006/relationships/oleObject" Target="../embeddings/oleObject48.bin"/><Relationship Id="rId3" Type="http://schemas.openxmlformats.org/officeDocument/2006/relationships/oleObject" Target="../embeddings/oleObject40.bin"/><Relationship Id="rId21" Type="http://schemas.openxmlformats.org/officeDocument/2006/relationships/oleObject" Target="../embeddings/oleObject50.bin"/><Relationship Id="rId7" Type="http://schemas.openxmlformats.org/officeDocument/2006/relationships/oleObject" Target="../embeddings/oleObject42.bin"/><Relationship Id="rId12" Type="http://schemas.openxmlformats.org/officeDocument/2006/relationships/image" Target="../media/image57.wmf"/><Relationship Id="rId17" Type="http://schemas.openxmlformats.org/officeDocument/2006/relationships/oleObject" Target="../embeddings/oleObject47.bin"/><Relationship Id="rId2" Type="http://schemas.openxmlformats.org/officeDocument/2006/relationships/slideLayout" Target="../slideLayouts/slideLayout2.xml"/><Relationship Id="rId16" Type="http://schemas.openxmlformats.org/officeDocument/2006/relationships/image" Target="../media/image59.wmf"/><Relationship Id="rId20" Type="http://schemas.openxmlformats.org/officeDocument/2006/relationships/image" Target="../media/image60.wmf"/><Relationship Id="rId1" Type="http://schemas.openxmlformats.org/officeDocument/2006/relationships/vmlDrawing" Target="../drawings/vmlDrawing8.vml"/><Relationship Id="rId6" Type="http://schemas.openxmlformats.org/officeDocument/2006/relationships/image" Target="../media/image54.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56.wmf"/><Relationship Id="rId19" Type="http://schemas.openxmlformats.org/officeDocument/2006/relationships/oleObject" Target="../embeddings/oleObject49.bin"/><Relationship Id="rId4" Type="http://schemas.openxmlformats.org/officeDocument/2006/relationships/image" Target="../media/image53.wmf"/><Relationship Id="rId9" Type="http://schemas.openxmlformats.org/officeDocument/2006/relationships/oleObject" Target="../embeddings/oleObject43.bin"/><Relationship Id="rId14" Type="http://schemas.openxmlformats.org/officeDocument/2006/relationships/image" Target="../media/image58.wmf"/><Relationship Id="rId22" Type="http://schemas.openxmlformats.org/officeDocument/2006/relationships/image" Target="../media/image61.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6.wmf"/><Relationship Id="rId18" Type="http://schemas.openxmlformats.org/officeDocument/2006/relationships/oleObject" Target="../embeddings/oleObject58.bin"/><Relationship Id="rId26" Type="http://schemas.openxmlformats.org/officeDocument/2006/relationships/oleObject" Target="../embeddings/oleObject62.bin"/><Relationship Id="rId3" Type="http://schemas.openxmlformats.org/officeDocument/2006/relationships/image" Target="../media/image74.jpeg"/><Relationship Id="rId21" Type="http://schemas.openxmlformats.org/officeDocument/2006/relationships/image" Target="../media/image70.wmf"/><Relationship Id="rId7" Type="http://schemas.openxmlformats.org/officeDocument/2006/relationships/image" Target="../media/image63.wmf"/><Relationship Id="rId12" Type="http://schemas.openxmlformats.org/officeDocument/2006/relationships/oleObject" Target="../embeddings/oleObject55.bin"/><Relationship Id="rId17" Type="http://schemas.openxmlformats.org/officeDocument/2006/relationships/image" Target="../media/image68.wmf"/><Relationship Id="rId25" Type="http://schemas.openxmlformats.org/officeDocument/2006/relationships/image" Target="../media/image72.wmf"/><Relationship Id="rId2" Type="http://schemas.openxmlformats.org/officeDocument/2006/relationships/slideLayout" Target="../slideLayouts/slideLayout2.xml"/><Relationship Id="rId16" Type="http://schemas.openxmlformats.org/officeDocument/2006/relationships/oleObject" Target="../embeddings/oleObject57.bin"/><Relationship Id="rId20" Type="http://schemas.openxmlformats.org/officeDocument/2006/relationships/oleObject" Target="../embeddings/oleObject59.bin"/><Relationship Id="rId1" Type="http://schemas.openxmlformats.org/officeDocument/2006/relationships/vmlDrawing" Target="../drawings/vmlDrawing9.vml"/><Relationship Id="rId6" Type="http://schemas.openxmlformats.org/officeDocument/2006/relationships/oleObject" Target="../embeddings/oleObject52.bin"/><Relationship Id="rId11" Type="http://schemas.openxmlformats.org/officeDocument/2006/relationships/image" Target="../media/image65.wmf"/><Relationship Id="rId24" Type="http://schemas.openxmlformats.org/officeDocument/2006/relationships/oleObject" Target="../embeddings/oleObject61.bin"/><Relationship Id="rId5" Type="http://schemas.openxmlformats.org/officeDocument/2006/relationships/image" Target="../media/image62.wmf"/><Relationship Id="rId15" Type="http://schemas.openxmlformats.org/officeDocument/2006/relationships/image" Target="../media/image67.wmf"/><Relationship Id="rId23" Type="http://schemas.openxmlformats.org/officeDocument/2006/relationships/image" Target="../media/image71.wmf"/><Relationship Id="rId10" Type="http://schemas.openxmlformats.org/officeDocument/2006/relationships/oleObject" Target="../embeddings/oleObject54.bin"/><Relationship Id="rId19" Type="http://schemas.openxmlformats.org/officeDocument/2006/relationships/image" Target="../media/image69.wmf"/><Relationship Id="rId4" Type="http://schemas.openxmlformats.org/officeDocument/2006/relationships/oleObject" Target="../embeddings/oleObject51.bin"/><Relationship Id="rId9" Type="http://schemas.openxmlformats.org/officeDocument/2006/relationships/image" Target="../media/image64.wmf"/><Relationship Id="rId14" Type="http://schemas.openxmlformats.org/officeDocument/2006/relationships/oleObject" Target="../embeddings/oleObject56.bin"/><Relationship Id="rId22" Type="http://schemas.openxmlformats.org/officeDocument/2006/relationships/oleObject" Target="../embeddings/oleObject60.bin"/><Relationship Id="rId27" Type="http://schemas.openxmlformats.org/officeDocument/2006/relationships/image" Target="../media/image7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Oct. 21,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#14</a:t>
            </a:r>
          </a:p>
        </p:txBody>
      </p:sp>
      <p:sp>
        <p:nvSpPr>
          <p:cNvPr id="18438" name="Text Box 4"/>
          <p:cNvSpPr txBox="1">
            <a:spLocks noChangeArrowheads="1"/>
          </p:cNvSpPr>
          <p:nvPr/>
        </p:nvSpPr>
        <p:spPr bwMode="auto">
          <a:xfrm>
            <a:off x="2906223" y="1531203"/>
            <a:ext cx="302358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Oct. </a:t>
            </a:r>
            <a:r>
              <a:rPr lang="en-US">
                <a:solidFill>
                  <a:schemeClr val="accent2"/>
                </a:solidFill>
                <a:latin typeface="Monotype Corsiva" pitchFamily="-84" charset="0"/>
              </a:rPr>
              <a:t>21, </a:t>
            </a:r>
            <a:r>
              <a:rPr lang="en-US" dirty="0">
                <a:solidFill>
                  <a:schemeClr val="accent2"/>
                </a:solidFill>
                <a:latin typeface="Monotype Corsiva" pitchFamily="-84" charset="0"/>
              </a:rPr>
              <a:t>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537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CH25</a:t>
            </a:r>
          </a:p>
          <a:p>
            <a:pPr marL="969963" lvl="1" indent="-533400">
              <a:buFont typeface="Arial"/>
              <a:buChar char="•"/>
            </a:pPr>
            <a:r>
              <a:rPr lang="en-US" sz="2800" dirty="0">
                <a:solidFill>
                  <a:srgbClr val="003300"/>
                </a:solidFill>
                <a:latin typeface="Arial Narrow" charset="0"/>
              </a:rPr>
              <a:t>Electric Power</a:t>
            </a:r>
            <a:r>
              <a:rPr lang="en-US" sz="2800" dirty="0">
                <a:latin typeface="Arial Narrow" charset="0"/>
              </a:rPr>
              <a:t> </a:t>
            </a:r>
          </a:p>
          <a:p>
            <a:pPr marL="969963" lvl="1" indent="-533400">
              <a:buFont typeface="Arial"/>
              <a:buChar char="•"/>
            </a:pPr>
            <a:r>
              <a:rPr lang="en-US" sz="2800" dirty="0">
                <a:latin typeface="Arial Narrow" charset="0"/>
              </a:rPr>
              <a:t>Alternating Current</a:t>
            </a:r>
          </a:p>
          <a:p>
            <a:pPr marL="969963" lvl="1" indent="-533400">
              <a:buFont typeface="Arial"/>
              <a:buChar char="•"/>
            </a:pPr>
            <a:r>
              <a:rPr lang="en-US" sz="2800" dirty="0">
                <a:latin typeface="Arial Narrow" charset="0"/>
              </a:rPr>
              <a:t>Microscopic View of Electric Current</a:t>
            </a:r>
          </a:p>
          <a:p>
            <a:pPr marL="969963" lvl="1" indent="-533400">
              <a:buFont typeface="Arial"/>
              <a:buChar char="•"/>
            </a:pPr>
            <a:r>
              <a:rPr lang="en-US" sz="2800" dirty="0">
                <a:latin typeface="Arial Narrow" charset="0"/>
              </a:rPr>
              <a:t>Ohm’s Law in Microscopic View</a:t>
            </a: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A40B400-B2AC-3D4E-A8AC-A4D55B25F579}"/>
              </a:ext>
            </a:extLst>
          </p:cNvPr>
          <p:cNvPicPr>
            <a:picLocks noChangeAspect="1"/>
          </p:cNvPicPr>
          <p:nvPr/>
        </p:nvPicPr>
        <p:blipFill>
          <a:blip r:embed="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0297A59E-791C-C940-B7E4-7E7A9A26CC68}"/>
              </a:ext>
            </a:extLst>
          </p:cNvPr>
          <p:cNvPicPr>
            <a:picLocks noChangeAspect="1"/>
          </p:cNvPicPr>
          <p:nvPr/>
        </p:nvPicPr>
        <p:blipFill>
          <a:blip r:embed="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Wednesday, Oct. 21,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0605EB87-F66E-EA42-B219-A83BC1565D25}" type="slidenum">
              <a:rPr lang="en-US"/>
              <a:pPr/>
              <a:t>10</a:t>
            </a:fld>
            <a:endParaRPr lang="en-US"/>
          </a:p>
        </p:txBody>
      </p:sp>
      <p:sp>
        <p:nvSpPr>
          <p:cNvPr id="299010" name="Rectangle 2"/>
          <p:cNvSpPr>
            <a:spLocks noChangeArrowheads="1"/>
          </p:cNvSpPr>
          <p:nvPr/>
        </p:nvSpPr>
        <p:spPr bwMode="auto">
          <a:xfrm>
            <a:off x="152400" y="533400"/>
            <a:ext cx="8763000" cy="6172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 (</a:t>
            </a:r>
            <a:r>
              <a:rPr lang="en-US" sz="2800" dirty="0">
                <a:solidFill>
                  <a:srgbClr val="CC00CC"/>
                </a:solidFill>
                <a:latin typeface="Arial Narrow" charset="0"/>
              </a:rPr>
              <a:t>poll 14</a:t>
            </a:r>
            <a:r>
              <a:rPr lang="en-US" sz="2800" dirty="0">
                <a:solidFill>
                  <a:schemeClr val="accent2"/>
                </a:solidFill>
                <a:latin typeface="Arial Narrow" charset="0"/>
              </a:rPr>
              <a:t>)</a:t>
            </a:r>
          </a:p>
          <a:p>
            <a:pPr marL="742950" lvl="1" indent="-285750">
              <a:spcBef>
                <a:spcPct val="20000"/>
              </a:spcBef>
              <a:buFontTx/>
              <a:buChar char="–"/>
            </a:pPr>
            <a:r>
              <a:rPr lang="en-US" dirty="0">
                <a:solidFill>
                  <a:srgbClr val="660066"/>
                </a:solidFill>
                <a:latin typeface="Arial Narrow" charset="0"/>
                <a:ea typeface="ＭＳ Ｐゴシック" charset="-128"/>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 (</a:t>
            </a:r>
            <a:r>
              <a:rPr lang="en-US" sz="2800" dirty="0">
                <a:solidFill>
                  <a:srgbClr val="CC00CC"/>
                </a:solidFill>
                <a:latin typeface="Arial Narrow" charset="0"/>
              </a:rPr>
              <a:t>poll 15</a:t>
            </a:r>
            <a:r>
              <a:rPr lang="en-US" sz="2800" dirty="0">
                <a:solidFill>
                  <a:schemeClr val="accent2"/>
                </a:solidFill>
                <a:latin typeface="Arial Narrow" charset="0"/>
              </a:rPr>
              <a:t>)</a:t>
            </a:r>
          </a:p>
          <a:p>
            <a:pPr marL="742950" lvl="1" indent="-285750">
              <a:spcBef>
                <a:spcPct val="20000"/>
              </a:spcBef>
              <a:buFontTx/>
              <a:buChar char="–"/>
            </a:pPr>
            <a:r>
              <a:rPr lang="en-US" dirty="0">
                <a:solidFill>
                  <a:srgbClr val="660066"/>
                </a:solidFill>
                <a:latin typeface="Arial Narrow" charset="0"/>
                <a:ea typeface="ＭＳ Ｐゴシック" charset="-128"/>
              </a:rPr>
              <a:t>Increase</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742950" lvl="1" indent="-285750">
              <a:spcBef>
                <a:spcPct val="20000"/>
              </a:spcBef>
              <a:buFontTx/>
              <a:buChar char="–"/>
            </a:pPr>
            <a:r>
              <a:rPr lang="en-US" dirty="0">
                <a:solidFill>
                  <a:srgbClr val="660066"/>
                </a:solidFill>
                <a:latin typeface="Arial Narrow" charset="0"/>
                <a:ea typeface="ＭＳ Ｐゴシック" charset="-128"/>
              </a:rPr>
              <a:t>Because 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ea typeface="ＭＳ Ｐゴシック" charset="-128"/>
              </a:rPr>
              <a:t>They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a:t>
            </a:r>
            <a:r>
              <a:rPr lang="en-US" sz="2800" dirty="0" err="1">
                <a:solidFill>
                  <a:schemeClr val="accent2"/>
                </a:solidFill>
                <a:latin typeface="Arial Narrow" charset="0"/>
              </a:rPr>
              <a:t>w</a:t>
            </a:r>
            <a:r>
              <a:rPr lang="en-US" sz="2800" dirty="0">
                <a:solidFill>
                  <a:schemeClr val="accent2"/>
                </a:solidFill>
                <a:latin typeface="Arial Narrow" charset="0"/>
              </a:rPr>
              <a:t>/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Arial Narrow" charset="0"/>
                <a:ea typeface="ＭＳ Ｐゴシック" charset="-128"/>
              </a:rPr>
              <a:t> is the temperature coefficient of resistivity</a:t>
            </a: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Symbol" charset="2"/>
                <a:ea typeface="ＭＳ Ｐゴシック" charset="-128"/>
              </a:rPr>
              <a:t> </a:t>
            </a:r>
            <a:r>
              <a:rPr lang="en-US" dirty="0">
                <a:solidFill>
                  <a:srgbClr val="660066"/>
                </a:solidFill>
                <a:latin typeface="Arial Narrow" charset="0"/>
                <a:ea typeface="ＭＳ Ｐゴシック" charset="-128"/>
              </a:rPr>
              <a:t>of some semiconductors can be negative due to increased number of freed electrons.</a:t>
            </a:r>
          </a:p>
        </p:txBody>
      </p:sp>
      <p:graphicFrame>
        <p:nvGraphicFramePr>
          <p:cNvPr id="299011" name="Object 3"/>
          <p:cNvGraphicFramePr>
            <a:graphicFrameLocks noChangeAspect="1"/>
          </p:cNvGraphicFramePr>
          <p:nvPr/>
        </p:nvGraphicFramePr>
        <p:xfrm>
          <a:off x="2646363" y="4953000"/>
          <a:ext cx="2916237" cy="561975"/>
        </p:xfrm>
        <a:graphic>
          <a:graphicData uri="http://schemas.openxmlformats.org/presentationml/2006/ole">
            <mc:AlternateContent xmlns:mc="http://schemas.openxmlformats.org/markup-compatibility/2006">
              <mc:Choice xmlns:v="urn:schemas-microsoft-com:vml" Requires="v">
                <p:oleObj spid="_x0000_s204993" name="Equation" r:id="rId3" imgW="1396800" imgH="253800" progId="Equation.DSMT4">
                  <p:embed/>
                </p:oleObj>
              </mc:Choice>
              <mc:Fallback>
                <p:oleObj name="Equation" r:id="rId3" imgW="1396800" imgH="253800" progId="Equation.DSMT4">
                  <p:embed/>
                  <p:pic>
                    <p:nvPicPr>
                      <p:cNvPr id="299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4953000"/>
                        <a:ext cx="2916237" cy="56197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9012" name="Rectangle 4"/>
          <p:cNvSpPr>
            <a:spLocks noGrp="1" noChangeArrowheads="1"/>
          </p:cNvSpPr>
          <p:nvPr>
            <p:ph type="title"/>
          </p:nvPr>
        </p:nvSpPr>
        <p:spPr>
          <a:xfrm>
            <a:off x="76200" y="0"/>
            <a:ext cx="8915400" cy="685800"/>
          </a:xfrm>
        </p:spPr>
        <p:txBody>
          <a:bodyPr/>
          <a:lstStyle/>
          <a:p>
            <a:r>
              <a:rPr lang="en-US" dirty="0"/>
              <a:t>Temperature Dependence of Resistivity</a:t>
            </a:r>
          </a:p>
        </p:txBody>
      </p:sp>
    </p:spTree>
    <p:extLst>
      <p:ext uri="{BB962C8B-B14F-4D97-AF65-F5344CB8AC3E}">
        <p14:creationId xmlns:p14="http://schemas.microsoft.com/office/powerpoint/2010/main" val="147487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Oct. 21,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1DE429FC-E08B-B548-83E9-AB59EA872A63}" type="slidenum">
              <a:rPr lang="en-US"/>
              <a:pPr/>
              <a:t>11</a:t>
            </a:fld>
            <a:endParaRPr lang="en-US"/>
          </a:p>
        </p:txBody>
      </p:sp>
      <p:sp>
        <p:nvSpPr>
          <p:cNvPr id="300034" name="Rectangle 2"/>
          <p:cNvSpPr>
            <a:spLocks noGrp="1" noChangeArrowheads="1"/>
          </p:cNvSpPr>
          <p:nvPr>
            <p:ph type="title"/>
          </p:nvPr>
        </p:nvSpPr>
        <p:spPr>
          <a:xfrm>
            <a:off x="76200" y="0"/>
            <a:ext cx="8915400" cy="685800"/>
          </a:xfrm>
        </p:spPr>
        <p:txBody>
          <a:bodyPr/>
          <a:lstStyle/>
          <a:p>
            <a:r>
              <a:rPr lang="en-US"/>
              <a:t>Electric Power</a:t>
            </a:r>
          </a:p>
        </p:txBody>
      </p:sp>
      <p:sp>
        <p:nvSpPr>
          <p:cNvPr id="300035"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Why is the electric energy useful?</a:t>
            </a:r>
          </a:p>
          <a:p>
            <a:pPr marL="742950" lvl="1" indent="-285750">
              <a:spcBef>
                <a:spcPct val="20000"/>
              </a:spcBef>
              <a:buFontTx/>
              <a:buChar char="–"/>
            </a:pPr>
            <a:r>
              <a:rPr lang="en-US" sz="2000" dirty="0">
                <a:solidFill>
                  <a:srgbClr val="660066"/>
                </a:solidFill>
                <a:latin typeface="Arial Narrow" charset="0"/>
                <a:ea typeface="ＭＳ Ｐゴシック" charset="-128"/>
              </a:rPr>
              <a:t>It can transform into different forms of energy easily.</a:t>
            </a:r>
          </a:p>
          <a:p>
            <a:pPr marL="1143000" lvl="2" indent="-228600">
              <a:spcBef>
                <a:spcPct val="20000"/>
              </a:spcBef>
              <a:buFontTx/>
              <a:buChar char="•"/>
            </a:pPr>
            <a:r>
              <a:rPr lang="en-US" sz="1800" dirty="0">
                <a:solidFill>
                  <a:srgbClr val="003300"/>
                </a:solidFill>
                <a:latin typeface="Arial Narrow" charset="0"/>
                <a:ea typeface="ＭＳ Ｐゴシック" charset="-128"/>
              </a:rPr>
              <a:t>Motors, pumps, </a:t>
            </a:r>
            <a:r>
              <a:rPr lang="en-US" sz="1800" dirty="0" err="1">
                <a:solidFill>
                  <a:srgbClr val="003300"/>
                </a:solidFill>
                <a:latin typeface="Arial Narrow" charset="0"/>
                <a:ea typeface="ＭＳ Ｐゴシック" charset="-128"/>
              </a:rPr>
              <a:t>etc</a:t>
            </a:r>
            <a:r>
              <a:rPr lang="en-US" sz="1800" dirty="0">
                <a:solidFill>
                  <a:srgbClr val="003300"/>
                </a:solidFill>
                <a:latin typeface="Arial Narrow" charset="0"/>
                <a:ea typeface="ＭＳ Ｐゴシック" charset="-128"/>
              </a:rPr>
              <a:t>, transform electric energy to mechanical energy </a:t>
            </a:r>
          </a:p>
          <a:p>
            <a:pPr marL="1143000" lvl="2" indent="-228600">
              <a:spcBef>
                <a:spcPct val="20000"/>
              </a:spcBef>
              <a:buFontTx/>
              <a:buChar char="•"/>
            </a:pPr>
            <a:r>
              <a:rPr lang="en-US" sz="1800" dirty="0">
                <a:solidFill>
                  <a:srgbClr val="003300"/>
                </a:solidFill>
                <a:latin typeface="Arial Narrow" charset="0"/>
                <a:ea typeface="ＭＳ Ｐゴシック" charset="-128"/>
              </a:rPr>
              <a:t>Heaters, dryers, cook-tops, etc, transforms electricity to thermal energy</a:t>
            </a:r>
          </a:p>
          <a:p>
            <a:pPr marL="1143000" lvl="2" indent="-228600">
              <a:spcBef>
                <a:spcPct val="20000"/>
              </a:spcBef>
              <a:buFontTx/>
              <a:buChar char="•"/>
            </a:pPr>
            <a:r>
              <a:rPr lang="en-US" sz="1800" dirty="0">
                <a:solidFill>
                  <a:srgbClr val="003300"/>
                </a:solidFill>
                <a:latin typeface="Arial Narrow" charset="0"/>
                <a:ea typeface="ＭＳ Ｐゴシック" charset="-128"/>
              </a:rPr>
              <a:t>Incandescent light bulb filament transforms electric energy to light</a:t>
            </a:r>
          </a:p>
          <a:p>
            <a:pPr marL="1600200" lvl="3" indent="-228600">
              <a:spcBef>
                <a:spcPct val="20000"/>
              </a:spcBef>
              <a:buFontTx/>
              <a:buChar char="–"/>
            </a:pPr>
            <a:r>
              <a:rPr lang="en-US" sz="1800" dirty="0">
                <a:solidFill>
                  <a:srgbClr val="CC00CC"/>
                </a:solidFill>
                <a:latin typeface="Arial Narrow" charset="0"/>
                <a:ea typeface="ＭＳ Ｐゴシック" charset="-128"/>
              </a:rPr>
              <a:t>Only about 10% of the energy turns to light and the 90% lost via heat</a:t>
            </a:r>
          </a:p>
          <a:p>
            <a:pPr marL="1600200" lvl="3" indent="-228600">
              <a:spcBef>
                <a:spcPct val="20000"/>
              </a:spcBef>
              <a:buFontTx/>
              <a:buChar char="–"/>
            </a:pPr>
            <a:r>
              <a:rPr lang="en-US" sz="1800" dirty="0">
                <a:solidFill>
                  <a:srgbClr val="CC00CC"/>
                </a:solidFill>
                <a:latin typeface="Arial Narrow" charset="0"/>
                <a:ea typeface="ＭＳ Ｐゴシック" charset="-128"/>
              </a:rPr>
              <a:t>Typical household light bulb and heating elements have resistance of order a few ohms to a few hundred ohms</a:t>
            </a:r>
          </a:p>
          <a:p>
            <a:pPr marL="342900" indent="-342900">
              <a:spcBef>
                <a:spcPct val="20000"/>
              </a:spcBef>
              <a:buFontTx/>
              <a:buChar char="•"/>
            </a:pPr>
            <a:r>
              <a:rPr lang="en-US" dirty="0">
                <a:solidFill>
                  <a:schemeClr val="accent2"/>
                </a:solidFill>
                <a:latin typeface="Arial Narrow" charset="0"/>
              </a:rPr>
              <a:t>How does electric energy transforms to thermal energy?</a:t>
            </a:r>
          </a:p>
          <a:p>
            <a:pPr marL="742950" lvl="1" indent="-285750">
              <a:spcBef>
                <a:spcPct val="20000"/>
              </a:spcBef>
              <a:buFontTx/>
              <a:buChar char="–"/>
            </a:pPr>
            <a:r>
              <a:rPr lang="en-US" sz="2000" dirty="0">
                <a:solidFill>
                  <a:srgbClr val="660066"/>
                </a:solidFill>
                <a:latin typeface="Arial Narrow" charset="0"/>
                <a:ea typeface="ＭＳ Ｐゴシック" charset="-128"/>
              </a:rPr>
              <a:t>Flowing electrons collide with the vibrating atoms of the wire.</a:t>
            </a:r>
          </a:p>
          <a:p>
            <a:pPr marL="742950" lvl="1" indent="-285750">
              <a:spcBef>
                <a:spcPct val="20000"/>
              </a:spcBef>
              <a:buFontTx/>
              <a:buChar char="–"/>
            </a:pPr>
            <a:r>
              <a:rPr lang="en-US" sz="2000" dirty="0">
                <a:solidFill>
                  <a:srgbClr val="660066"/>
                </a:solidFill>
                <a:latin typeface="Arial Narrow" charset="0"/>
                <a:ea typeface="ＭＳ Ｐゴシック" charset="-128"/>
              </a:rPr>
              <a:t>In each collision, part of electron’s kinetic energy is transferred to the atom it collides with.</a:t>
            </a:r>
          </a:p>
          <a:p>
            <a:pPr marL="742950" lvl="1" indent="-285750">
              <a:spcBef>
                <a:spcPct val="20000"/>
              </a:spcBef>
              <a:buFontTx/>
              <a:buChar char="–"/>
            </a:pPr>
            <a:r>
              <a:rPr lang="en-US" sz="2000" dirty="0">
                <a:solidFill>
                  <a:srgbClr val="660066"/>
                </a:solidFill>
                <a:latin typeface="Arial Narrow" charset="0"/>
                <a:ea typeface="ＭＳ Ｐゴシック" charset="-128"/>
              </a:rPr>
              <a:t>The kinetic energy of wire’s atoms increases, and thus the temperature of the wire increases.</a:t>
            </a:r>
          </a:p>
          <a:p>
            <a:pPr marL="742950" lvl="1" indent="-285750">
              <a:spcBef>
                <a:spcPct val="20000"/>
              </a:spcBef>
              <a:buFontTx/>
              <a:buChar char="–"/>
            </a:pPr>
            <a:r>
              <a:rPr lang="en-US" sz="2000" dirty="0">
                <a:solidFill>
                  <a:srgbClr val="660066"/>
                </a:solidFill>
                <a:latin typeface="Arial Narrow" charset="0"/>
                <a:ea typeface="ＭＳ Ｐゴシック" charset="-128"/>
              </a:rPr>
              <a:t>The increased thermal energy can be transferred as heat through conduction and convection to the air in a heater or to food on a pan, through radiation to bread in a toaster or radiated as light.</a:t>
            </a:r>
          </a:p>
        </p:txBody>
      </p:sp>
      <p:pic>
        <p:nvPicPr>
          <p:cNvPr id="7" name="Picture 6" descr="A microwave oven sitting on top of a stove&#10;&#10;Description automatically generated">
            <a:extLst>
              <a:ext uri="{FF2B5EF4-FFF2-40B4-BE49-F238E27FC236}">
                <a16:creationId xmlns:a16="http://schemas.microsoft.com/office/drawing/2014/main" id="{BDEBCE9A-AFD4-2C4B-98CD-74450FEAB7E9}"/>
              </a:ext>
            </a:extLst>
          </p:cNvPr>
          <p:cNvPicPr>
            <a:picLocks noChangeAspect="1"/>
          </p:cNvPicPr>
          <p:nvPr/>
        </p:nvPicPr>
        <p:blipFill>
          <a:blip r:embed="rId2"/>
          <a:stretch>
            <a:fillRect/>
          </a:stretch>
        </p:blipFill>
        <p:spPr>
          <a:xfrm>
            <a:off x="7627259" y="-785"/>
            <a:ext cx="1482176" cy="2286786"/>
          </a:xfrm>
          <a:prstGeom prst="rect">
            <a:avLst/>
          </a:prstGeom>
        </p:spPr>
      </p:pic>
    </p:spTree>
    <p:extLst>
      <p:ext uri="{BB962C8B-B14F-4D97-AF65-F5344CB8AC3E}">
        <p14:creationId xmlns:p14="http://schemas.microsoft.com/office/powerpoint/2010/main" val="39872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Wednesday, Oct. 21, 2020</a:t>
            </a:r>
          </a:p>
        </p:txBody>
      </p:sp>
      <p:sp>
        <p:nvSpPr>
          <p:cNvPr id="17" name="Footer Placeholder 4"/>
          <p:cNvSpPr>
            <a:spLocks noGrp="1"/>
          </p:cNvSpPr>
          <p:nvPr>
            <p:ph type="ftr" sz="quarter" idx="11"/>
          </p:nvPr>
        </p:nvSpPr>
        <p:spPr/>
        <p:txBody>
          <a:bodyPr/>
          <a:lstStyle/>
          <a:p>
            <a:r>
              <a:rPr lang="de-DE"/>
              <a:t>PHYS 1444-002, Fall 2020                    Dr. Jaehoon Yu</a:t>
            </a:r>
            <a:endParaRPr lang="en-US"/>
          </a:p>
        </p:txBody>
      </p:sp>
      <p:sp>
        <p:nvSpPr>
          <p:cNvPr id="18" name="Slide Number Placeholder 5"/>
          <p:cNvSpPr>
            <a:spLocks noGrp="1"/>
          </p:cNvSpPr>
          <p:nvPr>
            <p:ph type="sldNum" sz="quarter" idx="12"/>
          </p:nvPr>
        </p:nvSpPr>
        <p:spPr/>
        <p:txBody>
          <a:bodyPr/>
          <a:lstStyle/>
          <a:p>
            <a:fld id="{EFFB50AE-1756-5A4F-8ABA-D2E7F7AA32F7}" type="slidenum">
              <a:rPr lang="en-US"/>
              <a:pPr/>
              <a:t>12</a:t>
            </a:fld>
            <a:endParaRPr lang="en-US"/>
          </a:p>
        </p:txBody>
      </p:sp>
      <p:sp>
        <p:nvSpPr>
          <p:cNvPr id="301058" name="Rectangle 2"/>
          <p:cNvSpPr>
            <a:spLocks noGrp="1" noChangeArrowheads="1"/>
          </p:cNvSpPr>
          <p:nvPr>
            <p:ph type="title"/>
          </p:nvPr>
        </p:nvSpPr>
        <p:spPr>
          <a:xfrm>
            <a:off x="685800" y="0"/>
            <a:ext cx="7772400" cy="609600"/>
          </a:xfrm>
        </p:spPr>
        <p:txBody>
          <a:bodyPr/>
          <a:lstStyle/>
          <a:p>
            <a:r>
              <a:rPr lang="en-US" sz="4000"/>
              <a:t>Electric Power</a:t>
            </a:r>
          </a:p>
        </p:txBody>
      </p:sp>
      <p:sp>
        <p:nvSpPr>
          <p:cNvPr id="301059" name="Rectangle 3"/>
          <p:cNvSpPr>
            <a:spLocks noGrp="1" noChangeArrowheads="1"/>
          </p:cNvSpPr>
          <p:nvPr>
            <p:ph type="body" idx="1"/>
          </p:nvPr>
        </p:nvSpPr>
        <p:spPr>
          <a:xfrm>
            <a:off x="152400" y="457200"/>
            <a:ext cx="8991600" cy="6324600"/>
          </a:xfrm>
        </p:spPr>
        <p:txBody>
          <a:bodyPr/>
          <a:lstStyle/>
          <a:p>
            <a:pPr>
              <a:lnSpc>
                <a:spcPct val="90000"/>
              </a:lnSpc>
            </a:pPr>
            <a:r>
              <a:rPr lang="en-US" sz="2800" dirty="0"/>
              <a:t>How do we find out the power transformed by an electric device?</a:t>
            </a:r>
          </a:p>
          <a:p>
            <a:pPr lvl="1">
              <a:lnSpc>
                <a:spcPct val="90000"/>
              </a:lnSpc>
            </a:pPr>
            <a:r>
              <a:rPr lang="en-US" sz="2400" dirty="0"/>
              <a:t>What is definition of the power?</a:t>
            </a:r>
          </a:p>
          <a:p>
            <a:pPr lvl="2">
              <a:lnSpc>
                <a:spcPct val="90000"/>
              </a:lnSpc>
            </a:pPr>
            <a:r>
              <a:rPr lang="en-US" sz="2000" dirty="0"/>
              <a:t>The rate at which work is done or the energy is transformed</a:t>
            </a:r>
          </a:p>
          <a:p>
            <a:pPr>
              <a:lnSpc>
                <a:spcPct val="90000"/>
              </a:lnSpc>
            </a:pPr>
            <a:r>
              <a:rPr lang="en-US" sz="2800" dirty="0"/>
              <a:t>What is the energy transformed when an infinitesimal charge </a:t>
            </a:r>
            <a:r>
              <a:rPr lang="en-US" sz="2800" dirty="0" err="1"/>
              <a:t>dq</a:t>
            </a:r>
            <a:r>
              <a:rPr lang="en-US" sz="2800" dirty="0"/>
              <a:t> moves through a potential difference V?</a:t>
            </a:r>
          </a:p>
          <a:p>
            <a:pPr lvl="1">
              <a:lnSpc>
                <a:spcPct val="90000"/>
              </a:lnSpc>
            </a:pPr>
            <a:r>
              <a:rPr lang="en-US" sz="2400" dirty="0" err="1"/>
              <a:t>dU</a:t>
            </a:r>
            <a:r>
              <a:rPr lang="en-US" sz="2400" dirty="0"/>
              <a:t>=</a:t>
            </a:r>
            <a:r>
              <a:rPr lang="en-US" sz="2400" dirty="0" err="1"/>
              <a:t>Vdq</a:t>
            </a:r>
            <a:endParaRPr lang="en-US" sz="2400" dirty="0"/>
          </a:p>
          <a:p>
            <a:pPr lvl="1">
              <a:lnSpc>
                <a:spcPct val="90000"/>
              </a:lnSpc>
            </a:pPr>
            <a:r>
              <a:rPr lang="en-US" sz="2400" dirty="0"/>
              <a:t>If </a:t>
            </a:r>
            <a:r>
              <a:rPr lang="en-US" sz="2400" dirty="0" err="1"/>
              <a:t>dt</a:t>
            </a:r>
            <a:r>
              <a:rPr lang="en-US" sz="2400" dirty="0"/>
              <a:t> is the time required for an amount of charge </a:t>
            </a:r>
            <a:r>
              <a:rPr lang="en-US" sz="2400" dirty="0" err="1">
                <a:solidFill>
                  <a:srgbClr val="C00000"/>
                </a:solidFill>
              </a:rPr>
              <a:t>dq</a:t>
            </a:r>
            <a:r>
              <a:rPr lang="en-US" sz="2400" dirty="0"/>
              <a:t> to move through the potential difference </a:t>
            </a:r>
            <a:r>
              <a:rPr lang="en-US" sz="2400" dirty="0">
                <a:solidFill>
                  <a:srgbClr val="C00000"/>
                </a:solidFill>
              </a:rPr>
              <a:t>V</a:t>
            </a:r>
            <a:r>
              <a:rPr lang="en-US" sz="2400" dirty="0"/>
              <a:t>, the power </a:t>
            </a:r>
            <a:r>
              <a:rPr lang="en-US" sz="2400" dirty="0">
                <a:solidFill>
                  <a:srgbClr val="C00000"/>
                </a:solidFill>
              </a:rPr>
              <a:t>P</a:t>
            </a:r>
            <a:r>
              <a:rPr lang="en-US" sz="2400" dirty="0"/>
              <a:t> is </a:t>
            </a:r>
          </a:p>
          <a:p>
            <a:pPr lvl="1">
              <a:lnSpc>
                <a:spcPct val="90000"/>
              </a:lnSpc>
            </a:pPr>
            <a:r>
              <a:rPr lang="en-US" sz="2400" dirty="0"/>
              <a:t> </a:t>
            </a:r>
          </a:p>
          <a:p>
            <a:pPr lvl="1">
              <a:lnSpc>
                <a:spcPct val="90000"/>
              </a:lnSpc>
            </a:pPr>
            <a:r>
              <a:rPr lang="en-US" sz="2400" dirty="0"/>
              <a:t>Thus, we obtain                  .  </a:t>
            </a:r>
          </a:p>
          <a:p>
            <a:pPr lvl="1">
              <a:lnSpc>
                <a:spcPct val="90000"/>
              </a:lnSpc>
            </a:pPr>
            <a:r>
              <a:rPr lang="en-US" sz="2400" dirty="0"/>
              <a:t>What is the unit? (</a:t>
            </a:r>
            <a:r>
              <a:rPr lang="en-US" sz="2400" dirty="0">
                <a:solidFill>
                  <a:srgbClr val="CC00CC"/>
                </a:solidFill>
              </a:rPr>
              <a:t>Poll 3</a:t>
            </a:r>
            <a:r>
              <a:rPr lang="en-US" sz="2400" dirty="0"/>
              <a:t>)</a:t>
            </a:r>
          </a:p>
          <a:p>
            <a:pPr lvl="1">
              <a:lnSpc>
                <a:spcPct val="90000"/>
              </a:lnSpc>
            </a:pPr>
            <a:r>
              <a:rPr lang="en-US" sz="2400" dirty="0"/>
              <a:t>What kind of quantity is the electrical power? (</a:t>
            </a:r>
            <a:r>
              <a:rPr lang="en-US" sz="2400" dirty="0">
                <a:solidFill>
                  <a:srgbClr val="CC00CC"/>
                </a:solidFill>
              </a:rPr>
              <a:t>Poll 2</a:t>
            </a:r>
            <a:r>
              <a:rPr lang="en-US" sz="2400" dirty="0"/>
              <a:t>)</a:t>
            </a:r>
          </a:p>
          <a:p>
            <a:pPr lvl="2">
              <a:lnSpc>
                <a:spcPct val="90000"/>
              </a:lnSpc>
            </a:pPr>
            <a:r>
              <a:rPr lang="en-US" sz="2000" dirty="0"/>
              <a:t>Scalar</a:t>
            </a:r>
          </a:p>
          <a:p>
            <a:pPr lvl="1">
              <a:lnSpc>
                <a:spcPct val="90000"/>
              </a:lnSpc>
            </a:pPr>
            <a:r>
              <a:rPr lang="en-US" sz="2400" u="sng" dirty="0">
                <a:solidFill>
                  <a:srgbClr val="CC0000"/>
                </a:solidFill>
              </a:rPr>
              <a:t>P=IV can apply to any devices while the formula with resistance can only apply to devices that have resistance.</a:t>
            </a:r>
          </a:p>
        </p:txBody>
      </p:sp>
      <p:graphicFrame>
        <p:nvGraphicFramePr>
          <p:cNvPr id="301060" name="Object 4"/>
          <p:cNvGraphicFramePr>
            <a:graphicFrameLocks noChangeAspect="1"/>
          </p:cNvGraphicFramePr>
          <p:nvPr/>
        </p:nvGraphicFramePr>
        <p:xfrm>
          <a:off x="1084263" y="3641725"/>
          <a:ext cx="530225" cy="336550"/>
        </p:xfrm>
        <a:graphic>
          <a:graphicData uri="http://schemas.openxmlformats.org/presentationml/2006/ole">
            <mc:AlternateContent xmlns:mc="http://schemas.openxmlformats.org/markup-compatibility/2006">
              <mc:Choice xmlns:v="urn:schemas-microsoft-com:vml" Requires="v">
                <p:oleObj spid="_x0000_s212497" name="Equation" r:id="rId3" imgW="253800" imgH="152280" progId="Equation.DSMT4">
                  <p:embed/>
                </p:oleObj>
              </mc:Choice>
              <mc:Fallback>
                <p:oleObj name="Equation" r:id="rId3" imgW="253800" imgH="152280" progId="Equation.DSMT4">
                  <p:embed/>
                  <p:pic>
                    <p:nvPicPr>
                      <p:cNvPr id="3010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3641725"/>
                        <a:ext cx="530225"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pSp>
        <p:nvGrpSpPr>
          <p:cNvPr id="2" name="Group 5"/>
          <p:cNvGrpSpPr>
            <a:grpSpLocks/>
          </p:cNvGrpSpPr>
          <p:nvPr/>
        </p:nvGrpSpPr>
        <p:grpSpPr bwMode="auto">
          <a:xfrm>
            <a:off x="2836863" y="3505200"/>
            <a:ext cx="2954337" cy="533400"/>
            <a:chOff x="2651" y="2976"/>
            <a:chExt cx="1861" cy="336"/>
          </a:xfrm>
        </p:grpSpPr>
        <p:sp>
          <p:nvSpPr>
            <p:cNvPr id="301062" name="Oval 6"/>
            <p:cNvSpPr>
              <a:spLocks noChangeArrowheads="1"/>
            </p:cNvSpPr>
            <p:nvPr/>
          </p:nvSpPr>
          <p:spPr bwMode="auto">
            <a:xfrm>
              <a:off x="2651" y="2976"/>
              <a:ext cx="528" cy="336"/>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01063" name="Text Box 7"/>
            <p:cNvSpPr txBox="1">
              <a:spLocks noChangeArrowheads="1"/>
            </p:cNvSpPr>
            <p:nvPr/>
          </p:nvSpPr>
          <p:spPr bwMode="auto">
            <a:xfrm>
              <a:off x="3563" y="3010"/>
              <a:ext cx="949" cy="26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1064" name="AutoShape 8"/>
            <p:cNvCxnSpPr>
              <a:cxnSpLocks noChangeShapeType="1"/>
              <a:stCxn id="301063" idx="1"/>
              <a:endCxn id="301062" idx="6"/>
            </p:cNvCxnSpPr>
            <p:nvPr/>
          </p:nvCxnSpPr>
          <p:spPr bwMode="auto">
            <a:xfrm rot="10800000">
              <a:off x="3188" y="3144"/>
              <a:ext cx="366" cy="0"/>
            </a:xfrm>
            <a:prstGeom prst="straightConnector1">
              <a:avLst/>
            </a:prstGeom>
            <a:noFill/>
            <a:ln w="28575">
              <a:solidFill>
                <a:srgbClr val="CC0000"/>
              </a:solidFill>
              <a:round/>
              <a:headEnd/>
              <a:tailEnd type="triangle" w="med" len="med"/>
            </a:ln>
            <a:effectLst/>
          </p:spPr>
        </p:cxnSp>
      </p:grpSp>
      <p:graphicFrame>
        <p:nvGraphicFramePr>
          <p:cNvPr id="301065" name="Object 9"/>
          <p:cNvGraphicFramePr>
            <a:graphicFrameLocks noChangeAspect="1"/>
          </p:cNvGraphicFramePr>
          <p:nvPr/>
        </p:nvGraphicFramePr>
        <p:xfrm>
          <a:off x="1598613" y="3584575"/>
          <a:ext cx="1085850" cy="449263"/>
        </p:xfrm>
        <a:graphic>
          <a:graphicData uri="http://schemas.openxmlformats.org/presentationml/2006/ole">
            <mc:AlternateContent xmlns:mc="http://schemas.openxmlformats.org/markup-compatibility/2006">
              <mc:Choice xmlns:v="urn:schemas-microsoft-com:vml" Requires="v">
                <p:oleObj spid="_x0000_s212498" name="Equation" r:id="rId5" imgW="520560" imgH="203040" progId="Equation.DSMT4">
                  <p:embed/>
                </p:oleObj>
              </mc:Choice>
              <mc:Fallback>
                <p:oleObj name="Equation" r:id="rId5" imgW="520560" imgH="203040" progId="Equation.DSMT4">
                  <p:embed/>
                  <p:pic>
                    <p:nvPicPr>
                      <p:cNvPr id="30106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3584575"/>
                        <a:ext cx="1085850" cy="4492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6" name="Object 10"/>
          <p:cNvGraphicFramePr>
            <a:graphicFrameLocks noChangeAspect="1"/>
          </p:cNvGraphicFramePr>
          <p:nvPr/>
        </p:nvGraphicFramePr>
        <p:xfrm>
          <a:off x="2620963" y="3627438"/>
          <a:ext cx="292100" cy="365125"/>
        </p:xfrm>
        <a:graphic>
          <a:graphicData uri="http://schemas.openxmlformats.org/presentationml/2006/ole">
            <mc:AlternateContent xmlns:mc="http://schemas.openxmlformats.org/markup-compatibility/2006">
              <mc:Choice xmlns:v="urn:schemas-microsoft-com:vml" Requires="v">
                <p:oleObj spid="_x0000_s212499" name="Equation" r:id="rId7" imgW="139680" imgH="164880" progId="Equation.DSMT4">
                  <p:embed/>
                </p:oleObj>
              </mc:Choice>
              <mc:Fallback>
                <p:oleObj name="Equation" r:id="rId7" imgW="139680" imgH="164880" progId="Equation.DSMT4">
                  <p:embed/>
                  <p:pic>
                    <p:nvPicPr>
                      <p:cNvPr id="30106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963" y="3627438"/>
                        <a:ext cx="292100" cy="365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7" name="Object 11"/>
          <p:cNvGraphicFramePr>
            <a:graphicFrameLocks noChangeAspect="1"/>
          </p:cNvGraphicFramePr>
          <p:nvPr/>
        </p:nvGraphicFramePr>
        <p:xfrm>
          <a:off x="2830513" y="3581400"/>
          <a:ext cx="768350" cy="449263"/>
        </p:xfrm>
        <a:graphic>
          <a:graphicData uri="http://schemas.openxmlformats.org/presentationml/2006/ole">
            <mc:AlternateContent xmlns:mc="http://schemas.openxmlformats.org/markup-compatibility/2006">
              <mc:Choice xmlns:v="urn:schemas-microsoft-com:vml" Requires="v">
                <p:oleObj spid="_x0000_s212500" name="Equation" r:id="rId9" imgW="368280" imgH="203040" progId="Equation.DSMT4">
                  <p:embed/>
                </p:oleObj>
              </mc:Choice>
              <mc:Fallback>
                <p:oleObj name="Equation" r:id="rId9" imgW="368280" imgH="203040" progId="Equation.DSMT4">
                  <p:embed/>
                  <p:pic>
                    <p:nvPicPr>
                      <p:cNvPr id="301067"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0513" y="3581400"/>
                        <a:ext cx="768350" cy="4492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8" name="Object 12"/>
          <p:cNvGraphicFramePr>
            <a:graphicFrameLocks noChangeAspect="1"/>
          </p:cNvGraphicFramePr>
          <p:nvPr/>
        </p:nvGraphicFramePr>
        <p:xfrm>
          <a:off x="3011488" y="4038600"/>
          <a:ext cx="874712" cy="365125"/>
        </p:xfrm>
        <a:graphic>
          <a:graphicData uri="http://schemas.openxmlformats.org/presentationml/2006/ole">
            <mc:AlternateContent xmlns:mc="http://schemas.openxmlformats.org/markup-compatibility/2006">
              <mc:Choice xmlns:v="urn:schemas-microsoft-com:vml" Requires="v">
                <p:oleObj spid="_x0000_s212501" name="Equation" r:id="rId11" imgW="419040" imgH="164880" progId="Equation.DSMT4">
                  <p:embed/>
                </p:oleObj>
              </mc:Choice>
              <mc:Fallback>
                <p:oleObj name="Equation" r:id="rId11" imgW="419040" imgH="164880" progId="Equation.DSMT4">
                  <p:embed/>
                  <p:pic>
                    <p:nvPicPr>
                      <p:cNvPr id="301068"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1488" y="4038600"/>
                        <a:ext cx="874712" cy="3651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69" name="Text Box 13"/>
          <p:cNvSpPr txBox="1">
            <a:spLocks noChangeArrowheads="1"/>
          </p:cNvSpPr>
          <p:nvPr/>
        </p:nvSpPr>
        <p:spPr bwMode="auto">
          <a:xfrm>
            <a:off x="3962400" y="4419600"/>
            <a:ext cx="13716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Watts = J/s </a:t>
            </a:r>
          </a:p>
        </p:txBody>
      </p:sp>
      <p:graphicFrame>
        <p:nvGraphicFramePr>
          <p:cNvPr id="301070" name="Object 14"/>
          <p:cNvGraphicFramePr>
            <a:graphicFrameLocks noChangeAspect="1"/>
          </p:cNvGraphicFramePr>
          <p:nvPr/>
        </p:nvGraphicFramePr>
        <p:xfrm>
          <a:off x="6735763" y="3776663"/>
          <a:ext cx="1722437" cy="871537"/>
        </p:xfrm>
        <a:graphic>
          <a:graphicData uri="http://schemas.openxmlformats.org/presentationml/2006/ole">
            <mc:AlternateContent xmlns:mc="http://schemas.openxmlformats.org/markup-compatibility/2006">
              <mc:Choice xmlns:v="urn:schemas-microsoft-com:vml" Requires="v">
                <p:oleObj spid="_x0000_s212502" name="Equation" r:id="rId13" imgW="825480" imgH="393480" progId="Equation.DSMT4">
                  <p:embed/>
                </p:oleObj>
              </mc:Choice>
              <mc:Fallback>
                <p:oleObj name="Equation" r:id="rId13" imgW="825480" imgH="393480" progId="Equation.DSMT4">
                  <p:embed/>
                  <p:pic>
                    <p:nvPicPr>
                      <p:cNvPr id="30107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5763" y="3776663"/>
                        <a:ext cx="1722437" cy="87153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71" name="Text Box 15"/>
          <p:cNvSpPr txBox="1">
            <a:spLocks noChangeArrowheads="1"/>
          </p:cNvSpPr>
          <p:nvPr/>
        </p:nvSpPr>
        <p:spPr bwMode="auto">
          <a:xfrm>
            <a:off x="4267200" y="4013200"/>
            <a:ext cx="2438400" cy="396875"/>
          </a:xfrm>
          <a:prstGeom prst="rect">
            <a:avLst/>
          </a:prstGeom>
          <a:noFill/>
          <a:ln w="28575">
            <a:noFill/>
            <a:miter lim="800000"/>
            <a:headEnd/>
            <a:tailEnd/>
          </a:ln>
          <a:effectLst/>
        </p:spPr>
        <p:txBody>
          <a:bodyPr>
            <a:prstTxWarp prst="textNoShape">
              <a:avLst/>
            </a:prstTxWarp>
            <a:spAutoFit/>
          </a:bodyPr>
          <a:lstStyle/>
          <a:p>
            <a:r>
              <a:rPr lang="en-US" sz="2000" b="1">
                <a:solidFill>
                  <a:srgbClr val="660066"/>
                </a:solidFill>
                <a:latin typeface="Arial Narrow" charset="0"/>
              </a:rPr>
              <a:t>In terms of resistance </a:t>
            </a:r>
          </a:p>
        </p:txBody>
      </p:sp>
    </p:spTree>
    <p:extLst>
      <p:ext uri="{BB962C8B-B14F-4D97-AF65-F5344CB8AC3E}">
        <p14:creationId xmlns:p14="http://schemas.microsoft.com/office/powerpoint/2010/main" val="1845077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21,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ACAF826D-C510-1F44-AE7E-092A3FCC1E85}" type="slidenum">
              <a:rPr lang="en-US"/>
              <a:pPr/>
              <a:t>13</a:t>
            </a:fld>
            <a:endParaRPr lang="en-US"/>
          </a:p>
        </p:txBody>
      </p:sp>
      <p:pic>
        <p:nvPicPr>
          <p:cNvPr id="302082" name="Picture 2" descr="FG25_015"/>
          <p:cNvPicPr>
            <a:picLocks noChangeAspect="1" noChangeArrowheads="1"/>
          </p:cNvPicPr>
          <p:nvPr/>
        </p:nvPicPr>
        <p:blipFill>
          <a:blip r:embed="rId3"/>
          <a:srcRect/>
          <a:stretch>
            <a:fillRect/>
          </a:stretch>
        </p:blipFill>
        <p:spPr bwMode="auto">
          <a:xfrm>
            <a:off x="5486400" y="247650"/>
            <a:ext cx="3352800" cy="3028950"/>
          </a:xfrm>
          <a:prstGeom prst="rect">
            <a:avLst/>
          </a:prstGeom>
          <a:noFill/>
        </p:spPr>
      </p:pic>
      <p:sp>
        <p:nvSpPr>
          <p:cNvPr id="302083" name="Rectangle 3"/>
          <p:cNvSpPr>
            <a:spLocks noGrp="1" noChangeArrowheads="1"/>
          </p:cNvSpPr>
          <p:nvPr>
            <p:ph type="title"/>
          </p:nvPr>
        </p:nvSpPr>
        <p:spPr>
          <a:xfrm>
            <a:off x="228600" y="0"/>
            <a:ext cx="8686800" cy="762000"/>
          </a:xfrm>
        </p:spPr>
        <p:txBody>
          <a:bodyPr/>
          <a:lstStyle/>
          <a:p>
            <a:r>
              <a:rPr lang="en-US" dirty="0"/>
              <a:t>Example 25 – 8 </a:t>
            </a:r>
          </a:p>
        </p:txBody>
      </p:sp>
      <p:sp>
        <p:nvSpPr>
          <p:cNvPr id="302084" name="Text Box 4"/>
          <p:cNvSpPr txBox="1">
            <a:spLocks noChangeArrowheads="1"/>
          </p:cNvSpPr>
          <p:nvPr/>
        </p:nvSpPr>
        <p:spPr bwMode="auto">
          <a:xfrm>
            <a:off x="304800" y="654050"/>
            <a:ext cx="5181600" cy="15541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Headlights: </a:t>
            </a:r>
            <a:r>
              <a:rPr lang="en-US" sz="3200" dirty="0">
                <a:solidFill>
                  <a:schemeClr val="accent2"/>
                </a:solidFill>
                <a:latin typeface="Arial Narrow" charset="0"/>
              </a:rPr>
              <a:t>Calculate the resistance of a 40-W automobile headlight designed for 12V. </a:t>
            </a:r>
          </a:p>
        </p:txBody>
      </p:sp>
      <p:sp>
        <p:nvSpPr>
          <p:cNvPr id="302085" name="Text Box 5"/>
          <p:cNvSpPr txBox="1">
            <a:spLocks noChangeArrowheads="1"/>
          </p:cNvSpPr>
          <p:nvPr/>
        </p:nvSpPr>
        <p:spPr bwMode="auto">
          <a:xfrm>
            <a:off x="381000" y="2635250"/>
            <a:ext cx="79248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Since the power is 40W and the voltage is 12V, we use the formula with V and R.  </a:t>
            </a:r>
          </a:p>
        </p:txBody>
      </p:sp>
      <p:sp>
        <p:nvSpPr>
          <p:cNvPr id="302086" name="AutoShape 6"/>
          <p:cNvSpPr>
            <a:spLocks noChangeArrowheads="1"/>
          </p:cNvSpPr>
          <p:nvPr/>
        </p:nvSpPr>
        <p:spPr bwMode="auto">
          <a:xfrm>
            <a:off x="2551113" y="3781425"/>
            <a:ext cx="1630362" cy="850900"/>
          </a:xfrm>
          <a:prstGeom prst="rightArrow">
            <a:avLst>
              <a:gd name="adj1" fmla="val 50000"/>
              <a:gd name="adj2" fmla="val 47901"/>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R</a:t>
            </a:r>
          </a:p>
        </p:txBody>
      </p:sp>
      <p:graphicFrame>
        <p:nvGraphicFramePr>
          <p:cNvPr id="302087" name="Object 7"/>
          <p:cNvGraphicFramePr>
            <a:graphicFrameLocks noChangeAspect="1"/>
          </p:cNvGraphicFramePr>
          <p:nvPr/>
        </p:nvGraphicFramePr>
        <p:xfrm>
          <a:off x="925513" y="3700463"/>
          <a:ext cx="1360487" cy="1211262"/>
        </p:xfrm>
        <a:graphic>
          <a:graphicData uri="http://schemas.openxmlformats.org/presentationml/2006/ole">
            <mc:AlternateContent xmlns:mc="http://schemas.openxmlformats.org/markup-compatibility/2006">
              <mc:Choice xmlns:v="urn:schemas-microsoft-com:vml" Requires="v">
                <p:oleObj spid="_x0000_s213345" name="Equation" r:id="rId4" imgW="469800" imgH="393480" progId="Equation.DSMT4">
                  <p:embed/>
                </p:oleObj>
              </mc:Choice>
              <mc:Fallback>
                <p:oleObj name="Equation" r:id="rId4" imgW="469800" imgH="393480" progId="Equation.DSMT4">
                  <p:embed/>
                  <p:pic>
                    <p:nvPicPr>
                      <p:cNvPr id="3020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3700463"/>
                        <a:ext cx="1360487" cy="1211262"/>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2088" name="Object 8"/>
          <p:cNvGraphicFramePr>
            <a:graphicFrameLocks noChangeAspect="1"/>
          </p:cNvGraphicFramePr>
          <p:nvPr/>
        </p:nvGraphicFramePr>
        <p:xfrm>
          <a:off x="3200400" y="5181600"/>
          <a:ext cx="690563" cy="438150"/>
        </p:xfrm>
        <a:graphic>
          <a:graphicData uri="http://schemas.openxmlformats.org/presentationml/2006/ole">
            <mc:AlternateContent xmlns:mc="http://schemas.openxmlformats.org/markup-compatibility/2006">
              <mc:Choice xmlns:v="urn:schemas-microsoft-com:vml" Requires="v">
                <p:oleObj spid="_x0000_s213346" name="Equation" r:id="rId6" imgW="253800" imgH="152280" progId="Equation.DSMT4">
                  <p:embed/>
                </p:oleObj>
              </mc:Choice>
              <mc:Fallback>
                <p:oleObj name="Equation" r:id="rId6" imgW="253800" imgH="152280" progId="Equation.DSMT4">
                  <p:embed/>
                  <p:pic>
                    <p:nvPicPr>
                      <p:cNvPr id="30208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181600"/>
                        <a:ext cx="690563" cy="438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2089" name="Object 9"/>
          <p:cNvGraphicFramePr>
            <a:graphicFrameLocks noChangeAspect="1"/>
          </p:cNvGraphicFramePr>
          <p:nvPr/>
        </p:nvGraphicFramePr>
        <p:xfrm>
          <a:off x="3810000" y="4800600"/>
          <a:ext cx="931863" cy="1135063"/>
        </p:xfrm>
        <a:graphic>
          <a:graphicData uri="http://schemas.openxmlformats.org/presentationml/2006/ole">
            <mc:AlternateContent xmlns:mc="http://schemas.openxmlformats.org/markup-compatibility/2006">
              <mc:Choice xmlns:v="urn:schemas-microsoft-com:vml" Requires="v">
                <p:oleObj spid="_x0000_s213347" name="Equation" r:id="rId8" imgW="342720" imgH="393480" progId="Equation.DSMT4">
                  <p:embed/>
                </p:oleObj>
              </mc:Choice>
              <mc:Fallback>
                <p:oleObj name="Equation" r:id="rId8" imgW="342720" imgH="393480" progId="Equation.DSMT4">
                  <p:embed/>
                  <p:pic>
                    <p:nvPicPr>
                      <p:cNvPr id="30208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800600"/>
                        <a:ext cx="931863" cy="1135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2090" name="Object 10"/>
          <p:cNvGraphicFramePr>
            <a:graphicFrameLocks noChangeAspect="1"/>
          </p:cNvGraphicFramePr>
          <p:nvPr/>
        </p:nvGraphicFramePr>
        <p:xfrm>
          <a:off x="4746625" y="4699000"/>
          <a:ext cx="2416175" cy="1244600"/>
        </p:xfrm>
        <a:graphic>
          <a:graphicData uri="http://schemas.openxmlformats.org/presentationml/2006/ole">
            <mc:AlternateContent xmlns:mc="http://schemas.openxmlformats.org/markup-compatibility/2006">
              <mc:Choice xmlns:v="urn:schemas-microsoft-com:vml" Requires="v">
                <p:oleObj spid="_x0000_s213348" name="Equation" r:id="rId10" imgW="888840" imgH="431640" progId="Equation.DSMT4">
                  <p:embed/>
                </p:oleObj>
              </mc:Choice>
              <mc:Fallback>
                <p:oleObj name="Equation" r:id="rId10" imgW="888840" imgH="431640" progId="Equation.DSMT4">
                  <p:embed/>
                  <p:pic>
                    <p:nvPicPr>
                      <p:cNvPr id="30209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6625" y="4699000"/>
                        <a:ext cx="2416175" cy="1244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16635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21,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D9C380A8-9FE9-F24C-B5C6-2584842B6645}" type="slidenum">
              <a:rPr lang="en-US"/>
              <a:pPr/>
              <a:t>14</a:t>
            </a:fld>
            <a:endParaRPr lang="en-US"/>
          </a:p>
        </p:txBody>
      </p:sp>
      <p:pic>
        <p:nvPicPr>
          <p:cNvPr id="303106" name="Picture 2" descr="FG25_018"/>
          <p:cNvPicPr>
            <a:picLocks noChangeAspect="1" noChangeArrowheads="1"/>
          </p:cNvPicPr>
          <p:nvPr/>
        </p:nvPicPr>
        <p:blipFill>
          <a:blip r:embed="rId2"/>
          <a:srcRect/>
          <a:stretch>
            <a:fillRect/>
          </a:stretch>
        </p:blipFill>
        <p:spPr bwMode="auto">
          <a:xfrm>
            <a:off x="5638800" y="1390650"/>
            <a:ext cx="4038600" cy="2343150"/>
          </a:xfrm>
          <a:prstGeom prst="rect">
            <a:avLst/>
          </a:prstGeom>
          <a:noFill/>
        </p:spPr>
      </p:pic>
      <p:pic>
        <p:nvPicPr>
          <p:cNvPr id="303107" name="Picture 3" descr="FG25_017B"/>
          <p:cNvPicPr>
            <a:picLocks noChangeAspect="1" noChangeArrowheads="1"/>
          </p:cNvPicPr>
          <p:nvPr/>
        </p:nvPicPr>
        <p:blipFill>
          <a:blip r:embed="rId3"/>
          <a:srcRect/>
          <a:stretch>
            <a:fillRect/>
          </a:stretch>
        </p:blipFill>
        <p:spPr bwMode="auto">
          <a:xfrm>
            <a:off x="4114800" y="4038600"/>
            <a:ext cx="2438400" cy="2362200"/>
          </a:xfrm>
          <a:prstGeom prst="rect">
            <a:avLst/>
          </a:prstGeom>
          <a:noFill/>
        </p:spPr>
      </p:pic>
      <p:sp>
        <p:nvSpPr>
          <p:cNvPr id="303108" name="Rectangle 4"/>
          <p:cNvSpPr>
            <a:spLocks noGrp="1" noChangeArrowheads="1"/>
          </p:cNvSpPr>
          <p:nvPr>
            <p:ph type="title"/>
          </p:nvPr>
        </p:nvSpPr>
        <p:spPr>
          <a:xfrm>
            <a:off x="685800" y="0"/>
            <a:ext cx="7772400" cy="609600"/>
          </a:xfrm>
        </p:spPr>
        <p:txBody>
          <a:bodyPr/>
          <a:lstStyle/>
          <a:p>
            <a:r>
              <a:rPr lang="en-US" sz="4000"/>
              <a:t>Power in Household Circuits</a:t>
            </a:r>
          </a:p>
        </p:txBody>
      </p:sp>
      <p:sp>
        <p:nvSpPr>
          <p:cNvPr id="303109" name="Rectangle 5"/>
          <p:cNvSpPr>
            <a:spLocks noGrp="1" noChangeArrowheads="1"/>
          </p:cNvSpPr>
          <p:nvPr>
            <p:ph type="body" idx="1"/>
          </p:nvPr>
        </p:nvSpPr>
        <p:spPr>
          <a:xfrm>
            <a:off x="152400" y="457200"/>
            <a:ext cx="8686800" cy="4191000"/>
          </a:xfrm>
        </p:spPr>
        <p:txBody>
          <a:bodyPr/>
          <a:lstStyle/>
          <a:p>
            <a:pPr>
              <a:lnSpc>
                <a:spcPct val="90000"/>
              </a:lnSpc>
            </a:pPr>
            <a:r>
              <a:rPr lang="en-US" dirty="0"/>
              <a:t>Household devices usually have small resistance</a:t>
            </a:r>
          </a:p>
          <a:p>
            <a:pPr lvl="1">
              <a:lnSpc>
                <a:spcPct val="90000"/>
              </a:lnSpc>
            </a:pPr>
            <a:r>
              <a:rPr lang="en-US" dirty="0"/>
              <a:t>But since they draw current, if the current becomes large enough, wires can heat up (overloaded)</a:t>
            </a:r>
          </a:p>
          <a:p>
            <a:pPr lvl="2">
              <a:lnSpc>
                <a:spcPct val="90000"/>
              </a:lnSpc>
            </a:pPr>
            <a:r>
              <a:rPr lang="en-US" dirty="0"/>
              <a:t>Why is using thicker wires safer?</a:t>
            </a:r>
          </a:p>
          <a:p>
            <a:pPr lvl="3">
              <a:lnSpc>
                <a:spcPct val="90000"/>
              </a:lnSpc>
            </a:pPr>
            <a:r>
              <a:rPr lang="en-US" dirty="0"/>
              <a:t>Thicker wire has less resistance, lower heat</a:t>
            </a:r>
          </a:p>
          <a:p>
            <a:pPr lvl="1">
              <a:lnSpc>
                <a:spcPct val="90000"/>
              </a:lnSpc>
            </a:pPr>
            <a:r>
              <a:rPr lang="en-US" dirty="0"/>
              <a:t>Overloaded wire can set off a fire at home</a:t>
            </a:r>
          </a:p>
          <a:p>
            <a:pPr>
              <a:lnSpc>
                <a:spcPct val="90000"/>
              </a:lnSpc>
            </a:pPr>
            <a:r>
              <a:rPr lang="en-US" dirty="0"/>
              <a:t>How do we prevent this?</a:t>
            </a:r>
          </a:p>
          <a:p>
            <a:pPr lvl="1">
              <a:lnSpc>
                <a:spcPct val="90000"/>
              </a:lnSpc>
            </a:pPr>
            <a:r>
              <a:rPr lang="en-US" dirty="0"/>
              <a:t>Put in a switch that would disconnect the circuit when overloaded</a:t>
            </a:r>
          </a:p>
        </p:txBody>
      </p:sp>
      <p:sp>
        <p:nvSpPr>
          <p:cNvPr id="303110" name="Rectangle 6"/>
          <p:cNvSpPr>
            <a:spLocks noChangeArrowheads="1"/>
          </p:cNvSpPr>
          <p:nvPr/>
        </p:nvSpPr>
        <p:spPr bwMode="auto">
          <a:xfrm>
            <a:off x="-304800" y="4495800"/>
            <a:ext cx="4724400" cy="17526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dirty="0">
                <a:solidFill>
                  <a:srgbClr val="003300"/>
                </a:solidFill>
                <a:latin typeface="Arial Narrow" charset="0"/>
                <a:ea typeface="ＭＳ Ｐゴシック" charset="-128"/>
              </a:rPr>
              <a:t>Fuse or circuit breakers</a:t>
            </a:r>
          </a:p>
          <a:p>
            <a:pPr marL="1143000" lvl="2" indent="-228600">
              <a:spcBef>
                <a:spcPct val="20000"/>
              </a:spcBef>
              <a:buFontTx/>
              <a:buChar char="•"/>
            </a:pPr>
            <a:r>
              <a:rPr lang="en-US" dirty="0">
                <a:solidFill>
                  <a:srgbClr val="003300"/>
                </a:solidFill>
                <a:latin typeface="Arial Narrow" charset="0"/>
                <a:ea typeface="ＭＳ Ｐゴシック" charset="-128"/>
              </a:rPr>
              <a:t>They open up the circuit when the current is over certain value</a:t>
            </a:r>
          </a:p>
        </p:txBody>
      </p:sp>
      <p:pic>
        <p:nvPicPr>
          <p:cNvPr id="303111" name="Picture 7" descr="FG25_017C"/>
          <p:cNvPicPr>
            <a:picLocks noChangeAspect="1" noChangeArrowheads="1"/>
          </p:cNvPicPr>
          <p:nvPr/>
        </p:nvPicPr>
        <p:blipFill>
          <a:blip r:embed="rId4"/>
          <a:srcRect/>
          <a:stretch>
            <a:fillRect/>
          </a:stretch>
        </p:blipFill>
        <p:spPr bwMode="auto">
          <a:xfrm>
            <a:off x="7010400" y="4114800"/>
            <a:ext cx="2514600" cy="2343150"/>
          </a:xfrm>
          <a:prstGeom prst="rect">
            <a:avLst/>
          </a:prstGeom>
          <a:noFill/>
        </p:spPr>
      </p:pic>
      <p:sp>
        <p:nvSpPr>
          <p:cNvPr id="303112" name="AutoShape 8"/>
          <p:cNvSpPr>
            <a:spLocks noChangeArrowheads="1"/>
          </p:cNvSpPr>
          <p:nvPr/>
        </p:nvSpPr>
        <p:spPr bwMode="auto">
          <a:xfrm>
            <a:off x="6446838" y="5213350"/>
            <a:ext cx="1181100" cy="730250"/>
          </a:xfrm>
          <a:prstGeom prst="rightArrow">
            <a:avLst>
              <a:gd name="adj1" fmla="val 50000"/>
              <a:gd name="adj2" fmla="val 404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Overload</a:t>
            </a:r>
          </a:p>
        </p:txBody>
      </p:sp>
      <p:sp>
        <p:nvSpPr>
          <p:cNvPr id="303113" name="Oval 9"/>
          <p:cNvSpPr>
            <a:spLocks noChangeArrowheads="1"/>
          </p:cNvSpPr>
          <p:nvPr/>
        </p:nvSpPr>
        <p:spPr bwMode="auto">
          <a:xfrm>
            <a:off x="4953000" y="4343400"/>
            <a:ext cx="533400" cy="6096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303114" name="Oval 10"/>
          <p:cNvSpPr>
            <a:spLocks noChangeArrowheads="1"/>
          </p:cNvSpPr>
          <p:nvPr/>
        </p:nvSpPr>
        <p:spPr bwMode="auto">
          <a:xfrm>
            <a:off x="7696200" y="4267200"/>
            <a:ext cx="609600" cy="60960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3541661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a:t>Wednesday, Oct. 21, 2020</a:t>
            </a:r>
          </a:p>
        </p:txBody>
      </p:sp>
      <p:sp>
        <p:nvSpPr>
          <p:cNvPr id="30" name="Footer Placeholder 4"/>
          <p:cNvSpPr>
            <a:spLocks noGrp="1"/>
          </p:cNvSpPr>
          <p:nvPr>
            <p:ph type="ftr" sz="quarter" idx="11"/>
          </p:nvPr>
        </p:nvSpPr>
        <p:spPr/>
        <p:txBody>
          <a:bodyPr/>
          <a:lstStyle/>
          <a:p>
            <a:r>
              <a:rPr lang="de-DE"/>
              <a:t>PHYS 1444-002, Fall 2020                    Dr. Jaehoon Yu</a:t>
            </a:r>
            <a:endParaRPr lang="en-US"/>
          </a:p>
        </p:txBody>
      </p:sp>
      <p:sp>
        <p:nvSpPr>
          <p:cNvPr id="31" name="Slide Number Placeholder 5"/>
          <p:cNvSpPr>
            <a:spLocks noGrp="1"/>
          </p:cNvSpPr>
          <p:nvPr>
            <p:ph type="sldNum" sz="quarter" idx="12"/>
          </p:nvPr>
        </p:nvSpPr>
        <p:spPr/>
        <p:txBody>
          <a:bodyPr/>
          <a:lstStyle/>
          <a:p>
            <a:fld id="{9F36B4C6-F311-0847-A377-074D26D5169A}" type="slidenum">
              <a:rPr lang="en-US"/>
              <a:pPr/>
              <a:t>15</a:t>
            </a:fld>
            <a:endParaRPr lang="en-US"/>
          </a:p>
        </p:txBody>
      </p:sp>
      <p:pic>
        <p:nvPicPr>
          <p:cNvPr id="304130" name="Picture 2" descr="FG25_018"/>
          <p:cNvPicPr>
            <a:picLocks noChangeAspect="1" noChangeArrowheads="1"/>
          </p:cNvPicPr>
          <p:nvPr/>
        </p:nvPicPr>
        <p:blipFill>
          <a:blip r:embed="rId3"/>
          <a:srcRect/>
          <a:stretch>
            <a:fillRect/>
          </a:stretch>
        </p:blipFill>
        <p:spPr bwMode="auto">
          <a:xfrm>
            <a:off x="4800600" y="381000"/>
            <a:ext cx="4724400" cy="3810000"/>
          </a:xfrm>
          <a:prstGeom prst="rect">
            <a:avLst/>
          </a:prstGeom>
          <a:noFill/>
        </p:spPr>
      </p:pic>
      <p:sp>
        <p:nvSpPr>
          <p:cNvPr id="304131" name="Rectangle 3"/>
          <p:cNvSpPr>
            <a:spLocks noGrp="1" noChangeArrowheads="1"/>
          </p:cNvSpPr>
          <p:nvPr>
            <p:ph type="title"/>
          </p:nvPr>
        </p:nvSpPr>
        <p:spPr>
          <a:xfrm>
            <a:off x="228600" y="0"/>
            <a:ext cx="8686800" cy="762000"/>
          </a:xfrm>
        </p:spPr>
        <p:txBody>
          <a:bodyPr/>
          <a:lstStyle/>
          <a:p>
            <a:r>
              <a:rPr lang="en-US" dirty="0"/>
              <a:t>Example 25 – 11 </a:t>
            </a:r>
          </a:p>
        </p:txBody>
      </p:sp>
      <p:sp>
        <p:nvSpPr>
          <p:cNvPr id="304132" name="Text Box 4"/>
          <p:cNvSpPr txBox="1">
            <a:spLocks noChangeArrowheads="1"/>
          </p:cNvSpPr>
          <p:nvPr/>
        </p:nvSpPr>
        <p:spPr bwMode="auto">
          <a:xfrm>
            <a:off x="304800" y="654050"/>
            <a:ext cx="5181600" cy="206210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Will the fuse blow?: </a:t>
            </a:r>
            <a:r>
              <a:rPr lang="en-US" sz="3200" dirty="0">
                <a:solidFill>
                  <a:schemeClr val="accent2"/>
                </a:solidFill>
                <a:latin typeface="Arial Narrow" charset="0"/>
              </a:rPr>
              <a:t>Determine the total current drawn by all the devices in the circuit in the figure. Will a 20A fuse blow?</a:t>
            </a:r>
          </a:p>
        </p:txBody>
      </p:sp>
      <p:sp>
        <p:nvSpPr>
          <p:cNvPr id="304133" name="Text Box 5"/>
          <p:cNvSpPr txBox="1">
            <a:spLocks noChangeArrowheads="1"/>
          </p:cNvSpPr>
          <p:nvPr/>
        </p:nvSpPr>
        <p:spPr bwMode="auto">
          <a:xfrm>
            <a:off x="381000" y="2711450"/>
            <a:ext cx="55626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current is the sum of current drawn by individual device. </a:t>
            </a:r>
          </a:p>
        </p:txBody>
      </p:sp>
      <p:sp>
        <p:nvSpPr>
          <p:cNvPr id="304134" name="AutoShape 6"/>
          <p:cNvSpPr>
            <a:spLocks noChangeArrowheads="1"/>
          </p:cNvSpPr>
          <p:nvPr/>
        </p:nvSpPr>
        <p:spPr bwMode="auto">
          <a:xfrm>
            <a:off x="1905000" y="3505200"/>
            <a:ext cx="1503363" cy="850900"/>
          </a:xfrm>
          <a:prstGeom prst="rightArrow">
            <a:avLst>
              <a:gd name="adj1" fmla="val 50000"/>
              <a:gd name="adj2" fmla="val 4417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I</a:t>
            </a:r>
          </a:p>
        </p:txBody>
      </p:sp>
      <p:graphicFrame>
        <p:nvGraphicFramePr>
          <p:cNvPr id="304135" name="Object 7"/>
          <p:cNvGraphicFramePr>
            <a:graphicFrameLocks noChangeAspect="1"/>
          </p:cNvGraphicFramePr>
          <p:nvPr/>
        </p:nvGraphicFramePr>
        <p:xfrm>
          <a:off x="533400" y="3657600"/>
          <a:ext cx="1250950" cy="508000"/>
        </p:xfrm>
        <a:graphic>
          <a:graphicData uri="http://schemas.openxmlformats.org/presentationml/2006/ole">
            <mc:AlternateContent xmlns:mc="http://schemas.openxmlformats.org/markup-compatibility/2006">
              <mc:Choice xmlns:v="urn:schemas-microsoft-com:vml" Requires="v">
                <p:oleObj spid="_x0000_s231809" name="Equation" r:id="rId4" imgW="431640" imgH="164880" progId="Equation.DSMT4">
                  <p:embed/>
                </p:oleObj>
              </mc:Choice>
              <mc:Fallback>
                <p:oleObj name="Equation" r:id="rId4" imgW="431640" imgH="164880" progId="Equation.DSMT4">
                  <p:embed/>
                  <p:pic>
                    <p:nvPicPr>
                      <p:cNvPr id="30413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657600"/>
                        <a:ext cx="1250950" cy="5080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36" name="Text Box 8"/>
          <p:cNvSpPr txBox="1">
            <a:spLocks noChangeArrowheads="1"/>
          </p:cNvSpPr>
          <p:nvPr/>
        </p:nvSpPr>
        <p:spPr bwMode="auto">
          <a:xfrm>
            <a:off x="457200" y="4267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Bulb  </a:t>
            </a:r>
          </a:p>
        </p:txBody>
      </p:sp>
      <p:graphicFrame>
        <p:nvGraphicFramePr>
          <p:cNvPr id="304137" name="Object 9"/>
          <p:cNvGraphicFramePr>
            <a:graphicFrameLocks noChangeAspect="1"/>
          </p:cNvGraphicFramePr>
          <p:nvPr/>
        </p:nvGraphicFramePr>
        <p:xfrm>
          <a:off x="3517900" y="3657600"/>
          <a:ext cx="1435100" cy="625475"/>
        </p:xfrm>
        <a:graphic>
          <a:graphicData uri="http://schemas.openxmlformats.org/presentationml/2006/ole">
            <mc:AlternateContent xmlns:mc="http://schemas.openxmlformats.org/markup-compatibility/2006">
              <mc:Choice xmlns:v="urn:schemas-microsoft-com:vml" Requires="v">
                <p:oleObj spid="_x0000_s231810" name="Equation" r:id="rId6" imgW="495000" imgH="203040" progId="Equation.DSMT4">
                  <p:embed/>
                </p:oleObj>
              </mc:Choice>
              <mc:Fallback>
                <p:oleObj name="Equation" r:id="rId6" imgW="495000" imgH="203040" progId="Equation.DSMT4">
                  <p:embed/>
                  <p:pic>
                    <p:nvPicPr>
                      <p:cNvPr id="30413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7900" y="3657600"/>
                        <a:ext cx="1435100" cy="6254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38" name="Object 10"/>
          <p:cNvGraphicFramePr>
            <a:graphicFrameLocks noChangeAspect="1"/>
          </p:cNvGraphicFramePr>
          <p:nvPr/>
        </p:nvGraphicFramePr>
        <p:xfrm>
          <a:off x="1371600" y="4384675"/>
          <a:ext cx="561975" cy="415925"/>
        </p:xfrm>
        <a:graphic>
          <a:graphicData uri="http://schemas.openxmlformats.org/presentationml/2006/ole">
            <mc:AlternateContent xmlns:mc="http://schemas.openxmlformats.org/markup-compatibility/2006">
              <mc:Choice xmlns:v="urn:schemas-microsoft-com:vml" Requires="v">
                <p:oleObj spid="_x0000_s231811" name="Equation" r:id="rId8" imgW="291960" imgH="203040" progId="Equation.DSMT4">
                  <p:embed/>
                </p:oleObj>
              </mc:Choice>
              <mc:Fallback>
                <p:oleObj name="Equation" r:id="rId8" imgW="291960" imgH="203040" progId="Equation.DSMT4">
                  <p:embed/>
                  <p:pic>
                    <p:nvPicPr>
                      <p:cNvPr id="30413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384675"/>
                        <a:ext cx="561975" cy="415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39" name="Text Box 11"/>
          <p:cNvSpPr txBox="1">
            <a:spLocks noChangeArrowheads="1"/>
          </p:cNvSpPr>
          <p:nvPr/>
        </p:nvSpPr>
        <p:spPr bwMode="auto">
          <a:xfrm>
            <a:off x="4773613" y="42672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Heater  </a:t>
            </a:r>
          </a:p>
        </p:txBody>
      </p:sp>
      <p:graphicFrame>
        <p:nvGraphicFramePr>
          <p:cNvPr id="304140" name="Object 12"/>
          <p:cNvGraphicFramePr>
            <a:graphicFrameLocks noChangeAspect="1"/>
          </p:cNvGraphicFramePr>
          <p:nvPr/>
        </p:nvGraphicFramePr>
        <p:xfrm>
          <a:off x="5638800" y="4297363"/>
          <a:ext cx="628650" cy="427037"/>
        </p:xfrm>
        <a:graphic>
          <a:graphicData uri="http://schemas.openxmlformats.org/presentationml/2006/ole">
            <mc:AlternateContent xmlns:mc="http://schemas.openxmlformats.org/markup-compatibility/2006">
              <mc:Choice xmlns:v="urn:schemas-microsoft-com:vml" Requires="v">
                <p:oleObj spid="_x0000_s231812" name="Equation" r:id="rId10" imgW="317160" imgH="203040" progId="Equation.DSMT4">
                  <p:embed/>
                </p:oleObj>
              </mc:Choice>
              <mc:Fallback>
                <p:oleObj name="Equation" r:id="rId10" imgW="317160" imgH="203040" progId="Equation.DSMT4">
                  <p:embed/>
                  <p:pic>
                    <p:nvPicPr>
                      <p:cNvPr id="30414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297363"/>
                        <a:ext cx="628650"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41" name="Text Box 13"/>
          <p:cNvSpPr txBox="1">
            <a:spLocks noChangeArrowheads="1"/>
          </p:cNvSpPr>
          <p:nvPr/>
        </p:nvSpPr>
        <p:spPr bwMode="auto">
          <a:xfrm>
            <a:off x="457200" y="4800600"/>
            <a:ext cx="106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Stereo  </a:t>
            </a:r>
          </a:p>
        </p:txBody>
      </p:sp>
      <p:graphicFrame>
        <p:nvGraphicFramePr>
          <p:cNvPr id="304142" name="Object 14"/>
          <p:cNvGraphicFramePr>
            <a:graphicFrameLocks noChangeAspect="1"/>
          </p:cNvGraphicFramePr>
          <p:nvPr/>
        </p:nvGraphicFramePr>
        <p:xfrm>
          <a:off x="1373188" y="4876800"/>
          <a:ext cx="608012" cy="447675"/>
        </p:xfrm>
        <a:graphic>
          <a:graphicData uri="http://schemas.openxmlformats.org/presentationml/2006/ole">
            <mc:AlternateContent xmlns:mc="http://schemas.openxmlformats.org/markup-compatibility/2006">
              <mc:Choice xmlns:v="urn:schemas-microsoft-com:vml" Requires="v">
                <p:oleObj spid="_x0000_s231813" name="Equation" r:id="rId12" imgW="291960" imgH="203040" progId="Equation.DSMT4">
                  <p:embed/>
                </p:oleObj>
              </mc:Choice>
              <mc:Fallback>
                <p:oleObj name="Equation" r:id="rId12" imgW="291960" imgH="203040" progId="Equation.DSMT4">
                  <p:embed/>
                  <p:pic>
                    <p:nvPicPr>
                      <p:cNvPr id="304142"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3188" y="4876800"/>
                        <a:ext cx="608012"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43" name="Text Box 15"/>
          <p:cNvSpPr txBox="1">
            <a:spLocks noChangeArrowheads="1"/>
          </p:cNvSpPr>
          <p:nvPr/>
        </p:nvSpPr>
        <p:spPr bwMode="auto">
          <a:xfrm>
            <a:off x="4773613" y="48006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Dryer  </a:t>
            </a:r>
          </a:p>
        </p:txBody>
      </p:sp>
      <p:graphicFrame>
        <p:nvGraphicFramePr>
          <p:cNvPr id="304144" name="Object 16"/>
          <p:cNvGraphicFramePr>
            <a:graphicFrameLocks noChangeAspect="1"/>
          </p:cNvGraphicFramePr>
          <p:nvPr/>
        </p:nvGraphicFramePr>
        <p:xfrm>
          <a:off x="5646738" y="4830763"/>
          <a:ext cx="601662" cy="427037"/>
        </p:xfrm>
        <a:graphic>
          <a:graphicData uri="http://schemas.openxmlformats.org/presentationml/2006/ole">
            <mc:AlternateContent xmlns:mc="http://schemas.openxmlformats.org/markup-compatibility/2006">
              <mc:Choice xmlns:v="urn:schemas-microsoft-com:vml" Requires="v">
                <p:oleObj spid="_x0000_s231814" name="Equation" r:id="rId14" imgW="304560" imgH="203040" progId="Equation.DSMT4">
                  <p:embed/>
                </p:oleObj>
              </mc:Choice>
              <mc:Fallback>
                <p:oleObj name="Equation" r:id="rId14" imgW="304560" imgH="203040" progId="Equation.DSMT4">
                  <p:embed/>
                  <p:pic>
                    <p:nvPicPr>
                      <p:cNvPr id="304144"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6738" y="4830763"/>
                        <a:ext cx="601662"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45" name="Text Box 17"/>
          <p:cNvSpPr txBox="1">
            <a:spLocks noChangeArrowheads="1"/>
          </p:cNvSpPr>
          <p:nvPr/>
        </p:nvSpPr>
        <p:spPr bwMode="auto">
          <a:xfrm>
            <a:off x="457200" y="5334000"/>
            <a:ext cx="1752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Total current  </a:t>
            </a:r>
          </a:p>
        </p:txBody>
      </p:sp>
      <p:graphicFrame>
        <p:nvGraphicFramePr>
          <p:cNvPr id="304146" name="Object 18"/>
          <p:cNvGraphicFramePr>
            <a:graphicFrameLocks noChangeAspect="1"/>
          </p:cNvGraphicFramePr>
          <p:nvPr/>
        </p:nvGraphicFramePr>
        <p:xfrm>
          <a:off x="1600200" y="5724525"/>
          <a:ext cx="608013" cy="447675"/>
        </p:xfrm>
        <a:graphic>
          <a:graphicData uri="http://schemas.openxmlformats.org/presentationml/2006/ole">
            <mc:AlternateContent xmlns:mc="http://schemas.openxmlformats.org/markup-compatibility/2006">
              <mc:Choice xmlns:v="urn:schemas-microsoft-com:vml" Requires="v">
                <p:oleObj spid="_x0000_s231815" name="Equation" r:id="rId16" imgW="291960" imgH="203040" progId="Equation.DSMT4">
                  <p:embed/>
                </p:oleObj>
              </mc:Choice>
              <mc:Fallback>
                <p:oleObj name="Equation" r:id="rId16" imgW="291960" imgH="203040" progId="Equation.DSMT4">
                  <p:embed/>
                  <p:pic>
                    <p:nvPicPr>
                      <p:cNvPr id="304146"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724525"/>
                        <a:ext cx="608013"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47" name="Object 19"/>
          <p:cNvGraphicFramePr>
            <a:graphicFrameLocks noChangeAspect="1"/>
          </p:cNvGraphicFramePr>
          <p:nvPr/>
        </p:nvGraphicFramePr>
        <p:xfrm>
          <a:off x="2170113" y="5715000"/>
          <a:ext cx="2401887" cy="447675"/>
        </p:xfrm>
        <a:graphic>
          <a:graphicData uri="http://schemas.openxmlformats.org/presentationml/2006/ole">
            <mc:AlternateContent xmlns:mc="http://schemas.openxmlformats.org/markup-compatibility/2006">
              <mc:Choice xmlns:v="urn:schemas-microsoft-com:vml" Requires="v">
                <p:oleObj spid="_x0000_s231816" name="Equation" r:id="rId18" imgW="1155600" imgH="203040" progId="Equation.DSMT4">
                  <p:embed/>
                </p:oleObj>
              </mc:Choice>
              <mc:Fallback>
                <p:oleObj name="Equation" r:id="rId18" imgW="1155600" imgH="203040" progId="Equation.DSMT4">
                  <p:embed/>
                  <p:pic>
                    <p:nvPicPr>
                      <p:cNvPr id="304147"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70113" y="5715000"/>
                        <a:ext cx="2401887"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48" name="Object 20"/>
          <p:cNvGraphicFramePr>
            <a:graphicFrameLocks noChangeAspect="1"/>
          </p:cNvGraphicFramePr>
          <p:nvPr/>
        </p:nvGraphicFramePr>
        <p:xfrm>
          <a:off x="4556125" y="5732463"/>
          <a:ext cx="4435475" cy="363537"/>
        </p:xfrm>
        <a:graphic>
          <a:graphicData uri="http://schemas.openxmlformats.org/presentationml/2006/ole">
            <mc:AlternateContent xmlns:mc="http://schemas.openxmlformats.org/markup-compatibility/2006">
              <mc:Choice xmlns:v="urn:schemas-microsoft-com:vml" Requires="v">
                <p:oleObj spid="_x0000_s231817" name="Equation" r:id="rId20" imgW="2133360" imgH="164880" progId="Equation.DSMT4">
                  <p:embed/>
                </p:oleObj>
              </mc:Choice>
              <mc:Fallback>
                <p:oleObj name="Equation" r:id="rId20" imgW="2133360" imgH="164880" progId="Equation.DSMT4">
                  <p:embed/>
                  <p:pic>
                    <p:nvPicPr>
                      <p:cNvPr id="304148"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56125" y="5732463"/>
                        <a:ext cx="4435475" cy="3635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49" name="Object 21"/>
          <p:cNvGraphicFramePr>
            <a:graphicFrameLocks noChangeAspect="1"/>
          </p:cNvGraphicFramePr>
          <p:nvPr/>
        </p:nvGraphicFramePr>
        <p:xfrm>
          <a:off x="6251575" y="4830763"/>
          <a:ext cx="2511425" cy="427037"/>
        </p:xfrm>
        <a:graphic>
          <a:graphicData uri="http://schemas.openxmlformats.org/presentationml/2006/ole">
            <mc:AlternateContent xmlns:mc="http://schemas.openxmlformats.org/markup-compatibility/2006">
              <mc:Choice xmlns:v="urn:schemas-microsoft-com:vml" Requires="v">
                <p:oleObj spid="_x0000_s231818" name="Equation" r:id="rId22" imgW="1269720" imgH="203040" progId="Equation.DSMT4">
                  <p:embed/>
                </p:oleObj>
              </mc:Choice>
              <mc:Fallback>
                <p:oleObj name="Equation" r:id="rId22" imgW="1269720" imgH="203040" progId="Equation.DSMT4">
                  <p:embed/>
                  <p:pic>
                    <p:nvPicPr>
                      <p:cNvPr id="304149" name="Object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51575" y="4830763"/>
                        <a:ext cx="2511425"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0" name="Object 22"/>
          <p:cNvGraphicFramePr>
            <a:graphicFrameLocks noChangeAspect="1"/>
          </p:cNvGraphicFramePr>
          <p:nvPr/>
        </p:nvGraphicFramePr>
        <p:xfrm>
          <a:off x="6248400" y="4297363"/>
          <a:ext cx="2511425" cy="427037"/>
        </p:xfrm>
        <a:graphic>
          <a:graphicData uri="http://schemas.openxmlformats.org/presentationml/2006/ole">
            <mc:AlternateContent xmlns:mc="http://schemas.openxmlformats.org/markup-compatibility/2006">
              <mc:Choice xmlns:v="urn:schemas-microsoft-com:vml" Requires="v">
                <p:oleObj spid="_x0000_s231819" name="Equation" r:id="rId24" imgW="1269720" imgH="203040" progId="Equation.DSMT4">
                  <p:embed/>
                </p:oleObj>
              </mc:Choice>
              <mc:Fallback>
                <p:oleObj name="Equation" r:id="rId24" imgW="1269720" imgH="203040" progId="Equation.DSMT4">
                  <p:embed/>
                  <p:pic>
                    <p:nvPicPr>
                      <p:cNvPr id="304150"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8400" y="4297363"/>
                        <a:ext cx="2511425"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1" name="Object 23"/>
          <p:cNvGraphicFramePr>
            <a:graphicFrameLocks noChangeAspect="1"/>
          </p:cNvGraphicFramePr>
          <p:nvPr/>
        </p:nvGraphicFramePr>
        <p:xfrm>
          <a:off x="2043113" y="4876800"/>
          <a:ext cx="2376487" cy="447675"/>
        </p:xfrm>
        <a:graphic>
          <a:graphicData uri="http://schemas.openxmlformats.org/presentationml/2006/ole">
            <mc:AlternateContent xmlns:mc="http://schemas.openxmlformats.org/markup-compatibility/2006">
              <mc:Choice xmlns:v="urn:schemas-microsoft-com:vml" Requires="v">
                <p:oleObj spid="_x0000_s231820" name="Equation" r:id="rId26" imgW="1143000" imgH="203040" progId="Equation.DSMT4">
                  <p:embed/>
                </p:oleObj>
              </mc:Choice>
              <mc:Fallback>
                <p:oleObj name="Equation" r:id="rId26" imgW="1143000" imgH="203040" progId="Equation.DSMT4">
                  <p:embed/>
                  <p:pic>
                    <p:nvPicPr>
                      <p:cNvPr id="304151" name="Object 2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43113" y="4876800"/>
                        <a:ext cx="2376487"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2" name="Object 24"/>
          <p:cNvGraphicFramePr>
            <a:graphicFrameLocks noChangeAspect="1"/>
          </p:cNvGraphicFramePr>
          <p:nvPr/>
        </p:nvGraphicFramePr>
        <p:xfrm>
          <a:off x="1936750" y="4384675"/>
          <a:ext cx="2178050" cy="415925"/>
        </p:xfrm>
        <a:graphic>
          <a:graphicData uri="http://schemas.openxmlformats.org/presentationml/2006/ole">
            <mc:AlternateContent xmlns:mc="http://schemas.openxmlformats.org/markup-compatibility/2006">
              <mc:Choice xmlns:v="urn:schemas-microsoft-com:vml" Requires="v">
                <p:oleObj spid="_x0000_s231821" name="Equation" r:id="rId28" imgW="1130040" imgH="203040" progId="Equation.DSMT4">
                  <p:embed/>
                </p:oleObj>
              </mc:Choice>
              <mc:Fallback>
                <p:oleObj name="Equation" r:id="rId28" imgW="1130040" imgH="203040" progId="Equation.DSMT4">
                  <p:embed/>
                  <p:pic>
                    <p:nvPicPr>
                      <p:cNvPr id="304152" name="Object 2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36750" y="4384675"/>
                        <a:ext cx="2178050" cy="415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53" name="Text Box 25"/>
          <p:cNvSpPr txBox="1">
            <a:spLocks noChangeArrowheads="1"/>
          </p:cNvSpPr>
          <p:nvPr/>
        </p:nvSpPr>
        <p:spPr bwMode="auto">
          <a:xfrm>
            <a:off x="533400" y="6172200"/>
            <a:ext cx="2971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total power?  </a:t>
            </a:r>
          </a:p>
        </p:txBody>
      </p:sp>
      <p:graphicFrame>
        <p:nvGraphicFramePr>
          <p:cNvPr id="304154" name="Object 26"/>
          <p:cNvGraphicFramePr>
            <a:graphicFrameLocks noChangeAspect="1"/>
          </p:cNvGraphicFramePr>
          <p:nvPr/>
        </p:nvGraphicFramePr>
        <p:xfrm>
          <a:off x="3276600" y="6261100"/>
          <a:ext cx="414338" cy="292100"/>
        </p:xfrm>
        <a:graphic>
          <a:graphicData uri="http://schemas.openxmlformats.org/presentationml/2006/ole">
            <mc:AlternateContent xmlns:mc="http://schemas.openxmlformats.org/markup-compatibility/2006">
              <mc:Choice xmlns:v="urn:schemas-microsoft-com:vml" Requires="v">
                <p:oleObj spid="_x0000_s231822" name="Equation" r:id="rId30" imgW="304560" imgH="203040" progId="Equation.DSMT4">
                  <p:embed/>
                </p:oleObj>
              </mc:Choice>
              <mc:Fallback>
                <p:oleObj name="Equation" r:id="rId30" imgW="304560" imgH="203040" progId="Equation.DSMT4">
                  <p:embed/>
                  <p:pic>
                    <p:nvPicPr>
                      <p:cNvPr id="304154" name="Object 2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76600" y="6261100"/>
                        <a:ext cx="414338" cy="292100"/>
                      </a:xfrm>
                      <a:prstGeom prst="rect">
                        <a:avLst/>
                      </a:prstGeom>
                      <a:solidFill>
                        <a:schemeClr val="bg1"/>
                      </a:solidFill>
                      <a:ln>
                        <a:noFill/>
                      </a:ln>
                      <a:extLs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5" name="Object 27"/>
          <p:cNvGraphicFramePr>
            <a:graphicFrameLocks noChangeAspect="1"/>
          </p:cNvGraphicFramePr>
          <p:nvPr/>
        </p:nvGraphicFramePr>
        <p:xfrm>
          <a:off x="3878263" y="6261100"/>
          <a:ext cx="1619250" cy="292100"/>
        </p:xfrm>
        <a:graphic>
          <a:graphicData uri="http://schemas.openxmlformats.org/presentationml/2006/ole">
            <mc:AlternateContent xmlns:mc="http://schemas.openxmlformats.org/markup-compatibility/2006">
              <mc:Choice xmlns:v="urn:schemas-microsoft-com:vml" Requires="v">
                <p:oleObj spid="_x0000_s231823" name="Equation" r:id="rId32" imgW="1193760" imgH="203040" progId="Equation.DSMT4">
                  <p:embed/>
                </p:oleObj>
              </mc:Choice>
              <mc:Fallback>
                <p:oleObj name="Equation" r:id="rId32" imgW="1193760" imgH="203040" progId="Equation.DSMT4">
                  <p:embed/>
                  <p:pic>
                    <p:nvPicPr>
                      <p:cNvPr id="304155" name="Object 2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78263" y="6261100"/>
                        <a:ext cx="1619250" cy="292100"/>
                      </a:xfrm>
                      <a:prstGeom prst="rect">
                        <a:avLst/>
                      </a:prstGeom>
                      <a:solidFill>
                        <a:schemeClr val="bg1"/>
                      </a:solidFill>
                      <a:ln>
                        <a:noFill/>
                      </a:ln>
                      <a:extLs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6" name="Object 28"/>
          <p:cNvGraphicFramePr>
            <a:graphicFrameLocks noChangeAspect="1"/>
          </p:cNvGraphicFramePr>
          <p:nvPr/>
        </p:nvGraphicFramePr>
        <p:xfrm>
          <a:off x="5684838" y="6289675"/>
          <a:ext cx="3306762" cy="236538"/>
        </p:xfrm>
        <a:graphic>
          <a:graphicData uri="http://schemas.openxmlformats.org/presentationml/2006/ole">
            <mc:AlternateContent xmlns:mc="http://schemas.openxmlformats.org/markup-compatibility/2006">
              <mc:Choice xmlns:v="urn:schemas-microsoft-com:vml" Requires="v">
                <p:oleObj spid="_x0000_s231824" name="Equation" r:id="rId34" imgW="2438280" imgH="164880" progId="Equation.DSMT4">
                  <p:embed/>
                </p:oleObj>
              </mc:Choice>
              <mc:Fallback>
                <p:oleObj name="Equation" r:id="rId34" imgW="2438280" imgH="164880" progId="Equation.DSMT4">
                  <p:embed/>
                  <p:pic>
                    <p:nvPicPr>
                      <p:cNvPr id="304156" name="Object 2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684838" y="6289675"/>
                        <a:ext cx="3306762" cy="236538"/>
                      </a:xfrm>
                      <a:prstGeom prst="rect">
                        <a:avLst/>
                      </a:prstGeom>
                      <a:solidFill>
                        <a:schemeClr val="bg1"/>
                      </a:solidFill>
                      <a:ln>
                        <a:noFill/>
                      </a:ln>
                      <a:extLs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519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Oct. 21,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CC6E9F13-44D4-F44C-A33F-4E34EA14EF43}" type="slidenum">
              <a:rPr lang="en-US"/>
              <a:pPr/>
              <a:t>16</a:t>
            </a:fld>
            <a:endParaRPr lang="en-US"/>
          </a:p>
        </p:txBody>
      </p:sp>
      <p:pic>
        <p:nvPicPr>
          <p:cNvPr id="306178" name="Picture 2" descr="FG25_019"/>
          <p:cNvPicPr>
            <a:picLocks noChangeAspect="1" noChangeArrowheads="1"/>
          </p:cNvPicPr>
          <p:nvPr/>
        </p:nvPicPr>
        <p:blipFill>
          <a:blip r:embed="rId3"/>
          <a:srcRect/>
          <a:stretch>
            <a:fillRect/>
          </a:stretch>
        </p:blipFill>
        <p:spPr bwMode="auto">
          <a:xfrm>
            <a:off x="6019800" y="4581525"/>
            <a:ext cx="3886200" cy="2343150"/>
          </a:xfrm>
          <a:prstGeom prst="rect">
            <a:avLst/>
          </a:prstGeom>
          <a:noFill/>
        </p:spPr>
      </p:pic>
      <p:sp>
        <p:nvSpPr>
          <p:cNvPr id="306179" name="Rectangle 3"/>
          <p:cNvSpPr>
            <a:spLocks noGrp="1" noChangeArrowheads="1"/>
          </p:cNvSpPr>
          <p:nvPr>
            <p:ph type="title"/>
          </p:nvPr>
        </p:nvSpPr>
        <p:spPr>
          <a:xfrm>
            <a:off x="76200" y="-76200"/>
            <a:ext cx="8915400" cy="685800"/>
          </a:xfrm>
        </p:spPr>
        <p:txBody>
          <a:bodyPr/>
          <a:lstStyle/>
          <a:p>
            <a:r>
              <a:rPr lang="en-US"/>
              <a:t>Alternating Current</a:t>
            </a:r>
          </a:p>
        </p:txBody>
      </p:sp>
      <p:sp>
        <p:nvSpPr>
          <p:cNvPr id="306180" name="Rectangle 4"/>
          <p:cNvSpPr>
            <a:spLocks noChangeArrowheads="1"/>
          </p:cNvSpPr>
          <p:nvPr/>
        </p:nvSpPr>
        <p:spPr bwMode="auto">
          <a:xfrm>
            <a:off x="152400" y="457200"/>
            <a:ext cx="87630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Does the direction of the flow of current change while a battery is connected to a circuit? (</a:t>
            </a:r>
            <a:r>
              <a:rPr lang="en-US" sz="2800" dirty="0">
                <a:solidFill>
                  <a:srgbClr val="CC00CC"/>
                </a:solidFill>
                <a:latin typeface="Arial Narrow" charset="0"/>
              </a:rPr>
              <a:t>poll 14</a:t>
            </a:r>
            <a:r>
              <a:rPr lang="en-US" sz="2800" dirty="0">
                <a:solidFill>
                  <a:schemeClr val="accent2"/>
                </a:solidFill>
                <a:latin typeface="Arial Narrow" charset="0"/>
              </a:rPr>
              <a:t>)</a:t>
            </a:r>
          </a:p>
          <a:p>
            <a:pPr marL="742950" lvl="1" indent="-285750">
              <a:spcBef>
                <a:spcPct val="20000"/>
              </a:spcBef>
              <a:buFontTx/>
              <a:buChar char="–"/>
            </a:pPr>
            <a:r>
              <a:rPr lang="en-US" dirty="0">
                <a:solidFill>
                  <a:srgbClr val="660066"/>
                </a:solidFill>
                <a:latin typeface="Arial Narrow" charset="0"/>
                <a:ea typeface="ＭＳ Ｐゴシック" charset="-128"/>
              </a:rPr>
              <a:t>No.  Why?</a:t>
            </a:r>
          </a:p>
          <a:p>
            <a:pPr marL="1143000" lvl="2" indent="-228600">
              <a:spcBef>
                <a:spcPct val="20000"/>
              </a:spcBef>
              <a:buFontTx/>
              <a:buChar char="•"/>
            </a:pPr>
            <a:r>
              <a:rPr lang="en-US" sz="2000" dirty="0">
                <a:solidFill>
                  <a:srgbClr val="003300"/>
                </a:solidFill>
                <a:latin typeface="Arial Narrow" charset="0"/>
                <a:ea typeface="ＭＳ Ｐゴシック" charset="-128"/>
              </a:rPr>
              <a:t>Because its source of potential difference stays put, once connected</a:t>
            </a:r>
          </a:p>
          <a:p>
            <a:pPr marL="742950" lvl="1" indent="-285750">
              <a:spcBef>
                <a:spcPct val="20000"/>
              </a:spcBef>
              <a:buFontTx/>
              <a:buChar char="–"/>
            </a:pPr>
            <a:r>
              <a:rPr lang="en-US" dirty="0">
                <a:solidFill>
                  <a:srgbClr val="660066"/>
                </a:solidFill>
                <a:latin typeface="Arial Narrow" charset="0"/>
                <a:ea typeface="ＭＳ Ｐゴシック" charset="-128"/>
              </a:rPr>
              <a:t>This kind of current is called the </a:t>
            </a:r>
            <a:r>
              <a:rPr lang="en-US" dirty="0">
                <a:solidFill>
                  <a:srgbClr val="C00000"/>
                </a:solidFill>
                <a:latin typeface="Arial Narrow" charset="0"/>
                <a:ea typeface="ＭＳ Ｐゴシック" charset="-128"/>
              </a:rPr>
              <a:t>Direct Current (DC</a:t>
            </a:r>
            <a:r>
              <a:rPr lang="en-US" dirty="0">
                <a:solidFill>
                  <a:srgbClr val="660066"/>
                </a:solidFill>
                <a:latin typeface="Arial Narrow" charset="0"/>
                <a:ea typeface="ＭＳ Ｐゴシック" charset="-128"/>
              </a:rPr>
              <a:t>), and it does not change its direction of flow while the battery is connected.</a:t>
            </a:r>
          </a:p>
          <a:p>
            <a:pPr marL="1143000" lvl="2" indent="-228600">
              <a:spcBef>
                <a:spcPct val="20000"/>
              </a:spcBef>
              <a:buFontTx/>
              <a:buChar char="•"/>
            </a:pPr>
            <a:r>
              <a:rPr lang="en-US" sz="2000" dirty="0">
                <a:solidFill>
                  <a:srgbClr val="003300"/>
                </a:solidFill>
                <a:latin typeface="Arial Narrow" charset="0"/>
                <a:ea typeface="ＭＳ Ｐゴシック" charset="-128"/>
              </a:rPr>
              <a:t>How would DC look as a function of time? (</a:t>
            </a:r>
            <a:r>
              <a:rPr lang="en-US" sz="2000" dirty="0">
                <a:solidFill>
                  <a:srgbClr val="CC00CC"/>
                </a:solidFill>
                <a:latin typeface="Arial Narrow" charset="0"/>
                <a:ea typeface="ＭＳ Ｐゴシック" charset="-128"/>
              </a:rPr>
              <a:t>poll 16</a:t>
            </a:r>
            <a:r>
              <a:rPr lang="en-US" sz="2000" dirty="0">
                <a:solidFill>
                  <a:srgbClr val="003300"/>
                </a:solidFill>
                <a:latin typeface="Arial Narrow" charset="0"/>
                <a:ea typeface="ＭＳ Ｐゴシック" charset="-128"/>
              </a:rPr>
              <a:t>)</a:t>
            </a:r>
          </a:p>
          <a:p>
            <a:pPr marL="1600200" lvl="3" indent="-228600">
              <a:spcBef>
                <a:spcPct val="20000"/>
              </a:spcBef>
              <a:buFontTx/>
              <a:buChar char="–"/>
            </a:pPr>
            <a:r>
              <a:rPr lang="en-US" sz="1800" dirty="0">
                <a:solidFill>
                  <a:srgbClr val="CC00CC"/>
                </a:solidFill>
                <a:latin typeface="Arial Narrow" charset="0"/>
                <a:ea typeface="ＭＳ Ｐゴシック" charset="-128"/>
              </a:rPr>
              <a:t>A straight line at the same value</a:t>
            </a:r>
          </a:p>
          <a:p>
            <a:pPr marL="342900" indent="-342900">
              <a:spcBef>
                <a:spcPct val="20000"/>
              </a:spcBef>
              <a:buFontTx/>
              <a:buChar char="•"/>
            </a:pPr>
            <a:r>
              <a:rPr lang="en-US" sz="2800" dirty="0">
                <a:solidFill>
                  <a:schemeClr val="accent2"/>
                </a:solidFill>
                <a:latin typeface="Arial Narrow" charset="0"/>
              </a:rPr>
              <a:t>Electric generators at electric power plant produce </a:t>
            </a:r>
            <a:r>
              <a:rPr lang="en-US" sz="2800" dirty="0">
                <a:solidFill>
                  <a:srgbClr val="C00000"/>
                </a:solidFill>
                <a:latin typeface="Arial Narrow" charset="0"/>
              </a:rPr>
              <a:t>alternating current (AC)</a:t>
            </a:r>
          </a:p>
          <a:p>
            <a:pPr marL="742950" lvl="1" indent="-285750">
              <a:spcBef>
                <a:spcPct val="20000"/>
              </a:spcBef>
              <a:buFontTx/>
              <a:buChar char="–"/>
            </a:pPr>
            <a:r>
              <a:rPr lang="en-US" dirty="0">
                <a:solidFill>
                  <a:srgbClr val="660066"/>
                </a:solidFill>
                <a:latin typeface="Arial Narrow" charset="0"/>
                <a:ea typeface="ＭＳ Ｐゴシック" charset="-128"/>
              </a:rPr>
              <a:t>AC reverses direction many times a second </a:t>
            </a:r>
            <a:r>
              <a:rPr lang="en-US" dirty="0">
                <a:solidFill>
                  <a:srgbClr val="003300"/>
                </a:solidFill>
                <a:latin typeface="Arial Narrow" charset="0"/>
                <a:ea typeface="ＭＳ Ｐゴシック" charset="-128"/>
              </a:rPr>
              <a:t>(</a:t>
            </a:r>
            <a:r>
              <a:rPr lang="en-US" dirty="0">
                <a:solidFill>
                  <a:srgbClr val="CC00CC"/>
                </a:solidFill>
                <a:latin typeface="Arial Narrow" charset="0"/>
                <a:ea typeface="ＭＳ Ｐゴシック" charset="-128"/>
              </a:rPr>
              <a:t>poll 16</a:t>
            </a:r>
            <a:r>
              <a:rPr lang="en-US" dirty="0">
                <a:solidFill>
                  <a:srgbClr val="003300"/>
                </a:solidFill>
                <a:latin typeface="Arial Narrow" charset="0"/>
                <a:ea typeface="ＭＳ Ｐゴシック" charset="-128"/>
              </a:rPr>
              <a:t>)</a:t>
            </a: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AC is sinusoidal as a function of time</a:t>
            </a:r>
          </a:p>
        </p:txBody>
      </p:sp>
      <p:sp>
        <p:nvSpPr>
          <p:cNvPr id="306181" name="Rectangle 5"/>
          <p:cNvSpPr>
            <a:spLocks noChangeArrowheads="1"/>
          </p:cNvSpPr>
          <p:nvPr/>
        </p:nvSpPr>
        <p:spPr bwMode="auto">
          <a:xfrm>
            <a:off x="152400" y="5486400"/>
            <a:ext cx="61722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Most the currents supplied to homes and business are AC.</a:t>
            </a:r>
          </a:p>
        </p:txBody>
      </p:sp>
    </p:spTree>
    <p:extLst>
      <p:ext uri="{BB962C8B-B14F-4D97-AF65-F5344CB8AC3E}">
        <p14:creationId xmlns:p14="http://schemas.microsoft.com/office/powerpoint/2010/main" val="380647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Oct. 21, 2020</a:t>
            </a:r>
          </a:p>
        </p:txBody>
      </p:sp>
      <p:sp>
        <p:nvSpPr>
          <p:cNvPr id="9" name="Footer Placeholder 4"/>
          <p:cNvSpPr>
            <a:spLocks noGrp="1"/>
          </p:cNvSpPr>
          <p:nvPr>
            <p:ph type="ftr" sz="quarter" idx="11"/>
          </p:nvPr>
        </p:nvSpPr>
        <p:spPr/>
        <p:txBody>
          <a:bodyPr/>
          <a:lstStyle/>
          <a:p>
            <a:r>
              <a:rPr lang="de-DE"/>
              <a:t>PHYS 1444-002, Fall 2020                    Dr. Jaehoon Yu</a:t>
            </a:r>
            <a:endParaRPr lang="en-US"/>
          </a:p>
        </p:txBody>
      </p:sp>
      <p:sp>
        <p:nvSpPr>
          <p:cNvPr id="10" name="Slide Number Placeholder 5"/>
          <p:cNvSpPr>
            <a:spLocks noGrp="1"/>
          </p:cNvSpPr>
          <p:nvPr>
            <p:ph type="sldNum" sz="quarter" idx="12"/>
          </p:nvPr>
        </p:nvSpPr>
        <p:spPr/>
        <p:txBody>
          <a:bodyPr/>
          <a:lstStyle/>
          <a:p>
            <a:fld id="{093A3EAA-959D-774D-B966-F3440687EEF1}" type="slidenum">
              <a:rPr lang="en-US"/>
              <a:pPr/>
              <a:t>17</a:t>
            </a:fld>
            <a:endParaRPr lang="en-US"/>
          </a:p>
        </p:txBody>
      </p:sp>
      <p:pic>
        <p:nvPicPr>
          <p:cNvPr id="307202" name="Picture 2" descr="FG25_019"/>
          <p:cNvPicPr>
            <a:picLocks noChangeAspect="1" noChangeArrowheads="1"/>
          </p:cNvPicPr>
          <p:nvPr/>
        </p:nvPicPr>
        <p:blipFill>
          <a:blip r:embed="rId3"/>
          <a:srcRect/>
          <a:stretch>
            <a:fillRect/>
          </a:stretch>
        </p:blipFill>
        <p:spPr bwMode="auto">
          <a:xfrm>
            <a:off x="6096000" y="1066800"/>
            <a:ext cx="3352800" cy="1841500"/>
          </a:xfrm>
          <a:prstGeom prst="rect">
            <a:avLst/>
          </a:prstGeom>
          <a:noFill/>
        </p:spPr>
      </p:pic>
      <p:sp>
        <p:nvSpPr>
          <p:cNvPr id="307203" name="Rectangle 3"/>
          <p:cNvSpPr>
            <a:spLocks noGrp="1" noChangeArrowheads="1"/>
          </p:cNvSpPr>
          <p:nvPr>
            <p:ph type="title"/>
          </p:nvPr>
        </p:nvSpPr>
        <p:spPr>
          <a:xfrm>
            <a:off x="685800" y="0"/>
            <a:ext cx="7772400" cy="609600"/>
          </a:xfrm>
        </p:spPr>
        <p:txBody>
          <a:bodyPr/>
          <a:lstStyle/>
          <a:p>
            <a:r>
              <a:rPr lang="en-US" sz="4000" dirty="0"/>
              <a:t>The Alternating Current</a:t>
            </a:r>
          </a:p>
        </p:txBody>
      </p:sp>
      <p:sp>
        <p:nvSpPr>
          <p:cNvPr id="307204" name="Rectangle 4"/>
          <p:cNvSpPr>
            <a:spLocks noGrp="1" noChangeArrowheads="1"/>
          </p:cNvSpPr>
          <p:nvPr>
            <p:ph type="body" idx="1"/>
          </p:nvPr>
        </p:nvSpPr>
        <p:spPr>
          <a:xfrm>
            <a:off x="228600" y="685800"/>
            <a:ext cx="8610600" cy="5715000"/>
          </a:xfrm>
        </p:spPr>
        <p:txBody>
          <a:bodyPr/>
          <a:lstStyle/>
          <a:p>
            <a:pPr>
              <a:lnSpc>
                <a:spcPct val="80000"/>
              </a:lnSpc>
            </a:pPr>
            <a:r>
              <a:rPr lang="en-US" sz="2800" dirty="0"/>
              <a:t>The voltage produced by an AC electric generator is sinusoidal </a:t>
            </a:r>
          </a:p>
          <a:p>
            <a:pPr lvl="1">
              <a:lnSpc>
                <a:spcPct val="80000"/>
              </a:lnSpc>
            </a:pPr>
            <a:r>
              <a:rPr lang="en-US" sz="2400" dirty="0"/>
              <a:t>This is why the AC current is sinusoidal (</a:t>
            </a:r>
            <a:r>
              <a:rPr lang="en-US" sz="2400" dirty="0">
                <a:solidFill>
                  <a:srgbClr val="CC00CC"/>
                </a:solidFill>
              </a:rPr>
              <a:t>Poll 17</a:t>
            </a:r>
            <a:r>
              <a:rPr lang="en-US" sz="2400" dirty="0"/>
              <a:t>)</a:t>
            </a:r>
          </a:p>
          <a:p>
            <a:pPr>
              <a:lnSpc>
                <a:spcPct val="80000"/>
              </a:lnSpc>
            </a:pPr>
            <a:r>
              <a:rPr lang="en-US" sz="2800" dirty="0"/>
              <a:t>Voltage produced can be written as </a:t>
            </a:r>
          </a:p>
          <a:p>
            <a:pPr>
              <a:lnSpc>
                <a:spcPct val="80000"/>
              </a:lnSpc>
            </a:pPr>
            <a:endParaRPr lang="en-US" sz="2800" dirty="0"/>
          </a:p>
          <a:p>
            <a:pPr>
              <a:lnSpc>
                <a:spcPct val="80000"/>
              </a:lnSpc>
            </a:pPr>
            <a:r>
              <a:rPr lang="en-US" sz="2800" dirty="0"/>
              <a:t>What are the maximum and minimum voltages?</a:t>
            </a:r>
          </a:p>
          <a:p>
            <a:pPr lvl="1">
              <a:lnSpc>
                <a:spcPct val="80000"/>
              </a:lnSpc>
            </a:pPr>
            <a:r>
              <a:rPr lang="en-US" sz="2400" dirty="0"/>
              <a:t>V</a:t>
            </a:r>
            <a:r>
              <a:rPr lang="en-US" sz="2400" baseline="-25000" dirty="0"/>
              <a:t>0</a:t>
            </a:r>
            <a:r>
              <a:rPr lang="en-US" sz="2400" dirty="0"/>
              <a:t> (–V</a:t>
            </a:r>
            <a:r>
              <a:rPr lang="en-US" sz="2400" baseline="-25000" dirty="0"/>
              <a:t>0</a:t>
            </a:r>
            <a:r>
              <a:rPr lang="en-US" sz="2400" dirty="0"/>
              <a:t>) and 0</a:t>
            </a:r>
            <a:endParaRPr lang="en-US" sz="2400" baseline="-25000" dirty="0"/>
          </a:p>
          <a:p>
            <a:pPr lvl="1">
              <a:lnSpc>
                <a:spcPct val="80000"/>
              </a:lnSpc>
            </a:pPr>
            <a:r>
              <a:rPr lang="en-US" sz="2400" dirty="0"/>
              <a:t>The potential oscillates between +V</a:t>
            </a:r>
            <a:r>
              <a:rPr lang="en-US" sz="2400" baseline="-25000" dirty="0"/>
              <a:t>0</a:t>
            </a:r>
            <a:r>
              <a:rPr lang="en-US" sz="2400" dirty="0"/>
              <a:t> and –V</a:t>
            </a:r>
            <a:r>
              <a:rPr lang="en-US" sz="2400" baseline="-25000" dirty="0"/>
              <a:t>0</a:t>
            </a:r>
            <a:r>
              <a:rPr lang="en-US" sz="2400" dirty="0"/>
              <a:t>, the peak voltages or amplitude</a:t>
            </a:r>
          </a:p>
          <a:p>
            <a:pPr lvl="1">
              <a:lnSpc>
                <a:spcPct val="80000"/>
              </a:lnSpc>
            </a:pPr>
            <a:r>
              <a:rPr lang="en-US" sz="2400" dirty="0"/>
              <a:t>What is </a:t>
            </a:r>
            <a:r>
              <a:rPr lang="en-US" sz="2400" dirty="0" err="1">
                <a:latin typeface="Monotype Corsiva" charset="0"/>
              </a:rPr>
              <a:t>f</a:t>
            </a:r>
            <a:r>
              <a:rPr lang="en-US" sz="2400" dirty="0"/>
              <a:t>?</a:t>
            </a:r>
          </a:p>
          <a:p>
            <a:pPr lvl="2">
              <a:lnSpc>
                <a:spcPct val="80000"/>
              </a:lnSpc>
            </a:pPr>
            <a:r>
              <a:rPr lang="en-US" sz="2000" dirty="0"/>
              <a:t>The frequency, the number of complete oscillations made per second.  What is the unit of </a:t>
            </a:r>
            <a:r>
              <a:rPr lang="en-US" sz="2000" dirty="0" err="1">
                <a:latin typeface="Monotype Corsiva" charset="0"/>
              </a:rPr>
              <a:t>f</a:t>
            </a:r>
            <a:r>
              <a:rPr lang="en-US" sz="2000" dirty="0"/>
              <a:t>?  What is the normal size of </a:t>
            </a:r>
            <a:r>
              <a:rPr lang="en-US" sz="2000" dirty="0" err="1">
                <a:latin typeface="Monotype Corsiva" charset="0"/>
              </a:rPr>
              <a:t>f</a:t>
            </a:r>
            <a:r>
              <a:rPr lang="en-US" sz="2000" dirty="0">
                <a:latin typeface="Monotype Corsiva" charset="0"/>
              </a:rPr>
              <a:t> </a:t>
            </a:r>
            <a:r>
              <a:rPr lang="en-US" sz="2000" dirty="0"/>
              <a:t>in the US?</a:t>
            </a:r>
          </a:p>
          <a:p>
            <a:pPr lvl="3">
              <a:lnSpc>
                <a:spcPct val="80000"/>
              </a:lnSpc>
            </a:pPr>
            <a:r>
              <a:rPr lang="en-US" sz="1800" dirty="0" err="1">
                <a:latin typeface="Monotype Corsiva" charset="0"/>
              </a:rPr>
              <a:t>f</a:t>
            </a:r>
            <a:r>
              <a:rPr lang="en-US" sz="1800" dirty="0"/>
              <a:t>=60Hz in the US and Canada. </a:t>
            </a:r>
          </a:p>
          <a:p>
            <a:pPr lvl="3">
              <a:lnSpc>
                <a:spcPct val="80000"/>
              </a:lnSpc>
            </a:pPr>
            <a:r>
              <a:rPr lang="en-US" sz="1800" dirty="0"/>
              <a:t>Many European countries have </a:t>
            </a:r>
            <a:r>
              <a:rPr lang="en-US" sz="1800" dirty="0" err="1">
                <a:latin typeface="Monotype Corsiva" charset="0"/>
              </a:rPr>
              <a:t>f</a:t>
            </a:r>
            <a:r>
              <a:rPr lang="en-US" sz="1800" dirty="0"/>
              <a:t>=50Hz.</a:t>
            </a:r>
          </a:p>
          <a:p>
            <a:pPr lvl="1">
              <a:lnSpc>
                <a:spcPct val="80000"/>
              </a:lnSpc>
            </a:pPr>
            <a:r>
              <a:rPr lang="en-US" sz="2400" dirty="0"/>
              <a:t> </a:t>
            </a:r>
            <a:r>
              <a:rPr lang="en-US" sz="2400" dirty="0" err="1">
                <a:latin typeface="Symbol" charset="2"/>
              </a:rPr>
              <a:t>ω</a:t>
            </a:r>
            <a:r>
              <a:rPr lang="en-US" sz="2400" dirty="0">
                <a:latin typeface="Symbol" charset="2"/>
              </a:rPr>
              <a:t>=2π</a:t>
            </a:r>
            <a:r>
              <a:rPr lang="en-US" sz="2400" dirty="0">
                <a:latin typeface="Monotype Corsiva" charset="0"/>
              </a:rPr>
              <a:t>f</a:t>
            </a:r>
          </a:p>
        </p:txBody>
      </p:sp>
      <p:graphicFrame>
        <p:nvGraphicFramePr>
          <p:cNvPr id="307205" name="Object 5"/>
          <p:cNvGraphicFramePr>
            <a:graphicFrameLocks noChangeAspect="1"/>
          </p:cNvGraphicFramePr>
          <p:nvPr/>
        </p:nvGraphicFramePr>
        <p:xfrm>
          <a:off x="1403350" y="2107906"/>
          <a:ext cx="958850" cy="635294"/>
        </p:xfrm>
        <a:graphic>
          <a:graphicData uri="http://schemas.openxmlformats.org/presentationml/2006/ole">
            <mc:AlternateContent xmlns:mc="http://schemas.openxmlformats.org/markup-compatibility/2006">
              <mc:Choice xmlns:v="urn:schemas-microsoft-com:vml" Requires="v">
                <p:oleObj spid="_x0000_s215305" name="Equation" r:id="rId4" imgW="406400" imgH="254000" progId="Equation.DSMT4">
                  <p:embed/>
                </p:oleObj>
              </mc:Choice>
              <mc:Fallback>
                <p:oleObj name="Equation" r:id="rId4" imgW="406400" imgH="254000" progId="Equation.DSMT4">
                  <p:embed/>
                  <p:pic>
                    <p:nvPicPr>
                      <p:cNvPr id="307205" name="Object 5"/>
                      <p:cNvPicPr>
                        <a:picLocks noChangeAspect="1" noChangeArrowheads="1"/>
                      </p:cNvPicPr>
                      <p:nvPr/>
                    </p:nvPicPr>
                    <p:blipFill>
                      <a:blip r:embed="rId5"/>
                      <a:srcRect/>
                      <a:stretch>
                        <a:fillRect/>
                      </a:stretch>
                    </p:blipFill>
                    <p:spPr bwMode="auto">
                      <a:xfrm>
                        <a:off x="1403350" y="2107906"/>
                        <a:ext cx="958850" cy="635294"/>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7206" name="Object 6"/>
          <p:cNvGraphicFramePr>
            <a:graphicFrameLocks noChangeAspect="1"/>
          </p:cNvGraphicFramePr>
          <p:nvPr/>
        </p:nvGraphicFramePr>
        <p:xfrm>
          <a:off x="2330450" y="2176463"/>
          <a:ext cx="2030413" cy="615950"/>
        </p:xfrm>
        <a:graphic>
          <a:graphicData uri="http://schemas.openxmlformats.org/presentationml/2006/ole">
            <mc:AlternateContent xmlns:mc="http://schemas.openxmlformats.org/markup-compatibility/2006">
              <mc:Choice xmlns:v="urn:schemas-microsoft-com:vml" Requires="v">
                <p:oleObj spid="_x0000_s215306" name="Equation" r:id="rId6" imgW="800100" imgH="228600" progId="Equation.DSMT4">
                  <p:embed/>
                </p:oleObj>
              </mc:Choice>
              <mc:Fallback>
                <p:oleObj name="Equation" r:id="rId6" imgW="800100" imgH="228600" progId="Equation.DSMT4">
                  <p:embed/>
                  <p:pic>
                    <p:nvPicPr>
                      <p:cNvPr id="30720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0450" y="2176463"/>
                        <a:ext cx="2030413" cy="6159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7207" name="Object 7"/>
          <p:cNvGraphicFramePr>
            <a:graphicFrameLocks noChangeAspect="1"/>
          </p:cNvGraphicFramePr>
          <p:nvPr/>
        </p:nvGraphicFramePr>
        <p:xfrm>
          <a:off x="4284663" y="2209800"/>
          <a:ext cx="1354137" cy="547688"/>
        </p:xfrm>
        <a:graphic>
          <a:graphicData uri="http://schemas.openxmlformats.org/presentationml/2006/ole">
            <mc:AlternateContent xmlns:mc="http://schemas.openxmlformats.org/markup-compatibility/2006">
              <mc:Choice xmlns:v="urn:schemas-microsoft-com:vml" Requires="v">
                <p:oleObj spid="_x0000_s215307" name="Equation" r:id="rId8" imgW="533160" imgH="203040" progId="Equation.DSMT4">
                  <p:embed/>
                </p:oleObj>
              </mc:Choice>
              <mc:Fallback>
                <p:oleObj name="Equation" r:id="rId8" imgW="533160" imgH="203040" progId="Equation.DSMT4">
                  <p:embed/>
                  <p:pic>
                    <p:nvPicPr>
                      <p:cNvPr id="307207"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2209800"/>
                        <a:ext cx="1354137" cy="5476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96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21,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A461131F-1AA1-0348-80DB-C84EFC36598E}" type="slidenum">
              <a:rPr lang="en-US"/>
              <a:pPr/>
              <a:t>18</a:t>
            </a:fld>
            <a:endParaRPr lang="en-US"/>
          </a:p>
        </p:txBody>
      </p:sp>
      <p:sp>
        <p:nvSpPr>
          <p:cNvPr id="308226" name="Rectangle 2"/>
          <p:cNvSpPr>
            <a:spLocks noGrp="1" noChangeArrowheads="1"/>
          </p:cNvSpPr>
          <p:nvPr>
            <p:ph type="title"/>
          </p:nvPr>
        </p:nvSpPr>
        <p:spPr>
          <a:xfrm>
            <a:off x="685800" y="0"/>
            <a:ext cx="7772400" cy="609600"/>
          </a:xfrm>
        </p:spPr>
        <p:txBody>
          <a:bodyPr/>
          <a:lstStyle/>
          <a:p>
            <a:r>
              <a:rPr lang="en-US" sz="4000"/>
              <a:t>Alternating Current</a:t>
            </a:r>
          </a:p>
        </p:txBody>
      </p:sp>
      <p:sp>
        <p:nvSpPr>
          <p:cNvPr id="308227" name="Rectangle 3"/>
          <p:cNvSpPr>
            <a:spLocks noGrp="1" noChangeArrowheads="1"/>
          </p:cNvSpPr>
          <p:nvPr>
            <p:ph type="body" idx="1"/>
          </p:nvPr>
        </p:nvSpPr>
        <p:spPr>
          <a:xfrm>
            <a:off x="228600" y="533400"/>
            <a:ext cx="8610600" cy="5715000"/>
          </a:xfrm>
        </p:spPr>
        <p:txBody>
          <a:bodyPr/>
          <a:lstStyle/>
          <a:p>
            <a:r>
              <a:rPr lang="en-US" sz="2800" dirty="0"/>
              <a:t>Since </a:t>
            </a:r>
            <a:r>
              <a:rPr lang="en-US" sz="2800" dirty="0">
                <a:solidFill>
                  <a:srgbClr val="CC00CC"/>
                </a:solidFill>
              </a:rPr>
              <a:t>V=IR</a:t>
            </a:r>
            <a:r>
              <a:rPr lang="en-US" sz="2800" dirty="0"/>
              <a:t>, if a voltage V exists across a resistance R, the current I is (</a:t>
            </a:r>
            <a:r>
              <a:rPr lang="en-US" sz="2800" dirty="0">
                <a:solidFill>
                  <a:srgbClr val="CC00CC"/>
                </a:solidFill>
              </a:rPr>
              <a:t>poll 17</a:t>
            </a:r>
            <a:r>
              <a:rPr lang="en-US" sz="2800" dirty="0"/>
              <a:t>)</a:t>
            </a:r>
          </a:p>
          <a:p>
            <a:endParaRPr lang="en-US" sz="2800" dirty="0"/>
          </a:p>
          <a:p>
            <a:endParaRPr lang="en-US" sz="2800" dirty="0"/>
          </a:p>
          <a:p>
            <a:r>
              <a:rPr lang="en-US" sz="2800" dirty="0"/>
              <a:t>What are the maximum and minimum currents?</a:t>
            </a:r>
          </a:p>
          <a:p>
            <a:pPr lvl="1"/>
            <a:r>
              <a:rPr lang="en-US" sz="2400" dirty="0"/>
              <a:t>I</a:t>
            </a:r>
            <a:r>
              <a:rPr lang="en-US" sz="2400" baseline="-25000" dirty="0"/>
              <a:t>0</a:t>
            </a:r>
            <a:r>
              <a:rPr lang="en-US" sz="2400" dirty="0"/>
              <a:t> (–I</a:t>
            </a:r>
            <a:r>
              <a:rPr lang="en-US" sz="2400" baseline="-25000" dirty="0"/>
              <a:t>0</a:t>
            </a:r>
            <a:r>
              <a:rPr lang="en-US" sz="2400" dirty="0"/>
              <a:t>) and 0</a:t>
            </a:r>
            <a:r>
              <a:rPr lang="en-US" sz="2400" baseline="-25000" dirty="0"/>
              <a:t>.</a:t>
            </a:r>
          </a:p>
          <a:p>
            <a:pPr lvl="1"/>
            <a:r>
              <a:rPr lang="en-US" sz="2400" dirty="0"/>
              <a:t>The current oscillates between +I</a:t>
            </a:r>
            <a:r>
              <a:rPr lang="en-US" sz="2400" baseline="-25000" dirty="0"/>
              <a:t>0</a:t>
            </a:r>
            <a:r>
              <a:rPr lang="en-US" sz="2400" dirty="0"/>
              <a:t> and –I</a:t>
            </a:r>
            <a:r>
              <a:rPr lang="en-US" sz="2400" baseline="-25000" dirty="0"/>
              <a:t>0</a:t>
            </a:r>
            <a:r>
              <a:rPr lang="en-US" sz="2400" dirty="0"/>
              <a:t>, the peak currents or amplitude.  The current is positive when electron flows to one direction and negative when they flow opposite.</a:t>
            </a:r>
          </a:p>
          <a:p>
            <a:pPr lvl="1"/>
            <a:r>
              <a:rPr lang="en-US" sz="2400" dirty="0"/>
              <a:t>AC is as many times positive as negative. What’s the average current?</a:t>
            </a:r>
          </a:p>
          <a:p>
            <a:pPr lvl="2"/>
            <a:r>
              <a:rPr lang="en-US" sz="2000" dirty="0"/>
              <a:t>Zero.  So there is no power and no heat is produced in a heater?</a:t>
            </a:r>
          </a:p>
          <a:p>
            <a:pPr lvl="3"/>
            <a:r>
              <a:rPr lang="en-US" sz="1800" dirty="0"/>
              <a:t>Yes there is! The electrons actually flow back and forth, so power is delivered.</a:t>
            </a:r>
          </a:p>
        </p:txBody>
      </p:sp>
      <p:graphicFrame>
        <p:nvGraphicFramePr>
          <p:cNvPr id="308228" name="Object 4"/>
          <p:cNvGraphicFramePr>
            <a:graphicFrameLocks noChangeAspect="1"/>
          </p:cNvGraphicFramePr>
          <p:nvPr/>
        </p:nvGraphicFramePr>
        <p:xfrm>
          <a:off x="1385888" y="1384300"/>
          <a:ext cx="1447800" cy="1173163"/>
        </p:xfrm>
        <a:graphic>
          <a:graphicData uri="http://schemas.openxmlformats.org/presentationml/2006/ole">
            <mc:AlternateContent xmlns:mc="http://schemas.openxmlformats.org/markup-compatibility/2006">
              <mc:Choice xmlns:v="urn:schemas-microsoft-com:vml" Requires="v">
                <p:oleObj spid="_x0000_s216329" name="Equation" r:id="rId3" imgW="482400" imgH="368280" progId="Equation.DSMT4">
                  <p:embed/>
                </p:oleObj>
              </mc:Choice>
              <mc:Fallback>
                <p:oleObj name="Equation" r:id="rId3" imgW="482400" imgH="368280" progId="Equation.DSMT4">
                  <p:embed/>
                  <p:pic>
                    <p:nvPicPr>
                      <p:cNvPr id="3082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888" y="1384300"/>
                        <a:ext cx="1447800" cy="1173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8229" name="Object 5"/>
          <p:cNvGraphicFramePr>
            <a:graphicFrameLocks noChangeAspect="1"/>
          </p:cNvGraphicFramePr>
          <p:nvPr/>
        </p:nvGraphicFramePr>
        <p:xfrm>
          <a:off x="2859088" y="1417638"/>
          <a:ext cx="2398712" cy="1173162"/>
        </p:xfrm>
        <a:graphic>
          <a:graphicData uri="http://schemas.openxmlformats.org/presentationml/2006/ole">
            <mc:AlternateContent xmlns:mc="http://schemas.openxmlformats.org/markup-compatibility/2006">
              <mc:Choice xmlns:v="urn:schemas-microsoft-com:vml" Requires="v">
                <p:oleObj spid="_x0000_s216330" name="Equation" r:id="rId5" imgW="799920" imgH="368280" progId="Equation.DSMT4">
                  <p:embed/>
                </p:oleObj>
              </mc:Choice>
              <mc:Fallback>
                <p:oleObj name="Equation" r:id="rId5" imgW="799920" imgH="368280" progId="Equation.DSMT4">
                  <p:embed/>
                  <p:pic>
                    <p:nvPicPr>
                      <p:cNvPr id="30822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088" y="1417638"/>
                        <a:ext cx="2398712" cy="11731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8230" name="Object 6"/>
          <p:cNvGraphicFramePr>
            <a:graphicFrameLocks noChangeAspect="1"/>
          </p:cNvGraphicFramePr>
          <p:nvPr/>
        </p:nvGraphicFramePr>
        <p:xfrm>
          <a:off x="5257800" y="1716088"/>
          <a:ext cx="1600200" cy="646112"/>
        </p:xfrm>
        <a:graphic>
          <a:graphicData uri="http://schemas.openxmlformats.org/presentationml/2006/ole">
            <mc:AlternateContent xmlns:mc="http://schemas.openxmlformats.org/markup-compatibility/2006">
              <mc:Choice xmlns:v="urn:schemas-microsoft-com:vml" Requires="v">
                <p:oleObj spid="_x0000_s216331" name="Equation" r:id="rId7" imgW="533160" imgH="203040" progId="Equation.DSMT4">
                  <p:embed/>
                </p:oleObj>
              </mc:Choice>
              <mc:Fallback>
                <p:oleObj name="Equation" r:id="rId7" imgW="533160" imgH="203040" progId="Equation.DSMT4">
                  <p:embed/>
                  <p:pic>
                    <p:nvPicPr>
                      <p:cNvPr id="30823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716088"/>
                        <a:ext cx="1600200" cy="6461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08231" name="Oval 7"/>
          <p:cNvSpPr>
            <a:spLocks noChangeArrowheads="1"/>
          </p:cNvSpPr>
          <p:nvPr/>
        </p:nvSpPr>
        <p:spPr bwMode="auto">
          <a:xfrm>
            <a:off x="2819400" y="1371600"/>
            <a:ext cx="685800" cy="122555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grpSp>
        <p:nvGrpSpPr>
          <p:cNvPr id="2" name="Group 8"/>
          <p:cNvGrpSpPr>
            <a:grpSpLocks/>
          </p:cNvGrpSpPr>
          <p:nvPr/>
        </p:nvGrpSpPr>
        <p:grpSpPr bwMode="auto">
          <a:xfrm>
            <a:off x="3404236" y="1143000"/>
            <a:ext cx="2767963" cy="425450"/>
            <a:chOff x="2018" y="740"/>
            <a:chExt cx="1470" cy="266"/>
          </a:xfrm>
        </p:grpSpPr>
        <p:sp>
          <p:nvSpPr>
            <p:cNvPr id="308233" name="Text Box 9"/>
            <p:cNvSpPr txBox="1">
              <a:spLocks noChangeArrowheads="1"/>
            </p:cNvSpPr>
            <p:nvPr/>
          </p:nvSpPr>
          <p:spPr bwMode="auto">
            <a:xfrm>
              <a:off x="2688" y="740"/>
              <a:ext cx="800" cy="26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8234" name="AutoShape 10"/>
            <p:cNvCxnSpPr>
              <a:cxnSpLocks noChangeShapeType="1"/>
              <a:stCxn id="308233" idx="1"/>
              <a:endCxn id="308231" idx="7"/>
            </p:cNvCxnSpPr>
            <p:nvPr/>
          </p:nvCxnSpPr>
          <p:spPr bwMode="auto">
            <a:xfrm rot="10800000" flipV="1">
              <a:off x="2018" y="873"/>
              <a:ext cx="670" cy="122"/>
            </a:xfrm>
            <a:prstGeom prst="curvedConnector2">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261941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Oct. 21,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F0F7A78C-C381-4B4E-AF64-03259545A7BA}" type="slidenum">
              <a:rPr lang="en-US"/>
              <a:pPr/>
              <a:t>19</a:t>
            </a:fld>
            <a:endParaRPr lang="en-US"/>
          </a:p>
        </p:txBody>
      </p:sp>
      <p:pic>
        <p:nvPicPr>
          <p:cNvPr id="309250" name="Picture 2" descr="FG25_020"/>
          <p:cNvPicPr>
            <a:picLocks noChangeAspect="1" noChangeArrowheads="1"/>
          </p:cNvPicPr>
          <p:nvPr/>
        </p:nvPicPr>
        <p:blipFill>
          <a:blip r:embed="rId3"/>
          <a:srcRect/>
          <a:stretch>
            <a:fillRect/>
          </a:stretch>
        </p:blipFill>
        <p:spPr bwMode="auto">
          <a:xfrm>
            <a:off x="6477000" y="557213"/>
            <a:ext cx="2667000" cy="1500187"/>
          </a:xfrm>
          <a:prstGeom prst="rect">
            <a:avLst/>
          </a:prstGeom>
          <a:noFill/>
        </p:spPr>
      </p:pic>
      <p:sp>
        <p:nvSpPr>
          <p:cNvPr id="309251" name="Rectangle 3"/>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09252" name="Rectangle 4"/>
          <p:cNvSpPr>
            <a:spLocks noGrp="1" noChangeArrowheads="1"/>
          </p:cNvSpPr>
          <p:nvPr>
            <p:ph type="body" idx="1"/>
          </p:nvPr>
        </p:nvSpPr>
        <p:spPr>
          <a:xfrm>
            <a:off x="228600" y="685800"/>
            <a:ext cx="8610600" cy="5715000"/>
          </a:xfrm>
        </p:spPr>
        <p:txBody>
          <a:bodyPr/>
          <a:lstStyle/>
          <a:p>
            <a:r>
              <a:rPr lang="en-US" dirty="0"/>
              <a:t>AC power delivered to a resistance is: </a:t>
            </a:r>
          </a:p>
          <a:p>
            <a:endParaRPr lang="en-US" dirty="0"/>
          </a:p>
          <a:p>
            <a:pPr lvl="1"/>
            <a:r>
              <a:rPr lang="en-US" dirty="0"/>
              <a:t>Since the current is squared, the power is always positive</a:t>
            </a:r>
          </a:p>
          <a:p>
            <a:r>
              <a:rPr lang="en-US" dirty="0"/>
              <a:t>The average power delivered is</a:t>
            </a:r>
          </a:p>
          <a:p>
            <a:r>
              <a:rPr lang="en-US" dirty="0"/>
              <a:t>Since the power is also P=V</a:t>
            </a:r>
            <a:r>
              <a:rPr lang="en-US" baseline="30000" dirty="0"/>
              <a:t>2</a:t>
            </a:r>
            <a:r>
              <a:rPr lang="en-US" dirty="0"/>
              <a:t>/R, we can obtain</a:t>
            </a:r>
          </a:p>
          <a:p>
            <a:endParaRPr lang="en-US" dirty="0"/>
          </a:p>
          <a:p>
            <a:endParaRPr lang="en-US" dirty="0"/>
          </a:p>
          <a:p>
            <a:r>
              <a:rPr lang="en-US" dirty="0"/>
              <a:t>The average of the square of current and voltage are important in calculating power:</a:t>
            </a:r>
          </a:p>
          <a:p>
            <a:pPr>
              <a:buFontTx/>
              <a:buNone/>
            </a:pPr>
            <a:r>
              <a:rPr lang="en-US" dirty="0"/>
              <a:t> </a:t>
            </a:r>
          </a:p>
        </p:txBody>
      </p:sp>
      <p:graphicFrame>
        <p:nvGraphicFramePr>
          <p:cNvPr id="309253" name="Object 5"/>
          <p:cNvGraphicFramePr>
            <a:graphicFrameLocks noChangeAspect="1"/>
          </p:cNvGraphicFramePr>
          <p:nvPr/>
        </p:nvGraphicFramePr>
        <p:xfrm>
          <a:off x="2438400" y="1295400"/>
          <a:ext cx="2743200" cy="519113"/>
        </p:xfrm>
        <a:graphic>
          <a:graphicData uri="http://schemas.openxmlformats.org/presentationml/2006/ole">
            <mc:AlternateContent xmlns:mc="http://schemas.openxmlformats.org/markup-compatibility/2006">
              <mc:Choice xmlns:v="urn:schemas-microsoft-com:vml" Requires="v">
                <p:oleObj spid="_x0000_s217617" name="Equation" r:id="rId4" imgW="1282680" imgH="228600" progId="Equation.DSMT4">
                  <p:embed/>
                </p:oleObj>
              </mc:Choice>
              <mc:Fallback>
                <p:oleObj name="Equation" r:id="rId4" imgW="1282680" imgH="228600" progId="Equation.DSMT4">
                  <p:embed/>
                  <p:pic>
                    <p:nvPicPr>
                      <p:cNvPr id="30925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295400"/>
                        <a:ext cx="2743200" cy="51911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4" name="Object 6"/>
          <p:cNvGraphicFramePr>
            <a:graphicFrameLocks noChangeAspect="1"/>
          </p:cNvGraphicFramePr>
          <p:nvPr/>
        </p:nvGraphicFramePr>
        <p:xfrm>
          <a:off x="5486400" y="2336800"/>
          <a:ext cx="1143000" cy="717550"/>
        </p:xfrm>
        <a:graphic>
          <a:graphicData uri="http://schemas.openxmlformats.org/presentationml/2006/ole">
            <mc:AlternateContent xmlns:mc="http://schemas.openxmlformats.org/markup-compatibility/2006">
              <mc:Choice xmlns:v="urn:schemas-microsoft-com:vml" Requires="v">
                <p:oleObj spid="_x0000_s217618" name="Equation" r:id="rId6" imgW="622080" imgH="368280" progId="Equation.DSMT4">
                  <p:embed/>
                </p:oleObj>
              </mc:Choice>
              <mc:Fallback>
                <p:oleObj name="Equation" r:id="rId6" imgW="622080" imgH="368280" progId="Equation.DSMT4">
                  <p:embed/>
                  <p:pic>
                    <p:nvPicPr>
                      <p:cNvPr id="30925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336800"/>
                        <a:ext cx="1143000"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5" name="Object 7"/>
          <p:cNvGraphicFramePr>
            <a:graphicFrameLocks noChangeAspect="1"/>
          </p:cNvGraphicFramePr>
          <p:nvPr/>
        </p:nvGraphicFramePr>
        <p:xfrm>
          <a:off x="784225" y="3814763"/>
          <a:ext cx="2416175" cy="635000"/>
        </p:xfrm>
        <a:graphic>
          <a:graphicData uri="http://schemas.openxmlformats.org/presentationml/2006/ole">
            <mc:AlternateContent xmlns:mc="http://schemas.openxmlformats.org/markup-compatibility/2006">
              <mc:Choice xmlns:v="urn:schemas-microsoft-com:vml" Requires="v">
                <p:oleObj spid="_x0000_s217619" name="Equation" r:id="rId8" imgW="1130040" imgH="279360" progId="Equation.DSMT4">
                  <p:embed/>
                </p:oleObj>
              </mc:Choice>
              <mc:Fallback>
                <p:oleObj name="Equation" r:id="rId8" imgW="1130040" imgH="279360" progId="Equation.DSMT4">
                  <p:embed/>
                  <p:pic>
                    <p:nvPicPr>
                      <p:cNvPr id="309255"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225" y="3814763"/>
                        <a:ext cx="2416175" cy="6350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6" name="Object 8"/>
          <p:cNvGraphicFramePr>
            <a:graphicFrameLocks noChangeAspect="1"/>
          </p:cNvGraphicFramePr>
          <p:nvPr/>
        </p:nvGraphicFramePr>
        <p:xfrm>
          <a:off x="5943600" y="3567113"/>
          <a:ext cx="1676400" cy="1157287"/>
        </p:xfrm>
        <a:graphic>
          <a:graphicData uri="http://schemas.openxmlformats.org/presentationml/2006/ole">
            <mc:AlternateContent xmlns:mc="http://schemas.openxmlformats.org/markup-compatibility/2006">
              <mc:Choice xmlns:v="urn:schemas-microsoft-com:vml" Requires="v">
                <p:oleObj spid="_x0000_s217620" name="Equation" r:id="rId10" imgW="723600" imgH="469800" progId="Equation.DSMT4">
                  <p:embed/>
                </p:oleObj>
              </mc:Choice>
              <mc:Fallback>
                <p:oleObj name="Equation" r:id="rId10" imgW="723600" imgH="469800" progId="Equation.DSMT4">
                  <p:embed/>
                  <p:pic>
                    <p:nvPicPr>
                      <p:cNvPr id="309256"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3567113"/>
                        <a:ext cx="1676400" cy="115728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9257" name="AutoShape 9"/>
          <p:cNvSpPr>
            <a:spLocks noChangeArrowheads="1"/>
          </p:cNvSpPr>
          <p:nvPr/>
        </p:nvSpPr>
        <p:spPr bwMode="auto">
          <a:xfrm>
            <a:off x="3498850" y="3687763"/>
            <a:ext cx="2139950" cy="850900"/>
          </a:xfrm>
          <a:prstGeom prst="rightArrow">
            <a:avLst>
              <a:gd name="adj1" fmla="val 50000"/>
              <a:gd name="adj2" fmla="val 6287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Average power</a:t>
            </a:r>
          </a:p>
        </p:txBody>
      </p:sp>
      <p:graphicFrame>
        <p:nvGraphicFramePr>
          <p:cNvPr id="309258" name="Object 10"/>
          <p:cNvGraphicFramePr>
            <a:graphicFrameLocks noChangeAspect="1"/>
          </p:cNvGraphicFramePr>
          <p:nvPr/>
        </p:nvGraphicFramePr>
        <p:xfrm>
          <a:off x="5510213" y="5313363"/>
          <a:ext cx="1166812" cy="863600"/>
        </p:xfrm>
        <a:graphic>
          <a:graphicData uri="http://schemas.openxmlformats.org/presentationml/2006/ole">
            <mc:AlternateContent xmlns:mc="http://schemas.openxmlformats.org/markup-compatibility/2006">
              <mc:Choice xmlns:v="urn:schemas-microsoft-com:vml" Requires="v">
                <p:oleObj spid="_x0000_s217621" name="Equation" r:id="rId12" imgW="546100" imgH="381000" progId="Equation.DSMT4">
                  <p:embed/>
                </p:oleObj>
              </mc:Choice>
              <mc:Fallback>
                <p:oleObj name="Equation" r:id="rId12" imgW="546100" imgH="381000" progId="Equation.DSMT4">
                  <p:embed/>
                  <p:pic>
                    <p:nvPicPr>
                      <p:cNvPr id="309258"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0213" y="5313363"/>
                        <a:ext cx="1166812" cy="8636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9" name="Object 11"/>
          <p:cNvGraphicFramePr>
            <a:graphicFrameLocks noChangeAspect="1"/>
          </p:cNvGraphicFramePr>
          <p:nvPr/>
        </p:nvGraphicFramePr>
        <p:xfrm>
          <a:off x="7216775" y="5327650"/>
          <a:ext cx="1303338" cy="835025"/>
        </p:xfrm>
        <a:graphic>
          <a:graphicData uri="http://schemas.openxmlformats.org/presentationml/2006/ole">
            <mc:AlternateContent xmlns:mc="http://schemas.openxmlformats.org/markup-compatibility/2006">
              <mc:Choice xmlns:v="urn:schemas-microsoft-com:vml" Requires="v">
                <p:oleObj spid="_x0000_s217622" name="Equation" r:id="rId14" imgW="609480" imgH="368280" progId="Equation.DSMT4">
                  <p:embed/>
                </p:oleObj>
              </mc:Choice>
              <mc:Fallback>
                <p:oleObj name="Equation" r:id="rId14" imgW="609480" imgH="368280" progId="Equation.DSMT4">
                  <p:embed/>
                  <p:pic>
                    <p:nvPicPr>
                      <p:cNvPr id="309259"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16775" y="5327650"/>
                        <a:ext cx="1303338" cy="83502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411400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21,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8008" y="786"/>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407751"/>
            <a:ext cx="8839200" cy="5688249"/>
          </a:xfrm>
        </p:spPr>
        <p:txBody>
          <a:bodyPr/>
          <a:lstStyle/>
          <a:p>
            <a:pPr eaLnBrk="1" hangingPunct="1">
              <a:spcBef>
                <a:spcPts val="200"/>
              </a:spcBef>
            </a:pPr>
            <a:r>
              <a:rPr lang="en-US" sz="2400" dirty="0"/>
              <a:t>Reading assignments: CH25 – 9, 25 – 10 and CH26 – 7  </a:t>
            </a:r>
          </a:p>
          <a:p>
            <a:pPr eaLnBrk="1" hangingPunct="1">
              <a:spcBef>
                <a:spcPts val="200"/>
              </a:spcBef>
            </a:pPr>
            <a:r>
              <a:rPr lang="en-US" sz="2400" dirty="0"/>
              <a:t>Special seminar on COVID – 19: </a:t>
            </a:r>
            <a:r>
              <a:rPr lang="en-US" sz="2400" b="1" u="sng" dirty="0">
                <a:solidFill>
                  <a:srgbClr val="C00000"/>
                </a:solidFill>
              </a:rPr>
              <a:t>3:30pm this Sunday, Oct. 25</a:t>
            </a:r>
          </a:p>
          <a:p>
            <a:pPr lvl="1" eaLnBrk="1" hangingPunct="1">
              <a:spcBef>
                <a:spcPts val="200"/>
              </a:spcBef>
            </a:pPr>
            <a:r>
              <a:rPr lang="en-US" sz="2000" dirty="0"/>
              <a:t>Dr. Linda Lee; Roll call will begin at </a:t>
            </a:r>
            <a:r>
              <a:rPr lang="en-US" sz="2000" dirty="0">
                <a:solidFill>
                  <a:srgbClr val="C00000"/>
                </a:solidFill>
              </a:rPr>
              <a:t>3:15pm</a:t>
            </a:r>
            <a:r>
              <a:rPr lang="en-US" sz="2000" dirty="0"/>
              <a:t>.</a:t>
            </a:r>
          </a:p>
          <a:p>
            <a:pPr lvl="1" eaLnBrk="1" hangingPunct="1">
              <a:spcBef>
                <a:spcPts val="200"/>
              </a:spcBef>
            </a:pPr>
            <a:r>
              <a:rPr lang="en-US" sz="2000" dirty="0"/>
              <a:t>Extra credit for participating in the seminar and asking relevant questions</a:t>
            </a:r>
          </a:p>
          <a:p>
            <a:r>
              <a:rPr lang="en-US" sz="2400" dirty="0"/>
              <a:t>We will have mid-term a grade discussion next </a:t>
            </a:r>
            <a:r>
              <a:rPr lang="en-US" sz="2400" b="1" u="sng" dirty="0">
                <a:solidFill>
                  <a:srgbClr val="C00000"/>
                </a:solidFill>
              </a:rPr>
              <a:t>Wednesday, Oct. 28</a:t>
            </a:r>
            <a:r>
              <a:rPr lang="en-US" sz="2400" dirty="0"/>
              <a:t>, starting 11:30am ending at 4:30pm on a separate zoom link</a:t>
            </a:r>
            <a:endParaRPr lang="en-US" sz="2400" dirty="0">
              <a:sym typeface="Wingdings" pitchFamily="2" charset="2"/>
            </a:endParaRPr>
          </a:p>
          <a:p>
            <a:pPr lvl="1"/>
            <a:r>
              <a:rPr lang="en-US" sz="2000" dirty="0">
                <a:sym typeface="Wingdings" pitchFamily="2" charset="2"/>
              </a:rPr>
              <a:t>Mark your preference in the doodle poll which is limited to 15 students in each 30min slot – Poll: </a:t>
            </a:r>
            <a:r>
              <a:rPr lang="en-US" sz="2000" dirty="0">
                <a:sym typeface="Wingdings" pitchFamily="2" charset="2"/>
                <a:hlinkClick r:id="rId3"/>
              </a:rPr>
              <a:t>https://doodle.com/poll/zpad5me89scp2whd</a:t>
            </a:r>
            <a:r>
              <a:rPr lang="en-US" sz="2000" dirty="0">
                <a:sym typeface="Wingdings" pitchFamily="2" charset="2"/>
              </a:rPr>
              <a:t> </a:t>
            </a:r>
          </a:p>
          <a:p>
            <a:pPr lvl="1"/>
            <a:r>
              <a:rPr lang="en-US" sz="2000" dirty="0">
                <a:sym typeface="Wingdings" pitchFamily="2" charset="2"/>
              </a:rPr>
              <a:t>Grade discussion zoom link: https://</a:t>
            </a:r>
            <a:r>
              <a:rPr lang="en-US" sz="2000" dirty="0" err="1">
                <a:sym typeface="Wingdings" pitchFamily="2" charset="2"/>
              </a:rPr>
              <a:t>uta.zoom.us</a:t>
            </a:r>
            <a:r>
              <a:rPr lang="en-US" sz="2000" dirty="0">
                <a:sym typeface="Wingdings" pitchFamily="2" charset="2"/>
              </a:rPr>
              <a:t>/j/98724294579?pwd=MlBJQXF3RnNZamtUbzQ3b3FXd2VIdz09</a:t>
            </a:r>
          </a:p>
          <a:p>
            <a:r>
              <a:rPr lang="en-US" sz="2400" dirty="0"/>
              <a:t>Mid-term exam results</a:t>
            </a:r>
          </a:p>
          <a:p>
            <a:pPr lvl="1"/>
            <a:r>
              <a:rPr lang="en-US" sz="2000" dirty="0"/>
              <a:t>Class average: 59.7/102</a:t>
            </a:r>
          </a:p>
          <a:p>
            <a:pPr lvl="2"/>
            <a:r>
              <a:rPr lang="en-US" sz="1600" dirty="0"/>
              <a:t>Equivalent to 58.5/100 (Term 1: 65.7/100)</a:t>
            </a:r>
          </a:p>
          <a:p>
            <a:pPr lvl="1"/>
            <a:r>
              <a:rPr lang="en-US" sz="2000" dirty="0"/>
              <a:t>Top score: 102/102</a:t>
            </a:r>
          </a:p>
          <a:p>
            <a:r>
              <a:rPr lang="en-US" sz="2400" dirty="0"/>
              <a:t>Warning: I will mark those of you still connected at the end of the class but not answering to my call missing the class</a:t>
            </a:r>
          </a:p>
        </p:txBody>
      </p:sp>
    </p:spTree>
    <p:extLst>
      <p:ext uri="{BB962C8B-B14F-4D97-AF65-F5344CB8AC3E}">
        <p14:creationId xmlns:p14="http://schemas.microsoft.com/office/powerpoint/2010/main" val="194077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iterate type="wd">
                                    <p:tmPct val="0"/>
                                  </p:iterate>
                                  <p:childTnLst>
                                    <p:animScale>
                                      <p:cBhvr>
                                        <p:cTn id="6" dur="2000" fill="hold"/>
                                        <p:tgtEl>
                                          <p:spTgt spid="111619">
                                            <p:txEl>
                                              <p:pRg st="1" end="1"/>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iterate type="wd">
                                    <p:tmPct val="0"/>
                                  </p:iterate>
                                  <p:childTnLst>
                                    <p:animScale>
                                      <p:cBhvr>
                                        <p:cTn id="10" dur="2000" fill="hold"/>
                                        <p:tgtEl>
                                          <p:spTgt spid="111619">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Oct. 21,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EA567504-4B31-5346-B30A-B95FE668CE98}" type="slidenum">
              <a:rPr lang="en-US"/>
              <a:pPr/>
              <a:t>20</a:t>
            </a:fld>
            <a:endParaRPr lang="en-US"/>
          </a:p>
        </p:txBody>
      </p:sp>
      <p:sp>
        <p:nvSpPr>
          <p:cNvPr id="310274" name="Rectangle 2"/>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10275" name="Rectangle 3"/>
          <p:cNvSpPr>
            <a:spLocks noGrp="1" noChangeArrowheads="1"/>
          </p:cNvSpPr>
          <p:nvPr>
            <p:ph type="body" idx="1"/>
          </p:nvPr>
        </p:nvSpPr>
        <p:spPr>
          <a:xfrm>
            <a:off x="152400" y="685800"/>
            <a:ext cx="8915400" cy="5715000"/>
          </a:xfrm>
        </p:spPr>
        <p:txBody>
          <a:bodyPr/>
          <a:lstStyle/>
          <a:p>
            <a:pPr>
              <a:lnSpc>
                <a:spcPct val="80000"/>
              </a:lnSpc>
            </a:pPr>
            <a:r>
              <a:rPr lang="en-US" sz="2800" dirty="0"/>
              <a:t>The square root of each of these are called </a:t>
            </a:r>
            <a:r>
              <a:rPr lang="en-US" sz="2800" dirty="0">
                <a:solidFill>
                  <a:srgbClr val="C00000"/>
                </a:solidFill>
              </a:rPr>
              <a:t>root-mean-square</a:t>
            </a:r>
            <a:r>
              <a:rPr lang="en-US" sz="2800" dirty="0"/>
              <a:t>, or </a:t>
            </a:r>
            <a:r>
              <a:rPr lang="en-US" sz="2800" dirty="0">
                <a:solidFill>
                  <a:srgbClr val="C00000"/>
                </a:solidFill>
              </a:rPr>
              <a:t>rms</a:t>
            </a:r>
            <a:r>
              <a:rPr lang="en-US" sz="2800" dirty="0"/>
              <a:t>:</a:t>
            </a:r>
          </a:p>
          <a:p>
            <a:pPr>
              <a:lnSpc>
                <a:spcPct val="80000"/>
              </a:lnSpc>
            </a:pPr>
            <a:endParaRPr lang="en-US" sz="2800" dirty="0"/>
          </a:p>
          <a:p>
            <a:pPr>
              <a:lnSpc>
                <a:spcPct val="80000"/>
              </a:lnSpc>
            </a:pPr>
            <a:r>
              <a:rPr lang="en-US" sz="2800" dirty="0"/>
              <a:t>rms values are sometimes called the </a:t>
            </a:r>
            <a:r>
              <a:rPr lang="en-US" sz="2800" dirty="0">
                <a:solidFill>
                  <a:srgbClr val="C00000"/>
                </a:solidFill>
              </a:rPr>
              <a:t>effective values</a:t>
            </a:r>
          </a:p>
          <a:p>
            <a:pPr lvl="1">
              <a:lnSpc>
                <a:spcPct val="80000"/>
              </a:lnSpc>
            </a:pPr>
            <a:r>
              <a:rPr lang="en-US" sz="2400" dirty="0"/>
              <a:t>These are useful quantities since they can </a:t>
            </a:r>
            <a:r>
              <a:rPr lang="en-US" sz="2400" dirty="0">
                <a:solidFill>
                  <a:srgbClr val="C00000"/>
                </a:solidFill>
              </a:rPr>
              <a:t>substitute current and voltage directly in power, as if they are in DC </a:t>
            </a:r>
          </a:p>
          <a:p>
            <a:pPr lvl="1">
              <a:lnSpc>
                <a:spcPct val="80000"/>
              </a:lnSpc>
            </a:pPr>
            <a:endParaRPr lang="en-US" sz="2400" dirty="0"/>
          </a:p>
          <a:p>
            <a:pPr lvl="1">
              <a:lnSpc>
                <a:spcPct val="80000"/>
              </a:lnSpc>
            </a:pPr>
            <a:endParaRPr lang="en-US" sz="2400" dirty="0"/>
          </a:p>
          <a:p>
            <a:pPr lvl="1">
              <a:lnSpc>
                <a:spcPct val="80000"/>
              </a:lnSpc>
            </a:pPr>
            <a:r>
              <a:rPr lang="en-US" sz="2400" b="1" dirty="0">
                <a:solidFill>
                  <a:srgbClr val="FF0000"/>
                </a:solidFill>
              </a:rPr>
              <a:t>In other words, an AC of peak voltage V</a:t>
            </a:r>
            <a:r>
              <a:rPr lang="en-US" sz="2400" b="1" baseline="-25000" dirty="0">
                <a:solidFill>
                  <a:srgbClr val="FF0000"/>
                </a:solidFill>
              </a:rPr>
              <a:t>0</a:t>
            </a:r>
            <a:r>
              <a:rPr lang="en-US" sz="2400" b="1" dirty="0">
                <a:solidFill>
                  <a:srgbClr val="FF0000"/>
                </a:solidFill>
              </a:rPr>
              <a:t> or peak current I</a:t>
            </a:r>
            <a:r>
              <a:rPr lang="en-US" sz="2400" b="1" baseline="-25000" dirty="0">
                <a:solidFill>
                  <a:srgbClr val="FF0000"/>
                </a:solidFill>
              </a:rPr>
              <a:t>0</a:t>
            </a:r>
            <a:r>
              <a:rPr lang="en-US" sz="2400" b="1" dirty="0">
                <a:solidFill>
                  <a:srgbClr val="FF0000"/>
                </a:solidFill>
              </a:rPr>
              <a:t> produces as much power as DC voltage of </a:t>
            </a:r>
            <a:r>
              <a:rPr lang="en-US" sz="2400" b="1" dirty="0" err="1">
                <a:solidFill>
                  <a:srgbClr val="FF0000"/>
                </a:solidFill>
              </a:rPr>
              <a:t>V</a:t>
            </a:r>
            <a:r>
              <a:rPr lang="en-US" sz="2400" b="1" baseline="-25000" dirty="0" err="1">
                <a:solidFill>
                  <a:srgbClr val="FF0000"/>
                </a:solidFill>
              </a:rPr>
              <a:t>rms</a:t>
            </a:r>
            <a:r>
              <a:rPr lang="en-US" sz="2400" b="1" dirty="0">
                <a:solidFill>
                  <a:srgbClr val="FF0000"/>
                </a:solidFill>
              </a:rPr>
              <a:t> or DC current </a:t>
            </a:r>
            <a:r>
              <a:rPr lang="en-US" sz="2400" b="1" dirty="0" err="1">
                <a:solidFill>
                  <a:srgbClr val="FF0000"/>
                </a:solidFill>
              </a:rPr>
              <a:t>I</a:t>
            </a:r>
            <a:r>
              <a:rPr lang="en-US" sz="2400" b="1" baseline="-25000" dirty="0" err="1">
                <a:solidFill>
                  <a:srgbClr val="FF0000"/>
                </a:solidFill>
              </a:rPr>
              <a:t>rms</a:t>
            </a:r>
            <a:r>
              <a:rPr lang="en-US" sz="2400" b="1" dirty="0">
                <a:solidFill>
                  <a:srgbClr val="FF0000"/>
                </a:solidFill>
              </a:rPr>
              <a:t>.</a:t>
            </a:r>
          </a:p>
          <a:p>
            <a:pPr lvl="1">
              <a:lnSpc>
                <a:spcPct val="80000"/>
              </a:lnSpc>
            </a:pPr>
            <a:r>
              <a:rPr lang="en-US" sz="2400" dirty="0"/>
              <a:t>So normally, rms values in AC are specified or measured.</a:t>
            </a:r>
          </a:p>
          <a:p>
            <a:pPr lvl="2">
              <a:lnSpc>
                <a:spcPct val="80000"/>
              </a:lnSpc>
            </a:pPr>
            <a:r>
              <a:rPr lang="en-US" sz="2000" dirty="0"/>
              <a:t>US uses 115V rms voltage.  What is the peak voltage?</a:t>
            </a:r>
          </a:p>
          <a:p>
            <a:pPr lvl="2">
              <a:lnSpc>
                <a:spcPct val="80000"/>
              </a:lnSpc>
            </a:pPr>
            <a:r>
              <a:rPr lang="en-US" sz="2000" dirty="0"/>
              <a:t> </a:t>
            </a:r>
          </a:p>
          <a:p>
            <a:pPr lvl="2">
              <a:lnSpc>
                <a:spcPct val="80000"/>
              </a:lnSpc>
            </a:pPr>
            <a:r>
              <a:rPr lang="en-US" sz="2000" dirty="0"/>
              <a:t> Europe uses 240V</a:t>
            </a:r>
          </a:p>
          <a:p>
            <a:pPr lvl="2">
              <a:lnSpc>
                <a:spcPct val="80000"/>
              </a:lnSpc>
            </a:pPr>
            <a:r>
              <a:rPr lang="en-US" sz="2000" dirty="0"/>
              <a:t> </a:t>
            </a:r>
          </a:p>
        </p:txBody>
      </p:sp>
      <p:graphicFrame>
        <p:nvGraphicFramePr>
          <p:cNvPr id="310276" name="Object 4"/>
          <p:cNvGraphicFramePr>
            <a:graphicFrameLocks noChangeAspect="1"/>
          </p:cNvGraphicFramePr>
          <p:nvPr/>
        </p:nvGraphicFramePr>
        <p:xfrm>
          <a:off x="2057400" y="1143000"/>
          <a:ext cx="2714625" cy="731838"/>
        </p:xfrm>
        <a:graphic>
          <a:graphicData uri="http://schemas.openxmlformats.org/presentationml/2006/ole">
            <mc:AlternateContent xmlns:mc="http://schemas.openxmlformats.org/markup-compatibility/2006">
              <mc:Choice xmlns:v="urn:schemas-microsoft-com:vml" Requires="v">
                <p:oleObj spid="_x0000_s219081" name="Equation" r:id="rId3" imgW="1549080" imgH="393480" progId="Equation.DSMT4">
                  <p:embed/>
                </p:oleObj>
              </mc:Choice>
              <mc:Fallback>
                <p:oleObj name="Equation" r:id="rId3" imgW="1549080" imgH="393480" progId="Equation.DSMT4">
                  <p:embed/>
                  <p:pic>
                    <p:nvPicPr>
                      <p:cNvPr id="3102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143000"/>
                        <a:ext cx="2714625" cy="7318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7" name="Object 5"/>
          <p:cNvGraphicFramePr>
            <a:graphicFrameLocks noChangeAspect="1"/>
          </p:cNvGraphicFramePr>
          <p:nvPr/>
        </p:nvGraphicFramePr>
        <p:xfrm>
          <a:off x="5038725" y="1143000"/>
          <a:ext cx="2781300" cy="730250"/>
        </p:xfrm>
        <a:graphic>
          <a:graphicData uri="http://schemas.openxmlformats.org/presentationml/2006/ole">
            <mc:AlternateContent xmlns:mc="http://schemas.openxmlformats.org/markup-compatibility/2006">
              <mc:Choice xmlns:v="urn:schemas-microsoft-com:vml" Requires="v">
                <p:oleObj spid="_x0000_s219082" name="Equation" r:id="rId5" imgW="1587240" imgH="393480" progId="Equation.DSMT4">
                  <p:embed/>
                </p:oleObj>
              </mc:Choice>
              <mc:Fallback>
                <p:oleObj name="Equation" r:id="rId5" imgW="1587240" imgH="393480" progId="Equation.DSMT4">
                  <p:embed/>
                  <p:pic>
                    <p:nvPicPr>
                      <p:cNvPr id="31027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725" y="1143000"/>
                        <a:ext cx="2781300" cy="7302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8" name="Object 6"/>
          <p:cNvGraphicFramePr>
            <a:graphicFrameLocks noChangeAspect="1"/>
          </p:cNvGraphicFramePr>
          <p:nvPr/>
        </p:nvGraphicFramePr>
        <p:xfrm>
          <a:off x="1676400" y="2971800"/>
          <a:ext cx="1935163" cy="717550"/>
        </p:xfrm>
        <a:graphic>
          <a:graphicData uri="http://schemas.openxmlformats.org/presentationml/2006/ole">
            <mc:AlternateContent xmlns:mc="http://schemas.openxmlformats.org/markup-compatibility/2006">
              <mc:Choice xmlns:v="urn:schemas-microsoft-com:vml" Requires="v">
                <p:oleObj spid="_x0000_s219083" name="Equation" r:id="rId7" imgW="1054080" imgH="368280" progId="Equation.DSMT4">
                  <p:embed/>
                </p:oleObj>
              </mc:Choice>
              <mc:Fallback>
                <p:oleObj name="Equation" r:id="rId7" imgW="1054080" imgH="368280" progId="Equation.DSMT4">
                  <p:embed/>
                  <p:pic>
                    <p:nvPicPr>
                      <p:cNvPr id="31027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971800"/>
                        <a:ext cx="1935163"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9" name="Object 7"/>
          <p:cNvGraphicFramePr>
            <a:graphicFrameLocks noChangeAspect="1"/>
          </p:cNvGraphicFramePr>
          <p:nvPr/>
        </p:nvGraphicFramePr>
        <p:xfrm>
          <a:off x="3949700" y="2971800"/>
          <a:ext cx="1795463" cy="766763"/>
        </p:xfrm>
        <a:graphic>
          <a:graphicData uri="http://schemas.openxmlformats.org/presentationml/2006/ole">
            <mc:AlternateContent xmlns:mc="http://schemas.openxmlformats.org/markup-compatibility/2006">
              <mc:Choice xmlns:v="urn:schemas-microsoft-com:vml" Requires="v">
                <p:oleObj spid="_x0000_s219084" name="Equation" r:id="rId9" imgW="977760" imgH="393480" progId="Equation.DSMT4">
                  <p:embed/>
                </p:oleObj>
              </mc:Choice>
              <mc:Fallback>
                <p:oleObj name="Equation" r:id="rId9" imgW="977760" imgH="393480" progId="Equation.DSMT4">
                  <p:embed/>
                  <p:pic>
                    <p:nvPicPr>
                      <p:cNvPr id="310279"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9700" y="2971800"/>
                        <a:ext cx="1795463" cy="76676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80" name="Object 8"/>
          <p:cNvGraphicFramePr>
            <a:graphicFrameLocks noChangeAspect="1"/>
          </p:cNvGraphicFramePr>
          <p:nvPr/>
        </p:nvGraphicFramePr>
        <p:xfrm>
          <a:off x="1524000" y="5029200"/>
          <a:ext cx="457200" cy="336550"/>
        </p:xfrm>
        <a:graphic>
          <a:graphicData uri="http://schemas.openxmlformats.org/presentationml/2006/ole">
            <mc:AlternateContent xmlns:mc="http://schemas.openxmlformats.org/markup-compatibility/2006">
              <mc:Choice xmlns:v="urn:schemas-microsoft-com:vml" Requires="v">
                <p:oleObj spid="_x0000_s219085" name="Equation" r:id="rId11" imgW="291960" imgH="203040" progId="Equation.DSMT4">
                  <p:embed/>
                </p:oleObj>
              </mc:Choice>
              <mc:Fallback>
                <p:oleObj name="Equation" r:id="rId11" imgW="291960" imgH="203040" progId="Equation.DSMT4">
                  <p:embed/>
                  <p:pic>
                    <p:nvPicPr>
                      <p:cNvPr id="31028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5029200"/>
                        <a:ext cx="457200"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1" name="Object 9"/>
          <p:cNvGraphicFramePr>
            <a:graphicFrameLocks noChangeAspect="1"/>
          </p:cNvGraphicFramePr>
          <p:nvPr/>
        </p:nvGraphicFramePr>
        <p:xfrm>
          <a:off x="1973263" y="5029200"/>
          <a:ext cx="854075" cy="379413"/>
        </p:xfrm>
        <a:graphic>
          <a:graphicData uri="http://schemas.openxmlformats.org/presentationml/2006/ole">
            <mc:AlternateContent xmlns:mc="http://schemas.openxmlformats.org/markup-compatibility/2006">
              <mc:Choice xmlns:v="urn:schemas-microsoft-com:vml" Requires="v">
                <p:oleObj spid="_x0000_s219086" name="Equation" r:id="rId13" imgW="545760" imgH="228600" progId="Equation.DSMT4">
                  <p:embed/>
                </p:oleObj>
              </mc:Choice>
              <mc:Fallback>
                <p:oleObj name="Equation" r:id="rId13" imgW="545760" imgH="228600" progId="Equation.DSMT4">
                  <p:embed/>
                  <p:pic>
                    <p:nvPicPr>
                      <p:cNvPr id="310281"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3263" y="5029200"/>
                        <a:ext cx="854075" cy="3794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2" name="Object 10"/>
          <p:cNvGraphicFramePr>
            <a:graphicFrameLocks noChangeAspect="1"/>
          </p:cNvGraphicFramePr>
          <p:nvPr/>
        </p:nvGraphicFramePr>
        <p:xfrm>
          <a:off x="2957513" y="5029200"/>
          <a:ext cx="1770062" cy="336550"/>
        </p:xfrm>
        <a:graphic>
          <a:graphicData uri="http://schemas.openxmlformats.org/presentationml/2006/ole">
            <mc:AlternateContent xmlns:mc="http://schemas.openxmlformats.org/markup-compatibility/2006">
              <mc:Choice xmlns:v="urn:schemas-microsoft-com:vml" Requires="v">
                <p:oleObj spid="_x0000_s219087" name="Equation" r:id="rId15" imgW="1130040" imgH="203040" progId="Equation.DSMT4">
                  <p:embed/>
                </p:oleObj>
              </mc:Choice>
              <mc:Fallback>
                <p:oleObj name="Equation" r:id="rId15" imgW="1130040" imgH="203040" progId="Equation.DSMT4">
                  <p:embed/>
                  <p:pic>
                    <p:nvPicPr>
                      <p:cNvPr id="310282"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57513" y="5029200"/>
                        <a:ext cx="1770062"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3" name="Object 11"/>
          <p:cNvGraphicFramePr>
            <a:graphicFrameLocks noChangeAspect="1"/>
          </p:cNvGraphicFramePr>
          <p:nvPr/>
        </p:nvGraphicFramePr>
        <p:xfrm>
          <a:off x="1527175" y="5640388"/>
          <a:ext cx="457200" cy="336550"/>
        </p:xfrm>
        <a:graphic>
          <a:graphicData uri="http://schemas.openxmlformats.org/presentationml/2006/ole">
            <mc:AlternateContent xmlns:mc="http://schemas.openxmlformats.org/markup-compatibility/2006">
              <mc:Choice xmlns:v="urn:schemas-microsoft-com:vml" Requires="v">
                <p:oleObj spid="_x0000_s219088" name="Equation" r:id="rId17" imgW="291960" imgH="203040" progId="Equation.DSMT4">
                  <p:embed/>
                </p:oleObj>
              </mc:Choice>
              <mc:Fallback>
                <p:oleObj name="Equation" r:id="rId17" imgW="291960" imgH="203040" progId="Equation.DSMT4">
                  <p:embed/>
                  <p:pic>
                    <p:nvPicPr>
                      <p:cNvPr id="31028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7175" y="5640388"/>
                        <a:ext cx="457200"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4" name="Object 12"/>
          <p:cNvGraphicFramePr>
            <a:graphicFrameLocks noChangeAspect="1"/>
          </p:cNvGraphicFramePr>
          <p:nvPr/>
        </p:nvGraphicFramePr>
        <p:xfrm>
          <a:off x="1976438" y="5640388"/>
          <a:ext cx="854075" cy="379412"/>
        </p:xfrm>
        <a:graphic>
          <a:graphicData uri="http://schemas.openxmlformats.org/presentationml/2006/ole">
            <mc:AlternateContent xmlns:mc="http://schemas.openxmlformats.org/markup-compatibility/2006">
              <mc:Choice xmlns:v="urn:schemas-microsoft-com:vml" Requires="v">
                <p:oleObj spid="_x0000_s219089" name="Equation" r:id="rId18" imgW="545760" imgH="228600" progId="Equation.DSMT4">
                  <p:embed/>
                </p:oleObj>
              </mc:Choice>
              <mc:Fallback>
                <p:oleObj name="Equation" r:id="rId18" imgW="545760" imgH="228600" progId="Equation.DSMT4">
                  <p:embed/>
                  <p:pic>
                    <p:nvPicPr>
                      <p:cNvPr id="310284"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6438" y="5640388"/>
                        <a:ext cx="854075" cy="3794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5" name="Object 13"/>
          <p:cNvGraphicFramePr>
            <a:graphicFrameLocks noChangeAspect="1"/>
          </p:cNvGraphicFramePr>
          <p:nvPr/>
        </p:nvGraphicFramePr>
        <p:xfrm>
          <a:off x="3019425" y="5640388"/>
          <a:ext cx="1651000" cy="336550"/>
        </p:xfrm>
        <a:graphic>
          <a:graphicData uri="http://schemas.openxmlformats.org/presentationml/2006/ole">
            <mc:AlternateContent xmlns:mc="http://schemas.openxmlformats.org/markup-compatibility/2006">
              <mc:Choice xmlns:v="urn:schemas-microsoft-com:vml" Requires="v">
                <p:oleObj spid="_x0000_s219090" name="Equation" r:id="rId19" imgW="1054080" imgH="203040" progId="Equation.DSMT4">
                  <p:embed/>
                </p:oleObj>
              </mc:Choice>
              <mc:Fallback>
                <p:oleObj name="Equation" r:id="rId19" imgW="1054080" imgH="203040" progId="Equation.DSMT4">
                  <p:embed/>
                  <p:pic>
                    <p:nvPicPr>
                      <p:cNvPr id="310285"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19425" y="5640388"/>
                        <a:ext cx="1651000"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6" name="Object 14"/>
          <p:cNvGraphicFramePr>
            <a:graphicFrameLocks noChangeAspect="1"/>
          </p:cNvGraphicFramePr>
          <p:nvPr/>
        </p:nvGraphicFramePr>
        <p:xfrm>
          <a:off x="6032500" y="3160713"/>
          <a:ext cx="1282700" cy="420687"/>
        </p:xfrm>
        <a:graphic>
          <a:graphicData uri="http://schemas.openxmlformats.org/presentationml/2006/ole">
            <mc:AlternateContent xmlns:mc="http://schemas.openxmlformats.org/markup-compatibility/2006">
              <mc:Choice xmlns:v="urn:schemas-microsoft-com:vml" Requires="v">
                <p:oleObj spid="_x0000_s219091" name="Equation" r:id="rId21" imgW="698400" imgH="215640" progId="Equation.DSMT4">
                  <p:embed/>
                </p:oleObj>
              </mc:Choice>
              <mc:Fallback>
                <p:oleObj name="Equation" r:id="rId21" imgW="698400" imgH="215640" progId="Equation.DSMT4">
                  <p:embed/>
                  <p:pic>
                    <p:nvPicPr>
                      <p:cNvPr id="310286" name="Object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32500" y="3160713"/>
                        <a:ext cx="1282700" cy="420687"/>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285470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a:t>Wednesday, Oct. 21, 2020</a:t>
            </a:r>
          </a:p>
        </p:txBody>
      </p:sp>
      <p:sp>
        <p:nvSpPr>
          <p:cNvPr id="25" name="Footer Placeholder 4"/>
          <p:cNvSpPr>
            <a:spLocks noGrp="1"/>
          </p:cNvSpPr>
          <p:nvPr>
            <p:ph type="ftr" sz="quarter" idx="11"/>
          </p:nvPr>
        </p:nvSpPr>
        <p:spPr/>
        <p:txBody>
          <a:bodyPr/>
          <a:lstStyle/>
          <a:p>
            <a:r>
              <a:rPr lang="de-DE"/>
              <a:t>PHYS 1444-002, Fall 2020                    Dr. Jaehoon Yu</a:t>
            </a:r>
            <a:endParaRPr lang="en-US"/>
          </a:p>
        </p:txBody>
      </p:sp>
      <p:sp>
        <p:nvSpPr>
          <p:cNvPr id="26" name="Slide Number Placeholder 5"/>
          <p:cNvSpPr>
            <a:spLocks noGrp="1"/>
          </p:cNvSpPr>
          <p:nvPr>
            <p:ph type="sldNum" sz="quarter" idx="12"/>
          </p:nvPr>
        </p:nvSpPr>
        <p:spPr/>
        <p:txBody>
          <a:bodyPr/>
          <a:lstStyle/>
          <a:p>
            <a:fld id="{99470644-6EC5-3745-BAD6-7FF00640ACD9}" type="slidenum">
              <a:rPr lang="en-US"/>
              <a:pPr/>
              <a:t>21</a:t>
            </a:fld>
            <a:endParaRPr lang="en-US"/>
          </a:p>
        </p:txBody>
      </p:sp>
      <p:pic>
        <p:nvPicPr>
          <p:cNvPr id="311298" name="Picture 2" descr="FG25_021"/>
          <p:cNvPicPr>
            <a:picLocks noChangeAspect="1" noChangeArrowheads="1"/>
          </p:cNvPicPr>
          <p:nvPr/>
        </p:nvPicPr>
        <p:blipFill>
          <a:blip r:embed="rId3"/>
          <a:srcRect/>
          <a:stretch>
            <a:fillRect/>
          </a:stretch>
        </p:blipFill>
        <p:spPr bwMode="auto">
          <a:xfrm>
            <a:off x="6553200" y="381000"/>
            <a:ext cx="2743200" cy="2057400"/>
          </a:xfrm>
          <a:prstGeom prst="rect">
            <a:avLst/>
          </a:prstGeom>
          <a:noFill/>
        </p:spPr>
      </p:pic>
      <p:sp>
        <p:nvSpPr>
          <p:cNvPr id="311299" name="Rectangle 3"/>
          <p:cNvSpPr>
            <a:spLocks noGrp="1" noChangeArrowheads="1"/>
          </p:cNvSpPr>
          <p:nvPr>
            <p:ph type="title"/>
          </p:nvPr>
        </p:nvSpPr>
        <p:spPr>
          <a:xfrm>
            <a:off x="228600" y="0"/>
            <a:ext cx="8686800" cy="762000"/>
          </a:xfrm>
        </p:spPr>
        <p:txBody>
          <a:bodyPr/>
          <a:lstStyle/>
          <a:p>
            <a:r>
              <a:rPr lang="en-US" dirty="0"/>
              <a:t>Example 25 – 13 </a:t>
            </a:r>
          </a:p>
        </p:txBody>
      </p:sp>
      <p:sp>
        <p:nvSpPr>
          <p:cNvPr id="311300" name="Text Box 4"/>
          <p:cNvSpPr txBox="1">
            <a:spLocks noChangeArrowheads="1"/>
          </p:cNvSpPr>
          <p:nvPr/>
        </p:nvSpPr>
        <p:spPr bwMode="auto">
          <a:xfrm>
            <a:off x="228600" y="869950"/>
            <a:ext cx="70866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Hair Dryer. </a:t>
            </a:r>
            <a:r>
              <a:rPr lang="en-US">
                <a:solidFill>
                  <a:schemeClr val="accent2"/>
                </a:solidFill>
                <a:latin typeface="Arial Narrow" charset="0"/>
              </a:rPr>
              <a:t>(a) Calculate the resistance and the peak current in a 1000-W hair dryer connected to a 120-V AC line.  (b) What happens if it is connected to a 240-V line in Britain? </a:t>
            </a:r>
          </a:p>
        </p:txBody>
      </p:sp>
      <p:sp>
        <p:nvSpPr>
          <p:cNvPr id="311301" name="Text Box 5"/>
          <p:cNvSpPr txBox="1">
            <a:spLocks noChangeArrowheads="1"/>
          </p:cNvSpPr>
          <p:nvPr/>
        </p:nvSpPr>
        <p:spPr bwMode="auto">
          <a:xfrm>
            <a:off x="381000" y="2057400"/>
            <a:ext cx="266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rms current is:</a:t>
            </a:r>
          </a:p>
        </p:txBody>
      </p:sp>
      <p:sp>
        <p:nvSpPr>
          <p:cNvPr id="311302" name="Text Box 6"/>
          <p:cNvSpPr txBox="1">
            <a:spLocks noChangeArrowheads="1"/>
          </p:cNvSpPr>
          <p:nvPr/>
        </p:nvSpPr>
        <p:spPr bwMode="auto">
          <a:xfrm>
            <a:off x="457200" y="4038600"/>
            <a:ext cx="5105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If connected to 240V in Britain …      </a:t>
            </a:r>
          </a:p>
        </p:txBody>
      </p:sp>
      <p:graphicFrame>
        <p:nvGraphicFramePr>
          <p:cNvPr id="311303" name="Object 7"/>
          <p:cNvGraphicFramePr>
            <a:graphicFrameLocks noChangeAspect="1"/>
          </p:cNvGraphicFramePr>
          <p:nvPr/>
        </p:nvGraphicFramePr>
        <p:xfrm>
          <a:off x="2971800" y="2168525"/>
          <a:ext cx="666750" cy="346075"/>
        </p:xfrm>
        <a:graphic>
          <a:graphicData uri="http://schemas.openxmlformats.org/presentationml/2006/ole">
            <mc:AlternateContent xmlns:mc="http://schemas.openxmlformats.org/markup-compatibility/2006">
              <mc:Choice xmlns:v="urn:schemas-microsoft-com:vml" Requires="v">
                <p:oleObj spid="_x0000_s246817" name="Equation" r:id="rId4" imgW="368280" imgH="203040" progId="Equation.DSMT4">
                  <p:embed/>
                </p:oleObj>
              </mc:Choice>
              <mc:Fallback>
                <p:oleObj name="Equation" r:id="rId4" imgW="368280" imgH="203040" progId="Equation.DSMT4">
                  <p:embed/>
                  <p:pic>
                    <p:nvPicPr>
                      <p:cNvPr id="31130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168525"/>
                        <a:ext cx="666750" cy="346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4" name="Object 8"/>
          <p:cNvGraphicFramePr>
            <a:graphicFrameLocks noChangeAspect="1"/>
          </p:cNvGraphicFramePr>
          <p:nvPr/>
        </p:nvGraphicFramePr>
        <p:xfrm>
          <a:off x="3606800" y="1981200"/>
          <a:ext cx="736600" cy="712788"/>
        </p:xfrm>
        <a:graphic>
          <a:graphicData uri="http://schemas.openxmlformats.org/presentationml/2006/ole">
            <mc:AlternateContent xmlns:mc="http://schemas.openxmlformats.org/markup-compatibility/2006">
              <mc:Choice xmlns:v="urn:schemas-microsoft-com:vml" Requires="v">
                <p:oleObj spid="_x0000_s246818" name="Equation" r:id="rId6" imgW="406080" imgH="419040" progId="Equation.DSMT4">
                  <p:embed/>
                </p:oleObj>
              </mc:Choice>
              <mc:Fallback>
                <p:oleObj name="Equation" r:id="rId6" imgW="406080" imgH="419040" progId="Equation.DSMT4">
                  <p:embed/>
                  <p:pic>
                    <p:nvPicPr>
                      <p:cNvPr id="31130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800" y="1981200"/>
                        <a:ext cx="736600" cy="712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5" name="Object 9"/>
          <p:cNvGraphicFramePr>
            <a:graphicFrameLocks noChangeAspect="1"/>
          </p:cNvGraphicFramePr>
          <p:nvPr/>
        </p:nvGraphicFramePr>
        <p:xfrm>
          <a:off x="4340225" y="2039938"/>
          <a:ext cx="1679575" cy="627062"/>
        </p:xfrm>
        <a:graphic>
          <a:graphicData uri="http://schemas.openxmlformats.org/presentationml/2006/ole">
            <mc:AlternateContent xmlns:mc="http://schemas.openxmlformats.org/markup-compatibility/2006">
              <mc:Choice xmlns:v="urn:schemas-microsoft-com:vml" Requires="v">
                <p:oleObj spid="_x0000_s246819" name="Equation" r:id="rId8" imgW="927000" imgH="368280" progId="Equation.DSMT4">
                  <p:embed/>
                </p:oleObj>
              </mc:Choice>
              <mc:Fallback>
                <p:oleObj name="Equation" r:id="rId8" imgW="927000" imgH="368280" progId="Equation.DSMT4">
                  <p:embed/>
                  <p:pic>
                    <p:nvPicPr>
                      <p:cNvPr id="31130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0225" y="2039938"/>
                        <a:ext cx="1679575" cy="627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06" name="Text Box 10"/>
          <p:cNvSpPr txBox="1">
            <a:spLocks noChangeArrowheads="1"/>
          </p:cNvSpPr>
          <p:nvPr/>
        </p:nvSpPr>
        <p:spPr bwMode="auto">
          <a:xfrm>
            <a:off x="381000" y="3355975"/>
            <a:ext cx="3200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the resistance is:</a:t>
            </a:r>
          </a:p>
        </p:txBody>
      </p:sp>
      <p:graphicFrame>
        <p:nvGraphicFramePr>
          <p:cNvPr id="311307" name="Object 11"/>
          <p:cNvGraphicFramePr>
            <a:graphicFrameLocks noChangeAspect="1"/>
          </p:cNvGraphicFramePr>
          <p:nvPr/>
        </p:nvGraphicFramePr>
        <p:xfrm>
          <a:off x="3581400" y="3544888"/>
          <a:ext cx="458788" cy="258762"/>
        </p:xfrm>
        <a:graphic>
          <a:graphicData uri="http://schemas.openxmlformats.org/presentationml/2006/ole">
            <mc:AlternateContent xmlns:mc="http://schemas.openxmlformats.org/markup-compatibility/2006">
              <mc:Choice xmlns:v="urn:schemas-microsoft-com:vml" Requires="v">
                <p:oleObj spid="_x0000_s246820" name="Equation" r:id="rId10" imgW="253800" imgH="152280" progId="Equation.DSMT4">
                  <p:embed/>
                </p:oleObj>
              </mc:Choice>
              <mc:Fallback>
                <p:oleObj name="Equation" r:id="rId10" imgW="253800" imgH="152280" progId="Equation.DSMT4">
                  <p:embed/>
                  <p:pic>
                    <p:nvPicPr>
                      <p:cNvPr id="311307"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3544888"/>
                        <a:ext cx="458788" cy="2587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8" name="Object 12"/>
          <p:cNvGraphicFramePr>
            <a:graphicFrameLocks noChangeAspect="1"/>
          </p:cNvGraphicFramePr>
          <p:nvPr/>
        </p:nvGraphicFramePr>
        <p:xfrm>
          <a:off x="4124325" y="3303588"/>
          <a:ext cx="712788" cy="735012"/>
        </p:xfrm>
        <a:graphic>
          <a:graphicData uri="http://schemas.openxmlformats.org/presentationml/2006/ole">
            <mc:AlternateContent xmlns:mc="http://schemas.openxmlformats.org/markup-compatibility/2006">
              <mc:Choice xmlns:v="urn:schemas-microsoft-com:vml" Requires="v">
                <p:oleObj spid="_x0000_s246821" name="Equation" r:id="rId12" imgW="393480" imgH="431640" progId="Equation.DSMT4">
                  <p:embed/>
                </p:oleObj>
              </mc:Choice>
              <mc:Fallback>
                <p:oleObj name="Equation" r:id="rId12" imgW="393480" imgH="431640" progId="Equation.DSMT4">
                  <p:embed/>
                  <p:pic>
                    <p:nvPicPr>
                      <p:cNvPr id="311308"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4325" y="3303588"/>
                        <a:ext cx="712788" cy="735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9" name="Object 13"/>
          <p:cNvGraphicFramePr>
            <a:graphicFrameLocks noChangeAspect="1"/>
          </p:cNvGraphicFramePr>
          <p:nvPr/>
        </p:nvGraphicFramePr>
        <p:xfrm>
          <a:off x="4872038" y="3270250"/>
          <a:ext cx="1909762" cy="757238"/>
        </p:xfrm>
        <a:graphic>
          <a:graphicData uri="http://schemas.openxmlformats.org/presentationml/2006/ole">
            <mc:AlternateContent xmlns:mc="http://schemas.openxmlformats.org/markup-compatibility/2006">
              <mc:Choice xmlns:v="urn:schemas-microsoft-com:vml" Requires="v">
                <p:oleObj spid="_x0000_s246822" name="Equation" r:id="rId14" imgW="1054080" imgH="444240" progId="Equation.DSMT4">
                  <p:embed/>
                </p:oleObj>
              </mc:Choice>
              <mc:Fallback>
                <p:oleObj name="Equation" r:id="rId14" imgW="1054080" imgH="444240" progId="Equation.DSMT4">
                  <p:embed/>
                  <p:pic>
                    <p:nvPicPr>
                      <p:cNvPr id="311309"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2038" y="3270250"/>
                        <a:ext cx="1909762" cy="757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10" name="Text Box 14"/>
          <p:cNvSpPr txBox="1">
            <a:spLocks noChangeArrowheads="1"/>
          </p:cNvSpPr>
          <p:nvPr/>
        </p:nvSpPr>
        <p:spPr bwMode="auto">
          <a:xfrm>
            <a:off x="457200" y="2716213"/>
            <a:ext cx="28194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peak current is:</a:t>
            </a:r>
          </a:p>
        </p:txBody>
      </p:sp>
      <p:graphicFrame>
        <p:nvGraphicFramePr>
          <p:cNvPr id="311311" name="Object 15"/>
          <p:cNvGraphicFramePr>
            <a:graphicFrameLocks noChangeAspect="1"/>
          </p:cNvGraphicFramePr>
          <p:nvPr/>
        </p:nvGraphicFramePr>
        <p:xfrm>
          <a:off x="3581400" y="2827338"/>
          <a:ext cx="506413" cy="346075"/>
        </p:xfrm>
        <a:graphic>
          <a:graphicData uri="http://schemas.openxmlformats.org/presentationml/2006/ole">
            <mc:AlternateContent xmlns:mc="http://schemas.openxmlformats.org/markup-compatibility/2006">
              <mc:Choice xmlns:v="urn:schemas-microsoft-com:vml" Requires="v">
                <p:oleObj spid="_x0000_s246823" name="Equation" r:id="rId16" imgW="279360" imgH="203040" progId="Equation.DSMT4">
                  <p:embed/>
                </p:oleObj>
              </mc:Choice>
              <mc:Fallback>
                <p:oleObj name="Equation" r:id="rId16" imgW="279360" imgH="203040" progId="Equation.DSMT4">
                  <p:embed/>
                  <p:pic>
                    <p:nvPicPr>
                      <p:cNvPr id="311311"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2827338"/>
                        <a:ext cx="506413" cy="346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12" name="Object 16"/>
          <p:cNvGraphicFramePr>
            <a:graphicFrameLocks noChangeAspect="1"/>
          </p:cNvGraphicFramePr>
          <p:nvPr/>
        </p:nvGraphicFramePr>
        <p:xfrm>
          <a:off x="4038600" y="2801938"/>
          <a:ext cx="989013" cy="388937"/>
        </p:xfrm>
        <a:graphic>
          <a:graphicData uri="http://schemas.openxmlformats.org/presentationml/2006/ole">
            <mc:AlternateContent xmlns:mc="http://schemas.openxmlformats.org/markup-compatibility/2006">
              <mc:Choice xmlns:v="urn:schemas-microsoft-com:vml" Requires="v">
                <p:oleObj spid="_x0000_s246824" name="Equation" r:id="rId18" imgW="545760" imgH="228600" progId="Equation.DSMT4">
                  <p:embed/>
                </p:oleObj>
              </mc:Choice>
              <mc:Fallback>
                <p:oleObj name="Equation" r:id="rId18" imgW="545760" imgH="228600" progId="Equation.DSMT4">
                  <p:embed/>
                  <p:pic>
                    <p:nvPicPr>
                      <p:cNvPr id="311312"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38600" y="2801938"/>
                        <a:ext cx="989013" cy="3889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13" name="Object 17"/>
          <p:cNvGraphicFramePr>
            <a:graphicFrameLocks noChangeAspect="1"/>
          </p:cNvGraphicFramePr>
          <p:nvPr/>
        </p:nvGraphicFramePr>
        <p:xfrm>
          <a:off x="4953000" y="2838450"/>
          <a:ext cx="1978025" cy="346075"/>
        </p:xfrm>
        <a:graphic>
          <a:graphicData uri="http://schemas.openxmlformats.org/presentationml/2006/ole">
            <mc:AlternateContent xmlns:mc="http://schemas.openxmlformats.org/markup-compatibility/2006">
              <mc:Choice xmlns:v="urn:schemas-microsoft-com:vml" Requires="v">
                <p:oleObj spid="_x0000_s246825" name="Equation" r:id="rId20" imgW="1091880" imgH="203040" progId="Equation.DSMT4">
                  <p:embed/>
                </p:oleObj>
              </mc:Choice>
              <mc:Fallback>
                <p:oleObj name="Equation" r:id="rId20" imgW="1091880" imgH="203040" progId="Equation.DSMT4">
                  <p:embed/>
                  <p:pic>
                    <p:nvPicPr>
                      <p:cNvPr id="311313"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2838450"/>
                        <a:ext cx="1978025" cy="346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14" name="Text Box 18"/>
          <p:cNvSpPr txBox="1">
            <a:spLocks noChangeArrowheads="1"/>
          </p:cNvSpPr>
          <p:nvPr/>
        </p:nvSpPr>
        <p:spPr bwMode="auto">
          <a:xfrm>
            <a:off x="533400" y="45100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average power provide by the AC in UK is </a:t>
            </a:r>
          </a:p>
        </p:txBody>
      </p:sp>
      <p:graphicFrame>
        <p:nvGraphicFramePr>
          <p:cNvPr id="311315" name="Object 19"/>
          <p:cNvGraphicFramePr>
            <a:graphicFrameLocks noChangeAspect="1"/>
          </p:cNvGraphicFramePr>
          <p:nvPr/>
        </p:nvGraphicFramePr>
        <p:xfrm>
          <a:off x="1981200" y="5184775"/>
          <a:ext cx="460375" cy="301625"/>
        </p:xfrm>
        <a:graphic>
          <a:graphicData uri="http://schemas.openxmlformats.org/presentationml/2006/ole">
            <mc:AlternateContent xmlns:mc="http://schemas.openxmlformats.org/markup-compatibility/2006">
              <mc:Choice xmlns:v="urn:schemas-microsoft-com:vml" Requires="v">
                <p:oleObj spid="_x0000_s246826" name="Equation" r:id="rId22" imgW="253800" imgH="177480" progId="Equation.DSMT4">
                  <p:embed/>
                </p:oleObj>
              </mc:Choice>
              <mc:Fallback>
                <p:oleObj name="Equation" r:id="rId22" imgW="253800" imgH="177480" progId="Equation.DSMT4">
                  <p:embed/>
                  <p:pic>
                    <p:nvPicPr>
                      <p:cNvPr id="311315" name="Object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1200" y="5184775"/>
                        <a:ext cx="460375" cy="301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16" name="Text Box 20"/>
          <p:cNvSpPr txBox="1">
            <a:spLocks noChangeArrowheads="1"/>
          </p:cNvSpPr>
          <p:nvPr/>
        </p:nvSpPr>
        <p:spPr bwMode="auto">
          <a:xfrm>
            <a:off x="533400" y="5729288"/>
            <a:ext cx="76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a:t>
            </a:r>
          </a:p>
        </p:txBody>
      </p:sp>
      <p:sp>
        <p:nvSpPr>
          <p:cNvPr id="311317" name="Text Box 21"/>
          <p:cNvSpPr txBox="1">
            <a:spLocks noChangeArrowheads="1"/>
          </p:cNvSpPr>
          <p:nvPr/>
        </p:nvSpPr>
        <p:spPr bwMode="auto">
          <a:xfrm>
            <a:off x="1371600" y="5715000"/>
            <a:ext cx="5257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heating coils in the dryer will melt! </a:t>
            </a:r>
          </a:p>
        </p:txBody>
      </p:sp>
      <p:graphicFrame>
        <p:nvGraphicFramePr>
          <p:cNvPr id="311318" name="Object 22"/>
          <p:cNvGraphicFramePr>
            <a:graphicFrameLocks noChangeAspect="1"/>
          </p:cNvGraphicFramePr>
          <p:nvPr/>
        </p:nvGraphicFramePr>
        <p:xfrm>
          <a:off x="2389188" y="5029200"/>
          <a:ext cx="735012" cy="669925"/>
        </p:xfrm>
        <a:graphic>
          <a:graphicData uri="http://schemas.openxmlformats.org/presentationml/2006/ole">
            <mc:AlternateContent xmlns:mc="http://schemas.openxmlformats.org/markup-compatibility/2006">
              <mc:Choice xmlns:v="urn:schemas-microsoft-com:vml" Requires="v">
                <p:oleObj spid="_x0000_s246827" name="Equation" r:id="rId24" imgW="406080" imgH="393480" progId="Equation.DSMT4">
                  <p:embed/>
                </p:oleObj>
              </mc:Choice>
              <mc:Fallback>
                <p:oleObj name="Equation" r:id="rId24" imgW="406080" imgH="393480" progId="Equation.DSMT4">
                  <p:embed/>
                  <p:pic>
                    <p:nvPicPr>
                      <p:cNvPr id="311318"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89188" y="5029200"/>
                        <a:ext cx="735012" cy="669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19" name="Object 23"/>
          <p:cNvGraphicFramePr>
            <a:graphicFrameLocks noChangeAspect="1"/>
          </p:cNvGraphicFramePr>
          <p:nvPr/>
        </p:nvGraphicFramePr>
        <p:xfrm>
          <a:off x="3098180" y="4994275"/>
          <a:ext cx="1998662" cy="735013"/>
        </p:xfrm>
        <a:graphic>
          <a:graphicData uri="http://schemas.openxmlformats.org/presentationml/2006/ole">
            <mc:AlternateContent xmlns:mc="http://schemas.openxmlformats.org/markup-compatibility/2006">
              <mc:Choice xmlns:v="urn:schemas-microsoft-com:vml" Requires="v">
                <p:oleObj spid="_x0000_s246828" name="Equation" r:id="rId26" imgW="1104840" imgH="431640" progId="Equation.DSMT4">
                  <p:embed/>
                </p:oleObj>
              </mc:Choice>
              <mc:Fallback>
                <p:oleObj name="Equation" r:id="rId26" imgW="1104840" imgH="431640" progId="Equation.DSMT4">
                  <p:embed/>
                  <p:pic>
                    <p:nvPicPr>
                      <p:cNvPr id="311319" name="Object 2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98180" y="4994275"/>
                        <a:ext cx="1998662" cy="735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281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Wednesday, Aug. 26, 2020</a:t>
            </a:r>
          </a:p>
        </p:txBody>
      </p:sp>
      <p:sp>
        <p:nvSpPr>
          <p:cNvPr id="8" name="Footer Placeholder 4"/>
          <p:cNvSpPr>
            <a:spLocks noGrp="1"/>
          </p:cNvSpPr>
          <p:nvPr>
            <p:ph type="ftr" sz="quarter" idx="11"/>
          </p:nvPr>
        </p:nvSpPr>
        <p:spPr/>
        <p:txBody>
          <a:bodyPr/>
          <a:lstStyle/>
          <a:p>
            <a:pPr>
              <a:defRPr/>
            </a:pPr>
            <a:r>
              <a:rPr lang="de-DE"/>
              <a:t>PHYS 1444-002, Fall 2020                    Dr. Jaehoon Yu</a:t>
            </a:r>
            <a:endParaRPr lang="en-US"/>
          </a:p>
        </p:txBody>
      </p:sp>
      <p:sp>
        <p:nvSpPr>
          <p:cNvPr id="38916" name="Slide Number Placeholder 5"/>
          <p:cNvSpPr>
            <a:spLocks noGrp="1"/>
          </p:cNvSpPr>
          <p:nvPr>
            <p:ph type="sldNum" sz="quarter" idx="12"/>
          </p:nvPr>
        </p:nvSpPr>
        <p:spPr/>
        <p:txBody>
          <a:bodyPr/>
          <a:lstStyle/>
          <a:p>
            <a:pPr>
              <a:defRPr/>
            </a:pPr>
            <a:fld id="{1BC293E1-DDA2-4944-B029-05297B3D35FB}" type="slidenum">
              <a:rPr lang="en-US"/>
              <a:pPr>
                <a:defRPr/>
              </a:pPr>
              <a:t>3</a:t>
            </a:fld>
            <a:endParaRPr lang="en-US"/>
          </a:p>
        </p:txBody>
      </p:sp>
      <p:sp>
        <p:nvSpPr>
          <p:cNvPr id="37893" name="Rectangle 2"/>
          <p:cNvSpPr>
            <a:spLocks noGrp="1" noChangeArrowheads="1"/>
          </p:cNvSpPr>
          <p:nvPr>
            <p:ph type="title"/>
          </p:nvPr>
        </p:nvSpPr>
        <p:spPr>
          <a:xfrm>
            <a:off x="838200" y="76200"/>
            <a:ext cx="7772400" cy="685800"/>
          </a:xfrm>
        </p:spPr>
        <p:txBody>
          <a:bodyPr/>
          <a:lstStyle/>
          <a:p>
            <a:pPr eaLnBrk="1" hangingPunct="1"/>
            <a:r>
              <a:rPr lang="en-US" sz="4000" dirty="0"/>
              <a:t>Evaluation Policy</a:t>
            </a:r>
          </a:p>
        </p:txBody>
      </p:sp>
      <p:sp>
        <p:nvSpPr>
          <p:cNvPr id="200707" name="Rectangle 3"/>
          <p:cNvSpPr>
            <a:spLocks noGrp="1" noChangeArrowheads="1"/>
          </p:cNvSpPr>
          <p:nvPr>
            <p:ph type="body" idx="1"/>
          </p:nvPr>
        </p:nvSpPr>
        <p:spPr>
          <a:xfrm>
            <a:off x="533400" y="762000"/>
            <a:ext cx="8229600" cy="5410200"/>
          </a:xfrm>
          <a:solidFill>
            <a:srgbClr val="FFFFFF"/>
          </a:solidFill>
        </p:spPr>
        <p:txBody>
          <a:bodyPr/>
          <a:lstStyle/>
          <a:p>
            <a:pPr eaLnBrk="1" hangingPunct="1">
              <a:lnSpc>
                <a:spcPct val="80000"/>
              </a:lnSpc>
            </a:pPr>
            <a:r>
              <a:rPr lang="en-US" sz="2800" dirty="0"/>
              <a:t>Homework: </a:t>
            </a:r>
            <a:r>
              <a:rPr lang="en-US" altLang="ko-KR" sz="2800" dirty="0">
                <a:ea typeface="굴림" charset="-127"/>
                <a:cs typeface="굴림" charset="-127"/>
              </a:rPr>
              <a:t>25</a:t>
            </a:r>
            <a:r>
              <a:rPr lang="en-US" sz="2800" dirty="0"/>
              <a:t>%!!!</a:t>
            </a:r>
          </a:p>
          <a:p>
            <a:pPr eaLnBrk="1" hangingPunct="1">
              <a:lnSpc>
                <a:spcPct val="80000"/>
              </a:lnSpc>
            </a:pPr>
            <a:r>
              <a:rPr lang="en-US" sz="2800" dirty="0"/>
              <a:t>Exams</a:t>
            </a:r>
          </a:p>
          <a:p>
            <a:pPr lvl="1" eaLnBrk="1" hangingPunct="1">
              <a:lnSpc>
                <a:spcPct val="80000"/>
              </a:lnSpc>
            </a:pPr>
            <a:r>
              <a:rPr lang="en-US" sz="2400" dirty="0"/>
              <a:t>Final Comprehensive Exam (11am, Wed., </a:t>
            </a:r>
            <a:r>
              <a:rPr lang="en-US" sz="2400" dirty="0">
                <a:ea typeface="굴림" charset="-127"/>
              </a:rPr>
              <a:t>12</a:t>
            </a:r>
            <a:r>
              <a:rPr lang="en-US" sz="2400" dirty="0">
                <a:ea typeface="굴림" charset="-127"/>
                <a:cs typeface="굴림" charset="-127"/>
              </a:rPr>
              <a:t>/16/20</a:t>
            </a:r>
            <a:r>
              <a:rPr lang="en-US" sz="2400" dirty="0"/>
              <a:t>): 23%</a:t>
            </a:r>
          </a:p>
          <a:p>
            <a:pPr lvl="1" eaLnBrk="1" hangingPunct="1">
              <a:lnSpc>
                <a:spcPct val="80000"/>
              </a:lnSpc>
            </a:pPr>
            <a:r>
              <a:rPr lang="en-US" sz="2400" dirty="0"/>
              <a:t>Mid-term Comprehensive Exam (1pm, Mon., 10/19/20): 20%</a:t>
            </a:r>
          </a:p>
          <a:p>
            <a:pPr lvl="1" eaLnBrk="1" hangingPunct="1">
              <a:lnSpc>
                <a:spcPct val="80000"/>
              </a:lnSpc>
            </a:pPr>
            <a:r>
              <a:rPr lang="en-US" sz="2400" dirty="0"/>
              <a:t>One better of the two term Exams (9/23/20 and 11/11/20): </a:t>
            </a:r>
            <a:r>
              <a:rPr lang="en-US" altLang="ko-KR" sz="2400" dirty="0">
                <a:ea typeface="굴림" charset="-127"/>
                <a:cs typeface="굴림" charset="-127"/>
              </a:rPr>
              <a:t>12</a:t>
            </a:r>
            <a:r>
              <a:rPr lang="en-US" sz="2400" dirty="0"/>
              <a:t>%</a:t>
            </a:r>
            <a:endParaRPr lang="en-US" sz="2000" dirty="0"/>
          </a:p>
          <a:p>
            <a:pPr lvl="1" eaLnBrk="1" hangingPunct="1">
              <a:lnSpc>
                <a:spcPct val="80000"/>
              </a:lnSpc>
            </a:pPr>
            <a:r>
              <a:rPr lang="en-US" sz="2400" dirty="0"/>
              <a:t>Missing an exam is not permissible unless pre-approved</a:t>
            </a:r>
          </a:p>
          <a:p>
            <a:pPr lvl="2" eaLnBrk="1" hangingPunct="1">
              <a:lnSpc>
                <a:spcPct val="80000"/>
              </a:lnSpc>
            </a:pPr>
            <a:r>
              <a:rPr lang="en-US" sz="2000" dirty="0"/>
              <a:t>No makeup test</a:t>
            </a:r>
          </a:p>
          <a:p>
            <a:pPr lvl="2" eaLnBrk="1" hangingPunct="1">
              <a:lnSpc>
                <a:spcPct val="80000"/>
              </a:lnSpc>
            </a:pPr>
            <a:r>
              <a:rPr lang="en-US" sz="2000" u="sng" dirty="0">
                <a:solidFill>
                  <a:srgbClr val="A50021"/>
                </a:solidFill>
              </a:rPr>
              <a:t>You will get an F if you miss any of the exams without a prior approval no matter how well you’ve been doing in class!</a:t>
            </a:r>
          </a:p>
          <a:p>
            <a:pPr eaLnBrk="1" hangingPunct="1">
              <a:lnSpc>
                <a:spcPct val="80000"/>
              </a:lnSpc>
            </a:pPr>
            <a:r>
              <a:rPr lang="en-US" sz="2800" dirty="0"/>
              <a:t>Lab score: 10% </a:t>
            </a:r>
          </a:p>
          <a:p>
            <a:pPr eaLnBrk="1" hangingPunct="1">
              <a:lnSpc>
                <a:spcPct val="80000"/>
              </a:lnSpc>
            </a:pPr>
            <a:r>
              <a:rPr lang="en-US" sz="2800" dirty="0"/>
              <a:t>Pop-quizzes: 10%</a:t>
            </a:r>
          </a:p>
          <a:p>
            <a:pPr eaLnBrk="1" hangingPunct="1">
              <a:lnSpc>
                <a:spcPct val="80000"/>
              </a:lnSpc>
            </a:pPr>
            <a:r>
              <a:rPr lang="en-US" sz="2800" dirty="0"/>
              <a:t>Extra credits: 10% of the total</a:t>
            </a:r>
          </a:p>
          <a:p>
            <a:pPr eaLnBrk="1" hangingPunct="1">
              <a:lnSpc>
                <a:spcPct val="80000"/>
              </a:lnSpc>
            </a:pPr>
            <a:r>
              <a:rPr lang="en-US" sz="2800" dirty="0"/>
              <a:t>Grading will be done on a sliding scale on the final scores</a:t>
            </a:r>
          </a:p>
        </p:txBody>
      </p:sp>
      <p:grpSp>
        <p:nvGrpSpPr>
          <p:cNvPr id="2" name="Group 4"/>
          <p:cNvGrpSpPr>
            <a:grpSpLocks/>
          </p:cNvGrpSpPr>
          <p:nvPr/>
        </p:nvGrpSpPr>
        <p:grpSpPr bwMode="auto">
          <a:xfrm>
            <a:off x="-184150" y="4572000"/>
            <a:ext cx="8947150" cy="396875"/>
            <a:chOff x="28" y="2551"/>
            <a:chExt cx="4964" cy="250"/>
          </a:xfrm>
        </p:grpSpPr>
        <p:sp>
          <p:nvSpPr>
            <p:cNvPr id="37896" name="Line 5"/>
            <p:cNvSpPr>
              <a:spLocks noChangeShapeType="1"/>
            </p:cNvSpPr>
            <p:nvPr/>
          </p:nvSpPr>
          <p:spPr bwMode="auto">
            <a:xfrm>
              <a:off x="480" y="2676"/>
              <a:ext cx="4512" cy="0"/>
            </a:xfrm>
            <a:prstGeom prst="line">
              <a:avLst/>
            </a:prstGeom>
            <a:noFill/>
            <a:ln w="28575">
              <a:solidFill>
                <a:srgbClr val="FF0066"/>
              </a:solidFill>
              <a:round/>
              <a:headEnd/>
              <a:tailEnd/>
            </a:ln>
          </p:spPr>
          <p:txBody>
            <a:bodyPr>
              <a:prstTxWarp prst="textNoShape">
                <a:avLst/>
              </a:prstTxWarp>
            </a:bodyPr>
            <a:lstStyle/>
            <a:p>
              <a:endParaRPr lang="en-US"/>
            </a:p>
          </p:txBody>
        </p:sp>
        <p:sp>
          <p:nvSpPr>
            <p:cNvPr id="37897" name="Text Box 6"/>
            <p:cNvSpPr txBox="1">
              <a:spLocks noChangeArrowheads="1"/>
            </p:cNvSpPr>
            <p:nvPr/>
          </p:nvSpPr>
          <p:spPr bwMode="auto">
            <a:xfrm>
              <a:off x="28" y="2551"/>
              <a:ext cx="452" cy="250"/>
            </a:xfrm>
            <a:prstGeom prst="rect">
              <a:avLst/>
            </a:prstGeom>
            <a:noFill/>
            <a:ln w="9525">
              <a:noFill/>
              <a:miter lim="800000"/>
              <a:headEnd/>
              <a:tailEnd/>
            </a:ln>
          </p:spPr>
          <p:txBody>
            <a:bodyPr wrap="none">
              <a:prstTxWarp prst="textNoShape">
                <a:avLst/>
              </a:prstTxWarp>
              <a:spAutoFit/>
            </a:bodyPr>
            <a:lstStyle/>
            <a:p>
              <a:r>
                <a:rPr lang="en-US" sz="2000" b="1">
                  <a:solidFill>
                    <a:srgbClr val="FF0066"/>
                  </a:solidFill>
                  <a:latin typeface="Arial Narrow" charset="0"/>
                </a:rPr>
                <a:t>100%</a:t>
              </a:r>
            </a:p>
          </p:txBody>
        </p:sp>
      </p:grpSp>
    </p:spTree>
    <p:extLst>
      <p:ext uri="{BB962C8B-B14F-4D97-AF65-F5344CB8AC3E}">
        <p14:creationId xmlns:p14="http://schemas.microsoft.com/office/powerpoint/2010/main" val="316290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SP#5 – Civic Duty II: Election Participation</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21,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486888" y="609600"/>
            <a:ext cx="8352312" cy="5959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2400" kern="0" dirty="0"/>
              <a:t>Election on </a:t>
            </a:r>
            <a:r>
              <a:rPr lang="en-US" sz="2400" b="1" u="sng" kern="0" dirty="0">
                <a:solidFill>
                  <a:srgbClr val="C00000"/>
                </a:solidFill>
              </a:rPr>
              <a:t>Nov. 3 </a:t>
            </a:r>
            <a:r>
              <a:rPr lang="en-US" sz="2400" kern="0" dirty="0"/>
              <a:t>with </a:t>
            </a:r>
            <a:r>
              <a:rPr lang="en-US" sz="2400" b="1" u="sng" kern="0" dirty="0">
                <a:solidFill>
                  <a:srgbClr val="C00000"/>
                </a:solidFill>
              </a:rPr>
              <a:t>early voting Tue. Oct. 13 – Fri. Oct. 30</a:t>
            </a:r>
          </a:p>
          <a:p>
            <a:r>
              <a:rPr lang="en-US" sz="2400" kern="0" dirty="0"/>
              <a:t>For those with legal voting rights: You can submit three access code green sheet for 20 points total </a:t>
            </a:r>
            <a:r>
              <a:rPr lang="mr-IN" sz="2400" kern="0" dirty="0"/>
              <a:t>–</a:t>
            </a:r>
            <a:r>
              <a:rPr lang="en-US" sz="2400" kern="0" dirty="0"/>
              <a:t> one your own and two others who voted, 5 points each.  Any additional ones will earn 2 points each</a:t>
            </a:r>
          </a:p>
          <a:p>
            <a:r>
              <a:rPr lang="en-US" sz="2400" kern="0" dirty="0"/>
              <a:t>For those without legal voting rights: You can submit for the first four access code green sheets for 20 points total, 5 points each and any additional combinations 2 points each.</a:t>
            </a:r>
          </a:p>
          <a:p>
            <a:r>
              <a:rPr lang="en-US" sz="2400" kern="0" dirty="0"/>
              <a:t>Be sure to tape one side of the access code (or </a:t>
            </a:r>
            <a:r>
              <a:rPr lang="en-US" sz="2400" kern="0" dirty="0">
                <a:solidFill>
                  <a:srgbClr val="C00000"/>
                </a:solidFill>
              </a:rPr>
              <a:t>“I Voted” sticker if the voting was not using an electronic machine)</a:t>
            </a:r>
            <a:r>
              <a:rPr lang="en-US" sz="2400" kern="0" dirty="0"/>
              <a:t> on a sheet of paper with the date, the precinct number, the name of the person voted</a:t>
            </a:r>
          </a:p>
          <a:p>
            <a:r>
              <a:rPr lang="en-US" sz="2400" kern="0" dirty="0"/>
              <a:t>None of the stickers can be from the same person on someone else’s extra credit or on your own.  All of those with any of the identical persons on your extra credit sheet will get 0 credit.</a:t>
            </a:r>
          </a:p>
          <a:p>
            <a:r>
              <a:rPr lang="en-US" sz="2400" kern="0" dirty="0"/>
              <a:t>Deadline: Beginning of the class </a:t>
            </a:r>
            <a:r>
              <a:rPr lang="en-US" sz="2400" b="1" u="sng" kern="0" dirty="0">
                <a:solidFill>
                  <a:srgbClr val="C00000"/>
                </a:solidFill>
              </a:rPr>
              <a:t>Monday, Nov. 9 (</a:t>
            </a:r>
            <a:r>
              <a:rPr lang="en-US" sz="2400" b="1" u="sng" kern="0" dirty="0">
                <a:solidFill>
                  <a:srgbClr val="CC00CC"/>
                </a:solidFill>
              </a:rPr>
              <a:t>poll 13</a:t>
            </a:r>
            <a:r>
              <a:rPr lang="en-US" sz="2400" b="1" u="sng" kern="0" dirty="0">
                <a:solidFill>
                  <a:srgbClr val="C00000"/>
                </a:solidFill>
              </a:rPr>
              <a:t>)</a:t>
            </a:r>
            <a:endParaRPr lang="en-US" sz="2000" b="1" u="sng" kern="0" dirty="0">
              <a:solidFill>
                <a:srgbClr val="C00000"/>
              </a:solidFill>
            </a:endParaRPr>
          </a:p>
        </p:txBody>
      </p:sp>
    </p:spTree>
    <p:extLst>
      <p:ext uri="{BB962C8B-B14F-4D97-AF65-F5344CB8AC3E}">
        <p14:creationId xmlns:p14="http://schemas.microsoft.com/office/powerpoint/2010/main" val="262227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86" y="72887"/>
            <a:ext cx="7772400" cy="666521"/>
          </a:xfrm>
        </p:spPr>
        <p:txBody>
          <a:bodyPr/>
          <a:lstStyle/>
          <a:p>
            <a:r>
              <a:rPr lang="en-US" dirty="0"/>
              <a:t>Access code sheet/Sticker</a:t>
            </a:r>
          </a:p>
        </p:txBody>
      </p:sp>
      <p:sp>
        <p:nvSpPr>
          <p:cNvPr id="4" name="Date Placeholder 3"/>
          <p:cNvSpPr>
            <a:spLocks noGrp="1"/>
          </p:cNvSpPr>
          <p:nvPr>
            <p:ph type="dt" sz="half" idx="10"/>
          </p:nvPr>
        </p:nvSpPr>
        <p:spPr/>
        <p:txBody>
          <a:bodyPr/>
          <a:lstStyle/>
          <a:p>
            <a:pPr>
              <a:defRPr/>
            </a:pPr>
            <a:r>
              <a:rPr lang="en-US"/>
              <a:t>Wednesday, Oct. 21, 2020</a:t>
            </a:r>
          </a:p>
        </p:txBody>
      </p:sp>
      <p:sp>
        <p:nvSpPr>
          <p:cNvPr id="5" name="Footer Placeholder 4"/>
          <p:cNvSpPr>
            <a:spLocks noGrp="1"/>
          </p:cNvSpPr>
          <p:nvPr>
            <p:ph type="ftr" sz="quarter" idx="11"/>
          </p:nvPr>
        </p:nvSpPr>
        <p:spPr/>
        <p:txBody>
          <a:bodyPr/>
          <a:lstStyle/>
          <a:p>
            <a:pPr>
              <a:defRPr/>
            </a:pPr>
            <a:r>
              <a:rPr lang="en-US"/>
              <a:t>PHYS 1444-002, Fall 2020                    Dr. Jaehoon Yu</a:t>
            </a:r>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5</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753660" y="618095"/>
            <a:ext cx="2204762" cy="3590055"/>
          </a:xfrm>
          <a:prstGeom prst="rect">
            <a:avLst/>
          </a:prstGeom>
          <a:ln w="57150">
            <a:solidFill>
              <a:srgbClr val="C00000"/>
            </a:solidFill>
          </a:ln>
        </p:spPr>
      </p:pic>
      <p:pic>
        <p:nvPicPr>
          <p:cNvPr id="9" name="Picture 8" descr="Text, letter&#10;&#10;Description automatically generated">
            <a:extLst>
              <a:ext uri="{FF2B5EF4-FFF2-40B4-BE49-F238E27FC236}">
                <a16:creationId xmlns:a16="http://schemas.microsoft.com/office/drawing/2014/main" id="{605C802F-FCE1-FE46-B2C5-7476D10DA715}"/>
              </a:ext>
            </a:extLst>
          </p:cNvPr>
          <p:cNvPicPr>
            <a:picLocks noChangeAspect="1"/>
          </p:cNvPicPr>
          <p:nvPr/>
        </p:nvPicPr>
        <p:blipFill>
          <a:blip r:embed="rId3"/>
          <a:stretch>
            <a:fillRect/>
          </a:stretch>
        </p:blipFill>
        <p:spPr>
          <a:xfrm rot="5400000">
            <a:off x="-200628" y="1437432"/>
            <a:ext cx="5541517" cy="4156138"/>
          </a:xfrm>
          <a:prstGeom prst="rect">
            <a:avLst/>
          </a:prstGeom>
        </p:spPr>
      </p:pic>
      <p:sp>
        <p:nvSpPr>
          <p:cNvPr id="10" name="TextBox 9">
            <a:extLst>
              <a:ext uri="{FF2B5EF4-FFF2-40B4-BE49-F238E27FC236}">
                <a16:creationId xmlns:a16="http://schemas.microsoft.com/office/drawing/2014/main" id="{347313FC-C600-CE47-A767-8A85D32E5917}"/>
              </a:ext>
            </a:extLst>
          </p:cNvPr>
          <p:cNvSpPr txBox="1"/>
          <p:nvPr/>
        </p:nvSpPr>
        <p:spPr>
          <a:xfrm>
            <a:off x="5075547" y="4191000"/>
            <a:ext cx="3560991" cy="1631216"/>
          </a:xfrm>
          <a:prstGeom prst="rect">
            <a:avLst/>
          </a:prstGeom>
          <a:noFill/>
          <a:ln w="38100">
            <a:solidFill>
              <a:srgbClr val="C00000"/>
            </a:solidFill>
          </a:ln>
        </p:spPr>
        <p:txBody>
          <a:bodyPr wrap="square" rtlCol="0">
            <a:spAutoFit/>
          </a:bodyPr>
          <a:lstStyle/>
          <a:p>
            <a:r>
              <a:rPr lang="en-US" sz="2000" dirty="0">
                <a:solidFill>
                  <a:schemeClr val="accent2"/>
                </a:solidFill>
                <a:latin typeface="Arial Narrow" panose="020B0604020202020204" pitchFamily="34" charset="0"/>
                <a:cs typeface="Arial Narrow" panose="020B0604020202020204" pitchFamily="34" charset="0"/>
              </a:rPr>
              <a:t>This must be accompanied with date of the vote, the county name, the precinct number, the full name of the person voted and the signature of the person</a:t>
            </a:r>
          </a:p>
        </p:txBody>
      </p:sp>
      <p:cxnSp>
        <p:nvCxnSpPr>
          <p:cNvPr id="12" name="Curved Connector 11">
            <a:extLst>
              <a:ext uri="{FF2B5EF4-FFF2-40B4-BE49-F238E27FC236}">
                <a16:creationId xmlns:a16="http://schemas.microsoft.com/office/drawing/2014/main" id="{CA2FF31F-860E-B444-95C9-A0DEEAC41907}"/>
              </a:ext>
            </a:extLst>
          </p:cNvPr>
          <p:cNvCxnSpPr>
            <a:stCxn id="10" idx="1"/>
          </p:cNvCxnSpPr>
          <p:nvPr/>
        </p:nvCxnSpPr>
        <p:spPr bwMode="auto">
          <a:xfrm>
            <a:off x="5029200" y="5077656"/>
            <a:ext cx="914400" cy="914400"/>
          </a:xfrm>
          <a:prstGeom prst="curvedConnector3">
            <a:avLst/>
          </a:prstGeom>
          <a:noFill/>
          <a:ln w="9525" cap="flat" cmpd="sng" algn="ctr">
            <a:noFill/>
            <a:prstDash val="solid"/>
            <a:round/>
            <a:headEnd type="none" w="med" len="med"/>
            <a:tailEnd type="triangle"/>
          </a:ln>
          <a:effectLst/>
        </p:spPr>
      </p:cxnSp>
      <p:cxnSp>
        <p:nvCxnSpPr>
          <p:cNvPr id="14" name="Curved Connector 13">
            <a:extLst>
              <a:ext uri="{FF2B5EF4-FFF2-40B4-BE49-F238E27FC236}">
                <a16:creationId xmlns:a16="http://schemas.microsoft.com/office/drawing/2014/main" id="{9BD98E78-1668-5C4F-9E5E-04034AFEE446}"/>
              </a:ext>
            </a:extLst>
          </p:cNvPr>
          <p:cNvCxnSpPr>
            <a:stCxn id="10" idx="1"/>
          </p:cNvCxnSpPr>
          <p:nvPr/>
        </p:nvCxnSpPr>
        <p:spPr bwMode="auto">
          <a:xfrm>
            <a:off x="5075547" y="5006608"/>
            <a:ext cx="914400" cy="914400"/>
          </a:xfrm>
          <a:prstGeom prst="curvedConnector3">
            <a:avLst/>
          </a:prstGeom>
          <a:noFill/>
          <a:ln w="9525" cap="flat" cmpd="sng" algn="ctr">
            <a:noFill/>
            <a:prstDash val="solid"/>
            <a:round/>
            <a:headEnd type="none" w="med" len="med"/>
            <a:tailEnd type="none" w="med" len="med"/>
          </a:ln>
          <a:effectLst/>
        </p:spPr>
      </p:cxnSp>
      <p:cxnSp>
        <p:nvCxnSpPr>
          <p:cNvPr id="16" name="Curved Connector 15">
            <a:extLst>
              <a:ext uri="{FF2B5EF4-FFF2-40B4-BE49-F238E27FC236}">
                <a16:creationId xmlns:a16="http://schemas.microsoft.com/office/drawing/2014/main" id="{332B2014-49A6-C04D-A4F8-AF6E3C7AA73D}"/>
              </a:ext>
            </a:extLst>
          </p:cNvPr>
          <p:cNvCxnSpPr>
            <a:cxnSpLocks/>
            <a:stCxn id="10" idx="0"/>
            <a:endCxn id="8" idx="1"/>
          </p:cNvCxnSpPr>
          <p:nvPr/>
        </p:nvCxnSpPr>
        <p:spPr bwMode="auto">
          <a:xfrm rot="16200000" flipV="1">
            <a:off x="6518295" y="3853251"/>
            <a:ext cx="675497" cy="1"/>
          </a:xfrm>
          <a:prstGeom prst="curvedConnector5">
            <a:avLst>
              <a:gd name="adj1" fmla="val 33842"/>
              <a:gd name="adj2" fmla="val 200909600000"/>
              <a:gd name="adj3" fmla="val 66158"/>
            </a:avLst>
          </a:prstGeom>
          <a:noFill/>
          <a:ln w="5715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3759484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 #6 – Statistical Analysis : COVID19 </a:t>
            </a: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152400" y="609600"/>
            <a:ext cx="8839200" cy="58069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1800" dirty="0"/>
              <a:t>Make comparisons of COVID-19 statistics between the U.S., South Korea, Italy and Texas from https://</a:t>
            </a:r>
            <a:r>
              <a:rPr lang="en-US" sz="1800" dirty="0" err="1"/>
              <a:t>coronaboard.com</a:t>
            </a:r>
            <a:r>
              <a:rPr lang="en-US" sz="1800" dirty="0"/>
              <a:t> on spreadsheet </a:t>
            </a:r>
          </a:p>
          <a:p>
            <a:pPr lvl="1"/>
            <a:r>
              <a:rPr lang="en-US" sz="1600" dirty="0"/>
              <a:t>Total </a:t>
            </a:r>
            <a:r>
              <a:rPr lang="en-US" sz="1600" dirty="0">
                <a:solidFill>
                  <a:srgbClr val="C00000"/>
                </a:solidFill>
              </a:rPr>
              <a:t>44 points</a:t>
            </a:r>
            <a:r>
              <a:rPr lang="en-US" sz="1600" dirty="0"/>
              <a:t>: 1 point for each of the top 20 cells and 2 points for each of the 12 cells for testing </a:t>
            </a:r>
          </a:p>
          <a:p>
            <a:r>
              <a:rPr lang="en-US" sz="1800" dirty="0"/>
              <a:t>Fill the US Historic event analysis table at the bottom half of the sheet (2 points per cell, </a:t>
            </a:r>
            <a:r>
              <a:rPr lang="en-US" sz="1800" dirty="0">
                <a:solidFill>
                  <a:srgbClr val="C00000"/>
                </a:solidFill>
              </a:rPr>
              <a:t>24 points </a:t>
            </a:r>
            <a:r>
              <a:rPr lang="en-US" sz="1800" dirty="0"/>
              <a:t>total) and make a &gt;3 sentence statement on COVID19 with respect to other events (</a:t>
            </a:r>
            <a:r>
              <a:rPr lang="en-US" sz="1800" dirty="0">
                <a:solidFill>
                  <a:srgbClr val="C00000"/>
                </a:solidFill>
              </a:rPr>
              <a:t>6 points</a:t>
            </a:r>
            <a:r>
              <a:rPr lang="en-US" sz="1800" dirty="0"/>
              <a:t>)</a:t>
            </a:r>
          </a:p>
          <a:p>
            <a:r>
              <a:rPr lang="en-US" sz="1800" dirty="0"/>
              <a:t>What are the 3 fundamental quantitative requirements for opening up (2 points each, </a:t>
            </a:r>
            <a:r>
              <a:rPr lang="en-US" sz="1800" dirty="0">
                <a:solidFill>
                  <a:srgbClr val="C00000"/>
                </a:solidFill>
              </a:rPr>
              <a:t>6 points </a:t>
            </a:r>
            <a:r>
              <a:rPr lang="en-US" sz="1800" dirty="0"/>
              <a:t>total)? </a:t>
            </a:r>
          </a:p>
          <a:p>
            <a:pPr lvl="1"/>
            <a:r>
              <a:rPr lang="en-US" sz="1600" b="1" dirty="0"/>
              <a:t>Must be quantitative! (e.g. number of tests per capita per day, positivity rate, </a:t>
            </a:r>
            <a:r>
              <a:rPr lang="en-US" sz="1600" b="1" dirty="0" err="1"/>
              <a:t>etc</a:t>
            </a:r>
            <a:r>
              <a:rPr lang="en-US" sz="1600" b="1" dirty="0"/>
              <a:t>) </a:t>
            </a:r>
            <a:endParaRPr lang="en-US" sz="1600" dirty="0"/>
          </a:p>
          <a:p>
            <a:r>
              <a:rPr lang="en-US" sz="1800" dirty="0"/>
              <a:t>Assess the readiness of the three fundamental requirements U.S. (Do NOT just take politician’s words!). Must provide the independent scientific entity’s reference you took the information from.  (2 point each, </a:t>
            </a:r>
            <a:r>
              <a:rPr lang="en-US" sz="1800" dirty="0">
                <a:solidFill>
                  <a:srgbClr val="C00000"/>
                </a:solidFill>
              </a:rPr>
              <a:t>total 6 points</a:t>
            </a:r>
            <a:r>
              <a:rPr lang="en-US" sz="1800" dirty="0"/>
              <a:t>)</a:t>
            </a:r>
          </a:p>
          <a:p>
            <a:r>
              <a:rPr lang="en-US" sz="1800" dirty="0"/>
              <a:t>Evaluate </a:t>
            </a:r>
            <a:r>
              <a:rPr lang="en-US" sz="1800" b="1" u="sng" dirty="0">
                <a:solidFill>
                  <a:srgbClr val="C00000"/>
                </a:solidFill>
              </a:rPr>
              <a:t>quantitatively</a:t>
            </a:r>
            <a:r>
              <a:rPr lang="en-US" sz="1800" dirty="0"/>
              <a:t> the success/failure of the US responses to COVID-19 in 5 sentences. </a:t>
            </a:r>
            <a:r>
              <a:rPr lang="en-US" sz="1800" b="1" dirty="0"/>
              <a:t>Must provide </a:t>
            </a:r>
            <a:r>
              <a:rPr lang="en-US" sz="1800" b="1" u="sng" dirty="0">
                <a:solidFill>
                  <a:srgbClr val="C00000"/>
                </a:solidFill>
              </a:rPr>
              <a:t>quantitative reasons </a:t>
            </a:r>
            <a:r>
              <a:rPr lang="en-US" sz="1800" b="1" dirty="0"/>
              <a:t>behind your conclusion! </a:t>
            </a:r>
            <a:r>
              <a:rPr lang="en-US" sz="1800" dirty="0"/>
              <a:t>(2 points each sentence, </a:t>
            </a:r>
            <a:r>
              <a:rPr lang="en-US" sz="1800" dirty="0">
                <a:solidFill>
                  <a:srgbClr val="C00000"/>
                </a:solidFill>
              </a:rPr>
              <a:t>10 points total</a:t>
            </a:r>
            <a:r>
              <a:rPr lang="en-US" sz="1800" dirty="0"/>
              <a:t>) </a:t>
            </a:r>
          </a:p>
          <a:p>
            <a:r>
              <a:rPr lang="en-US" sz="1800" dirty="0"/>
              <a:t>Assess </a:t>
            </a:r>
            <a:r>
              <a:rPr lang="en-US" sz="1800" b="1" u="sng" dirty="0">
                <a:solidFill>
                  <a:srgbClr val="C00000"/>
                </a:solidFill>
              </a:rPr>
              <a:t>quantitatively</a:t>
            </a:r>
            <a:r>
              <a:rPr lang="en-US" sz="1800" dirty="0"/>
              <a:t> the effectiveness of wearing masks (</a:t>
            </a:r>
            <a:r>
              <a:rPr lang="en-US" sz="1800" dirty="0">
                <a:solidFill>
                  <a:srgbClr val="C00000"/>
                </a:solidFill>
              </a:rPr>
              <a:t>4 points</a:t>
            </a:r>
            <a:r>
              <a:rPr lang="en-US" sz="1800" dirty="0"/>
              <a:t>) and at least 4 reasons for it being effective (1 point each, </a:t>
            </a:r>
            <a:r>
              <a:rPr lang="en-US" sz="1800" dirty="0">
                <a:solidFill>
                  <a:srgbClr val="C00000"/>
                </a:solidFill>
              </a:rPr>
              <a:t>0.5 point extra after the first 4</a:t>
            </a:r>
            <a:r>
              <a:rPr lang="en-US" sz="1800" dirty="0"/>
              <a:t>). </a:t>
            </a:r>
          </a:p>
          <a:p>
            <a:r>
              <a:rPr lang="en-US" sz="1800" b="1" u="sng" dirty="0">
                <a:solidFill>
                  <a:srgbClr val="C00000"/>
                </a:solidFill>
              </a:rPr>
              <a:t>Due: 11pm, this Friday, Oct. 23</a:t>
            </a:r>
          </a:p>
          <a:p>
            <a:pPr lvl="1"/>
            <a:r>
              <a:rPr lang="en-US" sz="1600" dirty="0"/>
              <a:t>Submit one pdf file SP6-YourLastName-YourFirstName.pdf, including the spreadsheet</a:t>
            </a:r>
          </a:p>
          <a:p>
            <a:pPr lvl="1"/>
            <a:r>
              <a:rPr lang="en-US" sz="1600" dirty="0"/>
              <a:t>Spreadsheet has been posted on canvas.  Download ASAP.</a:t>
            </a:r>
          </a:p>
        </p:txBody>
      </p:sp>
      <p:sp>
        <p:nvSpPr>
          <p:cNvPr id="2" name="Date Placeholder 1">
            <a:extLst>
              <a:ext uri="{FF2B5EF4-FFF2-40B4-BE49-F238E27FC236}">
                <a16:creationId xmlns:a16="http://schemas.microsoft.com/office/drawing/2014/main" id="{82ACFFB2-8F5E-464A-9F18-0212CF3BA809}"/>
              </a:ext>
            </a:extLst>
          </p:cNvPr>
          <p:cNvSpPr>
            <a:spLocks noGrp="1"/>
          </p:cNvSpPr>
          <p:nvPr>
            <p:ph type="dt" sz="half" idx="10"/>
          </p:nvPr>
        </p:nvSpPr>
        <p:spPr/>
        <p:txBody>
          <a:bodyPr/>
          <a:lstStyle/>
          <a:p>
            <a:pPr>
              <a:defRPr/>
            </a:pPr>
            <a:r>
              <a:rPr lang="en-US"/>
              <a:t>Wednesday, Oct. 21, 2020</a:t>
            </a:r>
          </a:p>
        </p:txBody>
      </p:sp>
      <p:sp>
        <p:nvSpPr>
          <p:cNvPr id="3" name="Footer Placeholder 2">
            <a:extLst>
              <a:ext uri="{FF2B5EF4-FFF2-40B4-BE49-F238E27FC236}">
                <a16:creationId xmlns:a16="http://schemas.microsoft.com/office/drawing/2014/main" id="{BF7212D6-FD5A-CA4C-A025-F64AC9CEBDD5}"/>
              </a:ext>
            </a:extLst>
          </p:cNvPr>
          <p:cNvSpPr>
            <a:spLocks noGrp="1"/>
          </p:cNvSpPr>
          <p:nvPr>
            <p:ph type="ftr" sz="quarter" idx="11"/>
          </p:nvPr>
        </p:nvSpPr>
        <p:spPr/>
        <p:txBody>
          <a:bodyPr/>
          <a:lstStyle/>
          <a:p>
            <a:pPr>
              <a:defRPr/>
            </a:pPr>
            <a:r>
              <a:rPr lang="de-DE"/>
              <a:t>PHYS 1444-002, Fall 2020                    Dr. Jaehoon Yu</a:t>
            </a:r>
            <a:endParaRPr lang="en-US"/>
          </a:p>
        </p:txBody>
      </p:sp>
      <p:sp>
        <p:nvSpPr>
          <p:cNvPr id="4" name="Slide Number Placeholder 3">
            <a:extLst>
              <a:ext uri="{FF2B5EF4-FFF2-40B4-BE49-F238E27FC236}">
                <a16:creationId xmlns:a16="http://schemas.microsoft.com/office/drawing/2014/main" id="{E9FE5602-4BEA-144D-94EB-BF02F7A457AE}"/>
              </a:ext>
            </a:extLst>
          </p:cNvPr>
          <p:cNvSpPr>
            <a:spLocks noGrp="1"/>
          </p:cNvSpPr>
          <p:nvPr>
            <p:ph type="sldNum" sz="quarter" idx="12"/>
          </p:nvPr>
        </p:nvSpPr>
        <p:spPr/>
        <p:txBody>
          <a:bodyPr/>
          <a:lstStyle/>
          <a:p>
            <a:pPr>
              <a:defRPr/>
            </a:pPr>
            <a:fld id="{BEF3D8A4-74EF-534D-976E-1FB9C4B72804}" type="slidenum">
              <a:rPr lang="en-US" smtClean="0"/>
              <a:pPr>
                <a:defRPr/>
              </a:pPr>
              <a:t>6</a:t>
            </a:fld>
            <a:endParaRPr lang="en-US"/>
          </a:p>
        </p:txBody>
      </p:sp>
    </p:spTree>
    <p:extLst>
      <p:ext uri="{BB962C8B-B14F-4D97-AF65-F5344CB8AC3E}">
        <p14:creationId xmlns:p14="http://schemas.microsoft.com/office/powerpoint/2010/main" val="3991037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12913"/>
          </a:xfrm>
        </p:spPr>
        <p:txBody>
          <a:bodyPr/>
          <a:lstStyle/>
          <a:p>
            <a:r>
              <a:rPr lang="en-US" dirty="0"/>
              <a:t>SP6 spreadsheet</a:t>
            </a:r>
          </a:p>
        </p:txBody>
      </p:sp>
      <p:sp>
        <p:nvSpPr>
          <p:cNvPr id="4" name="Date Placeholder 3"/>
          <p:cNvSpPr>
            <a:spLocks noGrp="1"/>
          </p:cNvSpPr>
          <p:nvPr>
            <p:ph type="dt" sz="half" idx="10"/>
          </p:nvPr>
        </p:nvSpPr>
        <p:spPr/>
        <p:txBody>
          <a:bodyPr/>
          <a:lstStyle/>
          <a:p>
            <a:pPr>
              <a:defRPr/>
            </a:pPr>
            <a:r>
              <a:rPr lang="en-US"/>
              <a:t>Wednesday, Oct. 21, 2020</a:t>
            </a:r>
          </a:p>
        </p:txBody>
      </p:sp>
      <p:sp>
        <p:nvSpPr>
          <p:cNvPr id="5" name="Footer Placeholder 4"/>
          <p:cNvSpPr>
            <a:spLocks noGrp="1"/>
          </p:cNvSpPr>
          <p:nvPr>
            <p:ph type="ftr" sz="quarter" idx="11"/>
          </p:nvPr>
        </p:nvSpPr>
        <p:spPr/>
        <p:txBody>
          <a:bodyPr/>
          <a:lstStyle/>
          <a:p>
            <a:pPr>
              <a:defRPr/>
            </a:pPr>
            <a:r>
              <a:rPr lang="en-US"/>
              <a:t>PHYS 1444-002, Fall 2020                    Dr. Jaehoon Yu</a:t>
            </a:r>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7</a:t>
            </a:fld>
            <a:endParaRPr lang="en-US"/>
          </a:p>
        </p:txBody>
      </p:sp>
      <p:pic>
        <p:nvPicPr>
          <p:cNvPr id="13" name="Picture 12">
            <a:extLst>
              <a:ext uri="{FF2B5EF4-FFF2-40B4-BE49-F238E27FC236}">
                <a16:creationId xmlns:a16="http://schemas.microsoft.com/office/drawing/2014/main" id="{D4A03E42-C53D-1141-AA21-64ABF869CB07}"/>
              </a:ext>
            </a:extLst>
          </p:cNvPr>
          <p:cNvPicPr>
            <a:picLocks noChangeAspect="1"/>
          </p:cNvPicPr>
          <p:nvPr/>
        </p:nvPicPr>
        <p:blipFill>
          <a:blip r:embed="rId2"/>
          <a:stretch>
            <a:fillRect/>
          </a:stretch>
        </p:blipFill>
        <p:spPr>
          <a:xfrm>
            <a:off x="-304799" y="152400"/>
            <a:ext cx="9753600" cy="6858000"/>
          </a:xfrm>
          <a:prstGeom prst="rect">
            <a:avLst/>
          </a:prstGeom>
        </p:spPr>
      </p:pic>
    </p:spTree>
    <p:extLst>
      <p:ext uri="{BB962C8B-B14F-4D97-AF65-F5344CB8AC3E}">
        <p14:creationId xmlns:p14="http://schemas.microsoft.com/office/powerpoint/2010/main" val="604092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Oct. 21, 2020</a:t>
            </a:r>
          </a:p>
        </p:txBody>
      </p:sp>
      <p:sp>
        <p:nvSpPr>
          <p:cNvPr id="5" name="Footer Placeholder 4"/>
          <p:cNvSpPr>
            <a:spLocks noGrp="1"/>
          </p:cNvSpPr>
          <p:nvPr>
            <p:ph type="ftr" sz="quarter" idx="11"/>
          </p:nvPr>
        </p:nvSpPr>
        <p:spPr/>
        <p:txBody>
          <a:bodyPr/>
          <a:lstStyle/>
          <a:p>
            <a:r>
              <a:rPr lang="en-US"/>
              <a:t>PHYS 1444-002, Fall 2020                    Dr. Jaehoon Yu</a:t>
            </a:r>
          </a:p>
        </p:txBody>
      </p:sp>
      <p:sp>
        <p:nvSpPr>
          <p:cNvPr id="6" name="Slide Number Placeholder 5"/>
          <p:cNvSpPr>
            <a:spLocks noGrp="1"/>
          </p:cNvSpPr>
          <p:nvPr>
            <p:ph type="sldNum" sz="quarter" idx="12"/>
          </p:nvPr>
        </p:nvSpPr>
        <p:spPr/>
        <p:txBody>
          <a:bodyPr/>
          <a:lstStyle/>
          <a:p>
            <a:fld id="{3CAAF082-A4C6-FF4F-9EDB-A3A6DC4698BE}" type="slidenum">
              <a:rPr lang="en-US"/>
              <a:pPr/>
              <a:t>8</a:t>
            </a:fld>
            <a:endParaRPr lang="en-US"/>
          </a:p>
        </p:txBody>
      </p:sp>
      <p:sp>
        <p:nvSpPr>
          <p:cNvPr id="111618" name="Rectangle 2"/>
          <p:cNvSpPr>
            <a:spLocks noGrp="1" noChangeArrowheads="1"/>
          </p:cNvSpPr>
          <p:nvPr>
            <p:ph type="title"/>
          </p:nvPr>
        </p:nvSpPr>
        <p:spPr>
          <a:xfrm>
            <a:off x="304800" y="76200"/>
            <a:ext cx="8610600" cy="609600"/>
          </a:xfrm>
        </p:spPr>
        <p:txBody>
          <a:bodyPr/>
          <a:lstStyle/>
          <a:p>
            <a:r>
              <a:rPr lang="en-US" dirty="0"/>
              <a:t>Special Project #7: Electric Power Usage</a:t>
            </a:r>
          </a:p>
        </p:txBody>
      </p:sp>
      <p:sp>
        <p:nvSpPr>
          <p:cNvPr id="111619" name="Rectangle 3"/>
          <p:cNvSpPr>
            <a:spLocks noGrp="1" noChangeArrowheads="1"/>
          </p:cNvSpPr>
          <p:nvPr>
            <p:ph type="body" idx="1"/>
          </p:nvPr>
        </p:nvSpPr>
        <p:spPr>
          <a:xfrm>
            <a:off x="152400" y="685800"/>
            <a:ext cx="8839200" cy="5410200"/>
          </a:xfrm>
        </p:spPr>
        <p:txBody>
          <a:bodyPr/>
          <a:lstStyle/>
          <a:p>
            <a:r>
              <a:rPr lang="en-US" sz="2400" dirty="0"/>
              <a:t>Make a list of the power consumption and the resistance of all electric and electronic devices at your home and compile them in a table. (10 points total for the first 10 items and 0.5 points each additional item.)</a:t>
            </a:r>
          </a:p>
          <a:p>
            <a:r>
              <a:rPr lang="en-US" sz="2400" dirty="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400" dirty="0"/>
              <a:t>Estimate the the total amount of energy in Joules and the total electricity cost per day, per month and per year for your home.  (8 points)</a:t>
            </a:r>
          </a:p>
          <a:p>
            <a:r>
              <a:rPr lang="en-US" sz="2400" dirty="0"/>
              <a:t>Due: Beginning of the class Monday, Nov. 2</a:t>
            </a:r>
          </a:p>
          <a:p>
            <a:pPr lvl="1"/>
            <a:r>
              <a:rPr lang="en-US" sz="2000" dirty="0"/>
              <a:t>Scan all pages of your special project into the pdf format</a:t>
            </a:r>
          </a:p>
          <a:p>
            <a:pPr lvl="1"/>
            <a:r>
              <a:rPr lang="en-US" sz="2000" dirty="0"/>
              <a:t>Save all pages into one file with the filename SP7-YourLastName-YourFirstName.pdf</a:t>
            </a:r>
          </a:p>
          <a:p>
            <a:pPr lvl="1"/>
            <a:r>
              <a:rPr lang="en-US" sz="2000" dirty="0"/>
              <a:t>Submit on CANVAS</a:t>
            </a:r>
          </a:p>
        </p:txBody>
      </p:sp>
    </p:spTree>
    <p:extLst>
      <p:ext uri="{BB962C8B-B14F-4D97-AF65-F5344CB8AC3E}">
        <p14:creationId xmlns:p14="http://schemas.microsoft.com/office/powerpoint/2010/main" val="2098181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1CD67-20EB-0049-9442-2C0F77E19E12}"/>
              </a:ext>
            </a:extLst>
          </p:cNvPr>
          <p:cNvSpPr>
            <a:spLocks noGrp="1"/>
          </p:cNvSpPr>
          <p:nvPr>
            <p:ph type="dt" sz="half" idx="10"/>
          </p:nvPr>
        </p:nvSpPr>
        <p:spPr/>
        <p:txBody>
          <a:bodyPr/>
          <a:lstStyle/>
          <a:p>
            <a:pPr>
              <a:defRPr/>
            </a:pPr>
            <a:r>
              <a:rPr lang="en-US"/>
              <a:t>Wednesday, Oct. 21, 2020</a:t>
            </a:r>
          </a:p>
        </p:txBody>
      </p:sp>
      <p:sp>
        <p:nvSpPr>
          <p:cNvPr id="3" name="Footer Placeholder 2">
            <a:extLst>
              <a:ext uri="{FF2B5EF4-FFF2-40B4-BE49-F238E27FC236}">
                <a16:creationId xmlns:a16="http://schemas.microsoft.com/office/drawing/2014/main" id="{5B146B24-B3ED-F14F-8580-B61B5BB950BF}"/>
              </a:ext>
            </a:extLst>
          </p:cNvPr>
          <p:cNvSpPr>
            <a:spLocks noGrp="1"/>
          </p:cNvSpPr>
          <p:nvPr>
            <p:ph type="ftr" sz="quarter" idx="11"/>
          </p:nvPr>
        </p:nvSpPr>
        <p:spPr/>
        <p:txBody>
          <a:bodyPr/>
          <a:lstStyle/>
          <a:p>
            <a:pPr>
              <a:defRPr/>
            </a:pPr>
            <a:r>
              <a:rPr lang="en-US"/>
              <a:t>PHYS 1444-002, Fall 2020                    Dr. Jaehoon Yu</a:t>
            </a:r>
          </a:p>
        </p:txBody>
      </p:sp>
      <p:sp>
        <p:nvSpPr>
          <p:cNvPr id="4" name="Slide Number Placeholder 3">
            <a:extLst>
              <a:ext uri="{FF2B5EF4-FFF2-40B4-BE49-F238E27FC236}">
                <a16:creationId xmlns:a16="http://schemas.microsoft.com/office/drawing/2014/main" id="{BB6BB679-9464-6342-B665-34933D4E0913}"/>
              </a:ext>
            </a:extLst>
          </p:cNvPr>
          <p:cNvSpPr>
            <a:spLocks noGrp="1"/>
          </p:cNvSpPr>
          <p:nvPr>
            <p:ph type="sldNum" sz="quarter" idx="12"/>
          </p:nvPr>
        </p:nvSpPr>
        <p:spPr/>
        <p:txBody>
          <a:bodyPr/>
          <a:lstStyle/>
          <a:p>
            <a:pPr>
              <a:defRPr/>
            </a:pPr>
            <a:fld id="{BEF3D8A4-74EF-534D-976E-1FB9C4B72804}" type="slidenum">
              <a:rPr lang="en-US" smtClean="0"/>
              <a:pPr>
                <a:defRPr/>
              </a:pPr>
              <a:t>9</a:t>
            </a:fld>
            <a:endParaRPr lang="en-US"/>
          </a:p>
        </p:txBody>
      </p:sp>
      <p:pic>
        <p:nvPicPr>
          <p:cNvPr id="6" name="Picture 5">
            <a:extLst>
              <a:ext uri="{FF2B5EF4-FFF2-40B4-BE49-F238E27FC236}">
                <a16:creationId xmlns:a16="http://schemas.microsoft.com/office/drawing/2014/main" id="{CB6FC614-2C2A-1D4C-A8F4-D6AC7E2BEBF7}"/>
              </a:ext>
            </a:extLst>
          </p:cNvPr>
          <p:cNvPicPr>
            <a:picLocks noChangeAspect="1"/>
          </p:cNvPicPr>
          <p:nvPr/>
        </p:nvPicPr>
        <p:blipFill>
          <a:blip r:embed="rId3"/>
          <a:stretch>
            <a:fillRect/>
          </a:stretch>
        </p:blipFill>
        <p:spPr>
          <a:xfrm>
            <a:off x="-76200" y="0"/>
            <a:ext cx="9372600" cy="6858000"/>
          </a:xfrm>
          <a:prstGeom prst="rect">
            <a:avLst/>
          </a:prstGeom>
        </p:spPr>
      </p:pic>
    </p:spTree>
    <p:extLst>
      <p:ext uri="{BB962C8B-B14F-4D97-AF65-F5344CB8AC3E}">
        <p14:creationId xmlns:p14="http://schemas.microsoft.com/office/powerpoint/2010/main" val="683872419"/>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58114</TotalTime>
  <Words>2621</Words>
  <Application>Microsoft Macintosh PowerPoint</Application>
  <PresentationFormat>On-screen Show (4:3)</PresentationFormat>
  <Paragraphs>265</Paragraphs>
  <Slides>21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Arial Narrow</vt:lpstr>
      <vt:lpstr>Monotype Corsiva</vt:lpstr>
      <vt:lpstr>Symbol</vt:lpstr>
      <vt:lpstr>Times New Roman</vt:lpstr>
      <vt:lpstr>phys1443-spring02</vt:lpstr>
      <vt:lpstr>Equation</vt:lpstr>
      <vt:lpstr>PHYS 1441 – Section 002 Lecture #14</vt:lpstr>
      <vt:lpstr>Announcements</vt:lpstr>
      <vt:lpstr>Evaluation Policy</vt:lpstr>
      <vt:lpstr>SP#5 – Civic Duty II: Election Participation</vt:lpstr>
      <vt:lpstr>Access code sheet/Sticker</vt:lpstr>
      <vt:lpstr>SP #6 – Statistical Analysis : COVID19 </vt:lpstr>
      <vt:lpstr>SP6 spreadsheet</vt:lpstr>
      <vt:lpstr>Special Project #7: Electric Power Usage</vt:lpstr>
      <vt:lpstr>PowerPoint Presentation</vt:lpstr>
      <vt:lpstr>Temperature Dependence of Resistivity</vt:lpstr>
      <vt:lpstr>Electric Power</vt:lpstr>
      <vt:lpstr>Electric Power</vt:lpstr>
      <vt:lpstr>Example 25 – 8 </vt:lpstr>
      <vt:lpstr>Power in Household Circuits</vt:lpstr>
      <vt:lpstr>Example 25 – 11 </vt:lpstr>
      <vt:lpstr>Alternating Current</vt:lpstr>
      <vt:lpstr>The Alternating Current</vt:lpstr>
      <vt:lpstr>Alternating Current</vt:lpstr>
      <vt:lpstr>Power Delivered by Alternating Current</vt:lpstr>
      <vt:lpstr>Power Delivered by Alternating Current</vt:lpstr>
      <vt:lpstr>Example 25 – 13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1130</cp:revision>
  <dcterms:created xsi:type="dcterms:W3CDTF">2012-01-19T04:21:20Z</dcterms:created>
  <dcterms:modified xsi:type="dcterms:W3CDTF">2020-10-21T19:56:08Z</dcterms:modified>
</cp:coreProperties>
</file>