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91" r:id="rId2"/>
    <p:sldId id="758" r:id="rId3"/>
    <p:sldId id="419" r:id="rId4"/>
    <p:sldId id="744" r:id="rId5"/>
    <p:sldId id="688" r:id="rId6"/>
    <p:sldId id="746" r:id="rId7"/>
    <p:sldId id="747" r:id="rId8"/>
    <p:sldId id="715" r:id="rId9"/>
    <p:sldId id="757" r:id="rId10"/>
    <p:sldId id="672" r:id="rId11"/>
    <p:sldId id="748" r:id="rId12"/>
    <p:sldId id="745" r:id="rId13"/>
    <p:sldId id="675" r:id="rId14"/>
    <p:sldId id="676" r:id="rId15"/>
    <p:sldId id="677" r:id="rId16"/>
    <p:sldId id="678" r:id="rId17"/>
    <p:sldId id="679" r:id="rId18"/>
    <p:sldId id="680" r:id="rId19"/>
    <p:sldId id="681" r:id="rId20"/>
    <p:sldId id="682" r:id="rId21"/>
    <p:sldId id="683"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p:restoredTop sz="94660"/>
  </p:normalViewPr>
  <p:slideViewPr>
    <p:cSldViewPr>
      <p:cViewPr varScale="1">
        <p:scale>
          <a:sx n="136" d="100"/>
          <a:sy n="136" d="100"/>
        </p:scale>
        <p:origin x="15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6" Type="http://schemas.openxmlformats.org/officeDocument/2006/relationships/image" Target="../media/image40.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emf"/><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e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9"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3579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2486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3421944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21,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21,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21,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21,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 Id="rId1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9.jpe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3" Type="http://schemas.openxmlformats.org/officeDocument/2006/relationships/image" Target="../media/image29.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image" Target="../media/image20.jpeg"/><Relationship Id="rId21" Type="http://schemas.openxmlformats.org/officeDocument/2006/relationships/image" Target="../media/image33.wmf"/><Relationship Id="rId34" Type="http://schemas.openxmlformats.org/officeDocument/2006/relationships/oleObject" Target="../embeddings/oleObject27.bin"/><Relationship Id="rId7" Type="http://schemas.openxmlformats.org/officeDocument/2006/relationships/image" Target="../media/image26.wmf"/><Relationship Id="rId12" Type="http://schemas.openxmlformats.org/officeDocument/2006/relationships/oleObject" Target="../embeddings/oleObject16.bin"/><Relationship Id="rId17" Type="http://schemas.openxmlformats.org/officeDocument/2006/relationships/image" Target="../media/image31.wmf"/><Relationship Id="rId25" Type="http://schemas.openxmlformats.org/officeDocument/2006/relationships/image" Target="../media/image35.wmf"/><Relationship Id="rId33"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37.wmf"/><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8.wmf"/><Relationship Id="rId24" Type="http://schemas.openxmlformats.org/officeDocument/2006/relationships/oleObject" Target="../embeddings/oleObject22.bin"/><Relationship Id="rId32" Type="http://schemas.openxmlformats.org/officeDocument/2006/relationships/oleObject" Target="../embeddings/oleObject26.bin"/><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32.wmf"/><Relationship Id="rId31" Type="http://schemas.openxmlformats.org/officeDocument/2006/relationships/image" Target="../media/image38.wmf"/><Relationship Id="rId4" Type="http://schemas.openxmlformats.org/officeDocument/2006/relationships/oleObject" Target="../embeddings/oleObject12.bin"/><Relationship Id="rId9" Type="http://schemas.openxmlformats.org/officeDocument/2006/relationships/image" Target="../media/image27.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36.wmf"/><Relationship Id="rId30" Type="http://schemas.openxmlformats.org/officeDocument/2006/relationships/oleObject" Target="../embeddings/oleObject25.bin"/><Relationship Id="rId35" Type="http://schemas.openxmlformats.org/officeDocument/2006/relationships/image" Target="../media/image40.wmf"/><Relationship Id="rId8"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41.jpeg"/><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9.bin"/><Relationship Id="rId5" Type="http://schemas.openxmlformats.org/officeDocument/2006/relationships/image" Target="../media/image42.emf"/><Relationship Id="rId4" Type="http://schemas.openxmlformats.org/officeDocument/2006/relationships/oleObject" Target="../embeddings/oleObject28.bin"/><Relationship Id="rId9" Type="http://schemas.openxmlformats.org/officeDocument/2006/relationships/image" Target="../media/image44.wmf"/></Relationships>
</file>

<file path=ppt/slides/_rels/slide1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32.bin"/><Relationship Id="rId4" Type="http://schemas.openxmlformats.org/officeDocument/2006/relationships/image" Target="../media/image45.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2.emf"/><Relationship Id="rId3" Type="http://schemas.openxmlformats.org/officeDocument/2006/relationships/image" Target="../media/image54.jpeg"/><Relationship Id="rId7" Type="http://schemas.openxmlformats.org/officeDocument/2006/relationships/image" Target="../media/image49.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53.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50.wmf"/><Relationship Id="rId1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hyperlink" Target="https://doodle.com/poll/zpad5me89scp2wh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45.bin"/><Relationship Id="rId18" Type="http://schemas.openxmlformats.org/officeDocument/2006/relationships/oleObject" Target="../embeddings/oleObject48.bin"/><Relationship Id="rId3" Type="http://schemas.openxmlformats.org/officeDocument/2006/relationships/oleObject" Target="../embeddings/oleObject40.bin"/><Relationship Id="rId21" Type="http://schemas.openxmlformats.org/officeDocument/2006/relationships/oleObject" Target="../embeddings/oleObject50.bin"/><Relationship Id="rId7" Type="http://schemas.openxmlformats.org/officeDocument/2006/relationships/oleObject" Target="../embeddings/oleObject42.bin"/><Relationship Id="rId12" Type="http://schemas.openxmlformats.org/officeDocument/2006/relationships/image" Target="../media/image59.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61.wmf"/><Relationship Id="rId20" Type="http://schemas.openxmlformats.org/officeDocument/2006/relationships/image" Target="../media/image62.wmf"/><Relationship Id="rId1" Type="http://schemas.openxmlformats.org/officeDocument/2006/relationships/vmlDrawing" Target="../drawings/vmlDrawing8.vml"/><Relationship Id="rId6" Type="http://schemas.openxmlformats.org/officeDocument/2006/relationships/image" Target="../media/image56.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58.wmf"/><Relationship Id="rId19" Type="http://schemas.openxmlformats.org/officeDocument/2006/relationships/oleObject" Target="../embeddings/oleObject49.bin"/><Relationship Id="rId4" Type="http://schemas.openxmlformats.org/officeDocument/2006/relationships/image" Target="../media/image55.wmf"/><Relationship Id="rId9" Type="http://schemas.openxmlformats.org/officeDocument/2006/relationships/oleObject" Target="../embeddings/oleObject43.bin"/><Relationship Id="rId14" Type="http://schemas.openxmlformats.org/officeDocument/2006/relationships/image" Target="../media/image60.wmf"/><Relationship Id="rId22"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8.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image" Target="../media/image76.jpeg"/><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55.bin"/><Relationship Id="rId17" Type="http://schemas.openxmlformats.org/officeDocument/2006/relationships/image" Target="../media/image70.wmf"/><Relationship Id="rId25"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67.wmf"/><Relationship Id="rId24" Type="http://schemas.openxmlformats.org/officeDocument/2006/relationships/oleObject" Target="../embeddings/oleObject61.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wmf"/><Relationship Id="rId10" Type="http://schemas.openxmlformats.org/officeDocument/2006/relationships/oleObject" Target="../embeddings/oleObject54.bin"/><Relationship Id="rId19" Type="http://schemas.openxmlformats.org/officeDocument/2006/relationships/image" Target="../media/image71.wmf"/><Relationship Id="rId4" Type="http://schemas.openxmlformats.org/officeDocument/2006/relationships/oleObject" Target="../embeddings/oleObject51.bin"/><Relationship Id="rId9" Type="http://schemas.openxmlformats.org/officeDocument/2006/relationships/image" Target="../media/image66.wmf"/><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7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Oct. 21,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#14</a:t>
            </a:r>
          </a:p>
        </p:txBody>
      </p:sp>
      <p:sp>
        <p:nvSpPr>
          <p:cNvPr id="18438" name="Text Box 4"/>
          <p:cNvSpPr txBox="1">
            <a:spLocks noChangeArrowheads="1"/>
          </p:cNvSpPr>
          <p:nvPr/>
        </p:nvSpPr>
        <p:spPr bwMode="auto">
          <a:xfrm>
            <a:off x="2906223"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a:t>
            </a:r>
            <a:r>
              <a:rPr lang="en-US">
                <a:solidFill>
                  <a:schemeClr val="accent2"/>
                </a:solidFill>
                <a:latin typeface="Monotype Corsiva" pitchFamily="-84" charset="0"/>
              </a:rPr>
              <a:t>21, </a:t>
            </a:r>
            <a:r>
              <a:rPr lang="en-US" dirty="0">
                <a:solidFill>
                  <a:schemeClr val="accent2"/>
                </a:solidFill>
                <a:latin typeface="Monotype Corsiva" pitchFamily="-84" charset="0"/>
              </a:rPr>
              <a:t>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CH25</a:t>
            </a:r>
          </a:p>
          <a:p>
            <a:pPr marL="969963" lvl="1" indent="-533400">
              <a:buFont typeface="Arial"/>
              <a:buChar char="•"/>
            </a:pPr>
            <a:r>
              <a:rPr lang="en-US" sz="2800" dirty="0">
                <a:solidFill>
                  <a:srgbClr val="003300"/>
                </a:solidFill>
                <a:latin typeface="Arial Narrow" charset="0"/>
              </a:rPr>
              <a:t>Electric Power</a:t>
            </a:r>
            <a:r>
              <a:rPr lang="en-US" sz="2800" dirty="0">
                <a:latin typeface="Arial Narrow" charset="0"/>
              </a:rPr>
              <a:t> </a:t>
            </a:r>
          </a:p>
          <a:p>
            <a:pPr marL="969963" lvl="1" indent="-533400">
              <a:buFont typeface="Arial"/>
              <a:buChar char="•"/>
            </a:pPr>
            <a:r>
              <a:rPr lang="en-US" sz="2800" dirty="0">
                <a:latin typeface="Arial Narrow" charset="0"/>
              </a:rPr>
              <a:t>Alternating Current</a:t>
            </a:r>
          </a:p>
          <a:p>
            <a:pPr marL="969963" lvl="1" indent="-533400">
              <a:buFont typeface="Arial"/>
              <a:buChar char="•"/>
            </a:pPr>
            <a:r>
              <a:rPr lang="en-US" sz="2800" dirty="0">
                <a:latin typeface="Arial Narrow" charset="0"/>
              </a:rPr>
              <a:t>Microscopic View of Electric Current</a:t>
            </a:r>
          </a:p>
          <a:p>
            <a:pPr marL="969963" lvl="1" indent="-533400">
              <a:buFont typeface="Arial"/>
              <a:buChar char="•"/>
            </a:pPr>
            <a:r>
              <a:rPr lang="en-US" sz="2800" dirty="0">
                <a:latin typeface="Arial Narrow" charset="0"/>
              </a:rPr>
              <a:t>Ohm’s Law in Microscopic View</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0297A59E-791C-C940-B7E4-7E7A9A26CC68}"/>
              </a:ext>
            </a:extLst>
          </p:cNvPr>
          <p:cNvPicPr>
            <a:picLocks noChangeAspect="1"/>
          </p:cNvPicPr>
          <p:nvPr/>
        </p:nvPicPr>
        <p:blipFill>
          <a:blip r:embed="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10</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 (</a:t>
            </a:r>
            <a:r>
              <a:rPr lang="en-US" sz="2800" dirty="0">
                <a:solidFill>
                  <a:srgbClr val="CC00CC"/>
                </a:solidFill>
                <a:latin typeface="Arial Narrow" charset="0"/>
              </a:rPr>
              <a:t>poll 14</a:t>
            </a:r>
            <a:r>
              <a:rPr lang="en-US" sz="2800" dirty="0">
                <a:solidFill>
                  <a:schemeClr val="accent2"/>
                </a:solidFill>
                <a:latin typeface="Arial Narrow" charset="0"/>
              </a:rPr>
              <a:t>)</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 (</a:t>
            </a:r>
            <a:r>
              <a:rPr lang="en-US" sz="2800" dirty="0">
                <a:solidFill>
                  <a:srgbClr val="CC00CC"/>
                </a:solidFill>
                <a:latin typeface="Arial Narrow" charset="0"/>
              </a:rPr>
              <a:t>poll 15</a:t>
            </a:r>
            <a:r>
              <a:rPr lang="en-US" sz="2800" dirty="0">
                <a:solidFill>
                  <a:schemeClr val="accent2"/>
                </a:solidFill>
                <a:latin typeface="Arial Narrow" charset="0"/>
              </a:rPr>
              <a:t>)</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204991"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dirty="0"/>
              <a:t>Temperature Dependence of Resistivity</a:t>
            </a:r>
          </a:p>
        </p:txBody>
      </p:sp>
    </p:spTree>
    <p:extLst>
      <p:ext uri="{BB962C8B-B14F-4D97-AF65-F5344CB8AC3E}">
        <p14:creationId xmlns:p14="http://schemas.microsoft.com/office/powerpoint/2010/main" val="14748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bg/>
                                          </p:spTgt>
                                        </p:tgtEl>
                                        <p:attrNameLst>
                                          <p:attrName>style.visibility</p:attrName>
                                        </p:attrNameLst>
                                      </p:cBhvr>
                                      <p:to>
                                        <p:strVal val="visible"/>
                                      </p:to>
                                    </p:set>
                                    <p:animEffect transition="in" filter="wipe(left)">
                                      <p:cBhvr>
                                        <p:cTn id="7" dur="500"/>
                                        <p:tgtEl>
                                          <p:spTgt spid="2990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0" end="0"/>
                                            </p:txEl>
                                          </p:spTgt>
                                        </p:tgtEl>
                                        <p:attrNameLst>
                                          <p:attrName>style.visibility</p:attrName>
                                        </p:attrNameLst>
                                      </p:cBhvr>
                                      <p:to>
                                        <p:strVal val="visible"/>
                                      </p:to>
                                    </p:set>
                                    <p:animEffect transition="in" filter="wipe(left)">
                                      <p:cBhvr>
                                        <p:cTn id="12" dur="500"/>
                                        <p:tgtEl>
                                          <p:spTgt spid="2990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1" end="1"/>
                                            </p:txEl>
                                          </p:spTgt>
                                        </p:tgtEl>
                                        <p:attrNameLst>
                                          <p:attrName>style.visibility</p:attrName>
                                        </p:attrNameLst>
                                      </p:cBhvr>
                                      <p:to>
                                        <p:strVal val="visible"/>
                                      </p:to>
                                    </p:set>
                                    <p:animEffect transition="in" filter="wipe(left)">
                                      <p:cBhvr>
                                        <p:cTn id="17" dur="500"/>
                                        <p:tgtEl>
                                          <p:spTgt spid="2990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2" end="2"/>
                                            </p:txEl>
                                          </p:spTgt>
                                        </p:tgtEl>
                                        <p:attrNameLst>
                                          <p:attrName>style.visibility</p:attrName>
                                        </p:attrNameLst>
                                      </p:cBhvr>
                                      <p:to>
                                        <p:strVal val="visible"/>
                                      </p:to>
                                    </p:set>
                                    <p:animEffect transition="in" filter="wipe(left)">
                                      <p:cBhvr>
                                        <p:cTn id="22" dur="500"/>
                                        <p:tgtEl>
                                          <p:spTgt spid="2990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3" end="3"/>
                                            </p:txEl>
                                          </p:spTgt>
                                        </p:tgtEl>
                                        <p:attrNameLst>
                                          <p:attrName>style.visibility</p:attrName>
                                        </p:attrNameLst>
                                      </p:cBhvr>
                                      <p:to>
                                        <p:strVal val="visible"/>
                                      </p:to>
                                    </p:set>
                                    <p:animEffect transition="in" filter="wipe(left)">
                                      <p:cBhvr>
                                        <p:cTn id="27" dur="500"/>
                                        <p:tgtEl>
                                          <p:spTgt spid="2990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4" end="4"/>
                                            </p:txEl>
                                          </p:spTgt>
                                        </p:tgtEl>
                                        <p:attrNameLst>
                                          <p:attrName>style.visibility</p:attrName>
                                        </p:attrNameLst>
                                      </p:cBhvr>
                                      <p:to>
                                        <p:strVal val="visible"/>
                                      </p:to>
                                    </p:set>
                                    <p:animEffect transition="in" filter="wipe(left)">
                                      <p:cBhvr>
                                        <p:cTn id="32" dur="500"/>
                                        <p:tgtEl>
                                          <p:spTgt spid="2990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5" end="5"/>
                                            </p:txEl>
                                          </p:spTgt>
                                        </p:tgtEl>
                                        <p:attrNameLst>
                                          <p:attrName>style.visibility</p:attrName>
                                        </p:attrNameLst>
                                      </p:cBhvr>
                                      <p:to>
                                        <p:strVal val="visible"/>
                                      </p:to>
                                    </p:set>
                                    <p:animEffect transition="in" filter="wipe(left)">
                                      <p:cBhvr>
                                        <p:cTn id="37" dur="500"/>
                                        <p:tgtEl>
                                          <p:spTgt spid="2990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6" end="6"/>
                                            </p:txEl>
                                          </p:spTgt>
                                        </p:tgtEl>
                                        <p:attrNameLst>
                                          <p:attrName>style.visibility</p:attrName>
                                        </p:attrNameLst>
                                      </p:cBhvr>
                                      <p:to>
                                        <p:strVal val="visible"/>
                                      </p:to>
                                    </p:set>
                                    <p:animEffect transition="in" filter="wipe(left)">
                                      <p:cBhvr>
                                        <p:cTn id="42" dur="500"/>
                                        <p:tgtEl>
                                          <p:spTgt spid="2990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9010">
                                            <p:txEl>
                                              <p:pRg st="7" end="7"/>
                                            </p:txEl>
                                          </p:spTgt>
                                        </p:tgtEl>
                                        <p:attrNameLst>
                                          <p:attrName>style.visibility</p:attrName>
                                        </p:attrNameLst>
                                      </p:cBhvr>
                                      <p:to>
                                        <p:strVal val="visible"/>
                                      </p:to>
                                    </p:set>
                                    <p:animEffect transition="in" filter="wipe(left)">
                                      <p:cBhvr>
                                        <p:cTn id="47" dur="500"/>
                                        <p:tgtEl>
                                          <p:spTgt spid="2990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99011"/>
                                        </p:tgtEl>
                                        <p:attrNameLst>
                                          <p:attrName>style.visibility</p:attrName>
                                        </p:attrNameLst>
                                      </p:cBhvr>
                                      <p:to>
                                        <p:strVal val="visible"/>
                                      </p:to>
                                    </p:set>
                                    <p:animEffect transition="in" filter="wipe(left)">
                                      <p:cBhvr>
                                        <p:cTn id="52" dur="500"/>
                                        <p:tgtEl>
                                          <p:spTgt spid="2990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9" end="9"/>
                                            </p:txEl>
                                          </p:spTgt>
                                        </p:tgtEl>
                                        <p:attrNameLst>
                                          <p:attrName>style.visibility</p:attrName>
                                        </p:attrNameLst>
                                      </p:cBhvr>
                                      <p:to>
                                        <p:strVal val="visible"/>
                                      </p:to>
                                    </p:set>
                                    <p:animEffect transition="in" filter="wipe(left)">
                                      <p:cBhvr>
                                        <p:cTn id="57" dur="500"/>
                                        <p:tgtEl>
                                          <p:spTgt spid="29901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9010">
                                            <p:txEl>
                                              <p:pRg st="10" end="10"/>
                                            </p:txEl>
                                          </p:spTgt>
                                        </p:tgtEl>
                                        <p:attrNameLst>
                                          <p:attrName>style.visibility</p:attrName>
                                        </p:attrNameLst>
                                      </p:cBhvr>
                                      <p:to>
                                        <p:strVal val="visible"/>
                                      </p:to>
                                    </p:set>
                                    <p:animEffect transition="in" filter="wipe(left)">
                                      <p:cBhvr>
                                        <p:cTn id="62"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21,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11</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a:t>
            </a:r>
            <a:r>
              <a:rPr lang="en-US" sz="1800" dirty="0" err="1">
                <a:solidFill>
                  <a:srgbClr val="003300"/>
                </a:solidFill>
                <a:latin typeface="Arial Narrow" charset="0"/>
                <a:ea typeface="ＭＳ Ｐゴシック" charset="-128"/>
              </a:rPr>
              <a:t>etc</a:t>
            </a:r>
            <a:r>
              <a:rPr lang="en-US" sz="1800" dirty="0">
                <a:solidFill>
                  <a:srgbClr val="003300"/>
                </a:solidFill>
                <a:latin typeface="Arial Narrow" charset="0"/>
                <a:ea typeface="ＭＳ Ｐゴシック" charset="-128"/>
              </a:rPr>
              <a:t>,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Incandescent light bulb filament transforms electric energy to light</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 a few ohms to a few hundred ohms</a:t>
            </a: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pic>
        <p:nvPicPr>
          <p:cNvPr id="7" name="Picture 6" descr="A microwave oven sitting on top of a stove&#10;&#10;Description automatically generated">
            <a:extLst>
              <a:ext uri="{FF2B5EF4-FFF2-40B4-BE49-F238E27FC236}">
                <a16:creationId xmlns:a16="http://schemas.microsoft.com/office/drawing/2014/main" id="{BDEBCE9A-AFD4-2C4B-98CD-74450FEAB7E9}"/>
              </a:ext>
            </a:extLst>
          </p:cNvPr>
          <p:cNvPicPr>
            <a:picLocks noChangeAspect="1"/>
          </p:cNvPicPr>
          <p:nvPr/>
        </p:nvPicPr>
        <p:blipFill>
          <a:blip r:embed="rId2"/>
          <a:stretch>
            <a:fillRect/>
          </a:stretch>
        </p:blipFill>
        <p:spPr>
          <a:xfrm>
            <a:off x="5638800" y="904461"/>
            <a:ext cx="3062111" cy="4724400"/>
          </a:xfrm>
          <a:prstGeom prst="rect">
            <a:avLst/>
          </a:prstGeom>
        </p:spPr>
      </p:pic>
    </p:spTree>
    <p:extLst>
      <p:ext uri="{BB962C8B-B14F-4D97-AF65-F5344CB8AC3E}">
        <p14:creationId xmlns:p14="http://schemas.microsoft.com/office/powerpoint/2010/main" val="39872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par>
                          <p:cTn id="44" fill="hold">
                            <p:stCondLst>
                              <p:cond delay="0"/>
                            </p:stCondLst>
                            <p:childTnLst>
                              <p:par>
                                <p:cTn id="45" presetID="22" presetClass="entr" presetSubtype="8" fill="hold" grpId="0" nodeType="afterEffect">
                                  <p:stCondLst>
                                    <p:cond delay="0"/>
                                  </p:stCondLst>
                                  <p:iterate type="wd">
                                    <p:tmPct val="10000"/>
                                  </p:iterate>
                                  <p:childTnLst>
                                    <p:set>
                                      <p:cBhvr>
                                        <p:cTn id="46" dur="1" fill="hold">
                                          <p:stCondLst>
                                            <p:cond delay="0"/>
                                          </p:stCondLst>
                                        </p:cTn>
                                        <p:tgtEl>
                                          <p:spTgt spid="300035">
                                            <p:txEl>
                                              <p:pRg st="6" end="6"/>
                                            </p:txEl>
                                          </p:spTgt>
                                        </p:tgtEl>
                                        <p:attrNameLst>
                                          <p:attrName>style.visibility</p:attrName>
                                        </p:attrNameLst>
                                      </p:cBhvr>
                                      <p:to>
                                        <p:strVal val="visible"/>
                                      </p:to>
                                    </p:set>
                                    <p:animEffect transition="in" filter="wipe(left)">
                                      <p:cBhvr>
                                        <p:cTn id="47" dur="500"/>
                                        <p:tgtEl>
                                          <p:spTgt spid="30003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7" end="7"/>
                                            </p:txEl>
                                          </p:spTgt>
                                        </p:tgtEl>
                                        <p:attrNameLst>
                                          <p:attrName>style.visibility</p:attrName>
                                        </p:attrNameLst>
                                      </p:cBhvr>
                                      <p:to>
                                        <p:strVal val="visible"/>
                                      </p:to>
                                    </p:set>
                                    <p:animEffect transition="in" filter="wipe(left)">
                                      <p:cBhvr>
                                        <p:cTn id="52" dur="500"/>
                                        <p:tgtEl>
                                          <p:spTgt spid="30003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8" end="8"/>
                                            </p:txEl>
                                          </p:spTgt>
                                        </p:tgtEl>
                                        <p:attrNameLst>
                                          <p:attrName>style.visibility</p:attrName>
                                        </p:attrNameLst>
                                      </p:cBhvr>
                                      <p:to>
                                        <p:strVal val="visible"/>
                                      </p:to>
                                    </p:set>
                                    <p:animEffect transition="in" filter="wipe(left)">
                                      <p:cBhvr>
                                        <p:cTn id="57" dur="500"/>
                                        <p:tgtEl>
                                          <p:spTgt spid="30003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9" end="9"/>
                                            </p:txEl>
                                          </p:spTgt>
                                        </p:tgtEl>
                                        <p:attrNameLst>
                                          <p:attrName>style.visibility</p:attrName>
                                        </p:attrNameLst>
                                      </p:cBhvr>
                                      <p:to>
                                        <p:strVal val="visible"/>
                                      </p:to>
                                    </p:set>
                                    <p:animEffect transition="in" filter="wipe(left)">
                                      <p:cBhvr>
                                        <p:cTn id="62" dur="500"/>
                                        <p:tgtEl>
                                          <p:spTgt spid="30003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00035">
                                            <p:txEl>
                                              <p:pRg st="10" end="10"/>
                                            </p:txEl>
                                          </p:spTgt>
                                        </p:tgtEl>
                                        <p:attrNameLst>
                                          <p:attrName>style.visibility</p:attrName>
                                        </p:attrNameLst>
                                      </p:cBhvr>
                                      <p:to>
                                        <p:strVal val="visible"/>
                                      </p:to>
                                    </p:set>
                                    <p:animEffect transition="in" filter="wipe(left)">
                                      <p:cBhvr>
                                        <p:cTn id="67" dur="500"/>
                                        <p:tgtEl>
                                          <p:spTgt spid="300035">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00035">
                                            <p:txEl>
                                              <p:pRg st="11" end="11"/>
                                            </p:txEl>
                                          </p:spTgt>
                                        </p:tgtEl>
                                        <p:attrNameLst>
                                          <p:attrName>style.visibility</p:attrName>
                                        </p:attrNameLst>
                                      </p:cBhvr>
                                      <p:to>
                                        <p:strVal val="visible"/>
                                      </p:to>
                                    </p:set>
                                    <p:animEffect transition="in" filter="wipe(left)">
                                      <p:cBhvr>
                                        <p:cTn id="7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Oct. 21, 2020</a:t>
            </a:r>
          </a:p>
        </p:txBody>
      </p:sp>
      <p:sp>
        <p:nvSpPr>
          <p:cNvPr id="17" name="Footer Placeholder 4"/>
          <p:cNvSpPr>
            <a:spLocks noGrp="1"/>
          </p:cNvSpPr>
          <p:nvPr>
            <p:ph type="ftr" sz="quarter" idx="11"/>
          </p:nvPr>
        </p:nvSpPr>
        <p:spPr/>
        <p:txBody>
          <a:bodyPr/>
          <a:lstStyle/>
          <a:p>
            <a:r>
              <a:rPr lang="de-DE"/>
              <a:t>PHYS 1444-002, Fall 2020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12</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solidFill>
                  <a:srgbClr val="C00000"/>
                </a:solidFill>
              </a:rPr>
              <a:t>dq</a:t>
            </a:r>
            <a:r>
              <a:rPr lang="en-US" sz="2400" dirty="0"/>
              <a:t> to move through the potential difference </a:t>
            </a:r>
            <a:r>
              <a:rPr lang="en-US" sz="2400" dirty="0">
                <a:solidFill>
                  <a:srgbClr val="C00000"/>
                </a:solidFill>
              </a:rPr>
              <a:t>V</a:t>
            </a:r>
            <a:r>
              <a:rPr lang="en-US" sz="2400" dirty="0"/>
              <a:t>, the power </a:t>
            </a:r>
            <a:r>
              <a:rPr lang="en-US" sz="2400" dirty="0">
                <a:solidFill>
                  <a:srgbClr val="C00000"/>
                </a:solidFill>
              </a:rPr>
              <a:t>P</a:t>
            </a:r>
            <a:r>
              <a:rPr lang="en-US" sz="2400" dirty="0"/>
              <a:t>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 (</a:t>
            </a:r>
            <a:r>
              <a:rPr lang="en-US" sz="2400" dirty="0">
                <a:solidFill>
                  <a:srgbClr val="CC00CC"/>
                </a:solidFill>
              </a:rPr>
              <a:t>Poll 3</a:t>
            </a:r>
            <a:r>
              <a:rPr lang="en-US" sz="2400" dirty="0"/>
              <a:t>)</a:t>
            </a:r>
          </a:p>
          <a:p>
            <a:pPr lvl="1">
              <a:lnSpc>
                <a:spcPct val="90000"/>
              </a:lnSpc>
            </a:pPr>
            <a:r>
              <a:rPr lang="en-US" sz="2400" dirty="0"/>
              <a:t>What kind of quantity is the electrical power? (</a:t>
            </a:r>
            <a:r>
              <a:rPr lang="en-US" sz="2400" dirty="0">
                <a:solidFill>
                  <a:srgbClr val="CC00CC"/>
                </a:solidFill>
              </a:rPr>
              <a:t>Poll 2</a:t>
            </a:r>
            <a:r>
              <a:rPr lang="en-US" sz="2400" dirty="0"/>
              <a:t>)</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devices that have resistance.</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212485" name="Equation" r:id="rId3" imgW="253800" imgH="152280" progId="Equation.DSMT4">
                  <p:embed/>
                </p:oleObj>
              </mc:Choice>
              <mc:Fallback>
                <p:oleObj name="Equation" r:id="rId3" imgW="253800" imgH="152280" progId="Equation.DSMT4">
                  <p:embed/>
                  <p:pic>
                    <p:nvPicPr>
                      <p:cNvPr id="301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212486" name="Equation" r:id="rId5" imgW="520560" imgH="203040" progId="Equation.DSMT4">
                  <p:embed/>
                </p:oleObj>
              </mc:Choice>
              <mc:Fallback>
                <p:oleObj name="Equation" r:id="rId5" imgW="520560" imgH="203040" progId="Equation.DSMT4">
                  <p:embed/>
                  <p:pic>
                    <p:nvPicPr>
                      <p:cNvPr id="3010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212487" name="Equation" r:id="rId7" imgW="139680" imgH="164880" progId="Equation.DSMT4">
                  <p:embed/>
                </p:oleObj>
              </mc:Choice>
              <mc:Fallback>
                <p:oleObj name="Equation" r:id="rId7" imgW="139680" imgH="164880" progId="Equation.DSMT4">
                  <p:embed/>
                  <p:pic>
                    <p:nvPicPr>
                      <p:cNvPr id="3010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212488" name="Equation" r:id="rId9" imgW="368280" imgH="203040" progId="Equation.DSMT4">
                  <p:embed/>
                </p:oleObj>
              </mc:Choice>
              <mc:Fallback>
                <p:oleObj name="Equation" r:id="rId9" imgW="368280" imgH="203040" progId="Equation.DSMT4">
                  <p:embed/>
                  <p:pic>
                    <p:nvPicPr>
                      <p:cNvPr id="30106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212489" name="Equation" r:id="rId11" imgW="419040" imgH="164880" progId="Equation.DSMT4">
                  <p:embed/>
                </p:oleObj>
              </mc:Choice>
              <mc:Fallback>
                <p:oleObj name="Equation" r:id="rId11" imgW="419040" imgH="164880" progId="Equation.DSMT4">
                  <p:embed/>
                  <p:pic>
                    <p:nvPicPr>
                      <p:cNvPr id="30106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962400" y="44196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212490" name="Equation" r:id="rId13" imgW="825480" imgH="393480" progId="Equation.DSMT4">
                  <p:embed/>
                </p:oleObj>
              </mc:Choice>
              <mc:Fallback>
                <p:oleObj name="Equation" r:id="rId13" imgW="825480" imgH="393480" progId="Equation.DSMT4">
                  <p:embed/>
                  <p:pic>
                    <p:nvPicPr>
                      <p:cNvPr id="3010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8450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13</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 8 </a:t>
            </a:r>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213337" name="Equation" r:id="rId4" imgW="469800" imgH="393480" progId="Equation.DSMT4">
                  <p:embed/>
                </p:oleObj>
              </mc:Choice>
              <mc:Fallback>
                <p:oleObj name="Equation" r:id="rId4" imgW="469800" imgH="393480" progId="Equation.DSMT4">
                  <p:embed/>
                  <p:pic>
                    <p:nvPicPr>
                      <p:cNvPr id="3020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213338" name="Equation" r:id="rId6" imgW="253800" imgH="152280" progId="Equation.DSMT4">
                  <p:embed/>
                </p:oleObj>
              </mc:Choice>
              <mc:Fallback>
                <p:oleObj name="Equation" r:id="rId6" imgW="253800" imgH="152280" progId="Equation.DSMT4">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213339" name="Equation" r:id="rId8" imgW="342720" imgH="393480" progId="Equation.DSMT4">
                  <p:embed/>
                </p:oleObj>
              </mc:Choice>
              <mc:Fallback>
                <p:oleObj name="Equation" r:id="rId8" imgW="342720" imgH="393480" progId="Equation.DSMT4">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213340" name="Equation" r:id="rId10" imgW="888840" imgH="431640" progId="Equation.DSMT4">
                  <p:embed/>
                </p:oleObj>
              </mc:Choice>
              <mc:Fallback>
                <p:oleObj name="Equation" r:id="rId10" imgW="888840" imgH="431640" progId="Equation.DSMT4">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66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14</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dirty="0"/>
              <a:t>Household devices usually have small resistance</a:t>
            </a:r>
          </a:p>
          <a:p>
            <a:pPr lvl="1">
              <a:lnSpc>
                <a:spcPct val="90000"/>
              </a:lnSpc>
            </a:pPr>
            <a:r>
              <a:rPr lang="en-US" dirty="0"/>
              <a:t>But since they draw current, if the current becomes large enough, wires can heat up (overloaded)</a:t>
            </a:r>
          </a:p>
          <a:p>
            <a:pPr lvl="2">
              <a:lnSpc>
                <a:spcPct val="90000"/>
              </a:lnSpc>
            </a:pPr>
            <a:r>
              <a:rPr lang="en-US" dirty="0"/>
              <a:t>Why is using thicker wires safer?</a:t>
            </a:r>
          </a:p>
          <a:p>
            <a:pPr lvl="3">
              <a:lnSpc>
                <a:spcPct val="90000"/>
              </a:lnSpc>
            </a:pPr>
            <a:r>
              <a:rPr lang="en-US" dirty="0"/>
              <a:t>Thicker wire has less resistance, lower heat</a:t>
            </a:r>
          </a:p>
          <a:p>
            <a:pPr lvl="1">
              <a:lnSpc>
                <a:spcPct val="90000"/>
              </a:lnSpc>
            </a:pPr>
            <a:r>
              <a:rPr lang="en-US" dirty="0"/>
              <a:t>Overloaded wire can set off a fire at home</a:t>
            </a:r>
          </a:p>
          <a:p>
            <a:pPr>
              <a:lnSpc>
                <a:spcPct val="90000"/>
              </a:lnSpc>
            </a:pPr>
            <a:r>
              <a:rPr lang="en-US" dirty="0"/>
              <a:t>How do we prevent this?</a:t>
            </a:r>
          </a:p>
          <a:p>
            <a:pPr lvl="1">
              <a:lnSpc>
                <a:spcPct val="90000"/>
              </a:lnSpc>
            </a:pPr>
            <a:r>
              <a:rPr lang="en-US" dirty="0"/>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pic>
        <p:nvPicPr>
          <p:cNvPr id="2" name="Picture 1">
            <a:extLst>
              <a:ext uri="{FF2B5EF4-FFF2-40B4-BE49-F238E27FC236}">
                <a16:creationId xmlns:a16="http://schemas.microsoft.com/office/drawing/2014/main" id="{1E0D79B6-BC80-6547-9A91-B8F8E41BB44C}"/>
              </a:ext>
            </a:extLst>
          </p:cNvPr>
          <p:cNvPicPr>
            <a:picLocks noChangeAspect="1"/>
          </p:cNvPicPr>
          <p:nvPr/>
        </p:nvPicPr>
        <p:blipFill>
          <a:blip r:embed="rId5"/>
          <a:stretch>
            <a:fillRect/>
          </a:stretch>
        </p:blipFill>
        <p:spPr>
          <a:xfrm>
            <a:off x="718930" y="699052"/>
            <a:ext cx="4990548" cy="4990548"/>
          </a:xfrm>
          <a:prstGeom prst="rect">
            <a:avLst/>
          </a:prstGeom>
        </p:spPr>
      </p:pic>
      <p:grpSp>
        <p:nvGrpSpPr>
          <p:cNvPr id="5" name="Group 4">
            <a:extLst>
              <a:ext uri="{FF2B5EF4-FFF2-40B4-BE49-F238E27FC236}">
                <a16:creationId xmlns:a16="http://schemas.microsoft.com/office/drawing/2014/main" id="{1E87AAA2-AED4-3A4F-8751-0739842513B6}"/>
              </a:ext>
            </a:extLst>
          </p:cNvPr>
          <p:cNvGrpSpPr/>
          <p:nvPr/>
        </p:nvGrpSpPr>
        <p:grpSpPr>
          <a:xfrm>
            <a:off x="5066748" y="1657350"/>
            <a:ext cx="4038600" cy="3549650"/>
            <a:chOff x="5105400" y="1657350"/>
            <a:chExt cx="4267200" cy="3549650"/>
          </a:xfrm>
        </p:grpSpPr>
        <p:pic>
          <p:nvPicPr>
            <p:cNvPr id="3" name="Picture 2">
              <a:extLst>
                <a:ext uri="{FF2B5EF4-FFF2-40B4-BE49-F238E27FC236}">
                  <a16:creationId xmlns:a16="http://schemas.microsoft.com/office/drawing/2014/main" id="{DF422169-EC7E-9A46-A01E-B22592183994}"/>
                </a:ext>
              </a:extLst>
            </p:cNvPr>
            <p:cNvPicPr>
              <a:picLocks noChangeAspect="1"/>
            </p:cNvPicPr>
            <p:nvPr/>
          </p:nvPicPr>
          <p:blipFill>
            <a:blip r:embed="rId6"/>
            <a:stretch>
              <a:fillRect/>
            </a:stretch>
          </p:blipFill>
          <p:spPr>
            <a:xfrm>
              <a:off x="5481086" y="1657350"/>
              <a:ext cx="3403600" cy="3403600"/>
            </a:xfrm>
            <a:prstGeom prst="rect">
              <a:avLst/>
            </a:prstGeom>
          </p:spPr>
        </p:pic>
        <p:sp>
          <p:nvSpPr>
            <p:cNvPr id="4" name="Rounded Rectangular Callout 3">
              <a:extLst>
                <a:ext uri="{FF2B5EF4-FFF2-40B4-BE49-F238E27FC236}">
                  <a16:creationId xmlns:a16="http://schemas.microsoft.com/office/drawing/2014/main" id="{5F7F10F7-0DBD-464A-AECA-EF499EF6FBA4}"/>
                </a:ext>
              </a:extLst>
            </p:cNvPr>
            <p:cNvSpPr/>
            <p:nvPr/>
          </p:nvSpPr>
          <p:spPr bwMode="auto">
            <a:xfrm>
              <a:off x="5105400" y="1657350"/>
              <a:ext cx="4267200" cy="3549650"/>
            </a:xfrm>
            <a:prstGeom prst="wedgeRoundRectCallout">
              <a:avLst>
                <a:gd name="adj1" fmla="val -95675"/>
                <a:gd name="adj2" fmla="val -20546"/>
                <a:gd name="adj3" fmla="val 16667"/>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highlight>
                  <a:srgbClr val="800000"/>
                </a:highlight>
                <a:latin typeface="Times New Roman" charset="0"/>
              </a:endParaRPr>
            </a:p>
          </p:txBody>
        </p:sp>
      </p:grpSp>
    </p:spTree>
    <p:extLst>
      <p:ext uri="{BB962C8B-B14F-4D97-AF65-F5344CB8AC3E}">
        <p14:creationId xmlns:p14="http://schemas.microsoft.com/office/powerpoint/2010/main" val="35416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3109">
                                            <p:txEl>
                                              <p:pRg st="0" end="0"/>
                                            </p:txEl>
                                          </p:spTgt>
                                        </p:tgtEl>
                                        <p:attrNameLst>
                                          <p:attrName>style.visibility</p:attrName>
                                        </p:attrNameLst>
                                      </p:cBhvr>
                                      <p:to>
                                        <p:strVal val="visible"/>
                                      </p:to>
                                    </p:set>
                                    <p:animEffect transition="in" filter="wipe(left)">
                                      <p:cBhvr>
                                        <p:cTn id="7" dur="500"/>
                                        <p:tgtEl>
                                          <p:spTgt spid="303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3109">
                                            <p:txEl>
                                              <p:pRg st="1" end="1"/>
                                            </p:txEl>
                                          </p:spTgt>
                                        </p:tgtEl>
                                        <p:attrNameLst>
                                          <p:attrName>style.visibility</p:attrName>
                                        </p:attrNameLst>
                                      </p:cBhvr>
                                      <p:to>
                                        <p:strVal val="visible"/>
                                      </p:to>
                                    </p:set>
                                    <p:animEffect transition="in" filter="wipe(left)">
                                      <p:cBhvr>
                                        <p:cTn id="12" dur="500"/>
                                        <p:tgtEl>
                                          <p:spTgt spid="303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3106"/>
                                        </p:tgtEl>
                                        <p:attrNameLst>
                                          <p:attrName>style.visibility</p:attrName>
                                        </p:attrNameLst>
                                      </p:cBhvr>
                                      <p:to>
                                        <p:strVal val="visible"/>
                                      </p:to>
                                    </p:set>
                                    <p:anim calcmode="lin" valueType="num">
                                      <p:cBhvr>
                                        <p:cTn id="17" dur="500" fill="hold"/>
                                        <p:tgtEl>
                                          <p:spTgt spid="303106"/>
                                        </p:tgtEl>
                                        <p:attrNameLst>
                                          <p:attrName>ppt_w</p:attrName>
                                        </p:attrNameLst>
                                      </p:cBhvr>
                                      <p:tavLst>
                                        <p:tav tm="0">
                                          <p:val>
                                            <p:fltVal val="0"/>
                                          </p:val>
                                        </p:tav>
                                        <p:tav tm="100000">
                                          <p:val>
                                            <p:strVal val="#ppt_w"/>
                                          </p:val>
                                        </p:tav>
                                      </p:tavLst>
                                    </p:anim>
                                    <p:anim calcmode="lin" valueType="num">
                                      <p:cBhvr>
                                        <p:cTn id="18" dur="500" fill="hold"/>
                                        <p:tgtEl>
                                          <p:spTgt spid="303106"/>
                                        </p:tgtEl>
                                        <p:attrNameLst>
                                          <p:attrName>ppt_h</p:attrName>
                                        </p:attrNameLst>
                                      </p:cBhvr>
                                      <p:tavLst>
                                        <p:tav tm="0">
                                          <p:val>
                                            <p:fltVal val="0"/>
                                          </p:val>
                                        </p:tav>
                                        <p:tav tm="100000">
                                          <p:val>
                                            <p:strVal val="#ppt_h"/>
                                          </p:val>
                                        </p:tav>
                                      </p:tavLst>
                                    </p:anim>
                                    <p:animEffect transition="in" filter="fade">
                                      <p:cBhvr>
                                        <p:cTn id="19" dur="500"/>
                                        <p:tgtEl>
                                          <p:spTgt spid="303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3109">
                                            <p:txEl>
                                              <p:pRg st="2" end="2"/>
                                            </p:txEl>
                                          </p:spTgt>
                                        </p:tgtEl>
                                        <p:attrNameLst>
                                          <p:attrName>style.visibility</p:attrName>
                                        </p:attrNameLst>
                                      </p:cBhvr>
                                      <p:to>
                                        <p:strVal val="visible"/>
                                      </p:to>
                                    </p:set>
                                    <p:animEffect transition="in" filter="wipe(left)">
                                      <p:cBhvr>
                                        <p:cTn id="24" dur="500"/>
                                        <p:tgtEl>
                                          <p:spTgt spid="3031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3109">
                                            <p:txEl>
                                              <p:pRg st="3" end="3"/>
                                            </p:txEl>
                                          </p:spTgt>
                                        </p:tgtEl>
                                        <p:attrNameLst>
                                          <p:attrName>style.visibility</p:attrName>
                                        </p:attrNameLst>
                                      </p:cBhvr>
                                      <p:to>
                                        <p:strVal val="visible"/>
                                      </p:to>
                                    </p:set>
                                    <p:animEffect transition="in" filter="wipe(left)">
                                      <p:cBhvr>
                                        <p:cTn id="29" dur="500"/>
                                        <p:tgtEl>
                                          <p:spTgt spid="3031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03109">
                                            <p:txEl>
                                              <p:pRg st="4" end="4"/>
                                            </p:txEl>
                                          </p:spTgt>
                                        </p:tgtEl>
                                        <p:attrNameLst>
                                          <p:attrName>style.visibility</p:attrName>
                                        </p:attrNameLst>
                                      </p:cBhvr>
                                      <p:to>
                                        <p:strVal val="visible"/>
                                      </p:to>
                                    </p:set>
                                    <p:animEffect transition="in" filter="wipe(left)">
                                      <p:cBhvr>
                                        <p:cTn id="34" dur="500"/>
                                        <p:tgtEl>
                                          <p:spTgt spid="3031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3109">
                                            <p:txEl>
                                              <p:pRg st="5" end="5"/>
                                            </p:txEl>
                                          </p:spTgt>
                                        </p:tgtEl>
                                        <p:attrNameLst>
                                          <p:attrName>style.visibility</p:attrName>
                                        </p:attrNameLst>
                                      </p:cBhvr>
                                      <p:to>
                                        <p:strVal val="visible"/>
                                      </p:to>
                                    </p:set>
                                    <p:animEffect transition="in" filter="wipe(left)">
                                      <p:cBhvr>
                                        <p:cTn id="39" dur="500"/>
                                        <p:tgtEl>
                                          <p:spTgt spid="3031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3109">
                                            <p:txEl>
                                              <p:pRg st="6" end="6"/>
                                            </p:txEl>
                                          </p:spTgt>
                                        </p:tgtEl>
                                        <p:attrNameLst>
                                          <p:attrName>style.visibility</p:attrName>
                                        </p:attrNameLst>
                                      </p:cBhvr>
                                      <p:to>
                                        <p:strVal val="visible"/>
                                      </p:to>
                                    </p:set>
                                    <p:animEffect transition="in" filter="wipe(left)">
                                      <p:cBhvr>
                                        <p:cTn id="44" dur="500"/>
                                        <p:tgtEl>
                                          <p:spTgt spid="30310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3110">
                                            <p:txEl>
                                              <p:pRg st="0" end="0"/>
                                            </p:txEl>
                                          </p:spTgt>
                                        </p:tgtEl>
                                        <p:attrNameLst>
                                          <p:attrName>style.visibility</p:attrName>
                                        </p:attrNameLst>
                                      </p:cBhvr>
                                      <p:to>
                                        <p:strVal val="visible"/>
                                      </p:to>
                                    </p:set>
                                    <p:animEffect transition="in" filter="wipe(left)">
                                      <p:cBhvr>
                                        <p:cTn id="49" dur="500"/>
                                        <p:tgtEl>
                                          <p:spTgt spid="3031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3110">
                                            <p:txEl>
                                              <p:pRg st="1" end="1"/>
                                            </p:txEl>
                                          </p:spTgt>
                                        </p:tgtEl>
                                        <p:attrNameLst>
                                          <p:attrName>style.visibility</p:attrName>
                                        </p:attrNameLst>
                                      </p:cBhvr>
                                      <p:to>
                                        <p:strVal val="visible"/>
                                      </p:to>
                                    </p:set>
                                    <p:animEffect transition="in" filter="wipe(left)">
                                      <p:cBhvr>
                                        <p:cTn id="54" dur="500"/>
                                        <p:tgtEl>
                                          <p:spTgt spid="3031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03107"/>
                                        </p:tgtEl>
                                        <p:attrNameLst>
                                          <p:attrName>style.visibility</p:attrName>
                                        </p:attrNameLst>
                                      </p:cBhvr>
                                      <p:to>
                                        <p:strVal val="visible"/>
                                      </p:to>
                                    </p:set>
                                    <p:anim calcmode="lin" valueType="num">
                                      <p:cBhvr>
                                        <p:cTn id="59" dur="500" fill="hold"/>
                                        <p:tgtEl>
                                          <p:spTgt spid="303107"/>
                                        </p:tgtEl>
                                        <p:attrNameLst>
                                          <p:attrName>ppt_w</p:attrName>
                                        </p:attrNameLst>
                                      </p:cBhvr>
                                      <p:tavLst>
                                        <p:tav tm="0">
                                          <p:val>
                                            <p:fltVal val="0"/>
                                          </p:val>
                                        </p:tav>
                                        <p:tav tm="100000">
                                          <p:val>
                                            <p:strVal val="#ppt_w"/>
                                          </p:val>
                                        </p:tav>
                                      </p:tavLst>
                                    </p:anim>
                                    <p:anim calcmode="lin" valueType="num">
                                      <p:cBhvr>
                                        <p:cTn id="60" dur="500" fill="hold"/>
                                        <p:tgtEl>
                                          <p:spTgt spid="303107"/>
                                        </p:tgtEl>
                                        <p:attrNameLst>
                                          <p:attrName>ppt_h</p:attrName>
                                        </p:attrNameLst>
                                      </p:cBhvr>
                                      <p:tavLst>
                                        <p:tav tm="0">
                                          <p:val>
                                            <p:fltVal val="0"/>
                                          </p:val>
                                        </p:tav>
                                        <p:tav tm="100000">
                                          <p:val>
                                            <p:strVal val="#ppt_h"/>
                                          </p:val>
                                        </p:tav>
                                      </p:tavLst>
                                    </p:anim>
                                    <p:animEffect transition="in" filter="fade">
                                      <p:cBhvr>
                                        <p:cTn id="61" dur="500"/>
                                        <p:tgtEl>
                                          <p:spTgt spid="30310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03113"/>
                                        </p:tgtEl>
                                        <p:attrNameLst>
                                          <p:attrName>style.visibility</p:attrName>
                                        </p:attrNameLst>
                                      </p:cBhvr>
                                      <p:to>
                                        <p:strVal val="visible"/>
                                      </p:to>
                                    </p:set>
                                    <p:anim calcmode="lin" valueType="num">
                                      <p:cBhvr>
                                        <p:cTn id="66" dur="500" fill="hold"/>
                                        <p:tgtEl>
                                          <p:spTgt spid="303113"/>
                                        </p:tgtEl>
                                        <p:attrNameLst>
                                          <p:attrName>ppt_w</p:attrName>
                                        </p:attrNameLst>
                                      </p:cBhvr>
                                      <p:tavLst>
                                        <p:tav tm="0">
                                          <p:val>
                                            <p:fltVal val="0"/>
                                          </p:val>
                                        </p:tav>
                                        <p:tav tm="100000">
                                          <p:val>
                                            <p:strVal val="#ppt_w"/>
                                          </p:val>
                                        </p:tav>
                                      </p:tavLst>
                                    </p:anim>
                                    <p:anim calcmode="lin" valueType="num">
                                      <p:cBhvr>
                                        <p:cTn id="67" dur="500" fill="hold"/>
                                        <p:tgtEl>
                                          <p:spTgt spid="303113"/>
                                        </p:tgtEl>
                                        <p:attrNameLst>
                                          <p:attrName>ppt_h</p:attrName>
                                        </p:attrNameLst>
                                      </p:cBhvr>
                                      <p:tavLst>
                                        <p:tav tm="0">
                                          <p:val>
                                            <p:fltVal val="0"/>
                                          </p:val>
                                        </p:tav>
                                        <p:tav tm="100000">
                                          <p:val>
                                            <p:strVal val="#ppt_h"/>
                                          </p:val>
                                        </p:tav>
                                      </p:tavLst>
                                    </p:anim>
                                    <p:animEffect transition="in" filter="fade">
                                      <p:cBhvr>
                                        <p:cTn id="68" dur="500"/>
                                        <p:tgtEl>
                                          <p:spTgt spid="3031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03112"/>
                                        </p:tgtEl>
                                        <p:attrNameLst>
                                          <p:attrName>style.visibility</p:attrName>
                                        </p:attrNameLst>
                                      </p:cBhvr>
                                      <p:to>
                                        <p:strVal val="visible"/>
                                      </p:to>
                                    </p:set>
                                    <p:animEffect transition="in" filter="wipe(left)">
                                      <p:cBhvr>
                                        <p:cTn id="73" dur="500"/>
                                        <p:tgtEl>
                                          <p:spTgt spid="3031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03111"/>
                                        </p:tgtEl>
                                        <p:attrNameLst>
                                          <p:attrName>style.visibility</p:attrName>
                                        </p:attrNameLst>
                                      </p:cBhvr>
                                      <p:to>
                                        <p:strVal val="visible"/>
                                      </p:to>
                                    </p:set>
                                    <p:anim calcmode="lin" valueType="num">
                                      <p:cBhvr>
                                        <p:cTn id="78" dur="500" fill="hold"/>
                                        <p:tgtEl>
                                          <p:spTgt spid="303111"/>
                                        </p:tgtEl>
                                        <p:attrNameLst>
                                          <p:attrName>ppt_w</p:attrName>
                                        </p:attrNameLst>
                                      </p:cBhvr>
                                      <p:tavLst>
                                        <p:tav tm="0">
                                          <p:val>
                                            <p:fltVal val="0"/>
                                          </p:val>
                                        </p:tav>
                                        <p:tav tm="100000">
                                          <p:val>
                                            <p:strVal val="#ppt_w"/>
                                          </p:val>
                                        </p:tav>
                                      </p:tavLst>
                                    </p:anim>
                                    <p:anim calcmode="lin" valueType="num">
                                      <p:cBhvr>
                                        <p:cTn id="79" dur="500" fill="hold"/>
                                        <p:tgtEl>
                                          <p:spTgt spid="303111"/>
                                        </p:tgtEl>
                                        <p:attrNameLst>
                                          <p:attrName>ppt_h</p:attrName>
                                        </p:attrNameLst>
                                      </p:cBhvr>
                                      <p:tavLst>
                                        <p:tav tm="0">
                                          <p:val>
                                            <p:fltVal val="0"/>
                                          </p:val>
                                        </p:tav>
                                        <p:tav tm="100000">
                                          <p:val>
                                            <p:strVal val="#ppt_h"/>
                                          </p:val>
                                        </p:tav>
                                      </p:tavLst>
                                    </p:anim>
                                    <p:animEffect transition="in" filter="fade">
                                      <p:cBhvr>
                                        <p:cTn id="80" dur="500"/>
                                        <p:tgtEl>
                                          <p:spTgt spid="3031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03114"/>
                                        </p:tgtEl>
                                        <p:attrNameLst>
                                          <p:attrName>style.visibility</p:attrName>
                                        </p:attrNameLst>
                                      </p:cBhvr>
                                      <p:to>
                                        <p:strVal val="visible"/>
                                      </p:to>
                                    </p:set>
                                    <p:anim calcmode="lin" valueType="num">
                                      <p:cBhvr>
                                        <p:cTn id="85" dur="500" fill="hold"/>
                                        <p:tgtEl>
                                          <p:spTgt spid="303114"/>
                                        </p:tgtEl>
                                        <p:attrNameLst>
                                          <p:attrName>ppt_w</p:attrName>
                                        </p:attrNameLst>
                                      </p:cBhvr>
                                      <p:tavLst>
                                        <p:tav tm="0">
                                          <p:val>
                                            <p:fltVal val="0"/>
                                          </p:val>
                                        </p:tav>
                                        <p:tav tm="100000">
                                          <p:val>
                                            <p:strVal val="#ppt_w"/>
                                          </p:val>
                                        </p:tav>
                                      </p:tavLst>
                                    </p:anim>
                                    <p:anim calcmode="lin" valueType="num">
                                      <p:cBhvr>
                                        <p:cTn id="86" dur="500" fill="hold"/>
                                        <p:tgtEl>
                                          <p:spTgt spid="303114"/>
                                        </p:tgtEl>
                                        <p:attrNameLst>
                                          <p:attrName>ppt_h</p:attrName>
                                        </p:attrNameLst>
                                      </p:cBhvr>
                                      <p:tavLst>
                                        <p:tav tm="0">
                                          <p:val>
                                            <p:fltVal val="0"/>
                                          </p:val>
                                        </p:tav>
                                        <p:tav tm="100000">
                                          <p:val>
                                            <p:strVal val="#ppt_h"/>
                                          </p:val>
                                        </p:tav>
                                      </p:tavLst>
                                    </p:anim>
                                    <p:animEffect transition="in" filter="fade">
                                      <p:cBhvr>
                                        <p:cTn id="87" dur="500"/>
                                        <p:tgtEl>
                                          <p:spTgt spid="30311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left)">
                                      <p:cBhvr>
                                        <p:cTn id="9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build="p"/>
      <p:bldP spid="303110" grpId="0" build="p"/>
      <p:bldP spid="303112" grpId="0" animBg="1"/>
      <p:bldP spid="303113" grpId="0" animBg="1"/>
      <p:bldP spid="303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Wednesday, Oct. 21, 2020</a:t>
            </a:r>
          </a:p>
        </p:txBody>
      </p:sp>
      <p:sp>
        <p:nvSpPr>
          <p:cNvPr id="30" name="Footer Placeholder 4"/>
          <p:cNvSpPr>
            <a:spLocks noGrp="1"/>
          </p:cNvSpPr>
          <p:nvPr>
            <p:ph type="ftr" sz="quarter" idx="11"/>
          </p:nvPr>
        </p:nvSpPr>
        <p:spPr/>
        <p:txBody>
          <a:bodyPr/>
          <a:lstStyle/>
          <a:p>
            <a:r>
              <a:rPr lang="de-DE"/>
              <a:t>PHYS 1444-002, Fall 2020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15</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11 </a:t>
            </a:r>
          </a:p>
        </p:txBody>
      </p:sp>
      <p:sp>
        <p:nvSpPr>
          <p:cNvPr id="304132" name="Text Box 4"/>
          <p:cNvSpPr txBox="1">
            <a:spLocks noChangeArrowheads="1"/>
          </p:cNvSpPr>
          <p:nvPr/>
        </p:nvSpPr>
        <p:spPr bwMode="auto">
          <a:xfrm>
            <a:off x="304800" y="654050"/>
            <a:ext cx="5181600" cy="206210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the fuse blow?: </a:t>
            </a:r>
            <a:r>
              <a:rPr lang="en-US" sz="3200" dirty="0">
                <a:solidFill>
                  <a:schemeClr val="accent2"/>
                </a:solidFill>
                <a:latin typeface="Arial Narrow" charset="0"/>
              </a:rPr>
              <a:t>Determine the total current drawn by all the devices in the circuit in the figure. Will a 20A fuse blow?</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231777" name="Equation" r:id="rId4" imgW="431640" imgH="164880" progId="Equation.DSMT4">
                  <p:embed/>
                </p:oleObj>
              </mc:Choice>
              <mc:Fallback>
                <p:oleObj name="Equation" r:id="rId4" imgW="431640" imgH="164880" progId="Equation.DSMT4">
                  <p:embed/>
                  <p:pic>
                    <p:nvPicPr>
                      <p:cNvPr id="30413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231778" name="Equation" r:id="rId6" imgW="495000" imgH="203040" progId="Equation.DSMT4">
                  <p:embed/>
                </p:oleObj>
              </mc:Choice>
              <mc:Fallback>
                <p:oleObj name="Equation" r:id="rId6" imgW="495000" imgH="203040" progId="Equation.DSMT4">
                  <p:embed/>
                  <p:pic>
                    <p:nvPicPr>
                      <p:cNvPr id="30413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231779" name="Equation" r:id="rId8" imgW="291960" imgH="203040" progId="Equation.DSMT4">
                  <p:embed/>
                </p:oleObj>
              </mc:Choice>
              <mc:Fallback>
                <p:oleObj name="Equation" r:id="rId8" imgW="291960" imgH="203040" progId="Equation.DSMT4">
                  <p:embed/>
                  <p:pic>
                    <p:nvPicPr>
                      <p:cNvPr id="30413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231780" name="Equation" r:id="rId10" imgW="317160" imgH="203040" progId="Equation.DSMT4">
                  <p:embed/>
                </p:oleObj>
              </mc:Choice>
              <mc:Fallback>
                <p:oleObj name="Equation" r:id="rId10" imgW="317160" imgH="203040" progId="Equation.DSMT4">
                  <p:embed/>
                  <p:pic>
                    <p:nvPicPr>
                      <p:cNvPr id="30414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231781" name="Equation" r:id="rId12" imgW="291960" imgH="203040" progId="Equation.DSMT4">
                  <p:embed/>
                </p:oleObj>
              </mc:Choice>
              <mc:Fallback>
                <p:oleObj name="Equation" r:id="rId12" imgW="291960" imgH="203040" progId="Equation.DSMT4">
                  <p:embed/>
                  <p:pic>
                    <p:nvPicPr>
                      <p:cNvPr id="304142"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231782" name="Equation" r:id="rId14" imgW="304560" imgH="203040" progId="Equation.DSMT4">
                  <p:embed/>
                </p:oleObj>
              </mc:Choice>
              <mc:Fallback>
                <p:oleObj name="Equation" r:id="rId14" imgW="304560" imgH="203040" progId="Equation.DSMT4">
                  <p:embed/>
                  <p:pic>
                    <p:nvPicPr>
                      <p:cNvPr id="304144"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231783" name="Equation" r:id="rId16" imgW="291960" imgH="203040" progId="Equation.DSMT4">
                  <p:embed/>
                </p:oleObj>
              </mc:Choice>
              <mc:Fallback>
                <p:oleObj name="Equation" r:id="rId16" imgW="291960" imgH="203040" progId="Equation.DSMT4">
                  <p:embed/>
                  <p:pic>
                    <p:nvPicPr>
                      <p:cNvPr id="304146"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231784" name="Equation" r:id="rId18" imgW="1155600" imgH="203040" progId="Equation.DSMT4">
                  <p:embed/>
                </p:oleObj>
              </mc:Choice>
              <mc:Fallback>
                <p:oleObj name="Equation" r:id="rId18" imgW="1155600" imgH="203040" progId="Equation.DSMT4">
                  <p:embed/>
                  <p:pic>
                    <p:nvPicPr>
                      <p:cNvPr id="304147"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231785" name="Equation" r:id="rId20" imgW="2133360" imgH="164880" progId="Equation.DSMT4">
                  <p:embed/>
                </p:oleObj>
              </mc:Choice>
              <mc:Fallback>
                <p:oleObj name="Equation" r:id="rId20" imgW="2133360" imgH="164880" progId="Equation.DSMT4">
                  <p:embed/>
                  <p:pic>
                    <p:nvPicPr>
                      <p:cNvPr id="304148"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231786" name="Equation" r:id="rId22" imgW="1269720" imgH="203040" progId="Equation.DSMT4">
                  <p:embed/>
                </p:oleObj>
              </mc:Choice>
              <mc:Fallback>
                <p:oleObj name="Equation" r:id="rId22" imgW="1269720" imgH="203040" progId="Equation.DSMT4">
                  <p:embed/>
                  <p:pic>
                    <p:nvPicPr>
                      <p:cNvPr id="304149"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231787" name="Equation" r:id="rId24" imgW="1269720" imgH="203040" progId="Equation.DSMT4">
                  <p:embed/>
                </p:oleObj>
              </mc:Choice>
              <mc:Fallback>
                <p:oleObj name="Equation" r:id="rId24" imgW="1269720" imgH="203040" progId="Equation.DSMT4">
                  <p:embed/>
                  <p:pic>
                    <p:nvPicPr>
                      <p:cNvPr id="304150"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231788" name="Equation" r:id="rId26" imgW="1143000" imgH="203040" progId="Equation.DSMT4">
                  <p:embed/>
                </p:oleObj>
              </mc:Choice>
              <mc:Fallback>
                <p:oleObj name="Equation" r:id="rId26" imgW="1143000" imgH="203040" progId="Equation.DSMT4">
                  <p:embed/>
                  <p:pic>
                    <p:nvPicPr>
                      <p:cNvPr id="304151"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231789" name="Equation" r:id="rId28" imgW="1130040" imgH="203040" progId="Equation.DSMT4">
                  <p:embed/>
                </p:oleObj>
              </mc:Choice>
              <mc:Fallback>
                <p:oleObj name="Equation" r:id="rId28" imgW="1130040" imgH="203040" progId="Equation.DSMT4">
                  <p:embed/>
                  <p:pic>
                    <p:nvPicPr>
                      <p:cNvPr id="304152"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231790" name="Equation" r:id="rId30" imgW="304560" imgH="203040" progId="Equation.DSMT4">
                  <p:embed/>
                </p:oleObj>
              </mc:Choice>
              <mc:Fallback>
                <p:oleObj name="Equation" r:id="rId30" imgW="304560" imgH="203040" progId="Equation.DSMT4">
                  <p:embed/>
                  <p:pic>
                    <p:nvPicPr>
                      <p:cNvPr id="304154" name="Object 2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231791" name="Equation" r:id="rId32" imgW="1193760" imgH="203040" progId="Equation.DSMT4">
                  <p:embed/>
                </p:oleObj>
              </mc:Choice>
              <mc:Fallback>
                <p:oleObj name="Equation" r:id="rId32" imgW="1193760" imgH="203040" progId="Equation.DSMT4">
                  <p:embed/>
                  <p:pic>
                    <p:nvPicPr>
                      <p:cNvPr id="304155" name="Object 2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231792" name="Equation" r:id="rId34" imgW="2438280" imgH="164880" progId="Equation.DSMT4">
                  <p:embed/>
                </p:oleObj>
              </mc:Choice>
              <mc:Fallback>
                <p:oleObj name="Equation" r:id="rId34" imgW="2438280" imgH="164880" progId="Equation.DSMT4">
                  <p:embed/>
                  <p:pic>
                    <p:nvPicPr>
                      <p:cNvPr id="304156" name="Object 2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5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4132"/>
                                        </p:tgtEl>
                                        <p:attrNameLst>
                                          <p:attrName>style.visibility</p:attrName>
                                        </p:attrNameLst>
                                      </p:cBhvr>
                                      <p:to>
                                        <p:strVal val="visible"/>
                                      </p:to>
                                    </p:set>
                                    <p:animEffect transition="in" filter="wipe(left)">
                                      <p:cBhvr>
                                        <p:cTn id="7" dur="500"/>
                                        <p:tgtEl>
                                          <p:spTgt spid="3041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4130"/>
                                        </p:tgtEl>
                                        <p:attrNameLst>
                                          <p:attrName>style.visibility</p:attrName>
                                        </p:attrNameLst>
                                      </p:cBhvr>
                                      <p:to>
                                        <p:strVal val="visible"/>
                                      </p:to>
                                    </p:set>
                                    <p:anim calcmode="lin" valueType="num">
                                      <p:cBhvr>
                                        <p:cTn id="12" dur="500" fill="hold"/>
                                        <p:tgtEl>
                                          <p:spTgt spid="304130"/>
                                        </p:tgtEl>
                                        <p:attrNameLst>
                                          <p:attrName>ppt_w</p:attrName>
                                        </p:attrNameLst>
                                      </p:cBhvr>
                                      <p:tavLst>
                                        <p:tav tm="0">
                                          <p:val>
                                            <p:fltVal val="0"/>
                                          </p:val>
                                        </p:tav>
                                        <p:tav tm="100000">
                                          <p:val>
                                            <p:strVal val="#ppt_w"/>
                                          </p:val>
                                        </p:tav>
                                      </p:tavLst>
                                    </p:anim>
                                    <p:anim calcmode="lin" valueType="num">
                                      <p:cBhvr>
                                        <p:cTn id="13" dur="500" fill="hold"/>
                                        <p:tgtEl>
                                          <p:spTgt spid="304130"/>
                                        </p:tgtEl>
                                        <p:attrNameLst>
                                          <p:attrName>ppt_h</p:attrName>
                                        </p:attrNameLst>
                                      </p:cBhvr>
                                      <p:tavLst>
                                        <p:tav tm="0">
                                          <p:val>
                                            <p:fltVal val="0"/>
                                          </p:val>
                                        </p:tav>
                                        <p:tav tm="100000">
                                          <p:val>
                                            <p:strVal val="#ppt_h"/>
                                          </p:val>
                                        </p:tav>
                                      </p:tavLst>
                                    </p:anim>
                                    <p:animEffect transition="in" filter="fade">
                                      <p:cBhvr>
                                        <p:cTn id="14" dur="500"/>
                                        <p:tgtEl>
                                          <p:spTgt spid="3041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4133"/>
                                        </p:tgtEl>
                                        <p:attrNameLst>
                                          <p:attrName>style.visibility</p:attrName>
                                        </p:attrNameLst>
                                      </p:cBhvr>
                                      <p:to>
                                        <p:strVal val="visible"/>
                                      </p:to>
                                    </p:set>
                                    <p:animEffect transition="in" filter="wipe(left)">
                                      <p:cBhvr>
                                        <p:cTn id="19" dur="500"/>
                                        <p:tgtEl>
                                          <p:spTgt spid="3041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5"/>
                                        </p:tgtEl>
                                        <p:attrNameLst>
                                          <p:attrName>style.visibility</p:attrName>
                                        </p:attrNameLst>
                                      </p:cBhvr>
                                      <p:to>
                                        <p:strVal val="visible"/>
                                      </p:to>
                                    </p:set>
                                    <p:animEffect transition="in" filter="wipe(left)">
                                      <p:cBhvr>
                                        <p:cTn id="24" dur="500"/>
                                        <p:tgtEl>
                                          <p:spTgt spid="3041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4134"/>
                                        </p:tgtEl>
                                        <p:attrNameLst>
                                          <p:attrName>style.visibility</p:attrName>
                                        </p:attrNameLst>
                                      </p:cBhvr>
                                      <p:to>
                                        <p:strVal val="visible"/>
                                      </p:to>
                                    </p:set>
                                    <p:animEffect transition="in" filter="wipe(left)">
                                      <p:cBhvr>
                                        <p:cTn id="29" dur="500"/>
                                        <p:tgtEl>
                                          <p:spTgt spid="3041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wipe(left)">
                                      <p:cBhvr>
                                        <p:cTn id="34" dur="500"/>
                                        <p:tgtEl>
                                          <p:spTgt spid="3041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4136"/>
                                        </p:tgtEl>
                                        <p:attrNameLst>
                                          <p:attrName>style.visibility</p:attrName>
                                        </p:attrNameLst>
                                      </p:cBhvr>
                                      <p:to>
                                        <p:strVal val="visible"/>
                                      </p:to>
                                    </p:set>
                                    <p:animEffect transition="in" filter="wipe(left)">
                                      <p:cBhvr>
                                        <p:cTn id="39" dur="500"/>
                                        <p:tgtEl>
                                          <p:spTgt spid="3041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4138"/>
                                        </p:tgtEl>
                                        <p:attrNameLst>
                                          <p:attrName>style.visibility</p:attrName>
                                        </p:attrNameLst>
                                      </p:cBhvr>
                                      <p:to>
                                        <p:strVal val="visible"/>
                                      </p:to>
                                    </p:set>
                                    <p:animEffect transition="in" filter="wipe(left)">
                                      <p:cBhvr>
                                        <p:cTn id="44" dur="500"/>
                                        <p:tgtEl>
                                          <p:spTgt spid="304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4152"/>
                                        </p:tgtEl>
                                        <p:attrNameLst>
                                          <p:attrName>style.visibility</p:attrName>
                                        </p:attrNameLst>
                                      </p:cBhvr>
                                      <p:to>
                                        <p:strVal val="visible"/>
                                      </p:to>
                                    </p:set>
                                    <p:animEffect transition="in" filter="wipe(left)">
                                      <p:cBhvr>
                                        <p:cTn id="49" dur="500"/>
                                        <p:tgtEl>
                                          <p:spTgt spid="3041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4139"/>
                                        </p:tgtEl>
                                        <p:attrNameLst>
                                          <p:attrName>style.visibility</p:attrName>
                                        </p:attrNameLst>
                                      </p:cBhvr>
                                      <p:to>
                                        <p:strVal val="visible"/>
                                      </p:to>
                                    </p:set>
                                    <p:animEffect transition="in" filter="wipe(left)">
                                      <p:cBhvr>
                                        <p:cTn id="54" dur="500"/>
                                        <p:tgtEl>
                                          <p:spTgt spid="3041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40"/>
                                        </p:tgtEl>
                                        <p:attrNameLst>
                                          <p:attrName>style.visibility</p:attrName>
                                        </p:attrNameLst>
                                      </p:cBhvr>
                                      <p:to>
                                        <p:strVal val="visible"/>
                                      </p:to>
                                    </p:set>
                                    <p:animEffect transition="in" filter="wipe(left)">
                                      <p:cBhvr>
                                        <p:cTn id="59" dur="500"/>
                                        <p:tgtEl>
                                          <p:spTgt spid="3041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50"/>
                                        </p:tgtEl>
                                        <p:attrNameLst>
                                          <p:attrName>style.visibility</p:attrName>
                                        </p:attrNameLst>
                                      </p:cBhvr>
                                      <p:to>
                                        <p:strVal val="visible"/>
                                      </p:to>
                                    </p:set>
                                    <p:animEffect transition="in" filter="wipe(left)">
                                      <p:cBhvr>
                                        <p:cTn id="64" dur="500"/>
                                        <p:tgtEl>
                                          <p:spTgt spid="3041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4141"/>
                                        </p:tgtEl>
                                        <p:attrNameLst>
                                          <p:attrName>style.visibility</p:attrName>
                                        </p:attrNameLst>
                                      </p:cBhvr>
                                      <p:to>
                                        <p:strVal val="visible"/>
                                      </p:to>
                                    </p:set>
                                    <p:animEffect transition="in" filter="wipe(left)">
                                      <p:cBhvr>
                                        <p:cTn id="69" dur="500"/>
                                        <p:tgtEl>
                                          <p:spTgt spid="3041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4142"/>
                                        </p:tgtEl>
                                        <p:attrNameLst>
                                          <p:attrName>style.visibility</p:attrName>
                                        </p:attrNameLst>
                                      </p:cBhvr>
                                      <p:to>
                                        <p:strVal val="visible"/>
                                      </p:to>
                                    </p:set>
                                    <p:animEffect transition="in" filter="wipe(left)">
                                      <p:cBhvr>
                                        <p:cTn id="74" dur="500"/>
                                        <p:tgtEl>
                                          <p:spTgt spid="3041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4151"/>
                                        </p:tgtEl>
                                        <p:attrNameLst>
                                          <p:attrName>style.visibility</p:attrName>
                                        </p:attrNameLst>
                                      </p:cBhvr>
                                      <p:to>
                                        <p:strVal val="visible"/>
                                      </p:to>
                                    </p:set>
                                    <p:animEffect transition="in" filter="wipe(left)">
                                      <p:cBhvr>
                                        <p:cTn id="79" dur="500"/>
                                        <p:tgtEl>
                                          <p:spTgt spid="3041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04143"/>
                                        </p:tgtEl>
                                        <p:attrNameLst>
                                          <p:attrName>style.visibility</p:attrName>
                                        </p:attrNameLst>
                                      </p:cBhvr>
                                      <p:to>
                                        <p:strVal val="visible"/>
                                      </p:to>
                                    </p:set>
                                    <p:animEffect transition="in" filter="wipe(left)">
                                      <p:cBhvr>
                                        <p:cTn id="84" dur="500"/>
                                        <p:tgtEl>
                                          <p:spTgt spid="3041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04144"/>
                                        </p:tgtEl>
                                        <p:attrNameLst>
                                          <p:attrName>style.visibility</p:attrName>
                                        </p:attrNameLst>
                                      </p:cBhvr>
                                      <p:to>
                                        <p:strVal val="visible"/>
                                      </p:to>
                                    </p:set>
                                    <p:animEffect transition="in" filter="wipe(left)">
                                      <p:cBhvr>
                                        <p:cTn id="89" dur="500"/>
                                        <p:tgtEl>
                                          <p:spTgt spid="3041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4149"/>
                                        </p:tgtEl>
                                        <p:attrNameLst>
                                          <p:attrName>style.visibility</p:attrName>
                                        </p:attrNameLst>
                                      </p:cBhvr>
                                      <p:to>
                                        <p:strVal val="visible"/>
                                      </p:to>
                                    </p:set>
                                    <p:animEffect transition="in" filter="wipe(left)">
                                      <p:cBhvr>
                                        <p:cTn id="94" dur="500"/>
                                        <p:tgtEl>
                                          <p:spTgt spid="3041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04145"/>
                                        </p:tgtEl>
                                        <p:attrNameLst>
                                          <p:attrName>style.visibility</p:attrName>
                                        </p:attrNameLst>
                                      </p:cBhvr>
                                      <p:to>
                                        <p:strVal val="visible"/>
                                      </p:to>
                                    </p:set>
                                    <p:animEffect transition="in" filter="wipe(left)">
                                      <p:cBhvr>
                                        <p:cTn id="99" dur="500"/>
                                        <p:tgtEl>
                                          <p:spTgt spid="3041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4146"/>
                                        </p:tgtEl>
                                        <p:attrNameLst>
                                          <p:attrName>style.visibility</p:attrName>
                                        </p:attrNameLst>
                                      </p:cBhvr>
                                      <p:to>
                                        <p:strVal val="visible"/>
                                      </p:to>
                                    </p:set>
                                    <p:animEffect transition="in" filter="wipe(left)">
                                      <p:cBhvr>
                                        <p:cTn id="104" dur="500"/>
                                        <p:tgtEl>
                                          <p:spTgt spid="3041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04147"/>
                                        </p:tgtEl>
                                        <p:attrNameLst>
                                          <p:attrName>style.visibility</p:attrName>
                                        </p:attrNameLst>
                                      </p:cBhvr>
                                      <p:to>
                                        <p:strVal val="visible"/>
                                      </p:to>
                                    </p:set>
                                    <p:animEffect transition="in" filter="wipe(left)">
                                      <p:cBhvr>
                                        <p:cTn id="109" dur="500"/>
                                        <p:tgtEl>
                                          <p:spTgt spid="3041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04148"/>
                                        </p:tgtEl>
                                        <p:attrNameLst>
                                          <p:attrName>style.visibility</p:attrName>
                                        </p:attrNameLst>
                                      </p:cBhvr>
                                      <p:to>
                                        <p:strVal val="visible"/>
                                      </p:to>
                                    </p:set>
                                    <p:animEffect transition="in" filter="wipe(left)">
                                      <p:cBhvr>
                                        <p:cTn id="114" dur="500"/>
                                        <p:tgtEl>
                                          <p:spTgt spid="304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04153"/>
                                        </p:tgtEl>
                                        <p:attrNameLst>
                                          <p:attrName>style.visibility</p:attrName>
                                        </p:attrNameLst>
                                      </p:cBhvr>
                                      <p:to>
                                        <p:strVal val="visible"/>
                                      </p:to>
                                    </p:set>
                                    <p:animEffect transition="in" filter="wipe(left)">
                                      <p:cBhvr>
                                        <p:cTn id="119" dur="500"/>
                                        <p:tgtEl>
                                          <p:spTgt spid="30415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04154"/>
                                        </p:tgtEl>
                                        <p:attrNameLst>
                                          <p:attrName>style.visibility</p:attrName>
                                        </p:attrNameLst>
                                      </p:cBhvr>
                                      <p:to>
                                        <p:strVal val="visible"/>
                                      </p:to>
                                    </p:set>
                                    <p:animEffect transition="in" filter="wipe(left)">
                                      <p:cBhvr>
                                        <p:cTn id="124" dur="500"/>
                                        <p:tgtEl>
                                          <p:spTgt spid="30415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4155"/>
                                        </p:tgtEl>
                                        <p:attrNameLst>
                                          <p:attrName>style.visibility</p:attrName>
                                        </p:attrNameLst>
                                      </p:cBhvr>
                                      <p:to>
                                        <p:strVal val="visible"/>
                                      </p:to>
                                    </p:set>
                                    <p:animEffect transition="in" filter="wipe(left)">
                                      <p:cBhvr>
                                        <p:cTn id="129" dur="500"/>
                                        <p:tgtEl>
                                          <p:spTgt spid="30415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04156"/>
                                        </p:tgtEl>
                                        <p:attrNameLst>
                                          <p:attrName>style.visibility</p:attrName>
                                        </p:attrNameLst>
                                      </p:cBhvr>
                                      <p:to>
                                        <p:strVal val="visible"/>
                                      </p:to>
                                    </p:set>
                                    <p:animEffect transition="in" filter="wipe(left)">
                                      <p:cBhvr>
                                        <p:cTn id="134" dur="500"/>
                                        <p:tgtEl>
                                          <p:spTgt spid="30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P spid="304133" grpId="0"/>
      <p:bldP spid="304134" grpId="0" animBg="1"/>
      <p:bldP spid="304136" grpId="0"/>
      <p:bldP spid="304139" grpId="0"/>
      <p:bldP spid="304141" grpId="0"/>
      <p:bldP spid="304143" grpId="0"/>
      <p:bldP spid="304145" grpId="0"/>
      <p:bldP spid="304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Oct. 21,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16</a:t>
            </a:fld>
            <a:endParaRPr lang="en-US"/>
          </a:p>
        </p:txBody>
      </p:sp>
      <p:pic>
        <p:nvPicPr>
          <p:cNvPr id="306178" name="Picture 2" descr="FG25_019"/>
          <p:cNvPicPr>
            <a:picLocks noChangeAspect="1" noChangeArrowheads="1"/>
          </p:cNvPicPr>
          <p:nvPr/>
        </p:nvPicPr>
        <p:blipFill>
          <a:blip r:embed="rId3"/>
          <a:srcRect/>
          <a:stretch>
            <a:fillRect/>
          </a:stretch>
        </p:blipFill>
        <p:spPr bwMode="auto">
          <a:xfrm>
            <a:off x="6019800" y="4581525"/>
            <a:ext cx="38862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while a battery is connected to a circuit? (</a:t>
            </a:r>
            <a:r>
              <a:rPr lang="en-US" sz="2800" dirty="0">
                <a:solidFill>
                  <a:srgbClr val="CC00CC"/>
                </a:solidFill>
                <a:latin typeface="Arial Narrow" charset="0"/>
              </a:rPr>
              <a:t>poll 14</a:t>
            </a:r>
            <a:r>
              <a:rPr lang="en-US" sz="2800" dirty="0">
                <a:solidFill>
                  <a:schemeClr val="accent2"/>
                </a:solidFill>
                <a:latin typeface="Arial Narrow" charset="0"/>
              </a:rPr>
              <a: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 once connected</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a:t>
            </a:r>
            <a:r>
              <a:rPr lang="en-US" dirty="0">
                <a:solidFill>
                  <a:srgbClr val="C00000"/>
                </a:solidFill>
                <a:latin typeface="Arial Narrow" charset="0"/>
                <a:ea typeface="ＭＳ Ｐゴシック" charset="-128"/>
              </a:rPr>
              <a:t>Direct Current (DC</a:t>
            </a:r>
            <a:r>
              <a:rPr lang="en-US" dirty="0">
                <a:solidFill>
                  <a:srgbClr val="660066"/>
                </a:solidFill>
                <a:latin typeface="Arial Narrow" charset="0"/>
                <a:ea typeface="ＭＳ Ｐゴシック" charset="-128"/>
              </a:rPr>
              <a:t>), and it does not change its direction of 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 (</a:t>
            </a:r>
            <a:r>
              <a:rPr lang="en-US" sz="2000" dirty="0">
                <a:solidFill>
                  <a:srgbClr val="CC00CC"/>
                </a:solidFill>
                <a:latin typeface="Arial Narrow" charset="0"/>
                <a:ea typeface="ＭＳ Ｐゴシック" charset="-128"/>
              </a:rPr>
              <a:t>poll 16</a:t>
            </a:r>
            <a:r>
              <a:rPr lang="en-US" sz="2000" dirty="0">
                <a:solidFill>
                  <a:srgbClr val="003300"/>
                </a:solidFill>
                <a:latin typeface="Arial Narrow" charset="0"/>
                <a:ea typeface="ＭＳ Ｐゴシック" charset="-128"/>
              </a:rPr>
              <a:t>)</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 at the same value</a:t>
            </a:r>
          </a:p>
          <a:p>
            <a:pPr marL="342900" indent="-342900">
              <a:spcBef>
                <a:spcPct val="20000"/>
              </a:spcBef>
              <a:buFontTx/>
              <a:buChar char="•"/>
            </a:pPr>
            <a:r>
              <a:rPr lang="en-US" sz="2800" dirty="0">
                <a:solidFill>
                  <a:schemeClr val="accent2"/>
                </a:solidFill>
                <a:latin typeface="Arial Narrow" charset="0"/>
              </a:rPr>
              <a:t>Electric generators at electric power plant produce </a:t>
            </a:r>
            <a:r>
              <a:rPr lang="en-US" sz="2800" dirty="0">
                <a:solidFill>
                  <a:srgbClr val="C00000"/>
                </a:solidFill>
                <a:latin typeface="Arial Narrow" charset="0"/>
              </a:rPr>
              <a:t>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 </a:t>
            </a:r>
            <a:r>
              <a:rPr lang="en-US" dirty="0">
                <a:solidFill>
                  <a:srgbClr val="003300"/>
                </a:solidFill>
                <a:latin typeface="Arial Narrow" charset="0"/>
                <a:ea typeface="ＭＳ Ｐゴシック" charset="-128"/>
              </a:rPr>
              <a:t>(</a:t>
            </a:r>
            <a:r>
              <a:rPr lang="en-US" dirty="0">
                <a:solidFill>
                  <a:srgbClr val="CC00CC"/>
                </a:solidFill>
                <a:latin typeface="Arial Narrow" charset="0"/>
                <a:ea typeface="ＭＳ Ｐゴシック" charset="-128"/>
              </a:rPr>
              <a:t>poll 16</a:t>
            </a:r>
            <a:r>
              <a:rPr lang="en-US" dirty="0">
                <a:solidFill>
                  <a:srgbClr val="003300"/>
                </a:solidFill>
                <a:latin typeface="Arial Narrow" charset="0"/>
                <a:ea typeface="ＭＳ Ｐゴシック" charset="-128"/>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
        <p:nvSpPr>
          <p:cNvPr id="9" name="Rectangle 8"/>
          <p:cNvSpPr/>
          <p:nvPr/>
        </p:nvSpPr>
        <p:spPr bwMode="auto">
          <a:xfrm>
            <a:off x="6172200" y="5791200"/>
            <a:ext cx="3200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10" name="Rectangle 9"/>
          <p:cNvSpPr/>
          <p:nvPr/>
        </p:nvSpPr>
        <p:spPr bwMode="auto">
          <a:xfrm>
            <a:off x="6781800" y="4572000"/>
            <a:ext cx="2209800" cy="9858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38064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wipe(left)">
                                      <p:cBhvr>
                                        <p:cTn id="7" dur="500"/>
                                        <p:tgtEl>
                                          <p:spTgt spid="306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6180">
                                            <p:txEl>
                                              <p:pRg st="1" end="1"/>
                                            </p:txEl>
                                          </p:spTgt>
                                        </p:tgtEl>
                                        <p:attrNameLst>
                                          <p:attrName>style.visibility</p:attrName>
                                        </p:attrNameLst>
                                      </p:cBhvr>
                                      <p:to>
                                        <p:strVal val="visible"/>
                                      </p:to>
                                    </p:set>
                                    <p:animEffect transition="in" filter="wipe(left)">
                                      <p:cBhvr>
                                        <p:cTn id="12" dur="500"/>
                                        <p:tgtEl>
                                          <p:spTgt spid="306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6180">
                                            <p:txEl>
                                              <p:pRg st="2" end="2"/>
                                            </p:txEl>
                                          </p:spTgt>
                                        </p:tgtEl>
                                        <p:attrNameLst>
                                          <p:attrName>style.visibility</p:attrName>
                                        </p:attrNameLst>
                                      </p:cBhvr>
                                      <p:to>
                                        <p:strVal val="visible"/>
                                      </p:to>
                                    </p:set>
                                    <p:animEffect transition="in" filter="wipe(left)">
                                      <p:cBhvr>
                                        <p:cTn id="17" dur="500"/>
                                        <p:tgtEl>
                                          <p:spTgt spid="306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6180">
                                            <p:txEl>
                                              <p:pRg st="3" end="3"/>
                                            </p:txEl>
                                          </p:spTgt>
                                        </p:tgtEl>
                                        <p:attrNameLst>
                                          <p:attrName>style.visibility</p:attrName>
                                        </p:attrNameLst>
                                      </p:cBhvr>
                                      <p:to>
                                        <p:strVal val="visible"/>
                                      </p:to>
                                    </p:set>
                                    <p:animEffect transition="in" filter="wipe(left)">
                                      <p:cBhvr>
                                        <p:cTn id="22" dur="500"/>
                                        <p:tgtEl>
                                          <p:spTgt spid="306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6180">
                                            <p:txEl>
                                              <p:pRg st="4" end="4"/>
                                            </p:txEl>
                                          </p:spTgt>
                                        </p:tgtEl>
                                        <p:attrNameLst>
                                          <p:attrName>style.visibility</p:attrName>
                                        </p:attrNameLst>
                                      </p:cBhvr>
                                      <p:to>
                                        <p:strVal val="visible"/>
                                      </p:to>
                                    </p:set>
                                    <p:animEffect transition="in" filter="wipe(left)">
                                      <p:cBhvr>
                                        <p:cTn id="27" dur="500"/>
                                        <p:tgtEl>
                                          <p:spTgt spid="306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6180">
                                            <p:txEl>
                                              <p:pRg st="5" end="5"/>
                                            </p:txEl>
                                          </p:spTgt>
                                        </p:tgtEl>
                                        <p:attrNameLst>
                                          <p:attrName>style.visibility</p:attrName>
                                        </p:attrNameLst>
                                      </p:cBhvr>
                                      <p:to>
                                        <p:strVal val="visible"/>
                                      </p:to>
                                    </p:set>
                                    <p:animEffect transition="in" filter="wipe(left)">
                                      <p:cBhvr>
                                        <p:cTn id="32" dur="500"/>
                                        <p:tgtEl>
                                          <p:spTgt spid="306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grpId="0" nodeType="clickEffect">
                                  <p:stCondLst>
                                    <p:cond delay="0"/>
                                  </p:stCondLst>
                                  <p:childTnLst>
                                    <p:anim calcmode="lin" valueType="num">
                                      <p:cBhvr>
                                        <p:cTn id="36" dur="500"/>
                                        <p:tgtEl>
                                          <p:spTgt spid="10"/>
                                        </p:tgtEl>
                                        <p:attrNameLst>
                                          <p:attrName>ppt_w</p:attrName>
                                        </p:attrNameLst>
                                      </p:cBhvr>
                                      <p:tavLst>
                                        <p:tav tm="0">
                                          <p:val>
                                            <p:strVal val="ppt_w"/>
                                          </p:val>
                                        </p:tav>
                                        <p:tav tm="100000">
                                          <p:val>
                                            <p:fltVal val="0"/>
                                          </p:val>
                                        </p:tav>
                                      </p:tavLst>
                                    </p:anim>
                                    <p:anim calcmode="lin" valueType="num">
                                      <p:cBhvr>
                                        <p:cTn id="37" dur="500"/>
                                        <p:tgtEl>
                                          <p:spTgt spid="10"/>
                                        </p:tgtEl>
                                        <p:attrNameLst>
                                          <p:attrName>ppt_h</p:attrName>
                                        </p:attrNameLst>
                                      </p:cBhvr>
                                      <p:tavLst>
                                        <p:tav tm="0">
                                          <p:val>
                                            <p:strVal val="ppt_h"/>
                                          </p:val>
                                        </p:tav>
                                        <p:tav tm="100000">
                                          <p:val>
                                            <p:fltVal val="0"/>
                                          </p:val>
                                        </p:tav>
                                      </p:tavLst>
                                    </p:anim>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6180">
                                            <p:txEl>
                                              <p:pRg st="6" end="6"/>
                                            </p:txEl>
                                          </p:spTgt>
                                        </p:tgtEl>
                                        <p:attrNameLst>
                                          <p:attrName>style.visibility</p:attrName>
                                        </p:attrNameLst>
                                      </p:cBhvr>
                                      <p:to>
                                        <p:strVal val="visible"/>
                                      </p:to>
                                    </p:set>
                                    <p:animEffect transition="in" filter="wipe(left)">
                                      <p:cBhvr>
                                        <p:cTn id="44" dur="500"/>
                                        <p:tgtEl>
                                          <p:spTgt spid="30618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6180">
                                            <p:txEl>
                                              <p:pRg st="7" end="7"/>
                                            </p:txEl>
                                          </p:spTgt>
                                        </p:tgtEl>
                                        <p:attrNameLst>
                                          <p:attrName>style.visibility</p:attrName>
                                        </p:attrNameLst>
                                      </p:cBhvr>
                                      <p:to>
                                        <p:strVal val="visible"/>
                                      </p:to>
                                    </p:set>
                                    <p:animEffect transition="in" filter="wipe(left)">
                                      <p:cBhvr>
                                        <p:cTn id="49" dur="500"/>
                                        <p:tgtEl>
                                          <p:spTgt spid="306180">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6180">
                                            <p:txEl>
                                              <p:pRg st="8" end="8"/>
                                            </p:txEl>
                                          </p:spTgt>
                                        </p:tgtEl>
                                        <p:attrNameLst>
                                          <p:attrName>style.visibility</p:attrName>
                                        </p:attrNameLst>
                                      </p:cBhvr>
                                      <p:to>
                                        <p:strVal val="visible"/>
                                      </p:to>
                                    </p:set>
                                    <p:animEffect transition="in" filter="wipe(left)">
                                      <p:cBhvr>
                                        <p:cTn id="54" dur="500"/>
                                        <p:tgtEl>
                                          <p:spTgt spid="306180">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0" fill="hold" grpId="0" nodeType="clickEffect">
                                  <p:stCondLst>
                                    <p:cond delay="0"/>
                                  </p:stCondLst>
                                  <p:childTnLst>
                                    <p:anim calcmode="lin" valueType="num">
                                      <p:cBhvr>
                                        <p:cTn id="58" dur="500"/>
                                        <p:tgtEl>
                                          <p:spTgt spid="9"/>
                                        </p:tgtEl>
                                        <p:attrNameLst>
                                          <p:attrName>ppt_w</p:attrName>
                                        </p:attrNameLst>
                                      </p:cBhvr>
                                      <p:tavLst>
                                        <p:tav tm="0">
                                          <p:val>
                                            <p:strVal val="ppt_w"/>
                                          </p:val>
                                        </p:tav>
                                        <p:tav tm="100000">
                                          <p:val>
                                            <p:fltVal val="0"/>
                                          </p:val>
                                        </p:tav>
                                      </p:tavLst>
                                    </p:anim>
                                    <p:anim calcmode="lin" valueType="num">
                                      <p:cBhvr>
                                        <p:cTn id="59" dur="500"/>
                                        <p:tgtEl>
                                          <p:spTgt spid="9"/>
                                        </p:tgtEl>
                                        <p:attrNameLst>
                                          <p:attrName>ppt_h</p:attrName>
                                        </p:attrNameLst>
                                      </p:cBhvr>
                                      <p:tavLst>
                                        <p:tav tm="0">
                                          <p:val>
                                            <p:strVal val="ppt_h"/>
                                          </p:val>
                                        </p:tav>
                                        <p:tav tm="100000">
                                          <p:val>
                                            <p:fltVal val="0"/>
                                          </p:val>
                                        </p:tav>
                                      </p:tavLst>
                                    </p:anim>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06181">
                                            <p:txEl>
                                              <p:pRg st="0" end="0"/>
                                            </p:txEl>
                                          </p:spTgt>
                                        </p:tgtEl>
                                        <p:attrNameLst>
                                          <p:attrName>style.visibility</p:attrName>
                                        </p:attrNameLst>
                                      </p:cBhvr>
                                      <p:to>
                                        <p:strVal val="visible"/>
                                      </p:to>
                                    </p:set>
                                    <p:animEffect transition="in" filter="wipe(left)">
                                      <p:cBhvr>
                                        <p:cTn id="66" dur="500"/>
                                        <p:tgtEl>
                                          <p:spTgt spid="306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uiExpand="1" build="p"/>
      <p:bldP spid="306181" grpId="0" build="p"/>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Oct. 21, 2020</a:t>
            </a:r>
          </a:p>
        </p:txBody>
      </p:sp>
      <p:sp>
        <p:nvSpPr>
          <p:cNvPr id="9" name="Footer Placeholder 4"/>
          <p:cNvSpPr>
            <a:spLocks noGrp="1"/>
          </p:cNvSpPr>
          <p:nvPr>
            <p:ph type="ftr" sz="quarter" idx="11"/>
          </p:nvPr>
        </p:nvSpPr>
        <p:spPr/>
        <p:txBody>
          <a:bodyPr/>
          <a:lstStyle/>
          <a:p>
            <a:r>
              <a:rPr lang="de-DE"/>
              <a:t>PHYS 1444-002, Fall 2020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17</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a:t>The Alternating 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 </a:t>
            </a:r>
          </a:p>
          <a:p>
            <a:pPr lvl="1">
              <a:lnSpc>
                <a:spcPct val="80000"/>
              </a:lnSpc>
            </a:pPr>
            <a:r>
              <a:rPr lang="en-US" sz="2400" dirty="0"/>
              <a:t>This is why the AC current is sinusoidal (</a:t>
            </a:r>
            <a:r>
              <a:rPr lang="en-US" sz="2400" dirty="0">
                <a:solidFill>
                  <a:srgbClr val="CC00CC"/>
                </a:solidFill>
              </a:rPr>
              <a:t>Poll 17</a:t>
            </a:r>
            <a:r>
              <a:rPr lang="en-US" sz="2400" dirty="0"/>
              <a:t>)</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a:t> (–V</a:t>
            </a:r>
            <a:r>
              <a:rPr lang="en-US" sz="2400" baseline="-25000" dirty="0"/>
              <a:t>0</a:t>
            </a:r>
            <a:r>
              <a:rPr lang="en-US" sz="2400" dirty="0"/>
              <a:t>) and 0</a:t>
            </a:r>
            <a:endParaRPr lang="en-US" sz="2400" baseline="-25000" dirty="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a:t> </a:t>
            </a:r>
            <a:r>
              <a:rPr lang="en-US" sz="2400" dirty="0" err="1">
                <a:latin typeface="Symbol" charset="2"/>
              </a:rPr>
              <a:t>ω</a:t>
            </a:r>
            <a:r>
              <a:rPr lang="en-US" sz="2400" dirty="0">
                <a:latin typeface="Symbol" charset="2"/>
              </a:rPr>
              <a:t>=2π</a:t>
            </a:r>
            <a:r>
              <a:rPr lang="en-US" sz="2400" dirty="0">
                <a:latin typeface="Monotype Corsiva" charset="0"/>
              </a:rPr>
              <a:t>f</a:t>
            </a:r>
          </a:p>
        </p:txBody>
      </p:sp>
      <p:graphicFrame>
        <p:nvGraphicFramePr>
          <p:cNvPr id="307205" name="Object 5"/>
          <p:cNvGraphicFramePr>
            <a:graphicFrameLocks noChangeAspect="1"/>
          </p:cNvGraphicFramePr>
          <p:nvPr/>
        </p:nvGraphicFramePr>
        <p:xfrm>
          <a:off x="1403350" y="2107906"/>
          <a:ext cx="958850" cy="635294"/>
        </p:xfrm>
        <a:graphic>
          <a:graphicData uri="http://schemas.openxmlformats.org/presentationml/2006/ole">
            <mc:AlternateContent xmlns:mc="http://schemas.openxmlformats.org/markup-compatibility/2006">
              <mc:Choice xmlns:v="urn:schemas-microsoft-com:vml" Requires="v">
                <p:oleObj spid="_x0000_s215299" name="Equation" r:id="rId4" imgW="406400" imgH="254000" progId="Equation.DSMT4">
                  <p:embed/>
                </p:oleObj>
              </mc:Choice>
              <mc:Fallback>
                <p:oleObj name="Equation" r:id="rId4" imgW="406400" imgH="254000" progId="Equation.DSMT4">
                  <p:embed/>
                  <p:pic>
                    <p:nvPicPr>
                      <p:cNvPr id="307205" name="Object 5"/>
                      <p:cNvPicPr>
                        <a:picLocks noChangeAspect="1" noChangeArrowheads="1"/>
                      </p:cNvPicPr>
                      <p:nvPr/>
                    </p:nvPicPr>
                    <p:blipFill>
                      <a:blip r:embed="rId5"/>
                      <a:srcRect/>
                      <a:stretch>
                        <a:fillRect/>
                      </a:stretch>
                    </p:blipFill>
                    <p:spPr bwMode="auto">
                      <a:xfrm>
                        <a:off x="1403350" y="2107906"/>
                        <a:ext cx="958850" cy="635294"/>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215300" name="Equation" r:id="rId6" imgW="800100" imgH="228600" progId="Equation.DSMT4">
                  <p:embed/>
                </p:oleObj>
              </mc:Choice>
              <mc:Fallback>
                <p:oleObj name="Equation" r:id="rId6" imgW="800100" imgH="228600" progId="Equation.DSMT4">
                  <p:embed/>
                  <p:pic>
                    <p:nvPicPr>
                      <p:cNvPr id="30720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215301" name="Equation" r:id="rId8" imgW="533160" imgH="203040" progId="Equation.DSMT4">
                  <p:embed/>
                </p:oleObj>
              </mc:Choice>
              <mc:Fallback>
                <p:oleObj name="Equation" r:id="rId8" imgW="533160" imgH="203040" progId="Equation.DSMT4">
                  <p:embed/>
                  <p:pic>
                    <p:nvPicPr>
                      <p:cNvPr id="30720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9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04">
                                            <p:txEl>
                                              <p:pRg st="0" end="0"/>
                                            </p:txEl>
                                          </p:spTgt>
                                        </p:tgtEl>
                                        <p:attrNameLst>
                                          <p:attrName>style.visibility</p:attrName>
                                        </p:attrNameLst>
                                      </p:cBhvr>
                                      <p:to>
                                        <p:strVal val="visible"/>
                                      </p:to>
                                    </p:set>
                                    <p:animEffect transition="in" filter="wipe(left)">
                                      <p:cBhvr>
                                        <p:cTn id="7" dur="500"/>
                                        <p:tgtEl>
                                          <p:spTgt spid="307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04">
                                            <p:txEl>
                                              <p:pRg st="1" end="1"/>
                                            </p:txEl>
                                          </p:spTgt>
                                        </p:tgtEl>
                                        <p:attrNameLst>
                                          <p:attrName>style.visibility</p:attrName>
                                        </p:attrNameLst>
                                      </p:cBhvr>
                                      <p:to>
                                        <p:strVal val="visible"/>
                                      </p:to>
                                    </p:set>
                                    <p:animEffect transition="in" filter="wipe(left)">
                                      <p:cBhvr>
                                        <p:cTn id="12" dur="500"/>
                                        <p:tgtEl>
                                          <p:spTgt spid="307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7202"/>
                                        </p:tgtEl>
                                        <p:attrNameLst>
                                          <p:attrName>style.visibility</p:attrName>
                                        </p:attrNameLst>
                                      </p:cBhvr>
                                      <p:to>
                                        <p:strVal val="visible"/>
                                      </p:to>
                                    </p:set>
                                    <p:anim calcmode="lin" valueType="num">
                                      <p:cBhvr>
                                        <p:cTn id="17" dur="500" fill="hold"/>
                                        <p:tgtEl>
                                          <p:spTgt spid="307202"/>
                                        </p:tgtEl>
                                        <p:attrNameLst>
                                          <p:attrName>ppt_w</p:attrName>
                                        </p:attrNameLst>
                                      </p:cBhvr>
                                      <p:tavLst>
                                        <p:tav tm="0">
                                          <p:val>
                                            <p:fltVal val="0"/>
                                          </p:val>
                                        </p:tav>
                                        <p:tav tm="100000">
                                          <p:val>
                                            <p:strVal val="#ppt_w"/>
                                          </p:val>
                                        </p:tav>
                                      </p:tavLst>
                                    </p:anim>
                                    <p:anim calcmode="lin" valueType="num">
                                      <p:cBhvr>
                                        <p:cTn id="18" dur="500" fill="hold"/>
                                        <p:tgtEl>
                                          <p:spTgt spid="307202"/>
                                        </p:tgtEl>
                                        <p:attrNameLst>
                                          <p:attrName>ppt_h</p:attrName>
                                        </p:attrNameLst>
                                      </p:cBhvr>
                                      <p:tavLst>
                                        <p:tav tm="0">
                                          <p:val>
                                            <p:fltVal val="0"/>
                                          </p:val>
                                        </p:tav>
                                        <p:tav tm="100000">
                                          <p:val>
                                            <p:strVal val="#ppt_h"/>
                                          </p:val>
                                        </p:tav>
                                      </p:tavLst>
                                    </p:anim>
                                    <p:animEffect transition="in" filter="fade">
                                      <p:cBhvr>
                                        <p:cTn id="19" dur="500"/>
                                        <p:tgtEl>
                                          <p:spTgt spid="3072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7204">
                                            <p:txEl>
                                              <p:pRg st="2" end="2"/>
                                            </p:txEl>
                                          </p:spTgt>
                                        </p:tgtEl>
                                        <p:attrNameLst>
                                          <p:attrName>style.visibility</p:attrName>
                                        </p:attrNameLst>
                                      </p:cBhvr>
                                      <p:to>
                                        <p:strVal val="visible"/>
                                      </p:to>
                                    </p:set>
                                    <p:animEffect transition="in" filter="wipe(left)">
                                      <p:cBhvr>
                                        <p:cTn id="24" dur="500"/>
                                        <p:tgtEl>
                                          <p:spTgt spid="30720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7205"/>
                                        </p:tgtEl>
                                        <p:attrNameLst>
                                          <p:attrName>style.visibility</p:attrName>
                                        </p:attrNameLst>
                                      </p:cBhvr>
                                      <p:to>
                                        <p:strVal val="visible"/>
                                      </p:to>
                                    </p:set>
                                    <p:animEffect transition="in" filter="wipe(left)">
                                      <p:cBhvr>
                                        <p:cTn id="29" dur="500"/>
                                        <p:tgtEl>
                                          <p:spTgt spid="30720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7206"/>
                                        </p:tgtEl>
                                        <p:attrNameLst>
                                          <p:attrName>style.visibility</p:attrName>
                                        </p:attrNameLst>
                                      </p:cBhvr>
                                      <p:to>
                                        <p:strVal val="visible"/>
                                      </p:to>
                                    </p:set>
                                    <p:animEffect transition="in" filter="wipe(left)">
                                      <p:cBhvr>
                                        <p:cTn id="34" dur="500"/>
                                        <p:tgtEl>
                                          <p:spTgt spid="3072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207"/>
                                        </p:tgtEl>
                                        <p:attrNameLst>
                                          <p:attrName>style.visibility</p:attrName>
                                        </p:attrNameLst>
                                      </p:cBhvr>
                                      <p:to>
                                        <p:strVal val="visible"/>
                                      </p:to>
                                    </p:set>
                                    <p:animEffect transition="in" filter="wipe(left)">
                                      <p:cBhvr>
                                        <p:cTn id="39" dur="500"/>
                                        <p:tgtEl>
                                          <p:spTgt spid="30720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7204">
                                            <p:txEl>
                                              <p:pRg st="4" end="4"/>
                                            </p:txEl>
                                          </p:spTgt>
                                        </p:tgtEl>
                                        <p:attrNameLst>
                                          <p:attrName>style.visibility</p:attrName>
                                        </p:attrNameLst>
                                      </p:cBhvr>
                                      <p:to>
                                        <p:strVal val="visible"/>
                                      </p:to>
                                    </p:set>
                                    <p:animEffect transition="in" filter="wipe(left)">
                                      <p:cBhvr>
                                        <p:cTn id="44" dur="500"/>
                                        <p:tgtEl>
                                          <p:spTgt spid="30720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7204">
                                            <p:txEl>
                                              <p:pRg st="5" end="5"/>
                                            </p:txEl>
                                          </p:spTgt>
                                        </p:tgtEl>
                                        <p:attrNameLst>
                                          <p:attrName>style.visibility</p:attrName>
                                        </p:attrNameLst>
                                      </p:cBhvr>
                                      <p:to>
                                        <p:strVal val="visible"/>
                                      </p:to>
                                    </p:set>
                                    <p:animEffect transition="in" filter="wipe(left)">
                                      <p:cBhvr>
                                        <p:cTn id="49" dur="500"/>
                                        <p:tgtEl>
                                          <p:spTgt spid="30720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7204">
                                            <p:txEl>
                                              <p:pRg st="6" end="6"/>
                                            </p:txEl>
                                          </p:spTgt>
                                        </p:tgtEl>
                                        <p:attrNameLst>
                                          <p:attrName>style.visibility</p:attrName>
                                        </p:attrNameLst>
                                      </p:cBhvr>
                                      <p:to>
                                        <p:strVal val="visible"/>
                                      </p:to>
                                    </p:set>
                                    <p:animEffect transition="in" filter="wipe(left)">
                                      <p:cBhvr>
                                        <p:cTn id="54" dur="500"/>
                                        <p:tgtEl>
                                          <p:spTgt spid="30720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7204">
                                            <p:txEl>
                                              <p:pRg st="7" end="7"/>
                                            </p:txEl>
                                          </p:spTgt>
                                        </p:tgtEl>
                                        <p:attrNameLst>
                                          <p:attrName>style.visibility</p:attrName>
                                        </p:attrNameLst>
                                      </p:cBhvr>
                                      <p:to>
                                        <p:strVal val="visible"/>
                                      </p:to>
                                    </p:set>
                                    <p:animEffect transition="in" filter="wipe(left)">
                                      <p:cBhvr>
                                        <p:cTn id="59" dur="500"/>
                                        <p:tgtEl>
                                          <p:spTgt spid="30720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7204">
                                            <p:txEl>
                                              <p:pRg st="8" end="8"/>
                                            </p:txEl>
                                          </p:spTgt>
                                        </p:tgtEl>
                                        <p:attrNameLst>
                                          <p:attrName>style.visibility</p:attrName>
                                        </p:attrNameLst>
                                      </p:cBhvr>
                                      <p:to>
                                        <p:strVal val="visible"/>
                                      </p:to>
                                    </p:set>
                                    <p:animEffect transition="in" filter="wipe(left)">
                                      <p:cBhvr>
                                        <p:cTn id="64" dur="500"/>
                                        <p:tgtEl>
                                          <p:spTgt spid="30720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7204">
                                            <p:txEl>
                                              <p:pRg st="9" end="9"/>
                                            </p:txEl>
                                          </p:spTgt>
                                        </p:tgtEl>
                                        <p:attrNameLst>
                                          <p:attrName>style.visibility</p:attrName>
                                        </p:attrNameLst>
                                      </p:cBhvr>
                                      <p:to>
                                        <p:strVal val="visible"/>
                                      </p:to>
                                    </p:set>
                                    <p:animEffect transition="in" filter="wipe(left)">
                                      <p:cBhvr>
                                        <p:cTn id="69" dur="500"/>
                                        <p:tgtEl>
                                          <p:spTgt spid="307204">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07204">
                                            <p:txEl>
                                              <p:pRg st="10" end="10"/>
                                            </p:txEl>
                                          </p:spTgt>
                                        </p:tgtEl>
                                        <p:attrNameLst>
                                          <p:attrName>style.visibility</p:attrName>
                                        </p:attrNameLst>
                                      </p:cBhvr>
                                      <p:to>
                                        <p:strVal val="visible"/>
                                      </p:to>
                                    </p:set>
                                    <p:animEffect transition="in" filter="wipe(left)">
                                      <p:cBhvr>
                                        <p:cTn id="74" dur="500"/>
                                        <p:tgtEl>
                                          <p:spTgt spid="307204">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07204">
                                            <p:txEl>
                                              <p:pRg st="11" end="11"/>
                                            </p:txEl>
                                          </p:spTgt>
                                        </p:tgtEl>
                                        <p:attrNameLst>
                                          <p:attrName>style.visibility</p:attrName>
                                        </p:attrNameLst>
                                      </p:cBhvr>
                                      <p:to>
                                        <p:strVal val="visible"/>
                                      </p:to>
                                    </p:set>
                                    <p:animEffect transition="in" filter="wipe(left)">
                                      <p:cBhvr>
                                        <p:cTn id="79" dur="500"/>
                                        <p:tgtEl>
                                          <p:spTgt spid="3072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18</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533400"/>
            <a:ext cx="8610600" cy="5715000"/>
          </a:xfrm>
        </p:spPr>
        <p:txBody>
          <a:bodyPr/>
          <a:lstStyle/>
          <a:p>
            <a:r>
              <a:rPr lang="en-US" sz="2800" dirty="0"/>
              <a:t>Since </a:t>
            </a:r>
            <a:r>
              <a:rPr lang="en-US" sz="2800" dirty="0">
                <a:solidFill>
                  <a:srgbClr val="CC00CC"/>
                </a:solidFill>
              </a:rPr>
              <a:t>V=IR</a:t>
            </a:r>
            <a:r>
              <a:rPr lang="en-US" sz="2800" dirty="0"/>
              <a:t>, if a voltage V exists across a resistance R, the current I is (</a:t>
            </a:r>
            <a:r>
              <a:rPr lang="en-US" sz="2800" dirty="0">
                <a:solidFill>
                  <a:srgbClr val="CC00CC"/>
                </a:solidFill>
              </a:rPr>
              <a:t>poll 17</a:t>
            </a:r>
            <a:r>
              <a:rPr lang="en-US" sz="2800" dirty="0"/>
              <a:t>)</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a:t> (–I</a:t>
            </a:r>
            <a:r>
              <a:rPr lang="en-US" sz="2400" baseline="-25000" dirty="0"/>
              <a:t>0</a:t>
            </a:r>
            <a:r>
              <a:rPr lang="en-US" sz="2400" dirty="0"/>
              <a:t>) and 0</a:t>
            </a:r>
            <a:r>
              <a:rPr lang="en-US" sz="2400" baseline="-25000" dirty="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216323" name="Equation" r:id="rId3" imgW="482400" imgH="368280" progId="Equation.DSMT4">
                  <p:embed/>
                </p:oleObj>
              </mc:Choice>
              <mc:Fallback>
                <p:oleObj name="Equation" r:id="rId3" imgW="482400" imgH="368280" progId="Equation.DSMT4">
                  <p:embed/>
                  <p:pic>
                    <p:nvPicPr>
                      <p:cNvPr id="3082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216324" name="Equation" r:id="rId5" imgW="799920" imgH="368280" progId="Equation.DSMT4">
                  <p:embed/>
                </p:oleObj>
              </mc:Choice>
              <mc:Fallback>
                <p:oleObj name="Equation" r:id="rId5" imgW="799920" imgH="368280" progId="Equation.DSMT4">
                  <p:embed/>
                  <p:pic>
                    <p:nvPicPr>
                      <p:cNvPr id="3082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216325" name="Equation" r:id="rId7" imgW="533160" imgH="203040" progId="Equation.DSMT4">
                  <p:embed/>
                </p:oleObj>
              </mc:Choice>
              <mc:Fallback>
                <p:oleObj name="Equation" r:id="rId7" imgW="533160" imgH="203040" progId="Equation.DSMT4">
                  <p:embed/>
                  <p:pic>
                    <p:nvPicPr>
                      <p:cNvPr id="3082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819400" y="137160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404236" y="1143000"/>
            <a:ext cx="2767963" cy="425450"/>
            <a:chOff x="2018" y="740"/>
            <a:chExt cx="1470"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2018" y="873"/>
              <a:ext cx="670" cy="122"/>
            </a:xfrm>
            <a:prstGeom prst="curvedConnector2">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26194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wipe(left)">
                                      <p:cBhvr>
                                        <p:cTn id="12" dur="500"/>
                                        <p:tgtEl>
                                          <p:spTgt spid="308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wipe(left)">
                                      <p:cBhvr>
                                        <p:cTn id="17" dur="500"/>
                                        <p:tgtEl>
                                          <p:spTgt spid="3082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08231"/>
                                        </p:tgtEl>
                                        <p:attrNameLst>
                                          <p:attrName>style.visibility</p:attrName>
                                        </p:attrNameLst>
                                      </p:cBhvr>
                                      <p:to>
                                        <p:strVal val="visible"/>
                                      </p:to>
                                    </p:set>
                                    <p:anim calcmode="lin" valueType="num">
                                      <p:cBhvr>
                                        <p:cTn id="22" dur="500" fill="hold"/>
                                        <p:tgtEl>
                                          <p:spTgt spid="308231"/>
                                        </p:tgtEl>
                                        <p:attrNameLst>
                                          <p:attrName>ppt_w</p:attrName>
                                        </p:attrNameLst>
                                      </p:cBhvr>
                                      <p:tavLst>
                                        <p:tav tm="0">
                                          <p:val>
                                            <p:fltVal val="0"/>
                                          </p:val>
                                        </p:tav>
                                        <p:tav tm="100000">
                                          <p:val>
                                            <p:strVal val="#ppt_w"/>
                                          </p:val>
                                        </p:tav>
                                      </p:tavLst>
                                    </p:anim>
                                    <p:anim calcmode="lin" valueType="num">
                                      <p:cBhvr>
                                        <p:cTn id="23" dur="500" fill="hold"/>
                                        <p:tgtEl>
                                          <p:spTgt spid="308231"/>
                                        </p:tgtEl>
                                        <p:attrNameLst>
                                          <p:attrName>ppt_h</p:attrName>
                                        </p:attrNameLst>
                                      </p:cBhvr>
                                      <p:tavLst>
                                        <p:tav tm="0">
                                          <p:val>
                                            <p:fltVal val="0"/>
                                          </p:val>
                                        </p:tav>
                                        <p:tav tm="100000">
                                          <p:val>
                                            <p:strVal val="#ppt_h"/>
                                          </p:val>
                                        </p:tav>
                                      </p:tavLst>
                                    </p:anim>
                                    <p:animEffect transition="in" filter="fade">
                                      <p:cBhvr>
                                        <p:cTn id="24" dur="500"/>
                                        <p:tgtEl>
                                          <p:spTgt spid="3082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8230"/>
                                        </p:tgtEl>
                                        <p:attrNameLst>
                                          <p:attrName>style.visibility</p:attrName>
                                        </p:attrNameLst>
                                      </p:cBhvr>
                                      <p:to>
                                        <p:strVal val="visible"/>
                                      </p:to>
                                    </p:set>
                                    <p:animEffect transition="in" filter="wipe(left)">
                                      <p:cBhvr>
                                        <p:cTn id="34" dur="500"/>
                                        <p:tgtEl>
                                          <p:spTgt spid="3082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8227">
                                            <p:txEl>
                                              <p:pRg st="3" end="3"/>
                                            </p:txEl>
                                          </p:spTgt>
                                        </p:tgtEl>
                                        <p:attrNameLst>
                                          <p:attrName>style.visibility</p:attrName>
                                        </p:attrNameLst>
                                      </p:cBhvr>
                                      <p:to>
                                        <p:strVal val="visible"/>
                                      </p:to>
                                    </p:set>
                                    <p:animEffect transition="in" filter="wipe(left)">
                                      <p:cBhvr>
                                        <p:cTn id="39" dur="500"/>
                                        <p:tgtEl>
                                          <p:spTgt spid="30822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8227">
                                            <p:txEl>
                                              <p:pRg st="4" end="4"/>
                                            </p:txEl>
                                          </p:spTgt>
                                        </p:tgtEl>
                                        <p:attrNameLst>
                                          <p:attrName>style.visibility</p:attrName>
                                        </p:attrNameLst>
                                      </p:cBhvr>
                                      <p:to>
                                        <p:strVal val="visible"/>
                                      </p:to>
                                    </p:set>
                                    <p:animEffect transition="in" filter="wipe(left)">
                                      <p:cBhvr>
                                        <p:cTn id="44" dur="500"/>
                                        <p:tgtEl>
                                          <p:spTgt spid="308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8227">
                                            <p:txEl>
                                              <p:pRg st="5" end="5"/>
                                            </p:txEl>
                                          </p:spTgt>
                                        </p:tgtEl>
                                        <p:attrNameLst>
                                          <p:attrName>style.visibility</p:attrName>
                                        </p:attrNameLst>
                                      </p:cBhvr>
                                      <p:to>
                                        <p:strVal val="visible"/>
                                      </p:to>
                                    </p:set>
                                    <p:animEffect transition="in" filter="wipe(left)">
                                      <p:cBhvr>
                                        <p:cTn id="49" dur="500"/>
                                        <p:tgtEl>
                                          <p:spTgt spid="30822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8227">
                                            <p:txEl>
                                              <p:pRg st="6" end="6"/>
                                            </p:txEl>
                                          </p:spTgt>
                                        </p:tgtEl>
                                        <p:attrNameLst>
                                          <p:attrName>style.visibility</p:attrName>
                                        </p:attrNameLst>
                                      </p:cBhvr>
                                      <p:to>
                                        <p:strVal val="visible"/>
                                      </p:to>
                                    </p:set>
                                    <p:animEffect transition="in" filter="wipe(left)">
                                      <p:cBhvr>
                                        <p:cTn id="54" dur="500"/>
                                        <p:tgtEl>
                                          <p:spTgt spid="3082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8227">
                                            <p:txEl>
                                              <p:pRg st="7" end="7"/>
                                            </p:txEl>
                                          </p:spTgt>
                                        </p:tgtEl>
                                        <p:attrNameLst>
                                          <p:attrName>style.visibility</p:attrName>
                                        </p:attrNameLst>
                                      </p:cBhvr>
                                      <p:to>
                                        <p:strVal val="visible"/>
                                      </p:to>
                                    </p:set>
                                    <p:animEffect transition="in" filter="wipe(left)">
                                      <p:cBhvr>
                                        <p:cTn id="59" dur="500"/>
                                        <p:tgtEl>
                                          <p:spTgt spid="30822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8227">
                                            <p:txEl>
                                              <p:pRg st="8" end="8"/>
                                            </p:txEl>
                                          </p:spTgt>
                                        </p:tgtEl>
                                        <p:attrNameLst>
                                          <p:attrName>style.visibility</p:attrName>
                                        </p:attrNameLst>
                                      </p:cBhvr>
                                      <p:to>
                                        <p:strVal val="visible"/>
                                      </p:to>
                                    </p:set>
                                    <p:animEffect transition="in" filter="wipe(left)">
                                      <p:cBhvr>
                                        <p:cTn id="64" dur="500"/>
                                        <p:tgtEl>
                                          <p:spTgt spid="308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Oct. 21,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19</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217605" name="Equation" r:id="rId4" imgW="1282680" imgH="228600" progId="Equation.DSMT4">
                  <p:embed/>
                </p:oleObj>
              </mc:Choice>
              <mc:Fallback>
                <p:oleObj name="Equation" r:id="rId4" imgW="1282680" imgH="228600" progId="Equation.DSMT4">
                  <p:embed/>
                  <p:pic>
                    <p:nvPicPr>
                      <p:cNvPr id="3092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217606" name="Equation" r:id="rId6" imgW="622080" imgH="368280" progId="Equation.DSMT4">
                  <p:embed/>
                </p:oleObj>
              </mc:Choice>
              <mc:Fallback>
                <p:oleObj name="Equation" r:id="rId6" imgW="622080" imgH="368280" progId="Equation.DSMT4">
                  <p:embed/>
                  <p:pic>
                    <p:nvPicPr>
                      <p:cNvPr id="30925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217607" name="Equation" r:id="rId8" imgW="1130040" imgH="279360" progId="Equation.DSMT4">
                  <p:embed/>
                </p:oleObj>
              </mc:Choice>
              <mc:Fallback>
                <p:oleObj name="Equation" r:id="rId8" imgW="1130040" imgH="279360" progId="Equation.DSMT4">
                  <p:embed/>
                  <p:pic>
                    <p:nvPicPr>
                      <p:cNvPr id="30925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217608" name="Equation" r:id="rId10" imgW="723600" imgH="469800" progId="Equation.DSMT4">
                  <p:embed/>
                </p:oleObj>
              </mc:Choice>
              <mc:Fallback>
                <p:oleObj name="Equation" r:id="rId10" imgW="723600" imgH="469800" progId="Equation.DSMT4">
                  <p:embed/>
                  <p:pic>
                    <p:nvPicPr>
                      <p:cNvPr id="30925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217609" name="Equation" r:id="rId12" imgW="546100" imgH="381000" progId="Equation.DSMT4">
                  <p:embed/>
                </p:oleObj>
              </mc:Choice>
              <mc:Fallback>
                <p:oleObj name="Equation" r:id="rId12" imgW="546100" imgH="381000" progId="Equation.DSMT4">
                  <p:embed/>
                  <p:pic>
                    <p:nvPicPr>
                      <p:cNvPr id="30925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217610" name="Equation" r:id="rId14" imgW="609480" imgH="368280" progId="Equation.DSMT4">
                  <p:embed/>
                </p:oleObj>
              </mc:Choice>
              <mc:Fallback>
                <p:oleObj name="Equation" r:id="rId14" imgW="609480" imgH="368280" progId="Equation.DSMT4">
                  <p:embed/>
                  <p:pic>
                    <p:nvPicPr>
                      <p:cNvPr id="30925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41140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9252">
                                            <p:txEl>
                                              <p:pRg st="0" end="0"/>
                                            </p:txEl>
                                          </p:spTgt>
                                        </p:tgtEl>
                                        <p:attrNameLst>
                                          <p:attrName>style.visibility</p:attrName>
                                        </p:attrNameLst>
                                      </p:cBhvr>
                                      <p:to>
                                        <p:strVal val="visible"/>
                                      </p:to>
                                    </p:set>
                                    <p:animEffect transition="in" filter="wipe(left)">
                                      <p:cBhvr>
                                        <p:cTn id="7" dur="500"/>
                                        <p:tgtEl>
                                          <p:spTgt spid="309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9252">
                                            <p:txEl>
                                              <p:pRg st="2" end="2"/>
                                            </p:txEl>
                                          </p:spTgt>
                                        </p:tgtEl>
                                        <p:attrNameLst>
                                          <p:attrName>style.visibility</p:attrName>
                                        </p:attrNameLst>
                                      </p:cBhvr>
                                      <p:to>
                                        <p:strVal val="visible"/>
                                      </p:to>
                                    </p:set>
                                    <p:animEffect transition="in" filter="wipe(left)">
                                      <p:cBhvr>
                                        <p:cTn id="17" dur="500"/>
                                        <p:tgtEl>
                                          <p:spTgt spid="309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9250"/>
                                        </p:tgtEl>
                                        <p:attrNameLst>
                                          <p:attrName>style.visibility</p:attrName>
                                        </p:attrNameLst>
                                      </p:cBhvr>
                                      <p:to>
                                        <p:strVal val="visible"/>
                                      </p:to>
                                    </p:set>
                                    <p:anim calcmode="lin" valueType="num">
                                      <p:cBhvr>
                                        <p:cTn id="22" dur="500" fill="hold"/>
                                        <p:tgtEl>
                                          <p:spTgt spid="309250"/>
                                        </p:tgtEl>
                                        <p:attrNameLst>
                                          <p:attrName>ppt_w</p:attrName>
                                        </p:attrNameLst>
                                      </p:cBhvr>
                                      <p:tavLst>
                                        <p:tav tm="0">
                                          <p:val>
                                            <p:fltVal val="0"/>
                                          </p:val>
                                        </p:tav>
                                        <p:tav tm="100000">
                                          <p:val>
                                            <p:strVal val="#ppt_w"/>
                                          </p:val>
                                        </p:tav>
                                      </p:tavLst>
                                    </p:anim>
                                    <p:anim calcmode="lin" valueType="num">
                                      <p:cBhvr>
                                        <p:cTn id="23" dur="500" fill="hold"/>
                                        <p:tgtEl>
                                          <p:spTgt spid="309250"/>
                                        </p:tgtEl>
                                        <p:attrNameLst>
                                          <p:attrName>ppt_h</p:attrName>
                                        </p:attrNameLst>
                                      </p:cBhvr>
                                      <p:tavLst>
                                        <p:tav tm="0">
                                          <p:val>
                                            <p:fltVal val="0"/>
                                          </p:val>
                                        </p:tav>
                                        <p:tav tm="100000">
                                          <p:val>
                                            <p:strVal val="#ppt_h"/>
                                          </p:val>
                                        </p:tav>
                                      </p:tavLst>
                                    </p:anim>
                                    <p:animEffect transition="in" filter="fade">
                                      <p:cBhvr>
                                        <p:cTn id="24" dur="500"/>
                                        <p:tgtEl>
                                          <p:spTgt spid="3092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9252">
                                            <p:txEl>
                                              <p:pRg st="3" end="3"/>
                                            </p:txEl>
                                          </p:spTgt>
                                        </p:tgtEl>
                                        <p:attrNameLst>
                                          <p:attrName>style.visibility</p:attrName>
                                        </p:attrNameLst>
                                      </p:cBhvr>
                                      <p:to>
                                        <p:strVal val="visible"/>
                                      </p:to>
                                    </p:set>
                                    <p:animEffect transition="in" filter="wipe(left)">
                                      <p:cBhvr>
                                        <p:cTn id="29" dur="500"/>
                                        <p:tgtEl>
                                          <p:spTgt spid="30925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9254"/>
                                        </p:tgtEl>
                                        <p:attrNameLst>
                                          <p:attrName>style.visibility</p:attrName>
                                        </p:attrNameLst>
                                      </p:cBhvr>
                                      <p:to>
                                        <p:strVal val="visible"/>
                                      </p:to>
                                    </p:set>
                                    <p:animEffect transition="in" filter="wipe(left)">
                                      <p:cBhvr>
                                        <p:cTn id="34" dur="500"/>
                                        <p:tgtEl>
                                          <p:spTgt spid="3092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9252">
                                            <p:txEl>
                                              <p:pRg st="4" end="4"/>
                                            </p:txEl>
                                          </p:spTgt>
                                        </p:tgtEl>
                                        <p:attrNameLst>
                                          <p:attrName>style.visibility</p:attrName>
                                        </p:attrNameLst>
                                      </p:cBhvr>
                                      <p:to>
                                        <p:strVal val="visible"/>
                                      </p:to>
                                    </p:set>
                                    <p:animEffect transition="in" filter="wipe(left)">
                                      <p:cBhvr>
                                        <p:cTn id="39" dur="500"/>
                                        <p:tgtEl>
                                          <p:spTgt spid="30925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9255"/>
                                        </p:tgtEl>
                                        <p:attrNameLst>
                                          <p:attrName>style.visibility</p:attrName>
                                        </p:attrNameLst>
                                      </p:cBhvr>
                                      <p:to>
                                        <p:strVal val="visible"/>
                                      </p:to>
                                    </p:set>
                                    <p:animEffect transition="in" filter="wipe(left)">
                                      <p:cBhvr>
                                        <p:cTn id="44" dur="500"/>
                                        <p:tgtEl>
                                          <p:spTgt spid="3092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9257"/>
                                        </p:tgtEl>
                                        <p:attrNameLst>
                                          <p:attrName>style.visibility</p:attrName>
                                        </p:attrNameLst>
                                      </p:cBhvr>
                                      <p:to>
                                        <p:strVal val="visible"/>
                                      </p:to>
                                    </p:set>
                                    <p:animEffect transition="in" filter="wipe(left)">
                                      <p:cBhvr>
                                        <p:cTn id="49" dur="500"/>
                                        <p:tgtEl>
                                          <p:spTgt spid="3092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9256"/>
                                        </p:tgtEl>
                                        <p:attrNameLst>
                                          <p:attrName>style.visibility</p:attrName>
                                        </p:attrNameLst>
                                      </p:cBhvr>
                                      <p:to>
                                        <p:strVal val="visible"/>
                                      </p:to>
                                    </p:set>
                                    <p:animEffect transition="in" filter="wipe(left)">
                                      <p:cBhvr>
                                        <p:cTn id="54" dur="500"/>
                                        <p:tgtEl>
                                          <p:spTgt spid="3092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9252">
                                            <p:txEl>
                                              <p:pRg st="7" end="7"/>
                                            </p:txEl>
                                          </p:spTgt>
                                        </p:tgtEl>
                                        <p:attrNameLst>
                                          <p:attrName>style.visibility</p:attrName>
                                        </p:attrNameLst>
                                      </p:cBhvr>
                                      <p:to>
                                        <p:strVal val="visible"/>
                                      </p:to>
                                    </p:set>
                                    <p:animEffect transition="in" filter="wipe(left)">
                                      <p:cBhvr>
                                        <p:cTn id="59" dur="500"/>
                                        <p:tgtEl>
                                          <p:spTgt spid="30925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9258"/>
                                        </p:tgtEl>
                                        <p:attrNameLst>
                                          <p:attrName>style.visibility</p:attrName>
                                        </p:attrNameLst>
                                      </p:cBhvr>
                                      <p:to>
                                        <p:strVal val="visible"/>
                                      </p:to>
                                    </p:set>
                                    <p:animEffect transition="in" filter="wipe(left)">
                                      <p:cBhvr>
                                        <p:cTn id="64" dur="500"/>
                                        <p:tgtEl>
                                          <p:spTgt spid="309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9259"/>
                                        </p:tgtEl>
                                        <p:attrNameLst>
                                          <p:attrName>style.visibility</p:attrName>
                                        </p:attrNameLst>
                                      </p:cBhvr>
                                      <p:to>
                                        <p:strVal val="visible"/>
                                      </p:to>
                                    </p:set>
                                    <p:animEffect transition="in" filter="wipe(left)">
                                      <p:cBhvr>
                                        <p:cTn id="69"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build="p"/>
      <p:bldP spid="3092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21,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07751"/>
            <a:ext cx="8839200" cy="5688249"/>
          </a:xfrm>
        </p:spPr>
        <p:txBody>
          <a:bodyPr/>
          <a:lstStyle/>
          <a:p>
            <a:pPr eaLnBrk="1" hangingPunct="1">
              <a:spcBef>
                <a:spcPts val="200"/>
              </a:spcBef>
            </a:pPr>
            <a:r>
              <a:rPr lang="en-US" sz="2400" dirty="0"/>
              <a:t>Reading assignments: CH25 – 9, 25 – 10 and CH26 – 7  </a:t>
            </a:r>
          </a:p>
          <a:p>
            <a:pPr eaLnBrk="1" hangingPunct="1">
              <a:spcBef>
                <a:spcPts val="200"/>
              </a:spcBef>
            </a:pPr>
            <a:r>
              <a:rPr lang="en-US" sz="2400" dirty="0"/>
              <a:t>Special seminar on COVID – 19: </a:t>
            </a:r>
            <a:r>
              <a:rPr lang="en-US" sz="2400" b="1" u="sng" dirty="0">
                <a:solidFill>
                  <a:srgbClr val="C00000"/>
                </a:solidFill>
              </a:rPr>
              <a:t>3:30pm this Sunday, Oct. 25</a:t>
            </a:r>
          </a:p>
          <a:p>
            <a:pPr lvl="1" eaLnBrk="1" hangingPunct="1">
              <a:spcBef>
                <a:spcPts val="200"/>
              </a:spcBef>
            </a:pPr>
            <a:r>
              <a:rPr lang="en-US" sz="2000" dirty="0"/>
              <a:t>Dr. Linda Lee; Roll call will begin at </a:t>
            </a:r>
            <a:r>
              <a:rPr lang="en-US" sz="2000" dirty="0">
                <a:solidFill>
                  <a:srgbClr val="C00000"/>
                </a:solidFill>
              </a:rPr>
              <a:t>3:15pm</a:t>
            </a:r>
            <a:r>
              <a:rPr lang="en-US" sz="2000" dirty="0"/>
              <a:t>.</a:t>
            </a:r>
          </a:p>
          <a:p>
            <a:pPr lvl="1" eaLnBrk="1" hangingPunct="1">
              <a:spcBef>
                <a:spcPts val="200"/>
              </a:spcBef>
            </a:pPr>
            <a:r>
              <a:rPr lang="en-US" sz="2000" dirty="0"/>
              <a:t>Extra credit for participating in the seminar and asking relevant questions</a:t>
            </a:r>
          </a:p>
          <a:p>
            <a:r>
              <a:rPr lang="en-US" sz="2400" dirty="0"/>
              <a:t>We will have mid-term a grade discussion next </a:t>
            </a:r>
            <a:r>
              <a:rPr lang="en-US" sz="2400" b="1" u="sng" dirty="0">
                <a:solidFill>
                  <a:srgbClr val="C00000"/>
                </a:solidFill>
              </a:rPr>
              <a:t>Wednesday, Oct. 28</a:t>
            </a:r>
            <a:r>
              <a:rPr lang="en-US" sz="2400" dirty="0"/>
              <a:t>, starting 11:30am ending at 4:30pm on a separate zoom link</a:t>
            </a:r>
            <a:endParaRPr lang="en-US" sz="2400" dirty="0">
              <a:sym typeface="Wingdings" pitchFamily="2" charset="2"/>
            </a:endParaRPr>
          </a:p>
          <a:p>
            <a:pPr lvl="1"/>
            <a:r>
              <a:rPr lang="en-US" sz="2000" dirty="0">
                <a:sym typeface="Wingdings" pitchFamily="2" charset="2"/>
              </a:rPr>
              <a:t>Mark your preference in the doodle poll which is limited to 15 students in each 30min slot – Poll: </a:t>
            </a:r>
            <a:r>
              <a:rPr lang="en-US" sz="2000" dirty="0">
                <a:sym typeface="Wingdings" pitchFamily="2" charset="2"/>
                <a:hlinkClick r:id="rId3"/>
              </a:rPr>
              <a:t>https://doodle.com/poll/zpad5me89scp2whd</a:t>
            </a:r>
            <a:r>
              <a:rPr lang="en-US" sz="2000" dirty="0">
                <a:sym typeface="Wingdings" pitchFamily="2" charset="2"/>
              </a:rPr>
              <a:t> </a:t>
            </a:r>
          </a:p>
          <a:p>
            <a:pPr lvl="1"/>
            <a:r>
              <a:rPr lang="en-US" sz="2000" dirty="0">
                <a:sym typeface="Wingdings" pitchFamily="2" charset="2"/>
              </a:rPr>
              <a:t>Grade discussion zoom link: https://</a:t>
            </a:r>
            <a:r>
              <a:rPr lang="en-US" sz="2000" dirty="0" err="1">
                <a:sym typeface="Wingdings" pitchFamily="2" charset="2"/>
              </a:rPr>
              <a:t>uta.zoom.us</a:t>
            </a:r>
            <a:r>
              <a:rPr lang="en-US" sz="2000" dirty="0">
                <a:sym typeface="Wingdings" pitchFamily="2" charset="2"/>
              </a:rPr>
              <a:t>/j/98724294579?pwd=MlBJQXF3RnNZamtUbzQ3b3FXd2VIdz09</a:t>
            </a:r>
          </a:p>
          <a:p>
            <a:r>
              <a:rPr lang="en-US" sz="2400" dirty="0"/>
              <a:t>Mid-term exam results</a:t>
            </a:r>
          </a:p>
          <a:p>
            <a:pPr lvl="1"/>
            <a:r>
              <a:rPr lang="en-US" sz="2000" dirty="0"/>
              <a:t>Class average: 59.7/102</a:t>
            </a:r>
          </a:p>
          <a:p>
            <a:pPr lvl="2"/>
            <a:r>
              <a:rPr lang="en-US" sz="1600" dirty="0"/>
              <a:t>Equivalent to 58.5/100 (Term 1: 65.7/100)</a:t>
            </a:r>
          </a:p>
          <a:p>
            <a:pPr lvl="1"/>
            <a:r>
              <a:rPr lang="en-US" sz="2000" dirty="0"/>
              <a:t>Top score: 102/102</a:t>
            </a:r>
          </a:p>
          <a:p>
            <a:r>
              <a:rPr lang="en-US" sz="2400" dirty="0"/>
              <a:t>Warning: I will mark those of you still connected at the end of the class but not answering to my call missing the class</a:t>
            </a:r>
          </a:p>
        </p:txBody>
      </p:sp>
    </p:spTree>
    <p:extLst>
      <p:ext uri="{BB962C8B-B14F-4D97-AF65-F5344CB8AC3E}">
        <p14:creationId xmlns:p14="http://schemas.microsoft.com/office/powerpoint/2010/main" val="19407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iterate type="wd">
                                    <p:tmPct val="0"/>
                                  </p:iterate>
                                  <p:childTnLst>
                                    <p:animScale>
                                      <p:cBhvr>
                                        <p:cTn id="66" dur="2000" fill="hold"/>
                                        <p:tgtEl>
                                          <p:spTgt spid="111619">
                                            <p:txEl>
                                              <p:pRg st="1" end="1"/>
                                            </p:txEl>
                                          </p:spTgt>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iterate type="wd">
                                    <p:tmPct val="0"/>
                                  </p:iterate>
                                  <p:childTnLst>
                                    <p:animScale>
                                      <p:cBhvr>
                                        <p:cTn id="70" dur="2000" fill="hold"/>
                                        <p:tgtEl>
                                          <p:spTgt spid="111619">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Oct. 21,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20</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152400" y="685800"/>
            <a:ext cx="8915400" cy="5715000"/>
          </a:xfrm>
        </p:spPr>
        <p:txBody>
          <a:bodyPr/>
          <a:lstStyle/>
          <a:p>
            <a:pPr>
              <a:lnSpc>
                <a:spcPct val="80000"/>
              </a:lnSpc>
            </a:pPr>
            <a:r>
              <a:rPr lang="en-US" sz="2800" dirty="0"/>
              <a:t>The square root of each of these are called </a:t>
            </a:r>
            <a:r>
              <a:rPr lang="en-US" sz="2800" dirty="0">
                <a:solidFill>
                  <a:srgbClr val="C00000"/>
                </a:solidFill>
              </a:rPr>
              <a:t>root-mean-square</a:t>
            </a:r>
            <a:r>
              <a:rPr lang="en-US" sz="2800" dirty="0"/>
              <a:t>, or </a:t>
            </a:r>
            <a:r>
              <a:rPr lang="en-US" sz="2800" dirty="0">
                <a:solidFill>
                  <a:srgbClr val="C00000"/>
                </a:solidFill>
              </a:rPr>
              <a:t>rms</a:t>
            </a:r>
            <a:r>
              <a:rPr lang="en-US" sz="2800" dirty="0"/>
              <a:t>:</a:t>
            </a:r>
          </a:p>
          <a:p>
            <a:pPr>
              <a:lnSpc>
                <a:spcPct val="80000"/>
              </a:lnSpc>
            </a:pPr>
            <a:endParaRPr lang="en-US" sz="2800" dirty="0"/>
          </a:p>
          <a:p>
            <a:pPr>
              <a:lnSpc>
                <a:spcPct val="80000"/>
              </a:lnSpc>
            </a:pPr>
            <a:r>
              <a:rPr lang="en-US" sz="2800" dirty="0"/>
              <a:t>rms values are sometimes called the </a:t>
            </a:r>
            <a:r>
              <a:rPr lang="en-US" sz="2800" dirty="0">
                <a:solidFill>
                  <a:srgbClr val="C00000"/>
                </a:solidFill>
              </a:rPr>
              <a:t>effective values</a:t>
            </a:r>
          </a:p>
          <a:p>
            <a:pPr lvl="1">
              <a:lnSpc>
                <a:spcPct val="80000"/>
              </a:lnSpc>
            </a:pPr>
            <a:r>
              <a:rPr lang="en-US" sz="2400" dirty="0"/>
              <a:t>These are useful quantities since they can </a:t>
            </a:r>
            <a:r>
              <a:rPr lang="en-US" sz="2400" dirty="0">
                <a:solidFill>
                  <a:srgbClr val="C00000"/>
                </a:solidFill>
              </a:rPr>
              <a:t>substitute current and voltage directly in power, as if they are in DC </a:t>
            </a:r>
          </a:p>
          <a:p>
            <a:pPr lvl="1">
              <a:lnSpc>
                <a:spcPct val="80000"/>
              </a:lnSpc>
            </a:pPr>
            <a:endParaRPr lang="en-US" sz="2400" dirty="0"/>
          </a:p>
          <a:p>
            <a:pPr lvl="1">
              <a:lnSpc>
                <a:spcPct val="80000"/>
              </a:lnSpc>
            </a:pPr>
            <a:endParaRPr lang="en-US" sz="2400" dirty="0"/>
          </a:p>
          <a:p>
            <a:pPr lvl="1">
              <a:lnSpc>
                <a:spcPct val="80000"/>
              </a:lnSpc>
            </a:pPr>
            <a:r>
              <a:rPr lang="en-US" sz="2400" b="1" dirty="0">
                <a:solidFill>
                  <a:srgbClr val="FF0000"/>
                </a:solidFill>
              </a:rPr>
              <a:t>In other words, an AC of peak voltage V</a:t>
            </a:r>
            <a:r>
              <a:rPr lang="en-US" sz="2400" b="1" baseline="-25000" dirty="0">
                <a:solidFill>
                  <a:srgbClr val="FF0000"/>
                </a:solidFill>
              </a:rPr>
              <a:t>0</a:t>
            </a:r>
            <a:r>
              <a:rPr lang="en-US" sz="2400" b="1" dirty="0">
                <a:solidFill>
                  <a:srgbClr val="FF0000"/>
                </a:solidFill>
              </a:rPr>
              <a:t> or peak current I</a:t>
            </a:r>
            <a:r>
              <a:rPr lang="en-US" sz="2400" b="1" baseline="-25000" dirty="0">
                <a:solidFill>
                  <a:srgbClr val="FF0000"/>
                </a:solidFill>
              </a:rPr>
              <a:t>0</a:t>
            </a:r>
            <a:r>
              <a:rPr lang="en-US" sz="2400" b="1" dirty="0">
                <a:solidFill>
                  <a:srgbClr val="FF0000"/>
                </a:solidFill>
              </a:rPr>
              <a:t> produces as much power as DC voltage of </a:t>
            </a:r>
            <a:r>
              <a:rPr lang="en-US" sz="2400" b="1" dirty="0" err="1">
                <a:solidFill>
                  <a:srgbClr val="FF0000"/>
                </a:solidFill>
              </a:rPr>
              <a:t>V</a:t>
            </a:r>
            <a:r>
              <a:rPr lang="en-US" sz="2400" b="1" baseline="-25000" dirty="0" err="1">
                <a:solidFill>
                  <a:srgbClr val="FF0000"/>
                </a:solidFill>
              </a:rPr>
              <a:t>rms</a:t>
            </a:r>
            <a:r>
              <a:rPr lang="en-US" sz="2400" b="1" dirty="0">
                <a:solidFill>
                  <a:srgbClr val="FF0000"/>
                </a:solidFill>
              </a:rPr>
              <a:t> or DC current </a:t>
            </a:r>
            <a:r>
              <a:rPr lang="en-US" sz="2400" b="1" dirty="0" err="1">
                <a:solidFill>
                  <a:srgbClr val="FF0000"/>
                </a:solidFill>
              </a:rPr>
              <a:t>I</a:t>
            </a:r>
            <a:r>
              <a:rPr lang="en-US" sz="2400" b="1" baseline="-25000" dirty="0" err="1">
                <a:solidFill>
                  <a:srgbClr val="FF0000"/>
                </a:solidFill>
              </a:rPr>
              <a:t>rms</a:t>
            </a:r>
            <a:r>
              <a:rPr lang="en-US" sz="2400" b="1" dirty="0">
                <a:solidFill>
                  <a:srgbClr val="FF0000"/>
                </a:solidFill>
              </a:rPr>
              <a:t>.</a:t>
            </a:r>
          </a:p>
          <a:p>
            <a:pPr lvl="1">
              <a:lnSpc>
                <a:spcPct val="80000"/>
              </a:lnSpc>
            </a:pPr>
            <a:r>
              <a:rPr lang="en-US" sz="2400" dirty="0"/>
              <a:t>So normally, rms values in AC are specified or measured.</a:t>
            </a:r>
          </a:p>
          <a:p>
            <a:pPr lvl="2">
              <a:lnSpc>
                <a:spcPct val="80000"/>
              </a:lnSpc>
            </a:pPr>
            <a:r>
              <a:rPr lang="en-US" sz="2000" dirty="0"/>
              <a:t>US uses 115V rms voltage.  What is the peak voltage?</a:t>
            </a:r>
          </a:p>
          <a:p>
            <a:pPr lvl="2">
              <a:lnSpc>
                <a:spcPct val="80000"/>
              </a:lnSpc>
            </a:pPr>
            <a:r>
              <a:rPr lang="en-US" sz="2000" dirty="0"/>
              <a:t> </a:t>
            </a:r>
          </a:p>
          <a:p>
            <a:pPr lvl="2">
              <a:lnSpc>
                <a:spcPct val="80000"/>
              </a:lnSpc>
            </a:pPr>
            <a:r>
              <a:rPr lang="en-US" sz="2000" dirty="0"/>
              <a:t> Europe uses 240V</a:t>
            </a:r>
          </a:p>
          <a:p>
            <a:pPr lvl="2">
              <a:lnSpc>
                <a:spcPct val="80000"/>
              </a:lnSpc>
            </a:pPr>
            <a:r>
              <a:rPr lang="en-US" sz="2000" dirty="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219059" name="Equation" r:id="rId3" imgW="1549080" imgH="393480" progId="Equation.DSMT4">
                  <p:embed/>
                </p:oleObj>
              </mc:Choice>
              <mc:Fallback>
                <p:oleObj name="Equation" r:id="rId3" imgW="1549080" imgH="393480" progId="Equation.DSMT4">
                  <p:embed/>
                  <p:pic>
                    <p:nvPicPr>
                      <p:cNvPr id="3102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219060" name="Equation" r:id="rId5" imgW="1587240" imgH="393480" progId="Equation.DSMT4">
                  <p:embed/>
                </p:oleObj>
              </mc:Choice>
              <mc:Fallback>
                <p:oleObj name="Equation" r:id="rId5" imgW="1587240" imgH="393480" progId="Equation.DSMT4">
                  <p:embed/>
                  <p:pic>
                    <p:nvPicPr>
                      <p:cNvPr id="3102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219061" name="Equation" r:id="rId7" imgW="1054080" imgH="368280" progId="Equation.DSMT4">
                  <p:embed/>
                </p:oleObj>
              </mc:Choice>
              <mc:Fallback>
                <p:oleObj name="Equation" r:id="rId7" imgW="1054080" imgH="368280" progId="Equation.DSMT4">
                  <p:embed/>
                  <p:pic>
                    <p:nvPicPr>
                      <p:cNvPr id="31027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219062" name="Equation" r:id="rId9" imgW="977760" imgH="393480" progId="Equation.DSMT4">
                  <p:embed/>
                </p:oleObj>
              </mc:Choice>
              <mc:Fallback>
                <p:oleObj name="Equation" r:id="rId9" imgW="977760" imgH="393480" progId="Equation.DSMT4">
                  <p:embed/>
                  <p:pic>
                    <p:nvPicPr>
                      <p:cNvPr id="31027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mc:AlternateContent xmlns:mc="http://schemas.openxmlformats.org/markup-compatibility/2006">
              <mc:Choice xmlns:v="urn:schemas-microsoft-com:vml" Requires="v">
                <p:oleObj spid="_x0000_s219063" name="Equation" r:id="rId11" imgW="291960" imgH="203040" progId="Equation.DSMT4">
                  <p:embed/>
                </p:oleObj>
              </mc:Choice>
              <mc:Fallback>
                <p:oleObj name="Equation" r:id="rId11" imgW="291960" imgH="203040" progId="Equation.DSMT4">
                  <p:embed/>
                  <p:pic>
                    <p:nvPicPr>
                      <p:cNvPr id="31028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mc:AlternateContent xmlns:mc="http://schemas.openxmlformats.org/markup-compatibility/2006">
              <mc:Choice xmlns:v="urn:schemas-microsoft-com:vml" Requires="v">
                <p:oleObj spid="_x0000_s219064" name="Equation" r:id="rId13" imgW="545760" imgH="228600" progId="Equation.DSMT4">
                  <p:embed/>
                </p:oleObj>
              </mc:Choice>
              <mc:Fallback>
                <p:oleObj name="Equation" r:id="rId13" imgW="545760" imgH="228600" progId="Equation.DSMT4">
                  <p:embed/>
                  <p:pic>
                    <p:nvPicPr>
                      <p:cNvPr id="310281"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5029200"/>
                        <a:ext cx="854075"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mc:AlternateContent xmlns:mc="http://schemas.openxmlformats.org/markup-compatibility/2006">
              <mc:Choice xmlns:v="urn:schemas-microsoft-com:vml" Requires="v">
                <p:oleObj spid="_x0000_s219065" name="Equation" r:id="rId15" imgW="1130040" imgH="203040" progId="Equation.DSMT4">
                  <p:embed/>
                </p:oleObj>
              </mc:Choice>
              <mc:Fallback>
                <p:oleObj name="Equation" r:id="rId15" imgW="1130040" imgH="203040" progId="Equation.DSMT4">
                  <p:embed/>
                  <p:pic>
                    <p:nvPicPr>
                      <p:cNvPr id="310282"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5029200"/>
                        <a:ext cx="1770062"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219066" name="Equation" r:id="rId17" imgW="291960" imgH="203040" progId="Equation.DSMT4">
                  <p:embed/>
                </p:oleObj>
              </mc:Choice>
              <mc:Fallback>
                <p:oleObj name="Equation" r:id="rId17" imgW="291960" imgH="203040" progId="Equation.DSMT4">
                  <p:embed/>
                  <p:pic>
                    <p:nvPicPr>
                      <p:cNvPr id="31028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219067" name="Equation" r:id="rId18" imgW="545760" imgH="228600" progId="Equation.DSMT4">
                  <p:embed/>
                </p:oleObj>
              </mc:Choice>
              <mc:Fallback>
                <p:oleObj name="Equation" r:id="rId18" imgW="545760" imgH="228600" progId="Equation.DSMT4">
                  <p:embed/>
                  <p:pic>
                    <p:nvPicPr>
                      <p:cNvPr id="31028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219068" name="Equation" r:id="rId19" imgW="1054080" imgH="203040" progId="Equation.DSMT4">
                  <p:embed/>
                </p:oleObj>
              </mc:Choice>
              <mc:Fallback>
                <p:oleObj name="Equation" r:id="rId19" imgW="1054080" imgH="203040" progId="Equation.DSMT4">
                  <p:embed/>
                  <p:pic>
                    <p:nvPicPr>
                      <p:cNvPr id="310285"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219069" name="Equation" r:id="rId21" imgW="698400" imgH="215640" progId="Equation.DSMT4">
                  <p:embed/>
                </p:oleObj>
              </mc:Choice>
              <mc:Fallback>
                <p:oleObj name="Equation" r:id="rId21" imgW="698400" imgH="215640" progId="Equation.DSMT4">
                  <p:embed/>
                  <p:pic>
                    <p:nvPicPr>
                      <p:cNvPr id="310286"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854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276"/>
                                        </p:tgtEl>
                                        <p:attrNameLst>
                                          <p:attrName>style.visibility</p:attrName>
                                        </p:attrNameLst>
                                      </p:cBhvr>
                                      <p:to>
                                        <p:strVal val="visible"/>
                                      </p:to>
                                    </p:set>
                                    <p:animEffect transition="in" filter="wipe(left)">
                                      <p:cBhvr>
                                        <p:cTn id="12" dur="500"/>
                                        <p:tgtEl>
                                          <p:spTgt spid="310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0277"/>
                                        </p:tgtEl>
                                        <p:attrNameLst>
                                          <p:attrName>style.visibility</p:attrName>
                                        </p:attrNameLst>
                                      </p:cBhvr>
                                      <p:to>
                                        <p:strVal val="visible"/>
                                      </p:to>
                                    </p:set>
                                    <p:animEffect transition="in" filter="wipe(left)">
                                      <p:cBhvr>
                                        <p:cTn id="17" dur="500"/>
                                        <p:tgtEl>
                                          <p:spTgt spid="310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0275">
                                            <p:txEl>
                                              <p:pRg st="2" end="2"/>
                                            </p:txEl>
                                          </p:spTgt>
                                        </p:tgtEl>
                                        <p:attrNameLst>
                                          <p:attrName>style.visibility</p:attrName>
                                        </p:attrNameLst>
                                      </p:cBhvr>
                                      <p:to>
                                        <p:strVal val="visible"/>
                                      </p:to>
                                    </p:set>
                                    <p:animEffect transition="in" filter="wipe(left)">
                                      <p:cBhvr>
                                        <p:cTn id="22" dur="500"/>
                                        <p:tgtEl>
                                          <p:spTgt spid="310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5">
                                            <p:txEl>
                                              <p:pRg st="3" end="3"/>
                                            </p:txEl>
                                          </p:spTgt>
                                        </p:tgtEl>
                                        <p:attrNameLst>
                                          <p:attrName>style.visibility</p:attrName>
                                        </p:attrNameLst>
                                      </p:cBhvr>
                                      <p:to>
                                        <p:strVal val="visible"/>
                                      </p:to>
                                    </p:set>
                                    <p:animEffect transition="in" filter="wipe(left)">
                                      <p:cBhvr>
                                        <p:cTn id="27" dur="500"/>
                                        <p:tgtEl>
                                          <p:spTgt spid="310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0278"/>
                                        </p:tgtEl>
                                        <p:attrNameLst>
                                          <p:attrName>style.visibility</p:attrName>
                                        </p:attrNameLst>
                                      </p:cBhvr>
                                      <p:to>
                                        <p:strVal val="visible"/>
                                      </p:to>
                                    </p:set>
                                    <p:animEffect transition="in" filter="wipe(left)">
                                      <p:cBhvr>
                                        <p:cTn id="32" dur="500"/>
                                        <p:tgtEl>
                                          <p:spTgt spid="3102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0279"/>
                                        </p:tgtEl>
                                        <p:attrNameLst>
                                          <p:attrName>style.visibility</p:attrName>
                                        </p:attrNameLst>
                                      </p:cBhvr>
                                      <p:to>
                                        <p:strVal val="visible"/>
                                      </p:to>
                                    </p:set>
                                    <p:animEffect transition="in" filter="wipe(left)">
                                      <p:cBhvr>
                                        <p:cTn id="37" dur="500"/>
                                        <p:tgtEl>
                                          <p:spTgt spid="3102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0286"/>
                                        </p:tgtEl>
                                        <p:attrNameLst>
                                          <p:attrName>style.visibility</p:attrName>
                                        </p:attrNameLst>
                                      </p:cBhvr>
                                      <p:to>
                                        <p:strVal val="visible"/>
                                      </p:to>
                                    </p:set>
                                    <p:animEffect transition="in" filter="wipe(left)">
                                      <p:cBhvr>
                                        <p:cTn id="42" dur="500"/>
                                        <p:tgtEl>
                                          <p:spTgt spid="3102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0275">
                                            <p:txEl>
                                              <p:pRg st="6" end="6"/>
                                            </p:txEl>
                                          </p:spTgt>
                                        </p:tgtEl>
                                        <p:attrNameLst>
                                          <p:attrName>style.visibility</p:attrName>
                                        </p:attrNameLst>
                                      </p:cBhvr>
                                      <p:to>
                                        <p:strVal val="visible"/>
                                      </p:to>
                                    </p:set>
                                    <p:animEffect transition="in" filter="wipe(left)">
                                      <p:cBhvr>
                                        <p:cTn id="47" dur="500"/>
                                        <p:tgtEl>
                                          <p:spTgt spid="3102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0275">
                                            <p:txEl>
                                              <p:pRg st="7" end="7"/>
                                            </p:txEl>
                                          </p:spTgt>
                                        </p:tgtEl>
                                        <p:attrNameLst>
                                          <p:attrName>style.visibility</p:attrName>
                                        </p:attrNameLst>
                                      </p:cBhvr>
                                      <p:to>
                                        <p:strVal val="visible"/>
                                      </p:to>
                                    </p:set>
                                    <p:animEffect transition="in" filter="wipe(left)">
                                      <p:cBhvr>
                                        <p:cTn id="52" dur="500"/>
                                        <p:tgtEl>
                                          <p:spTgt spid="310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75">
                                            <p:txEl>
                                              <p:pRg st="8" end="8"/>
                                            </p:txEl>
                                          </p:spTgt>
                                        </p:tgtEl>
                                        <p:attrNameLst>
                                          <p:attrName>style.visibility</p:attrName>
                                        </p:attrNameLst>
                                      </p:cBhvr>
                                      <p:to>
                                        <p:strVal val="visible"/>
                                      </p:to>
                                    </p:set>
                                    <p:animEffect transition="in" filter="wipe(left)">
                                      <p:cBhvr>
                                        <p:cTn id="57" dur="500"/>
                                        <p:tgtEl>
                                          <p:spTgt spid="31027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0280"/>
                                        </p:tgtEl>
                                        <p:attrNameLst>
                                          <p:attrName>style.visibility</p:attrName>
                                        </p:attrNameLst>
                                      </p:cBhvr>
                                      <p:to>
                                        <p:strVal val="visible"/>
                                      </p:to>
                                    </p:set>
                                    <p:animEffect transition="in" filter="wipe(left)">
                                      <p:cBhvr>
                                        <p:cTn id="62" dur="500"/>
                                        <p:tgtEl>
                                          <p:spTgt spid="3102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0281"/>
                                        </p:tgtEl>
                                        <p:attrNameLst>
                                          <p:attrName>style.visibility</p:attrName>
                                        </p:attrNameLst>
                                      </p:cBhvr>
                                      <p:to>
                                        <p:strVal val="visible"/>
                                      </p:to>
                                    </p:set>
                                    <p:animEffect transition="in" filter="wipe(left)">
                                      <p:cBhvr>
                                        <p:cTn id="67" dur="500"/>
                                        <p:tgtEl>
                                          <p:spTgt spid="3102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0282"/>
                                        </p:tgtEl>
                                        <p:attrNameLst>
                                          <p:attrName>style.visibility</p:attrName>
                                        </p:attrNameLst>
                                      </p:cBhvr>
                                      <p:to>
                                        <p:strVal val="visible"/>
                                      </p:to>
                                    </p:set>
                                    <p:animEffect transition="in" filter="wipe(left)">
                                      <p:cBhvr>
                                        <p:cTn id="72" dur="500"/>
                                        <p:tgtEl>
                                          <p:spTgt spid="31028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0275">
                                            <p:txEl>
                                              <p:pRg st="10" end="10"/>
                                            </p:txEl>
                                          </p:spTgt>
                                        </p:tgtEl>
                                        <p:attrNameLst>
                                          <p:attrName>style.visibility</p:attrName>
                                        </p:attrNameLst>
                                      </p:cBhvr>
                                      <p:to>
                                        <p:strVal val="visible"/>
                                      </p:to>
                                    </p:set>
                                    <p:animEffect transition="in" filter="wipe(left)">
                                      <p:cBhvr>
                                        <p:cTn id="77" dur="500"/>
                                        <p:tgtEl>
                                          <p:spTgt spid="31027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0283"/>
                                        </p:tgtEl>
                                        <p:attrNameLst>
                                          <p:attrName>style.visibility</p:attrName>
                                        </p:attrNameLst>
                                      </p:cBhvr>
                                      <p:to>
                                        <p:strVal val="visible"/>
                                      </p:to>
                                    </p:set>
                                    <p:animEffect transition="in" filter="wipe(left)">
                                      <p:cBhvr>
                                        <p:cTn id="82" dur="500"/>
                                        <p:tgtEl>
                                          <p:spTgt spid="3102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0284"/>
                                        </p:tgtEl>
                                        <p:attrNameLst>
                                          <p:attrName>style.visibility</p:attrName>
                                        </p:attrNameLst>
                                      </p:cBhvr>
                                      <p:to>
                                        <p:strVal val="visible"/>
                                      </p:to>
                                    </p:set>
                                    <p:animEffect transition="in" filter="wipe(left)">
                                      <p:cBhvr>
                                        <p:cTn id="87" dur="500"/>
                                        <p:tgtEl>
                                          <p:spTgt spid="3102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0285"/>
                                        </p:tgtEl>
                                        <p:attrNameLst>
                                          <p:attrName>style.visibility</p:attrName>
                                        </p:attrNameLst>
                                      </p:cBhvr>
                                      <p:to>
                                        <p:strVal val="visible"/>
                                      </p:to>
                                    </p:set>
                                    <p:animEffect transition="in" filter="wipe(left)">
                                      <p:cBhvr>
                                        <p:cTn id="92" dur="500"/>
                                        <p:tgtEl>
                                          <p:spTgt spid="31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Wednesday, Oct. 21, 2020</a:t>
            </a:r>
          </a:p>
        </p:txBody>
      </p:sp>
      <p:sp>
        <p:nvSpPr>
          <p:cNvPr id="25" name="Footer Placeholder 4"/>
          <p:cNvSpPr>
            <a:spLocks noGrp="1"/>
          </p:cNvSpPr>
          <p:nvPr>
            <p:ph type="ftr" sz="quarter" idx="11"/>
          </p:nvPr>
        </p:nvSpPr>
        <p:spPr/>
        <p:txBody>
          <a:bodyPr/>
          <a:lstStyle/>
          <a:p>
            <a:r>
              <a:rPr lang="de-DE"/>
              <a:t>PHYS 1444-002, Fall 2020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21</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13 </a:t>
            </a:r>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246793" name="Equation" r:id="rId4" imgW="368280" imgH="203040" progId="Equation.DSMT4">
                  <p:embed/>
                </p:oleObj>
              </mc:Choice>
              <mc:Fallback>
                <p:oleObj name="Equation" r:id="rId4" imgW="368280" imgH="203040" progId="Equation.DSMT4">
                  <p:embed/>
                  <p:pic>
                    <p:nvPicPr>
                      <p:cNvPr id="3113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246794" name="Equation" r:id="rId6" imgW="406080" imgH="419040" progId="Equation.DSMT4">
                  <p:embed/>
                </p:oleObj>
              </mc:Choice>
              <mc:Fallback>
                <p:oleObj name="Equation" r:id="rId6" imgW="406080" imgH="419040" progId="Equation.DSMT4">
                  <p:embed/>
                  <p:pic>
                    <p:nvPicPr>
                      <p:cNvPr id="3113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246795" name="Equation" r:id="rId8" imgW="927000" imgH="368280" progId="Equation.DSMT4">
                  <p:embed/>
                </p:oleObj>
              </mc:Choice>
              <mc:Fallback>
                <p:oleObj name="Equation" r:id="rId8" imgW="927000" imgH="368280" progId="Equation.DSMT4">
                  <p:embed/>
                  <p:pic>
                    <p:nvPicPr>
                      <p:cNvPr id="31130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246796" name="Equation" r:id="rId10" imgW="253800" imgH="152280" progId="Equation.DSMT4">
                  <p:embed/>
                </p:oleObj>
              </mc:Choice>
              <mc:Fallback>
                <p:oleObj name="Equation" r:id="rId10" imgW="253800" imgH="152280" progId="Equation.DSMT4">
                  <p:embed/>
                  <p:pic>
                    <p:nvPicPr>
                      <p:cNvPr id="31130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246797" name="Equation" r:id="rId12" imgW="393480" imgH="431640" progId="Equation.DSMT4">
                  <p:embed/>
                </p:oleObj>
              </mc:Choice>
              <mc:Fallback>
                <p:oleObj name="Equation" r:id="rId12" imgW="393480" imgH="431640" progId="Equation.DSMT4">
                  <p:embed/>
                  <p:pic>
                    <p:nvPicPr>
                      <p:cNvPr id="31130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246798" name="Equation" r:id="rId14" imgW="1054080" imgH="444240" progId="Equation.DSMT4">
                  <p:embed/>
                </p:oleObj>
              </mc:Choice>
              <mc:Fallback>
                <p:oleObj name="Equation" r:id="rId14" imgW="1054080" imgH="444240" progId="Equation.DSMT4">
                  <p:embed/>
                  <p:pic>
                    <p:nvPicPr>
                      <p:cNvPr id="31130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246799" name="Equation" r:id="rId16" imgW="279360" imgH="203040" progId="Equation.DSMT4">
                  <p:embed/>
                </p:oleObj>
              </mc:Choice>
              <mc:Fallback>
                <p:oleObj name="Equation" r:id="rId16" imgW="279360" imgH="203040" progId="Equation.DSMT4">
                  <p:embed/>
                  <p:pic>
                    <p:nvPicPr>
                      <p:cNvPr id="311311"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246800" name="Equation" r:id="rId18" imgW="545760" imgH="228600" progId="Equation.DSMT4">
                  <p:embed/>
                </p:oleObj>
              </mc:Choice>
              <mc:Fallback>
                <p:oleObj name="Equation" r:id="rId18" imgW="545760" imgH="228600" progId="Equation.DSMT4">
                  <p:embed/>
                  <p:pic>
                    <p:nvPicPr>
                      <p:cNvPr id="311312"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246801" name="Equation" r:id="rId20" imgW="1091880" imgH="203040" progId="Equation.DSMT4">
                  <p:embed/>
                </p:oleObj>
              </mc:Choice>
              <mc:Fallback>
                <p:oleObj name="Equation" r:id="rId20" imgW="1091880" imgH="203040" progId="Equation.DSMT4">
                  <p:embed/>
                  <p:pic>
                    <p:nvPicPr>
                      <p:cNvPr id="311313"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246802" name="Equation" r:id="rId22" imgW="253800" imgH="177480" progId="Equation.DSMT4">
                  <p:embed/>
                </p:oleObj>
              </mc:Choice>
              <mc:Fallback>
                <p:oleObj name="Equation" r:id="rId22" imgW="253800" imgH="177480" progId="Equation.DSMT4">
                  <p:embed/>
                  <p:pic>
                    <p:nvPicPr>
                      <p:cNvPr id="311315"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246803" name="Equation" r:id="rId24" imgW="406080" imgH="393480" progId="Equation.DSMT4">
                  <p:embed/>
                </p:oleObj>
              </mc:Choice>
              <mc:Fallback>
                <p:oleObj name="Equation" r:id="rId24" imgW="406080" imgH="393480" progId="Equation.DSMT4">
                  <p:embed/>
                  <p:pic>
                    <p:nvPicPr>
                      <p:cNvPr id="311318"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098180" y="4994275"/>
          <a:ext cx="1998662" cy="735013"/>
        </p:xfrm>
        <a:graphic>
          <a:graphicData uri="http://schemas.openxmlformats.org/presentationml/2006/ole">
            <mc:AlternateContent xmlns:mc="http://schemas.openxmlformats.org/markup-compatibility/2006">
              <mc:Choice xmlns:v="urn:schemas-microsoft-com:vml" Requires="v">
                <p:oleObj spid="_x0000_s246804" name="Equation" r:id="rId26" imgW="1104840" imgH="431640" progId="Equation.DSMT4">
                  <p:embed/>
                </p:oleObj>
              </mc:Choice>
              <mc:Fallback>
                <p:oleObj name="Equation" r:id="rId26" imgW="1104840" imgH="431640" progId="Equation.DSMT4">
                  <p:embed/>
                  <p:pic>
                    <p:nvPicPr>
                      <p:cNvPr id="311319"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98180" y="4994275"/>
                        <a:ext cx="1998662"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28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1300"/>
                                        </p:tgtEl>
                                        <p:attrNameLst>
                                          <p:attrName>style.visibility</p:attrName>
                                        </p:attrNameLst>
                                      </p:cBhvr>
                                      <p:to>
                                        <p:strVal val="visible"/>
                                      </p:to>
                                    </p:set>
                                    <p:animEffect transition="in" filter="wipe(left)">
                                      <p:cBhvr>
                                        <p:cTn id="7" dur="500"/>
                                        <p:tgtEl>
                                          <p:spTgt spid="3113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 calcmode="lin" valueType="num">
                                      <p:cBhvr>
                                        <p:cTn id="12" dur="500" fill="hold"/>
                                        <p:tgtEl>
                                          <p:spTgt spid="311298"/>
                                        </p:tgtEl>
                                        <p:attrNameLst>
                                          <p:attrName>ppt_w</p:attrName>
                                        </p:attrNameLst>
                                      </p:cBhvr>
                                      <p:tavLst>
                                        <p:tav tm="0">
                                          <p:val>
                                            <p:fltVal val="0"/>
                                          </p:val>
                                        </p:tav>
                                        <p:tav tm="100000">
                                          <p:val>
                                            <p:strVal val="#ppt_w"/>
                                          </p:val>
                                        </p:tav>
                                      </p:tavLst>
                                    </p:anim>
                                    <p:anim calcmode="lin" valueType="num">
                                      <p:cBhvr>
                                        <p:cTn id="13" dur="500" fill="hold"/>
                                        <p:tgtEl>
                                          <p:spTgt spid="311298"/>
                                        </p:tgtEl>
                                        <p:attrNameLst>
                                          <p:attrName>ppt_h</p:attrName>
                                        </p:attrNameLst>
                                      </p:cBhvr>
                                      <p:tavLst>
                                        <p:tav tm="0">
                                          <p:val>
                                            <p:fltVal val="0"/>
                                          </p:val>
                                        </p:tav>
                                        <p:tav tm="100000">
                                          <p:val>
                                            <p:strVal val="#ppt_h"/>
                                          </p:val>
                                        </p:tav>
                                      </p:tavLst>
                                    </p:anim>
                                    <p:animEffect transition="in" filter="fade">
                                      <p:cBhvr>
                                        <p:cTn id="14" dur="500"/>
                                        <p:tgtEl>
                                          <p:spTgt spid="3112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11301"/>
                                        </p:tgtEl>
                                        <p:attrNameLst>
                                          <p:attrName>style.visibility</p:attrName>
                                        </p:attrNameLst>
                                      </p:cBhvr>
                                      <p:to>
                                        <p:strVal val="visible"/>
                                      </p:to>
                                    </p:set>
                                    <p:animEffect transition="in" filter="wipe(left)">
                                      <p:cBhvr>
                                        <p:cTn id="19" dur="500"/>
                                        <p:tgtEl>
                                          <p:spTgt spid="311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1303"/>
                                        </p:tgtEl>
                                        <p:attrNameLst>
                                          <p:attrName>style.visibility</p:attrName>
                                        </p:attrNameLst>
                                      </p:cBhvr>
                                      <p:to>
                                        <p:strVal val="visible"/>
                                      </p:to>
                                    </p:set>
                                    <p:animEffect transition="in" filter="wipe(left)">
                                      <p:cBhvr>
                                        <p:cTn id="24" dur="500"/>
                                        <p:tgtEl>
                                          <p:spTgt spid="3113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1304"/>
                                        </p:tgtEl>
                                        <p:attrNameLst>
                                          <p:attrName>style.visibility</p:attrName>
                                        </p:attrNameLst>
                                      </p:cBhvr>
                                      <p:to>
                                        <p:strVal val="visible"/>
                                      </p:to>
                                    </p:set>
                                    <p:animEffect transition="in" filter="wipe(left)">
                                      <p:cBhvr>
                                        <p:cTn id="29" dur="500"/>
                                        <p:tgtEl>
                                          <p:spTgt spid="31130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1305"/>
                                        </p:tgtEl>
                                        <p:attrNameLst>
                                          <p:attrName>style.visibility</p:attrName>
                                        </p:attrNameLst>
                                      </p:cBhvr>
                                      <p:to>
                                        <p:strVal val="visible"/>
                                      </p:to>
                                    </p:set>
                                    <p:animEffect transition="in" filter="wipe(left)">
                                      <p:cBhvr>
                                        <p:cTn id="34" dur="500"/>
                                        <p:tgtEl>
                                          <p:spTgt spid="3113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1310"/>
                                        </p:tgtEl>
                                        <p:attrNameLst>
                                          <p:attrName>style.visibility</p:attrName>
                                        </p:attrNameLst>
                                      </p:cBhvr>
                                      <p:to>
                                        <p:strVal val="visible"/>
                                      </p:to>
                                    </p:set>
                                    <p:animEffect transition="in" filter="wipe(left)">
                                      <p:cBhvr>
                                        <p:cTn id="39" dur="500"/>
                                        <p:tgtEl>
                                          <p:spTgt spid="3113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1311"/>
                                        </p:tgtEl>
                                        <p:attrNameLst>
                                          <p:attrName>style.visibility</p:attrName>
                                        </p:attrNameLst>
                                      </p:cBhvr>
                                      <p:to>
                                        <p:strVal val="visible"/>
                                      </p:to>
                                    </p:set>
                                    <p:animEffect transition="in" filter="wipe(left)">
                                      <p:cBhvr>
                                        <p:cTn id="44" dur="500"/>
                                        <p:tgtEl>
                                          <p:spTgt spid="3113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1312"/>
                                        </p:tgtEl>
                                        <p:attrNameLst>
                                          <p:attrName>style.visibility</p:attrName>
                                        </p:attrNameLst>
                                      </p:cBhvr>
                                      <p:to>
                                        <p:strVal val="visible"/>
                                      </p:to>
                                    </p:set>
                                    <p:animEffect transition="in" filter="wipe(left)">
                                      <p:cBhvr>
                                        <p:cTn id="49" dur="500"/>
                                        <p:tgtEl>
                                          <p:spTgt spid="3113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1313"/>
                                        </p:tgtEl>
                                        <p:attrNameLst>
                                          <p:attrName>style.visibility</p:attrName>
                                        </p:attrNameLst>
                                      </p:cBhvr>
                                      <p:to>
                                        <p:strVal val="visible"/>
                                      </p:to>
                                    </p:set>
                                    <p:animEffect transition="in" filter="wipe(left)">
                                      <p:cBhvr>
                                        <p:cTn id="54" dur="500"/>
                                        <p:tgtEl>
                                          <p:spTgt spid="3113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11306"/>
                                        </p:tgtEl>
                                        <p:attrNameLst>
                                          <p:attrName>style.visibility</p:attrName>
                                        </p:attrNameLst>
                                      </p:cBhvr>
                                      <p:to>
                                        <p:strVal val="visible"/>
                                      </p:to>
                                    </p:set>
                                    <p:animEffect transition="in" filter="wipe(left)">
                                      <p:cBhvr>
                                        <p:cTn id="59" dur="500"/>
                                        <p:tgtEl>
                                          <p:spTgt spid="3113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1307"/>
                                        </p:tgtEl>
                                        <p:attrNameLst>
                                          <p:attrName>style.visibility</p:attrName>
                                        </p:attrNameLst>
                                      </p:cBhvr>
                                      <p:to>
                                        <p:strVal val="visible"/>
                                      </p:to>
                                    </p:set>
                                    <p:animEffect transition="in" filter="wipe(left)">
                                      <p:cBhvr>
                                        <p:cTn id="64" dur="500"/>
                                        <p:tgtEl>
                                          <p:spTgt spid="31130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11308"/>
                                        </p:tgtEl>
                                        <p:attrNameLst>
                                          <p:attrName>style.visibility</p:attrName>
                                        </p:attrNameLst>
                                      </p:cBhvr>
                                      <p:to>
                                        <p:strVal val="visible"/>
                                      </p:to>
                                    </p:set>
                                    <p:animEffect transition="in" filter="wipe(left)">
                                      <p:cBhvr>
                                        <p:cTn id="69" dur="500"/>
                                        <p:tgtEl>
                                          <p:spTgt spid="3113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1309"/>
                                        </p:tgtEl>
                                        <p:attrNameLst>
                                          <p:attrName>style.visibility</p:attrName>
                                        </p:attrNameLst>
                                      </p:cBhvr>
                                      <p:to>
                                        <p:strVal val="visible"/>
                                      </p:to>
                                    </p:set>
                                    <p:animEffect transition="in" filter="wipe(left)">
                                      <p:cBhvr>
                                        <p:cTn id="74" dur="500"/>
                                        <p:tgtEl>
                                          <p:spTgt spid="31130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11302"/>
                                        </p:tgtEl>
                                        <p:attrNameLst>
                                          <p:attrName>style.visibility</p:attrName>
                                        </p:attrNameLst>
                                      </p:cBhvr>
                                      <p:to>
                                        <p:strVal val="visible"/>
                                      </p:to>
                                    </p:set>
                                    <p:animEffect transition="in" filter="wipe(left)">
                                      <p:cBhvr>
                                        <p:cTn id="79" dur="500"/>
                                        <p:tgtEl>
                                          <p:spTgt spid="31130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11314"/>
                                        </p:tgtEl>
                                        <p:attrNameLst>
                                          <p:attrName>style.visibility</p:attrName>
                                        </p:attrNameLst>
                                      </p:cBhvr>
                                      <p:to>
                                        <p:strVal val="visible"/>
                                      </p:to>
                                    </p:set>
                                    <p:animEffect transition="in" filter="wipe(left)">
                                      <p:cBhvr>
                                        <p:cTn id="84" dur="500"/>
                                        <p:tgtEl>
                                          <p:spTgt spid="3113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1315"/>
                                        </p:tgtEl>
                                        <p:attrNameLst>
                                          <p:attrName>style.visibility</p:attrName>
                                        </p:attrNameLst>
                                      </p:cBhvr>
                                      <p:to>
                                        <p:strVal val="visible"/>
                                      </p:to>
                                    </p:set>
                                    <p:animEffect transition="in" filter="wipe(left)">
                                      <p:cBhvr>
                                        <p:cTn id="89" dur="500"/>
                                        <p:tgtEl>
                                          <p:spTgt spid="31131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11318"/>
                                        </p:tgtEl>
                                        <p:attrNameLst>
                                          <p:attrName>style.visibility</p:attrName>
                                        </p:attrNameLst>
                                      </p:cBhvr>
                                      <p:to>
                                        <p:strVal val="visible"/>
                                      </p:to>
                                    </p:set>
                                    <p:animEffect transition="in" filter="wipe(left)">
                                      <p:cBhvr>
                                        <p:cTn id="94" dur="500"/>
                                        <p:tgtEl>
                                          <p:spTgt spid="3113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11319"/>
                                        </p:tgtEl>
                                        <p:attrNameLst>
                                          <p:attrName>style.visibility</p:attrName>
                                        </p:attrNameLst>
                                      </p:cBhvr>
                                      <p:to>
                                        <p:strVal val="visible"/>
                                      </p:to>
                                    </p:set>
                                    <p:animEffect transition="in" filter="wipe(left)">
                                      <p:cBhvr>
                                        <p:cTn id="99" dur="500"/>
                                        <p:tgtEl>
                                          <p:spTgt spid="3113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311316"/>
                                        </p:tgtEl>
                                        <p:attrNameLst>
                                          <p:attrName>style.visibility</p:attrName>
                                        </p:attrNameLst>
                                      </p:cBhvr>
                                      <p:to>
                                        <p:strVal val="visible"/>
                                      </p:to>
                                    </p:set>
                                    <p:animEffect transition="in" filter="wipe(left)">
                                      <p:cBhvr>
                                        <p:cTn id="104" dur="500"/>
                                        <p:tgtEl>
                                          <p:spTgt spid="31131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11317"/>
                                        </p:tgtEl>
                                        <p:attrNameLst>
                                          <p:attrName>style.visibility</p:attrName>
                                        </p:attrNameLst>
                                      </p:cBhvr>
                                      <p:to>
                                        <p:strVal val="visible"/>
                                      </p:to>
                                    </p:set>
                                    <p:animEffect transition="in" filter="wipe(left)">
                                      <p:cBhvr>
                                        <p:cTn id="109" dur="500"/>
                                        <p:tgtEl>
                                          <p:spTgt spid="31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P spid="311301" grpId="0"/>
      <p:bldP spid="311302" grpId="0"/>
      <p:bldP spid="311306" grpId="0"/>
      <p:bldP spid="311310" grpId="0"/>
      <p:bldP spid="311314" grpId="0"/>
      <p:bldP spid="311316" grpId="0"/>
      <p:bldP spid="3113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Wednesday, Aug. 26, 2020</a:t>
            </a:r>
          </a:p>
        </p:txBody>
      </p:sp>
      <p:sp>
        <p:nvSpPr>
          <p:cNvPr id="8" name="Footer Placeholder 4"/>
          <p:cNvSpPr>
            <a:spLocks noGrp="1"/>
          </p:cNvSpPr>
          <p:nvPr>
            <p:ph type="ftr" sz="quarter" idx="11"/>
          </p:nvPr>
        </p:nvSpPr>
        <p:spPr/>
        <p:txBody>
          <a:bodyPr/>
          <a:lstStyle/>
          <a:p>
            <a:pPr>
              <a:defRPr/>
            </a:pPr>
            <a:r>
              <a:rPr lang="de-DE"/>
              <a:t>PHYS 1444-002, Fall 2020                    Dr. Jaehoon Yu</a:t>
            </a:r>
            <a:endParaRPr lang="en-US"/>
          </a:p>
        </p:txBody>
      </p:sp>
      <p:sp>
        <p:nvSpPr>
          <p:cNvPr id="38916" name="Slide Number Placeholder 5"/>
          <p:cNvSpPr>
            <a:spLocks noGrp="1"/>
          </p:cNvSpPr>
          <p:nvPr>
            <p:ph type="sldNum" sz="quarter" idx="12"/>
          </p:nvPr>
        </p:nvSpPr>
        <p:spPr/>
        <p:txBody>
          <a:bodyPr/>
          <a:lstStyle/>
          <a:p>
            <a:pPr>
              <a:defRPr/>
            </a:pPr>
            <a:fld id="{1BC293E1-DDA2-4944-B029-05297B3D35FB}" type="slidenum">
              <a:rPr lang="en-US"/>
              <a:pPr>
                <a:defRPr/>
              </a:pPr>
              <a:t>3</a:t>
            </a:fld>
            <a:endParaRPr lang="en-US"/>
          </a:p>
        </p:txBody>
      </p:sp>
      <p:sp>
        <p:nvSpPr>
          <p:cNvPr id="37893" name="Rectangle 2"/>
          <p:cNvSpPr>
            <a:spLocks noGrp="1" noChangeArrowheads="1"/>
          </p:cNvSpPr>
          <p:nvPr>
            <p:ph type="title"/>
          </p:nvPr>
        </p:nvSpPr>
        <p:spPr>
          <a:xfrm>
            <a:off x="838200" y="76200"/>
            <a:ext cx="7772400" cy="685800"/>
          </a:xfrm>
        </p:spPr>
        <p:txBody>
          <a:bodyPr/>
          <a:lstStyle/>
          <a:p>
            <a:pPr eaLnBrk="1" hangingPunct="1"/>
            <a:r>
              <a:rPr lang="en-US" sz="4000" dirty="0"/>
              <a:t>Evaluation Policy</a:t>
            </a:r>
          </a:p>
        </p:txBody>
      </p:sp>
      <p:sp>
        <p:nvSpPr>
          <p:cNvPr id="200707" name="Rectangle 3"/>
          <p:cNvSpPr>
            <a:spLocks noGrp="1" noChangeArrowheads="1"/>
          </p:cNvSpPr>
          <p:nvPr>
            <p:ph type="body" idx="1"/>
          </p:nvPr>
        </p:nvSpPr>
        <p:spPr>
          <a:xfrm>
            <a:off x="533400" y="762000"/>
            <a:ext cx="8229600" cy="5410200"/>
          </a:xfrm>
          <a:solidFill>
            <a:srgbClr val="FFFFFF"/>
          </a:solidFill>
        </p:spPr>
        <p:txBody>
          <a:bodyPr/>
          <a:lstStyle/>
          <a:p>
            <a:pPr eaLnBrk="1" hangingPunct="1">
              <a:lnSpc>
                <a:spcPct val="80000"/>
              </a:lnSpc>
            </a:pPr>
            <a:r>
              <a:rPr lang="en-US" sz="2800" dirty="0"/>
              <a:t>Homework: </a:t>
            </a:r>
            <a:r>
              <a:rPr lang="en-US" altLang="ko-KR" sz="2800" dirty="0">
                <a:ea typeface="굴림" charset="-127"/>
                <a:cs typeface="굴림" charset="-127"/>
              </a:rPr>
              <a:t>25</a:t>
            </a:r>
            <a:r>
              <a:rPr lang="en-US" sz="2800" dirty="0"/>
              <a:t>%!!!</a:t>
            </a:r>
          </a:p>
          <a:p>
            <a:pPr eaLnBrk="1" hangingPunct="1">
              <a:lnSpc>
                <a:spcPct val="80000"/>
              </a:lnSpc>
            </a:pPr>
            <a:r>
              <a:rPr lang="en-US" sz="2800" dirty="0"/>
              <a:t>Exams</a:t>
            </a:r>
          </a:p>
          <a:p>
            <a:pPr lvl="1" eaLnBrk="1" hangingPunct="1">
              <a:lnSpc>
                <a:spcPct val="80000"/>
              </a:lnSpc>
            </a:pPr>
            <a:r>
              <a:rPr lang="en-US" sz="2400" dirty="0"/>
              <a:t>Final Comprehensive Exam (11am, Wed., </a:t>
            </a:r>
            <a:r>
              <a:rPr lang="en-US" sz="2400" dirty="0">
                <a:ea typeface="굴림" charset="-127"/>
              </a:rPr>
              <a:t>12</a:t>
            </a:r>
            <a:r>
              <a:rPr lang="en-US" sz="2400" dirty="0">
                <a:ea typeface="굴림" charset="-127"/>
                <a:cs typeface="굴림" charset="-127"/>
              </a:rPr>
              <a:t>/16/20</a:t>
            </a:r>
            <a:r>
              <a:rPr lang="en-US" sz="2400" dirty="0"/>
              <a:t>): 23%</a:t>
            </a:r>
          </a:p>
          <a:p>
            <a:pPr lvl="1" eaLnBrk="1" hangingPunct="1">
              <a:lnSpc>
                <a:spcPct val="80000"/>
              </a:lnSpc>
            </a:pPr>
            <a:r>
              <a:rPr lang="en-US" sz="2400" dirty="0"/>
              <a:t>Mid-term Comprehensive Exam (1pm, Mon., 10/19/20): 20%</a:t>
            </a:r>
          </a:p>
          <a:p>
            <a:pPr lvl="1" eaLnBrk="1" hangingPunct="1">
              <a:lnSpc>
                <a:spcPct val="80000"/>
              </a:lnSpc>
            </a:pPr>
            <a:r>
              <a:rPr lang="en-US" sz="2400" dirty="0"/>
              <a:t>One better of the two term Exams (9/23/20 and 11/11/20): </a:t>
            </a:r>
            <a:r>
              <a:rPr lang="en-US" altLang="ko-KR" sz="2400" dirty="0">
                <a:ea typeface="굴림" charset="-127"/>
                <a:cs typeface="굴림" charset="-127"/>
              </a:rPr>
              <a:t>12</a:t>
            </a:r>
            <a:r>
              <a:rPr lang="en-US" sz="2400" dirty="0"/>
              <a:t>%</a:t>
            </a:r>
            <a:endParaRPr lang="en-US" sz="2000" dirty="0"/>
          </a:p>
          <a:p>
            <a:pPr lvl="1" eaLnBrk="1" hangingPunct="1">
              <a:lnSpc>
                <a:spcPct val="80000"/>
              </a:lnSpc>
            </a:pPr>
            <a:r>
              <a:rPr lang="en-US" sz="2400" dirty="0"/>
              <a:t>Missing an exam is not permissible unless pre-approved</a:t>
            </a:r>
          </a:p>
          <a:p>
            <a:pPr lvl="2" eaLnBrk="1" hangingPunct="1">
              <a:lnSpc>
                <a:spcPct val="80000"/>
              </a:lnSpc>
            </a:pPr>
            <a:r>
              <a:rPr lang="en-US" sz="2000" dirty="0"/>
              <a:t>No makeup test</a:t>
            </a:r>
          </a:p>
          <a:p>
            <a:pPr lvl="2" eaLnBrk="1" hangingPunct="1">
              <a:lnSpc>
                <a:spcPct val="80000"/>
              </a:lnSpc>
            </a:pPr>
            <a:r>
              <a:rPr lang="en-US" sz="2000" u="sng" dirty="0">
                <a:solidFill>
                  <a:srgbClr val="A50021"/>
                </a:solidFill>
              </a:rPr>
              <a:t>You will get an F if you miss any of the exams without a prior approval no matter how well you’ve been doing in class!</a:t>
            </a:r>
          </a:p>
          <a:p>
            <a:pPr eaLnBrk="1" hangingPunct="1">
              <a:lnSpc>
                <a:spcPct val="80000"/>
              </a:lnSpc>
            </a:pPr>
            <a:r>
              <a:rPr lang="en-US" sz="2800" dirty="0"/>
              <a:t>Lab score: 10% </a:t>
            </a:r>
          </a:p>
          <a:p>
            <a:pPr eaLnBrk="1" hangingPunct="1">
              <a:lnSpc>
                <a:spcPct val="80000"/>
              </a:lnSpc>
            </a:pPr>
            <a:r>
              <a:rPr lang="en-US" sz="2800" dirty="0"/>
              <a:t>Pop-quizzes: 10%</a:t>
            </a:r>
          </a:p>
          <a:p>
            <a:pPr eaLnBrk="1" hangingPunct="1">
              <a:lnSpc>
                <a:spcPct val="80000"/>
              </a:lnSpc>
            </a:pPr>
            <a:r>
              <a:rPr lang="en-US" sz="2800" dirty="0"/>
              <a:t>Extra credits: 10% of the total</a:t>
            </a:r>
          </a:p>
          <a:p>
            <a:pPr eaLnBrk="1" hangingPunct="1">
              <a:lnSpc>
                <a:spcPct val="80000"/>
              </a:lnSpc>
            </a:pPr>
            <a:r>
              <a:rPr lang="en-US" sz="2800" dirty="0"/>
              <a:t>Grading will be done on a sliding scale on the final scores</a:t>
            </a:r>
          </a:p>
        </p:txBody>
      </p:sp>
      <p:grpSp>
        <p:nvGrpSpPr>
          <p:cNvPr id="2" name="Group 4"/>
          <p:cNvGrpSpPr>
            <a:grpSpLocks/>
          </p:cNvGrpSpPr>
          <p:nvPr/>
        </p:nvGrpSpPr>
        <p:grpSpPr bwMode="auto">
          <a:xfrm>
            <a:off x="-184150" y="4572000"/>
            <a:ext cx="8947150" cy="396875"/>
            <a:chOff x="28" y="2551"/>
            <a:chExt cx="4964" cy="250"/>
          </a:xfrm>
        </p:grpSpPr>
        <p:sp>
          <p:nvSpPr>
            <p:cNvPr id="37896" name="Line 5"/>
            <p:cNvSpPr>
              <a:spLocks noChangeShapeType="1"/>
            </p:cNvSpPr>
            <p:nvPr/>
          </p:nvSpPr>
          <p:spPr bwMode="auto">
            <a:xfrm>
              <a:off x="480" y="2676"/>
              <a:ext cx="4512" cy="0"/>
            </a:xfrm>
            <a:prstGeom prst="line">
              <a:avLst/>
            </a:prstGeom>
            <a:noFill/>
            <a:ln w="28575">
              <a:solidFill>
                <a:srgbClr val="FF0066"/>
              </a:solidFill>
              <a:round/>
              <a:headEnd/>
              <a:tailEnd/>
            </a:ln>
          </p:spPr>
          <p:txBody>
            <a:bodyPr>
              <a:prstTxWarp prst="textNoShape">
                <a:avLst/>
              </a:prstTxWarp>
            </a:bodyPr>
            <a:lstStyle/>
            <a:p>
              <a:endParaRPr lang="en-US"/>
            </a:p>
          </p:txBody>
        </p:sp>
        <p:sp>
          <p:nvSpPr>
            <p:cNvPr id="37897" name="Text Box 6"/>
            <p:cNvSpPr txBox="1">
              <a:spLocks noChangeArrowheads="1"/>
            </p:cNvSpPr>
            <p:nvPr/>
          </p:nvSpPr>
          <p:spPr bwMode="auto">
            <a:xfrm>
              <a:off x="28" y="2551"/>
              <a:ext cx="452" cy="250"/>
            </a:xfrm>
            <a:prstGeom prst="rect">
              <a:avLst/>
            </a:prstGeom>
            <a:noFill/>
            <a:ln w="9525">
              <a:noFill/>
              <a:miter lim="800000"/>
              <a:headEnd/>
              <a:tailEnd/>
            </a:ln>
          </p:spPr>
          <p:txBody>
            <a:bodyPr wrap="none">
              <a:prstTxWarp prst="textNoShape">
                <a:avLst/>
              </a:prstTxWarp>
              <a:spAutoFit/>
            </a:bodyPr>
            <a:lstStyle/>
            <a:p>
              <a:r>
                <a:rPr lang="en-US" sz="2000" b="1">
                  <a:solidFill>
                    <a:srgbClr val="FF0066"/>
                  </a:solidFill>
                  <a:latin typeface="Arial Narrow" charset="0"/>
                </a:rPr>
                <a:t>100%</a:t>
              </a:r>
            </a:p>
          </p:txBody>
        </p:sp>
      </p:grpSp>
    </p:spTree>
    <p:extLst>
      <p:ext uri="{BB962C8B-B14F-4D97-AF65-F5344CB8AC3E}">
        <p14:creationId xmlns:p14="http://schemas.microsoft.com/office/powerpoint/2010/main" val="31629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wipe(left)">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wipe(left)">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wipe(left)">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wipe(left)">
                                      <p:cBhvr>
                                        <p:cTn id="32" dur="500"/>
                                        <p:tgtEl>
                                          <p:spTgt spid="200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0707">
                                            <p:txEl>
                                              <p:pRg st="6" end="6"/>
                                            </p:txEl>
                                          </p:spTgt>
                                        </p:tgtEl>
                                        <p:attrNameLst>
                                          <p:attrName>style.visibility</p:attrName>
                                        </p:attrNameLst>
                                      </p:cBhvr>
                                      <p:to>
                                        <p:strVal val="visible"/>
                                      </p:to>
                                    </p:set>
                                    <p:animEffect transition="in" filter="wipe(left)">
                                      <p:cBhvr>
                                        <p:cTn id="37" dur="500"/>
                                        <p:tgtEl>
                                          <p:spTgt spid="200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0707">
                                            <p:txEl>
                                              <p:pRg st="7" end="7"/>
                                            </p:txEl>
                                          </p:spTgt>
                                        </p:tgtEl>
                                        <p:attrNameLst>
                                          <p:attrName>style.visibility</p:attrName>
                                        </p:attrNameLst>
                                      </p:cBhvr>
                                      <p:to>
                                        <p:strVal val="visible"/>
                                      </p:to>
                                    </p:set>
                                    <p:animEffect transition="in" filter="wipe(left)">
                                      <p:cBhvr>
                                        <p:cTn id="42" dur="500"/>
                                        <p:tgtEl>
                                          <p:spTgt spid="2007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0707">
                                            <p:txEl>
                                              <p:pRg st="8" end="8"/>
                                            </p:txEl>
                                          </p:spTgt>
                                        </p:tgtEl>
                                        <p:attrNameLst>
                                          <p:attrName>style.visibility</p:attrName>
                                        </p:attrNameLst>
                                      </p:cBhvr>
                                      <p:to>
                                        <p:strVal val="visible"/>
                                      </p:to>
                                    </p:set>
                                    <p:animEffect transition="in" filter="wipe(left)">
                                      <p:cBhvr>
                                        <p:cTn id="47" dur="500"/>
                                        <p:tgtEl>
                                          <p:spTgt spid="2007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0707">
                                            <p:txEl>
                                              <p:pRg st="9" end="9"/>
                                            </p:txEl>
                                          </p:spTgt>
                                        </p:tgtEl>
                                        <p:attrNameLst>
                                          <p:attrName>style.visibility</p:attrName>
                                        </p:attrNameLst>
                                      </p:cBhvr>
                                      <p:to>
                                        <p:strVal val="visible"/>
                                      </p:to>
                                    </p:set>
                                    <p:animEffect transition="in" filter="wipe(left)">
                                      <p:cBhvr>
                                        <p:cTn id="52" dur="500"/>
                                        <p:tgtEl>
                                          <p:spTgt spid="2007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0707">
                                            <p:txEl>
                                              <p:pRg st="10" end="10"/>
                                            </p:txEl>
                                          </p:spTgt>
                                        </p:tgtEl>
                                        <p:attrNameLst>
                                          <p:attrName>style.visibility</p:attrName>
                                        </p:attrNameLst>
                                      </p:cBhvr>
                                      <p:to>
                                        <p:strVal val="visible"/>
                                      </p:to>
                                    </p:set>
                                    <p:animEffect transition="in" filter="wipe(left)">
                                      <p:cBhvr>
                                        <p:cTn id="62" dur="500"/>
                                        <p:tgtEl>
                                          <p:spTgt spid="20070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00707">
                                            <p:txEl>
                                              <p:pRg st="11" end="11"/>
                                            </p:txEl>
                                          </p:spTgt>
                                        </p:tgtEl>
                                        <p:attrNameLst>
                                          <p:attrName>style.visibility</p:attrName>
                                        </p:attrNameLst>
                                      </p:cBhvr>
                                      <p:to>
                                        <p:strVal val="visible"/>
                                      </p:to>
                                    </p:set>
                                    <p:animEffect transition="in" filter="wipe(left)">
                                      <p:cBhvr>
                                        <p:cTn id="67" dur="500"/>
                                        <p:tgtEl>
                                          <p:spTgt spid="2007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21,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on </a:t>
            </a:r>
            <a:r>
              <a:rPr lang="en-US" sz="2400" b="1" u="sng" kern="0" dirty="0">
                <a:solidFill>
                  <a:srgbClr val="C00000"/>
                </a:solidFill>
              </a:rPr>
              <a:t>Nov. 3 </a:t>
            </a:r>
            <a:r>
              <a:rPr lang="en-US" sz="2400" kern="0" dirty="0"/>
              <a:t>with </a:t>
            </a:r>
            <a:r>
              <a:rPr lang="en-US" sz="2400" b="1" u="sng" kern="0" dirty="0">
                <a:solidFill>
                  <a:srgbClr val="C00000"/>
                </a:solidFill>
              </a:rPr>
              <a:t>early voting Tue. Oct. 13 – Fri. Oct. 30</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access code (or </a:t>
            </a:r>
            <a:r>
              <a:rPr lang="en-US" sz="2400" kern="0" dirty="0">
                <a:solidFill>
                  <a:srgbClr val="C00000"/>
                </a:solidFill>
              </a:rPr>
              <a:t>“I Voted” sticker if the voting was not using an electronic machine)</a:t>
            </a:r>
            <a:r>
              <a:rPr lang="en-US" sz="2400" kern="0" dirty="0"/>
              <a:t> on a sheet of paper with the date, the precinct number, the name of the person voted</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 (</a:t>
            </a:r>
            <a:r>
              <a:rPr lang="en-US" sz="2400" b="1" u="sng" kern="0" dirty="0">
                <a:solidFill>
                  <a:srgbClr val="CC00CC"/>
                </a:solidFill>
              </a:rPr>
              <a:t>poll 13</a:t>
            </a:r>
            <a:r>
              <a:rPr lang="en-US" sz="2400" b="1" u="sng" kern="0" dirty="0">
                <a:solidFill>
                  <a:srgbClr val="C00000"/>
                </a:solidFill>
              </a:rPr>
              <a:t>)</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
                                            <p:txEl>
                                              <p:pRg st="5" end="5"/>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0">
                                            <p:txEl>
                                              <p:pRg st="3" end="3"/>
                                            </p:txEl>
                                          </p:spTgt>
                                        </p:tgtEl>
                                        <p:attrNameLst>
                                          <p:attrName>style.color</p:attrName>
                                        </p:attrNameLst>
                                      </p:cBhvr>
                                      <p:by>
                                        <p:hsl h="7200000" s="0" l="0"/>
                                      </p:by>
                                    </p:animClr>
                                    <p:animClr clrSpc="hsl" dir="cw">
                                      <p:cBhvr>
                                        <p:cTn id="15" dur="500" fill="hold"/>
                                        <p:tgtEl>
                                          <p:spTgt spid="10">
                                            <p:txEl>
                                              <p:pRg st="3" end="3"/>
                                            </p:txEl>
                                          </p:spTgt>
                                        </p:tgtEl>
                                        <p:attrNameLst>
                                          <p:attrName>fillcolor</p:attrName>
                                        </p:attrNameLst>
                                      </p:cBhvr>
                                      <p:by>
                                        <p:hsl h="7200000" s="0" l="0"/>
                                      </p:by>
                                    </p:animClr>
                                    <p:animClr clrSpc="hsl" dir="cw">
                                      <p:cBhvr>
                                        <p:cTn id="16" dur="500" fill="hold"/>
                                        <p:tgtEl>
                                          <p:spTgt spid="10">
                                            <p:txEl>
                                              <p:pRg st="3" end="3"/>
                                            </p:txEl>
                                          </p:spTgt>
                                        </p:tgtEl>
                                        <p:attrNameLst>
                                          <p:attrName>stroke.color</p:attrName>
                                        </p:attrNameLst>
                                      </p:cBhvr>
                                      <p:by>
                                        <p:hsl h="7200000" s="0" l="0"/>
                                      </p:by>
                                    </p:animClr>
                                    <p:set>
                                      <p:cBhvr>
                                        <p:cTn id="17" dur="500" fill="hold"/>
                                        <p:tgtEl>
                                          <p:spTgt spid="1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666521"/>
          </a:xfrm>
        </p:spPr>
        <p:txBody>
          <a:bodyPr/>
          <a:lstStyle/>
          <a:p>
            <a:r>
              <a:rPr lang="en-US" dirty="0"/>
              <a:t>Access code sheet/Sticker</a:t>
            </a:r>
          </a:p>
        </p:txBody>
      </p:sp>
      <p:sp>
        <p:nvSpPr>
          <p:cNvPr id="4" name="Date Placeholder 3"/>
          <p:cNvSpPr>
            <a:spLocks noGrp="1"/>
          </p:cNvSpPr>
          <p:nvPr>
            <p:ph type="dt" sz="half" idx="10"/>
          </p:nvPr>
        </p:nvSpPr>
        <p:spPr/>
        <p:txBody>
          <a:bodyPr/>
          <a:lstStyle/>
          <a:p>
            <a:pPr>
              <a:defRPr/>
            </a:pPr>
            <a:r>
              <a:rPr lang="en-US"/>
              <a:t>Wednesday, Oct. 21,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53660" y="618095"/>
            <a:ext cx="2204762" cy="3590055"/>
          </a:xfrm>
          <a:prstGeom prst="rect">
            <a:avLst/>
          </a:prstGeom>
          <a:ln w="57150">
            <a:solidFill>
              <a:srgbClr val="C00000"/>
            </a:solidFill>
          </a:ln>
        </p:spPr>
      </p:pic>
      <p:pic>
        <p:nvPicPr>
          <p:cNvPr id="9" name="Picture 8" descr="Text, letter&#10;&#10;Description automatically generated">
            <a:extLst>
              <a:ext uri="{FF2B5EF4-FFF2-40B4-BE49-F238E27FC236}">
                <a16:creationId xmlns:a16="http://schemas.microsoft.com/office/drawing/2014/main" id="{605C802F-FCE1-FE46-B2C5-7476D10DA715}"/>
              </a:ext>
            </a:extLst>
          </p:cNvPr>
          <p:cNvPicPr>
            <a:picLocks noChangeAspect="1"/>
          </p:cNvPicPr>
          <p:nvPr/>
        </p:nvPicPr>
        <p:blipFill>
          <a:blip r:embed="rId3"/>
          <a:stretch>
            <a:fillRect/>
          </a:stretch>
        </p:blipFill>
        <p:spPr>
          <a:xfrm rot="5400000">
            <a:off x="-200628" y="1437432"/>
            <a:ext cx="5541517" cy="4156138"/>
          </a:xfrm>
          <a:prstGeom prst="rect">
            <a:avLst/>
          </a:prstGeom>
        </p:spPr>
      </p:pic>
      <p:sp>
        <p:nvSpPr>
          <p:cNvPr id="10" name="TextBox 9">
            <a:extLst>
              <a:ext uri="{FF2B5EF4-FFF2-40B4-BE49-F238E27FC236}">
                <a16:creationId xmlns:a16="http://schemas.microsoft.com/office/drawing/2014/main" id="{347313FC-C600-CE47-A767-8A85D32E5917}"/>
              </a:ext>
            </a:extLst>
          </p:cNvPr>
          <p:cNvSpPr txBox="1"/>
          <p:nvPr/>
        </p:nvSpPr>
        <p:spPr>
          <a:xfrm>
            <a:off x="5075547" y="4191000"/>
            <a:ext cx="3560991" cy="1631216"/>
          </a:xfrm>
          <a:prstGeom prst="rect">
            <a:avLst/>
          </a:prstGeom>
          <a:noFill/>
          <a:ln w="38100">
            <a:solidFill>
              <a:srgbClr val="C00000"/>
            </a:solidFill>
          </a:ln>
        </p:spPr>
        <p:txBody>
          <a:bodyPr wrap="square" rtlCol="0">
            <a:spAutoFit/>
          </a:bodyPr>
          <a:lstStyle/>
          <a:p>
            <a:r>
              <a:rPr lang="en-US" sz="2000" dirty="0">
                <a:solidFill>
                  <a:schemeClr val="accent2"/>
                </a:solidFill>
                <a:latin typeface="Arial Narrow" panose="020B0604020202020204" pitchFamily="34" charset="0"/>
                <a:cs typeface="Arial Narrow" panose="020B0604020202020204" pitchFamily="34" charset="0"/>
              </a:rPr>
              <a:t>This must be accompanied with date of the vote, the county name, the precinct number, the full name of the person voted and the signature of the person</a:t>
            </a:r>
          </a:p>
        </p:txBody>
      </p:sp>
      <p:cxnSp>
        <p:nvCxnSpPr>
          <p:cNvPr id="12" name="Curved Connector 11">
            <a:extLst>
              <a:ext uri="{FF2B5EF4-FFF2-40B4-BE49-F238E27FC236}">
                <a16:creationId xmlns:a16="http://schemas.microsoft.com/office/drawing/2014/main" id="{CA2FF31F-860E-B444-95C9-A0DEEAC41907}"/>
              </a:ext>
            </a:extLst>
          </p:cNvPr>
          <p:cNvCxnSpPr>
            <a:stCxn id="10" idx="1"/>
          </p:cNvCxnSpPr>
          <p:nvPr/>
        </p:nvCxnSpPr>
        <p:spPr bwMode="auto">
          <a:xfrm>
            <a:off x="5029200" y="5077656"/>
            <a:ext cx="914400" cy="914400"/>
          </a:xfrm>
          <a:prstGeom prst="curvedConnector3">
            <a:avLst/>
          </a:prstGeom>
          <a:noFill/>
          <a:ln w="9525" cap="flat" cmpd="sng" algn="ctr">
            <a:noFill/>
            <a:prstDash val="solid"/>
            <a:round/>
            <a:headEnd type="none" w="med" len="med"/>
            <a:tailEnd type="triangle"/>
          </a:ln>
          <a:effectLst/>
        </p:spPr>
      </p:cxnSp>
      <p:cxnSp>
        <p:nvCxnSpPr>
          <p:cNvPr id="14" name="Curved Connector 13">
            <a:extLst>
              <a:ext uri="{FF2B5EF4-FFF2-40B4-BE49-F238E27FC236}">
                <a16:creationId xmlns:a16="http://schemas.microsoft.com/office/drawing/2014/main" id="{9BD98E78-1668-5C4F-9E5E-04034AFEE446}"/>
              </a:ext>
            </a:extLst>
          </p:cNvPr>
          <p:cNvCxnSpPr>
            <a:stCxn id="10" idx="1"/>
          </p:cNvCxnSpPr>
          <p:nvPr/>
        </p:nvCxnSpPr>
        <p:spPr bwMode="auto">
          <a:xfrm>
            <a:off x="5075547" y="5006608"/>
            <a:ext cx="914400" cy="914400"/>
          </a:xfrm>
          <a:prstGeom prst="curvedConnector3">
            <a:avLst/>
          </a:prstGeom>
          <a:noFill/>
          <a:ln w="9525" cap="flat" cmpd="sng" algn="ctr">
            <a:noFill/>
            <a:prstDash val="solid"/>
            <a:round/>
            <a:headEnd type="none" w="med" len="med"/>
            <a:tailEnd type="none" w="med" len="med"/>
          </a:ln>
          <a:effectLst/>
        </p:spPr>
      </p:cxnSp>
      <p:cxnSp>
        <p:nvCxnSpPr>
          <p:cNvPr id="16" name="Curved Connector 15">
            <a:extLst>
              <a:ext uri="{FF2B5EF4-FFF2-40B4-BE49-F238E27FC236}">
                <a16:creationId xmlns:a16="http://schemas.microsoft.com/office/drawing/2014/main" id="{332B2014-49A6-C04D-A4F8-AF6E3C7AA73D}"/>
              </a:ext>
            </a:extLst>
          </p:cNvPr>
          <p:cNvCxnSpPr>
            <a:cxnSpLocks/>
            <a:stCxn id="10" idx="0"/>
            <a:endCxn id="8" idx="1"/>
          </p:cNvCxnSpPr>
          <p:nvPr/>
        </p:nvCxnSpPr>
        <p:spPr bwMode="auto">
          <a:xfrm rot="16200000" flipV="1">
            <a:off x="6518295" y="3853251"/>
            <a:ext cx="675497" cy="1"/>
          </a:xfrm>
          <a:prstGeom prst="curvedConnector5">
            <a:avLst>
              <a:gd name="adj1" fmla="val 33842"/>
              <a:gd name="adj2" fmla="val 200909600000"/>
              <a:gd name="adj3" fmla="val 66158"/>
            </a:avLst>
          </a:prstGeom>
          <a:noFill/>
          <a:ln w="571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7594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 #6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609600"/>
            <a:ext cx="8839200" cy="5806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12 cells for testing </a:t>
            </a:r>
          </a:p>
          <a:p>
            <a:r>
              <a:rPr lang="en-US" sz="1800" dirty="0"/>
              <a:t>Fill the US Historic event analysis table at the bottom half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10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Due: 11pm, this Friday, Oct. 23</a:t>
            </a:r>
          </a:p>
          <a:p>
            <a:pPr lvl="1"/>
            <a:r>
              <a:rPr lang="en-US" sz="1600" dirty="0"/>
              <a:t>Submit one pdf file SP6-YourLastName-YourFirstName.pdf, including the spreadsheet</a:t>
            </a:r>
          </a:p>
          <a:p>
            <a:pPr lvl="1"/>
            <a:r>
              <a:rPr lang="en-US" sz="1600" dirty="0"/>
              <a:t>Spreadsheet has been posted on canvas.  Download ASAP.</a:t>
            </a:r>
          </a:p>
        </p:txBody>
      </p:sp>
      <p:sp>
        <p:nvSpPr>
          <p:cNvPr id="2" name="Date Placeholder 1">
            <a:extLst>
              <a:ext uri="{FF2B5EF4-FFF2-40B4-BE49-F238E27FC236}">
                <a16:creationId xmlns:a16="http://schemas.microsoft.com/office/drawing/2014/main" id="{82ACFFB2-8F5E-464A-9F18-0212CF3BA809}"/>
              </a:ext>
            </a:extLst>
          </p:cNvPr>
          <p:cNvSpPr>
            <a:spLocks noGrp="1"/>
          </p:cNvSpPr>
          <p:nvPr>
            <p:ph type="dt" sz="half" idx="10"/>
          </p:nvPr>
        </p:nvSpPr>
        <p:spPr/>
        <p:txBody>
          <a:bodyPr/>
          <a:lstStyle/>
          <a:p>
            <a:pPr>
              <a:defRPr/>
            </a:pPr>
            <a:r>
              <a:rPr lang="en-US"/>
              <a:t>Wednesday, Oct. 21, 2020</a:t>
            </a:r>
          </a:p>
        </p:txBody>
      </p:sp>
      <p:sp>
        <p:nvSpPr>
          <p:cNvPr id="3" name="Footer Placeholder 2">
            <a:extLst>
              <a:ext uri="{FF2B5EF4-FFF2-40B4-BE49-F238E27FC236}">
                <a16:creationId xmlns:a16="http://schemas.microsoft.com/office/drawing/2014/main" id="{BF7212D6-FD5A-CA4C-A025-F64AC9CEBDD5}"/>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E9FE5602-4BEA-144D-94EB-BF02F7A457AE}"/>
              </a:ext>
            </a:extLst>
          </p:cNvPr>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spTree>
    <p:extLst>
      <p:ext uri="{BB962C8B-B14F-4D97-AF65-F5344CB8AC3E}">
        <p14:creationId xmlns:p14="http://schemas.microsoft.com/office/powerpoint/2010/main" val="39910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12913"/>
          </a:xfrm>
        </p:spPr>
        <p:txBody>
          <a:bodyPr/>
          <a:lstStyle/>
          <a:p>
            <a:r>
              <a:rPr lang="en-US" dirty="0"/>
              <a:t>SP6 spreadsheet</a:t>
            </a:r>
          </a:p>
        </p:txBody>
      </p:sp>
      <p:sp>
        <p:nvSpPr>
          <p:cNvPr id="4" name="Date Placeholder 3"/>
          <p:cNvSpPr>
            <a:spLocks noGrp="1"/>
          </p:cNvSpPr>
          <p:nvPr>
            <p:ph type="dt" sz="half" idx="10"/>
          </p:nvPr>
        </p:nvSpPr>
        <p:spPr/>
        <p:txBody>
          <a:bodyPr/>
          <a:lstStyle/>
          <a:p>
            <a:pPr>
              <a:defRPr/>
            </a:pPr>
            <a:r>
              <a:rPr lang="en-US"/>
              <a:t>Wednesday, Oct. 21,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7</a:t>
            </a:fld>
            <a:endParaRPr lang="en-US"/>
          </a:p>
        </p:txBody>
      </p:sp>
      <p:pic>
        <p:nvPicPr>
          <p:cNvPr id="13" name="Picture 12">
            <a:extLst>
              <a:ext uri="{FF2B5EF4-FFF2-40B4-BE49-F238E27FC236}">
                <a16:creationId xmlns:a16="http://schemas.microsoft.com/office/drawing/2014/main" id="{D4A03E42-C53D-1141-AA21-64ABF869CB07}"/>
              </a:ext>
            </a:extLst>
          </p:cNvPr>
          <p:cNvPicPr>
            <a:picLocks noChangeAspect="1"/>
          </p:cNvPicPr>
          <p:nvPr/>
        </p:nvPicPr>
        <p:blipFill>
          <a:blip r:embed="rId2"/>
          <a:stretch>
            <a:fillRect/>
          </a:stretch>
        </p:blipFill>
        <p:spPr>
          <a:xfrm>
            <a:off x="-304799" y="152400"/>
            <a:ext cx="9753600" cy="6858000"/>
          </a:xfrm>
          <a:prstGeom prst="rect">
            <a:avLst/>
          </a:prstGeom>
        </p:spPr>
      </p:pic>
    </p:spTree>
    <p:extLst>
      <p:ext uri="{BB962C8B-B14F-4D97-AF65-F5344CB8AC3E}">
        <p14:creationId xmlns:p14="http://schemas.microsoft.com/office/powerpoint/2010/main" val="60409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21, 2020</a:t>
            </a:r>
          </a:p>
        </p:txBody>
      </p:sp>
      <p:sp>
        <p:nvSpPr>
          <p:cNvPr id="5" name="Footer Placeholder 4"/>
          <p:cNvSpPr>
            <a:spLocks noGrp="1"/>
          </p:cNvSpPr>
          <p:nvPr>
            <p:ph type="ftr" sz="quarter" idx="11"/>
          </p:nvPr>
        </p:nvSpPr>
        <p:spPr/>
        <p:txBody>
          <a:bodyPr/>
          <a:lstStyle/>
          <a:p>
            <a:r>
              <a:rPr lang="en-US"/>
              <a:t>PHYS 1444-002, Fall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8</a:t>
            </a:fld>
            <a:endParaRPr lang="en-US"/>
          </a:p>
        </p:txBody>
      </p:sp>
      <p:sp>
        <p:nvSpPr>
          <p:cNvPr id="111618" name="Rectangle 2"/>
          <p:cNvSpPr>
            <a:spLocks noGrp="1" noChangeArrowheads="1"/>
          </p:cNvSpPr>
          <p:nvPr>
            <p:ph type="title"/>
          </p:nvPr>
        </p:nvSpPr>
        <p:spPr>
          <a:xfrm>
            <a:off x="304800" y="76200"/>
            <a:ext cx="8610600" cy="609600"/>
          </a:xfrm>
        </p:spPr>
        <p:txBody>
          <a:bodyPr/>
          <a:lstStyle/>
          <a:p>
            <a:r>
              <a:rPr lang="en-US" dirty="0"/>
              <a:t>Special Project #7: Electric Power Usage</a:t>
            </a:r>
          </a:p>
        </p:txBody>
      </p:sp>
      <p:sp>
        <p:nvSpPr>
          <p:cNvPr id="111619" name="Rectangle 3"/>
          <p:cNvSpPr>
            <a:spLocks noGrp="1" noChangeArrowheads="1"/>
          </p:cNvSpPr>
          <p:nvPr>
            <p:ph type="body" idx="1"/>
          </p:nvPr>
        </p:nvSpPr>
        <p:spPr>
          <a:xfrm>
            <a:off x="152400" y="685800"/>
            <a:ext cx="8839200" cy="54102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a:t>
            </a:r>
          </a:p>
          <a:p>
            <a:r>
              <a:rPr lang="en-US" sz="2400" dirty="0"/>
              <a:t>Due: Beginning of the class Monday, Nov. 2</a:t>
            </a:r>
          </a:p>
          <a:p>
            <a:pPr lvl="1"/>
            <a:r>
              <a:rPr lang="en-US" sz="2000" dirty="0"/>
              <a:t>Scan all pages of your special project into the pdf format</a:t>
            </a:r>
          </a:p>
          <a:p>
            <a:pPr lvl="1"/>
            <a:r>
              <a:rPr lang="en-US" sz="2000" dirty="0"/>
              <a:t>Save all pages into one file with the filename SP7-YourLastName-YourFirstName.pdf</a:t>
            </a:r>
          </a:p>
          <a:p>
            <a:pPr lvl="1"/>
            <a:r>
              <a:rPr lang="en-US" sz="2000" dirty="0"/>
              <a:t>Submit on CANVAS</a:t>
            </a:r>
          </a:p>
        </p:txBody>
      </p:sp>
    </p:spTree>
    <p:extLst>
      <p:ext uri="{BB962C8B-B14F-4D97-AF65-F5344CB8AC3E}">
        <p14:creationId xmlns:p14="http://schemas.microsoft.com/office/powerpoint/2010/main" val="20981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Wednesday, Oct. 21,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1444-002, Fall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9</a:t>
            </a:fld>
            <a:endParaRPr lang="en-US"/>
          </a:p>
        </p:txBody>
      </p:sp>
      <p:pic>
        <p:nvPicPr>
          <p:cNvPr id="6" name="Picture 5">
            <a:extLst>
              <a:ext uri="{FF2B5EF4-FFF2-40B4-BE49-F238E27FC236}">
                <a16:creationId xmlns:a16="http://schemas.microsoft.com/office/drawing/2014/main" id="{CB6FC614-2C2A-1D4C-A8F4-D6AC7E2BEBF7}"/>
              </a:ext>
            </a:extLst>
          </p:cNvPr>
          <p:cNvPicPr>
            <a:picLocks noChangeAspect="1"/>
          </p:cNvPicPr>
          <p:nvPr/>
        </p:nvPicPr>
        <p:blipFill>
          <a:blip r:embed="rId3"/>
          <a:stretch>
            <a:fillRect/>
          </a:stretch>
        </p:blipFill>
        <p:spPr>
          <a:xfrm>
            <a:off x="-76200" y="0"/>
            <a:ext cx="9372600" cy="6858000"/>
          </a:xfrm>
          <a:prstGeom prst="rect">
            <a:avLst/>
          </a:prstGeom>
        </p:spPr>
      </p:pic>
    </p:spTree>
    <p:extLst>
      <p:ext uri="{BB962C8B-B14F-4D97-AF65-F5344CB8AC3E}">
        <p14:creationId xmlns:p14="http://schemas.microsoft.com/office/powerpoint/2010/main" val="6838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58112</TotalTime>
  <Words>2621</Words>
  <Application>Microsoft Macintosh PowerPoint</Application>
  <PresentationFormat>On-screen Show (4:3)</PresentationFormat>
  <Paragraphs>265</Paragraphs>
  <Slides>21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Narrow</vt:lpstr>
      <vt:lpstr>Monotype Corsiva</vt:lpstr>
      <vt:lpstr>Symbol</vt:lpstr>
      <vt:lpstr>Times New Roman</vt:lpstr>
      <vt:lpstr>phys1443-spring02</vt:lpstr>
      <vt:lpstr>Equation</vt:lpstr>
      <vt:lpstr>PHYS 1441 – Section 002 Lecture #14</vt:lpstr>
      <vt:lpstr>Announcements</vt:lpstr>
      <vt:lpstr>Evaluation Policy</vt:lpstr>
      <vt:lpstr>SP#5 – Civic Duty II: Election Participation</vt:lpstr>
      <vt:lpstr>Access code sheet/Sticker</vt:lpstr>
      <vt:lpstr>SP #6 – Statistical Analysis : COVID19 </vt:lpstr>
      <vt:lpstr>SP6 spreadsheet</vt:lpstr>
      <vt:lpstr>Special Project #7: Electric Power Usage</vt:lpstr>
      <vt:lpstr>PowerPoint Presentation</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1129</cp:revision>
  <dcterms:created xsi:type="dcterms:W3CDTF">2012-01-19T04:21:20Z</dcterms:created>
  <dcterms:modified xsi:type="dcterms:W3CDTF">2020-10-21T19:54:13Z</dcterms:modified>
</cp:coreProperties>
</file>