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391" r:id="rId2"/>
    <p:sldId id="481" r:id="rId3"/>
    <p:sldId id="744" r:id="rId4"/>
    <p:sldId id="688" r:id="rId5"/>
    <p:sldId id="715" r:id="rId6"/>
    <p:sldId id="757" r:id="rId7"/>
    <p:sldId id="682" r:id="rId8"/>
    <p:sldId id="683" r:id="rId9"/>
    <p:sldId id="750" r:id="rId10"/>
    <p:sldId id="687" r:id="rId11"/>
    <p:sldId id="691" r:id="rId12"/>
    <p:sldId id="692" r:id="rId13"/>
    <p:sldId id="758" r:id="rId14"/>
    <p:sldId id="693" r:id="rId15"/>
    <p:sldId id="651" r:id="rId16"/>
    <p:sldId id="652" r:id="rId17"/>
    <p:sldId id="751" r:id="rId18"/>
    <p:sldId id="752" r:id="rId19"/>
    <p:sldId id="753" r:id="rId20"/>
    <p:sldId id="656" r:id="rId21"/>
    <p:sldId id="754" r:id="rId22"/>
    <p:sldId id="755" r:id="rId23"/>
    <p:sldId id="756" r:id="rId24"/>
  </p:sldIdLst>
  <p:sldSz cx="9144000" cy="6858000" type="screen4x3"/>
  <p:notesSz cx="6877050" cy="9163050"/>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457200" rtl="0" eaLnBrk="1" latinLnBrk="0" hangingPunct="1">
      <a:defRPr sz="2400" kern="1200">
        <a:solidFill>
          <a:schemeClr val="tx1"/>
        </a:solidFill>
        <a:latin typeface="Times New Roman" charset="0"/>
        <a:ea typeface="+mn-ea"/>
        <a:cs typeface="+mn-cs"/>
      </a:defRPr>
    </a:lvl6pPr>
    <a:lvl7pPr marL="2743200" algn="l" defTabSz="457200" rtl="0" eaLnBrk="1" latinLnBrk="0" hangingPunct="1">
      <a:defRPr sz="2400" kern="1200">
        <a:solidFill>
          <a:schemeClr val="tx1"/>
        </a:solidFill>
        <a:latin typeface="Times New Roman" charset="0"/>
        <a:ea typeface="+mn-ea"/>
        <a:cs typeface="+mn-cs"/>
      </a:defRPr>
    </a:lvl7pPr>
    <a:lvl8pPr marL="3200400" algn="l" defTabSz="457200" rtl="0" eaLnBrk="1" latinLnBrk="0" hangingPunct="1">
      <a:defRPr sz="2400" kern="1200">
        <a:solidFill>
          <a:schemeClr val="tx1"/>
        </a:solidFill>
        <a:latin typeface="Times New Roman" charset="0"/>
        <a:ea typeface="+mn-ea"/>
        <a:cs typeface="+mn-cs"/>
      </a:defRPr>
    </a:lvl8pPr>
    <a:lvl9pPr marL="3657600" algn="l" defTabSz="4572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0033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003300"/>
    <a:srgbClr val="FFFFCC"/>
    <a:srgbClr val="FFFF99"/>
    <a:srgbClr val="99FFCC"/>
    <a:srgbClr val="660066"/>
    <a:srgbClr val="CC6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43"/>
    <p:restoredTop sz="94660"/>
  </p:normalViewPr>
  <p:slideViewPr>
    <p:cSldViewPr>
      <p:cViewPr varScale="1">
        <p:scale>
          <a:sx n="134" d="100"/>
          <a:sy n="134" d="100"/>
        </p:scale>
        <p:origin x="184" y="3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5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5" Type="http://schemas.openxmlformats.org/officeDocument/2006/relationships/image" Target="../media/image10.wmf"/><Relationship Id="rId4"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8.wmf"/><Relationship Id="rId1" Type="http://schemas.openxmlformats.org/officeDocument/2006/relationships/image" Target="../media/image33.wmf"/><Relationship Id="rId5" Type="http://schemas.openxmlformats.org/officeDocument/2006/relationships/image" Target="../media/image60.wmf"/><Relationship Id="rId4" Type="http://schemas.openxmlformats.org/officeDocument/2006/relationships/image" Target="../media/image59.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68.wmf"/><Relationship Id="rId13" Type="http://schemas.openxmlformats.org/officeDocument/2006/relationships/image" Target="../media/image73.wmf"/><Relationship Id="rId3" Type="http://schemas.openxmlformats.org/officeDocument/2006/relationships/image" Target="../media/image63.wmf"/><Relationship Id="rId7" Type="http://schemas.openxmlformats.org/officeDocument/2006/relationships/image" Target="../media/image67.wmf"/><Relationship Id="rId12" Type="http://schemas.openxmlformats.org/officeDocument/2006/relationships/image" Target="../media/image72.wmf"/><Relationship Id="rId2" Type="http://schemas.openxmlformats.org/officeDocument/2006/relationships/image" Target="../media/image62.wmf"/><Relationship Id="rId1" Type="http://schemas.openxmlformats.org/officeDocument/2006/relationships/image" Target="../media/image61.wmf"/><Relationship Id="rId6" Type="http://schemas.openxmlformats.org/officeDocument/2006/relationships/image" Target="../media/image66.wmf"/><Relationship Id="rId11" Type="http://schemas.openxmlformats.org/officeDocument/2006/relationships/image" Target="../media/image71.wmf"/><Relationship Id="rId5" Type="http://schemas.openxmlformats.org/officeDocument/2006/relationships/image" Target="../media/image65.wmf"/><Relationship Id="rId15" Type="http://schemas.openxmlformats.org/officeDocument/2006/relationships/image" Target="../media/image75.wmf"/><Relationship Id="rId10" Type="http://schemas.openxmlformats.org/officeDocument/2006/relationships/image" Target="../media/image70.wmf"/><Relationship Id="rId4" Type="http://schemas.openxmlformats.org/officeDocument/2006/relationships/image" Target="../media/image64.wmf"/><Relationship Id="rId9" Type="http://schemas.openxmlformats.org/officeDocument/2006/relationships/image" Target="../media/image69.wmf"/><Relationship Id="rId14" Type="http://schemas.openxmlformats.org/officeDocument/2006/relationships/image" Target="../media/image74.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84.wmf"/><Relationship Id="rId13" Type="http://schemas.openxmlformats.org/officeDocument/2006/relationships/image" Target="../media/image89.wmf"/><Relationship Id="rId18" Type="http://schemas.openxmlformats.org/officeDocument/2006/relationships/image" Target="../media/image94.wmf"/><Relationship Id="rId3" Type="http://schemas.openxmlformats.org/officeDocument/2006/relationships/image" Target="../media/image79.wmf"/><Relationship Id="rId7" Type="http://schemas.openxmlformats.org/officeDocument/2006/relationships/image" Target="../media/image83.wmf"/><Relationship Id="rId12" Type="http://schemas.openxmlformats.org/officeDocument/2006/relationships/image" Target="../media/image88.wmf"/><Relationship Id="rId17" Type="http://schemas.openxmlformats.org/officeDocument/2006/relationships/image" Target="../media/image93.wmf"/><Relationship Id="rId2" Type="http://schemas.openxmlformats.org/officeDocument/2006/relationships/image" Target="../media/image78.wmf"/><Relationship Id="rId16" Type="http://schemas.openxmlformats.org/officeDocument/2006/relationships/image" Target="../media/image92.wmf"/><Relationship Id="rId1" Type="http://schemas.openxmlformats.org/officeDocument/2006/relationships/image" Target="../media/image77.wmf"/><Relationship Id="rId6" Type="http://schemas.openxmlformats.org/officeDocument/2006/relationships/image" Target="../media/image82.wmf"/><Relationship Id="rId11" Type="http://schemas.openxmlformats.org/officeDocument/2006/relationships/image" Target="../media/image87.wmf"/><Relationship Id="rId5" Type="http://schemas.openxmlformats.org/officeDocument/2006/relationships/image" Target="../media/image81.wmf"/><Relationship Id="rId15" Type="http://schemas.openxmlformats.org/officeDocument/2006/relationships/image" Target="../media/image91.wmf"/><Relationship Id="rId10" Type="http://schemas.openxmlformats.org/officeDocument/2006/relationships/image" Target="../media/image86.wmf"/><Relationship Id="rId4" Type="http://schemas.openxmlformats.org/officeDocument/2006/relationships/image" Target="../media/image80.wmf"/><Relationship Id="rId9" Type="http://schemas.openxmlformats.org/officeDocument/2006/relationships/image" Target="../media/image85.wmf"/><Relationship Id="rId14" Type="http://schemas.openxmlformats.org/officeDocument/2006/relationships/image" Target="../media/image90.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image" Target="../media/image13.wmf"/><Relationship Id="rId7" Type="http://schemas.openxmlformats.org/officeDocument/2006/relationships/image" Target="../media/image17.wmf"/><Relationship Id="rId12" Type="http://schemas.openxmlformats.org/officeDocument/2006/relationships/image" Target="../media/image22.wmf"/><Relationship Id="rId2" Type="http://schemas.openxmlformats.org/officeDocument/2006/relationships/image" Target="../media/image12.wmf"/><Relationship Id="rId1" Type="http://schemas.openxmlformats.org/officeDocument/2006/relationships/image" Target="../media/image11.wmf"/><Relationship Id="rId6" Type="http://schemas.openxmlformats.org/officeDocument/2006/relationships/image" Target="../media/image16.wmf"/><Relationship Id="rId11" Type="http://schemas.openxmlformats.org/officeDocument/2006/relationships/image" Target="../media/image21.wmf"/><Relationship Id="rId5" Type="http://schemas.openxmlformats.org/officeDocument/2006/relationships/image" Target="../media/image15.wmf"/><Relationship Id="rId10" Type="http://schemas.openxmlformats.org/officeDocument/2006/relationships/image" Target="../media/image20.wmf"/><Relationship Id="rId4" Type="http://schemas.openxmlformats.org/officeDocument/2006/relationships/image" Target="../media/image14.wmf"/><Relationship Id="rId9"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45.wmf"/><Relationship Id="rId13" Type="http://schemas.openxmlformats.org/officeDocument/2006/relationships/image" Target="../media/image50.wmf"/><Relationship Id="rId3" Type="http://schemas.openxmlformats.org/officeDocument/2006/relationships/image" Target="../media/image40.wmf"/><Relationship Id="rId7" Type="http://schemas.openxmlformats.org/officeDocument/2006/relationships/image" Target="../media/image44.wmf"/><Relationship Id="rId12" Type="http://schemas.openxmlformats.org/officeDocument/2006/relationships/image" Target="../media/image49.wmf"/><Relationship Id="rId2" Type="http://schemas.openxmlformats.org/officeDocument/2006/relationships/image" Target="../media/image34.wmf"/><Relationship Id="rId16" Type="http://schemas.openxmlformats.org/officeDocument/2006/relationships/image" Target="../media/image53.wmf"/><Relationship Id="rId1" Type="http://schemas.openxmlformats.org/officeDocument/2006/relationships/image" Target="../media/image39.wmf"/><Relationship Id="rId6" Type="http://schemas.openxmlformats.org/officeDocument/2006/relationships/image" Target="../media/image43.wmf"/><Relationship Id="rId11" Type="http://schemas.openxmlformats.org/officeDocument/2006/relationships/image" Target="../media/image48.wmf"/><Relationship Id="rId5" Type="http://schemas.openxmlformats.org/officeDocument/2006/relationships/image" Target="../media/image42.wmf"/><Relationship Id="rId15" Type="http://schemas.openxmlformats.org/officeDocument/2006/relationships/image" Target="../media/image52.wmf"/><Relationship Id="rId10" Type="http://schemas.openxmlformats.org/officeDocument/2006/relationships/image" Target="../media/image47.wmf"/><Relationship Id="rId4" Type="http://schemas.openxmlformats.org/officeDocument/2006/relationships/image" Target="../media/image41.wmf"/><Relationship Id="rId9" Type="http://schemas.openxmlformats.org/officeDocument/2006/relationships/image" Target="../media/image46.wmf"/><Relationship Id="rId14" Type="http://schemas.openxmlformats.org/officeDocument/2006/relationships/image" Target="../media/image51.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vl1pPr>
          </a:lstStyle>
          <a:p>
            <a:pPr>
              <a:defRPr/>
            </a:pPr>
            <a:endParaRPr lang="en-US"/>
          </a:p>
        </p:txBody>
      </p:sp>
      <p:sp>
        <p:nvSpPr>
          <p:cNvPr id="33795" name="Rectangle 3"/>
          <p:cNvSpPr>
            <a:spLocks noGrp="1" noChangeArrowheads="1"/>
          </p:cNvSpPr>
          <p:nvPr>
            <p:ph type="dt" sz="quarter"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vl1pPr>
          </a:lstStyle>
          <a:p>
            <a:pPr>
              <a:defRPr/>
            </a:pPr>
            <a:endParaRPr lang="en-US"/>
          </a:p>
        </p:txBody>
      </p:sp>
      <p:sp>
        <p:nvSpPr>
          <p:cNvPr id="33796" name="Rectangle 4"/>
          <p:cNvSpPr>
            <a:spLocks noGrp="1" noChangeArrowheads="1"/>
          </p:cNvSpPr>
          <p:nvPr>
            <p:ph type="ftr" sz="quarter" idx="2"/>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vl1pPr>
          </a:lstStyle>
          <a:p>
            <a:pPr>
              <a:defRPr/>
            </a:pPr>
            <a:endParaRPr lang="en-US"/>
          </a:p>
        </p:txBody>
      </p:sp>
      <p:sp>
        <p:nvSpPr>
          <p:cNvPr id="33797" name="Rectangle 5"/>
          <p:cNvSpPr>
            <a:spLocks noGrp="1" noChangeArrowheads="1"/>
          </p:cNvSpPr>
          <p:nvPr>
            <p:ph type="sldNum" sz="quarter" idx="3"/>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vl1pPr>
          </a:lstStyle>
          <a:p>
            <a:pPr>
              <a:defRPr/>
            </a:pPr>
            <a:fld id="{EBEBBD9D-2B36-914F-A6CA-7434B00079ED}" type="slidenum">
              <a:rPr lang="en-US"/>
              <a:pPr>
                <a:defRPr/>
              </a:pPr>
              <a:t>‹#›</a:t>
            </a:fld>
            <a:endParaRPr lang="en-US"/>
          </a:p>
        </p:txBody>
      </p:sp>
    </p:spTree>
    <p:extLst>
      <p:ext uri="{BB962C8B-B14F-4D97-AF65-F5344CB8AC3E}">
        <p14:creationId xmlns:p14="http://schemas.microsoft.com/office/powerpoint/2010/main" val="6692236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vl1pPr>
          </a:lstStyle>
          <a:p>
            <a:pPr>
              <a:defRPr/>
            </a:pPr>
            <a:endParaRPr lang="en-US"/>
          </a:p>
        </p:txBody>
      </p:sp>
      <p:sp>
        <p:nvSpPr>
          <p:cNvPr id="6147" name="Rectangle 3"/>
          <p:cNvSpPr>
            <a:spLocks noGrp="1" noChangeArrowheads="1"/>
          </p:cNvSpPr>
          <p:nvPr>
            <p:ph type="dt"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9350" y="687388"/>
            <a:ext cx="4579938" cy="34353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7575" y="4352925"/>
            <a:ext cx="5041900" cy="412273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vl1pPr>
          </a:lstStyle>
          <a:p>
            <a:pPr>
              <a:defRPr/>
            </a:pPr>
            <a:endParaRPr lang="en-US"/>
          </a:p>
        </p:txBody>
      </p:sp>
      <p:sp>
        <p:nvSpPr>
          <p:cNvPr id="6151" name="Rectangle 7"/>
          <p:cNvSpPr>
            <a:spLocks noGrp="1" noChangeArrowheads="1"/>
          </p:cNvSpPr>
          <p:nvPr>
            <p:ph type="sldNum" sz="quarter" idx="5"/>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vl1pPr>
          </a:lstStyle>
          <a:p>
            <a:pPr>
              <a:defRPr/>
            </a:pPr>
            <a:fld id="{118042F0-41D0-5340-90E3-DBE3BE5AF95B}" type="slidenum">
              <a:rPr lang="en-US"/>
              <a:pPr>
                <a:defRPr/>
              </a:pPr>
              <a:t>‹#›</a:t>
            </a:fld>
            <a:endParaRPr lang="en-US"/>
          </a:p>
        </p:txBody>
      </p:sp>
    </p:spTree>
    <p:extLst>
      <p:ext uri="{BB962C8B-B14F-4D97-AF65-F5344CB8AC3E}">
        <p14:creationId xmlns:p14="http://schemas.microsoft.com/office/powerpoint/2010/main" val="332504955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8042F0-41D0-5340-90E3-DBE3BE5AF95B}" type="slidenum">
              <a:rPr lang="en-US" smtClean="0"/>
              <a:pPr>
                <a:defRPr/>
              </a:pPr>
              <a:t>2</a:t>
            </a:fld>
            <a:endParaRPr lang="en-US"/>
          </a:p>
        </p:txBody>
      </p:sp>
    </p:spTree>
    <p:extLst>
      <p:ext uri="{BB962C8B-B14F-4D97-AF65-F5344CB8AC3E}">
        <p14:creationId xmlns:p14="http://schemas.microsoft.com/office/powerpoint/2010/main" val="3715106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8042F0-41D0-5340-90E3-DBE3BE5AF95B}" type="slidenum">
              <a:rPr lang="en-US" smtClean="0"/>
              <a:pPr>
                <a:defRPr/>
              </a:pPr>
              <a:t>6</a:t>
            </a:fld>
            <a:endParaRPr lang="en-US"/>
          </a:p>
        </p:txBody>
      </p:sp>
    </p:spTree>
    <p:extLst>
      <p:ext uri="{BB962C8B-B14F-4D97-AF65-F5344CB8AC3E}">
        <p14:creationId xmlns:p14="http://schemas.microsoft.com/office/powerpoint/2010/main" val="248645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219200"/>
            <a:ext cx="7772400" cy="1143000"/>
          </a:xfrm>
        </p:spPr>
        <p:txBody>
          <a:bodyPr/>
          <a:lstStyle>
            <a:lvl1pPr>
              <a:defRPr/>
            </a:lvl1pPr>
          </a:lstStyle>
          <a:p>
            <a:r>
              <a:rPr lang="en-US"/>
              <a:t>Click to edit Master</a:t>
            </a:r>
          </a:p>
        </p:txBody>
      </p:sp>
      <p:sp>
        <p:nvSpPr>
          <p:cNvPr id="3075" name="Rectangle 3"/>
          <p:cNvSpPr>
            <a:spLocks noGrp="1" noChangeArrowheads="1"/>
          </p:cNvSpPr>
          <p:nvPr>
            <p:ph type="subTitle" idx="1"/>
          </p:nvPr>
        </p:nvSpPr>
        <p:spPr>
          <a:xfrm>
            <a:off x="1371600" y="2971800"/>
            <a:ext cx="6400800" cy="2590800"/>
          </a:xfrm>
        </p:spPr>
        <p:txBody>
          <a:bodyPr/>
          <a:lstStyle>
            <a:lvl1pPr marL="0" indent="0" algn="ctr">
              <a:defRPr/>
            </a:lvl1pPr>
          </a:lstStyle>
          <a:p>
            <a:r>
              <a:rPr lang="en-US"/>
              <a:t>Click to edit Master subtitle style</a:t>
            </a:r>
          </a:p>
        </p:txBody>
      </p:sp>
      <p:sp>
        <p:nvSpPr>
          <p:cNvPr id="5" name="Rectangle 4"/>
          <p:cNvSpPr>
            <a:spLocks noGrp="1" noChangeArrowheads="1"/>
          </p:cNvSpPr>
          <p:nvPr>
            <p:ph type="dt" sz="half" idx="10"/>
          </p:nvPr>
        </p:nvSpPr>
        <p:spPr/>
        <p:txBody>
          <a:bodyPr/>
          <a:lstStyle>
            <a:lvl1pPr>
              <a:defRPr smtClean="0"/>
            </a:lvl1pPr>
          </a:lstStyle>
          <a:p>
            <a:pPr>
              <a:defRPr/>
            </a:pPr>
            <a:r>
              <a:rPr lang="en-US"/>
              <a:t>Monday, Oct. 26, 2020</a:t>
            </a:r>
          </a:p>
        </p:txBody>
      </p:sp>
      <p:sp>
        <p:nvSpPr>
          <p:cNvPr id="6" name="Rectangle 5"/>
          <p:cNvSpPr>
            <a:spLocks noGrp="1" noChangeArrowheads="1"/>
          </p:cNvSpPr>
          <p:nvPr>
            <p:ph type="ftr" sz="quarter" idx="11"/>
          </p:nvPr>
        </p:nvSpPr>
        <p:spPr/>
        <p:txBody>
          <a:bodyPr/>
          <a:lstStyle>
            <a:lvl1pPr>
              <a:defRPr smtClean="0"/>
            </a:lvl1pPr>
          </a:lstStyle>
          <a:p>
            <a:pPr>
              <a:defRPr/>
            </a:pPr>
            <a:r>
              <a:rPr lang="de-DE"/>
              <a:t>PHYS 1444-002, Fall 2020                    Dr. Jaehoon Yu</a:t>
            </a:r>
            <a:endParaRPr lang="en-US"/>
          </a:p>
        </p:txBody>
      </p:sp>
      <p:sp>
        <p:nvSpPr>
          <p:cNvPr id="7" name="Rectangle 6"/>
          <p:cNvSpPr>
            <a:spLocks noGrp="1" noChangeArrowheads="1"/>
          </p:cNvSpPr>
          <p:nvPr>
            <p:ph type="sldNum" sz="quarter" idx="12"/>
          </p:nvPr>
        </p:nvSpPr>
        <p:spPr/>
        <p:txBody>
          <a:bodyPr/>
          <a:lstStyle>
            <a:lvl1pPr>
              <a:defRPr/>
            </a:lvl1pPr>
          </a:lstStyle>
          <a:p>
            <a:pPr>
              <a:defRPr/>
            </a:pPr>
            <a:fld id="{32C2E354-380E-2541-86AC-273DB7135896}" type="slidenum">
              <a:rPr lang="en-US"/>
              <a:pPr>
                <a:defRPr/>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0" y="6315667"/>
            <a:ext cx="440436" cy="38880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r>
              <a:rPr lang="en-US"/>
              <a:t>Monday, Oct. 26, 2020</a:t>
            </a:r>
          </a:p>
        </p:txBody>
      </p:sp>
      <p:sp>
        <p:nvSpPr>
          <p:cNvPr id="5" name="Footer Placeholder 4"/>
          <p:cNvSpPr>
            <a:spLocks noGrp="1"/>
          </p:cNvSpPr>
          <p:nvPr>
            <p:ph type="ftr" sz="quarter" idx="11"/>
          </p:nvPr>
        </p:nvSpPr>
        <p:spPr/>
        <p:txBody>
          <a:bodyPr/>
          <a:lstStyle>
            <a:lvl1pPr>
              <a:defRPr smtClean="0"/>
            </a:lvl1pPr>
          </a:lstStyle>
          <a:p>
            <a:pPr>
              <a:defRPr/>
            </a:pPr>
            <a:r>
              <a:rPr lang="de-DE"/>
              <a:t>PHYS 1444-002, Fall 2020                    Dr. Jaehoon Yu</a:t>
            </a: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1AF11F0-DDFA-B44C-AACA-04940859FE3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r>
              <a:rPr lang="en-US"/>
              <a:t>Monday, Oct. 26, 2020</a:t>
            </a:r>
          </a:p>
        </p:txBody>
      </p:sp>
      <p:sp>
        <p:nvSpPr>
          <p:cNvPr id="5" name="Footer Placeholder 4"/>
          <p:cNvSpPr>
            <a:spLocks noGrp="1"/>
          </p:cNvSpPr>
          <p:nvPr>
            <p:ph type="ftr" sz="quarter" idx="11"/>
          </p:nvPr>
        </p:nvSpPr>
        <p:spPr/>
        <p:txBody>
          <a:bodyPr/>
          <a:lstStyle>
            <a:lvl1pPr>
              <a:defRPr smtClean="0"/>
            </a:lvl1pPr>
          </a:lstStyle>
          <a:p>
            <a:pPr>
              <a:defRPr/>
            </a:pPr>
            <a:r>
              <a:rPr lang="de-DE"/>
              <a:t>PHYS 1444-002, Fall 2020                    Dr. Jaehoon Yu</a:t>
            </a: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260B4D4B-3DEF-AE4B-B9BB-BFC0E5F2138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vl1pPr>
          </a:lstStyle>
          <a:p>
            <a:pPr>
              <a:defRPr/>
            </a:pPr>
            <a:r>
              <a:rPr lang="en-US"/>
              <a:t>Monday, Oct. 26, 2020</a:t>
            </a:r>
          </a:p>
        </p:txBody>
      </p:sp>
      <p:sp>
        <p:nvSpPr>
          <p:cNvPr id="8" name="Footer Placeholder 7"/>
          <p:cNvSpPr>
            <a:spLocks noGrp="1"/>
          </p:cNvSpPr>
          <p:nvPr>
            <p:ph type="ftr" sz="quarter" idx="11"/>
          </p:nvPr>
        </p:nvSpPr>
        <p:spPr/>
        <p:txBody>
          <a:bodyPr/>
          <a:lstStyle>
            <a:lvl1pPr>
              <a:defRPr smtClean="0"/>
            </a:lvl1pPr>
          </a:lstStyle>
          <a:p>
            <a:pPr>
              <a:defRPr/>
            </a:pPr>
            <a:r>
              <a:rPr lang="de-DE"/>
              <a:t>PHYS 1444-002, Fall 2020                    Dr. Jaehoon Yu</a:t>
            </a: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68378816-F0BE-954B-ACE6-3B377C21A19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smtClean="0"/>
            </a:lvl1pPr>
          </a:lstStyle>
          <a:p>
            <a:pPr>
              <a:defRPr/>
            </a:pPr>
            <a:r>
              <a:rPr lang="en-US"/>
              <a:t>Monday, Oct. 26, 2020</a:t>
            </a:r>
          </a:p>
        </p:txBody>
      </p:sp>
      <p:sp>
        <p:nvSpPr>
          <p:cNvPr id="5" name="Footer Placeholder 4"/>
          <p:cNvSpPr>
            <a:spLocks noGrp="1"/>
          </p:cNvSpPr>
          <p:nvPr>
            <p:ph type="ftr" sz="quarter" idx="11"/>
          </p:nvPr>
        </p:nvSpPr>
        <p:spPr/>
        <p:txBody>
          <a:bodyPr/>
          <a:lstStyle>
            <a:lvl1pPr>
              <a:defRPr smtClean="0"/>
            </a:lvl1pPr>
          </a:lstStyle>
          <a:p>
            <a:pPr>
              <a:defRPr/>
            </a:pPr>
            <a:r>
              <a:rPr lang="de-DE"/>
              <a:t>PHYS 1444-002, Fall 2020                    Dr. Jaehoon Yu</a:t>
            </a: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EF3D8A4-74EF-534D-976E-1FB9C4B7280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r>
              <a:rPr lang="en-US"/>
              <a:t>Monday, Oct. 26, 2020</a:t>
            </a:r>
          </a:p>
        </p:txBody>
      </p:sp>
      <p:sp>
        <p:nvSpPr>
          <p:cNvPr id="5" name="Footer Placeholder 4"/>
          <p:cNvSpPr>
            <a:spLocks noGrp="1"/>
          </p:cNvSpPr>
          <p:nvPr>
            <p:ph type="ftr" sz="quarter" idx="11"/>
          </p:nvPr>
        </p:nvSpPr>
        <p:spPr/>
        <p:txBody>
          <a:bodyPr/>
          <a:lstStyle>
            <a:lvl1pPr>
              <a:defRPr smtClean="0"/>
            </a:lvl1pPr>
          </a:lstStyle>
          <a:p>
            <a:pPr>
              <a:defRPr/>
            </a:pPr>
            <a:r>
              <a:rPr lang="de-DE"/>
              <a:t>PHYS 1444-002, Fall 2020                    Dr. Jaehoon Yu</a:t>
            </a: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1BF8B38-6A2B-A24F-8E1A-CFFE728496E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vl1pPr>
          </a:lstStyle>
          <a:p>
            <a:pPr>
              <a:defRPr/>
            </a:pPr>
            <a:r>
              <a:rPr lang="en-US"/>
              <a:t>Monday, Oct. 26, 2020</a:t>
            </a:r>
          </a:p>
        </p:txBody>
      </p:sp>
      <p:sp>
        <p:nvSpPr>
          <p:cNvPr id="6" name="Footer Placeholder 5"/>
          <p:cNvSpPr>
            <a:spLocks noGrp="1"/>
          </p:cNvSpPr>
          <p:nvPr>
            <p:ph type="ftr" sz="quarter" idx="11"/>
          </p:nvPr>
        </p:nvSpPr>
        <p:spPr/>
        <p:txBody>
          <a:bodyPr/>
          <a:lstStyle>
            <a:lvl1pPr>
              <a:defRPr smtClean="0"/>
            </a:lvl1pPr>
          </a:lstStyle>
          <a:p>
            <a:pPr>
              <a:defRPr/>
            </a:pPr>
            <a:r>
              <a:rPr lang="de-DE"/>
              <a:t>PHYS 1444-002, Fall 2020                    Dr. Jaehoon Yu</a:t>
            </a: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AA743A56-7F86-D14E-A381-3C37627AF22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vl1pPr>
          </a:lstStyle>
          <a:p>
            <a:pPr>
              <a:defRPr/>
            </a:pPr>
            <a:r>
              <a:rPr lang="en-US"/>
              <a:t>Monday, Oct. 26, 2020</a:t>
            </a:r>
          </a:p>
        </p:txBody>
      </p:sp>
      <p:sp>
        <p:nvSpPr>
          <p:cNvPr id="8" name="Footer Placeholder 7"/>
          <p:cNvSpPr>
            <a:spLocks noGrp="1"/>
          </p:cNvSpPr>
          <p:nvPr>
            <p:ph type="ftr" sz="quarter" idx="11"/>
          </p:nvPr>
        </p:nvSpPr>
        <p:spPr/>
        <p:txBody>
          <a:bodyPr/>
          <a:lstStyle>
            <a:lvl1pPr>
              <a:defRPr smtClean="0"/>
            </a:lvl1pPr>
          </a:lstStyle>
          <a:p>
            <a:pPr>
              <a:defRPr/>
            </a:pPr>
            <a:r>
              <a:rPr lang="de-DE"/>
              <a:t>PHYS 1444-002, Fall 2020                    Dr. Jaehoon Yu</a:t>
            </a: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CD4FE25A-1989-A448-A1B9-194EB93C7C3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vl1pPr>
          </a:lstStyle>
          <a:p>
            <a:pPr>
              <a:defRPr/>
            </a:pPr>
            <a:r>
              <a:rPr lang="en-US"/>
              <a:t>Monday, Oct. 26, 2020</a:t>
            </a:r>
          </a:p>
        </p:txBody>
      </p:sp>
      <p:sp>
        <p:nvSpPr>
          <p:cNvPr id="4" name="Footer Placeholder 3"/>
          <p:cNvSpPr>
            <a:spLocks noGrp="1"/>
          </p:cNvSpPr>
          <p:nvPr>
            <p:ph type="ftr" sz="quarter" idx="11"/>
          </p:nvPr>
        </p:nvSpPr>
        <p:spPr/>
        <p:txBody>
          <a:bodyPr/>
          <a:lstStyle>
            <a:lvl1pPr>
              <a:defRPr smtClean="0"/>
            </a:lvl1pPr>
          </a:lstStyle>
          <a:p>
            <a:pPr>
              <a:defRPr/>
            </a:pPr>
            <a:r>
              <a:rPr lang="de-DE"/>
              <a:t>PHYS 1444-002, Fall 2020                    Dr. Jaehoon Yu</a:t>
            </a: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EEAF47E9-2323-F64D-AFF2-9AFE5BE481E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r>
              <a:rPr lang="en-US"/>
              <a:t>Monday, Oct. 26, 2020</a:t>
            </a:r>
          </a:p>
        </p:txBody>
      </p:sp>
      <p:sp>
        <p:nvSpPr>
          <p:cNvPr id="3" name="Footer Placeholder 2"/>
          <p:cNvSpPr>
            <a:spLocks noGrp="1"/>
          </p:cNvSpPr>
          <p:nvPr>
            <p:ph type="ftr" sz="quarter" idx="11"/>
          </p:nvPr>
        </p:nvSpPr>
        <p:spPr/>
        <p:txBody>
          <a:bodyPr/>
          <a:lstStyle>
            <a:lvl1pPr>
              <a:defRPr smtClean="0"/>
            </a:lvl1pPr>
          </a:lstStyle>
          <a:p>
            <a:pPr>
              <a:defRPr/>
            </a:pPr>
            <a:r>
              <a:rPr lang="de-DE"/>
              <a:t>PHYS 1444-002, Fall 2020                    Dr. Jaehoon Yu</a:t>
            </a: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9690B60E-95F4-9C41-AEA5-2E2E6ABCCAA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r>
              <a:rPr lang="en-US"/>
              <a:t>Monday, Oct. 26, 2020</a:t>
            </a:r>
          </a:p>
        </p:txBody>
      </p:sp>
      <p:sp>
        <p:nvSpPr>
          <p:cNvPr id="6" name="Footer Placeholder 5"/>
          <p:cNvSpPr>
            <a:spLocks noGrp="1"/>
          </p:cNvSpPr>
          <p:nvPr>
            <p:ph type="ftr" sz="quarter" idx="11"/>
          </p:nvPr>
        </p:nvSpPr>
        <p:spPr/>
        <p:txBody>
          <a:bodyPr/>
          <a:lstStyle>
            <a:lvl1pPr>
              <a:defRPr smtClean="0"/>
            </a:lvl1pPr>
          </a:lstStyle>
          <a:p>
            <a:pPr>
              <a:defRPr/>
            </a:pPr>
            <a:r>
              <a:rPr lang="de-DE"/>
              <a:t>PHYS 1444-002, Fall 2020                    Dr. Jaehoon Yu</a:t>
            </a: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BB327105-656C-8345-B353-0B5F787303F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r>
              <a:rPr lang="en-US"/>
              <a:t>Monday, Oct. 26, 2020</a:t>
            </a:r>
          </a:p>
        </p:txBody>
      </p:sp>
      <p:sp>
        <p:nvSpPr>
          <p:cNvPr id="6" name="Footer Placeholder 5"/>
          <p:cNvSpPr>
            <a:spLocks noGrp="1"/>
          </p:cNvSpPr>
          <p:nvPr>
            <p:ph type="ftr" sz="quarter" idx="11"/>
          </p:nvPr>
        </p:nvSpPr>
        <p:spPr/>
        <p:txBody>
          <a:bodyPr/>
          <a:lstStyle>
            <a:lvl1pPr>
              <a:defRPr smtClean="0"/>
            </a:lvl1pPr>
          </a:lstStyle>
          <a:p>
            <a:pPr>
              <a:defRPr/>
            </a:pPr>
            <a:r>
              <a:rPr lang="de-DE"/>
              <a:t>PHYS 1444-002, Fall 2020                    Dr. Jaehoon Yu</a:t>
            </a: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33F747FB-9F93-7A4A-823E-4285093B0C6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FF0066"/>
                </a:solidFill>
                <a:latin typeface="+mn-lt"/>
              </a:defRPr>
            </a:lvl1pPr>
          </a:lstStyle>
          <a:p>
            <a:pPr>
              <a:defRPr/>
            </a:pPr>
            <a:r>
              <a:rPr lang="en-US"/>
              <a:t>Monday, Oct. 26, 2020</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3300"/>
                </a:solidFill>
                <a:latin typeface="+mn-lt"/>
              </a:defRPr>
            </a:lvl1pPr>
          </a:lstStyle>
          <a:p>
            <a:pPr>
              <a:defRPr/>
            </a:pPr>
            <a:r>
              <a:rPr lang="de-DE"/>
              <a:t>PHYS 1444-002, Fall 2020                    Dr. Jaehoon Yu</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A50021"/>
                </a:solidFill>
                <a:latin typeface="+mn-lt"/>
              </a:defRPr>
            </a:lvl1pPr>
          </a:lstStyle>
          <a:p>
            <a:pPr>
              <a:defRPr/>
            </a:pPr>
            <a:fld id="{48A22D27-E16E-9440-8890-E1A3510F7726}" type="slidenum">
              <a:rPr lang="en-US"/>
              <a:pPr>
                <a:defRPr/>
              </a:pPr>
              <a:t>‹#›</a:t>
            </a:fld>
            <a:endParaRPr lang="en-US"/>
          </a:p>
        </p:txBody>
      </p:sp>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1800" y="6315667"/>
            <a:ext cx="440436" cy="388804"/>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p:txStyles>
    <p:titleStyle>
      <a:lvl1pPr algn="ctr" rtl="0" eaLnBrk="0" fontAlgn="base" hangingPunct="0">
        <a:spcBef>
          <a:spcPct val="0"/>
        </a:spcBef>
        <a:spcAft>
          <a:spcPct val="0"/>
        </a:spcAft>
        <a:defRPr sz="4400">
          <a:solidFill>
            <a:srgbClr val="A5002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A50021"/>
          </a:solidFill>
          <a:latin typeface="Arial Narrow" charset="0"/>
          <a:ea typeface="ＭＳ Ｐゴシック" charset="-128"/>
          <a:cs typeface="ＭＳ Ｐゴシック" charset="-128"/>
        </a:defRPr>
      </a:lvl2pPr>
      <a:lvl3pPr algn="ctr" rtl="0" eaLnBrk="0" fontAlgn="base" hangingPunct="0">
        <a:spcBef>
          <a:spcPct val="0"/>
        </a:spcBef>
        <a:spcAft>
          <a:spcPct val="0"/>
        </a:spcAft>
        <a:defRPr sz="4400">
          <a:solidFill>
            <a:srgbClr val="A50021"/>
          </a:solidFill>
          <a:latin typeface="Arial Narrow" charset="0"/>
          <a:ea typeface="ＭＳ Ｐゴシック" charset="-128"/>
          <a:cs typeface="ＭＳ Ｐゴシック" charset="-128"/>
        </a:defRPr>
      </a:lvl3pPr>
      <a:lvl4pPr algn="ctr" rtl="0" eaLnBrk="0" fontAlgn="base" hangingPunct="0">
        <a:spcBef>
          <a:spcPct val="0"/>
        </a:spcBef>
        <a:spcAft>
          <a:spcPct val="0"/>
        </a:spcAft>
        <a:defRPr sz="4400">
          <a:solidFill>
            <a:srgbClr val="A50021"/>
          </a:solidFill>
          <a:latin typeface="Arial Narrow" charset="0"/>
          <a:ea typeface="ＭＳ Ｐゴシック" charset="-128"/>
          <a:cs typeface="ＭＳ Ｐゴシック" charset="-128"/>
        </a:defRPr>
      </a:lvl4pPr>
      <a:lvl5pPr algn="ctr" rtl="0" eaLnBrk="0" fontAlgn="base" hangingPunct="0">
        <a:spcBef>
          <a:spcPct val="0"/>
        </a:spcBef>
        <a:spcAft>
          <a:spcPct val="0"/>
        </a:spcAft>
        <a:defRPr sz="4400">
          <a:solidFill>
            <a:srgbClr val="A50021"/>
          </a:solidFill>
          <a:latin typeface="Arial Narrow" charset="0"/>
          <a:ea typeface="ＭＳ Ｐゴシック" charset="-128"/>
          <a:cs typeface="ＭＳ Ｐゴシック" charset="-128"/>
        </a:defRPr>
      </a:lvl5pPr>
      <a:lvl6pPr marL="457200" algn="ctr" rtl="0" fontAlgn="base">
        <a:spcBef>
          <a:spcPct val="0"/>
        </a:spcBef>
        <a:spcAft>
          <a:spcPct val="0"/>
        </a:spcAft>
        <a:defRPr sz="4400">
          <a:solidFill>
            <a:srgbClr val="A50021"/>
          </a:solidFill>
          <a:latin typeface="Arial Narrow" charset="0"/>
        </a:defRPr>
      </a:lvl6pPr>
      <a:lvl7pPr marL="914400" algn="ctr" rtl="0" fontAlgn="base">
        <a:spcBef>
          <a:spcPct val="0"/>
        </a:spcBef>
        <a:spcAft>
          <a:spcPct val="0"/>
        </a:spcAft>
        <a:defRPr sz="4400">
          <a:solidFill>
            <a:srgbClr val="A50021"/>
          </a:solidFill>
          <a:latin typeface="Arial Narrow" charset="0"/>
        </a:defRPr>
      </a:lvl7pPr>
      <a:lvl8pPr marL="1371600" algn="ctr" rtl="0" fontAlgn="base">
        <a:spcBef>
          <a:spcPct val="0"/>
        </a:spcBef>
        <a:spcAft>
          <a:spcPct val="0"/>
        </a:spcAft>
        <a:defRPr sz="4400">
          <a:solidFill>
            <a:srgbClr val="A50021"/>
          </a:solidFill>
          <a:latin typeface="Arial Narrow" charset="0"/>
        </a:defRPr>
      </a:lvl8pPr>
      <a:lvl9pPr marL="1828800" algn="ctr" rtl="0" fontAlgn="base">
        <a:spcBef>
          <a:spcPct val="0"/>
        </a:spcBef>
        <a:spcAft>
          <a:spcPct val="0"/>
        </a:spcAft>
        <a:defRPr sz="4400">
          <a:solidFill>
            <a:srgbClr val="A50021"/>
          </a:solidFill>
          <a:latin typeface="Arial Narrow"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ea typeface="ＭＳ Ｐゴシック" charset="-128"/>
        </a:defRPr>
      </a:lvl6pPr>
      <a:lvl7pPr marL="2971800" indent="-228600" algn="l" rtl="0" fontAlgn="base">
        <a:spcBef>
          <a:spcPct val="20000"/>
        </a:spcBef>
        <a:spcAft>
          <a:spcPct val="0"/>
        </a:spcAft>
        <a:buChar char="»"/>
        <a:defRPr sz="2000">
          <a:solidFill>
            <a:srgbClr val="FF0066"/>
          </a:solidFill>
          <a:latin typeface="+mn-lt"/>
          <a:ea typeface="ＭＳ Ｐゴシック" charset="-128"/>
        </a:defRPr>
      </a:lvl7pPr>
      <a:lvl8pPr marL="3429000" indent="-228600" algn="l" rtl="0" fontAlgn="base">
        <a:spcBef>
          <a:spcPct val="20000"/>
        </a:spcBef>
        <a:spcAft>
          <a:spcPct val="0"/>
        </a:spcAft>
        <a:buChar char="»"/>
        <a:defRPr sz="2000">
          <a:solidFill>
            <a:srgbClr val="FF0066"/>
          </a:solidFill>
          <a:latin typeface="+mn-lt"/>
          <a:ea typeface="ＭＳ Ｐゴシック" charset="-128"/>
        </a:defRPr>
      </a:lvl8pPr>
      <a:lvl9pPr marL="3886200" indent="-228600" algn="l" rtl="0" fontAlgn="base">
        <a:spcBef>
          <a:spcPct val="20000"/>
        </a:spcBef>
        <a:spcAft>
          <a:spcPct val="0"/>
        </a:spcAft>
        <a:buChar char="»"/>
        <a:defRPr sz="2000">
          <a:solidFill>
            <a:srgbClr val="FF0066"/>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file:////var/folders/kf/7w56wv9j72sbd7w75hl0rb200000gn/T/com.microsoft.Powerpoint/converted_emf.emf"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hyperlink" Target="http://www.elcosh.org/document/1624/888/d000543/section2.html" TargetMode="External"/><Relationship Id="rId7" Type="http://schemas.openxmlformats.org/officeDocument/2006/relationships/image" Target="../media/image31.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9.bin"/><Relationship Id="rId5" Type="http://schemas.openxmlformats.org/officeDocument/2006/relationships/image" Target="../media/image30.wmf"/><Relationship Id="rId4" Type="http://schemas.openxmlformats.org/officeDocument/2006/relationships/oleObject" Target="../embeddings/oleObject18.bin"/><Relationship Id="rId9" Type="http://schemas.openxmlformats.org/officeDocument/2006/relationships/image" Target="../media/image32.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3.wmf"/></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4.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23.bin"/><Relationship Id="rId5" Type="http://schemas.openxmlformats.org/officeDocument/2006/relationships/image" Target="../media/image33.wmf"/><Relationship Id="rId4" Type="http://schemas.openxmlformats.org/officeDocument/2006/relationships/oleObject" Target="../embeddings/oleObject22.bin"/></Relationships>
</file>

<file path=ppt/slides/_rels/slide17.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image" Target="../media/image37.jpeg"/><Relationship Id="rId7"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8.jpeg"/><Relationship Id="rId5" Type="http://schemas.openxmlformats.org/officeDocument/2006/relationships/image" Target="../media/image33.wmf"/><Relationship Id="rId4" Type="http://schemas.openxmlformats.org/officeDocument/2006/relationships/oleObject" Target="../embeddings/oleObject24.bin"/></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33.wmf"/><Relationship Id="rId4" Type="http://schemas.openxmlformats.org/officeDocument/2006/relationships/oleObject" Target="../embeddings/oleObject26.bin"/></Relationships>
</file>

<file path=ppt/slides/_rels/slide19.xml.rels><?xml version="1.0" encoding="UTF-8" standalone="yes"?>
<Relationships xmlns="http://schemas.openxmlformats.org/package/2006/relationships"><Relationship Id="rId13" Type="http://schemas.openxmlformats.org/officeDocument/2006/relationships/image" Target="../media/image42.wmf"/><Relationship Id="rId18" Type="http://schemas.openxmlformats.org/officeDocument/2006/relationships/oleObject" Target="../embeddings/oleObject34.bin"/><Relationship Id="rId26" Type="http://schemas.openxmlformats.org/officeDocument/2006/relationships/oleObject" Target="../embeddings/oleObject38.bin"/><Relationship Id="rId3" Type="http://schemas.openxmlformats.org/officeDocument/2006/relationships/oleObject" Target="../embeddings/oleObject27.bin"/><Relationship Id="rId21" Type="http://schemas.openxmlformats.org/officeDocument/2006/relationships/image" Target="../media/image46.wmf"/><Relationship Id="rId34" Type="http://schemas.openxmlformats.org/officeDocument/2006/relationships/oleObject" Target="../embeddings/oleObject42.bin"/><Relationship Id="rId7" Type="http://schemas.openxmlformats.org/officeDocument/2006/relationships/image" Target="../media/image34.wmf"/><Relationship Id="rId12" Type="http://schemas.openxmlformats.org/officeDocument/2006/relationships/oleObject" Target="../embeddings/oleObject31.bin"/><Relationship Id="rId17" Type="http://schemas.openxmlformats.org/officeDocument/2006/relationships/image" Target="../media/image44.wmf"/><Relationship Id="rId25" Type="http://schemas.openxmlformats.org/officeDocument/2006/relationships/image" Target="../media/image48.wmf"/><Relationship Id="rId33" Type="http://schemas.openxmlformats.org/officeDocument/2006/relationships/image" Target="../media/image52.wmf"/><Relationship Id="rId2" Type="http://schemas.openxmlformats.org/officeDocument/2006/relationships/slideLayout" Target="../slideLayouts/slideLayout2.xml"/><Relationship Id="rId16" Type="http://schemas.openxmlformats.org/officeDocument/2006/relationships/oleObject" Target="../embeddings/oleObject33.bin"/><Relationship Id="rId20" Type="http://schemas.openxmlformats.org/officeDocument/2006/relationships/oleObject" Target="../embeddings/oleObject35.bin"/><Relationship Id="rId29" Type="http://schemas.openxmlformats.org/officeDocument/2006/relationships/image" Target="../media/image50.wmf"/><Relationship Id="rId1" Type="http://schemas.openxmlformats.org/officeDocument/2006/relationships/vmlDrawing" Target="../drawings/vmlDrawing8.vml"/><Relationship Id="rId6" Type="http://schemas.openxmlformats.org/officeDocument/2006/relationships/oleObject" Target="../embeddings/oleObject28.bin"/><Relationship Id="rId11" Type="http://schemas.openxmlformats.org/officeDocument/2006/relationships/image" Target="../media/image41.wmf"/><Relationship Id="rId24" Type="http://schemas.openxmlformats.org/officeDocument/2006/relationships/oleObject" Target="../embeddings/oleObject37.bin"/><Relationship Id="rId32" Type="http://schemas.openxmlformats.org/officeDocument/2006/relationships/oleObject" Target="../embeddings/oleObject41.bin"/><Relationship Id="rId5" Type="http://schemas.openxmlformats.org/officeDocument/2006/relationships/image" Target="../media/image54.jpeg"/><Relationship Id="rId15" Type="http://schemas.openxmlformats.org/officeDocument/2006/relationships/image" Target="../media/image43.wmf"/><Relationship Id="rId23" Type="http://schemas.openxmlformats.org/officeDocument/2006/relationships/image" Target="../media/image47.wmf"/><Relationship Id="rId28" Type="http://schemas.openxmlformats.org/officeDocument/2006/relationships/oleObject" Target="../embeddings/oleObject39.bin"/><Relationship Id="rId10" Type="http://schemas.openxmlformats.org/officeDocument/2006/relationships/oleObject" Target="../embeddings/oleObject30.bin"/><Relationship Id="rId19" Type="http://schemas.openxmlformats.org/officeDocument/2006/relationships/image" Target="../media/image45.wmf"/><Relationship Id="rId31" Type="http://schemas.openxmlformats.org/officeDocument/2006/relationships/image" Target="../media/image51.wmf"/><Relationship Id="rId4" Type="http://schemas.openxmlformats.org/officeDocument/2006/relationships/image" Target="../media/image39.wmf"/><Relationship Id="rId9" Type="http://schemas.openxmlformats.org/officeDocument/2006/relationships/image" Target="../media/image40.wmf"/><Relationship Id="rId14" Type="http://schemas.openxmlformats.org/officeDocument/2006/relationships/oleObject" Target="../embeddings/oleObject32.bin"/><Relationship Id="rId22" Type="http://schemas.openxmlformats.org/officeDocument/2006/relationships/oleObject" Target="../embeddings/oleObject36.bin"/><Relationship Id="rId27" Type="http://schemas.openxmlformats.org/officeDocument/2006/relationships/image" Target="../media/image49.wmf"/><Relationship Id="rId30" Type="http://schemas.openxmlformats.org/officeDocument/2006/relationships/oleObject" Target="../embeddings/oleObject40.bin"/><Relationship Id="rId35" Type="http://schemas.openxmlformats.org/officeDocument/2006/relationships/image" Target="../media/image53.wmf"/><Relationship Id="rId8" Type="http://schemas.openxmlformats.org/officeDocument/2006/relationships/oleObject" Target="../embeddings/oleObject29.bin"/></Relationships>
</file>

<file path=ppt/slides/_rels/slide2.xml.rels><?xml version="1.0" encoding="UTF-8" standalone="yes"?>
<Relationships xmlns="http://schemas.openxmlformats.org/package/2006/relationships"><Relationship Id="rId3" Type="http://schemas.openxmlformats.org/officeDocument/2006/relationships/hyperlink" Target="https://doodle.com/poll/zpad5me89scp2whd"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mailto:lindalee.17@gmail.com" TargetMode="External"/><Relationship Id="rId4" Type="http://schemas.openxmlformats.org/officeDocument/2006/relationships/hyperlink" Target="https://uta.zoom.us/j/98724294579?pwd=MlBJQXF3RnNZamtUbzQ3b3FXd2VIdz09"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oleObject" Target="../embeddings/oleObject43.bin"/><Relationship Id="rId7"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55.wmf"/><Relationship Id="rId5" Type="http://schemas.openxmlformats.org/officeDocument/2006/relationships/oleObject" Target="../embeddings/oleObject44.bin"/><Relationship Id="rId4" Type="http://schemas.openxmlformats.org/officeDocument/2006/relationships/image" Target="../media/image33.wmf"/></Relationships>
</file>

<file path=ppt/slides/_rels/slide21.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oleObject" Target="../embeddings/oleObject45.bin"/><Relationship Id="rId7" Type="http://schemas.openxmlformats.org/officeDocument/2006/relationships/oleObject" Target="../embeddings/oleObject47.bin"/><Relationship Id="rId12" Type="http://schemas.openxmlformats.org/officeDocument/2006/relationships/image" Target="../media/image60.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58.wmf"/><Relationship Id="rId11" Type="http://schemas.openxmlformats.org/officeDocument/2006/relationships/oleObject" Target="../embeddings/oleObject49.bin"/><Relationship Id="rId5" Type="http://schemas.openxmlformats.org/officeDocument/2006/relationships/oleObject" Target="../embeddings/oleObject46.bin"/><Relationship Id="rId10" Type="http://schemas.openxmlformats.org/officeDocument/2006/relationships/image" Target="../media/image59.wmf"/><Relationship Id="rId4" Type="http://schemas.openxmlformats.org/officeDocument/2006/relationships/image" Target="../media/image33.wmf"/><Relationship Id="rId9" Type="http://schemas.openxmlformats.org/officeDocument/2006/relationships/oleObject" Target="../embeddings/oleObject48.bin"/></Relationships>
</file>

<file path=ppt/slides/_rels/slide22.xml.rels><?xml version="1.0" encoding="UTF-8" standalone="yes"?>
<Relationships xmlns="http://schemas.openxmlformats.org/package/2006/relationships"><Relationship Id="rId13" Type="http://schemas.openxmlformats.org/officeDocument/2006/relationships/image" Target="../media/image65.wmf"/><Relationship Id="rId18" Type="http://schemas.openxmlformats.org/officeDocument/2006/relationships/oleObject" Target="../embeddings/oleObject57.bin"/><Relationship Id="rId26" Type="http://schemas.openxmlformats.org/officeDocument/2006/relationships/oleObject" Target="../embeddings/oleObject61.bin"/><Relationship Id="rId3" Type="http://schemas.openxmlformats.org/officeDocument/2006/relationships/oleObject" Target="../embeddings/oleObject50.bin"/><Relationship Id="rId21" Type="http://schemas.openxmlformats.org/officeDocument/2006/relationships/image" Target="../media/image69.wmf"/><Relationship Id="rId7" Type="http://schemas.openxmlformats.org/officeDocument/2006/relationships/oleObject" Target="../embeddings/oleObject52.bin"/><Relationship Id="rId12" Type="http://schemas.openxmlformats.org/officeDocument/2006/relationships/oleObject" Target="../embeddings/oleObject54.bin"/><Relationship Id="rId17" Type="http://schemas.openxmlformats.org/officeDocument/2006/relationships/image" Target="../media/image67.wmf"/><Relationship Id="rId25" Type="http://schemas.openxmlformats.org/officeDocument/2006/relationships/image" Target="../media/image71.wmf"/><Relationship Id="rId33" Type="http://schemas.openxmlformats.org/officeDocument/2006/relationships/image" Target="../media/image75.wmf"/><Relationship Id="rId2" Type="http://schemas.openxmlformats.org/officeDocument/2006/relationships/slideLayout" Target="../slideLayouts/slideLayout2.xml"/><Relationship Id="rId16" Type="http://schemas.openxmlformats.org/officeDocument/2006/relationships/oleObject" Target="../embeddings/oleObject56.bin"/><Relationship Id="rId20" Type="http://schemas.openxmlformats.org/officeDocument/2006/relationships/oleObject" Target="../embeddings/oleObject58.bin"/><Relationship Id="rId29" Type="http://schemas.openxmlformats.org/officeDocument/2006/relationships/image" Target="../media/image73.wmf"/><Relationship Id="rId1" Type="http://schemas.openxmlformats.org/officeDocument/2006/relationships/vmlDrawing" Target="../drawings/vmlDrawing11.vml"/><Relationship Id="rId6" Type="http://schemas.openxmlformats.org/officeDocument/2006/relationships/image" Target="../media/image62.wmf"/><Relationship Id="rId11" Type="http://schemas.openxmlformats.org/officeDocument/2006/relationships/image" Target="../media/image64.wmf"/><Relationship Id="rId24" Type="http://schemas.openxmlformats.org/officeDocument/2006/relationships/oleObject" Target="../embeddings/oleObject60.bin"/><Relationship Id="rId32" Type="http://schemas.openxmlformats.org/officeDocument/2006/relationships/oleObject" Target="../embeddings/oleObject64.bin"/><Relationship Id="rId5" Type="http://schemas.openxmlformats.org/officeDocument/2006/relationships/oleObject" Target="../embeddings/oleObject51.bin"/><Relationship Id="rId15" Type="http://schemas.openxmlformats.org/officeDocument/2006/relationships/image" Target="../media/image66.wmf"/><Relationship Id="rId23" Type="http://schemas.openxmlformats.org/officeDocument/2006/relationships/image" Target="../media/image70.wmf"/><Relationship Id="rId28" Type="http://schemas.openxmlformats.org/officeDocument/2006/relationships/oleObject" Target="../embeddings/oleObject62.bin"/><Relationship Id="rId10" Type="http://schemas.openxmlformats.org/officeDocument/2006/relationships/oleObject" Target="../embeddings/oleObject53.bin"/><Relationship Id="rId19" Type="http://schemas.openxmlformats.org/officeDocument/2006/relationships/image" Target="../media/image68.wmf"/><Relationship Id="rId31" Type="http://schemas.openxmlformats.org/officeDocument/2006/relationships/image" Target="../media/image74.wmf"/><Relationship Id="rId4" Type="http://schemas.openxmlformats.org/officeDocument/2006/relationships/image" Target="../media/image61.wmf"/><Relationship Id="rId9" Type="http://schemas.openxmlformats.org/officeDocument/2006/relationships/image" Target="../media/image76.jpeg"/><Relationship Id="rId14" Type="http://schemas.openxmlformats.org/officeDocument/2006/relationships/oleObject" Target="../embeddings/oleObject55.bin"/><Relationship Id="rId22" Type="http://schemas.openxmlformats.org/officeDocument/2006/relationships/oleObject" Target="../embeddings/oleObject59.bin"/><Relationship Id="rId27" Type="http://schemas.openxmlformats.org/officeDocument/2006/relationships/image" Target="../media/image72.wmf"/><Relationship Id="rId30" Type="http://schemas.openxmlformats.org/officeDocument/2006/relationships/oleObject" Target="../embeddings/oleObject63.bin"/><Relationship Id="rId8" Type="http://schemas.openxmlformats.org/officeDocument/2006/relationships/image" Target="../media/image63.wmf"/></Relationships>
</file>

<file path=ppt/slides/_rels/slide23.xml.rels><?xml version="1.0" encoding="UTF-8" standalone="yes"?>
<Relationships xmlns="http://schemas.openxmlformats.org/package/2006/relationships"><Relationship Id="rId13" Type="http://schemas.openxmlformats.org/officeDocument/2006/relationships/image" Target="../media/image81.wmf"/><Relationship Id="rId18" Type="http://schemas.openxmlformats.org/officeDocument/2006/relationships/oleObject" Target="../embeddings/oleObject72.bin"/><Relationship Id="rId26" Type="http://schemas.openxmlformats.org/officeDocument/2006/relationships/oleObject" Target="../embeddings/oleObject76.bin"/><Relationship Id="rId39" Type="http://schemas.openxmlformats.org/officeDocument/2006/relationships/image" Target="../media/image94.wmf"/><Relationship Id="rId21" Type="http://schemas.openxmlformats.org/officeDocument/2006/relationships/image" Target="../media/image85.wmf"/><Relationship Id="rId34" Type="http://schemas.openxmlformats.org/officeDocument/2006/relationships/oleObject" Target="../embeddings/oleObject80.bin"/><Relationship Id="rId7" Type="http://schemas.openxmlformats.org/officeDocument/2006/relationships/image" Target="../media/image78.wmf"/><Relationship Id="rId12" Type="http://schemas.openxmlformats.org/officeDocument/2006/relationships/oleObject" Target="../embeddings/oleObject69.bin"/><Relationship Id="rId17" Type="http://schemas.openxmlformats.org/officeDocument/2006/relationships/image" Target="../media/image83.wmf"/><Relationship Id="rId25" Type="http://schemas.openxmlformats.org/officeDocument/2006/relationships/image" Target="../media/image87.wmf"/><Relationship Id="rId33" Type="http://schemas.openxmlformats.org/officeDocument/2006/relationships/image" Target="../media/image91.wmf"/><Relationship Id="rId38" Type="http://schemas.openxmlformats.org/officeDocument/2006/relationships/oleObject" Target="../embeddings/oleObject82.bin"/><Relationship Id="rId2" Type="http://schemas.openxmlformats.org/officeDocument/2006/relationships/slideLayout" Target="../slideLayouts/slideLayout2.xml"/><Relationship Id="rId16" Type="http://schemas.openxmlformats.org/officeDocument/2006/relationships/oleObject" Target="../embeddings/oleObject71.bin"/><Relationship Id="rId20" Type="http://schemas.openxmlformats.org/officeDocument/2006/relationships/oleObject" Target="../embeddings/oleObject73.bin"/><Relationship Id="rId29" Type="http://schemas.openxmlformats.org/officeDocument/2006/relationships/image" Target="../media/image89.wmf"/><Relationship Id="rId1" Type="http://schemas.openxmlformats.org/officeDocument/2006/relationships/vmlDrawing" Target="../drawings/vmlDrawing12.vml"/><Relationship Id="rId6" Type="http://schemas.openxmlformats.org/officeDocument/2006/relationships/oleObject" Target="../embeddings/oleObject66.bin"/><Relationship Id="rId11" Type="http://schemas.openxmlformats.org/officeDocument/2006/relationships/image" Target="../media/image80.wmf"/><Relationship Id="rId24" Type="http://schemas.openxmlformats.org/officeDocument/2006/relationships/oleObject" Target="../embeddings/oleObject75.bin"/><Relationship Id="rId32" Type="http://schemas.openxmlformats.org/officeDocument/2006/relationships/oleObject" Target="../embeddings/oleObject79.bin"/><Relationship Id="rId37" Type="http://schemas.openxmlformats.org/officeDocument/2006/relationships/image" Target="../media/image93.wmf"/><Relationship Id="rId5" Type="http://schemas.openxmlformats.org/officeDocument/2006/relationships/image" Target="../media/image77.wmf"/><Relationship Id="rId15" Type="http://schemas.openxmlformats.org/officeDocument/2006/relationships/image" Target="../media/image82.wmf"/><Relationship Id="rId23" Type="http://schemas.openxmlformats.org/officeDocument/2006/relationships/image" Target="../media/image86.wmf"/><Relationship Id="rId28" Type="http://schemas.openxmlformats.org/officeDocument/2006/relationships/oleObject" Target="../embeddings/oleObject77.bin"/><Relationship Id="rId36" Type="http://schemas.openxmlformats.org/officeDocument/2006/relationships/oleObject" Target="../embeddings/oleObject81.bin"/><Relationship Id="rId10" Type="http://schemas.openxmlformats.org/officeDocument/2006/relationships/oleObject" Target="../embeddings/oleObject68.bin"/><Relationship Id="rId19" Type="http://schemas.openxmlformats.org/officeDocument/2006/relationships/image" Target="../media/image84.wmf"/><Relationship Id="rId31" Type="http://schemas.openxmlformats.org/officeDocument/2006/relationships/image" Target="../media/image90.wmf"/><Relationship Id="rId4" Type="http://schemas.openxmlformats.org/officeDocument/2006/relationships/oleObject" Target="../embeddings/oleObject65.bin"/><Relationship Id="rId9" Type="http://schemas.openxmlformats.org/officeDocument/2006/relationships/image" Target="../media/image79.wmf"/><Relationship Id="rId14" Type="http://schemas.openxmlformats.org/officeDocument/2006/relationships/oleObject" Target="../embeddings/oleObject70.bin"/><Relationship Id="rId22" Type="http://schemas.openxmlformats.org/officeDocument/2006/relationships/oleObject" Target="../embeddings/oleObject74.bin"/><Relationship Id="rId27" Type="http://schemas.openxmlformats.org/officeDocument/2006/relationships/image" Target="../media/image88.wmf"/><Relationship Id="rId30" Type="http://schemas.openxmlformats.org/officeDocument/2006/relationships/oleObject" Target="../embeddings/oleObject78.bin"/><Relationship Id="rId35" Type="http://schemas.openxmlformats.org/officeDocument/2006/relationships/image" Target="../media/image92.wmf"/><Relationship Id="rId8" Type="http://schemas.openxmlformats.org/officeDocument/2006/relationships/oleObject" Target="../embeddings/oleObject67.bin"/><Relationship Id="rId3" Type="http://schemas.openxmlformats.org/officeDocument/2006/relationships/image" Target="../media/image9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0.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9.wmf"/><Relationship Id="rId4" Type="http://schemas.openxmlformats.org/officeDocument/2006/relationships/image" Target="../media/image6.wmf"/><Relationship Id="rId9"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5.wmf"/><Relationship Id="rId18" Type="http://schemas.openxmlformats.org/officeDocument/2006/relationships/oleObject" Target="../embeddings/oleObject13.bin"/><Relationship Id="rId26" Type="http://schemas.openxmlformats.org/officeDocument/2006/relationships/oleObject" Target="../embeddings/oleObject17.bin"/><Relationship Id="rId3" Type="http://schemas.openxmlformats.org/officeDocument/2006/relationships/image" Target="../media/image23.jpeg"/><Relationship Id="rId21" Type="http://schemas.openxmlformats.org/officeDocument/2006/relationships/image" Target="../media/image19.wmf"/><Relationship Id="rId7" Type="http://schemas.openxmlformats.org/officeDocument/2006/relationships/image" Target="../media/image12.wmf"/><Relationship Id="rId12" Type="http://schemas.openxmlformats.org/officeDocument/2006/relationships/oleObject" Target="../embeddings/oleObject10.bin"/><Relationship Id="rId17" Type="http://schemas.openxmlformats.org/officeDocument/2006/relationships/image" Target="../media/image17.wmf"/><Relationship Id="rId25" Type="http://schemas.openxmlformats.org/officeDocument/2006/relationships/image" Target="../media/image21.wmf"/><Relationship Id="rId2" Type="http://schemas.openxmlformats.org/officeDocument/2006/relationships/slideLayout" Target="../slideLayouts/slideLayout2.xml"/><Relationship Id="rId16" Type="http://schemas.openxmlformats.org/officeDocument/2006/relationships/oleObject" Target="../embeddings/oleObject12.bin"/><Relationship Id="rId20" Type="http://schemas.openxmlformats.org/officeDocument/2006/relationships/oleObject" Target="../embeddings/oleObject14.bin"/><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image" Target="../media/image14.wmf"/><Relationship Id="rId24" Type="http://schemas.openxmlformats.org/officeDocument/2006/relationships/oleObject" Target="../embeddings/oleObject16.bin"/><Relationship Id="rId5" Type="http://schemas.openxmlformats.org/officeDocument/2006/relationships/image" Target="../media/image11.wmf"/><Relationship Id="rId15" Type="http://schemas.openxmlformats.org/officeDocument/2006/relationships/image" Target="../media/image16.wmf"/><Relationship Id="rId23" Type="http://schemas.openxmlformats.org/officeDocument/2006/relationships/image" Target="../media/image20.wmf"/><Relationship Id="rId10" Type="http://schemas.openxmlformats.org/officeDocument/2006/relationships/oleObject" Target="../embeddings/oleObject9.bin"/><Relationship Id="rId19" Type="http://schemas.openxmlformats.org/officeDocument/2006/relationships/image" Target="../media/image18.wmf"/><Relationship Id="rId4" Type="http://schemas.openxmlformats.org/officeDocument/2006/relationships/oleObject" Target="../embeddings/oleObject6.bin"/><Relationship Id="rId9" Type="http://schemas.openxmlformats.org/officeDocument/2006/relationships/image" Target="../media/image13.wmf"/><Relationship Id="rId14" Type="http://schemas.openxmlformats.org/officeDocument/2006/relationships/oleObject" Target="../embeddings/oleObject11.bin"/><Relationship Id="rId22" Type="http://schemas.openxmlformats.org/officeDocument/2006/relationships/oleObject" Target="../embeddings/oleObject15.bin"/><Relationship Id="rId27" Type="http://schemas.openxmlformats.org/officeDocument/2006/relationships/image" Target="../media/image22.wmf"/></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r>
              <a:rPr lang="en-US"/>
              <a:t>Monday, Oct. 26, 2020</a:t>
            </a:r>
          </a:p>
        </p:txBody>
      </p:sp>
      <p:sp>
        <p:nvSpPr>
          <p:cNvPr id="7" name="Rectangle 5"/>
          <p:cNvSpPr>
            <a:spLocks noGrp="1" noChangeArrowheads="1"/>
          </p:cNvSpPr>
          <p:nvPr>
            <p:ph type="ftr" sz="quarter" idx="11"/>
          </p:nvPr>
        </p:nvSpPr>
        <p:spPr/>
        <p:txBody>
          <a:bodyPr/>
          <a:lstStyle/>
          <a:p>
            <a:pPr>
              <a:defRPr/>
            </a:pPr>
            <a:r>
              <a:rPr lang="de-DE"/>
              <a:t>PHYS 1444-002, Fall 2020                    Dr. Jaehoon Yu</a:t>
            </a:r>
            <a:endParaRPr lang="en-US"/>
          </a:p>
        </p:txBody>
      </p:sp>
      <p:sp>
        <p:nvSpPr>
          <p:cNvPr id="18436" name="Rectangle 6"/>
          <p:cNvSpPr>
            <a:spLocks noGrp="1" noChangeArrowheads="1"/>
          </p:cNvSpPr>
          <p:nvPr>
            <p:ph type="sldNum" sz="quarter" idx="12"/>
          </p:nvPr>
        </p:nvSpPr>
        <p:spPr>
          <a:noFill/>
        </p:spPr>
        <p:txBody>
          <a:bodyPr/>
          <a:lstStyle/>
          <a:p>
            <a:fld id="{395A3770-54C9-3149-A664-D038CC3CB949}" type="slidenum">
              <a:rPr lang="en-US">
                <a:latin typeface="Arial Narrow" pitchFamily="-84" charset="0"/>
              </a:rPr>
              <a:pPr/>
              <a:t>1</a:t>
            </a:fld>
            <a:endParaRPr lang="en-US">
              <a:latin typeface="Arial Narrow" pitchFamily="-84" charset="0"/>
            </a:endParaRPr>
          </a:p>
        </p:txBody>
      </p:sp>
      <p:sp>
        <p:nvSpPr>
          <p:cNvPr id="18437" name="Rectangle 2"/>
          <p:cNvSpPr>
            <a:spLocks noGrp="1" noChangeArrowheads="1"/>
          </p:cNvSpPr>
          <p:nvPr>
            <p:ph type="ctrTitle"/>
          </p:nvPr>
        </p:nvSpPr>
        <p:spPr>
          <a:xfrm>
            <a:off x="685800" y="449263"/>
            <a:ext cx="7772400" cy="838200"/>
          </a:xfrm>
        </p:spPr>
        <p:txBody>
          <a:bodyPr/>
          <a:lstStyle/>
          <a:p>
            <a:pPr eaLnBrk="1" hangingPunct="1"/>
            <a:r>
              <a:rPr lang="en-US" dirty="0">
                <a:ea typeface="ＭＳ Ｐゴシック" pitchFamily="-84" charset="-128"/>
                <a:cs typeface="ＭＳ Ｐゴシック" pitchFamily="-84" charset="-128"/>
              </a:rPr>
              <a:t>PHYS 1441 – Section 002</a:t>
            </a:r>
            <a:br>
              <a:rPr lang="en-US" dirty="0">
                <a:ea typeface="ＭＳ Ｐゴシック" pitchFamily="-84" charset="-128"/>
                <a:cs typeface="ＭＳ Ｐゴシック" pitchFamily="-84" charset="-128"/>
              </a:rPr>
            </a:br>
            <a:r>
              <a:rPr lang="en-US" dirty="0">
                <a:ea typeface="ＭＳ Ｐゴシック" pitchFamily="-84" charset="-128"/>
                <a:cs typeface="ＭＳ Ｐゴシック" pitchFamily="-84" charset="-128"/>
              </a:rPr>
              <a:t>Lecture #15</a:t>
            </a:r>
          </a:p>
        </p:txBody>
      </p:sp>
      <p:sp>
        <p:nvSpPr>
          <p:cNvPr id="18438" name="Text Box 4"/>
          <p:cNvSpPr txBox="1">
            <a:spLocks noChangeArrowheads="1"/>
          </p:cNvSpPr>
          <p:nvPr/>
        </p:nvSpPr>
        <p:spPr bwMode="auto">
          <a:xfrm>
            <a:off x="3071331" y="1531203"/>
            <a:ext cx="2693366" cy="830997"/>
          </a:xfrm>
          <a:prstGeom prst="rect">
            <a:avLst/>
          </a:prstGeom>
          <a:noFill/>
          <a:ln w="9525">
            <a:noFill/>
            <a:miter lim="800000"/>
            <a:headEnd/>
            <a:tailEnd/>
          </a:ln>
        </p:spPr>
        <p:txBody>
          <a:bodyPr wrap="none">
            <a:prstTxWarp prst="textNoShape">
              <a:avLst/>
            </a:prstTxWarp>
            <a:spAutoFit/>
          </a:bodyPr>
          <a:lstStyle/>
          <a:p>
            <a:pPr algn="ctr"/>
            <a:r>
              <a:rPr lang="en-US" dirty="0">
                <a:solidFill>
                  <a:schemeClr val="accent2"/>
                </a:solidFill>
                <a:latin typeface="Monotype Corsiva" pitchFamily="-84" charset="0"/>
              </a:rPr>
              <a:t>Monday, Oct. 26, 2020</a:t>
            </a:r>
          </a:p>
          <a:p>
            <a:pPr algn="ctr"/>
            <a:r>
              <a:rPr lang="en-US" dirty="0">
                <a:solidFill>
                  <a:schemeClr val="accent2"/>
                </a:solidFill>
                <a:latin typeface="Monotype Corsiva" pitchFamily="-84" charset="0"/>
              </a:rPr>
              <a:t>Dr. </a:t>
            </a:r>
            <a:r>
              <a:rPr lang="en-US" b="1" dirty="0">
                <a:solidFill>
                  <a:srgbClr val="FF0066"/>
                </a:solidFill>
                <a:latin typeface="Monotype Corsiva" pitchFamily="-84" charset="0"/>
              </a:rPr>
              <a:t>Jae</a:t>
            </a:r>
            <a:r>
              <a:rPr lang="en-US" dirty="0">
                <a:solidFill>
                  <a:schemeClr val="accent2"/>
                </a:solidFill>
                <a:latin typeface="Monotype Corsiva" pitchFamily="-84" charset="0"/>
              </a:rPr>
              <a:t>hoon </a:t>
            </a:r>
            <a:r>
              <a:rPr lang="en-US" b="1" dirty="0">
                <a:solidFill>
                  <a:srgbClr val="FF0066"/>
                </a:solidFill>
                <a:latin typeface="Monotype Corsiva" pitchFamily="-84" charset="0"/>
              </a:rPr>
              <a:t>Yu</a:t>
            </a:r>
          </a:p>
        </p:txBody>
      </p:sp>
      <p:sp>
        <p:nvSpPr>
          <p:cNvPr id="2058" name="Rectangle 10"/>
          <p:cNvSpPr>
            <a:spLocks noChangeArrowheads="1"/>
          </p:cNvSpPr>
          <p:nvPr/>
        </p:nvSpPr>
        <p:spPr bwMode="auto">
          <a:xfrm>
            <a:off x="1301750" y="2129631"/>
            <a:ext cx="7537450" cy="3983832"/>
          </a:xfrm>
          <a:prstGeom prst="rect">
            <a:avLst/>
          </a:prstGeom>
          <a:noFill/>
          <a:ln w="9525">
            <a:noFill/>
            <a:miter lim="800000"/>
            <a:headEnd/>
            <a:tailEnd/>
          </a:ln>
        </p:spPr>
        <p:txBody>
          <a:bodyPr>
            <a:prstTxWarp prst="textNoShape">
              <a:avLst/>
            </a:prstTxWarp>
          </a:bodyPr>
          <a:lstStyle/>
          <a:p>
            <a:pPr marL="609600" indent="-609600">
              <a:spcBef>
                <a:spcPct val="20000"/>
              </a:spcBef>
              <a:buFontTx/>
              <a:buChar char="•"/>
            </a:pPr>
            <a:r>
              <a:rPr lang="en-US" sz="3200" dirty="0">
                <a:solidFill>
                  <a:schemeClr val="accent2"/>
                </a:solidFill>
                <a:latin typeface="Arial Narrow" pitchFamily="-84" charset="0"/>
              </a:rPr>
              <a:t>CH25</a:t>
            </a:r>
          </a:p>
          <a:p>
            <a:pPr marL="969963" lvl="1" indent="-533400">
              <a:buFont typeface="Arial"/>
              <a:buChar char="•"/>
            </a:pPr>
            <a:r>
              <a:rPr lang="en-US" sz="2800" dirty="0">
                <a:latin typeface="Arial Narrow" charset="0"/>
              </a:rPr>
              <a:t>Microscopic View of Electric Current</a:t>
            </a:r>
          </a:p>
          <a:p>
            <a:pPr marL="969963" lvl="1" indent="-533400">
              <a:buFont typeface="Arial"/>
              <a:buChar char="•"/>
            </a:pPr>
            <a:r>
              <a:rPr lang="en-US" sz="2800" dirty="0">
                <a:latin typeface="Arial Narrow" charset="0"/>
              </a:rPr>
              <a:t>Ohm’s Law in Microscopic View</a:t>
            </a:r>
          </a:p>
          <a:p>
            <a:pPr marL="609600" indent="-609600">
              <a:spcBef>
                <a:spcPct val="20000"/>
              </a:spcBef>
              <a:buFontTx/>
              <a:buChar char="•"/>
            </a:pPr>
            <a:r>
              <a:rPr lang="en-US" sz="3200" dirty="0">
                <a:solidFill>
                  <a:schemeClr val="accent2"/>
                </a:solidFill>
                <a:latin typeface="Arial Narrow" pitchFamily="-84" charset="0"/>
              </a:rPr>
              <a:t>CH26</a:t>
            </a:r>
          </a:p>
          <a:p>
            <a:pPr marL="969963" lvl="1" indent="-533400">
              <a:buFont typeface="Arial"/>
              <a:buChar char="•"/>
            </a:pPr>
            <a:r>
              <a:rPr lang="en-US" sz="2800" dirty="0">
                <a:latin typeface="Arial Narrow" charset="0"/>
              </a:rPr>
              <a:t>EMF and Terminal Voltage</a:t>
            </a:r>
          </a:p>
          <a:p>
            <a:pPr marL="969963" lvl="1" indent="-533400">
              <a:buFont typeface="Arial"/>
              <a:buChar char="•"/>
            </a:pPr>
            <a:r>
              <a:rPr lang="en-US" sz="2800" dirty="0">
                <a:latin typeface="Arial Narrow" charset="0"/>
              </a:rPr>
              <a:t>Resistors in Series and Parallel</a:t>
            </a:r>
          </a:p>
          <a:p>
            <a:pPr marL="969963" lvl="1" indent="-533400">
              <a:buFont typeface="Arial"/>
              <a:buChar char="•"/>
            </a:pPr>
            <a:r>
              <a:rPr lang="en-US" sz="2800" dirty="0">
                <a:solidFill>
                  <a:srgbClr val="003300"/>
                </a:solidFill>
                <a:latin typeface="Arial Narrow" charset="0"/>
              </a:rPr>
              <a:t>Kirchhoff’s Rules</a:t>
            </a:r>
          </a:p>
          <a:p>
            <a:pPr marL="990600" lvl="1" indent="-533400">
              <a:buFont typeface="Courier New" panose="02070309020205020404" pitchFamily="49" charset="0"/>
              <a:buChar char="o"/>
            </a:pPr>
            <a:endParaRPr lang="en-US" sz="2800" dirty="0">
              <a:solidFill>
                <a:srgbClr val="003300"/>
              </a:solidFill>
              <a:latin typeface="Arial Narrow" charset="0"/>
            </a:endParaRPr>
          </a:p>
        </p:txBody>
      </p:sp>
      <p:pic>
        <p:nvPicPr>
          <p:cNvPr id="3" name="Picture 2">
            <a:extLst>
              <a:ext uri="{FF2B5EF4-FFF2-40B4-BE49-F238E27FC236}">
                <a16:creationId xmlns:a16="http://schemas.microsoft.com/office/drawing/2014/main" id="{6CC23817-5806-2141-9717-FC2BAB7F5A0D}"/>
              </a:ext>
            </a:extLst>
          </p:cNvPr>
          <p:cNvPicPr>
            <a:picLocks noChangeAspect="1"/>
          </p:cNvPicPr>
          <p:nvPr/>
        </p:nvPicPr>
        <p:blipFill>
          <a:blip r:link="rId2"/>
          <a:stretch>
            <a:fillRect/>
          </a:stretch>
        </p:blipFill>
        <p:spPr>
          <a:xfrm>
            <a:off x="1270000" y="1270000"/>
            <a:ext cx="63500" cy="76200"/>
          </a:xfrm>
          <a:prstGeom prst="rect">
            <a:avLst/>
          </a:prstGeom>
        </p:spPr>
      </p:pic>
      <p:pic>
        <p:nvPicPr>
          <p:cNvPr id="4" name="Picture 3">
            <a:extLst>
              <a:ext uri="{FF2B5EF4-FFF2-40B4-BE49-F238E27FC236}">
                <a16:creationId xmlns:a16="http://schemas.microsoft.com/office/drawing/2014/main" id="{2A40B400-B2AC-3D4E-A8AC-A4D55B25F579}"/>
              </a:ext>
            </a:extLst>
          </p:cNvPr>
          <p:cNvPicPr>
            <a:picLocks noChangeAspect="1"/>
          </p:cNvPicPr>
          <p:nvPr/>
        </p:nvPicPr>
        <p:blipFill>
          <a:blip r:embed="rId3"/>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0297A59E-791C-C940-B7E4-7E7A9A26CC68}"/>
              </a:ext>
            </a:extLst>
          </p:cNvPr>
          <p:cNvPicPr>
            <a:picLocks noChangeAspect="1"/>
          </p:cNvPicPr>
          <p:nvPr/>
        </p:nvPicPr>
        <p:blipFill>
          <a:blip r:embed="rId3"/>
          <a:stretch>
            <a:fillRect/>
          </a:stretch>
        </p:blipFill>
        <p:spPr>
          <a:xfrm>
            <a:off x="1270000" y="1270000"/>
            <a:ext cx="63500" cy="76200"/>
          </a:xfrm>
          <a:prstGeom prst="rect">
            <a:avLst/>
          </a:prstGeom>
        </p:spPr>
      </p:pic>
      <p:sp>
        <p:nvSpPr>
          <p:cNvPr id="12" name="Text Box 9">
            <a:extLst>
              <a:ext uri="{FF2B5EF4-FFF2-40B4-BE49-F238E27FC236}">
                <a16:creationId xmlns:a16="http://schemas.microsoft.com/office/drawing/2014/main" id="{43BD35B8-6E34-9149-A83C-82345DB29C10}"/>
              </a:ext>
            </a:extLst>
          </p:cNvPr>
          <p:cNvSpPr txBox="1">
            <a:spLocks noChangeArrowheads="1"/>
          </p:cNvSpPr>
          <p:nvPr/>
        </p:nvSpPr>
        <p:spPr bwMode="auto">
          <a:xfrm>
            <a:off x="838200" y="5528775"/>
            <a:ext cx="7772400" cy="461665"/>
          </a:xfrm>
          <a:prstGeom prst="rect">
            <a:avLst/>
          </a:prstGeom>
          <a:solidFill>
            <a:srgbClr val="CCFFFF"/>
          </a:solidFill>
          <a:ln w="9525">
            <a:noFill/>
            <a:miter lim="800000"/>
            <a:headEnd/>
            <a:tailEnd/>
          </a:ln>
        </p:spPr>
        <p:txBody>
          <a:bodyPr wrap="square">
            <a:prstTxWarp prst="textNoShape">
              <a:avLst/>
            </a:prstTxWarp>
            <a:spAutoFit/>
          </a:bodyPr>
          <a:lstStyle/>
          <a:p>
            <a:pPr algn="ctr"/>
            <a:r>
              <a:rPr lang="en-US" dirty="0">
                <a:solidFill>
                  <a:srgbClr val="003300"/>
                </a:solidFill>
                <a:latin typeface="Arial Narrow" charset="0"/>
              </a:rPr>
              <a:t>Today’s homework is homework #8, due 11pm, Friday, Nov. 6!!</a:t>
            </a:r>
          </a:p>
        </p:txBody>
      </p:sp>
    </p:spTree>
    <p:extLst>
      <p:ext uri="{BB962C8B-B14F-4D97-AF65-F5344CB8AC3E}">
        <p14:creationId xmlns:p14="http://schemas.microsoft.com/office/powerpoint/2010/main" val="260497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Monday, Oct. 26, 2020</a:t>
            </a:r>
          </a:p>
        </p:txBody>
      </p:sp>
      <p:sp>
        <p:nvSpPr>
          <p:cNvPr id="5" name="Footer Placeholder 4"/>
          <p:cNvSpPr>
            <a:spLocks noGrp="1"/>
          </p:cNvSpPr>
          <p:nvPr>
            <p:ph type="ftr" sz="quarter" idx="11"/>
          </p:nvPr>
        </p:nvSpPr>
        <p:spPr/>
        <p:txBody>
          <a:bodyPr/>
          <a:lstStyle/>
          <a:p>
            <a:r>
              <a:rPr lang="de-DE"/>
              <a:t>PHYS 1444-002, Fall 2020                    Dr. Jaehoon Yu</a:t>
            </a:r>
            <a:endParaRPr lang="en-US"/>
          </a:p>
        </p:txBody>
      </p:sp>
      <p:sp>
        <p:nvSpPr>
          <p:cNvPr id="6" name="Slide Number Placeholder 5"/>
          <p:cNvSpPr>
            <a:spLocks noGrp="1"/>
          </p:cNvSpPr>
          <p:nvPr>
            <p:ph type="sldNum" sz="quarter" idx="12"/>
          </p:nvPr>
        </p:nvSpPr>
        <p:spPr/>
        <p:txBody>
          <a:bodyPr/>
          <a:lstStyle/>
          <a:p>
            <a:fld id="{3672DEB0-7440-2F4E-96C8-55B0546D84C6}" type="slidenum">
              <a:rPr lang="en-US"/>
              <a:pPr/>
              <a:t>10</a:t>
            </a:fld>
            <a:endParaRPr lang="en-US"/>
          </a:p>
        </p:txBody>
      </p:sp>
      <p:sp>
        <p:nvSpPr>
          <p:cNvPr id="315394" name="Rectangle 2"/>
          <p:cNvSpPr>
            <a:spLocks noGrp="1" noChangeArrowheads="1"/>
          </p:cNvSpPr>
          <p:nvPr>
            <p:ph type="body" idx="1"/>
          </p:nvPr>
        </p:nvSpPr>
        <p:spPr>
          <a:xfrm>
            <a:off x="76200" y="609600"/>
            <a:ext cx="8763000" cy="5715000"/>
          </a:xfrm>
        </p:spPr>
        <p:txBody>
          <a:bodyPr/>
          <a:lstStyle/>
          <a:p>
            <a:r>
              <a:rPr lang="en-US" dirty="0"/>
              <a:t>The drift velocity of electrons in a wire is only about </a:t>
            </a:r>
            <a:r>
              <a:rPr lang="en-US" dirty="0">
                <a:solidFill>
                  <a:srgbClr val="C00000"/>
                </a:solidFill>
              </a:rPr>
              <a:t>0.05mm/s</a:t>
            </a:r>
            <a:r>
              <a:rPr lang="en-US" dirty="0"/>
              <a:t>.  How could we get light turned on immediately then?</a:t>
            </a:r>
          </a:p>
          <a:p>
            <a:pPr lvl="1"/>
            <a:r>
              <a:rPr lang="en-US" dirty="0"/>
              <a:t>While the electrons in the wire travels slow, the electric field travels essentially at the speed of light.  Then what is all the talk about electrons flowing through?</a:t>
            </a:r>
          </a:p>
          <a:p>
            <a:pPr lvl="2"/>
            <a:r>
              <a:rPr lang="en-US" dirty="0"/>
              <a:t>It is just like water.  When you turn on the facet, water flows right off the facet despite the fact that the water travels slow.</a:t>
            </a:r>
          </a:p>
          <a:p>
            <a:pPr lvl="2"/>
            <a:r>
              <a:rPr lang="en-US" dirty="0"/>
              <a:t>Electricity is the same.  Electrons fill the conductor wire and when the switch is flipped on or a potential difference is applied, the electrons close to the positive terminal flows into the bulb.</a:t>
            </a:r>
          </a:p>
          <a:p>
            <a:pPr lvl="2"/>
            <a:r>
              <a:rPr lang="en-US" dirty="0"/>
              <a:t>Interesting, isn’t it?  Why is the field travel at the speed of light then?</a:t>
            </a:r>
          </a:p>
        </p:txBody>
      </p:sp>
      <p:sp>
        <p:nvSpPr>
          <p:cNvPr id="315395" name="Rectangle 3"/>
          <p:cNvSpPr>
            <a:spLocks noGrp="1" noChangeArrowheads="1"/>
          </p:cNvSpPr>
          <p:nvPr>
            <p:ph type="title"/>
          </p:nvPr>
        </p:nvSpPr>
        <p:spPr>
          <a:xfrm>
            <a:off x="685800" y="76200"/>
            <a:ext cx="7772400" cy="609600"/>
          </a:xfrm>
        </p:spPr>
        <p:txBody>
          <a:bodyPr/>
          <a:lstStyle/>
          <a:p>
            <a:r>
              <a:rPr lang="en-US" sz="4000" b="1"/>
              <a:t>Microscopic View of Electric Current</a:t>
            </a:r>
          </a:p>
        </p:txBody>
      </p:sp>
    </p:spTree>
    <p:extLst>
      <p:ext uri="{BB962C8B-B14F-4D97-AF65-F5344CB8AC3E}">
        <p14:creationId xmlns:p14="http://schemas.microsoft.com/office/powerpoint/2010/main" val="3015131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Monday, Oct. 26, 2020</a:t>
            </a:r>
          </a:p>
        </p:txBody>
      </p:sp>
      <p:sp>
        <p:nvSpPr>
          <p:cNvPr id="6" name="Footer Placeholder 4"/>
          <p:cNvSpPr>
            <a:spLocks noGrp="1"/>
          </p:cNvSpPr>
          <p:nvPr>
            <p:ph type="ftr" sz="quarter" idx="11"/>
          </p:nvPr>
        </p:nvSpPr>
        <p:spPr/>
        <p:txBody>
          <a:bodyPr/>
          <a:lstStyle/>
          <a:p>
            <a:r>
              <a:rPr lang="de-DE"/>
              <a:t>PHYS 1444-002, Fall 2020                    Dr. Jaehoon Yu</a:t>
            </a:r>
            <a:endParaRPr lang="en-US"/>
          </a:p>
        </p:txBody>
      </p:sp>
      <p:sp>
        <p:nvSpPr>
          <p:cNvPr id="7" name="Slide Number Placeholder 5"/>
          <p:cNvSpPr>
            <a:spLocks noGrp="1"/>
          </p:cNvSpPr>
          <p:nvPr>
            <p:ph type="sldNum" sz="quarter" idx="12"/>
          </p:nvPr>
        </p:nvSpPr>
        <p:spPr/>
        <p:txBody>
          <a:bodyPr/>
          <a:lstStyle/>
          <a:p>
            <a:fld id="{9D300F46-4916-5A48-8E4E-D874313258D4}" type="slidenum">
              <a:rPr lang="en-US"/>
              <a:pPr/>
              <a:t>11</a:t>
            </a:fld>
            <a:endParaRPr lang="en-US"/>
          </a:p>
        </p:txBody>
      </p:sp>
      <p:sp>
        <p:nvSpPr>
          <p:cNvPr id="317442" name="Rectangle 2"/>
          <p:cNvSpPr>
            <a:spLocks noGrp="1" noChangeArrowheads="1"/>
          </p:cNvSpPr>
          <p:nvPr>
            <p:ph type="body" idx="1"/>
          </p:nvPr>
        </p:nvSpPr>
        <p:spPr>
          <a:xfrm>
            <a:off x="152400" y="533400"/>
            <a:ext cx="8458200" cy="5715000"/>
          </a:xfrm>
        </p:spPr>
        <p:txBody>
          <a:bodyPr/>
          <a:lstStyle/>
          <a:p>
            <a:pPr>
              <a:lnSpc>
                <a:spcPct val="90000"/>
              </a:lnSpc>
            </a:pPr>
            <a:r>
              <a:rPr lang="en-US" sz="2800" dirty="0"/>
              <a:t>At the temperature near absolute 0K, resistivity of certain material becomes 0.  </a:t>
            </a:r>
          </a:p>
          <a:p>
            <a:pPr lvl="1">
              <a:lnSpc>
                <a:spcPct val="90000"/>
              </a:lnSpc>
            </a:pPr>
            <a:r>
              <a:rPr lang="en-US" sz="2400" dirty="0"/>
              <a:t>This state is called the “</a:t>
            </a:r>
            <a:r>
              <a:rPr lang="en-US" sz="2400" dirty="0">
                <a:solidFill>
                  <a:srgbClr val="C00000"/>
                </a:solidFill>
              </a:rPr>
              <a:t>superconducting</a:t>
            </a:r>
            <a:r>
              <a:rPr lang="en-US" sz="2400" dirty="0"/>
              <a:t>” state.</a:t>
            </a:r>
          </a:p>
          <a:p>
            <a:pPr lvl="1">
              <a:lnSpc>
                <a:spcPct val="90000"/>
              </a:lnSpc>
            </a:pPr>
            <a:r>
              <a:rPr lang="en-US" sz="2400" dirty="0"/>
              <a:t>Observed in 1911 by H. K. </a:t>
            </a:r>
            <a:r>
              <a:rPr lang="en-US" sz="2400" dirty="0" err="1"/>
              <a:t>Onnes</a:t>
            </a:r>
            <a:r>
              <a:rPr lang="en-US" sz="2400" dirty="0"/>
              <a:t> when he cooled mercury to 4.2K (-269</a:t>
            </a:r>
            <a:r>
              <a:rPr lang="en-US" sz="2400" baseline="30000" dirty="0"/>
              <a:t>o</a:t>
            </a:r>
            <a:r>
              <a:rPr lang="en-US" sz="2400" dirty="0"/>
              <a:t>C).</a:t>
            </a:r>
          </a:p>
          <a:p>
            <a:pPr lvl="2">
              <a:lnSpc>
                <a:spcPct val="90000"/>
              </a:lnSpc>
            </a:pPr>
            <a:r>
              <a:rPr lang="en-US" sz="2000" dirty="0"/>
              <a:t>Resistance of mercury suddenly dropped to 0.</a:t>
            </a:r>
          </a:p>
          <a:p>
            <a:pPr lvl="1">
              <a:lnSpc>
                <a:spcPct val="90000"/>
              </a:lnSpc>
            </a:pPr>
            <a:r>
              <a:rPr lang="en-US" sz="2400" dirty="0"/>
              <a:t>In general superconducting materials become superconducting    below a transition temperature (T</a:t>
            </a:r>
            <a:r>
              <a:rPr lang="en-US" sz="2400" baseline="-25000" dirty="0"/>
              <a:t>c</a:t>
            </a:r>
            <a:r>
              <a:rPr lang="en-US" sz="2400" dirty="0"/>
              <a:t>).</a:t>
            </a:r>
          </a:p>
          <a:p>
            <a:pPr lvl="1">
              <a:lnSpc>
                <a:spcPct val="90000"/>
              </a:lnSpc>
            </a:pPr>
            <a:r>
              <a:rPr lang="en-US" sz="2400" dirty="0"/>
              <a:t>The highest temperature superconductivity seen is 160K</a:t>
            </a:r>
          </a:p>
          <a:p>
            <a:pPr lvl="2">
              <a:lnSpc>
                <a:spcPct val="90000"/>
              </a:lnSpc>
            </a:pPr>
            <a:r>
              <a:rPr lang="en-US" sz="2000" dirty="0"/>
              <a:t>First observation above the boiling temperature of liquid nitrogen is in 1986 at 90k observed from a compound of yttrium, barium, copper and oxygen.</a:t>
            </a:r>
          </a:p>
          <a:p>
            <a:pPr>
              <a:lnSpc>
                <a:spcPct val="90000"/>
              </a:lnSpc>
            </a:pPr>
            <a:r>
              <a:rPr lang="en-US" sz="2800" dirty="0"/>
              <a:t>Since much smaller amount of material can carry just as much current more efficiently, superconductivity can make electric cars more practical, computers faster, and capacitors store higher energy</a:t>
            </a:r>
          </a:p>
        </p:txBody>
      </p:sp>
      <p:sp>
        <p:nvSpPr>
          <p:cNvPr id="317443" name="Rectangle 3"/>
          <p:cNvSpPr>
            <a:spLocks noGrp="1" noChangeArrowheads="1"/>
          </p:cNvSpPr>
          <p:nvPr>
            <p:ph type="title"/>
          </p:nvPr>
        </p:nvSpPr>
        <p:spPr>
          <a:xfrm>
            <a:off x="0" y="0"/>
            <a:ext cx="9144000" cy="609600"/>
          </a:xfrm>
        </p:spPr>
        <p:txBody>
          <a:bodyPr/>
          <a:lstStyle/>
          <a:p>
            <a:r>
              <a:rPr lang="en-US" sz="4000" b="1" dirty="0"/>
              <a:t> Superconductivity</a:t>
            </a:r>
          </a:p>
        </p:txBody>
      </p:sp>
      <p:pic>
        <p:nvPicPr>
          <p:cNvPr id="317444" name="Picture 4" descr="FG25_025"/>
          <p:cNvPicPr>
            <a:picLocks noChangeAspect="1" noChangeArrowheads="1"/>
          </p:cNvPicPr>
          <p:nvPr/>
        </p:nvPicPr>
        <p:blipFill>
          <a:blip r:embed="rId2"/>
          <a:srcRect/>
          <a:stretch>
            <a:fillRect/>
          </a:stretch>
        </p:blipFill>
        <p:spPr bwMode="auto">
          <a:xfrm>
            <a:off x="8077200" y="2438400"/>
            <a:ext cx="1066800" cy="1219200"/>
          </a:xfrm>
          <a:prstGeom prst="rect">
            <a:avLst/>
          </a:prstGeom>
          <a:noFill/>
        </p:spPr>
      </p:pic>
    </p:spTree>
    <p:extLst>
      <p:ext uri="{BB962C8B-B14F-4D97-AF65-F5344CB8AC3E}">
        <p14:creationId xmlns:p14="http://schemas.microsoft.com/office/powerpoint/2010/main" val="3002799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5E8983CA-6702-BF4B-8FF0-7E5ECD9DA884}"/>
              </a:ext>
            </a:extLst>
          </p:cNvPr>
          <p:cNvPicPr>
            <a:picLocks noChangeAspect="1"/>
          </p:cNvPicPr>
          <p:nvPr/>
        </p:nvPicPr>
        <p:blipFill>
          <a:blip r:embed="rId2"/>
          <a:stretch>
            <a:fillRect/>
          </a:stretch>
        </p:blipFill>
        <p:spPr>
          <a:xfrm>
            <a:off x="304800" y="614082"/>
            <a:ext cx="8628733" cy="5779777"/>
          </a:xfrm>
          <a:prstGeom prst="rect">
            <a:avLst/>
          </a:prstGeom>
        </p:spPr>
      </p:pic>
      <p:sp>
        <p:nvSpPr>
          <p:cNvPr id="2" name="Title 1"/>
          <p:cNvSpPr>
            <a:spLocks noGrp="1"/>
          </p:cNvSpPr>
          <p:nvPr>
            <p:ph type="title"/>
          </p:nvPr>
        </p:nvSpPr>
        <p:spPr>
          <a:xfrm>
            <a:off x="304800" y="19990"/>
            <a:ext cx="8534400" cy="589610"/>
          </a:xfrm>
        </p:spPr>
        <p:txBody>
          <a:bodyPr/>
          <a:lstStyle/>
          <a:p>
            <a:r>
              <a:rPr lang="en-US" sz="4000" b="1" dirty="0"/>
              <a:t>Critical Temperature of Superconductors</a:t>
            </a:r>
          </a:p>
        </p:txBody>
      </p:sp>
      <p:sp>
        <p:nvSpPr>
          <p:cNvPr id="4" name="Date Placeholder 3"/>
          <p:cNvSpPr>
            <a:spLocks noGrp="1"/>
          </p:cNvSpPr>
          <p:nvPr>
            <p:ph type="dt" sz="half" idx="10"/>
          </p:nvPr>
        </p:nvSpPr>
        <p:spPr/>
        <p:txBody>
          <a:bodyPr/>
          <a:lstStyle/>
          <a:p>
            <a:pPr>
              <a:defRPr/>
            </a:pPr>
            <a:r>
              <a:rPr lang="en-US"/>
              <a:t>Monday, Oct. 26, 2020</a:t>
            </a:r>
          </a:p>
        </p:txBody>
      </p:sp>
      <p:sp>
        <p:nvSpPr>
          <p:cNvPr id="5" name="Footer Placeholder 4"/>
          <p:cNvSpPr>
            <a:spLocks noGrp="1"/>
          </p:cNvSpPr>
          <p:nvPr>
            <p:ph type="ftr" sz="quarter" idx="11"/>
          </p:nvPr>
        </p:nvSpPr>
        <p:spPr/>
        <p:txBody>
          <a:bodyPr/>
          <a:lstStyle/>
          <a:p>
            <a:pPr>
              <a:defRPr/>
            </a:pPr>
            <a:r>
              <a:rPr lang="de-DE"/>
              <a:t>PHYS 1444-002, Fall 2020                    Dr. Jaehoon Yu</a:t>
            </a:r>
            <a:endParaRPr lang="en-US"/>
          </a:p>
        </p:txBody>
      </p:sp>
      <p:sp>
        <p:nvSpPr>
          <p:cNvPr id="6" name="Slide Number Placeholder 5"/>
          <p:cNvSpPr>
            <a:spLocks noGrp="1"/>
          </p:cNvSpPr>
          <p:nvPr>
            <p:ph type="sldNum" sz="quarter" idx="12"/>
          </p:nvPr>
        </p:nvSpPr>
        <p:spPr/>
        <p:txBody>
          <a:bodyPr/>
          <a:lstStyle/>
          <a:p>
            <a:pPr>
              <a:defRPr/>
            </a:pPr>
            <a:fld id="{BEF3D8A4-74EF-534D-976E-1FB9C4B72804}" type="slidenum">
              <a:rPr lang="en-US" smtClean="0"/>
              <a:pPr>
                <a:defRPr/>
              </a:pPr>
              <a:t>12</a:t>
            </a:fld>
            <a:endParaRPr lang="en-US"/>
          </a:p>
        </p:txBody>
      </p:sp>
      <p:sp>
        <p:nvSpPr>
          <p:cNvPr id="8" name="Rectangle 7"/>
          <p:cNvSpPr/>
          <p:nvPr/>
        </p:nvSpPr>
        <p:spPr bwMode="auto">
          <a:xfrm>
            <a:off x="286667" y="1600200"/>
            <a:ext cx="8628733" cy="228600"/>
          </a:xfrm>
          <a:prstGeom prst="rect">
            <a:avLst/>
          </a:prstGeom>
          <a:noFill/>
          <a:ln w="381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charset="0"/>
            </a:endParaRPr>
          </a:p>
        </p:txBody>
      </p:sp>
      <p:sp>
        <p:nvSpPr>
          <p:cNvPr id="10" name="TextBox 9">
            <a:extLst>
              <a:ext uri="{FF2B5EF4-FFF2-40B4-BE49-F238E27FC236}">
                <a16:creationId xmlns:a16="http://schemas.microsoft.com/office/drawing/2014/main" id="{B9702B10-ED85-BC41-A642-5B7F6BBDFEF4}"/>
              </a:ext>
            </a:extLst>
          </p:cNvPr>
          <p:cNvSpPr txBox="1"/>
          <p:nvPr/>
        </p:nvSpPr>
        <p:spPr>
          <a:xfrm>
            <a:off x="7467600" y="1514445"/>
            <a:ext cx="1468672" cy="400110"/>
          </a:xfrm>
          <a:prstGeom prst="rect">
            <a:avLst/>
          </a:prstGeom>
          <a:noFill/>
        </p:spPr>
        <p:txBody>
          <a:bodyPr wrap="none" rtlCol="0">
            <a:spAutoFit/>
          </a:bodyPr>
          <a:lstStyle/>
          <a:p>
            <a:r>
              <a:rPr lang="en-US" sz="2000" b="1" dirty="0">
                <a:solidFill>
                  <a:srgbClr val="C00000"/>
                </a:solidFill>
                <a:latin typeface="Arial Narrow" panose="020B0604020202020204" pitchFamily="34" charset="0"/>
                <a:cs typeface="Arial Narrow" panose="020B0604020202020204" pitchFamily="34" charset="0"/>
              </a:rPr>
              <a:t>Oct. 14, 2020</a:t>
            </a:r>
          </a:p>
        </p:txBody>
      </p:sp>
      <p:sp>
        <p:nvSpPr>
          <p:cNvPr id="11" name="TextBox 10">
            <a:extLst>
              <a:ext uri="{FF2B5EF4-FFF2-40B4-BE49-F238E27FC236}">
                <a16:creationId xmlns:a16="http://schemas.microsoft.com/office/drawing/2014/main" id="{22558E64-AC85-6043-894D-1CDF777675FD}"/>
              </a:ext>
            </a:extLst>
          </p:cNvPr>
          <p:cNvSpPr txBox="1"/>
          <p:nvPr/>
        </p:nvSpPr>
        <p:spPr>
          <a:xfrm>
            <a:off x="2590800" y="1514445"/>
            <a:ext cx="1414170" cy="400110"/>
          </a:xfrm>
          <a:prstGeom prst="rect">
            <a:avLst/>
          </a:prstGeom>
          <a:noFill/>
        </p:spPr>
        <p:txBody>
          <a:bodyPr wrap="none" rtlCol="0">
            <a:spAutoFit/>
          </a:bodyPr>
          <a:lstStyle/>
          <a:p>
            <a:r>
              <a:rPr lang="en-US" sz="2000" b="1" dirty="0">
                <a:solidFill>
                  <a:srgbClr val="C00000"/>
                </a:solidFill>
                <a:latin typeface="Arial Narrow" panose="020B0604020202020204" pitchFamily="34" charset="0"/>
                <a:cs typeface="Arial Narrow" panose="020B0604020202020204" pitchFamily="34" charset="0"/>
              </a:rPr>
              <a:t>@p=267GPa</a:t>
            </a:r>
          </a:p>
        </p:txBody>
      </p:sp>
      <p:sp>
        <p:nvSpPr>
          <p:cNvPr id="12" name="Rectangle 11">
            <a:extLst>
              <a:ext uri="{FF2B5EF4-FFF2-40B4-BE49-F238E27FC236}">
                <a16:creationId xmlns:a16="http://schemas.microsoft.com/office/drawing/2014/main" id="{2AFE1CC0-29A6-364D-A41F-D00A6D7F783A}"/>
              </a:ext>
            </a:extLst>
          </p:cNvPr>
          <p:cNvSpPr/>
          <p:nvPr/>
        </p:nvSpPr>
        <p:spPr bwMode="auto">
          <a:xfrm>
            <a:off x="304800" y="2514600"/>
            <a:ext cx="8628733" cy="228600"/>
          </a:xfrm>
          <a:prstGeom prst="rect">
            <a:avLst/>
          </a:prstGeom>
          <a:noFill/>
          <a:ln w="381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charset="0"/>
            </a:endParaRPr>
          </a:p>
        </p:txBody>
      </p:sp>
    </p:spTree>
    <p:extLst>
      <p:ext uri="{BB962C8B-B14F-4D97-AF65-F5344CB8AC3E}">
        <p14:creationId xmlns:p14="http://schemas.microsoft.com/office/powerpoint/2010/main" val="1589445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63299-DFB4-C64C-B9F6-E9DEE8A08451}"/>
              </a:ext>
            </a:extLst>
          </p:cNvPr>
          <p:cNvSpPr>
            <a:spLocks noGrp="1"/>
          </p:cNvSpPr>
          <p:nvPr>
            <p:ph type="title"/>
          </p:nvPr>
        </p:nvSpPr>
        <p:spPr>
          <a:xfrm>
            <a:off x="685800" y="76200"/>
            <a:ext cx="7772400" cy="753035"/>
          </a:xfrm>
        </p:spPr>
        <p:txBody>
          <a:bodyPr/>
          <a:lstStyle/>
          <a:p>
            <a:r>
              <a:rPr lang="en-US" dirty="0"/>
              <a:t>Some Devices with Super-conductor</a:t>
            </a:r>
          </a:p>
        </p:txBody>
      </p:sp>
      <p:sp>
        <p:nvSpPr>
          <p:cNvPr id="4" name="Date Placeholder 3">
            <a:extLst>
              <a:ext uri="{FF2B5EF4-FFF2-40B4-BE49-F238E27FC236}">
                <a16:creationId xmlns:a16="http://schemas.microsoft.com/office/drawing/2014/main" id="{ACE6462E-9353-034D-8C40-8F1F3AF86C2F}"/>
              </a:ext>
            </a:extLst>
          </p:cNvPr>
          <p:cNvSpPr>
            <a:spLocks noGrp="1"/>
          </p:cNvSpPr>
          <p:nvPr>
            <p:ph type="dt" sz="half" idx="10"/>
          </p:nvPr>
        </p:nvSpPr>
        <p:spPr/>
        <p:txBody>
          <a:bodyPr/>
          <a:lstStyle/>
          <a:p>
            <a:pPr>
              <a:defRPr/>
            </a:pPr>
            <a:r>
              <a:rPr lang="en-US"/>
              <a:t>Monday, Oct. 26, 2020</a:t>
            </a:r>
          </a:p>
        </p:txBody>
      </p:sp>
      <p:sp>
        <p:nvSpPr>
          <p:cNvPr id="5" name="Footer Placeholder 4">
            <a:extLst>
              <a:ext uri="{FF2B5EF4-FFF2-40B4-BE49-F238E27FC236}">
                <a16:creationId xmlns:a16="http://schemas.microsoft.com/office/drawing/2014/main" id="{2D44F972-0C7F-E847-84A6-6F11F9040919}"/>
              </a:ext>
            </a:extLst>
          </p:cNvPr>
          <p:cNvSpPr>
            <a:spLocks noGrp="1"/>
          </p:cNvSpPr>
          <p:nvPr>
            <p:ph type="ftr" sz="quarter" idx="11"/>
          </p:nvPr>
        </p:nvSpPr>
        <p:spPr/>
        <p:txBody>
          <a:bodyPr/>
          <a:lstStyle/>
          <a:p>
            <a:pPr>
              <a:defRPr/>
            </a:pPr>
            <a:r>
              <a:rPr lang="de-DE"/>
              <a:t>PHYS 1444-002, Fall 2020                    Dr. Jaehoon Yu</a:t>
            </a:r>
            <a:endParaRPr lang="en-US"/>
          </a:p>
        </p:txBody>
      </p:sp>
      <p:sp>
        <p:nvSpPr>
          <p:cNvPr id="6" name="Slide Number Placeholder 5">
            <a:extLst>
              <a:ext uri="{FF2B5EF4-FFF2-40B4-BE49-F238E27FC236}">
                <a16:creationId xmlns:a16="http://schemas.microsoft.com/office/drawing/2014/main" id="{14E8B9F8-6B22-7C4E-B572-75F1E1EC8B3F}"/>
              </a:ext>
            </a:extLst>
          </p:cNvPr>
          <p:cNvSpPr>
            <a:spLocks noGrp="1"/>
          </p:cNvSpPr>
          <p:nvPr>
            <p:ph type="sldNum" sz="quarter" idx="12"/>
          </p:nvPr>
        </p:nvSpPr>
        <p:spPr/>
        <p:txBody>
          <a:bodyPr/>
          <a:lstStyle/>
          <a:p>
            <a:pPr>
              <a:defRPr/>
            </a:pPr>
            <a:fld id="{BEF3D8A4-74EF-534D-976E-1FB9C4B72804}" type="slidenum">
              <a:rPr lang="en-US" smtClean="0"/>
              <a:pPr>
                <a:defRPr/>
              </a:pPr>
              <a:t>13</a:t>
            </a:fld>
            <a:endParaRPr lang="en-US"/>
          </a:p>
        </p:txBody>
      </p:sp>
      <p:pic>
        <p:nvPicPr>
          <p:cNvPr id="7" name="Picture 6">
            <a:extLst>
              <a:ext uri="{FF2B5EF4-FFF2-40B4-BE49-F238E27FC236}">
                <a16:creationId xmlns:a16="http://schemas.microsoft.com/office/drawing/2014/main" id="{C166D601-5ED3-854C-BA21-F2424D197DEA}"/>
              </a:ext>
            </a:extLst>
          </p:cNvPr>
          <p:cNvPicPr>
            <a:picLocks noChangeAspect="1"/>
          </p:cNvPicPr>
          <p:nvPr/>
        </p:nvPicPr>
        <p:blipFill>
          <a:blip r:embed="rId2"/>
          <a:stretch>
            <a:fillRect/>
          </a:stretch>
        </p:blipFill>
        <p:spPr>
          <a:xfrm>
            <a:off x="4895752" y="990600"/>
            <a:ext cx="3695505" cy="2819400"/>
          </a:xfrm>
          <a:prstGeom prst="rect">
            <a:avLst/>
          </a:prstGeom>
        </p:spPr>
      </p:pic>
      <p:pic>
        <p:nvPicPr>
          <p:cNvPr id="8" name="Picture 7">
            <a:extLst>
              <a:ext uri="{FF2B5EF4-FFF2-40B4-BE49-F238E27FC236}">
                <a16:creationId xmlns:a16="http://schemas.microsoft.com/office/drawing/2014/main" id="{0DC4E4A6-32D7-5248-9E35-3EB5DAAE943F}"/>
              </a:ext>
            </a:extLst>
          </p:cNvPr>
          <p:cNvPicPr>
            <a:picLocks noChangeAspect="1"/>
          </p:cNvPicPr>
          <p:nvPr/>
        </p:nvPicPr>
        <p:blipFill>
          <a:blip r:embed="rId3"/>
          <a:stretch>
            <a:fillRect/>
          </a:stretch>
        </p:blipFill>
        <p:spPr>
          <a:xfrm>
            <a:off x="304800" y="930384"/>
            <a:ext cx="4038600" cy="2915622"/>
          </a:xfrm>
          <a:prstGeom prst="rect">
            <a:avLst/>
          </a:prstGeom>
        </p:spPr>
      </p:pic>
      <p:pic>
        <p:nvPicPr>
          <p:cNvPr id="9" name="Picture 8">
            <a:extLst>
              <a:ext uri="{FF2B5EF4-FFF2-40B4-BE49-F238E27FC236}">
                <a16:creationId xmlns:a16="http://schemas.microsoft.com/office/drawing/2014/main" id="{52A12FC2-FA04-304A-9BBA-F4691EECF31C}"/>
              </a:ext>
            </a:extLst>
          </p:cNvPr>
          <p:cNvPicPr>
            <a:picLocks noChangeAspect="1"/>
          </p:cNvPicPr>
          <p:nvPr/>
        </p:nvPicPr>
        <p:blipFill>
          <a:blip r:embed="rId4"/>
          <a:stretch>
            <a:fillRect/>
          </a:stretch>
        </p:blipFill>
        <p:spPr>
          <a:xfrm>
            <a:off x="2324100" y="3962400"/>
            <a:ext cx="4038600" cy="2682574"/>
          </a:xfrm>
          <a:prstGeom prst="rect">
            <a:avLst/>
          </a:prstGeom>
        </p:spPr>
      </p:pic>
      <p:sp>
        <p:nvSpPr>
          <p:cNvPr id="10" name="TextBox 9">
            <a:extLst>
              <a:ext uri="{FF2B5EF4-FFF2-40B4-BE49-F238E27FC236}">
                <a16:creationId xmlns:a16="http://schemas.microsoft.com/office/drawing/2014/main" id="{D78491F2-630F-E841-B91B-D7A0069876BD}"/>
              </a:ext>
            </a:extLst>
          </p:cNvPr>
          <p:cNvSpPr txBox="1"/>
          <p:nvPr/>
        </p:nvSpPr>
        <p:spPr>
          <a:xfrm>
            <a:off x="228600" y="699551"/>
            <a:ext cx="1547218" cy="461665"/>
          </a:xfrm>
          <a:prstGeom prst="rect">
            <a:avLst/>
          </a:prstGeom>
          <a:noFill/>
        </p:spPr>
        <p:txBody>
          <a:bodyPr wrap="none" rtlCol="0">
            <a:spAutoFit/>
          </a:bodyPr>
          <a:lstStyle/>
          <a:p>
            <a:r>
              <a:rPr lang="en-US" b="1" dirty="0">
                <a:solidFill>
                  <a:srgbClr val="C00000"/>
                </a:solidFill>
                <a:latin typeface="+mj-lt"/>
              </a:rPr>
              <a:t>LHC Dipole</a:t>
            </a:r>
          </a:p>
        </p:txBody>
      </p:sp>
      <p:sp>
        <p:nvSpPr>
          <p:cNvPr id="11" name="TextBox 10">
            <a:extLst>
              <a:ext uri="{FF2B5EF4-FFF2-40B4-BE49-F238E27FC236}">
                <a16:creationId xmlns:a16="http://schemas.microsoft.com/office/drawing/2014/main" id="{53BD9D38-D664-0F48-9F50-27EF840203B6}"/>
              </a:ext>
            </a:extLst>
          </p:cNvPr>
          <p:cNvSpPr txBox="1"/>
          <p:nvPr/>
        </p:nvSpPr>
        <p:spPr>
          <a:xfrm>
            <a:off x="4913869" y="666825"/>
            <a:ext cx="3849131" cy="461665"/>
          </a:xfrm>
          <a:prstGeom prst="rect">
            <a:avLst/>
          </a:prstGeom>
          <a:noFill/>
        </p:spPr>
        <p:txBody>
          <a:bodyPr wrap="none" rtlCol="0">
            <a:spAutoFit/>
          </a:bodyPr>
          <a:lstStyle/>
          <a:p>
            <a:r>
              <a:rPr lang="en-US" b="1" dirty="0">
                <a:solidFill>
                  <a:srgbClr val="C00000"/>
                </a:solidFill>
                <a:latin typeface="+mj-lt"/>
              </a:rPr>
              <a:t>Future Circular Collider Dipole</a:t>
            </a:r>
          </a:p>
        </p:txBody>
      </p:sp>
      <p:sp>
        <p:nvSpPr>
          <p:cNvPr id="12" name="TextBox 11">
            <a:extLst>
              <a:ext uri="{FF2B5EF4-FFF2-40B4-BE49-F238E27FC236}">
                <a16:creationId xmlns:a16="http://schemas.microsoft.com/office/drawing/2014/main" id="{8B7D9C04-46B3-5546-AE6E-D78FCDF0E446}"/>
              </a:ext>
            </a:extLst>
          </p:cNvPr>
          <p:cNvSpPr txBox="1"/>
          <p:nvPr/>
        </p:nvSpPr>
        <p:spPr>
          <a:xfrm>
            <a:off x="264459" y="4609292"/>
            <a:ext cx="2133600" cy="830997"/>
          </a:xfrm>
          <a:prstGeom prst="rect">
            <a:avLst/>
          </a:prstGeom>
          <a:noFill/>
        </p:spPr>
        <p:txBody>
          <a:bodyPr wrap="square" rtlCol="0">
            <a:spAutoFit/>
          </a:bodyPr>
          <a:lstStyle/>
          <a:p>
            <a:r>
              <a:rPr lang="en-US" b="1" dirty="0">
                <a:solidFill>
                  <a:srgbClr val="C00000"/>
                </a:solidFill>
                <a:latin typeface="+mj-lt"/>
              </a:rPr>
              <a:t>LHC Dipole being installed</a:t>
            </a:r>
          </a:p>
        </p:txBody>
      </p:sp>
    </p:spTree>
    <p:extLst>
      <p:ext uri="{BB962C8B-B14F-4D97-AF65-F5344CB8AC3E}">
        <p14:creationId xmlns:p14="http://schemas.microsoft.com/office/powerpoint/2010/main" val="3907996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a:t>Monday, Oct. 26, 2020</a:t>
            </a:r>
          </a:p>
        </p:txBody>
      </p:sp>
      <p:sp>
        <p:nvSpPr>
          <p:cNvPr id="8" name="Footer Placeholder 4"/>
          <p:cNvSpPr>
            <a:spLocks noGrp="1"/>
          </p:cNvSpPr>
          <p:nvPr>
            <p:ph type="ftr" sz="quarter" idx="11"/>
          </p:nvPr>
        </p:nvSpPr>
        <p:spPr/>
        <p:txBody>
          <a:bodyPr/>
          <a:lstStyle/>
          <a:p>
            <a:r>
              <a:rPr lang="de-DE"/>
              <a:t>PHYS 1444-002, Fall 2020                    Dr. Jaehoon Yu</a:t>
            </a:r>
            <a:endParaRPr lang="en-US"/>
          </a:p>
        </p:txBody>
      </p:sp>
      <p:sp>
        <p:nvSpPr>
          <p:cNvPr id="9" name="Slide Number Placeholder 5"/>
          <p:cNvSpPr>
            <a:spLocks noGrp="1"/>
          </p:cNvSpPr>
          <p:nvPr>
            <p:ph type="sldNum" sz="quarter" idx="12"/>
          </p:nvPr>
        </p:nvSpPr>
        <p:spPr/>
        <p:txBody>
          <a:bodyPr/>
          <a:lstStyle/>
          <a:p>
            <a:fld id="{2984744B-DD71-5A4B-9A06-54C775FF7F29}" type="slidenum">
              <a:rPr lang="en-US"/>
              <a:pPr/>
              <a:t>14</a:t>
            </a:fld>
            <a:endParaRPr lang="en-US"/>
          </a:p>
        </p:txBody>
      </p:sp>
      <p:sp>
        <p:nvSpPr>
          <p:cNvPr id="318466" name="Rectangle 2"/>
          <p:cNvSpPr>
            <a:spLocks noGrp="1" noChangeArrowheads="1"/>
          </p:cNvSpPr>
          <p:nvPr>
            <p:ph type="body" idx="1"/>
          </p:nvPr>
        </p:nvSpPr>
        <p:spPr>
          <a:xfrm>
            <a:off x="242047" y="546847"/>
            <a:ext cx="8610600" cy="5715000"/>
          </a:xfrm>
        </p:spPr>
        <p:txBody>
          <a:bodyPr/>
          <a:lstStyle/>
          <a:p>
            <a:pPr>
              <a:lnSpc>
                <a:spcPct val="90000"/>
              </a:lnSpc>
            </a:pPr>
            <a:r>
              <a:rPr lang="en-US" sz="2600" dirty="0"/>
              <a:t>How does one feel shock by electricity?  </a:t>
            </a:r>
          </a:p>
          <a:p>
            <a:pPr lvl="1">
              <a:lnSpc>
                <a:spcPct val="90000"/>
              </a:lnSpc>
            </a:pPr>
            <a:r>
              <a:rPr lang="en-US" sz="2200" dirty="0"/>
              <a:t>Electric current stimulates nerves and muscles, and we feel a shock</a:t>
            </a:r>
          </a:p>
          <a:p>
            <a:pPr lvl="1">
              <a:lnSpc>
                <a:spcPct val="90000"/>
              </a:lnSpc>
            </a:pPr>
            <a:r>
              <a:rPr lang="en-US" sz="2200" dirty="0"/>
              <a:t>The severity of the shock depends on the amount of current, how long it acts and through what part of the body it passes</a:t>
            </a:r>
          </a:p>
          <a:p>
            <a:pPr lvl="1">
              <a:lnSpc>
                <a:spcPct val="90000"/>
              </a:lnSpc>
            </a:pPr>
            <a:r>
              <a:rPr lang="en-US" sz="2200" dirty="0"/>
              <a:t>Electric current heats the tissue and can cause burns</a:t>
            </a:r>
          </a:p>
          <a:p>
            <a:pPr>
              <a:lnSpc>
                <a:spcPct val="90000"/>
              </a:lnSpc>
            </a:pPr>
            <a:r>
              <a:rPr lang="en-US" sz="2600" dirty="0"/>
              <a:t>Currents above 70mA on a torso for a second or more is fatal, causing heart to function irregularly, “ventricular fibrillation”.</a:t>
            </a:r>
          </a:p>
          <a:p>
            <a:pPr lvl="1">
              <a:lnSpc>
                <a:spcPct val="90000"/>
              </a:lnSpc>
            </a:pPr>
            <a:r>
              <a:rPr lang="en-US" sz="2200" dirty="0"/>
              <a:t>Tissue is burn above 5A current</a:t>
            </a:r>
          </a:p>
          <a:p>
            <a:pPr lvl="1">
              <a:lnSpc>
                <a:spcPct val="90000"/>
              </a:lnSpc>
            </a:pPr>
            <a:r>
              <a:rPr lang="en-US" sz="2200" dirty="0"/>
              <a:t>See </a:t>
            </a:r>
            <a:r>
              <a:rPr lang="en-US" sz="2200" dirty="0">
                <a:hlinkClick r:id="rId3"/>
              </a:rPr>
              <a:t>http://www.elcosh.org/document/1624/888/d000543/section2.html</a:t>
            </a:r>
            <a:r>
              <a:rPr lang="en-US" sz="2200" dirty="0"/>
              <a:t> </a:t>
            </a:r>
          </a:p>
          <a:p>
            <a:pPr>
              <a:lnSpc>
                <a:spcPct val="90000"/>
              </a:lnSpc>
            </a:pPr>
            <a:r>
              <a:rPr lang="en-US" sz="2600" dirty="0"/>
              <a:t>A dry human body between two points on the opposite side of the body is about 10</a:t>
            </a:r>
            <a:r>
              <a:rPr lang="en-US" sz="2600" baseline="30000" dirty="0"/>
              <a:t>4</a:t>
            </a:r>
            <a:r>
              <a:rPr lang="en-US" sz="2600" dirty="0"/>
              <a:t> to 10</a:t>
            </a:r>
            <a:r>
              <a:rPr lang="en-US" sz="2600" baseline="30000" dirty="0"/>
              <a:t>6</a:t>
            </a:r>
            <a:r>
              <a:rPr lang="en-US" sz="2600" dirty="0"/>
              <a:t> </a:t>
            </a:r>
            <a:r>
              <a:rPr lang="en-US" sz="2600" dirty="0" err="1">
                <a:latin typeface="Symbol" charset="2"/>
              </a:rPr>
              <a:t>Ω</a:t>
            </a:r>
            <a:r>
              <a:rPr lang="en-US" sz="2600" dirty="0"/>
              <a:t>.</a:t>
            </a:r>
          </a:p>
          <a:p>
            <a:pPr>
              <a:lnSpc>
                <a:spcPct val="90000"/>
              </a:lnSpc>
            </a:pPr>
            <a:r>
              <a:rPr lang="en-US" sz="2600" dirty="0"/>
              <a:t>But when wet, it could be 10</a:t>
            </a:r>
            <a:r>
              <a:rPr lang="en-US" sz="2600" baseline="30000" dirty="0"/>
              <a:t>3</a:t>
            </a:r>
            <a:r>
              <a:rPr lang="en-US" sz="2600" dirty="0">
                <a:latin typeface="Symbol" charset="2"/>
              </a:rPr>
              <a:t>Ω</a:t>
            </a:r>
            <a:r>
              <a:rPr lang="en-US" sz="2600" dirty="0"/>
              <a:t>.</a:t>
            </a:r>
          </a:p>
          <a:p>
            <a:pPr>
              <a:lnSpc>
                <a:spcPct val="90000"/>
              </a:lnSpc>
            </a:pPr>
            <a:r>
              <a:rPr lang="en-US" sz="2600" dirty="0"/>
              <a:t>A person in good contact with the ground who touches 120V DC line with wet hands can get the current:</a:t>
            </a:r>
          </a:p>
          <a:p>
            <a:pPr lvl="1">
              <a:lnSpc>
                <a:spcPct val="90000"/>
              </a:lnSpc>
            </a:pPr>
            <a:r>
              <a:rPr lang="en-US" sz="2200" dirty="0"/>
              <a:t>Could be lethal  </a:t>
            </a:r>
          </a:p>
        </p:txBody>
      </p:sp>
      <p:sp>
        <p:nvSpPr>
          <p:cNvPr id="318467" name="Rectangle 3"/>
          <p:cNvSpPr>
            <a:spLocks noGrp="1" noChangeArrowheads="1"/>
          </p:cNvSpPr>
          <p:nvPr>
            <p:ph type="title"/>
          </p:nvPr>
        </p:nvSpPr>
        <p:spPr>
          <a:xfrm>
            <a:off x="0" y="76200"/>
            <a:ext cx="9144000" cy="609600"/>
          </a:xfrm>
        </p:spPr>
        <p:txBody>
          <a:bodyPr/>
          <a:lstStyle/>
          <a:p>
            <a:r>
              <a:rPr lang="en-US" sz="4000" dirty="0"/>
              <a:t> Electric Hazards: Leakage Currents</a:t>
            </a:r>
          </a:p>
        </p:txBody>
      </p:sp>
      <p:graphicFrame>
        <p:nvGraphicFramePr>
          <p:cNvPr id="318468" name="Object 4"/>
          <p:cNvGraphicFramePr>
            <a:graphicFrameLocks noChangeAspect="1"/>
          </p:cNvGraphicFramePr>
          <p:nvPr>
            <p:extLst>
              <p:ext uri="{D42A27DB-BD31-4B8C-83A1-F6EECF244321}">
                <p14:modId xmlns:p14="http://schemas.microsoft.com/office/powerpoint/2010/main" val="2489990084"/>
              </p:ext>
            </p:extLst>
          </p:nvPr>
        </p:nvGraphicFramePr>
        <p:xfrm>
          <a:off x="5791200" y="5749925"/>
          <a:ext cx="417513" cy="333375"/>
        </p:xfrm>
        <a:graphic>
          <a:graphicData uri="http://schemas.openxmlformats.org/presentationml/2006/ole">
            <mc:AlternateContent xmlns:mc="http://schemas.openxmlformats.org/markup-compatibility/2006">
              <mc:Choice xmlns:v="urn:schemas-microsoft-com:vml" Requires="v">
                <p:oleObj spid="_x0000_s220752" name="Equation" r:id="rId4" imgW="228600" imgH="152280" progId="Equation.DSMT4">
                  <p:embed/>
                </p:oleObj>
              </mc:Choice>
              <mc:Fallback>
                <p:oleObj name="Equation" r:id="rId4" imgW="228600" imgH="152280" progId="Equation.DSMT4">
                  <p:embed/>
                  <p:pic>
                    <p:nvPicPr>
                      <p:cNvPr id="31846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5749925"/>
                        <a:ext cx="417513" cy="3333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18469" name="Object 5"/>
          <p:cNvGraphicFramePr>
            <a:graphicFrameLocks noChangeAspect="1"/>
          </p:cNvGraphicFramePr>
          <p:nvPr>
            <p:extLst>
              <p:ext uri="{D42A27DB-BD31-4B8C-83A1-F6EECF244321}">
                <p14:modId xmlns:p14="http://schemas.microsoft.com/office/powerpoint/2010/main" val="1087971516"/>
              </p:ext>
            </p:extLst>
          </p:nvPr>
        </p:nvGraphicFramePr>
        <p:xfrm>
          <a:off x="6248400" y="5521325"/>
          <a:ext cx="509588" cy="803275"/>
        </p:xfrm>
        <a:graphic>
          <a:graphicData uri="http://schemas.openxmlformats.org/presentationml/2006/ole">
            <mc:AlternateContent xmlns:mc="http://schemas.openxmlformats.org/markup-compatibility/2006">
              <mc:Choice xmlns:v="urn:schemas-microsoft-com:vml" Requires="v">
                <p:oleObj spid="_x0000_s220753" name="Equation" r:id="rId6" imgW="279360" imgH="368280" progId="Equation.DSMT4">
                  <p:embed/>
                </p:oleObj>
              </mc:Choice>
              <mc:Fallback>
                <p:oleObj name="Equation" r:id="rId6" imgW="279360" imgH="368280" progId="Equation.DSMT4">
                  <p:embed/>
                  <p:pic>
                    <p:nvPicPr>
                      <p:cNvPr id="318469"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5521325"/>
                        <a:ext cx="509588" cy="8032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18470" name="Object 6"/>
          <p:cNvGraphicFramePr>
            <a:graphicFrameLocks noChangeAspect="1"/>
          </p:cNvGraphicFramePr>
          <p:nvPr>
            <p:extLst>
              <p:ext uri="{D42A27DB-BD31-4B8C-83A1-F6EECF244321}">
                <p14:modId xmlns:p14="http://schemas.microsoft.com/office/powerpoint/2010/main" val="1798951288"/>
              </p:ext>
            </p:extLst>
          </p:nvPr>
        </p:nvGraphicFramePr>
        <p:xfrm>
          <a:off x="6700838" y="5521325"/>
          <a:ext cx="1757362" cy="803275"/>
        </p:xfrm>
        <a:graphic>
          <a:graphicData uri="http://schemas.openxmlformats.org/presentationml/2006/ole">
            <mc:AlternateContent xmlns:mc="http://schemas.openxmlformats.org/markup-compatibility/2006">
              <mc:Choice xmlns:v="urn:schemas-microsoft-com:vml" Requires="v">
                <p:oleObj spid="_x0000_s220754" name="Equation" r:id="rId8" imgW="965160" imgH="368280" progId="Equation.DSMT4">
                  <p:embed/>
                </p:oleObj>
              </mc:Choice>
              <mc:Fallback>
                <p:oleObj name="Equation" r:id="rId8" imgW="965160" imgH="368280" progId="Equation.DSMT4">
                  <p:embed/>
                  <p:pic>
                    <p:nvPicPr>
                      <p:cNvPr id="31847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0838" y="5521325"/>
                        <a:ext cx="1757362" cy="8032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7529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Monday, Oct. 26, 2020</a:t>
            </a:r>
          </a:p>
        </p:txBody>
      </p:sp>
      <p:sp>
        <p:nvSpPr>
          <p:cNvPr id="6" name="Footer Placeholder 4"/>
          <p:cNvSpPr>
            <a:spLocks noGrp="1"/>
          </p:cNvSpPr>
          <p:nvPr>
            <p:ph type="ftr" sz="quarter" idx="11"/>
          </p:nvPr>
        </p:nvSpPr>
        <p:spPr/>
        <p:txBody>
          <a:bodyPr/>
          <a:lstStyle/>
          <a:p>
            <a:r>
              <a:rPr lang="de-DE"/>
              <a:t>PHYS 1444-002, Fall 2020                    Dr. Jaehoon Yu</a:t>
            </a:r>
            <a:endParaRPr lang="en-US"/>
          </a:p>
        </p:txBody>
      </p:sp>
      <p:sp>
        <p:nvSpPr>
          <p:cNvPr id="7" name="Slide Number Placeholder 5"/>
          <p:cNvSpPr>
            <a:spLocks noGrp="1"/>
          </p:cNvSpPr>
          <p:nvPr>
            <p:ph type="sldNum" sz="quarter" idx="12"/>
          </p:nvPr>
        </p:nvSpPr>
        <p:spPr/>
        <p:txBody>
          <a:bodyPr/>
          <a:lstStyle/>
          <a:p>
            <a:fld id="{50759A68-0253-2A4C-8703-C081CD2D692B}" type="slidenum">
              <a:rPr lang="en-US"/>
              <a:pPr/>
              <a:t>15</a:t>
            </a:fld>
            <a:endParaRPr lang="en-US"/>
          </a:p>
        </p:txBody>
      </p:sp>
      <p:sp>
        <p:nvSpPr>
          <p:cNvPr id="319490" name="Rectangle 2"/>
          <p:cNvSpPr>
            <a:spLocks noGrp="1" noChangeArrowheads="1"/>
          </p:cNvSpPr>
          <p:nvPr>
            <p:ph type="body" idx="1"/>
          </p:nvPr>
        </p:nvSpPr>
        <p:spPr>
          <a:xfrm>
            <a:off x="228600" y="685800"/>
            <a:ext cx="8610600" cy="5715000"/>
          </a:xfrm>
        </p:spPr>
        <p:txBody>
          <a:bodyPr/>
          <a:lstStyle/>
          <a:p>
            <a:pPr>
              <a:lnSpc>
                <a:spcPct val="90000"/>
              </a:lnSpc>
            </a:pPr>
            <a:r>
              <a:rPr lang="en-US" sz="2800" dirty="0"/>
              <a:t>What do we need to have a current in an electric circuit?</a:t>
            </a:r>
          </a:p>
          <a:p>
            <a:pPr lvl="1">
              <a:lnSpc>
                <a:spcPct val="90000"/>
              </a:lnSpc>
            </a:pPr>
            <a:r>
              <a:rPr lang="en-US" sz="2400" dirty="0"/>
              <a:t>A device that provides a potential difference, such as a battery or a generator</a:t>
            </a:r>
          </a:p>
          <a:p>
            <a:pPr lvl="2">
              <a:lnSpc>
                <a:spcPct val="90000"/>
              </a:lnSpc>
            </a:pPr>
            <a:r>
              <a:rPr lang="en-US" sz="2000" dirty="0"/>
              <a:t>They normally convert some types of energy into the electric energy</a:t>
            </a:r>
          </a:p>
          <a:p>
            <a:pPr lvl="2">
              <a:lnSpc>
                <a:spcPct val="90000"/>
              </a:lnSpc>
            </a:pPr>
            <a:r>
              <a:rPr lang="en-US" sz="2000" dirty="0"/>
              <a:t>These devices are called source of electromotive force (</a:t>
            </a:r>
            <a:r>
              <a:rPr lang="en-US" sz="2000" dirty="0" err="1"/>
              <a:t>emf</a:t>
            </a:r>
            <a:r>
              <a:rPr lang="en-US" sz="2000" dirty="0"/>
              <a:t>)</a:t>
            </a:r>
          </a:p>
          <a:p>
            <a:pPr lvl="3">
              <a:lnSpc>
                <a:spcPct val="90000"/>
              </a:lnSpc>
            </a:pPr>
            <a:r>
              <a:rPr lang="en-US" sz="1800" dirty="0"/>
              <a:t>This is does NOT refer to a real “force”.</a:t>
            </a:r>
          </a:p>
          <a:p>
            <a:pPr>
              <a:lnSpc>
                <a:spcPct val="90000"/>
              </a:lnSpc>
            </a:pPr>
            <a:r>
              <a:rPr lang="en-US" sz="2800" dirty="0"/>
              <a:t>The potential difference between the terminals of an emf source, when no current flows to an external circuit, is called the emf (</a:t>
            </a:r>
            <a:r>
              <a:rPr lang="en-US" dirty="0">
                <a:latin typeface="Edwardian Script ITC"/>
                <a:ea typeface="Lucida Grande"/>
                <a:cs typeface="Edwardian Script ITC"/>
              </a:rPr>
              <a:t>E</a:t>
            </a:r>
            <a:r>
              <a:rPr lang="en-US" sz="2800" dirty="0"/>
              <a:t>) of the source.</a:t>
            </a:r>
          </a:p>
          <a:p>
            <a:pPr>
              <a:lnSpc>
                <a:spcPct val="90000"/>
              </a:lnSpc>
            </a:pPr>
            <a:r>
              <a:rPr lang="en-US" sz="2800" dirty="0"/>
              <a:t>The battery itself has some </a:t>
            </a:r>
            <a:r>
              <a:rPr lang="en-US" sz="2800" b="1" dirty="0">
                <a:solidFill>
                  <a:srgbClr val="CC0000"/>
                </a:solidFill>
              </a:rPr>
              <a:t>internal resistance</a:t>
            </a:r>
            <a:r>
              <a:rPr lang="en-US" sz="2800" dirty="0"/>
              <a:t> (</a:t>
            </a:r>
            <a:r>
              <a:rPr lang="en-US" sz="2800" dirty="0">
                <a:latin typeface="Monotype Corsiva" charset="0"/>
              </a:rPr>
              <a:t>r</a:t>
            </a:r>
            <a:r>
              <a:rPr lang="en-US" sz="2800" dirty="0"/>
              <a:t>), however, due to the flow of charges in the electrolyte</a:t>
            </a:r>
          </a:p>
          <a:p>
            <a:pPr lvl="1">
              <a:lnSpc>
                <a:spcPct val="90000"/>
              </a:lnSpc>
            </a:pPr>
            <a:r>
              <a:rPr lang="en-US" sz="2400" dirty="0"/>
              <a:t>Why does the headlight dim when you start the car?</a:t>
            </a:r>
          </a:p>
          <a:p>
            <a:pPr lvl="2">
              <a:lnSpc>
                <a:spcPct val="90000"/>
              </a:lnSpc>
            </a:pPr>
            <a:r>
              <a:rPr lang="en-US" sz="2000" dirty="0"/>
              <a:t>The starter needs a large amount of current but the battery cannot provide charge fast enough to supply current to both the starter and the headlight</a:t>
            </a:r>
          </a:p>
        </p:txBody>
      </p:sp>
      <p:sp>
        <p:nvSpPr>
          <p:cNvPr id="319491" name="Rectangle 3"/>
          <p:cNvSpPr>
            <a:spLocks noGrp="1" noChangeArrowheads="1"/>
          </p:cNvSpPr>
          <p:nvPr>
            <p:ph type="title"/>
          </p:nvPr>
        </p:nvSpPr>
        <p:spPr>
          <a:xfrm>
            <a:off x="0" y="76200"/>
            <a:ext cx="9144000" cy="609600"/>
          </a:xfrm>
        </p:spPr>
        <p:txBody>
          <a:bodyPr/>
          <a:lstStyle/>
          <a:p>
            <a:r>
              <a:rPr lang="en-US" sz="4000"/>
              <a:t> EMF and Terminal Voltage</a:t>
            </a:r>
          </a:p>
        </p:txBody>
      </p:sp>
      <p:graphicFrame>
        <p:nvGraphicFramePr>
          <p:cNvPr id="319492" name="Object 4"/>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221382" name="Equation" r:id="rId3" imgW="914400" imgH="190080" progId="Equation.DSMT4">
                  <p:embed/>
                </p:oleObj>
              </mc:Choice>
              <mc:Fallback>
                <p:oleObj name="Equation" r:id="rId3" imgW="914400" imgH="190080" progId="Equation.DSMT4">
                  <p:embed/>
                  <p:pic>
                    <p:nvPicPr>
                      <p:cNvPr id="31949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48893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a:t>Monday, Oct. 26, 2020</a:t>
            </a:r>
          </a:p>
        </p:txBody>
      </p:sp>
      <p:sp>
        <p:nvSpPr>
          <p:cNvPr id="9" name="Footer Placeholder 4"/>
          <p:cNvSpPr>
            <a:spLocks noGrp="1"/>
          </p:cNvSpPr>
          <p:nvPr>
            <p:ph type="ftr" sz="quarter" idx="11"/>
          </p:nvPr>
        </p:nvSpPr>
        <p:spPr/>
        <p:txBody>
          <a:bodyPr/>
          <a:lstStyle/>
          <a:p>
            <a:r>
              <a:rPr lang="de-DE"/>
              <a:t>PHYS 1444-002, Fall 2020                    Dr. Jaehoon Yu</a:t>
            </a:r>
            <a:endParaRPr lang="en-US"/>
          </a:p>
        </p:txBody>
      </p:sp>
      <p:sp>
        <p:nvSpPr>
          <p:cNvPr id="10" name="Slide Number Placeholder 5"/>
          <p:cNvSpPr>
            <a:spLocks noGrp="1"/>
          </p:cNvSpPr>
          <p:nvPr>
            <p:ph type="sldNum" sz="quarter" idx="12"/>
          </p:nvPr>
        </p:nvSpPr>
        <p:spPr/>
        <p:txBody>
          <a:bodyPr/>
          <a:lstStyle/>
          <a:p>
            <a:fld id="{7AFF2686-31C9-C04C-87A2-405875993AC9}" type="slidenum">
              <a:rPr lang="en-US"/>
              <a:pPr/>
              <a:t>16</a:t>
            </a:fld>
            <a:endParaRPr lang="en-US"/>
          </a:p>
        </p:txBody>
      </p:sp>
      <p:pic>
        <p:nvPicPr>
          <p:cNvPr id="320514" name="Picture 2" descr="FG26_001"/>
          <p:cNvPicPr>
            <a:picLocks noChangeAspect="1" noChangeArrowheads="1"/>
          </p:cNvPicPr>
          <p:nvPr/>
        </p:nvPicPr>
        <p:blipFill>
          <a:blip r:embed="rId3"/>
          <a:srcRect/>
          <a:stretch>
            <a:fillRect/>
          </a:stretch>
        </p:blipFill>
        <p:spPr bwMode="auto">
          <a:xfrm>
            <a:off x="7010400" y="533400"/>
            <a:ext cx="1905000" cy="1428750"/>
          </a:xfrm>
          <a:prstGeom prst="rect">
            <a:avLst/>
          </a:prstGeom>
          <a:noFill/>
        </p:spPr>
      </p:pic>
      <p:sp>
        <p:nvSpPr>
          <p:cNvPr id="320515" name="Rectangle 3"/>
          <p:cNvSpPr>
            <a:spLocks noGrp="1" noChangeArrowheads="1"/>
          </p:cNvSpPr>
          <p:nvPr>
            <p:ph type="body" idx="1"/>
          </p:nvPr>
        </p:nvSpPr>
        <p:spPr>
          <a:xfrm>
            <a:off x="304800" y="914400"/>
            <a:ext cx="6705600" cy="1219200"/>
          </a:xfrm>
        </p:spPr>
        <p:txBody>
          <a:bodyPr/>
          <a:lstStyle/>
          <a:p>
            <a:r>
              <a:rPr lang="en-US" dirty="0"/>
              <a:t>Since the internal resistance is inside the battery, we can never separate them out.</a:t>
            </a:r>
          </a:p>
        </p:txBody>
      </p:sp>
      <p:sp>
        <p:nvSpPr>
          <p:cNvPr id="320516" name="Rectangle 4"/>
          <p:cNvSpPr>
            <a:spLocks noGrp="1" noChangeArrowheads="1"/>
          </p:cNvSpPr>
          <p:nvPr>
            <p:ph type="title"/>
          </p:nvPr>
        </p:nvSpPr>
        <p:spPr>
          <a:xfrm>
            <a:off x="-76200" y="152400"/>
            <a:ext cx="7239000" cy="609600"/>
          </a:xfrm>
        </p:spPr>
        <p:txBody>
          <a:bodyPr/>
          <a:lstStyle/>
          <a:p>
            <a:r>
              <a:rPr lang="en-US"/>
              <a:t> EMF and Terminal Voltage</a:t>
            </a:r>
          </a:p>
        </p:txBody>
      </p:sp>
      <p:graphicFrame>
        <p:nvGraphicFramePr>
          <p:cNvPr id="320517"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222603" name="Equation" r:id="rId4" imgW="914400" imgH="190080" progId="Equation.DSMT4">
                  <p:embed/>
                </p:oleObj>
              </mc:Choice>
              <mc:Fallback>
                <p:oleObj name="Equation" r:id="rId4" imgW="914400" imgH="190080" progId="Equation.DSMT4">
                  <p:embed/>
                  <p:pic>
                    <p:nvPicPr>
                      <p:cNvPr id="320517"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20518" name="Rectangle 6"/>
          <p:cNvSpPr>
            <a:spLocks noChangeArrowheads="1"/>
          </p:cNvSpPr>
          <p:nvPr/>
        </p:nvSpPr>
        <p:spPr bwMode="auto">
          <a:xfrm>
            <a:off x="304800" y="1981200"/>
            <a:ext cx="8534400" cy="37338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3200" dirty="0">
                <a:solidFill>
                  <a:schemeClr val="accent2"/>
                </a:solidFill>
                <a:latin typeface="Arial Narrow" charset="0"/>
              </a:rPr>
              <a:t>The terminal voltage difference is </a:t>
            </a:r>
            <a:r>
              <a:rPr lang="en-US" sz="3200" dirty="0" err="1">
                <a:solidFill>
                  <a:schemeClr val="accent2"/>
                </a:solidFill>
                <a:latin typeface="Arial Narrow" charset="0"/>
              </a:rPr>
              <a:t>V</a:t>
            </a:r>
            <a:r>
              <a:rPr lang="en-US" sz="3200" baseline="-25000" dirty="0" err="1">
                <a:solidFill>
                  <a:schemeClr val="accent2"/>
                </a:solidFill>
                <a:latin typeface="Arial Narrow" charset="0"/>
              </a:rPr>
              <a:t>ab</a:t>
            </a:r>
            <a:r>
              <a:rPr lang="en-US" sz="3200" dirty="0">
                <a:solidFill>
                  <a:schemeClr val="accent2"/>
                </a:solidFill>
                <a:latin typeface="Arial Narrow" charset="0"/>
              </a:rPr>
              <a:t>=</a:t>
            </a:r>
            <a:r>
              <a:rPr lang="en-US" sz="3200" dirty="0" err="1">
                <a:solidFill>
                  <a:schemeClr val="accent2"/>
                </a:solidFill>
                <a:latin typeface="Arial Narrow" charset="0"/>
              </a:rPr>
              <a:t>V</a:t>
            </a:r>
            <a:r>
              <a:rPr lang="en-US" sz="3200" baseline="-25000" dirty="0" err="1">
                <a:solidFill>
                  <a:schemeClr val="accent2"/>
                </a:solidFill>
                <a:latin typeface="Arial Narrow" charset="0"/>
              </a:rPr>
              <a:t>a</a:t>
            </a:r>
            <a:r>
              <a:rPr lang="en-US" sz="3200" dirty="0">
                <a:solidFill>
                  <a:schemeClr val="accent2"/>
                </a:solidFill>
                <a:latin typeface="Arial Narrow" charset="0"/>
              </a:rPr>
              <a:t>-V</a:t>
            </a:r>
            <a:r>
              <a:rPr lang="en-US" sz="3200" baseline="-25000" dirty="0">
                <a:solidFill>
                  <a:schemeClr val="accent2"/>
                </a:solidFill>
                <a:latin typeface="Arial Narrow" charset="0"/>
              </a:rPr>
              <a:t>b</a:t>
            </a:r>
            <a:r>
              <a:rPr lang="en-US" sz="3200" dirty="0">
                <a:solidFill>
                  <a:schemeClr val="accent2"/>
                </a:solidFill>
                <a:latin typeface="Arial Narrow" charset="0"/>
              </a:rPr>
              <a:t>.</a:t>
            </a:r>
          </a:p>
          <a:p>
            <a:pPr marL="342900" indent="-342900">
              <a:spcBef>
                <a:spcPct val="20000"/>
              </a:spcBef>
              <a:buFontTx/>
              <a:buChar char="•"/>
            </a:pPr>
            <a:r>
              <a:rPr lang="en-US" sz="3200" dirty="0">
                <a:solidFill>
                  <a:schemeClr val="accent2"/>
                </a:solidFill>
                <a:latin typeface="Arial Narrow" charset="0"/>
              </a:rPr>
              <a:t>When no current is drawn from the battery, the terminal voltage equals the </a:t>
            </a:r>
            <a:r>
              <a:rPr lang="en-US" sz="3200" dirty="0" err="1">
                <a:solidFill>
                  <a:schemeClr val="accent2"/>
                </a:solidFill>
                <a:latin typeface="Arial Narrow" charset="0"/>
              </a:rPr>
              <a:t>emf</a:t>
            </a:r>
            <a:r>
              <a:rPr lang="en-US" sz="3200" dirty="0">
                <a:solidFill>
                  <a:schemeClr val="accent2"/>
                </a:solidFill>
                <a:latin typeface="Arial Narrow" charset="0"/>
              </a:rPr>
              <a:t> which is determined by the chemical reaction; </a:t>
            </a:r>
            <a:r>
              <a:rPr lang="en-US" sz="3200" dirty="0" err="1">
                <a:solidFill>
                  <a:schemeClr val="accent2"/>
                </a:solidFill>
                <a:latin typeface="Arial Narrow" charset="0"/>
              </a:rPr>
              <a:t>V</a:t>
            </a:r>
            <a:r>
              <a:rPr lang="en-US" sz="3200" baseline="-25000" dirty="0" err="1">
                <a:solidFill>
                  <a:schemeClr val="accent2"/>
                </a:solidFill>
                <a:latin typeface="Arial Narrow" charset="0"/>
              </a:rPr>
              <a:t>ab</a:t>
            </a:r>
            <a:r>
              <a:rPr lang="en-US" sz="3200" dirty="0">
                <a:solidFill>
                  <a:schemeClr val="accent2"/>
                </a:solidFill>
                <a:latin typeface="Arial Narrow" charset="0"/>
              </a:rPr>
              <a:t>= </a:t>
            </a:r>
            <a:r>
              <a:rPr lang="en-US" sz="3600" dirty="0">
                <a:solidFill>
                  <a:schemeClr val="accent2"/>
                </a:solidFill>
                <a:latin typeface="Edwardian Script ITC"/>
                <a:ea typeface="Lucida Grande"/>
                <a:cs typeface="Edwardian Script ITC"/>
              </a:rPr>
              <a:t>E</a:t>
            </a:r>
            <a:r>
              <a:rPr lang="en-US" sz="3200" dirty="0">
                <a:solidFill>
                  <a:schemeClr val="accent2"/>
                </a:solidFill>
                <a:latin typeface="Arial Narrow" charset="0"/>
              </a:rPr>
              <a:t>.</a:t>
            </a:r>
          </a:p>
          <a:p>
            <a:pPr marL="342900" indent="-342900">
              <a:spcBef>
                <a:spcPct val="20000"/>
              </a:spcBef>
              <a:buFontTx/>
              <a:buChar char="•"/>
            </a:pPr>
            <a:r>
              <a:rPr lang="en-US" sz="3200" dirty="0">
                <a:solidFill>
                  <a:schemeClr val="accent2"/>
                </a:solidFill>
                <a:latin typeface="Arial Narrow" charset="0"/>
              </a:rPr>
              <a:t>However when the current </a:t>
            </a:r>
            <a:r>
              <a:rPr lang="en-US" sz="3200" dirty="0">
                <a:solidFill>
                  <a:schemeClr val="accent2"/>
                </a:solidFill>
                <a:latin typeface="Monotype Corsiva" charset="0"/>
              </a:rPr>
              <a:t>I</a:t>
            </a:r>
            <a:r>
              <a:rPr lang="en-US" sz="3200" dirty="0">
                <a:solidFill>
                  <a:schemeClr val="accent2"/>
                </a:solidFill>
                <a:latin typeface="Arial Narrow" charset="0"/>
              </a:rPr>
              <a:t> flows naturally from the battery, there is a voltage drop due to the internal resistance which is equal to </a:t>
            </a:r>
            <a:r>
              <a:rPr lang="en-US" sz="3200" dirty="0">
                <a:solidFill>
                  <a:schemeClr val="accent2"/>
                </a:solidFill>
                <a:latin typeface="Monotype Corsiva" charset="0"/>
              </a:rPr>
              <a:t>Ir</a:t>
            </a:r>
            <a:r>
              <a:rPr lang="en-US" sz="3200" dirty="0">
                <a:solidFill>
                  <a:schemeClr val="accent2"/>
                </a:solidFill>
                <a:latin typeface="Arial Narrow" charset="0"/>
              </a:rPr>
              <a:t>.  Thus the actual </a:t>
            </a:r>
            <a:r>
              <a:rPr lang="en-US" sz="3200" b="1" dirty="0">
                <a:solidFill>
                  <a:srgbClr val="A50021"/>
                </a:solidFill>
                <a:latin typeface="Arial Narrow" charset="0"/>
              </a:rPr>
              <a:t>delivered</a:t>
            </a:r>
            <a:r>
              <a:rPr lang="en-US" sz="3200" dirty="0">
                <a:solidFill>
                  <a:schemeClr val="accent2"/>
                </a:solidFill>
                <a:latin typeface="Arial Narrow" charset="0"/>
              </a:rPr>
              <a:t> terminal voltage is </a:t>
            </a:r>
          </a:p>
        </p:txBody>
      </p:sp>
      <p:graphicFrame>
        <p:nvGraphicFramePr>
          <p:cNvPr id="320519" name="Object 7"/>
          <p:cNvGraphicFramePr>
            <a:graphicFrameLocks noChangeAspect="1"/>
          </p:cNvGraphicFramePr>
          <p:nvPr/>
        </p:nvGraphicFramePr>
        <p:xfrm>
          <a:off x="5142706" y="5632450"/>
          <a:ext cx="1754188" cy="622300"/>
        </p:xfrm>
        <a:graphic>
          <a:graphicData uri="http://schemas.openxmlformats.org/presentationml/2006/ole">
            <mc:AlternateContent xmlns:mc="http://schemas.openxmlformats.org/markup-compatibility/2006">
              <mc:Choice xmlns:v="urn:schemas-microsoft-com:vml" Requires="v">
                <p:oleObj spid="_x0000_s222604" name="Equation" r:id="rId6" imgW="685800" imgH="203040" progId="Equation.DSMT4">
                  <p:embed/>
                </p:oleObj>
              </mc:Choice>
              <mc:Fallback>
                <p:oleObj name="Equation" r:id="rId6" imgW="685800" imgH="203040" progId="Equation.DSMT4">
                  <p:embed/>
                  <p:pic>
                    <p:nvPicPr>
                      <p:cNvPr id="320519"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2706" y="5632450"/>
                        <a:ext cx="1754188" cy="622300"/>
                      </a:xfrm>
                      <a:prstGeom prst="rect">
                        <a:avLst/>
                      </a:prstGeom>
                      <a:solidFill>
                        <a:srgbClr val="99FFCC"/>
                      </a:solidFill>
                      <a:ln w="28575">
                        <a:solidFill>
                          <a:srgbClr val="CC0000"/>
                        </a:solidFill>
                        <a:miter lim="800000"/>
                        <a:headEnd/>
                        <a:tailEnd/>
                      </a:ln>
                    </p:spPr>
                  </p:pic>
                </p:oleObj>
              </mc:Fallback>
            </mc:AlternateContent>
          </a:graphicData>
        </a:graphic>
      </p:graphicFrame>
    </p:spTree>
    <p:extLst>
      <p:ext uri="{BB962C8B-B14F-4D97-AF65-F5344CB8AC3E}">
        <p14:creationId xmlns:p14="http://schemas.microsoft.com/office/powerpoint/2010/main" val="178868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r>
              <a:rPr lang="en-US"/>
              <a:t>Monday, Oct. 26, 2020</a:t>
            </a:r>
          </a:p>
        </p:txBody>
      </p:sp>
      <p:sp>
        <p:nvSpPr>
          <p:cNvPr id="12" name="Footer Placeholder 4"/>
          <p:cNvSpPr>
            <a:spLocks noGrp="1"/>
          </p:cNvSpPr>
          <p:nvPr>
            <p:ph type="ftr" sz="quarter" idx="11"/>
          </p:nvPr>
        </p:nvSpPr>
        <p:spPr/>
        <p:txBody>
          <a:bodyPr/>
          <a:lstStyle/>
          <a:p>
            <a:r>
              <a:rPr lang="de-DE"/>
              <a:t>PHYS 1444-002, Fall 2020                    Dr. Jaehoon Yu</a:t>
            </a:r>
            <a:endParaRPr lang="en-US"/>
          </a:p>
        </p:txBody>
      </p:sp>
      <p:sp>
        <p:nvSpPr>
          <p:cNvPr id="13" name="Slide Number Placeholder 5"/>
          <p:cNvSpPr>
            <a:spLocks noGrp="1"/>
          </p:cNvSpPr>
          <p:nvPr>
            <p:ph type="sldNum" sz="quarter" idx="12"/>
          </p:nvPr>
        </p:nvSpPr>
        <p:spPr/>
        <p:txBody>
          <a:bodyPr/>
          <a:lstStyle/>
          <a:p>
            <a:fld id="{CD3A34D5-956F-8644-AA73-AAB531D7771B}" type="slidenum">
              <a:rPr lang="en-US"/>
              <a:pPr/>
              <a:t>17</a:t>
            </a:fld>
            <a:endParaRPr lang="en-US"/>
          </a:p>
        </p:txBody>
      </p:sp>
      <p:pic>
        <p:nvPicPr>
          <p:cNvPr id="322562" name="Picture 2" descr="FG26_003A"/>
          <p:cNvPicPr>
            <a:picLocks noChangeAspect="1" noChangeArrowheads="1"/>
          </p:cNvPicPr>
          <p:nvPr/>
        </p:nvPicPr>
        <p:blipFill>
          <a:blip r:embed="rId3"/>
          <a:srcRect/>
          <a:stretch>
            <a:fillRect/>
          </a:stretch>
        </p:blipFill>
        <p:spPr bwMode="auto">
          <a:xfrm>
            <a:off x="5535706" y="394868"/>
            <a:ext cx="3581400" cy="1752600"/>
          </a:xfrm>
          <a:prstGeom prst="rect">
            <a:avLst/>
          </a:prstGeom>
          <a:noFill/>
        </p:spPr>
      </p:pic>
      <p:sp>
        <p:nvSpPr>
          <p:cNvPr id="322563" name="Rectangle 3"/>
          <p:cNvSpPr>
            <a:spLocks noGrp="1" noChangeArrowheads="1"/>
          </p:cNvSpPr>
          <p:nvPr>
            <p:ph type="body" idx="1"/>
          </p:nvPr>
        </p:nvSpPr>
        <p:spPr>
          <a:xfrm>
            <a:off x="228600" y="838200"/>
            <a:ext cx="5486400" cy="2286000"/>
          </a:xfrm>
        </p:spPr>
        <p:txBody>
          <a:bodyPr/>
          <a:lstStyle/>
          <a:p>
            <a:pPr>
              <a:lnSpc>
                <a:spcPct val="80000"/>
              </a:lnSpc>
            </a:pPr>
            <a:r>
              <a:rPr lang="en-US" sz="2800" dirty="0"/>
              <a:t>Resistors are in series when two or more resistors are </a:t>
            </a:r>
            <a:r>
              <a:rPr lang="en-US" sz="2800" b="1" u="sng" dirty="0">
                <a:solidFill>
                  <a:srgbClr val="C00000"/>
                </a:solidFill>
              </a:rPr>
              <a:t>connected end to end</a:t>
            </a:r>
          </a:p>
          <a:p>
            <a:pPr lvl="1">
              <a:lnSpc>
                <a:spcPct val="80000"/>
              </a:lnSpc>
            </a:pPr>
            <a:r>
              <a:rPr lang="en-US" sz="2400" dirty="0"/>
              <a:t>These resistors represent simple resistors in a circuit of electric devices, such as light bulbs, heaters, dryers, etc</a:t>
            </a:r>
          </a:p>
        </p:txBody>
      </p:sp>
      <p:sp>
        <p:nvSpPr>
          <p:cNvPr id="322564" name="Rectangle 4"/>
          <p:cNvSpPr>
            <a:spLocks noGrp="1" noChangeArrowheads="1"/>
          </p:cNvSpPr>
          <p:nvPr>
            <p:ph type="title"/>
          </p:nvPr>
        </p:nvSpPr>
        <p:spPr>
          <a:xfrm>
            <a:off x="838200" y="76200"/>
            <a:ext cx="7239000" cy="609600"/>
          </a:xfrm>
        </p:spPr>
        <p:txBody>
          <a:bodyPr/>
          <a:lstStyle/>
          <a:p>
            <a:r>
              <a:rPr lang="en-US" dirty="0"/>
              <a:t> Resistors in Series</a:t>
            </a:r>
          </a:p>
        </p:txBody>
      </p:sp>
      <p:graphicFrame>
        <p:nvGraphicFramePr>
          <p:cNvPr id="322565" name="Object 5"/>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223627" name="Equation" r:id="rId4" imgW="914400" imgH="190080" progId="Equation.DSMT4">
                  <p:embed/>
                </p:oleObj>
              </mc:Choice>
              <mc:Fallback>
                <p:oleObj name="Equation" r:id="rId4" imgW="914400" imgH="190080" progId="Equation.DSMT4">
                  <p:embed/>
                  <p:pic>
                    <p:nvPicPr>
                      <p:cNvPr id="322565"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22566" name="Rectangle 6"/>
          <p:cNvSpPr>
            <a:spLocks noChangeArrowheads="1"/>
          </p:cNvSpPr>
          <p:nvPr/>
        </p:nvSpPr>
        <p:spPr bwMode="auto">
          <a:xfrm>
            <a:off x="304800" y="2895600"/>
            <a:ext cx="8229600" cy="35052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2800" dirty="0">
                <a:solidFill>
                  <a:schemeClr val="accent2"/>
                </a:solidFill>
                <a:latin typeface="Arial Narrow" charset="0"/>
              </a:rPr>
              <a:t>What is common in a circuit connected in series?</a:t>
            </a:r>
          </a:p>
          <a:p>
            <a:pPr marL="742950" lvl="1" indent="-285750">
              <a:spcBef>
                <a:spcPct val="20000"/>
              </a:spcBef>
              <a:buFontTx/>
              <a:buChar char="–"/>
            </a:pPr>
            <a:r>
              <a:rPr lang="en-US" b="1" u="sng" dirty="0">
                <a:solidFill>
                  <a:srgbClr val="C00000"/>
                </a:solidFill>
                <a:latin typeface="Arial Narrow" charset="0"/>
                <a:ea typeface="ＭＳ Ｐゴシック" charset="-128"/>
              </a:rPr>
              <a:t>The current is the same</a:t>
            </a:r>
            <a:r>
              <a:rPr lang="en-US" dirty="0">
                <a:solidFill>
                  <a:srgbClr val="660066"/>
                </a:solidFill>
                <a:latin typeface="Arial Narrow" charset="0"/>
                <a:ea typeface="ＭＳ Ｐゴシック" charset="-128"/>
              </a:rPr>
              <a:t> through all the elements in series</a:t>
            </a:r>
          </a:p>
          <a:p>
            <a:pPr marL="342900" indent="-342900">
              <a:spcBef>
                <a:spcPct val="20000"/>
              </a:spcBef>
              <a:buFontTx/>
              <a:buChar char="•"/>
            </a:pPr>
            <a:r>
              <a:rPr lang="en-US" sz="2800" dirty="0">
                <a:solidFill>
                  <a:schemeClr val="accent2"/>
                </a:solidFill>
                <a:latin typeface="Arial Narrow" charset="0"/>
              </a:rPr>
              <a:t>Potential difference across every element in the circuit is</a:t>
            </a:r>
          </a:p>
          <a:p>
            <a:pPr marL="742950" lvl="1" indent="-285750">
              <a:spcBef>
                <a:spcPct val="20000"/>
              </a:spcBef>
              <a:buFontTx/>
              <a:buChar char="–"/>
            </a:pPr>
            <a:r>
              <a:rPr lang="en-US" dirty="0">
                <a:solidFill>
                  <a:srgbClr val="660066"/>
                </a:solidFill>
                <a:latin typeface="Arial Narrow" charset="0"/>
                <a:ea typeface="ＭＳ Ｐゴシック" charset="-128"/>
              </a:rPr>
              <a:t>V</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=IR</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 V</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=IR</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 and V</a:t>
            </a:r>
            <a:r>
              <a:rPr lang="en-US" baseline="-25000" dirty="0">
                <a:solidFill>
                  <a:srgbClr val="660066"/>
                </a:solidFill>
                <a:latin typeface="Arial Narrow" charset="0"/>
                <a:ea typeface="ＭＳ Ｐゴシック" charset="-128"/>
              </a:rPr>
              <a:t>3</a:t>
            </a:r>
            <a:r>
              <a:rPr lang="en-US" dirty="0">
                <a:solidFill>
                  <a:srgbClr val="660066"/>
                </a:solidFill>
                <a:latin typeface="Arial Narrow" charset="0"/>
                <a:ea typeface="ＭＳ Ｐゴシック" charset="-128"/>
              </a:rPr>
              <a:t>=IR</a:t>
            </a:r>
            <a:r>
              <a:rPr lang="en-US" baseline="-25000" dirty="0">
                <a:solidFill>
                  <a:srgbClr val="660066"/>
                </a:solidFill>
                <a:latin typeface="Arial Narrow" charset="0"/>
                <a:ea typeface="ＭＳ Ｐゴシック" charset="-128"/>
              </a:rPr>
              <a:t>3</a:t>
            </a:r>
            <a:endParaRPr lang="en-US" dirty="0">
              <a:solidFill>
                <a:srgbClr val="660066"/>
              </a:solidFill>
              <a:latin typeface="Arial Narrow" charset="0"/>
              <a:ea typeface="ＭＳ Ｐゴシック" charset="-128"/>
            </a:endParaRPr>
          </a:p>
          <a:p>
            <a:pPr marL="342900" indent="-342900">
              <a:spcBef>
                <a:spcPct val="20000"/>
              </a:spcBef>
              <a:buFontTx/>
              <a:buChar char="•"/>
            </a:pPr>
            <a:r>
              <a:rPr lang="en-US" sz="2800" dirty="0">
                <a:solidFill>
                  <a:schemeClr val="accent2"/>
                </a:solidFill>
                <a:latin typeface="Arial Narrow" charset="0"/>
              </a:rPr>
              <a:t> Since the total potential difference is V, we obtain</a:t>
            </a:r>
          </a:p>
          <a:p>
            <a:pPr marL="742950" lvl="1" indent="-285750">
              <a:spcBef>
                <a:spcPct val="20000"/>
              </a:spcBef>
              <a:buFontTx/>
              <a:buChar char="–"/>
            </a:pPr>
            <a:r>
              <a:rPr lang="en-US" dirty="0">
                <a:solidFill>
                  <a:srgbClr val="660066"/>
                </a:solidFill>
                <a:latin typeface="Arial Narrow" charset="0"/>
                <a:ea typeface="ＭＳ Ｐゴシック" charset="-128"/>
              </a:rPr>
              <a:t>V=</a:t>
            </a:r>
            <a:r>
              <a:rPr lang="en-US" dirty="0" err="1">
                <a:solidFill>
                  <a:srgbClr val="660066"/>
                </a:solidFill>
                <a:latin typeface="Arial Narrow" charset="0"/>
                <a:ea typeface="ＭＳ Ｐゴシック" charset="-128"/>
              </a:rPr>
              <a:t>IR</a:t>
            </a:r>
            <a:r>
              <a:rPr lang="en-US" baseline="-25000" dirty="0" err="1">
                <a:solidFill>
                  <a:srgbClr val="660066"/>
                </a:solidFill>
                <a:latin typeface="Arial Narrow" charset="0"/>
                <a:ea typeface="ＭＳ Ｐゴシック" charset="-128"/>
              </a:rPr>
              <a:t>eq</a:t>
            </a:r>
            <a:r>
              <a:rPr lang="en-US" dirty="0">
                <a:solidFill>
                  <a:srgbClr val="660066"/>
                </a:solidFill>
                <a:latin typeface="Arial Narrow" charset="0"/>
                <a:ea typeface="ＭＳ Ｐゴシック" charset="-128"/>
              </a:rPr>
              <a:t>=V</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+V</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+V</a:t>
            </a:r>
            <a:r>
              <a:rPr lang="en-US" baseline="-25000" dirty="0">
                <a:solidFill>
                  <a:srgbClr val="660066"/>
                </a:solidFill>
                <a:latin typeface="Arial Narrow" charset="0"/>
                <a:ea typeface="ＭＳ Ｐゴシック" charset="-128"/>
              </a:rPr>
              <a:t>3</a:t>
            </a:r>
            <a:r>
              <a:rPr lang="en-US" dirty="0">
                <a:solidFill>
                  <a:srgbClr val="660066"/>
                </a:solidFill>
                <a:latin typeface="Arial Narrow" charset="0"/>
                <a:ea typeface="ＭＳ Ｐゴシック" charset="-128"/>
              </a:rPr>
              <a:t>=I(R</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+R</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+R</a:t>
            </a:r>
            <a:r>
              <a:rPr lang="en-US" baseline="-25000" dirty="0">
                <a:solidFill>
                  <a:srgbClr val="660066"/>
                </a:solidFill>
                <a:latin typeface="Arial Narrow" charset="0"/>
                <a:ea typeface="ＭＳ Ｐゴシック" charset="-128"/>
              </a:rPr>
              <a:t>3</a:t>
            </a:r>
            <a:r>
              <a:rPr lang="en-US" dirty="0">
                <a:solidFill>
                  <a:srgbClr val="660066"/>
                </a:solidFill>
                <a:latin typeface="Arial Narrow" charset="0"/>
                <a:ea typeface="ＭＳ Ｐゴシック" charset="-128"/>
              </a:rPr>
              <a:t>)</a:t>
            </a:r>
          </a:p>
          <a:p>
            <a:pPr marL="742950" lvl="1" indent="-285750">
              <a:spcBef>
                <a:spcPct val="20000"/>
              </a:spcBef>
              <a:buFontTx/>
              <a:buChar char="–"/>
            </a:pPr>
            <a:r>
              <a:rPr lang="en-US" dirty="0">
                <a:solidFill>
                  <a:srgbClr val="660066"/>
                </a:solidFill>
                <a:latin typeface="Arial Narrow" charset="0"/>
                <a:ea typeface="ＭＳ Ｐゴシック" charset="-128"/>
              </a:rPr>
              <a:t>Thus, R</a:t>
            </a:r>
            <a:r>
              <a:rPr lang="en-US" baseline="-25000" dirty="0">
                <a:solidFill>
                  <a:srgbClr val="660066"/>
                </a:solidFill>
                <a:latin typeface="Arial Narrow" charset="0"/>
                <a:ea typeface="ＭＳ Ｐゴシック" charset="-128"/>
              </a:rPr>
              <a:t>eq</a:t>
            </a:r>
            <a:r>
              <a:rPr lang="en-US" dirty="0">
                <a:solidFill>
                  <a:srgbClr val="660066"/>
                </a:solidFill>
                <a:latin typeface="Arial Narrow" charset="0"/>
                <a:ea typeface="ＭＳ Ｐゴシック" charset="-128"/>
              </a:rPr>
              <a:t>=R</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+R</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+R</a:t>
            </a:r>
            <a:r>
              <a:rPr lang="en-US" baseline="-25000" dirty="0">
                <a:solidFill>
                  <a:srgbClr val="660066"/>
                </a:solidFill>
                <a:latin typeface="Arial Narrow" charset="0"/>
                <a:ea typeface="ＭＳ Ｐゴシック" charset="-128"/>
              </a:rPr>
              <a:t>3</a:t>
            </a:r>
          </a:p>
        </p:txBody>
      </p:sp>
      <p:pic>
        <p:nvPicPr>
          <p:cNvPr id="322567" name="Picture 7" descr="FG26_003B"/>
          <p:cNvPicPr>
            <a:picLocks noChangeAspect="1" noChangeArrowheads="1"/>
          </p:cNvPicPr>
          <p:nvPr/>
        </p:nvPicPr>
        <p:blipFill>
          <a:blip r:embed="rId6"/>
          <a:srcRect/>
          <a:stretch>
            <a:fillRect/>
          </a:stretch>
        </p:blipFill>
        <p:spPr bwMode="auto">
          <a:xfrm>
            <a:off x="5638800" y="1820863"/>
            <a:ext cx="3429000" cy="1143000"/>
          </a:xfrm>
          <a:prstGeom prst="rect">
            <a:avLst/>
          </a:prstGeom>
          <a:noFill/>
        </p:spPr>
      </p:pic>
      <p:graphicFrame>
        <p:nvGraphicFramePr>
          <p:cNvPr id="322568" name="Object 8"/>
          <p:cNvGraphicFramePr>
            <a:graphicFrameLocks noChangeAspect="1"/>
          </p:cNvGraphicFramePr>
          <p:nvPr/>
        </p:nvGraphicFramePr>
        <p:xfrm>
          <a:off x="5562600" y="5334000"/>
          <a:ext cx="1828800" cy="869950"/>
        </p:xfrm>
        <a:graphic>
          <a:graphicData uri="http://schemas.openxmlformats.org/presentationml/2006/ole">
            <mc:AlternateContent xmlns:mc="http://schemas.openxmlformats.org/markup-compatibility/2006">
              <mc:Choice xmlns:v="urn:schemas-microsoft-com:vml" Requires="v">
                <p:oleObj spid="_x0000_s223628" name="Equation" r:id="rId7" imgW="685800" imgH="342720" progId="Equation.DSMT4">
                  <p:embed/>
                </p:oleObj>
              </mc:Choice>
              <mc:Fallback>
                <p:oleObj name="Equation" r:id="rId7" imgW="685800" imgH="342720" progId="Equation.DSMT4">
                  <p:embed/>
                  <p:pic>
                    <p:nvPicPr>
                      <p:cNvPr id="322568"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5334000"/>
                        <a:ext cx="1828800" cy="869950"/>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322569" name="Text Box 9"/>
          <p:cNvSpPr txBox="1">
            <a:spLocks noChangeArrowheads="1"/>
          </p:cNvSpPr>
          <p:nvPr/>
        </p:nvSpPr>
        <p:spPr bwMode="auto">
          <a:xfrm>
            <a:off x="7696200" y="5410200"/>
            <a:ext cx="1066800" cy="646331"/>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sz="1800" b="1" dirty="0">
                <a:solidFill>
                  <a:srgbClr val="CC0000"/>
                </a:solidFill>
                <a:latin typeface="Arial Narrow" charset="0"/>
              </a:rPr>
              <a:t>Resistors in series</a:t>
            </a:r>
          </a:p>
        </p:txBody>
      </p:sp>
      <p:sp>
        <p:nvSpPr>
          <p:cNvPr id="322570" name="Text Box 10"/>
          <p:cNvSpPr txBox="1">
            <a:spLocks noChangeArrowheads="1"/>
          </p:cNvSpPr>
          <p:nvPr/>
        </p:nvSpPr>
        <p:spPr bwMode="auto">
          <a:xfrm>
            <a:off x="76200" y="6310313"/>
            <a:ext cx="8991600" cy="369332"/>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sz="1800" b="1" dirty="0">
                <a:solidFill>
                  <a:srgbClr val="CC0000"/>
                </a:solidFill>
                <a:latin typeface="Arial Narrow" charset="0"/>
              </a:rPr>
              <a:t>When resistors are connected in series, the total resistance increases and the current decreases.</a:t>
            </a:r>
          </a:p>
        </p:txBody>
      </p:sp>
    </p:spTree>
    <p:extLst>
      <p:ext uri="{BB962C8B-B14F-4D97-AF65-F5344CB8AC3E}">
        <p14:creationId xmlns:p14="http://schemas.microsoft.com/office/powerpoint/2010/main" val="1012151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a:t>Monday, Oct. 26, 2020</a:t>
            </a:r>
          </a:p>
        </p:txBody>
      </p:sp>
      <p:sp>
        <p:nvSpPr>
          <p:cNvPr id="8" name="Footer Placeholder 4"/>
          <p:cNvSpPr>
            <a:spLocks noGrp="1"/>
          </p:cNvSpPr>
          <p:nvPr>
            <p:ph type="ftr" sz="quarter" idx="11"/>
          </p:nvPr>
        </p:nvSpPr>
        <p:spPr/>
        <p:txBody>
          <a:bodyPr/>
          <a:lstStyle/>
          <a:p>
            <a:r>
              <a:rPr lang="de-DE"/>
              <a:t>PHYS 1444-002, Fall 2020                    Dr. Jaehoon Yu</a:t>
            </a:r>
            <a:endParaRPr lang="en-US"/>
          </a:p>
        </p:txBody>
      </p:sp>
      <p:sp>
        <p:nvSpPr>
          <p:cNvPr id="9" name="Slide Number Placeholder 5"/>
          <p:cNvSpPr>
            <a:spLocks noGrp="1"/>
          </p:cNvSpPr>
          <p:nvPr>
            <p:ph type="sldNum" sz="quarter" idx="12"/>
          </p:nvPr>
        </p:nvSpPr>
        <p:spPr/>
        <p:txBody>
          <a:bodyPr/>
          <a:lstStyle/>
          <a:p>
            <a:fld id="{6C83DE57-E9FB-F943-917D-D94610166AF5}" type="slidenum">
              <a:rPr lang="en-US"/>
              <a:pPr/>
              <a:t>18</a:t>
            </a:fld>
            <a:endParaRPr lang="en-US"/>
          </a:p>
        </p:txBody>
      </p:sp>
      <p:pic>
        <p:nvPicPr>
          <p:cNvPr id="323586" name="Picture 2" descr="FG26_003A"/>
          <p:cNvPicPr>
            <a:picLocks noChangeAspect="1" noChangeArrowheads="1"/>
          </p:cNvPicPr>
          <p:nvPr/>
        </p:nvPicPr>
        <p:blipFill>
          <a:blip r:embed="rId3"/>
          <a:srcRect/>
          <a:stretch>
            <a:fillRect/>
          </a:stretch>
        </p:blipFill>
        <p:spPr bwMode="auto">
          <a:xfrm>
            <a:off x="1295400" y="990600"/>
            <a:ext cx="6400800" cy="2514600"/>
          </a:xfrm>
          <a:prstGeom prst="rect">
            <a:avLst/>
          </a:prstGeom>
          <a:noFill/>
        </p:spPr>
      </p:pic>
      <p:sp>
        <p:nvSpPr>
          <p:cNvPr id="323587" name="Rectangle 3"/>
          <p:cNvSpPr>
            <a:spLocks noGrp="1" noChangeArrowheads="1"/>
          </p:cNvSpPr>
          <p:nvPr>
            <p:ph type="body" idx="1"/>
          </p:nvPr>
        </p:nvSpPr>
        <p:spPr>
          <a:xfrm>
            <a:off x="533400" y="762000"/>
            <a:ext cx="5486400" cy="685800"/>
          </a:xfrm>
        </p:spPr>
        <p:txBody>
          <a:bodyPr/>
          <a:lstStyle/>
          <a:p>
            <a:r>
              <a:rPr lang="en-US"/>
              <a:t>Why is it true that </a:t>
            </a:r>
            <a:r>
              <a:rPr lang="en-US" sz="2800"/>
              <a:t>V=V</a:t>
            </a:r>
            <a:r>
              <a:rPr lang="en-US" sz="2800" baseline="-25000"/>
              <a:t>1</a:t>
            </a:r>
            <a:r>
              <a:rPr lang="en-US" sz="2800"/>
              <a:t>+V</a:t>
            </a:r>
            <a:r>
              <a:rPr lang="en-US" sz="2800" baseline="-25000"/>
              <a:t>2</a:t>
            </a:r>
            <a:r>
              <a:rPr lang="en-US" sz="2800"/>
              <a:t>+V</a:t>
            </a:r>
            <a:r>
              <a:rPr lang="en-US" sz="2800" baseline="-25000"/>
              <a:t>3</a:t>
            </a:r>
            <a:r>
              <a:rPr lang="en-US"/>
              <a:t>?</a:t>
            </a:r>
          </a:p>
        </p:txBody>
      </p:sp>
      <p:sp>
        <p:nvSpPr>
          <p:cNvPr id="323588" name="Rectangle 4"/>
          <p:cNvSpPr>
            <a:spLocks noGrp="1" noChangeArrowheads="1"/>
          </p:cNvSpPr>
          <p:nvPr>
            <p:ph type="title"/>
          </p:nvPr>
        </p:nvSpPr>
        <p:spPr>
          <a:xfrm>
            <a:off x="914400" y="152400"/>
            <a:ext cx="7239000" cy="609600"/>
          </a:xfrm>
        </p:spPr>
        <p:txBody>
          <a:bodyPr/>
          <a:lstStyle/>
          <a:p>
            <a:r>
              <a:rPr lang="en-US" dirty="0"/>
              <a:t> Energy Losses in Resistors</a:t>
            </a:r>
          </a:p>
        </p:txBody>
      </p:sp>
      <p:graphicFrame>
        <p:nvGraphicFramePr>
          <p:cNvPr id="323589"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224454" name="Equation" r:id="rId4" imgW="914400" imgH="190080" progId="Equation.DSMT4">
                  <p:embed/>
                </p:oleObj>
              </mc:Choice>
              <mc:Fallback>
                <p:oleObj name="Equation" r:id="rId4" imgW="914400" imgH="190080" progId="Equation.DSMT4">
                  <p:embed/>
                  <p:pic>
                    <p:nvPicPr>
                      <p:cNvPr id="323589"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23590" name="Rectangle 6"/>
          <p:cNvSpPr>
            <a:spLocks noChangeArrowheads="1"/>
          </p:cNvSpPr>
          <p:nvPr/>
        </p:nvSpPr>
        <p:spPr bwMode="auto">
          <a:xfrm>
            <a:off x="609600" y="3048000"/>
            <a:ext cx="8229600" cy="35052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2800" dirty="0">
                <a:solidFill>
                  <a:schemeClr val="accent2"/>
                </a:solidFill>
                <a:latin typeface="Arial Narrow" charset="0"/>
              </a:rPr>
              <a:t>What is the potential energy loss when charge q passes through resistors R</a:t>
            </a:r>
            <a:r>
              <a:rPr lang="en-US" sz="2800" baseline="-25000" dirty="0">
                <a:solidFill>
                  <a:schemeClr val="accent2"/>
                </a:solidFill>
                <a:latin typeface="Arial Narrow" charset="0"/>
              </a:rPr>
              <a:t>1</a:t>
            </a:r>
            <a:r>
              <a:rPr lang="en-US" sz="2800" dirty="0">
                <a:solidFill>
                  <a:schemeClr val="accent2"/>
                </a:solidFill>
                <a:latin typeface="Arial Narrow" charset="0"/>
              </a:rPr>
              <a:t>, R</a:t>
            </a:r>
            <a:r>
              <a:rPr lang="en-US" sz="2800" baseline="-25000" dirty="0">
                <a:solidFill>
                  <a:schemeClr val="accent2"/>
                </a:solidFill>
                <a:latin typeface="Arial Narrow" charset="0"/>
              </a:rPr>
              <a:t>2</a:t>
            </a:r>
            <a:r>
              <a:rPr lang="en-US" sz="2800" dirty="0">
                <a:solidFill>
                  <a:schemeClr val="accent2"/>
                </a:solidFill>
                <a:latin typeface="Arial Narrow" charset="0"/>
              </a:rPr>
              <a:t> and R</a:t>
            </a:r>
            <a:r>
              <a:rPr lang="en-US" sz="2800" baseline="-25000" dirty="0">
                <a:solidFill>
                  <a:schemeClr val="accent2"/>
                </a:solidFill>
                <a:latin typeface="Arial Narrow" charset="0"/>
              </a:rPr>
              <a:t>3</a:t>
            </a:r>
            <a:endParaRPr lang="en-US" sz="2800" dirty="0">
              <a:solidFill>
                <a:schemeClr val="accent2"/>
              </a:solidFill>
              <a:latin typeface="Arial Narrow" charset="0"/>
            </a:endParaRPr>
          </a:p>
          <a:p>
            <a:pPr marL="742950" lvl="1" indent="-285750">
              <a:spcBef>
                <a:spcPct val="20000"/>
              </a:spcBef>
              <a:buFontTx/>
              <a:buChar char="–"/>
            </a:pPr>
            <a:r>
              <a:rPr lang="en-US" dirty="0">
                <a:solidFill>
                  <a:srgbClr val="660066"/>
                </a:solidFill>
                <a:latin typeface="Arial Narrow" charset="0"/>
                <a:ea typeface="ＭＳ Ｐゴシック" charset="-128"/>
              </a:rPr>
              <a:t> </a:t>
            </a:r>
            <a:r>
              <a:rPr lang="en-US" dirty="0">
                <a:solidFill>
                  <a:srgbClr val="660066"/>
                </a:solidFill>
                <a:latin typeface="Symbol" charset="2"/>
                <a:ea typeface="ＭＳ Ｐゴシック" charset="-128"/>
              </a:rPr>
              <a:t>Δ</a:t>
            </a:r>
            <a:r>
              <a:rPr lang="en-US" dirty="0">
                <a:solidFill>
                  <a:srgbClr val="660066"/>
                </a:solidFill>
                <a:latin typeface="Arial Narrow" charset="0"/>
                <a:ea typeface="ＭＳ Ｐゴシック" charset="-128"/>
              </a:rPr>
              <a:t>U</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=qV</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 </a:t>
            </a:r>
            <a:r>
              <a:rPr lang="en-US" dirty="0">
                <a:solidFill>
                  <a:srgbClr val="660066"/>
                </a:solidFill>
                <a:latin typeface="Symbol" charset="2"/>
                <a:ea typeface="ＭＳ Ｐゴシック" charset="-128"/>
              </a:rPr>
              <a:t>Δ</a:t>
            </a:r>
            <a:r>
              <a:rPr lang="en-US" dirty="0">
                <a:solidFill>
                  <a:srgbClr val="660066"/>
                </a:solidFill>
                <a:latin typeface="Arial Narrow" charset="0"/>
                <a:ea typeface="ＭＳ Ｐゴシック" charset="-128"/>
              </a:rPr>
              <a:t>U</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=qV</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 </a:t>
            </a:r>
            <a:r>
              <a:rPr lang="en-US" dirty="0">
                <a:solidFill>
                  <a:srgbClr val="660066"/>
                </a:solidFill>
                <a:latin typeface="Symbol" charset="2"/>
                <a:ea typeface="ＭＳ Ｐゴシック" charset="-128"/>
              </a:rPr>
              <a:t>Δ</a:t>
            </a:r>
            <a:r>
              <a:rPr lang="en-US" dirty="0">
                <a:solidFill>
                  <a:srgbClr val="660066"/>
                </a:solidFill>
                <a:latin typeface="Arial Narrow" charset="0"/>
                <a:ea typeface="ＭＳ Ｐゴシック" charset="-128"/>
              </a:rPr>
              <a:t>U</a:t>
            </a:r>
            <a:r>
              <a:rPr lang="en-US" baseline="-25000" dirty="0">
                <a:solidFill>
                  <a:srgbClr val="660066"/>
                </a:solidFill>
                <a:latin typeface="Arial Narrow" charset="0"/>
                <a:ea typeface="ＭＳ Ｐゴシック" charset="-128"/>
              </a:rPr>
              <a:t>3</a:t>
            </a:r>
            <a:r>
              <a:rPr lang="en-US" dirty="0">
                <a:solidFill>
                  <a:srgbClr val="660066"/>
                </a:solidFill>
                <a:latin typeface="Arial Narrow" charset="0"/>
                <a:ea typeface="ＭＳ Ｐゴシック" charset="-128"/>
              </a:rPr>
              <a:t>=qV</a:t>
            </a:r>
            <a:r>
              <a:rPr lang="en-US" baseline="-25000" dirty="0">
                <a:solidFill>
                  <a:srgbClr val="660066"/>
                </a:solidFill>
                <a:latin typeface="Arial Narrow" charset="0"/>
                <a:ea typeface="ＭＳ Ｐゴシック" charset="-128"/>
              </a:rPr>
              <a:t>3</a:t>
            </a:r>
            <a:r>
              <a:rPr lang="en-US" dirty="0">
                <a:solidFill>
                  <a:srgbClr val="660066"/>
                </a:solidFill>
                <a:latin typeface="Arial Narrow" charset="0"/>
                <a:ea typeface="ＭＳ Ｐゴシック" charset="-128"/>
              </a:rPr>
              <a:t> </a:t>
            </a:r>
          </a:p>
          <a:p>
            <a:pPr marL="342900" indent="-342900">
              <a:spcBef>
                <a:spcPct val="20000"/>
              </a:spcBef>
              <a:buFontTx/>
              <a:buChar char="•"/>
            </a:pPr>
            <a:r>
              <a:rPr lang="en-US" sz="2800" dirty="0">
                <a:solidFill>
                  <a:schemeClr val="accent2"/>
                </a:solidFill>
                <a:latin typeface="Arial Narrow" charset="0"/>
              </a:rPr>
              <a:t>Since the total energy loss should be the same as the total energy provided to the system, we obtain</a:t>
            </a:r>
          </a:p>
          <a:p>
            <a:pPr marL="742950" lvl="1" indent="-285750">
              <a:spcBef>
                <a:spcPct val="20000"/>
              </a:spcBef>
              <a:buFontTx/>
              <a:buChar char="–"/>
            </a:pPr>
            <a:r>
              <a:rPr lang="en-US" dirty="0">
                <a:solidFill>
                  <a:srgbClr val="660066"/>
                </a:solidFill>
                <a:latin typeface="Arial Narrow" charset="0"/>
                <a:ea typeface="ＭＳ Ｐゴシック" charset="-128"/>
              </a:rPr>
              <a:t> </a:t>
            </a:r>
            <a:r>
              <a:rPr lang="en-US" dirty="0">
                <a:solidFill>
                  <a:srgbClr val="660066"/>
                </a:solidFill>
                <a:latin typeface="Symbol" charset="2"/>
                <a:ea typeface="ＭＳ Ｐゴシック" charset="-128"/>
              </a:rPr>
              <a:t>Δ</a:t>
            </a:r>
            <a:r>
              <a:rPr lang="en-US" dirty="0">
                <a:solidFill>
                  <a:srgbClr val="660066"/>
                </a:solidFill>
                <a:latin typeface="Arial Narrow" charset="0"/>
                <a:ea typeface="ＭＳ Ｐゴシック" charset="-128"/>
              </a:rPr>
              <a:t>U=</a:t>
            </a:r>
            <a:r>
              <a:rPr lang="en-US" dirty="0" err="1">
                <a:solidFill>
                  <a:srgbClr val="660066"/>
                </a:solidFill>
                <a:latin typeface="Arial Narrow" charset="0"/>
                <a:ea typeface="ＭＳ Ｐゴシック" charset="-128"/>
              </a:rPr>
              <a:t>qV</a:t>
            </a:r>
            <a:r>
              <a:rPr lang="en-US" dirty="0">
                <a:solidFill>
                  <a:srgbClr val="660066"/>
                </a:solidFill>
                <a:latin typeface="Arial Narrow" charset="0"/>
                <a:ea typeface="ＭＳ Ｐゴシック" charset="-128"/>
              </a:rPr>
              <a:t>=</a:t>
            </a:r>
            <a:r>
              <a:rPr lang="en-US" dirty="0">
                <a:solidFill>
                  <a:srgbClr val="660066"/>
                </a:solidFill>
                <a:latin typeface="Symbol" charset="2"/>
                <a:ea typeface="ＭＳ Ｐゴシック" charset="-128"/>
              </a:rPr>
              <a:t>Δ</a:t>
            </a:r>
            <a:r>
              <a:rPr lang="en-US" dirty="0">
                <a:solidFill>
                  <a:srgbClr val="660066"/>
                </a:solidFill>
                <a:latin typeface="Arial Narrow" charset="0"/>
                <a:ea typeface="ＭＳ Ｐゴシック" charset="-128"/>
              </a:rPr>
              <a:t>U</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a:t>
            </a:r>
            <a:r>
              <a:rPr lang="en-US" dirty="0">
                <a:solidFill>
                  <a:srgbClr val="660066"/>
                </a:solidFill>
                <a:latin typeface="Symbol" charset="2"/>
                <a:ea typeface="ＭＳ Ｐゴシック" charset="-128"/>
              </a:rPr>
              <a:t>Δ</a:t>
            </a:r>
            <a:r>
              <a:rPr lang="en-US" dirty="0">
                <a:solidFill>
                  <a:srgbClr val="660066"/>
                </a:solidFill>
                <a:latin typeface="Arial Narrow" charset="0"/>
                <a:ea typeface="ＭＳ Ｐゴシック" charset="-128"/>
              </a:rPr>
              <a:t>U</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a:t>
            </a:r>
            <a:r>
              <a:rPr lang="en-US" dirty="0">
                <a:solidFill>
                  <a:srgbClr val="660066"/>
                </a:solidFill>
                <a:latin typeface="Symbol" charset="2"/>
                <a:ea typeface="ＭＳ Ｐゴシック" charset="-128"/>
              </a:rPr>
              <a:t>Δ</a:t>
            </a:r>
            <a:r>
              <a:rPr lang="en-US" dirty="0">
                <a:solidFill>
                  <a:srgbClr val="660066"/>
                </a:solidFill>
                <a:latin typeface="Arial Narrow" charset="0"/>
                <a:ea typeface="ＭＳ Ｐゴシック" charset="-128"/>
              </a:rPr>
              <a:t>U</a:t>
            </a:r>
            <a:r>
              <a:rPr lang="en-US" baseline="-25000" dirty="0">
                <a:solidFill>
                  <a:srgbClr val="660066"/>
                </a:solidFill>
                <a:latin typeface="Arial Narrow" charset="0"/>
                <a:ea typeface="ＭＳ Ｐゴシック" charset="-128"/>
              </a:rPr>
              <a:t>3</a:t>
            </a:r>
            <a:r>
              <a:rPr lang="en-US" dirty="0">
                <a:solidFill>
                  <a:srgbClr val="660066"/>
                </a:solidFill>
                <a:latin typeface="Arial Narrow" charset="0"/>
                <a:ea typeface="ＭＳ Ｐゴシック" charset="-128"/>
              </a:rPr>
              <a:t>=q(V</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+V</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+V</a:t>
            </a:r>
            <a:r>
              <a:rPr lang="en-US" baseline="-25000" dirty="0">
                <a:solidFill>
                  <a:srgbClr val="660066"/>
                </a:solidFill>
                <a:latin typeface="Arial Narrow" charset="0"/>
                <a:ea typeface="ＭＳ Ｐゴシック" charset="-128"/>
              </a:rPr>
              <a:t>3</a:t>
            </a:r>
            <a:r>
              <a:rPr lang="en-US" dirty="0">
                <a:solidFill>
                  <a:srgbClr val="660066"/>
                </a:solidFill>
                <a:latin typeface="Arial Narrow" charset="0"/>
                <a:ea typeface="ＭＳ Ｐゴシック" charset="-128"/>
              </a:rPr>
              <a:t>)</a:t>
            </a:r>
          </a:p>
          <a:p>
            <a:pPr marL="742950" lvl="1" indent="-285750">
              <a:spcBef>
                <a:spcPct val="20000"/>
              </a:spcBef>
              <a:buFontTx/>
              <a:buChar char="–"/>
            </a:pPr>
            <a:r>
              <a:rPr lang="en-US" dirty="0">
                <a:solidFill>
                  <a:srgbClr val="660066"/>
                </a:solidFill>
                <a:latin typeface="Arial Narrow" charset="0"/>
                <a:ea typeface="ＭＳ Ｐゴシック" charset="-128"/>
              </a:rPr>
              <a:t>Thus, V=V</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+V</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+V</a:t>
            </a:r>
            <a:r>
              <a:rPr lang="en-US" baseline="-25000" dirty="0">
                <a:solidFill>
                  <a:srgbClr val="660066"/>
                </a:solidFill>
                <a:latin typeface="Arial Narrow" charset="0"/>
                <a:ea typeface="ＭＳ Ｐゴシック" charset="-128"/>
              </a:rPr>
              <a:t>3</a:t>
            </a:r>
            <a:endParaRPr lang="en-US" dirty="0">
              <a:solidFill>
                <a:srgbClr val="660066"/>
              </a:solidFill>
              <a:latin typeface="Arial Narrow" charset="0"/>
              <a:ea typeface="ＭＳ Ｐゴシック" charset="-128"/>
            </a:endParaRPr>
          </a:p>
          <a:p>
            <a:pPr marL="342900" indent="-342900">
              <a:spcBef>
                <a:spcPct val="20000"/>
              </a:spcBef>
              <a:buFontTx/>
              <a:buChar char="•"/>
            </a:pPr>
            <a:endParaRPr lang="en-US" sz="2800" baseline="-25000" dirty="0">
              <a:solidFill>
                <a:schemeClr val="accent2"/>
              </a:solidFill>
              <a:latin typeface="Arial Narrow" charset="0"/>
            </a:endParaRPr>
          </a:p>
        </p:txBody>
      </p:sp>
    </p:spTree>
    <p:extLst>
      <p:ext uri="{BB962C8B-B14F-4D97-AF65-F5344CB8AC3E}">
        <p14:creationId xmlns:p14="http://schemas.microsoft.com/office/powerpoint/2010/main" val="123563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ate Placeholder 3"/>
          <p:cNvSpPr>
            <a:spLocks noGrp="1"/>
          </p:cNvSpPr>
          <p:nvPr>
            <p:ph type="dt" sz="half" idx="10"/>
          </p:nvPr>
        </p:nvSpPr>
        <p:spPr/>
        <p:txBody>
          <a:bodyPr/>
          <a:lstStyle/>
          <a:p>
            <a:r>
              <a:rPr lang="en-US"/>
              <a:t>Monday, Oct. 26, 2020</a:t>
            </a:r>
          </a:p>
        </p:txBody>
      </p:sp>
      <p:sp>
        <p:nvSpPr>
          <p:cNvPr id="32" name="Footer Placeholder 4"/>
          <p:cNvSpPr>
            <a:spLocks noGrp="1"/>
          </p:cNvSpPr>
          <p:nvPr>
            <p:ph type="ftr" sz="quarter" idx="11"/>
          </p:nvPr>
        </p:nvSpPr>
        <p:spPr/>
        <p:txBody>
          <a:bodyPr/>
          <a:lstStyle/>
          <a:p>
            <a:r>
              <a:rPr lang="de-DE"/>
              <a:t>PHYS 1444-002, Fall 2020                    Dr. Jaehoon Yu</a:t>
            </a:r>
            <a:endParaRPr lang="en-US"/>
          </a:p>
        </p:txBody>
      </p:sp>
      <p:sp>
        <p:nvSpPr>
          <p:cNvPr id="33" name="Slide Number Placeholder 5"/>
          <p:cNvSpPr>
            <a:spLocks noGrp="1"/>
          </p:cNvSpPr>
          <p:nvPr>
            <p:ph type="sldNum" sz="quarter" idx="12"/>
          </p:nvPr>
        </p:nvSpPr>
        <p:spPr/>
        <p:txBody>
          <a:bodyPr/>
          <a:lstStyle/>
          <a:p>
            <a:fld id="{FE0763A7-4BC8-D64D-9D39-A68EA0A25289}" type="slidenum">
              <a:rPr lang="en-US"/>
              <a:pPr/>
              <a:t>19</a:t>
            </a:fld>
            <a:endParaRPr lang="en-US"/>
          </a:p>
        </p:txBody>
      </p:sp>
      <p:sp>
        <p:nvSpPr>
          <p:cNvPr id="321538" name="Rectangle 2"/>
          <p:cNvSpPr>
            <a:spLocks noGrp="1" noChangeArrowheads="1"/>
          </p:cNvSpPr>
          <p:nvPr>
            <p:ph type="title"/>
          </p:nvPr>
        </p:nvSpPr>
        <p:spPr>
          <a:xfrm>
            <a:off x="228600" y="-76200"/>
            <a:ext cx="8686800" cy="762000"/>
          </a:xfrm>
        </p:spPr>
        <p:txBody>
          <a:bodyPr/>
          <a:lstStyle/>
          <a:p>
            <a:r>
              <a:rPr lang="en-US"/>
              <a:t>Example 26 – 1 </a:t>
            </a:r>
          </a:p>
        </p:txBody>
      </p:sp>
      <p:sp>
        <p:nvSpPr>
          <p:cNvPr id="321539" name="Text Box 3"/>
          <p:cNvSpPr txBox="1">
            <a:spLocks noChangeArrowheads="1"/>
          </p:cNvSpPr>
          <p:nvPr/>
        </p:nvSpPr>
        <p:spPr bwMode="auto">
          <a:xfrm>
            <a:off x="228600" y="536575"/>
            <a:ext cx="6553200" cy="2308324"/>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b="1" dirty="0">
                <a:solidFill>
                  <a:schemeClr val="accent2"/>
                </a:solidFill>
                <a:latin typeface="Arial Narrow" charset="0"/>
              </a:rPr>
              <a:t>Battery with internal resistance. </a:t>
            </a:r>
            <a:r>
              <a:rPr lang="en-US" dirty="0">
                <a:solidFill>
                  <a:schemeClr val="accent2"/>
                </a:solidFill>
                <a:latin typeface="Arial Narrow" charset="0"/>
              </a:rPr>
              <a:t>A 65.0-</a:t>
            </a:r>
            <a:r>
              <a:rPr lang="en-US" dirty="0">
                <a:solidFill>
                  <a:schemeClr val="accent2"/>
                </a:solidFill>
                <a:latin typeface="Symbol" charset="2"/>
              </a:rPr>
              <a:t>Ω</a:t>
            </a:r>
            <a:r>
              <a:rPr lang="en-US" dirty="0">
                <a:solidFill>
                  <a:schemeClr val="accent2"/>
                </a:solidFill>
                <a:latin typeface="Arial Narrow" charset="0"/>
              </a:rPr>
              <a:t> resistor is connected to the terminals of a battery whose </a:t>
            </a:r>
            <a:r>
              <a:rPr lang="en-US" dirty="0" err="1">
                <a:solidFill>
                  <a:schemeClr val="accent2"/>
                </a:solidFill>
                <a:latin typeface="Arial Narrow" charset="0"/>
              </a:rPr>
              <a:t>emf</a:t>
            </a:r>
            <a:r>
              <a:rPr lang="en-US" dirty="0">
                <a:solidFill>
                  <a:schemeClr val="accent2"/>
                </a:solidFill>
                <a:latin typeface="Arial Narrow" charset="0"/>
              </a:rPr>
              <a:t> is 12.0V and whose internal resistance is 0.5-</a:t>
            </a:r>
            <a:r>
              <a:rPr lang="en-US" dirty="0">
                <a:solidFill>
                  <a:schemeClr val="accent2"/>
                </a:solidFill>
                <a:latin typeface="Symbol" charset="2"/>
              </a:rPr>
              <a:t>Ω</a:t>
            </a:r>
            <a:r>
              <a:rPr lang="en-US" dirty="0">
                <a:solidFill>
                  <a:schemeClr val="accent2"/>
                </a:solidFill>
                <a:latin typeface="Arial Narrow" charset="0"/>
              </a:rPr>
              <a:t>.  Calculate (a) the current in the circuit, (</a:t>
            </a:r>
            <a:r>
              <a:rPr lang="en-US" dirty="0" err="1">
                <a:solidFill>
                  <a:schemeClr val="accent2"/>
                </a:solidFill>
                <a:latin typeface="Arial Narrow" charset="0"/>
              </a:rPr>
              <a:t>b</a:t>
            </a:r>
            <a:r>
              <a:rPr lang="en-US" dirty="0">
                <a:solidFill>
                  <a:schemeClr val="accent2"/>
                </a:solidFill>
                <a:latin typeface="Arial Narrow" charset="0"/>
              </a:rPr>
              <a:t>) the terminal voltage of the battery, </a:t>
            </a:r>
            <a:r>
              <a:rPr lang="en-US" dirty="0" err="1">
                <a:solidFill>
                  <a:schemeClr val="accent2"/>
                </a:solidFill>
                <a:latin typeface="Arial Narrow" charset="0"/>
              </a:rPr>
              <a:t>V</a:t>
            </a:r>
            <a:r>
              <a:rPr lang="en-US" baseline="-25000" dirty="0" err="1">
                <a:solidFill>
                  <a:schemeClr val="accent2"/>
                </a:solidFill>
                <a:latin typeface="Arial Narrow" charset="0"/>
              </a:rPr>
              <a:t>ab</a:t>
            </a:r>
            <a:r>
              <a:rPr lang="en-US" dirty="0">
                <a:solidFill>
                  <a:schemeClr val="accent2"/>
                </a:solidFill>
                <a:latin typeface="Arial Narrow" charset="0"/>
              </a:rPr>
              <a:t>, and (</a:t>
            </a:r>
            <a:r>
              <a:rPr lang="en-US" dirty="0" err="1">
                <a:solidFill>
                  <a:schemeClr val="accent2"/>
                </a:solidFill>
                <a:latin typeface="Arial Narrow" charset="0"/>
              </a:rPr>
              <a:t>c</a:t>
            </a:r>
            <a:r>
              <a:rPr lang="en-US" dirty="0">
                <a:solidFill>
                  <a:schemeClr val="accent2"/>
                </a:solidFill>
                <a:latin typeface="Arial Narrow" charset="0"/>
              </a:rPr>
              <a:t>) the power dissipated in the resistor R and in the battery’s internal resistor. </a:t>
            </a:r>
          </a:p>
        </p:txBody>
      </p:sp>
      <p:sp>
        <p:nvSpPr>
          <p:cNvPr id="321540" name="Text Box 4"/>
          <p:cNvSpPr txBox="1">
            <a:spLocks noChangeArrowheads="1"/>
          </p:cNvSpPr>
          <p:nvPr/>
        </p:nvSpPr>
        <p:spPr bwMode="auto">
          <a:xfrm>
            <a:off x="304800" y="2833688"/>
            <a:ext cx="13716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(a) Since </a:t>
            </a:r>
          </a:p>
        </p:txBody>
      </p:sp>
      <p:graphicFrame>
        <p:nvGraphicFramePr>
          <p:cNvPr id="321541" name="Object 5"/>
          <p:cNvGraphicFramePr>
            <a:graphicFrameLocks noChangeAspect="1"/>
          </p:cNvGraphicFramePr>
          <p:nvPr/>
        </p:nvGraphicFramePr>
        <p:xfrm>
          <a:off x="4495800" y="2930525"/>
          <a:ext cx="730250" cy="422275"/>
        </p:xfrm>
        <a:graphic>
          <a:graphicData uri="http://schemas.openxmlformats.org/presentationml/2006/ole">
            <mc:AlternateContent xmlns:mc="http://schemas.openxmlformats.org/markup-compatibility/2006">
              <mc:Choice xmlns:v="urn:schemas-microsoft-com:vml" Requires="v">
                <p:oleObj spid="_x0000_s247889" name="Equation" r:id="rId3" imgW="330120" imgH="203040" progId="Equation.DSMT4">
                  <p:embed/>
                </p:oleObj>
              </mc:Choice>
              <mc:Fallback>
                <p:oleObj name="Equation" r:id="rId3" imgW="330120" imgH="203040" progId="Equation.DSMT4">
                  <p:embed/>
                  <p:pic>
                    <p:nvPicPr>
                      <p:cNvPr id="321541"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930525"/>
                        <a:ext cx="730250" cy="4222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pic>
        <p:nvPicPr>
          <p:cNvPr id="321542" name="Picture 6" descr="FG26_002"/>
          <p:cNvPicPr>
            <a:picLocks noChangeAspect="1" noChangeArrowheads="1"/>
          </p:cNvPicPr>
          <p:nvPr/>
        </p:nvPicPr>
        <p:blipFill>
          <a:blip r:embed="rId5"/>
          <a:srcRect/>
          <a:stretch>
            <a:fillRect/>
          </a:stretch>
        </p:blipFill>
        <p:spPr bwMode="auto">
          <a:xfrm>
            <a:off x="6629400" y="381000"/>
            <a:ext cx="2514600" cy="2362200"/>
          </a:xfrm>
          <a:prstGeom prst="rect">
            <a:avLst/>
          </a:prstGeom>
          <a:noFill/>
        </p:spPr>
      </p:pic>
      <p:graphicFrame>
        <p:nvGraphicFramePr>
          <p:cNvPr id="321543" name="Object 7"/>
          <p:cNvGraphicFramePr>
            <a:graphicFrameLocks noChangeAspect="1"/>
          </p:cNvGraphicFramePr>
          <p:nvPr/>
        </p:nvGraphicFramePr>
        <p:xfrm>
          <a:off x="1446213" y="2892425"/>
          <a:ext cx="1296987" cy="460375"/>
        </p:xfrm>
        <a:graphic>
          <a:graphicData uri="http://schemas.openxmlformats.org/presentationml/2006/ole">
            <mc:AlternateContent xmlns:mc="http://schemas.openxmlformats.org/markup-compatibility/2006">
              <mc:Choice xmlns:v="urn:schemas-microsoft-com:vml" Requires="v">
                <p:oleObj spid="_x0000_s247890" name="Equation" r:id="rId6" imgW="685800" imgH="203040" progId="Equation.DSMT4">
                  <p:embed/>
                </p:oleObj>
              </mc:Choice>
              <mc:Fallback>
                <p:oleObj name="Equation" r:id="rId6" imgW="685800" imgH="203040" progId="Equation.DSMT4">
                  <p:embed/>
                  <p:pic>
                    <p:nvPicPr>
                      <p:cNvPr id="321543"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6213" y="2892425"/>
                        <a:ext cx="1296987" cy="4603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
        <p:nvSpPr>
          <p:cNvPr id="321544" name="Text Box 8"/>
          <p:cNvSpPr txBox="1">
            <a:spLocks noChangeArrowheads="1"/>
          </p:cNvSpPr>
          <p:nvPr/>
        </p:nvSpPr>
        <p:spPr bwMode="auto">
          <a:xfrm>
            <a:off x="3048000" y="2895600"/>
            <a:ext cx="14478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We obtain </a:t>
            </a:r>
          </a:p>
        </p:txBody>
      </p:sp>
      <p:graphicFrame>
        <p:nvGraphicFramePr>
          <p:cNvPr id="321545" name="Object 9"/>
          <p:cNvGraphicFramePr>
            <a:graphicFrameLocks noChangeAspect="1"/>
          </p:cNvGraphicFramePr>
          <p:nvPr/>
        </p:nvGraphicFramePr>
        <p:xfrm>
          <a:off x="2209800" y="3581400"/>
          <a:ext cx="554038" cy="347663"/>
        </p:xfrm>
        <a:graphic>
          <a:graphicData uri="http://schemas.openxmlformats.org/presentationml/2006/ole">
            <mc:AlternateContent xmlns:mc="http://schemas.openxmlformats.org/markup-compatibility/2006">
              <mc:Choice xmlns:v="urn:schemas-microsoft-com:vml" Requires="v">
                <p:oleObj spid="_x0000_s247891" name="Equation" r:id="rId8" imgW="228600" imgH="152280" progId="Equation.DSMT4">
                  <p:embed/>
                </p:oleObj>
              </mc:Choice>
              <mc:Fallback>
                <p:oleObj name="Equation" r:id="rId8" imgW="228600" imgH="152280" progId="Equation.DSMT4">
                  <p:embed/>
                  <p:pic>
                    <p:nvPicPr>
                      <p:cNvPr id="321545"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9800" y="3581400"/>
                        <a:ext cx="554038" cy="347663"/>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sp>
        <p:nvSpPr>
          <p:cNvPr id="321546" name="AutoShape 10"/>
          <p:cNvSpPr>
            <a:spLocks noChangeArrowheads="1"/>
          </p:cNvSpPr>
          <p:nvPr/>
        </p:nvSpPr>
        <p:spPr bwMode="auto">
          <a:xfrm>
            <a:off x="593725" y="3505200"/>
            <a:ext cx="1168400" cy="609600"/>
          </a:xfrm>
          <a:prstGeom prst="rightArrow">
            <a:avLst>
              <a:gd name="adj1" fmla="val 50000"/>
              <a:gd name="adj2" fmla="val 47917"/>
            </a:avLst>
          </a:prstGeom>
          <a:solidFill>
            <a:srgbClr val="FFFF66"/>
          </a:solidFill>
          <a:ln w="28575">
            <a:solidFill>
              <a:srgbClr val="CC0000"/>
            </a:solidFill>
            <a:miter lim="800000"/>
            <a:headEnd/>
            <a:tailEnd/>
          </a:ln>
          <a:effectLst/>
        </p:spPr>
        <p:txBody>
          <a:bodyPr wrap="none" anchor="ctr">
            <a:prstTxWarp prst="textNoShape">
              <a:avLst/>
            </a:prstTxWarp>
            <a:spAutoFit/>
          </a:bodyPr>
          <a:lstStyle/>
          <a:p>
            <a:pPr algn="ctr"/>
            <a:r>
              <a:rPr lang="en-US" sz="1600" b="1">
                <a:solidFill>
                  <a:srgbClr val="CC0000"/>
                </a:solidFill>
                <a:latin typeface="Arial Narrow" charset="0"/>
              </a:rPr>
              <a:t>Solve for </a:t>
            </a:r>
            <a:r>
              <a:rPr lang="en-US" sz="1600" b="1">
                <a:solidFill>
                  <a:srgbClr val="CC0000"/>
                </a:solidFill>
                <a:latin typeface="Monotype Corsiva" charset="0"/>
              </a:rPr>
              <a:t>I</a:t>
            </a:r>
          </a:p>
        </p:txBody>
      </p:sp>
      <p:sp>
        <p:nvSpPr>
          <p:cNvPr id="321547" name="Text Box 11"/>
          <p:cNvSpPr txBox="1">
            <a:spLocks noChangeArrowheads="1"/>
          </p:cNvSpPr>
          <p:nvPr/>
        </p:nvSpPr>
        <p:spPr bwMode="auto">
          <a:xfrm>
            <a:off x="381000" y="4495800"/>
            <a:ext cx="38862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(b) The terminal voltage V</a:t>
            </a:r>
            <a:r>
              <a:rPr lang="en-US" baseline="-25000">
                <a:solidFill>
                  <a:srgbClr val="CC00CC"/>
                </a:solidFill>
                <a:latin typeface="Arial Narrow" charset="0"/>
              </a:rPr>
              <a:t>ab</a:t>
            </a:r>
            <a:r>
              <a:rPr lang="en-US">
                <a:solidFill>
                  <a:srgbClr val="CC00CC"/>
                </a:solidFill>
                <a:latin typeface="Arial Narrow" charset="0"/>
              </a:rPr>
              <a:t> is</a:t>
            </a:r>
          </a:p>
        </p:txBody>
      </p:sp>
      <p:graphicFrame>
        <p:nvGraphicFramePr>
          <p:cNvPr id="321548" name="Object 12"/>
          <p:cNvGraphicFramePr>
            <a:graphicFrameLocks noChangeAspect="1"/>
          </p:cNvGraphicFramePr>
          <p:nvPr/>
        </p:nvGraphicFramePr>
        <p:xfrm>
          <a:off x="3962400" y="4495800"/>
          <a:ext cx="623888" cy="460375"/>
        </p:xfrm>
        <a:graphic>
          <a:graphicData uri="http://schemas.openxmlformats.org/presentationml/2006/ole">
            <mc:AlternateContent xmlns:mc="http://schemas.openxmlformats.org/markup-compatibility/2006">
              <mc:Choice xmlns:v="urn:schemas-microsoft-com:vml" Requires="v">
                <p:oleObj spid="_x0000_s247892" name="Equation" r:id="rId10" imgW="330120" imgH="203040" progId="Equation.DSMT4">
                  <p:embed/>
                </p:oleObj>
              </mc:Choice>
              <mc:Fallback>
                <p:oleObj name="Equation" r:id="rId10" imgW="330120" imgH="203040" progId="Equation.DSMT4">
                  <p:embed/>
                  <p:pic>
                    <p:nvPicPr>
                      <p:cNvPr id="321548"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2400" y="4495800"/>
                        <a:ext cx="623888" cy="4603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
        <p:nvSpPr>
          <p:cNvPr id="321549" name="Text Box 13"/>
          <p:cNvSpPr txBox="1">
            <a:spLocks noChangeArrowheads="1"/>
          </p:cNvSpPr>
          <p:nvPr/>
        </p:nvSpPr>
        <p:spPr bwMode="auto">
          <a:xfrm>
            <a:off x="381000" y="5121275"/>
            <a:ext cx="2971800" cy="822325"/>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(c) The power dissipated in R and r are</a:t>
            </a:r>
          </a:p>
        </p:txBody>
      </p:sp>
      <p:graphicFrame>
        <p:nvGraphicFramePr>
          <p:cNvPr id="321550" name="Object 14"/>
          <p:cNvGraphicFramePr>
            <a:graphicFrameLocks noChangeAspect="1"/>
          </p:cNvGraphicFramePr>
          <p:nvPr/>
        </p:nvGraphicFramePr>
        <p:xfrm>
          <a:off x="3709988" y="5176838"/>
          <a:ext cx="481012" cy="346075"/>
        </p:xfrm>
        <a:graphic>
          <a:graphicData uri="http://schemas.openxmlformats.org/presentationml/2006/ole">
            <mc:AlternateContent xmlns:mc="http://schemas.openxmlformats.org/markup-compatibility/2006">
              <mc:Choice xmlns:v="urn:schemas-microsoft-com:vml" Requires="v">
                <p:oleObj spid="_x0000_s247893" name="Equation" r:id="rId12" imgW="253800" imgH="152280" progId="Equation.DSMT4">
                  <p:embed/>
                </p:oleObj>
              </mc:Choice>
              <mc:Fallback>
                <p:oleObj name="Equation" r:id="rId12" imgW="253800" imgH="152280" progId="Equation.DSMT4">
                  <p:embed/>
                  <p:pic>
                    <p:nvPicPr>
                      <p:cNvPr id="321550" name="Object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09988" y="5176838"/>
                        <a:ext cx="481012" cy="3460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1551" name="Object 15"/>
          <p:cNvGraphicFramePr>
            <a:graphicFrameLocks noChangeAspect="1"/>
          </p:cNvGraphicFramePr>
          <p:nvPr/>
        </p:nvGraphicFramePr>
        <p:xfrm>
          <a:off x="3786188" y="5711825"/>
          <a:ext cx="481012" cy="344488"/>
        </p:xfrm>
        <a:graphic>
          <a:graphicData uri="http://schemas.openxmlformats.org/presentationml/2006/ole">
            <mc:AlternateContent xmlns:mc="http://schemas.openxmlformats.org/markup-compatibility/2006">
              <mc:Choice xmlns:v="urn:schemas-microsoft-com:vml" Requires="v">
                <p:oleObj spid="_x0000_s247894" name="Equation" r:id="rId14" imgW="253800" imgH="152280" progId="Equation.DSMT4">
                  <p:embed/>
                </p:oleObj>
              </mc:Choice>
              <mc:Fallback>
                <p:oleObj name="Equation" r:id="rId14" imgW="253800" imgH="152280" progId="Equation.DSMT4">
                  <p:embed/>
                  <p:pic>
                    <p:nvPicPr>
                      <p:cNvPr id="321551" name="Object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86188" y="5711825"/>
                        <a:ext cx="481012" cy="344488"/>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1552" name="Object 16"/>
          <p:cNvGraphicFramePr>
            <a:graphicFrameLocks noChangeAspect="1"/>
          </p:cNvGraphicFramePr>
          <p:nvPr/>
        </p:nvGraphicFramePr>
        <p:xfrm>
          <a:off x="5221288" y="2959100"/>
          <a:ext cx="646112" cy="317500"/>
        </p:xfrm>
        <a:graphic>
          <a:graphicData uri="http://schemas.openxmlformats.org/presentationml/2006/ole">
            <mc:AlternateContent xmlns:mc="http://schemas.openxmlformats.org/markup-compatibility/2006">
              <mc:Choice xmlns:v="urn:schemas-microsoft-com:vml" Requires="v">
                <p:oleObj spid="_x0000_s247895" name="Equation" r:id="rId16" imgW="291960" imgH="152280" progId="Equation.DSMT4">
                  <p:embed/>
                </p:oleObj>
              </mc:Choice>
              <mc:Fallback>
                <p:oleObj name="Equation" r:id="rId16" imgW="291960" imgH="152280" progId="Equation.DSMT4">
                  <p:embed/>
                  <p:pic>
                    <p:nvPicPr>
                      <p:cNvPr id="321552" name="Object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21288" y="2959100"/>
                        <a:ext cx="646112" cy="3175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21553" name="Object 17"/>
          <p:cNvGraphicFramePr>
            <a:graphicFrameLocks noChangeAspect="1"/>
          </p:cNvGraphicFramePr>
          <p:nvPr/>
        </p:nvGraphicFramePr>
        <p:xfrm>
          <a:off x="5791200" y="2933700"/>
          <a:ext cx="814388" cy="342900"/>
        </p:xfrm>
        <a:graphic>
          <a:graphicData uri="http://schemas.openxmlformats.org/presentationml/2006/ole">
            <mc:AlternateContent xmlns:mc="http://schemas.openxmlformats.org/markup-compatibility/2006">
              <mc:Choice xmlns:v="urn:schemas-microsoft-com:vml" Requires="v">
                <p:oleObj spid="_x0000_s247896" name="Equation" r:id="rId18" imgW="368280" imgH="164880" progId="Equation.DSMT4">
                  <p:embed/>
                </p:oleObj>
              </mc:Choice>
              <mc:Fallback>
                <p:oleObj name="Equation" r:id="rId18" imgW="368280" imgH="164880" progId="Equation.DSMT4">
                  <p:embed/>
                  <p:pic>
                    <p:nvPicPr>
                      <p:cNvPr id="321553" name="Object 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91200" y="2933700"/>
                        <a:ext cx="814388" cy="3429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21554" name="Object 18"/>
          <p:cNvGraphicFramePr>
            <a:graphicFrameLocks noChangeAspect="1"/>
          </p:cNvGraphicFramePr>
          <p:nvPr/>
        </p:nvGraphicFramePr>
        <p:xfrm>
          <a:off x="2641600" y="3352800"/>
          <a:ext cx="1168400" cy="838200"/>
        </p:xfrm>
        <a:graphic>
          <a:graphicData uri="http://schemas.openxmlformats.org/presentationml/2006/ole">
            <mc:AlternateContent xmlns:mc="http://schemas.openxmlformats.org/markup-compatibility/2006">
              <mc:Choice xmlns:v="urn:schemas-microsoft-com:vml" Requires="v">
                <p:oleObj spid="_x0000_s247897" name="Equation" r:id="rId20" imgW="482400" imgH="368280" progId="Equation.DSMT4">
                  <p:embed/>
                </p:oleObj>
              </mc:Choice>
              <mc:Fallback>
                <p:oleObj name="Equation" r:id="rId20" imgW="482400" imgH="368280" progId="Equation.DSMT4">
                  <p:embed/>
                  <p:pic>
                    <p:nvPicPr>
                      <p:cNvPr id="321554" name="Object 1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41600" y="3352800"/>
                        <a:ext cx="1168400" cy="8382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21555" name="Object 19"/>
          <p:cNvGraphicFramePr>
            <a:graphicFrameLocks noChangeAspect="1"/>
          </p:cNvGraphicFramePr>
          <p:nvPr/>
        </p:nvGraphicFramePr>
        <p:xfrm>
          <a:off x="3733800" y="3352800"/>
          <a:ext cx="3352800" cy="838200"/>
        </p:xfrm>
        <a:graphic>
          <a:graphicData uri="http://schemas.openxmlformats.org/presentationml/2006/ole">
            <mc:AlternateContent xmlns:mc="http://schemas.openxmlformats.org/markup-compatibility/2006">
              <mc:Choice xmlns:v="urn:schemas-microsoft-com:vml" Requires="v">
                <p:oleObj spid="_x0000_s247898" name="Equation" r:id="rId22" imgW="1384200" imgH="368280" progId="Equation.DSMT4">
                  <p:embed/>
                </p:oleObj>
              </mc:Choice>
              <mc:Fallback>
                <p:oleObj name="Equation" r:id="rId22" imgW="1384200" imgH="368280" progId="Equation.DSMT4">
                  <p:embed/>
                  <p:pic>
                    <p:nvPicPr>
                      <p:cNvPr id="321555" name="Object 1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733800" y="3352800"/>
                        <a:ext cx="3352800" cy="8382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21556" name="Object 20"/>
          <p:cNvGraphicFramePr>
            <a:graphicFrameLocks noChangeAspect="1"/>
          </p:cNvGraphicFramePr>
          <p:nvPr/>
        </p:nvGraphicFramePr>
        <p:xfrm>
          <a:off x="4648200" y="4495800"/>
          <a:ext cx="912813" cy="374650"/>
        </p:xfrm>
        <a:graphic>
          <a:graphicData uri="http://schemas.openxmlformats.org/presentationml/2006/ole">
            <mc:AlternateContent xmlns:mc="http://schemas.openxmlformats.org/markup-compatibility/2006">
              <mc:Choice xmlns:v="urn:schemas-microsoft-com:vml" Requires="v">
                <p:oleObj spid="_x0000_s247899" name="Equation" r:id="rId24" imgW="482400" imgH="164880" progId="Equation.DSMT4">
                  <p:embed/>
                </p:oleObj>
              </mc:Choice>
              <mc:Fallback>
                <p:oleObj name="Equation" r:id="rId24" imgW="482400" imgH="164880" progId="Equation.DSMT4">
                  <p:embed/>
                  <p:pic>
                    <p:nvPicPr>
                      <p:cNvPr id="321556" name="Object 20"/>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648200" y="4495800"/>
                        <a:ext cx="912813" cy="37465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1557" name="Object 21"/>
          <p:cNvGraphicFramePr>
            <a:graphicFrameLocks noChangeAspect="1"/>
          </p:cNvGraphicFramePr>
          <p:nvPr/>
        </p:nvGraphicFramePr>
        <p:xfrm>
          <a:off x="5486400" y="4495800"/>
          <a:ext cx="3290888" cy="374650"/>
        </p:xfrm>
        <a:graphic>
          <a:graphicData uri="http://schemas.openxmlformats.org/presentationml/2006/ole">
            <mc:AlternateContent xmlns:mc="http://schemas.openxmlformats.org/markup-compatibility/2006">
              <mc:Choice xmlns:v="urn:schemas-microsoft-com:vml" Requires="v">
                <p:oleObj spid="_x0000_s247900" name="Equation" r:id="rId26" imgW="1739880" imgH="164880" progId="Equation.DSMT4">
                  <p:embed/>
                </p:oleObj>
              </mc:Choice>
              <mc:Fallback>
                <p:oleObj name="Equation" r:id="rId26" imgW="1739880" imgH="164880" progId="Equation.DSMT4">
                  <p:embed/>
                  <p:pic>
                    <p:nvPicPr>
                      <p:cNvPr id="321557" name="Object 2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486400" y="4495800"/>
                        <a:ext cx="3290888" cy="37465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1558" name="Object 22"/>
          <p:cNvGraphicFramePr>
            <a:graphicFrameLocks noChangeAspect="1"/>
          </p:cNvGraphicFramePr>
          <p:nvPr/>
        </p:nvGraphicFramePr>
        <p:xfrm>
          <a:off x="4191000" y="5105400"/>
          <a:ext cx="719138" cy="431800"/>
        </p:xfrm>
        <a:graphic>
          <a:graphicData uri="http://schemas.openxmlformats.org/presentationml/2006/ole">
            <mc:AlternateContent xmlns:mc="http://schemas.openxmlformats.org/markup-compatibility/2006">
              <mc:Choice xmlns:v="urn:schemas-microsoft-com:vml" Requires="v">
                <p:oleObj spid="_x0000_s247901" name="Equation" r:id="rId28" imgW="380880" imgH="190440" progId="Equation.DSMT4">
                  <p:embed/>
                </p:oleObj>
              </mc:Choice>
              <mc:Fallback>
                <p:oleObj name="Equation" r:id="rId28" imgW="380880" imgH="190440" progId="Equation.DSMT4">
                  <p:embed/>
                  <p:pic>
                    <p:nvPicPr>
                      <p:cNvPr id="321558" name="Object 2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191000" y="5105400"/>
                        <a:ext cx="719138" cy="4318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1559" name="Object 23"/>
          <p:cNvGraphicFramePr>
            <a:graphicFrameLocks noChangeAspect="1"/>
          </p:cNvGraphicFramePr>
          <p:nvPr/>
        </p:nvGraphicFramePr>
        <p:xfrm>
          <a:off x="4876800" y="5029200"/>
          <a:ext cx="2954338" cy="576263"/>
        </p:xfrm>
        <a:graphic>
          <a:graphicData uri="http://schemas.openxmlformats.org/presentationml/2006/ole">
            <mc:AlternateContent xmlns:mc="http://schemas.openxmlformats.org/markup-compatibility/2006">
              <mc:Choice xmlns:v="urn:schemas-microsoft-com:vml" Requires="v">
                <p:oleObj spid="_x0000_s247902" name="Equation" r:id="rId30" imgW="1562040" imgH="253800" progId="Equation.DSMT4">
                  <p:embed/>
                </p:oleObj>
              </mc:Choice>
              <mc:Fallback>
                <p:oleObj name="Equation" r:id="rId30" imgW="1562040" imgH="253800" progId="Equation.DSMT4">
                  <p:embed/>
                  <p:pic>
                    <p:nvPicPr>
                      <p:cNvPr id="321559" name="Object 2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876800" y="5029200"/>
                        <a:ext cx="2954338" cy="576263"/>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1560" name="Object 24"/>
          <p:cNvGraphicFramePr>
            <a:graphicFrameLocks noChangeAspect="1"/>
          </p:cNvGraphicFramePr>
          <p:nvPr/>
        </p:nvGraphicFramePr>
        <p:xfrm>
          <a:off x="4227513" y="5638800"/>
          <a:ext cx="649287" cy="430213"/>
        </p:xfrm>
        <a:graphic>
          <a:graphicData uri="http://schemas.openxmlformats.org/presentationml/2006/ole">
            <mc:AlternateContent xmlns:mc="http://schemas.openxmlformats.org/markup-compatibility/2006">
              <mc:Choice xmlns:v="urn:schemas-microsoft-com:vml" Requires="v">
                <p:oleObj spid="_x0000_s247903" name="Equation" r:id="rId32" imgW="342720" imgH="190440" progId="Equation.DSMT4">
                  <p:embed/>
                </p:oleObj>
              </mc:Choice>
              <mc:Fallback>
                <p:oleObj name="Equation" r:id="rId32" imgW="342720" imgH="190440" progId="Equation.DSMT4">
                  <p:embed/>
                  <p:pic>
                    <p:nvPicPr>
                      <p:cNvPr id="321560" name="Object 24"/>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227513" y="5638800"/>
                        <a:ext cx="649287" cy="430213"/>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1561" name="Object 25"/>
          <p:cNvGraphicFramePr>
            <a:graphicFrameLocks noChangeAspect="1"/>
          </p:cNvGraphicFramePr>
          <p:nvPr/>
        </p:nvGraphicFramePr>
        <p:xfrm>
          <a:off x="4876800" y="5597525"/>
          <a:ext cx="2833688" cy="574675"/>
        </p:xfrm>
        <a:graphic>
          <a:graphicData uri="http://schemas.openxmlformats.org/presentationml/2006/ole">
            <mc:AlternateContent xmlns:mc="http://schemas.openxmlformats.org/markup-compatibility/2006">
              <mc:Choice xmlns:v="urn:schemas-microsoft-com:vml" Requires="v">
                <p:oleObj spid="_x0000_s247904" name="Equation" r:id="rId34" imgW="1498320" imgH="253800" progId="Equation.DSMT4">
                  <p:embed/>
                </p:oleObj>
              </mc:Choice>
              <mc:Fallback>
                <p:oleObj name="Equation" r:id="rId34" imgW="1498320" imgH="253800" progId="Equation.DSMT4">
                  <p:embed/>
                  <p:pic>
                    <p:nvPicPr>
                      <p:cNvPr id="321561" name="Object 25"/>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876800" y="5597525"/>
                        <a:ext cx="2833688" cy="5746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pSp>
        <p:nvGrpSpPr>
          <p:cNvPr id="2" name="Group 26"/>
          <p:cNvGrpSpPr>
            <a:grpSpLocks/>
          </p:cNvGrpSpPr>
          <p:nvPr/>
        </p:nvGrpSpPr>
        <p:grpSpPr bwMode="auto">
          <a:xfrm>
            <a:off x="7086600" y="1524000"/>
            <a:ext cx="1936750" cy="2085975"/>
            <a:chOff x="4464" y="960"/>
            <a:chExt cx="1220" cy="1314"/>
          </a:xfrm>
        </p:grpSpPr>
        <p:sp>
          <p:nvSpPr>
            <p:cNvPr id="321563" name="Rectangle 27"/>
            <p:cNvSpPr>
              <a:spLocks noChangeArrowheads="1"/>
            </p:cNvSpPr>
            <p:nvPr/>
          </p:nvSpPr>
          <p:spPr bwMode="auto">
            <a:xfrm>
              <a:off x="4464" y="960"/>
              <a:ext cx="1008" cy="864"/>
            </a:xfrm>
            <a:prstGeom prst="rect">
              <a:avLst/>
            </a:prstGeom>
            <a:noFill/>
            <a:ln w="12700">
              <a:solidFill>
                <a:srgbClr val="CC0000"/>
              </a:solidFill>
              <a:prstDash val="dash"/>
              <a:miter lim="800000"/>
              <a:headEnd/>
              <a:tailEnd/>
            </a:ln>
            <a:effectLst/>
          </p:spPr>
          <p:txBody>
            <a:bodyPr anchor="ctr">
              <a:prstTxWarp prst="textNoShape">
                <a:avLst/>
              </a:prstTxWarp>
              <a:spAutoFit/>
            </a:bodyPr>
            <a:lstStyle/>
            <a:p>
              <a:endParaRPr lang="en-US"/>
            </a:p>
          </p:txBody>
        </p:sp>
        <p:sp>
          <p:nvSpPr>
            <p:cNvPr id="321564" name="Text Box 28"/>
            <p:cNvSpPr txBox="1">
              <a:spLocks noChangeArrowheads="1"/>
            </p:cNvSpPr>
            <p:nvPr/>
          </p:nvSpPr>
          <p:spPr bwMode="auto">
            <a:xfrm>
              <a:off x="4800" y="2006"/>
              <a:ext cx="884" cy="268"/>
            </a:xfrm>
            <a:prstGeom prst="rect">
              <a:avLst/>
            </a:prstGeom>
            <a:solidFill>
              <a:srgbClr val="FFFF66"/>
            </a:solidFill>
            <a:ln w="28575">
              <a:solidFill>
                <a:srgbClr val="CC0000"/>
              </a:solidFill>
              <a:miter lim="800000"/>
              <a:headEnd/>
              <a:tailEnd/>
            </a:ln>
            <a:effectLst/>
          </p:spPr>
          <p:txBody>
            <a:bodyPr wrap="none">
              <a:prstTxWarp prst="textNoShape">
                <a:avLst/>
              </a:prstTxWarp>
              <a:spAutoFit/>
            </a:bodyPr>
            <a:lstStyle/>
            <a:p>
              <a:r>
                <a:rPr lang="en-US" sz="2000">
                  <a:solidFill>
                    <a:srgbClr val="CC0000"/>
                  </a:solidFill>
                  <a:latin typeface="Arial Narrow" charset="0"/>
                </a:rPr>
                <a:t>What is this?</a:t>
              </a:r>
            </a:p>
          </p:txBody>
        </p:sp>
        <p:cxnSp>
          <p:nvCxnSpPr>
            <p:cNvPr id="321565" name="AutoShape 29"/>
            <p:cNvCxnSpPr>
              <a:cxnSpLocks noChangeShapeType="1"/>
              <a:stCxn id="321564" idx="0"/>
              <a:endCxn id="321563" idx="2"/>
            </p:cNvCxnSpPr>
            <p:nvPr/>
          </p:nvCxnSpPr>
          <p:spPr bwMode="auto">
            <a:xfrm flipH="1" flipV="1">
              <a:off x="4968" y="1824"/>
              <a:ext cx="274" cy="173"/>
            </a:xfrm>
            <a:prstGeom prst="straightConnector1">
              <a:avLst/>
            </a:prstGeom>
            <a:noFill/>
            <a:ln w="28575">
              <a:solidFill>
                <a:srgbClr val="CC0000"/>
              </a:solidFill>
              <a:round/>
              <a:headEnd/>
              <a:tailEnd type="triangle" w="med" len="med"/>
            </a:ln>
            <a:effectLst/>
          </p:spPr>
        </p:cxnSp>
      </p:grpSp>
      <p:sp>
        <p:nvSpPr>
          <p:cNvPr id="321566" name="Text Box 30"/>
          <p:cNvSpPr txBox="1">
            <a:spLocks noChangeArrowheads="1"/>
          </p:cNvSpPr>
          <p:nvPr/>
        </p:nvSpPr>
        <p:spPr bwMode="auto">
          <a:xfrm>
            <a:off x="7620000" y="3676650"/>
            <a:ext cx="1371600" cy="584776"/>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sz="1600" dirty="0">
                <a:solidFill>
                  <a:srgbClr val="CC0000"/>
                </a:solidFill>
                <a:latin typeface="Arial Narrow" charset="0"/>
              </a:rPr>
              <a:t>A battery or a source of </a:t>
            </a:r>
            <a:r>
              <a:rPr lang="en-US" sz="1600" dirty="0" err="1">
                <a:solidFill>
                  <a:srgbClr val="CC0000"/>
                </a:solidFill>
                <a:latin typeface="Arial Narrow" charset="0"/>
              </a:rPr>
              <a:t>emf</a:t>
            </a:r>
            <a:r>
              <a:rPr lang="en-US" sz="1600" dirty="0">
                <a:solidFill>
                  <a:srgbClr val="CC0000"/>
                </a:solidFill>
                <a:latin typeface="Arial Narrow" charset="0"/>
              </a:rPr>
              <a:t>.</a:t>
            </a:r>
          </a:p>
        </p:txBody>
      </p:sp>
    </p:spTree>
    <p:extLst>
      <p:ext uri="{BB962C8B-B14F-4D97-AF65-F5344CB8AC3E}">
        <p14:creationId xmlns:p14="http://schemas.microsoft.com/office/powerpoint/2010/main" val="1169473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a:solidFill>
                  <a:srgbClr val="FF0066"/>
                </a:solidFill>
                <a:latin typeface="Arial Narrow" charset="0"/>
              </a:rPr>
              <a:t>Monday, Oct. 26, 2020</a:t>
            </a:r>
          </a:p>
        </p:txBody>
      </p:sp>
      <p:sp>
        <p:nvSpPr>
          <p:cNvPr id="19459"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de-DE" sz="1400">
                <a:solidFill>
                  <a:srgbClr val="003300"/>
                </a:solidFill>
                <a:latin typeface="Arial Narrow" charset="0"/>
              </a:rPr>
              <a:t>PHYS 1444-002, Fall 2020                    Dr. Jaehoon Yu</a:t>
            </a:r>
            <a:endParaRPr lang="en-US" sz="1400">
              <a:solidFill>
                <a:srgbClr val="003300"/>
              </a:solidFill>
              <a:latin typeface="Arial Narrow" charset="0"/>
            </a:endParaRPr>
          </a:p>
        </p:txBody>
      </p:sp>
      <p:sp>
        <p:nvSpPr>
          <p:cNvPr id="6" name="Slide Number Placeholder 5"/>
          <p:cNvSpPr>
            <a:spLocks noGrp="1"/>
          </p:cNvSpPr>
          <p:nvPr>
            <p:ph type="sldNum" sz="quarter" idx="12"/>
          </p:nvPr>
        </p:nvSpPr>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9E5A06-31D5-AF47-8D83-B0D4AB7E3FC1}" type="slidenum">
              <a:rPr lang="en-US" sz="1400">
                <a:solidFill>
                  <a:srgbClr val="A50021"/>
                </a:solidFill>
                <a:latin typeface="Arial Narrow" charset="0"/>
              </a:rPr>
              <a:pPr eaLnBrk="1" hangingPunct="1"/>
              <a:t>2</a:t>
            </a:fld>
            <a:endParaRPr lang="en-US" sz="1400">
              <a:solidFill>
                <a:srgbClr val="A50021"/>
              </a:solidFill>
              <a:latin typeface="Arial Narrow" charset="0"/>
            </a:endParaRPr>
          </a:p>
        </p:txBody>
      </p:sp>
      <p:sp>
        <p:nvSpPr>
          <p:cNvPr id="19461" name="Rectangle 2"/>
          <p:cNvSpPr>
            <a:spLocks noGrp="1" noChangeArrowheads="1"/>
          </p:cNvSpPr>
          <p:nvPr>
            <p:ph type="title"/>
          </p:nvPr>
        </p:nvSpPr>
        <p:spPr>
          <a:xfrm>
            <a:off x="718008" y="786"/>
            <a:ext cx="7772400" cy="533400"/>
          </a:xfrm>
        </p:spPr>
        <p:txBody>
          <a:bodyPr/>
          <a:lstStyle/>
          <a:p>
            <a:r>
              <a:rPr lang="en-US" dirty="0">
                <a:latin typeface="Arial Narrow" charset="0"/>
                <a:ea typeface="ＭＳ Ｐゴシック" charset="0"/>
                <a:cs typeface="ＭＳ Ｐゴシック" charset="0"/>
              </a:rPr>
              <a:t>Announcements</a:t>
            </a:r>
          </a:p>
        </p:txBody>
      </p:sp>
      <p:sp>
        <p:nvSpPr>
          <p:cNvPr id="111619" name="Rectangle 3"/>
          <p:cNvSpPr>
            <a:spLocks noGrp="1" noChangeArrowheads="1"/>
          </p:cNvSpPr>
          <p:nvPr>
            <p:ph type="body" idx="1"/>
          </p:nvPr>
        </p:nvSpPr>
        <p:spPr>
          <a:xfrm>
            <a:off x="152400" y="534186"/>
            <a:ext cx="8839200" cy="5561814"/>
          </a:xfrm>
        </p:spPr>
        <p:txBody>
          <a:bodyPr/>
          <a:lstStyle/>
          <a:p>
            <a:pPr eaLnBrk="1" hangingPunct="1">
              <a:spcBef>
                <a:spcPts val="200"/>
              </a:spcBef>
            </a:pPr>
            <a:r>
              <a:rPr lang="en-US" sz="2400" dirty="0"/>
              <a:t>Reminder for reading assignments: CH25 – 9, 25 – 10 and CH26 – 7  </a:t>
            </a:r>
          </a:p>
          <a:p>
            <a:r>
              <a:rPr lang="en-US" sz="2400" dirty="0"/>
              <a:t>We will have the mid-term grade discussion this </a:t>
            </a:r>
            <a:r>
              <a:rPr lang="en-US" sz="2400" b="1" u="sng" dirty="0">
                <a:solidFill>
                  <a:srgbClr val="C00000"/>
                </a:solidFill>
              </a:rPr>
              <a:t>Wednesday, Oct. 28</a:t>
            </a:r>
            <a:r>
              <a:rPr lang="en-US" sz="2400" dirty="0"/>
              <a:t>, starting 11:30am ending at 4:30pm on a separate zoom link below</a:t>
            </a:r>
            <a:endParaRPr lang="en-US" sz="2400" dirty="0">
              <a:sym typeface="Wingdings" pitchFamily="2" charset="2"/>
            </a:endParaRPr>
          </a:p>
          <a:p>
            <a:pPr lvl="1"/>
            <a:r>
              <a:rPr lang="en-US" sz="2000" dirty="0">
                <a:sym typeface="Wingdings" pitchFamily="2" charset="2"/>
              </a:rPr>
              <a:t>You </a:t>
            </a:r>
            <a:r>
              <a:rPr lang="en-US" sz="2000" b="1" u="sng" dirty="0">
                <a:solidFill>
                  <a:srgbClr val="C00000"/>
                </a:solidFill>
                <a:sym typeface="Wingdings" pitchFamily="2" charset="2"/>
              </a:rPr>
              <a:t>MUST</a:t>
            </a:r>
            <a:r>
              <a:rPr lang="en-US" sz="2000" dirty="0">
                <a:sym typeface="Wingdings" pitchFamily="2" charset="2"/>
              </a:rPr>
              <a:t> sign up on the doodle poll for the discussion </a:t>
            </a:r>
            <a:r>
              <a:rPr lang="en-US" sz="2000" dirty="0">
                <a:sym typeface="Wingdings" pitchFamily="2" charset="2"/>
                <a:hlinkClick r:id="rId3"/>
              </a:rPr>
              <a:t>https://doodle.com/poll/zpad5me89scp2whd</a:t>
            </a:r>
            <a:endParaRPr lang="en-US" sz="2000" dirty="0">
              <a:sym typeface="Wingdings" pitchFamily="2" charset="2"/>
            </a:endParaRPr>
          </a:p>
          <a:p>
            <a:pPr lvl="1"/>
            <a:r>
              <a:rPr lang="en-US" sz="2000" dirty="0">
                <a:sym typeface="Wingdings" pitchFamily="2" charset="2"/>
              </a:rPr>
              <a:t>Each 30min slot is limited to 15 students </a:t>
            </a:r>
          </a:p>
          <a:p>
            <a:pPr lvl="1"/>
            <a:r>
              <a:rPr lang="en-US" sz="2000" dirty="0">
                <a:sym typeface="Wingdings" pitchFamily="2" charset="2"/>
              </a:rPr>
              <a:t>Only 37 of you have signed up for this discussion  Without signing up to the time slot, you will not be able to have the discussion</a:t>
            </a:r>
          </a:p>
          <a:p>
            <a:pPr lvl="1"/>
            <a:r>
              <a:rPr lang="en-US" sz="2000" dirty="0">
                <a:sym typeface="Wingdings" pitchFamily="2" charset="2"/>
              </a:rPr>
              <a:t>Grade discussion zoom link: </a:t>
            </a:r>
            <a:r>
              <a:rPr lang="en-US" sz="2000" dirty="0">
                <a:sym typeface="Wingdings" pitchFamily="2" charset="2"/>
                <a:hlinkClick r:id="rId4"/>
              </a:rPr>
              <a:t>https://uta.zoom.us/j/98724294579?pwd=MlBJQXF3RnNZamtUbzQ3b3FXd2VIdz09</a:t>
            </a:r>
            <a:r>
              <a:rPr lang="en-US" sz="2000" dirty="0">
                <a:sym typeface="Wingdings" pitchFamily="2" charset="2"/>
              </a:rPr>
              <a:t> </a:t>
            </a:r>
          </a:p>
          <a:p>
            <a:pPr lvl="1"/>
            <a:r>
              <a:rPr lang="en-US" sz="2000" dirty="0">
                <a:sym typeface="Wingdings" pitchFamily="2" charset="2"/>
              </a:rPr>
              <a:t>Will be counted attendance extra credit </a:t>
            </a:r>
          </a:p>
          <a:p>
            <a:r>
              <a:rPr lang="en-US" sz="2400" dirty="0"/>
              <a:t>Those of you with additional COVID-19 questions can send email to Dr. Linda Lee at </a:t>
            </a:r>
            <a:r>
              <a:rPr lang="en-US" sz="2400" dirty="0">
                <a:hlinkClick r:id="rId5"/>
              </a:rPr>
              <a:t>lindalee.17@gmail.com</a:t>
            </a:r>
            <a:r>
              <a:rPr lang="en-US" sz="2400" dirty="0"/>
              <a:t>.  </a:t>
            </a:r>
          </a:p>
          <a:p>
            <a:pPr lvl="1"/>
            <a:r>
              <a:rPr lang="en-US" sz="2000" dirty="0"/>
              <a:t>To ensure that she reads your email, please be sure to use subject: “Questions from Dr. Yu’s student fall20”</a:t>
            </a:r>
          </a:p>
        </p:txBody>
      </p:sp>
    </p:spTree>
    <p:extLst>
      <p:ext uri="{BB962C8B-B14F-4D97-AF65-F5344CB8AC3E}">
        <p14:creationId xmlns:p14="http://schemas.microsoft.com/office/powerpoint/2010/main" val="199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r>
              <a:rPr lang="en-US"/>
              <a:t>Monday, Oct. 26, 2020</a:t>
            </a:r>
          </a:p>
        </p:txBody>
      </p:sp>
      <p:sp>
        <p:nvSpPr>
          <p:cNvPr id="12" name="Footer Placeholder 4"/>
          <p:cNvSpPr>
            <a:spLocks noGrp="1"/>
          </p:cNvSpPr>
          <p:nvPr>
            <p:ph type="ftr" sz="quarter" idx="11"/>
          </p:nvPr>
        </p:nvSpPr>
        <p:spPr/>
        <p:txBody>
          <a:bodyPr/>
          <a:lstStyle/>
          <a:p>
            <a:r>
              <a:rPr lang="de-DE"/>
              <a:t>PHYS 1444-002, Fall 2020                    Dr. Jaehoon Yu</a:t>
            </a:r>
            <a:endParaRPr lang="en-US"/>
          </a:p>
        </p:txBody>
      </p:sp>
      <p:sp>
        <p:nvSpPr>
          <p:cNvPr id="13" name="Slide Number Placeholder 5"/>
          <p:cNvSpPr>
            <a:spLocks noGrp="1"/>
          </p:cNvSpPr>
          <p:nvPr>
            <p:ph type="sldNum" sz="quarter" idx="12"/>
          </p:nvPr>
        </p:nvSpPr>
        <p:spPr/>
        <p:txBody>
          <a:bodyPr/>
          <a:lstStyle/>
          <a:p>
            <a:fld id="{487C39FC-9124-7D46-8212-782585256EFF}" type="slidenum">
              <a:rPr lang="en-US"/>
              <a:pPr/>
              <a:t>20</a:t>
            </a:fld>
            <a:endParaRPr lang="en-US"/>
          </a:p>
        </p:txBody>
      </p:sp>
      <p:sp>
        <p:nvSpPr>
          <p:cNvPr id="324611" name="Rectangle 3"/>
          <p:cNvSpPr>
            <a:spLocks noGrp="1" noChangeArrowheads="1"/>
          </p:cNvSpPr>
          <p:nvPr>
            <p:ph type="title"/>
          </p:nvPr>
        </p:nvSpPr>
        <p:spPr>
          <a:xfrm>
            <a:off x="838200" y="76200"/>
            <a:ext cx="7239000" cy="609600"/>
          </a:xfrm>
        </p:spPr>
        <p:txBody>
          <a:bodyPr/>
          <a:lstStyle/>
          <a:p>
            <a:r>
              <a:rPr lang="en-US" dirty="0"/>
              <a:t> Resistors in Parallel</a:t>
            </a:r>
          </a:p>
        </p:txBody>
      </p:sp>
      <p:graphicFrame>
        <p:nvGraphicFramePr>
          <p:cNvPr id="324612"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226699" name="Equation" r:id="rId3" imgW="914400" imgH="190080" progId="Equation.DSMT4">
                  <p:embed/>
                </p:oleObj>
              </mc:Choice>
              <mc:Fallback>
                <p:oleObj name="Equation" r:id="rId3" imgW="914400" imgH="190080" progId="Equation.DSMT4">
                  <p:embed/>
                  <p:pic>
                    <p:nvPicPr>
                      <p:cNvPr id="32461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24613" name="Rectangle 5"/>
          <p:cNvSpPr>
            <a:spLocks noChangeArrowheads="1"/>
          </p:cNvSpPr>
          <p:nvPr/>
        </p:nvSpPr>
        <p:spPr bwMode="auto">
          <a:xfrm>
            <a:off x="304800" y="2514600"/>
            <a:ext cx="8229600" cy="35052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2800" dirty="0">
                <a:solidFill>
                  <a:schemeClr val="accent2"/>
                </a:solidFill>
                <a:latin typeface="Arial Narrow" charset="0"/>
              </a:rPr>
              <a:t>What is common in a circuit connected in parallel?</a:t>
            </a:r>
          </a:p>
          <a:p>
            <a:pPr marL="742950" lvl="1" indent="-285750">
              <a:spcBef>
                <a:spcPct val="20000"/>
              </a:spcBef>
              <a:buFontTx/>
              <a:buChar char="–"/>
            </a:pPr>
            <a:r>
              <a:rPr lang="en-US" dirty="0">
                <a:solidFill>
                  <a:srgbClr val="660066"/>
                </a:solidFill>
                <a:latin typeface="Arial Narrow" charset="0"/>
                <a:ea typeface="ＭＳ Ｐゴシック" charset="-128"/>
              </a:rPr>
              <a:t>The </a:t>
            </a:r>
            <a:r>
              <a:rPr lang="en-US" b="1" u="sng" dirty="0">
                <a:solidFill>
                  <a:srgbClr val="C00000"/>
                </a:solidFill>
                <a:latin typeface="Arial Narrow" charset="0"/>
                <a:ea typeface="ＭＳ Ｐゴシック" charset="-128"/>
              </a:rPr>
              <a:t>voltage is the same </a:t>
            </a:r>
            <a:r>
              <a:rPr lang="en-US" dirty="0">
                <a:solidFill>
                  <a:srgbClr val="660066"/>
                </a:solidFill>
                <a:latin typeface="Arial Narrow" charset="0"/>
                <a:ea typeface="ＭＳ Ｐゴシック" charset="-128"/>
              </a:rPr>
              <a:t>across all the resistors.</a:t>
            </a:r>
          </a:p>
          <a:p>
            <a:pPr marL="742950" lvl="1" indent="-285750">
              <a:spcBef>
                <a:spcPct val="20000"/>
              </a:spcBef>
              <a:buFontTx/>
              <a:buChar char="–"/>
            </a:pPr>
            <a:r>
              <a:rPr lang="en-US" dirty="0">
                <a:solidFill>
                  <a:srgbClr val="660066"/>
                </a:solidFill>
                <a:latin typeface="Arial Narrow" charset="0"/>
                <a:ea typeface="ＭＳ Ｐゴシック" charset="-128"/>
              </a:rPr>
              <a:t>The total current that leaves the battery, is however, split.</a:t>
            </a:r>
          </a:p>
          <a:p>
            <a:pPr marL="342900" indent="-342900">
              <a:spcBef>
                <a:spcPct val="20000"/>
              </a:spcBef>
              <a:buFontTx/>
              <a:buChar char="•"/>
            </a:pPr>
            <a:r>
              <a:rPr lang="en-US" sz="2800" dirty="0">
                <a:solidFill>
                  <a:schemeClr val="accent2"/>
                </a:solidFill>
                <a:latin typeface="Arial Narrow" charset="0"/>
              </a:rPr>
              <a:t>The current that passes through each element is</a:t>
            </a:r>
          </a:p>
          <a:p>
            <a:pPr marL="742950" lvl="1" indent="-285750">
              <a:spcBef>
                <a:spcPct val="20000"/>
              </a:spcBef>
              <a:buFontTx/>
              <a:buChar char="–"/>
            </a:pPr>
            <a:r>
              <a:rPr lang="en-US" dirty="0">
                <a:solidFill>
                  <a:srgbClr val="660066"/>
                </a:solidFill>
                <a:latin typeface="Arial Narrow" charset="0"/>
                <a:ea typeface="ＭＳ Ｐゴシック" charset="-128"/>
              </a:rPr>
              <a:t>I</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=V/R</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 I</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=V/R</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 I</a:t>
            </a:r>
            <a:r>
              <a:rPr lang="en-US" baseline="-25000" dirty="0">
                <a:solidFill>
                  <a:srgbClr val="660066"/>
                </a:solidFill>
                <a:latin typeface="Arial Narrow" charset="0"/>
                <a:ea typeface="ＭＳ Ｐゴシック" charset="-128"/>
              </a:rPr>
              <a:t>3</a:t>
            </a:r>
            <a:r>
              <a:rPr lang="en-US" dirty="0">
                <a:solidFill>
                  <a:srgbClr val="660066"/>
                </a:solidFill>
                <a:latin typeface="Arial Narrow" charset="0"/>
                <a:ea typeface="ＭＳ Ｐゴシック" charset="-128"/>
              </a:rPr>
              <a:t>=V/R</a:t>
            </a:r>
            <a:r>
              <a:rPr lang="en-US" baseline="-25000" dirty="0">
                <a:solidFill>
                  <a:srgbClr val="660066"/>
                </a:solidFill>
                <a:latin typeface="Arial Narrow" charset="0"/>
                <a:ea typeface="ＭＳ Ｐゴシック" charset="-128"/>
              </a:rPr>
              <a:t>3</a:t>
            </a:r>
            <a:endParaRPr lang="en-US" dirty="0">
              <a:solidFill>
                <a:srgbClr val="660066"/>
              </a:solidFill>
              <a:latin typeface="Arial Narrow" charset="0"/>
              <a:ea typeface="ＭＳ Ｐゴシック" charset="-128"/>
            </a:endParaRPr>
          </a:p>
          <a:p>
            <a:pPr marL="342900" indent="-342900">
              <a:spcBef>
                <a:spcPct val="20000"/>
              </a:spcBef>
              <a:buFontTx/>
              <a:buChar char="•"/>
            </a:pPr>
            <a:r>
              <a:rPr lang="en-US" sz="2800" dirty="0">
                <a:solidFill>
                  <a:schemeClr val="accent2"/>
                </a:solidFill>
                <a:latin typeface="Arial Narrow" charset="0"/>
              </a:rPr>
              <a:t>Since the total current is </a:t>
            </a:r>
            <a:r>
              <a:rPr lang="en-US" sz="2800" b="1" u="sng" dirty="0">
                <a:solidFill>
                  <a:srgbClr val="C00000"/>
                </a:solidFill>
                <a:latin typeface="Arial Narrow" charset="0"/>
              </a:rPr>
              <a:t>I</a:t>
            </a:r>
            <a:r>
              <a:rPr lang="en-US" sz="2800" dirty="0">
                <a:solidFill>
                  <a:schemeClr val="accent2"/>
                </a:solidFill>
                <a:latin typeface="Arial Narrow" charset="0"/>
              </a:rPr>
              <a:t>, we obtain</a:t>
            </a:r>
          </a:p>
          <a:p>
            <a:pPr marL="742950" lvl="1" indent="-285750">
              <a:spcBef>
                <a:spcPct val="20000"/>
              </a:spcBef>
              <a:buFontTx/>
              <a:buChar char="–"/>
            </a:pPr>
            <a:r>
              <a:rPr lang="en-US" dirty="0">
                <a:solidFill>
                  <a:srgbClr val="660066"/>
                </a:solidFill>
                <a:latin typeface="Arial Narrow" charset="0"/>
                <a:ea typeface="ＭＳ Ｐゴシック" charset="-128"/>
              </a:rPr>
              <a:t>I=V/R</a:t>
            </a:r>
            <a:r>
              <a:rPr lang="en-US" baseline="-25000" dirty="0">
                <a:solidFill>
                  <a:srgbClr val="660066"/>
                </a:solidFill>
                <a:latin typeface="Arial Narrow" charset="0"/>
                <a:ea typeface="ＭＳ Ｐゴシック" charset="-128"/>
              </a:rPr>
              <a:t>eq</a:t>
            </a:r>
            <a:r>
              <a:rPr lang="en-US" dirty="0">
                <a:solidFill>
                  <a:srgbClr val="660066"/>
                </a:solidFill>
                <a:latin typeface="Arial Narrow" charset="0"/>
                <a:ea typeface="ＭＳ Ｐゴシック" charset="-128"/>
              </a:rPr>
              <a:t>=I</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+I</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+I</a:t>
            </a:r>
            <a:r>
              <a:rPr lang="en-US" baseline="-25000" dirty="0">
                <a:solidFill>
                  <a:srgbClr val="660066"/>
                </a:solidFill>
                <a:latin typeface="Arial Narrow" charset="0"/>
                <a:ea typeface="ＭＳ Ｐゴシック" charset="-128"/>
              </a:rPr>
              <a:t>3</a:t>
            </a:r>
            <a:r>
              <a:rPr lang="en-US" dirty="0">
                <a:solidFill>
                  <a:srgbClr val="660066"/>
                </a:solidFill>
                <a:latin typeface="Arial Narrow" charset="0"/>
                <a:ea typeface="ＭＳ Ｐゴシック" charset="-128"/>
              </a:rPr>
              <a:t>=V(1/R</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+1/R</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+1/R</a:t>
            </a:r>
            <a:r>
              <a:rPr lang="en-US" baseline="-25000" dirty="0">
                <a:solidFill>
                  <a:srgbClr val="660066"/>
                </a:solidFill>
                <a:latin typeface="Arial Narrow" charset="0"/>
                <a:ea typeface="ＭＳ Ｐゴシック" charset="-128"/>
              </a:rPr>
              <a:t>3</a:t>
            </a:r>
            <a:r>
              <a:rPr lang="en-US" dirty="0">
                <a:solidFill>
                  <a:srgbClr val="660066"/>
                </a:solidFill>
                <a:latin typeface="Arial Narrow" charset="0"/>
                <a:ea typeface="ＭＳ Ｐゴシック" charset="-128"/>
              </a:rPr>
              <a:t>)</a:t>
            </a:r>
          </a:p>
          <a:p>
            <a:pPr marL="742950" lvl="1" indent="-285750">
              <a:spcBef>
                <a:spcPct val="20000"/>
              </a:spcBef>
              <a:buFontTx/>
              <a:buChar char="–"/>
            </a:pPr>
            <a:r>
              <a:rPr lang="en-US" dirty="0">
                <a:solidFill>
                  <a:srgbClr val="660066"/>
                </a:solidFill>
                <a:latin typeface="Arial Narrow" charset="0"/>
                <a:ea typeface="ＭＳ Ｐゴシック" charset="-128"/>
              </a:rPr>
              <a:t>Thus, 1/R</a:t>
            </a:r>
            <a:r>
              <a:rPr lang="en-US" baseline="-25000" dirty="0">
                <a:solidFill>
                  <a:srgbClr val="660066"/>
                </a:solidFill>
                <a:latin typeface="Arial Narrow" charset="0"/>
                <a:ea typeface="ＭＳ Ｐゴシック" charset="-128"/>
              </a:rPr>
              <a:t>eq</a:t>
            </a:r>
            <a:r>
              <a:rPr lang="en-US" dirty="0">
                <a:solidFill>
                  <a:srgbClr val="660066"/>
                </a:solidFill>
                <a:latin typeface="Arial Narrow" charset="0"/>
                <a:ea typeface="ＭＳ Ｐゴシック" charset="-128"/>
              </a:rPr>
              <a:t>=1/R</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+1/R</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+1/R</a:t>
            </a:r>
            <a:r>
              <a:rPr lang="en-US" baseline="-25000" dirty="0">
                <a:solidFill>
                  <a:srgbClr val="660066"/>
                </a:solidFill>
                <a:latin typeface="Arial Narrow" charset="0"/>
                <a:ea typeface="ＭＳ Ｐゴシック" charset="-128"/>
              </a:rPr>
              <a:t>3</a:t>
            </a:r>
          </a:p>
        </p:txBody>
      </p:sp>
      <p:graphicFrame>
        <p:nvGraphicFramePr>
          <p:cNvPr id="324614" name="Object 6"/>
          <p:cNvGraphicFramePr>
            <a:graphicFrameLocks noChangeAspect="1"/>
          </p:cNvGraphicFramePr>
          <p:nvPr/>
        </p:nvGraphicFramePr>
        <p:xfrm>
          <a:off x="5876925" y="5353050"/>
          <a:ext cx="1514475" cy="819150"/>
        </p:xfrm>
        <a:graphic>
          <a:graphicData uri="http://schemas.openxmlformats.org/presentationml/2006/ole">
            <mc:AlternateContent xmlns:mc="http://schemas.openxmlformats.org/markup-compatibility/2006">
              <mc:Choice xmlns:v="urn:schemas-microsoft-com:vml" Requires="v">
                <p:oleObj spid="_x0000_s226700" name="Equation" r:id="rId5" imgW="736560" imgH="419040" progId="Equation.DSMT4">
                  <p:embed/>
                </p:oleObj>
              </mc:Choice>
              <mc:Fallback>
                <p:oleObj name="Equation" r:id="rId5" imgW="736560" imgH="419040" progId="Equation.DSMT4">
                  <p:embed/>
                  <p:pic>
                    <p:nvPicPr>
                      <p:cNvPr id="324614"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6925" y="5353050"/>
                        <a:ext cx="1514475" cy="819150"/>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324615" name="Text Box 7"/>
          <p:cNvSpPr txBox="1">
            <a:spLocks noChangeArrowheads="1"/>
          </p:cNvSpPr>
          <p:nvPr/>
        </p:nvSpPr>
        <p:spPr bwMode="auto">
          <a:xfrm>
            <a:off x="7696200" y="5410200"/>
            <a:ext cx="1143000" cy="669925"/>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sz="1800" b="1" dirty="0">
                <a:solidFill>
                  <a:srgbClr val="CC0000"/>
                </a:solidFill>
                <a:latin typeface="Arial Narrow" charset="0"/>
              </a:rPr>
              <a:t>resistors in parallel</a:t>
            </a:r>
          </a:p>
        </p:txBody>
      </p:sp>
      <p:sp>
        <p:nvSpPr>
          <p:cNvPr id="324616" name="Text Box 8"/>
          <p:cNvSpPr txBox="1">
            <a:spLocks noChangeArrowheads="1"/>
          </p:cNvSpPr>
          <p:nvPr/>
        </p:nvSpPr>
        <p:spPr bwMode="auto">
          <a:xfrm>
            <a:off x="76200" y="6310313"/>
            <a:ext cx="9067800" cy="369332"/>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sz="1800" b="1" dirty="0">
                <a:solidFill>
                  <a:srgbClr val="CC0000"/>
                </a:solidFill>
                <a:latin typeface="Arial Narrow" charset="0"/>
              </a:rPr>
              <a:t>When resistors are connected in parallel, the total resistance decreases and the current increases.</a:t>
            </a:r>
          </a:p>
        </p:txBody>
      </p:sp>
      <p:pic>
        <p:nvPicPr>
          <p:cNvPr id="324617" name="Picture 9" descr="FG26_004B"/>
          <p:cNvPicPr>
            <a:picLocks noChangeAspect="1" noChangeArrowheads="1"/>
          </p:cNvPicPr>
          <p:nvPr/>
        </p:nvPicPr>
        <p:blipFill>
          <a:blip r:embed="rId7"/>
          <a:srcRect/>
          <a:stretch>
            <a:fillRect/>
          </a:stretch>
        </p:blipFill>
        <p:spPr bwMode="auto">
          <a:xfrm>
            <a:off x="7162800" y="533400"/>
            <a:ext cx="2286000" cy="1905000"/>
          </a:xfrm>
          <a:prstGeom prst="rect">
            <a:avLst/>
          </a:prstGeom>
          <a:noFill/>
        </p:spPr>
      </p:pic>
      <p:pic>
        <p:nvPicPr>
          <p:cNvPr id="324618" name="Picture 10" descr="FG26_004A"/>
          <p:cNvPicPr>
            <a:picLocks noChangeAspect="1" noChangeArrowheads="1"/>
          </p:cNvPicPr>
          <p:nvPr/>
        </p:nvPicPr>
        <p:blipFill>
          <a:blip r:embed="rId8"/>
          <a:srcRect/>
          <a:stretch>
            <a:fillRect/>
          </a:stretch>
        </p:blipFill>
        <p:spPr bwMode="auto">
          <a:xfrm>
            <a:off x="5562600" y="685800"/>
            <a:ext cx="2057400" cy="1828800"/>
          </a:xfrm>
          <a:prstGeom prst="rect">
            <a:avLst/>
          </a:prstGeom>
          <a:noFill/>
        </p:spPr>
      </p:pic>
      <p:sp>
        <p:nvSpPr>
          <p:cNvPr id="324610" name="Rectangle 2"/>
          <p:cNvSpPr>
            <a:spLocks noGrp="1" noChangeArrowheads="1"/>
          </p:cNvSpPr>
          <p:nvPr>
            <p:ph type="body" idx="1"/>
          </p:nvPr>
        </p:nvSpPr>
        <p:spPr>
          <a:xfrm>
            <a:off x="381000" y="838200"/>
            <a:ext cx="5562600" cy="1828800"/>
          </a:xfrm>
        </p:spPr>
        <p:txBody>
          <a:bodyPr/>
          <a:lstStyle/>
          <a:p>
            <a:pPr>
              <a:lnSpc>
                <a:spcPct val="80000"/>
              </a:lnSpc>
            </a:pPr>
            <a:r>
              <a:rPr lang="en-US" sz="2800" dirty="0"/>
              <a:t>Resistors are in parallel when two or more resistors are </a:t>
            </a:r>
            <a:r>
              <a:rPr lang="en-US" sz="2800" b="1" u="sng" dirty="0">
                <a:solidFill>
                  <a:srgbClr val="C00000"/>
                </a:solidFill>
              </a:rPr>
              <a:t>connected in separate branches</a:t>
            </a:r>
          </a:p>
          <a:p>
            <a:pPr lvl="1">
              <a:lnSpc>
                <a:spcPct val="80000"/>
              </a:lnSpc>
            </a:pPr>
            <a:r>
              <a:rPr lang="en-US" sz="2400" dirty="0"/>
              <a:t>Most the house and building wirings are arranged this way.</a:t>
            </a:r>
          </a:p>
        </p:txBody>
      </p:sp>
    </p:spTree>
    <p:extLst>
      <p:ext uri="{BB962C8B-B14F-4D97-AF65-F5344CB8AC3E}">
        <p14:creationId xmlns:p14="http://schemas.microsoft.com/office/powerpoint/2010/main" val="3576485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r>
              <a:rPr lang="en-US"/>
              <a:t>Monday, Oct. 26, 2020</a:t>
            </a:r>
          </a:p>
        </p:txBody>
      </p:sp>
      <p:sp>
        <p:nvSpPr>
          <p:cNvPr id="13" name="Footer Placeholder 4"/>
          <p:cNvSpPr>
            <a:spLocks noGrp="1"/>
          </p:cNvSpPr>
          <p:nvPr>
            <p:ph type="ftr" sz="quarter" idx="11"/>
          </p:nvPr>
        </p:nvSpPr>
        <p:spPr/>
        <p:txBody>
          <a:bodyPr/>
          <a:lstStyle/>
          <a:p>
            <a:r>
              <a:rPr lang="de-DE"/>
              <a:t>PHYS 1444-002, Fall 2020                    Dr. Jaehoon Yu</a:t>
            </a:r>
            <a:endParaRPr lang="en-US"/>
          </a:p>
        </p:txBody>
      </p:sp>
      <p:sp>
        <p:nvSpPr>
          <p:cNvPr id="14" name="Slide Number Placeholder 5"/>
          <p:cNvSpPr>
            <a:spLocks noGrp="1"/>
          </p:cNvSpPr>
          <p:nvPr>
            <p:ph type="sldNum" sz="quarter" idx="12"/>
          </p:nvPr>
        </p:nvSpPr>
        <p:spPr/>
        <p:txBody>
          <a:bodyPr/>
          <a:lstStyle/>
          <a:p>
            <a:fld id="{4FC9A746-06FD-B841-920E-6FBE1F3C2C4D}" type="slidenum">
              <a:rPr lang="en-US"/>
              <a:pPr/>
              <a:t>21</a:t>
            </a:fld>
            <a:endParaRPr lang="en-US"/>
          </a:p>
        </p:txBody>
      </p:sp>
      <p:sp>
        <p:nvSpPr>
          <p:cNvPr id="325634" name="Rectangle 2"/>
          <p:cNvSpPr>
            <a:spLocks noGrp="1" noChangeArrowheads="1"/>
          </p:cNvSpPr>
          <p:nvPr>
            <p:ph type="body" idx="1"/>
          </p:nvPr>
        </p:nvSpPr>
        <p:spPr>
          <a:xfrm>
            <a:off x="822325" y="1066800"/>
            <a:ext cx="5562600" cy="685800"/>
          </a:xfrm>
        </p:spPr>
        <p:txBody>
          <a:bodyPr/>
          <a:lstStyle/>
          <a:p>
            <a:r>
              <a:rPr lang="en-US"/>
              <a:t>Parallel Capacitor arrangements</a:t>
            </a:r>
          </a:p>
        </p:txBody>
      </p:sp>
      <p:sp>
        <p:nvSpPr>
          <p:cNvPr id="325635" name="Rectangle 3"/>
          <p:cNvSpPr>
            <a:spLocks noGrp="1" noChangeArrowheads="1"/>
          </p:cNvSpPr>
          <p:nvPr>
            <p:ph type="title"/>
          </p:nvPr>
        </p:nvSpPr>
        <p:spPr>
          <a:xfrm>
            <a:off x="228600" y="76200"/>
            <a:ext cx="8686800" cy="609600"/>
          </a:xfrm>
        </p:spPr>
        <p:txBody>
          <a:bodyPr/>
          <a:lstStyle/>
          <a:p>
            <a:r>
              <a:rPr lang="en-US" dirty="0"/>
              <a:t> Resistor and Capacitor Arrangements</a:t>
            </a:r>
          </a:p>
        </p:txBody>
      </p:sp>
      <p:graphicFrame>
        <p:nvGraphicFramePr>
          <p:cNvPr id="325636"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228314" name="Equation" r:id="rId3" imgW="914400" imgH="190080" progId="Equation.DSMT4">
                  <p:embed/>
                </p:oleObj>
              </mc:Choice>
              <mc:Fallback>
                <p:oleObj name="Equation" r:id="rId3" imgW="914400" imgH="190080" progId="Equation.DSMT4">
                  <p:embed/>
                  <p:pic>
                    <p:nvPicPr>
                      <p:cNvPr id="32563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325637" name="Object 5"/>
          <p:cNvGraphicFramePr>
            <a:graphicFrameLocks noChangeAspect="1"/>
          </p:cNvGraphicFramePr>
          <p:nvPr/>
        </p:nvGraphicFramePr>
        <p:xfrm>
          <a:off x="6384925" y="1066800"/>
          <a:ext cx="1436688" cy="669925"/>
        </p:xfrm>
        <a:graphic>
          <a:graphicData uri="http://schemas.openxmlformats.org/presentationml/2006/ole">
            <mc:AlternateContent xmlns:mc="http://schemas.openxmlformats.org/markup-compatibility/2006">
              <mc:Choice xmlns:v="urn:schemas-microsoft-com:vml" Requires="v">
                <p:oleObj spid="_x0000_s228315" name="Equation" r:id="rId5" imgW="698400" imgH="342720" progId="Equation.DSMT4">
                  <p:embed/>
                </p:oleObj>
              </mc:Choice>
              <mc:Fallback>
                <p:oleObj name="Equation" r:id="rId5" imgW="698400" imgH="342720" progId="Equation.DSMT4">
                  <p:embed/>
                  <p:pic>
                    <p:nvPicPr>
                      <p:cNvPr id="32563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4925" y="1066800"/>
                        <a:ext cx="1436688" cy="669925"/>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325638" name="Object 6"/>
          <p:cNvGraphicFramePr>
            <a:graphicFrameLocks noChangeAspect="1"/>
          </p:cNvGraphicFramePr>
          <p:nvPr/>
        </p:nvGraphicFramePr>
        <p:xfrm>
          <a:off x="6384925" y="2262188"/>
          <a:ext cx="1514475" cy="819150"/>
        </p:xfrm>
        <a:graphic>
          <a:graphicData uri="http://schemas.openxmlformats.org/presentationml/2006/ole">
            <mc:AlternateContent xmlns:mc="http://schemas.openxmlformats.org/markup-compatibility/2006">
              <mc:Choice xmlns:v="urn:schemas-microsoft-com:vml" Requires="v">
                <p:oleObj spid="_x0000_s228316" name="Equation" r:id="rId7" imgW="736560" imgH="419040" progId="Equation.DSMT4">
                  <p:embed/>
                </p:oleObj>
              </mc:Choice>
              <mc:Fallback>
                <p:oleObj name="Equation" r:id="rId7" imgW="736560" imgH="419040" progId="Equation.DSMT4">
                  <p:embed/>
                  <p:pic>
                    <p:nvPicPr>
                      <p:cNvPr id="325638"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4925" y="2262188"/>
                        <a:ext cx="1514475" cy="819150"/>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325639" name="Rectangle 7"/>
          <p:cNvSpPr>
            <a:spLocks noChangeArrowheads="1"/>
          </p:cNvSpPr>
          <p:nvPr/>
        </p:nvSpPr>
        <p:spPr bwMode="auto">
          <a:xfrm>
            <a:off x="822325" y="2362200"/>
            <a:ext cx="5562600" cy="6858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3200" dirty="0">
                <a:solidFill>
                  <a:schemeClr val="accent2"/>
                </a:solidFill>
                <a:latin typeface="Arial Narrow" charset="0"/>
              </a:rPr>
              <a:t>Parallel Resistor arrangements</a:t>
            </a:r>
          </a:p>
        </p:txBody>
      </p:sp>
      <p:sp>
        <p:nvSpPr>
          <p:cNvPr id="325640" name="Rectangle 8"/>
          <p:cNvSpPr>
            <a:spLocks noChangeArrowheads="1"/>
          </p:cNvSpPr>
          <p:nvPr/>
        </p:nvSpPr>
        <p:spPr bwMode="auto">
          <a:xfrm>
            <a:off x="822325" y="3657600"/>
            <a:ext cx="5562600" cy="6858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3200">
                <a:solidFill>
                  <a:schemeClr val="accent2"/>
                </a:solidFill>
                <a:latin typeface="Arial Narrow" charset="0"/>
              </a:rPr>
              <a:t>Series Capacitor arrangements</a:t>
            </a:r>
          </a:p>
        </p:txBody>
      </p:sp>
      <p:graphicFrame>
        <p:nvGraphicFramePr>
          <p:cNvPr id="325641" name="Object 9"/>
          <p:cNvGraphicFramePr>
            <a:graphicFrameLocks noChangeAspect="1"/>
          </p:cNvGraphicFramePr>
          <p:nvPr/>
        </p:nvGraphicFramePr>
        <p:xfrm>
          <a:off x="6384925" y="3606800"/>
          <a:ext cx="1539875" cy="819150"/>
        </p:xfrm>
        <a:graphic>
          <a:graphicData uri="http://schemas.openxmlformats.org/presentationml/2006/ole">
            <mc:AlternateContent xmlns:mc="http://schemas.openxmlformats.org/markup-compatibility/2006">
              <mc:Choice xmlns:v="urn:schemas-microsoft-com:vml" Requires="v">
                <p:oleObj spid="_x0000_s228317" name="Equation" r:id="rId9" imgW="749160" imgH="419040" progId="Equation.DSMT4">
                  <p:embed/>
                </p:oleObj>
              </mc:Choice>
              <mc:Fallback>
                <p:oleObj name="Equation" r:id="rId9" imgW="749160" imgH="419040" progId="Equation.DSMT4">
                  <p:embed/>
                  <p:pic>
                    <p:nvPicPr>
                      <p:cNvPr id="325641"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4925" y="3606800"/>
                        <a:ext cx="1539875" cy="819150"/>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325642" name="Rectangle 10"/>
          <p:cNvSpPr>
            <a:spLocks noChangeArrowheads="1"/>
          </p:cNvSpPr>
          <p:nvPr/>
        </p:nvSpPr>
        <p:spPr bwMode="auto">
          <a:xfrm>
            <a:off x="822325" y="4953000"/>
            <a:ext cx="5562600" cy="6858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3200" dirty="0">
                <a:solidFill>
                  <a:schemeClr val="accent2"/>
                </a:solidFill>
                <a:latin typeface="Arial Narrow" charset="0"/>
              </a:rPr>
              <a:t>Series Resistor arrangements</a:t>
            </a:r>
          </a:p>
        </p:txBody>
      </p:sp>
      <p:graphicFrame>
        <p:nvGraphicFramePr>
          <p:cNvPr id="325643" name="Object 11"/>
          <p:cNvGraphicFramePr>
            <a:graphicFrameLocks noChangeAspect="1"/>
          </p:cNvGraphicFramePr>
          <p:nvPr/>
        </p:nvGraphicFramePr>
        <p:xfrm>
          <a:off x="6384925" y="4953000"/>
          <a:ext cx="1409700" cy="669925"/>
        </p:xfrm>
        <a:graphic>
          <a:graphicData uri="http://schemas.openxmlformats.org/presentationml/2006/ole">
            <mc:AlternateContent xmlns:mc="http://schemas.openxmlformats.org/markup-compatibility/2006">
              <mc:Choice xmlns:v="urn:schemas-microsoft-com:vml" Requires="v">
                <p:oleObj spid="_x0000_s228318" name="Equation" r:id="rId11" imgW="685800" imgH="342720" progId="Equation.DSMT4">
                  <p:embed/>
                </p:oleObj>
              </mc:Choice>
              <mc:Fallback>
                <p:oleObj name="Equation" r:id="rId11" imgW="685800" imgH="342720" progId="Equation.DSMT4">
                  <p:embed/>
                  <p:pic>
                    <p:nvPicPr>
                      <p:cNvPr id="325643"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84925" y="4953000"/>
                        <a:ext cx="1409700" cy="669925"/>
                      </a:xfrm>
                      <a:prstGeom prst="rect">
                        <a:avLst/>
                      </a:prstGeom>
                      <a:solidFill>
                        <a:srgbClr val="99FFCC"/>
                      </a:solidFill>
                      <a:ln w="28575">
                        <a:solidFill>
                          <a:srgbClr val="CC0000"/>
                        </a:solidFill>
                        <a:miter lim="800000"/>
                        <a:headEnd/>
                        <a:tailEnd/>
                      </a:ln>
                    </p:spPr>
                  </p:pic>
                </p:oleObj>
              </mc:Fallback>
            </mc:AlternateContent>
          </a:graphicData>
        </a:graphic>
      </p:graphicFrame>
    </p:spTree>
    <p:extLst>
      <p:ext uri="{BB962C8B-B14F-4D97-AF65-F5344CB8AC3E}">
        <p14:creationId xmlns:p14="http://schemas.microsoft.com/office/powerpoint/2010/main" val="3435377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ate Placeholder 3"/>
          <p:cNvSpPr>
            <a:spLocks noGrp="1"/>
          </p:cNvSpPr>
          <p:nvPr>
            <p:ph type="dt" sz="half" idx="10"/>
          </p:nvPr>
        </p:nvSpPr>
        <p:spPr/>
        <p:txBody>
          <a:bodyPr/>
          <a:lstStyle/>
          <a:p>
            <a:r>
              <a:rPr lang="en-US"/>
              <a:t>Monday, Oct. 26, 2020</a:t>
            </a:r>
          </a:p>
        </p:txBody>
      </p:sp>
      <p:sp>
        <p:nvSpPr>
          <p:cNvPr id="32" name="Footer Placeholder 4"/>
          <p:cNvSpPr>
            <a:spLocks noGrp="1"/>
          </p:cNvSpPr>
          <p:nvPr>
            <p:ph type="ftr" sz="quarter" idx="11"/>
          </p:nvPr>
        </p:nvSpPr>
        <p:spPr/>
        <p:txBody>
          <a:bodyPr/>
          <a:lstStyle/>
          <a:p>
            <a:r>
              <a:rPr lang="de-DE"/>
              <a:t>PHYS 1444-002, Fall 2020                    Dr. Jaehoon Yu</a:t>
            </a:r>
            <a:endParaRPr lang="en-US"/>
          </a:p>
        </p:txBody>
      </p:sp>
      <p:sp>
        <p:nvSpPr>
          <p:cNvPr id="33" name="Slide Number Placeholder 5"/>
          <p:cNvSpPr>
            <a:spLocks noGrp="1"/>
          </p:cNvSpPr>
          <p:nvPr>
            <p:ph type="sldNum" sz="quarter" idx="12"/>
          </p:nvPr>
        </p:nvSpPr>
        <p:spPr/>
        <p:txBody>
          <a:bodyPr/>
          <a:lstStyle/>
          <a:p>
            <a:fld id="{14E386DD-CAE9-DC44-8D5F-2650E4352A5F}" type="slidenum">
              <a:rPr lang="en-US"/>
              <a:pPr/>
              <a:t>22</a:t>
            </a:fld>
            <a:endParaRPr lang="en-US"/>
          </a:p>
        </p:txBody>
      </p:sp>
      <p:sp>
        <p:nvSpPr>
          <p:cNvPr id="326658" name="Rectangle 2"/>
          <p:cNvSpPr>
            <a:spLocks noGrp="1" noChangeArrowheads="1"/>
          </p:cNvSpPr>
          <p:nvPr>
            <p:ph type="title"/>
          </p:nvPr>
        </p:nvSpPr>
        <p:spPr>
          <a:xfrm>
            <a:off x="228600" y="-76200"/>
            <a:ext cx="8686800" cy="762000"/>
          </a:xfrm>
        </p:spPr>
        <p:txBody>
          <a:bodyPr/>
          <a:lstStyle/>
          <a:p>
            <a:r>
              <a:rPr lang="en-US"/>
              <a:t>Example 26 – 2 </a:t>
            </a:r>
          </a:p>
        </p:txBody>
      </p:sp>
      <p:sp>
        <p:nvSpPr>
          <p:cNvPr id="326659" name="Text Box 3"/>
          <p:cNvSpPr txBox="1">
            <a:spLocks noChangeArrowheads="1"/>
          </p:cNvSpPr>
          <p:nvPr/>
        </p:nvSpPr>
        <p:spPr bwMode="auto">
          <a:xfrm>
            <a:off x="152400" y="762000"/>
            <a:ext cx="6096000" cy="1552575"/>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b="1">
                <a:solidFill>
                  <a:schemeClr val="accent2"/>
                </a:solidFill>
                <a:latin typeface="Arial Narrow" charset="0"/>
              </a:rPr>
              <a:t>Series or parallel? </a:t>
            </a:r>
            <a:r>
              <a:rPr lang="en-US">
                <a:solidFill>
                  <a:schemeClr val="accent2"/>
                </a:solidFill>
                <a:latin typeface="Arial Narrow" charset="0"/>
              </a:rPr>
              <a:t>(a) The light bulbs in the figure are identical and have identical resistance R.  Which configuration produces more light? (b) Which way do you think the headlights of a car are wired? </a:t>
            </a:r>
          </a:p>
        </p:txBody>
      </p:sp>
      <p:sp>
        <p:nvSpPr>
          <p:cNvPr id="326660" name="Text Box 4"/>
          <p:cNvSpPr txBox="1">
            <a:spLocks noChangeArrowheads="1"/>
          </p:cNvSpPr>
          <p:nvPr/>
        </p:nvSpPr>
        <p:spPr bwMode="auto">
          <a:xfrm>
            <a:off x="304800" y="2438400"/>
            <a:ext cx="72390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(a) What are the equivalent resistances for the two cases? </a:t>
            </a:r>
          </a:p>
        </p:txBody>
      </p:sp>
      <p:sp>
        <p:nvSpPr>
          <p:cNvPr id="326661" name="AutoShape 5"/>
          <p:cNvSpPr>
            <a:spLocks noChangeArrowheads="1"/>
          </p:cNvSpPr>
          <p:nvPr/>
        </p:nvSpPr>
        <p:spPr bwMode="auto">
          <a:xfrm>
            <a:off x="817563" y="2971800"/>
            <a:ext cx="782637" cy="609600"/>
          </a:xfrm>
          <a:prstGeom prst="rightArrow">
            <a:avLst>
              <a:gd name="adj1" fmla="val 50000"/>
              <a:gd name="adj2" fmla="val 32096"/>
            </a:avLst>
          </a:prstGeom>
          <a:solidFill>
            <a:srgbClr val="FFFF66"/>
          </a:solidFill>
          <a:ln w="28575">
            <a:solidFill>
              <a:srgbClr val="CC0000"/>
            </a:solidFill>
            <a:miter lim="800000"/>
            <a:headEnd/>
            <a:tailEnd/>
          </a:ln>
          <a:effectLst/>
        </p:spPr>
        <p:txBody>
          <a:bodyPr wrap="none" anchor="ctr">
            <a:prstTxWarp prst="textNoShape">
              <a:avLst/>
            </a:prstTxWarp>
            <a:spAutoFit/>
          </a:bodyPr>
          <a:lstStyle/>
          <a:p>
            <a:pPr algn="ctr"/>
            <a:r>
              <a:rPr lang="en-US" sz="1600" b="1">
                <a:solidFill>
                  <a:srgbClr val="CC0000"/>
                </a:solidFill>
                <a:latin typeface="Arial Narrow" charset="0"/>
              </a:rPr>
              <a:t>Series</a:t>
            </a:r>
          </a:p>
        </p:txBody>
      </p:sp>
      <p:sp>
        <p:nvSpPr>
          <p:cNvPr id="326662" name="Text Box 6"/>
          <p:cNvSpPr txBox="1">
            <a:spLocks noChangeArrowheads="1"/>
          </p:cNvSpPr>
          <p:nvPr/>
        </p:nvSpPr>
        <p:spPr bwMode="auto">
          <a:xfrm>
            <a:off x="457200" y="3657600"/>
            <a:ext cx="78486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The bulbs get brighter when the total power transformed is larger.</a:t>
            </a:r>
          </a:p>
        </p:txBody>
      </p:sp>
      <p:sp>
        <p:nvSpPr>
          <p:cNvPr id="326663" name="Text Box 7"/>
          <p:cNvSpPr txBox="1">
            <a:spLocks noChangeArrowheads="1"/>
          </p:cNvSpPr>
          <p:nvPr/>
        </p:nvSpPr>
        <p:spPr bwMode="auto">
          <a:xfrm>
            <a:off x="381000" y="4191000"/>
            <a:ext cx="914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series</a:t>
            </a:r>
          </a:p>
        </p:txBody>
      </p:sp>
      <p:graphicFrame>
        <p:nvGraphicFramePr>
          <p:cNvPr id="326664" name="Object 8"/>
          <p:cNvGraphicFramePr>
            <a:graphicFrameLocks noChangeAspect="1"/>
          </p:cNvGraphicFramePr>
          <p:nvPr/>
        </p:nvGraphicFramePr>
        <p:xfrm>
          <a:off x="1447800" y="4210050"/>
          <a:ext cx="577850" cy="461963"/>
        </p:xfrm>
        <a:graphic>
          <a:graphicData uri="http://schemas.openxmlformats.org/presentationml/2006/ole">
            <mc:AlternateContent xmlns:mc="http://schemas.openxmlformats.org/markup-compatibility/2006">
              <mc:Choice xmlns:v="urn:schemas-microsoft-com:vml" Requires="v">
                <p:oleObj spid="_x0000_s244620" name="Equation" r:id="rId3" imgW="304560" imgH="203040" progId="Equation.DSMT4">
                  <p:embed/>
                </p:oleObj>
              </mc:Choice>
              <mc:Fallback>
                <p:oleObj name="Equation" r:id="rId3" imgW="304560" imgH="203040" progId="Equation.DSMT4">
                  <p:embed/>
                  <p:pic>
                    <p:nvPicPr>
                      <p:cNvPr id="326664"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210050"/>
                        <a:ext cx="577850" cy="461963"/>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6665" name="Object 9"/>
          <p:cNvGraphicFramePr>
            <a:graphicFrameLocks noChangeAspect="1"/>
          </p:cNvGraphicFramePr>
          <p:nvPr/>
        </p:nvGraphicFramePr>
        <p:xfrm>
          <a:off x="1752600" y="3048000"/>
          <a:ext cx="830263" cy="519113"/>
        </p:xfrm>
        <a:graphic>
          <a:graphicData uri="http://schemas.openxmlformats.org/presentationml/2006/ole">
            <mc:AlternateContent xmlns:mc="http://schemas.openxmlformats.org/markup-compatibility/2006">
              <mc:Choice xmlns:v="urn:schemas-microsoft-com:vml" Requires="v">
                <p:oleObj spid="_x0000_s244621" name="Equation" r:id="rId5" imgW="342720" imgH="228600" progId="Equation.DSMT4">
                  <p:embed/>
                </p:oleObj>
              </mc:Choice>
              <mc:Fallback>
                <p:oleObj name="Equation" r:id="rId5" imgW="342720" imgH="228600" progId="Equation.DSMT4">
                  <p:embed/>
                  <p:pic>
                    <p:nvPicPr>
                      <p:cNvPr id="326665"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3048000"/>
                        <a:ext cx="830263" cy="519113"/>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26666" name="Object 10"/>
          <p:cNvGraphicFramePr>
            <a:graphicFrameLocks noChangeAspect="1"/>
          </p:cNvGraphicFramePr>
          <p:nvPr/>
        </p:nvGraphicFramePr>
        <p:xfrm>
          <a:off x="2057400" y="4267200"/>
          <a:ext cx="598488" cy="374650"/>
        </p:xfrm>
        <a:graphic>
          <a:graphicData uri="http://schemas.openxmlformats.org/presentationml/2006/ole">
            <mc:AlternateContent xmlns:mc="http://schemas.openxmlformats.org/markup-compatibility/2006">
              <mc:Choice xmlns:v="urn:schemas-microsoft-com:vml" Requires="v">
                <p:oleObj spid="_x0000_s244622" name="Equation" r:id="rId7" imgW="317160" imgH="164880" progId="Equation.DSMT4">
                  <p:embed/>
                </p:oleObj>
              </mc:Choice>
              <mc:Fallback>
                <p:oleObj name="Equation" r:id="rId7" imgW="317160" imgH="164880" progId="Equation.DSMT4">
                  <p:embed/>
                  <p:pic>
                    <p:nvPicPr>
                      <p:cNvPr id="326666"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4267200"/>
                        <a:ext cx="598488" cy="37465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pic>
        <p:nvPicPr>
          <p:cNvPr id="326667" name="Picture 11" descr="FG26_006"/>
          <p:cNvPicPr>
            <a:picLocks noChangeAspect="1" noChangeArrowheads="1"/>
          </p:cNvPicPr>
          <p:nvPr/>
        </p:nvPicPr>
        <p:blipFill>
          <a:blip r:embed="rId9"/>
          <a:srcRect/>
          <a:stretch>
            <a:fillRect/>
          </a:stretch>
        </p:blipFill>
        <p:spPr bwMode="auto">
          <a:xfrm>
            <a:off x="6248400" y="533400"/>
            <a:ext cx="2895600" cy="1981200"/>
          </a:xfrm>
          <a:prstGeom prst="rect">
            <a:avLst/>
          </a:prstGeom>
          <a:noFill/>
        </p:spPr>
      </p:pic>
      <p:sp>
        <p:nvSpPr>
          <p:cNvPr id="326668" name="AutoShape 12"/>
          <p:cNvSpPr>
            <a:spLocks noChangeArrowheads="1"/>
          </p:cNvSpPr>
          <p:nvPr/>
        </p:nvSpPr>
        <p:spPr bwMode="auto">
          <a:xfrm>
            <a:off x="3962400" y="2895600"/>
            <a:ext cx="889000" cy="609600"/>
          </a:xfrm>
          <a:prstGeom prst="rightArrow">
            <a:avLst>
              <a:gd name="adj1" fmla="val 50000"/>
              <a:gd name="adj2" fmla="val 36458"/>
            </a:avLst>
          </a:prstGeom>
          <a:solidFill>
            <a:srgbClr val="FFFF66"/>
          </a:solidFill>
          <a:ln w="28575">
            <a:solidFill>
              <a:srgbClr val="CC0000"/>
            </a:solidFill>
            <a:miter lim="800000"/>
            <a:headEnd/>
            <a:tailEnd/>
          </a:ln>
          <a:effectLst/>
        </p:spPr>
        <p:txBody>
          <a:bodyPr wrap="none" anchor="ctr">
            <a:prstTxWarp prst="textNoShape">
              <a:avLst/>
            </a:prstTxWarp>
            <a:spAutoFit/>
          </a:bodyPr>
          <a:lstStyle/>
          <a:p>
            <a:pPr algn="ctr"/>
            <a:r>
              <a:rPr lang="en-US" sz="1600" b="1">
                <a:solidFill>
                  <a:srgbClr val="CC0000"/>
                </a:solidFill>
                <a:latin typeface="Arial Narrow" charset="0"/>
              </a:rPr>
              <a:t>Parallel</a:t>
            </a:r>
          </a:p>
        </p:txBody>
      </p:sp>
      <p:graphicFrame>
        <p:nvGraphicFramePr>
          <p:cNvPr id="326669" name="Object 13"/>
          <p:cNvGraphicFramePr>
            <a:graphicFrameLocks noChangeAspect="1"/>
          </p:cNvGraphicFramePr>
          <p:nvPr/>
        </p:nvGraphicFramePr>
        <p:xfrm>
          <a:off x="5053013" y="2755900"/>
          <a:ext cx="890587" cy="952500"/>
        </p:xfrm>
        <a:graphic>
          <a:graphicData uri="http://schemas.openxmlformats.org/presentationml/2006/ole">
            <mc:AlternateContent xmlns:mc="http://schemas.openxmlformats.org/markup-compatibility/2006">
              <mc:Choice xmlns:v="urn:schemas-microsoft-com:vml" Requires="v">
                <p:oleObj spid="_x0000_s244623" name="Equation" r:id="rId10" imgW="368280" imgH="419040" progId="Equation.DSMT4">
                  <p:embed/>
                </p:oleObj>
              </mc:Choice>
              <mc:Fallback>
                <p:oleObj name="Equation" r:id="rId10" imgW="368280" imgH="419040" progId="Equation.DSMT4">
                  <p:embed/>
                  <p:pic>
                    <p:nvPicPr>
                      <p:cNvPr id="326669"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53013" y="2755900"/>
                        <a:ext cx="890587" cy="9525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26670" name="Object 14"/>
          <p:cNvGraphicFramePr>
            <a:graphicFrameLocks noChangeAspect="1"/>
          </p:cNvGraphicFramePr>
          <p:nvPr/>
        </p:nvGraphicFramePr>
        <p:xfrm>
          <a:off x="7162800" y="3048000"/>
          <a:ext cx="828675" cy="519113"/>
        </p:xfrm>
        <a:graphic>
          <a:graphicData uri="http://schemas.openxmlformats.org/presentationml/2006/ole">
            <mc:AlternateContent xmlns:mc="http://schemas.openxmlformats.org/markup-compatibility/2006">
              <mc:Choice xmlns:v="urn:schemas-microsoft-com:vml" Requires="v">
                <p:oleObj spid="_x0000_s244624" name="Equation" r:id="rId12" imgW="342720" imgH="228600" progId="Equation.DSMT4">
                  <p:embed/>
                </p:oleObj>
              </mc:Choice>
              <mc:Fallback>
                <p:oleObj name="Equation" r:id="rId12" imgW="342720" imgH="228600" progId="Equation.DSMT4">
                  <p:embed/>
                  <p:pic>
                    <p:nvPicPr>
                      <p:cNvPr id="326670" name="Object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62800" y="3048000"/>
                        <a:ext cx="828675" cy="519113"/>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sp>
        <p:nvSpPr>
          <p:cNvPr id="326671" name="AutoShape 15"/>
          <p:cNvSpPr>
            <a:spLocks noChangeArrowheads="1"/>
          </p:cNvSpPr>
          <p:nvPr/>
        </p:nvSpPr>
        <p:spPr bwMode="auto">
          <a:xfrm>
            <a:off x="6613525" y="2895600"/>
            <a:ext cx="457200" cy="609600"/>
          </a:xfrm>
          <a:prstGeom prst="rightArrow">
            <a:avLst>
              <a:gd name="adj1" fmla="val 50000"/>
              <a:gd name="adj2" fmla="val 25000"/>
            </a:avLst>
          </a:prstGeom>
          <a:solidFill>
            <a:srgbClr val="FFFF66"/>
          </a:solidFill>
          <a:ln w="28575">
            <a:solidFill>
              <a:srgbClr val="CC0000"/>
            </a:solidFill>
            <a:miter lim="800000"/>
            <a:headEnd/>
            <a:tailEnd/>
          </a:ln>
          <a:effectLst/>
        </p:spPr>
        <p:txBody>
          <a:bodyPr wrap="none" anchor="ctr">
            <a:prstTxWarp prst="textNoShape">
              <a:avLst/>
            </a:prstTxWarp>
            <a:spAutoFit/>
          </a:bodyPr>
          <a:lstStyle/>
          <a:p>
            <a:pPr algn="ctr"/>
            <a:r>
              <a:rPr lang="en-US" sz="1600" b="1">
                <a:solidFill>
                  <a:srgbClr val="CC0000"/>
                </a:solidFill>
                <a:latin typeface="Arial Narrow" charset="0"/>
              </a:rPr>
              <a:t>So</a:t>
            </a:r>
          </a:p>
        </p:txBody>
      </p:sp>
      <p:graphicFrame>
        <p:nvGraphicFramePr>
          <p:cNvPr id="326672" name="Object 16"/>
          <p:cNvGraphicFramePr>
            <a:graphicFrameLocks noChangeAspect="1"/>
          </p:cNvGraphicFramePr>
          <p:nvPr/>
        </p:nvGraphicFramePr>
        <p:xfrm>
          <a:off x="5943600" y="4197350"/>
          <a:ext cx="598488" cy="374650"/>
        </p:xfrm>
        <a:graphic>
          <a:graphicData uri="http://schemas.openxmlformats.org/presentationml/2006/ole">
            <mc:AlternateContent xmlns:mc="http://schemas.openxmlformats.org/markup-compatibility/2006">
              <mc:Choice xmlns:v="urn:schemas-microsoft-com:vml" Requires="v">
                <p:oleObj spid="_x0000_s244625" name="Equation" r:id="rId14" imgW="317160" imgH="164880" progId="Equation.DSMT4">
                  <p:embed/>
                </p:oleObj>
              </mc:Choice>
              <mc:Fallback>
                <p:oleObj name="Equation" r:id="rId14" imgW="317160" imgH="164880" progId="Equation.DSMT4">
                  <p:embed/>
                  <p:pic>
                    <p:nvPicPr>
                      <p:cNvPr id="326672" name="Object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43600" y="4197350"/>
                        <a:ext cx="598488" cy="37465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6673" name="Object 17"/>
          <p:cNvGraphicFramePr>
            <a:graphicFrameLocks noChangeAspect="1"/>
          </p:cNvGraphicFramePr>
          <p:nvPr/>
        </p:nvGraphicFramePr>
        <p:xfrm>
          <a:off x="5334000" y="4186238"/>
          <a:ext cx="577850" cy="461962"/>
        </p:xfrm>
        <a:graphic>
          <a:graphicData uri="http://schemas.openxmlformats.org/presentationml/2006/ole">
            <mc:AlternateContent xmlns:mc="http://schemas.openxmlformats.org/markup-compatibility/2006">
              <mc:Choice xmlns:v="urn:schemas-microsoft-com:vml" Requires="v">
                <p:oleObj spid="_x0000_s244626" name="Equation" r:id="rId16" imgW="304560" imgH="203040" progId="Equation.DSMT4">
                  <p:embed/>
                </p:oleObj>
              </mc:Choice>
              <mc:Fallback>
                <p:oleObj name="Equation" r:id="rId16" imgW="304560" imgH="203040" progId="Equation.DSMT4">
                  <p:embed/>
                  <p:pic>
                    <p:nvPicPr>
                      <p:cNvPr id="326673" name="Object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34000" y="4186238"/>
                        <a:ext cx="577850" cy="461962"/>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
        <p:nvSpPr>
          <p:cNvPr id="326674" name="Text Box 18"/>
          <p:cNvSpPr txBox="1">
            <a:spLocks noChangeArrowheads="1"/>
          </p:cNvSpPr>
          <p:nvPr/>
        </p:nvSpPr>
        <p:spPr bwMode="auto">
          <a:xfrm>
            <a:off x="4267200" y="4191000"/>
            <a:ext cx="10668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parallel</a:t>
            </a:r>
          </a:p>
        </p:txBody>
      </p:sp>
      <p:graphicFrame>
        <p:nvGraphicFramePr>
          <p:cNvPr id="326675" name="Object 19"/>
          <p:cNvGraphicFramePr>
            <a:graphicFrameLocks noChangeAspect="1"/>
          </p:cNvGraphicFramePr>
          <p:nvPr/>
        </p:nvGraphicFramePr>
        <p:xfrm>
          <a:off x="2590800" y="3962400"/>
          <a:ext cx="695325" cy="1008063"/>
        </p:xfrm>
        <a:graphic>
          <a:graphicData uri="http://schemas.openxmlformats.org/presentationml/2006/ole">
            <mc:AlternateContent xmlns:mc="http://schemas.openxmlformats.org/markup-compatibility/2006">
              <mc:Choice xmlns:v="urn:schemas-microsoft-com:vml" Requires="v">
                <p:oleObj spid="_x0000_s244627" name="Equation" r:id="rId18" imgW="368280" imgH="444240" progId="Equation.DSMT4">
                  <p:embed/>
                </p:oleObj>
              </mc:Choice>
              <mc:Fallback>
                <p:oleObj name="Equation" r:id="rId18" imgW="368280" imgH="444240" progId="Equation.DSMT4">
                  <p:embed/>
                  <p:pic>
                    <p:nvPicPr>
                      <p:cNvPr id="326675" name="Object 1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90800" y="3962400"/>
                        <a:ext cx="695325" cy="1008063"/>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6676" name="Object 20"/>
          <p:cNvGraphicFramePr>
            <a:graphicFrameLocks noChangeAspect="1"/>
          </p:cNvGraphicFramePr>
          <p:nvPr/>
        </p:nvGraphicFramePr>
        <p:xfrm>
          <a:off x="3278188" y="3962400"/>
          <a:ext cx="455612" cy="892175"/>
        </p:xfrm>
        <a:graphic>
          <a:graphicData uri="http://schemas.openxmlformats.org/presentationml/2006/ole">
            <mc:AlternateContent xmlns:mc="http://schemas.openxmlformats.org/markup-compatibility/2006">
              <mc:Choice xmlns:v="urn:schemas-microsoft-com:vml" Requires="v">
                <p:oleObj spid="_x0000_s244628" name="Equation" r:id="rId20" imgW="241200" imgH="393480" progId="Equation.DSMT4">
                  <p:embed/>
                </p:oleObj>
              </mc:Choice>
              <mc:Fallback>
                <p:oleObj name="Equation" r:id="rId20" imgW="241200" imgH="393480" progId="Equation.DSMT4">
                  <p:embed/>
                  <p:pic>
                    <p:nvPicPr>
                      <p:cNvPr id="326676" name="Object 2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78188" y="3962400"/>
                        <a:ext cx="455612" cy="8921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6677" name="Object 21"/>
          <p:cNvGraphicFramePr>
            <a:graphicFrameLocks noChangeAspect="1"/>
          </p:cNvGraphicFramePr>
          <p:nvPr/>
        </p:nvGraphicFramePr>
        <p:xfrm>
          <a:off x="6477000" y="3944938"/>
          <a:ext cx="695325" cy="1008062"/>
        </p:xfrm>
        <a:graphic>
          <a:graphicData uri="http://schemas.openxmlformats.org/presentationml/2006/ole">
            <mc:AlternateContent xmlns:mc="http://schemas.openxmlformats.org/markup-compatibility/2006">
              <mc:Choice xmlns:v="urn:schemas-microsoft-com:vml" Requires="v">
                <p:oleObj spid="_x0000_s244629" name="Equation" r:id="rId22" imgW="368280" imgH="444240" progId="Equation.DSMT4">
                  <p:embed/>
                </p:oleObj>
              </mc:Choice>
              <mc:Fallback>
                <p:oleObj name="Equation" r:id="rId22" imgW="368280" imgH="444240" progId="Equation.DSMT4">
                  <p:embed/>
                  <p:pic>
                    <p:nvPicPr>
                      <p:cNvPr id="326677" name="Object 2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477000" y="3944938"/>
                        <a:ext cx="695325" cy="1008062"/>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6678" name="Object 22"/>
          <p:cNvGraphicFramePr>
            <a:graphicFrameLocks noChangeAspect="1"/>
          </p:cNvGraphicFramePr>
          <p:nvPr/>
        </p:nvGraphicFramePr>
        <p:xfrm>
          <a:off x="7162800" y="3962400"/>
          <a:ext cx="792163" cy="892175"/>
        </p:xfrm>
        <a:graphic>
          <a:graphicData uri="http://schemas.openxmlformats.org/presentationml/2006/ole">
            <mc:AlternateContent xmlns:mc="http://schemas.openxmlformats.org/markup-compatibility/2006">
              <mc:Choice xmlns:v="urn:schemas-microsoft-com:vml" Requires="v">
                <p:oleObj spid="_x0000_s244630" name="Equation" r:id="rId24" imgW="419040" imgH="393480" progId="Equation.DSMT4">
                  <p:embed/>
                </p:oleObj>
              </mc:Choice>
              <mc:Fallback>
                <p:oleObj name="Equation" r:id="rId24" imgW="419040" imgH="393480" progId="Equation.DSMT4">
                  <p:embed/>
                  <p:pic>
                    <p:nvPicPr>
                      <p:cNvPr id="326678" name="Object 2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162800" y="3962400"/>
                        <a:ext cx="792163" cy="8921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6679" name="Object 23"/>
          <p:cNvGraphicFramePr>
            <a:graphicFrameLocks noChangeAspect="1"/>
          </p:cNvGraphicFramePr>
          <p:nvPr/>
        </p:nvGraphicFramePr>
        <p:xfrm>
          <a:off x="7926388" y="4191000"/>
          <a:ext cx="455612" cy="460375"/>
        </p:xfrm>
        <a:graphic>
          <a:graphicData uri="http://schemas.openxmlformats.org/presentationml/2006/ole">
            <mc:AlternateContent xmlns:mc="http://schemas.openxmlformats.org/markup-compatibility/2006">
              <mc:Choice xmlns:v="urn:schemas-microsoft-com:vml" Requires="v">
                <p:oleObj spid="_x0000_s244631" name="Equation" r:id="rId26" imgW="241200" imgH="203040" progId="Equation.DSMT4">
                  <p:embed/>
                </p:oleObj>
              </mc:Choice>
              <mc:Fallback>
                <p:oleObj name="Equation" r:id="rId26" imgW="241200" imgH="203040" progId="Equation.DSMT4">
                  <p:embed/>
                  <p:pic>
                    <p:nvPicPr>
                      <p:cNvPr id="326679" name="Object 2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926388" y="4191000"/>
                        <a:ext cx="455612" cy="4603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
        <p:nvSpPr>
          <p:cNvPr id="326680" name="Text Box 24"/>
          <p:cNvSpPr txBox="1">
            <a:spLocks noChangeArrowheads="1"/>
          </p:cNvSpPr>
          <p:nvPr/>
        </p:nvSpPr>
        <p:spPr bwMode="auto">
          <a:xfrm>
            <a:off x="457200" y="4876800"/>
            <a:ext cx="50292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So parallel circuit provides brighter lighting.</a:t>
            </a:r>
          </a:p>
        </p:txBody>
      </p:sp>
      <p:sp>
        <p:nvSpPr>
          <p:cNvPr id="326681" name="Text Box 25"/>
          <p:cNvSpPr txBox="1">
            <a:spLocks noChangeArrowheads="1"/>
          </p:cNvSpPr>
          <p:nvPr/>
        </p:nvSpPr>
        <p:spPr bwMode="auto">
          <a:xfrm>
            <a:off x="381000" y="5257800"/>
            <a:ext cx="8534400" cy="822325"/>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(b) Car’s headlights are in parallel to provide brighter lighting and also to prevent both lights going out at the same time when one burns out. </a:t>
            </a:r>
          </a:p>
        </p:txBody>
      </p:sp>
      <p:sp>
        <p:nvSpPr>
          <p:cNvPr id="326682" name="Text Box 26"/>
          <p:cNvSpPr txBox="1">
            <a:spLocks noChangeArrowheads="1"/>
          </p:cNvSpPr>
          <p:nvPr/>
        </p:nvSpPr>
        <p:spPr bwMode="auto">
          <a:xfrm>
            <a:off x="228600" y="6172200"/>
            <a:ext cx="4419600" cy="457200"/>
          </a:xfrm>
          <a:prstGeom prst="rect">
            <a:avLst/>
          </a:prstGeom>
          <a:solidFill>
            <a:srgbClr val="FFFF66"/>
          </a:solidFill>
          <a:ln w="9525">
            <a:noFill/>
            <a:miter lim="800000"/>
            <a:headEnd/>
            <a:tailEnd/>
          </a:ln>
          <a:effectLst/>
        </p:spPr>
        <p:txBody>
          <a:bodyPr>
            <a:prstTxWarp prst="textNoShape">
              <a:avLst/>
            </a:prstTxWarp>
            <a:spAutoFit/>
          </a:bodyPr>
          <a:lstStyle/>
          <a:p>
            <a:r>
              <a:rPr lang="en-US">
                <a:solidFill>
                  <a:srgbClr val="CC0000"/>
                </a:solidFill>
                <a:latin typeface="Arial Narrow" charset="0"/>
              </a:rPr>
              <a:t>So what is bad about parallel circuits?</a:t>
            </a:r>
          </a:p>
        </p:txBody>
      </p:sp>
      <p:sp>
        <p:nvSpPr>
          <p:cNvPr id="326683" name="Text Box 27"/>
          <p:cNvSpPr txBox="1">
            <a:spLocks noChangeArrowheads="1"/>
          </p:cNvSpPr>
          <p:nvPr/>
        </p:nvSpPr>
        <p:spPr bwMode="auto">
          <a:xfrm>
            <a:off x="4876800" y="6172200"/>
            <a:ext cx="4038600" cy="457200"/>
          </a:xfrm>
          <a:prstGeom prst="rect">
            <a:avLst/>
          </a:prstGeom>
          <a:solidFill>
            <a:srgbClr val="FFFF66"/>
          </a:solidFill>
          <a:ln w="9525">
            <a:noFill/>
            <a:miter lim="800000"/>
            <a:headEnd/>
            <a:tailEnd/>
          </a:ln>
          <a:effectLst/>
        </p:spPr>
        <p:txBody>
          <a:bodyPr>
            <a:prstTxWarp prst="textNoShape">
              <a:avLst/>
            </a:prstTxWarp>
            <a:spAutoFit/>
          </a:bodyPr>
          <a:lstStyle/>
          <a:p>
            <a:r>
              <a:rPr lang="en-US">
                <a:solidFill>
                  <a:srgbClr val="CC0000"/>
                </a:solidFill>
                <a:latin typeface="Arial Narrow" charset="0"/>
              </a:rPr>
              <a:t>Uses more energy in a given time.</a:t>
            </a:r>
          </a:p>
        </p:txBody>
      </p:sp>
      <p:graphicFrame>
        <p:nvGraphicFramePr>
          <p:cNvPr id="326684" name="Object 28"/>
          <p:cNvGraphicFramePr>
            <a:graphicFrameLocks noChangeAspect="1"/>
          </p:cNvGraphicFramePr>
          <p:nvPr/>
        </p:nvGraphicFramePr>
        <p:xfrm>
          <a:off x="2600325" y="3082925"/>
          <a:ext cx="523875" cy="346075"/>
        </p:xfrm>
        <a:graphic>
          <a:graphicData uri="http://schemas.openxmlformats.org/presentationml/2006/ole">
            <mc:AlternateContent xmlns:mc="http://schemas.openxmlformats.org/markup-compatibility/2006">
              <mc:Choice xmlns:v="urn:schemas-microsoft-com:vml" Requires="v">
                <p:oleObj spid="_x0000_s244632" name="Equation" r:id="rId28" imgW="215640" imgH="152280" progId="Equation.DSMT4">
                  <p:embed/>
                </p:oleObj>
              </mc:Choice>
              <mc:Fallback>
                <p:oleObj name="Equation" r:id="rId28" imgW="215640" imgH="152280" progId="Equation.DSMT4">
                  <p:embed/>
                  <p:pic>
                    <p:nvPicPr>
                      <p:cNvPr id="326684" name="Object 28"/>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600325" y="3082925"/>
                        <a:ext cx="523875" cy="3460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26685" name="Object 29"/>
          <p:cNvGraphicFramePr>
            <a:graphicFrameLocks noChangeAspect="1"/>
          </p:cNvGraphicFramePr>
          <p:nvPr/>
        </p:nvGraphicFramePr>
        <p:xfrm>
          <a:off x="5943600" y="2743200"/>
          <a:ext cx="400050" cy="836613"/>
        </p:xfrm>
        <a:graphic>
          <a:graphicData uri="http://schemas.openxmlformats.org/presentationml/2006/ole">
            <mc:AlternateContent xmlns:mc="http://schemas.openxmlformats.org/markup-compatibility/2006">
              <mc:Choice xmlns:v="urn:schemas-microsoft-com:vml" Requires="v">
                <p:oleObj spid="_x0000_s244633" name="Equation" r:id="rId30" imgW="164880" imgH="368280" progId="Equation.DSMT4">
                  <p:embed/>
                </p:oleObj>
              </mc:Choice>
              <mc:Fallback>
                <p:oleObj name="Equation" r:id="rId30" imgW="164880" imgH="368280" progId="Equation.DSMT4">
                  <p:embed/>
                  <p:pic>
                    <p:nvPicPr>
                      <p:cNvPr id="326685" name="Object 29"/>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943600" y="2743200"/>
                        <a:ext cx="400050" cy="836613"/>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26686" name="Object 30"/>
          <p:cNvGraphicFramePr>
            <a:graphicFrameLocks noChangeAspect="1"/>
          </p:cNvGraphicFramePr>
          <p:nvPr/>
        </p:nvGraphicFramePr>
        <p:xfrm>
          <a:off x="7981950" y="2820988"/>
          <a:ext cx="400050" cy="836612"/>
        </p:xfrm>
        <a:graphic>
          <a:graphicData uri="http://schemas.openxmlformats.org/presentationml/2006/ole">
            <mc:AlternateContent xmlns:mc="http://schemas.openxmlformats.org/markup-compatibility/2006">
              <mc:Choice xmlns:v="urn:schemas-microsoft-com:vml" Requires="v">
                <p:oleObj spid="_x0000_s244634" name="Equation" r:id="rId32" imgW="164880" imgH="368280" progId="Equation.DSMT4">
                  <p:embed/>
                </p:oleObj>
              </mc:Choice>
              <mc:Fallback>
                <p:oleObj name="Equation" r:id="rId32" imgW="164880" imgH="368280" progId="Equation.DSMT4">
                  <p:embed/>
                  <p:pic>
                    <p:nvPicPr>
                      <p:cNvPr id="326686" name="Object 3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981950" y="2820988"/>
                        <a:ext cx="400050" cy="836612"/>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24801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Date Placeholder 3"/>
          <p:cNvSpPr>
            <a:spLocks noGrp="1"/>
          </p:cNvSpPr>
          <p:nvPr>
            <p:ph type="dt" sz="half" idx="10"/>
          </p:nvPr>
        </p:nvSpPr>
        <p:spPr/>
        <p:txBody>
          <a:bodyPr/>
          <a:lstStyle/>
          <a:p>
            <a:r>
              <a:rPr lang="en-US"/>
              <a:t>Monday, Oct. 26, 2020</a:t>
            </a:r>
          </a:p>
        </p:txBody>
      </p:sp>
      <p:sp>
        <p:nvSpPr>
          <p:cNvPr id="36" name="Footer Placeholder 4"/>
          <p:cNvSpPr>
            <a:spLocks noGrp="1"/>
          </p:cNvSpPr>
          <p:nvPr>
            <p:ph type="ftr" sz="quarter" idx="11"/>
          </p:nvPr>
        </p:nvSpPr>
        <p:spPr/>
        <p:txBody>
          <a:bodyPr/>
          <a:lstStyle/>
          <a:p>
            <a:r>
              <a:rPr lang="de-DE"/>
              <a:t>PHYS 1444-002, Fall 2020                    Dr. Jaehoon Yu</a:t>
            </a:r>
            <a:endParaRPr lang="en-US"/>
          </a:p>
        </p:txBody>
      </p:sp>
      <p:sp>
        <p:nvSpPr>
          <p:cNvPr id="37" name="Slide Number Placeholder 5"/>
          <p:cNvSpPr>
            <a:spLocks noGrp="1"/>
          </p:cNvSpPr>
          <p:nvPr>
            <p:ph type="sldNum" sz="quarter" idx="12"/>
          </p:nvPr>
        </p:nvSpPr>
        <p:spPr/>
        <p:txBody>
          <a:bodyPr/>
          <a:lstStyle/>
          <a:p>
            <a:fld id="{470B764D-6CCF-CC49-AE57-F3B5A6E91CF5}" type="slidenum">
              <a:rPr lang="en-US"/>
              <a:pPr/>
              <a:t>23</a:t>
            </a:fld>
            <a:endParaRPr lang="en-US"/>
          </a:p>
        </p:txBody>
      </p:sp>
      <p:grpSp>
        <p:nvGrpSpPr>
          <p:cNvPr id="2" name="Group 2"/>
          <p:cNvGrpSpPr>
            <a:grpSpLocks/>
          </p:cNvGrpSpPr>
          <p:nvPr/>
        </p:nvGrpSpPr>
        <p:grpSpPr bwMode="auto">
          <a:xfrm>
            <a:off x="6248400" y="228600"/>
            <a:ext cx="3581400" cy="4724400"/>
            <a:chOff x="3504" y="0"/>
            <a:chExt cx="1920" cy="1488"/>
          </a:xfrm>
        </p:grpSpPr>
        <p:pic>
          <p:nvPicPr>
            <p:cNvPr id="327683" name="Picture 3" descr="FG26_008"/>
            <p:cNvPicPr>
              <a:picLocks noChangeAspect="1" noChangeArrowheads="1"/>
            </p:cNvPicPr>
            <p:nvPr/>
          </p:nvPicPr>
          <p:blipFill>
            <a:blip r:embed="rId3"/>
            <a:srcRect/>
            <a:stretch>
              <a:fillRect/>
            </a:stretch>
          </p:blipFill>
          <p:spPr bwMode="auto">
            <a:xfrm>
              <a:off x="3504" y="0"/>
              <a:ext cx="1920" cy="1440"/>
            </a:xfrm>
            <a:prstGeom prst="rect">
              <a:avLst/>
            </a:prstGeom>
            <a:noFill/>
          </p:spPr>
        </p:pic>
        <p:sp>
          <p:nvSpPr>
            <p:cNvPr id="327684" name="Rectangle 4"/>
            <p:cNvSpPr>
              <a:spLocks noChangeArrowheads="1"/>
            </p:cNvSpPr>
            <p:nvPr/>
          </p:nvSpPr>
          <p:spPr bwMode="auto">
            <a:xfrm>
              <a:off x="3792" y="672"/>
              <a:ext cx="1344" cy="816"/>
            </a:xfrm>
            <a:prstGeom prst="rect">
              <a:avLst/>
            </a:prstGeom>
            <a:solidFill>
              <a:schemeClr val="bg1"/>
            </a:solidFill>
            <a:ln w="9525">
              <a:noFill/>
              <a:miter lim="800000"/>
              <a:headEnd/>
              <a:tailEnd/>
            </a:ln>
            <a:effectLst/>
          </p:spPr>
          <p:txBody>
            <a:bodyPr anchor="ctr">
              <a:prstTxWarp prst="textNoShape">
                <a:avLst/>
              </a:prstTxWarp>
              <a:spAutoFit/>
            </a:bodyPr>
            <a:lstStyle/>
            <a:p>
              <a:endParaRPr lang="en-US"/>
            </a:p>
          </p:txBody>
        </p:sp>
      </p:grpSp>
      <p:sp>
        <p:nvSpPr>
          <p:cNvPr id="327685" name="Rectangle 5"/>
          <p:cNvSpPr>
            <a:spLocks noGrp="1" noChangeArrowheads="1"/>
          </p:cNvSpPr>
          <p:nvPr>
            <p:ph type="title"/>
          </p:nvPr>
        </p:nvSpPr>
        <p:spPr>
          <a:xfrm>
            <a:off x="228600" y="-76200"/>
            <a:ext cx="8686800" cy="762000"/>
          </a:xfrm>
        </p:spPr>
        <p:txBody>
          <a:bodyPr/>
          <a:lstStyle/>
          <a:p>
            <a:r>
              <a:rPr lang="en-US"/>
              <a:t>Example 26 – 5 </a:t>
            </a:r>
          </a:p>
        </p:txBody>
      </p:sp>
      <p:sp>
        <p:nvSpPr>
          <p:cNvPr id="327686" name="Text Box 6"/>
          <p:cNvSpPr txBox="1">
            <a:spLocks noChangeArrowheads="1"/>
          </p:cNvSpPr>
          <p:nvPr/>
        </p:nvSpPr>
        <p:spPr bwMode="auto">
          <a:xfrm>
            <a:off x="152400" y="609600"/>
            <a:ext cx="6858000" cy="830997"/>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b="1" dirty="0">
                <a:solidFill>
                  <a:schemeClr val="accent2"/>
                </a:solidFill>
                <a:latin typeface="Arial Narrow" charset="0"/>
              </a:rPr>
              <a:t>Current in one branch. </a:t>
            </a:r>
            <a:r>
              <a:rPr lang="en-US" dirty="0">
                <a:solidFill>
                  <a:schemeClr val="accent2"/>
                </a:solidFill>
                <a:latin typeface="Arial Narrow" charset="0"/>
              </a:rPr>
              <a:t>What is the current flowing through the 500-</a:t>
            </a:r>
            <a:r>
              <a:rPr lang="en-US" dirty="0">
                <a:solidFill>
                  <a:schemeClr val="accent2"/>
                </a:solidFill>
                <a:latin typeface="Symbol" charset="2"/>
              </a:rPr>
              <a:t>Ω</a:t>
            </a:r>
            <a:r>
              <a:rPr lang="en-US" dirty="0">
                <a:solidFill>
                  <a:schemeClr val="accent2"/>
                </a:solidFill>
                <a:latin typeface="Arial Narrow" charset="0"/>
              </a:rPr>
              <a:t> resistor in the figure?</a:t>
            </a:r>
          </a:p>
        </p:txBody>
      </p:sp>
      <p:sp>
        <p:nvSpPr>
          <p:cNvPr id="327687" name="Text Box 7"/>
          <p:cNvSpPr txBox="1">
            <a:spLocks noChangeArrowheads="1"/>
          </p:cNvSpPr>
          <p:nvPr/>
        </p:nvSpPr>
        <p:spPr bwMode="auto">
          <a:xfrm>
            <a:off x="228600" y="1447800"/>
            <a:ext cx="3581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What do we need to find first? </a:t>
            </a:r>
          </a:p>
        </p:txBody>
      </p:sp>
      <p:sp>
        <p:nvSpPr>
          <p:cNvPr id="327688" name="Text Box 8"/>
          <p:cNvSpPr txBox="1">
            <a:spLocks noChangeArrowheads="1"/>
          </p:cNvSpPr>
          <p:nvPr/>
        </p:nvSpPr>
        <p:spPr bwMode="auto">
          <a:xfrm>
            <a:off x="457200" y="3581400"/>
            <a:ext cx="4343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Thus the total current in the circuit is</a:t>
            </a:r>
          </a:p>
        </p:txBody>
      </p:sp>
      <p:graphicFrame>
        <p:nvGraphicFramePr>
          <p:cNvPr id="327689" name="Object 9"/>
          <p:cNvGraphicFramePr>
            <a:graphicFrameLocks noChangeAspect="1"/>
          </p:cNvGraphicFramePr>
          <p:nvPr/>
        </p:nvGraphicFramePr>
        <p:xfrm>
          <a:off x="4710113" y="2449513"/>
          <a:ext cx="623887" cy="693737"/>
        </p:xfrm>
        <a:graphic>
          <a:graphicData uri="http://schemas.openxmlformats.org/presentationml/2006/ole">
            <mc:AlternateContent xmlns:mc="http://schemas.openxmlformats.org/markup-compatibility/2006">
              <mc:Choice xmlns:v="urn:schemas-microsoft-com:vml" Requires="v">
                <p:oleObj spid="_x0000_s246235" name="Equation" r:id="rId4" imgW="342720" imgH="406080" progId="Equation.DSMT4">
                  <p:embed/>
                </p:oleObj>
              </mc:Choice>
              <mc:Fallback>
                <p:oleObj name="Equation" r:id="rId4" imgW="342720" imgH="406080" progId="Equation.DSMT4">
                  <p:embed/>
                  <p:pic>
                    <p:nvPicPr>
                      <p:cNvPr id="327689"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0113" y="2449513"/>
                        <a:ext cx="623887" cy="693737"/>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27690" name="Object 10"/>
          <p:cNvGraphicFramePr>
            <a:graphicFrameLocks noChangeAspect="1"/>
          </p:cNvGraphicFramePr>
          <p:nvPr/>
        </p:nvGraphicFramePr>
        <p:xfrm>
          <a:off x="4724400" y="3733800"/>
          <a:ext cx="390525" cy="269875"/>
        </p:xfrm>
        <a:graphic>
          <a:graphicData uri="http://schemas.openxmlformats.org/presentationml/2006/ole">
            <mc:AlternateContent xmlns:mc="http://schemas.openxmlformats.org/markup-compatibility/2006">
              <mc:Choice xmlns:v="urn:schemas-microsoft-com:vml" Requires="v">
                <p:oleObj spid="_x0000_s246236" name="Equation" r:id="rId6" imgW="228600" imgH="152280" progId="Equation.DSMT4">
                  <p:embed/>
                </p:oleObj>
              </mc:Choice>
              <mc:Fallback>
                <p:oleObj name="Equation" r:id="rId6" imgW="228600" imgH="152280" progId="Equation.DSMT4">
                  <p:embed/>
                  <p:pic>
                    <p:nvPicPr>
                      <p:cNvPr id="32769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3733800"/>
                        <a:ext cx="390525" cy="2698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
        <p:nvSpPr>
          <p:cNvPr id="327691" name="Text Box 11"/>
          <p:cNvSpPr txBox="1">
            <a:spLocks noChangeArrowheads="1"/>
          </p:cNvSpPr>
          <p:nvPr/>
        </p:nvSpPr>
        <p:spPr bwMode="auto">
          <a:xfrm>
            <a:off x="3810000" y="1295400"/>
            <a:ext cx="3048000" cy="822325"/>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We need to find the total current.</a:t>
            </a:r>
          </a:p>
        </p:txBody>
      </p:sp>
      <p:sp>
        <p:nvSpPr>
          <p:cNvPr id="327692" name="Text Box 12"/>
          <p:cNvSpPr txBox="1">
            <a:spLocks noChangeArrowheads="1"/>
          </p:cNvSpPr>
          <p:nvPr/>
        </p:nvSpPr>
        <p:spPr bwMode="auto">
          <a:xfrm>
            <a:off x="304800" y="2057400"/>
            <a:ext cx="68580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To do that we need to compute the equivalent resistance. </a:t>
            </a:r>
          </a:p>
        </p:txBody>
      </p:sp>
      <p:sp>
        <p:nvSpPr>
          <p:cNvPr id="327693" name="Text Box 13"/>
          <p:cNvSpPr txBox="1">
            <a:spLocks noChangeArrowheads="1"/>
          </p:cNvSpPr>
          <p:nvPr/>
        </p:nvSpPr>
        <p:spPr bwMode="auto">
          <a:xfrm>
            <a:off x="457200" y="2590800"/>
            <a:ext cx="41148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R</a:t>
            </a:r>
            <a:r>
              <a:rPr lang="en-US" baseline="-25000">
                <a:solidFill>
                  <a:srgbClr val="CC00CC"/>
                </a:solidFill>
                <a:latin typeface="Arial Narrow" charset="0"/>
              </a:rPr>
              <a:t>eq</a:t>
            </a:r>
            <a:r>
              <a:rPr lang="en-US">
                <a:solidFill>
                  <a:srgbClr val="CC00CC"/>
                </a:solidFill>
                <a:latin typeface="Arial Narrow" charset="0"/>
              </a:rPr>
              <a:t> of the small parallel branch is: </a:t>
            </a:r>
          </a:p>
        </p:txBody>
      </p:sp>
      <p:graphicFrame>
        <p:nvGraphicFramePr>
          <p:cNvPr id="327694" name="Object 14"/>
          <p:cNvGraphicFramePr>
            <a:graphicFrameLocks noChangeAspect="1"/>
          </p:cNvGraphicFramePr>
          <p:nvPr/>
        </p:nvGraphicFramePr>
        <p:xfrm>
          <a:off x="7543800" y="2578100"/>
          <a:ext cx="577850" cy="347663"/>
        </p:xfrm>
        <a:graphic>
          <a:graphicData uri="http://schemas.openxmlformats.org/presentationml/2006/ole">
            <mc:AlternateContent xmlns:mc="http://schemas.openxmlformats.org/markup-compatibility/2006">
              <mc:Choice xmlns:v="urn:schemas-microsoft-com:vml" Requires="v">
                <p:oleObj spid="_x0000_s246237" name="Equation" r:id="rId8" imgW="317160" imgH="203040" progId="Equation.DSMT4">
                  <p:embed/>
                </p:oleObj>
              </mc:Choice>
              <mc:Fallback>
                <p:oleObj name="Equation" r:id="rId8" imgW="317160" imgH="203040" progId="Equation.DSMT4">
                  <p:embed/>
                  <p:pic>
                    <p:nvPicPr>
                      <p:cNvPr id="327694"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2578100"/>
                        <a:ext cx="577850" cy="347663"/>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sp>
        <p:nvSpPr>
          <p:cNvPr id="327695" name="Text Box 15"/>
          <p:cNvSpPr txBox="1">
            <a:spLocks noChangeArrowheads="1"/>
          </p:cNvSpPr>
          <p:nvPr/>
        </p:nvSpPr>
        <p:spPr bwMode="auto">
          <a:xfrm>
            <a:off x="457200" y="3048000"/>
            <a:ext cx="2438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R</a:t>
            </a:r>
            <a:r>
              <a:rPr lang="en-US" baseline="-25000">
                <a:solidFill>
                  <a:srgbClr val="CC00CC"/>
                </a:solidFill>
                <a:latin typeface="Arial Narrow" charset="0"/>
              </a:rPr>
              <a:t>eq</a:t>
            </a:r>
            <a:r>
              <a:rPr lang="en-US">
                <a:solidFill>
                  <a:srgbClr val="CC00CC"/>
                </a:solidFill>
                <a:latin typeface="Arial Narrow" charset="0"/>
              </a:rPr>
              <a:t> of the circuit is: </a:t>
            </a:r>
          </a:p>
        </p:txBody>
      </p:sp>
      <p:graphicFrame>
        <p:nvGraphicFramePr>
          <p:cNvPr id="327696" name="Object 16"/>
          <p:cNvGraphicFramePr>
            <a:graphicFrameLocks noChangeAspect="1"/>
          </p:cNvGraphicFramePr>
          <p:nvPr/>
        </p:nvGraphicFramePr>
        <p:xfrm>
          <a:off x="2971800" y="3133725"/>
          <a:ext cx="622300" cy="390525"/>
        </p:xfrm>
        <a:graphic>
          <a:graphicData uri="http://schemas.openxmlformats.org/presentationml/2006/ole">
            <mc:AlternateContent xmlns:mc="http://schemas.openxmlformats.org/markup-compatibility/2006">
              <mc:Choice xmlns:v="urn:schemas-microsoft-com:vml" Requires="v">
                <p:oleObj spid="_x0000_s246238" name="Equation" r:id="rId10" imgW="342720" imgH="228600" progId="Equation.DSMT4">
                  <p:embed/>
                </p:oleObj>
              </mc:Choice>
              <mc:Fallback>
                <p:oleObj name="Equation" r:id="rId10" imgW="342720" imgH="228600" progId="Equation.DSMT4">
                  <p:embed/>
                  <p:pic>
                    <p:nvPicPr>
                      <p:cNvPr id="327696" name="Object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71800" y="3133725"/>
                        <a:ext cx="622300" cy="39052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sp>
        <p:nvSpPr>
          <p:cNvPr id="327697" name="Text Box 17"/>
          <p:cNvSpPr txBox="1">
            <a:spLocks noChangeArrowheads="1"/>
          </p:cNvSpPr>
          <p:nvPr/>
        </p:nvSpPr>
        <p:spPr bwMode="auto">
          <a:xfrm>
            <a:off x="457200" y="4191000"/>
            <a:ext cx="54102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The voltage drop across the parallel branch is</a:t>
            </a:r>
          </a:p>
        </p:txBody>
      </p:sp>
      <p:graphicFrame>
        <p:nvGraphicFramePr>
          <p:cNvPr id="327698" name="Object 18"/>
          <p:cNvGraphicFramePr>
            <a:graphicFrameLocks noChangeAspect="1"/>
          </p:cNvGraphicFramePr>
          <p:nvPr/>
        </p:nvGraphicFramePr>
        <p:xfrm>
          <a:off x="5737225" y="4278313"/>
          <a:ext cx="511175" cy="368300"/>
        </p:xfrm>
        <a:graphic>
          <a:graphicData uri="http://schemas.openxmlformats.org/presentationml/2006/ole">
            <mc:AlternateContent xmlns:mc="http://schemas.openxmlformats.org/markup-compatibility/2006">
              <mc:Choice xmlns:v="urn:schemas-microsoft-com:vml" Requires="v">
                <p:oleObj spid="_x0000_s246239" name="Equation" r:id="rId12" imgW="330120" imgH="203040" progId="Equation.DSMT4">
                  <p:embed/>
                </p:oleObj>
              </mc:Choice>
              <mc:Fallback>
                <p:oleObj name="Equation" r:id="rId12" imgW="330120" imgH="203040" progId="Equation.DSMT4">
                  <p:embed/>
                  <p:pic>
                    <p:nvPicPr>
                      <p:cNvPr id="327698" name="Object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37225" y="4278313"/>
                        <a:ext cx="511175" cy="3683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
        <p:nvSpPr>
          <p:cNvPr id="327699" name="Text Box 19"/>
          <p:cNvSpPr txBox="1">
            <a:spLocks noChangeArrowheads="1"/>
          </p:cNvSpPr>
          <p:nvPr/>
        </p:nvSpPr>
        <p:spPr bwMode="auto">
          <a:xfrm>
            <a:off x="457200" y="4724400"/>
            <a:ext cx="6477000" cy="457200"/>
          </a:xfrm>
          <a:prstGeom prst="rect">
            <a:avLst/>
          </a:prstGeom>
          <a:noFill/>
          <a:ln w="9525">
            <a:noFill/>
            <a:miter lim="800000"/>
            <a:headEnd/>
            <a:tailEnd/>
          </a:ln>
          <a:effectLst/>
        </p:spPr>
        <p:txBody>
          <a:bodyPr>
            <a:prstTxWarp prst="textNoShape">
              <a:avLst/>
            </a:prstTxWarp>
            <a:spAutoFit/>
          </a:bodyPr>
          <a:lstStyle/>
          <a:p>
            <a:r>
              <a:rPr lang="en-US" dirty="0">
                <a:solidFill>
                  <a:srgbClr val="CC00CC"/>
                </a:solidFill>
                <a:latin typeface="Arial Narrow" charset="0"/>
              </a:rPr>
              <a:t>The current flowing across 500-</a:t>
            </a:r>
            <a:r>
              <a:rPr lang="en-US" dirty="0">
                <a:solidFill>
                  <a:srgbClr val="CC00CC"/>
                </a:solidFill>
                <a:latin typeface="Symbol" charset="2"/>
              </a:rPr>
              <a:t>Ω</a:t>
            </a:r>
            <a:r>
              <a:rPr lang="en-US" dirty="0">
                <a:solidFill>
                  <a:srgbClr val="CC00CC"/>
                </a:solidFill>
                <a:latin typeface="Arial Narrow" charset="0"/>
              </a:rPr>
              <a:t> resistor is therefore</a:t>
            </a:r>
          </a:p>
        </p:txBody>
      </p:sp>
      <p:graphicFrame>
        <p:nvGraphicFramePr>
          <p:cNvPr id="327700" name="Object 20"/>
          <p:cNvGraphicFramePr>
            <a:graphicFrameLocks noChangeAspect="1"/>
          </p:cNvGraphicFramePr>
          <p:nvPr/>
        </p:nvGraphicFramePr>
        <p:xfrm>
          <a:off x="2266950" y="5313363"/>
          <a:ext cx="857250" cy="393700"/>
        </p:xfrm>
        <a:graphic>
          <a:graphicData uri="http://schemas.openxmlformats.org/presentationml/2006/ole">
            <mc:AlternateContent xmlns:mc="http://schemas.openxmlformats.org/markup-compatibility/2006">
              <mc:Choice xmlns:v="urn:schemas-microsoft-com:vml" Requires="v">
                <p:oleObj spid="_x0000_s246240" name="Equation" r:id="rId14" imgW="533160" imgH="203040" progId="Equation.DSMT4">
                  <p:embed/>
                </p:oleObj>
              </mc:Choice>
              <mc:Fallback>
                <p:oleObj name="Equation" r:id="rId14" imgW="533160" imgH="203040" progId="Equation.DSMT4">
                  <p:embed/>
                  <p:pic>
                    <p:nvPicPr>
                      <p:cNvPr id="327700" name="Object 2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66950" y="5313363"/>
                        <a:ext cx="857250" cy="3937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
        <p:nvSpPr>
          <p:cNvPr id="327701" name="Text Box 21"/>
          <p:cNvSpPr txBox="1">
            <a:spLocks noChangeArrowheads="1"/>
          </p:cNvSpPr>
          <p:nvPr/>
        </p:nvSpPr>
        <p:spPr bwMode="auto">
          <a:xfrm>
            <a:off x="457200" y="5881688"/>
            <a:ext cx="4191000" cy="366712"/>
          </a:xfrm>
          <a:prstGeom prst="rect">
            <a:avLst/>
          </a:prstGeom>
          <a:solidFill>
            <a:srgbClr val="FFFF66"/>
          </a:solidFill>
          <a:ln w="9525">
            <a:noFill/>
            <a:miter lim="800000"/>
            <a:headEnd/>
            <a:tailEnd/>
          </a:ln>
          <a:effectLst/>
        </p:spPr>
        <p:txBody>
          <a:bodyPr>
            <a:prstTxWarp prst="textNoShape">
              <a:avLst/>
            </a:prstTxWarp>
            <a:spAutoFit/>
          </a:bodyPr>
          <a:lstStyle/>
          <a:p>
            <a:r>
              <a:rPr lang="en-US" sz="1800" b="1" dirty="0">
                <a:solidFill>
                  <a:srgbClr val="CC0000"/>
                </a:solidFill>
                <a:latin typeface="Arial Narrow" charset="0"/>
              </a:rPr>
              <a:t>What is the current flowing 700-</a:t>
            </a:r>
            <a:r>
              <a:rPr lang="en-US" sz="1800" b="1" dirty="0">
                <a:solidFill>
                  <a:srgbClr val="CC0000"/>
                </a:solidFill>
                <a:latin typeface="Symbol" charset="2"/>
              </a:rPr>
              <a:t>Ω</a:t>
            </a:r>
            <a:r>
              <a:rPr lang="en-US" sz="1800" b="1" dirty="0">
                <a:solidFill>
                  <a:srgbClr val="CC0000"/>
                </a:solidFill>
                <a:latin typeface="Arial Narrow" charset="0"/>
              </a:rPr>
              <a:t> resistor?</a:t>
            </a:r>
          </a:p>
        </p:txBody>
      </p:sp>
      <p:graphicFrame>
        <p:nvGraphicFramePr>
          <p:cNvPr id="327702" name="Object 22"/>
          <p:cNvGraphicFramePr>
            <a:graphicFrameLocks noChangeAspect="1"/>
          </p:cNvGraphicFramePr>
          <p:nvPr/>
        </p:nvGraphicFramePr>
        <p:xfrm>
          <a:off x="4818063" y="5846763"/>
          <a:ext cx="592137" cy="393700"/>
        </p:xfrm>
        <a:graphic>
          <a:graphicData uri="http://schemas.openxmlformats.org/presentationml/2006/ole">
            <mc:AlternateContent xmlns:mc="http://schemas.openxmlformats.org/markup-compatibility/2006">
              <mc:Choice xmlns:v="urn:schemas-microsoft-com:vml" Requires="v">
                <p:oleObj spid="_x0000_s246241" name="Equation" r:id="rId16" imgW="368280" imgH="203040" progId="Equation.DSMT4">
                  <p:embed/>
                </p:oleObj>
              </mc:Choice>
              <mc:Fallback>
                <p:oleObj name="Equation" r:id="rId16" imgW="368280" imgH="203040" progId="Equation.DSMT4">
                  <p:embed/>
                  <p:pic>
                    <p:nvPicPr>
                      <p:cNvPr id="327702" name="Object 2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18063" y="5846763"/>
                        <a:ext cx="592137" cy="3937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7703" name="Object 23"/>
          <p:cNvGraphicFramePr>
            <a:graphicFrameLocks noChangeAspect="1"/>
          </p:cNvGraphicFramePr>
          <p:nvPr/>
        </p:nvGraphicFramePr>
        <p:xfrm>
          <a:off x="3086100" y="5154613"/>
          <a:ext cx="571500" cy="712787"/>
        </p:xfrm>
        <a:graphic>
          <a:graphicData uri="http://schemas.openxmlformats.org/presentationml/2006/ole">
            <mc:AlternateContent xmlns:mc="http://schemas.openxmlformats.org/markup-compatibility/2006">
              <mc:Choice xmlns:v="urn:schemas-microsoft-com:vml" Requires="v">
                <p:oleObj spid="_x0000_s246242" name="Equation" r:id="rId18" imgW="355320" imgH="368280" progId="Equation.DSMT4">
                  <p:embed/>
                </p:oleObj>
              </mc:Choice>
              <mc:Fallback>
                <p:oleObj name="Equation" r:id="rId18" imgW="355320" imgH="368280" progId="Equation.DSMT4">
                  <p:embed/>
                  <p:pic>
                    <p:nvPicPr>
                      <p:cNvPr id="327703" name="Object 2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86100" y="5154613"/>
                        <a:ext cx="571500" cy="712787"/>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7704" name="Object 24"/>
          <p:cNvGraphicFramePr>
            <a:graphicFrameLocks noChangeAspect="1"/>
          </p:cNvGraphicFramePr>
          <p:nvPr/>
        </p:nvGraphicFramePr>
        <p:xfrm>
          <a:off x="3657600" y="5154613"/>
          <a:ext cx="2614613" cy="712787"/>
        </p:xfrm>
        <a:graphic>
          <a:graphicData uri="http://schemas.openxmlformats.org/presentationml/2006/ole">
            <mc:AlternateContent xmlns:mc="http://schemas.openxmlformats.org/markup-compatibility/2006">
              <mc:Choice xmlns:v="urn:schemas-microsoft-com:vml" Requires="v">
                <p:oleObj spid="_x0000_s246243" name="Equation" r:id="rId20" imgW="1625400" imgH="368280" progId="Equation.DSMT4">
                  <p:embed/>
                </p:oleObj>
              </mc:Choice>
              <mc:Fallback>
                <p:oleObj name="Equation" r:id="rId20" imgW="1625400" imgH="368280" progId="Equation.DSMT4">
                  <p:embed/>
                  <p:pic>
                    <p:nvPicPr>
                      <p:cNvPr id="327704" name="Object 2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657600" y="5154613"/>
                        <a:ext cx="2614613" cy="712787"/>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7705" name="Object 25"/>
          <p:cNvGraphicFramePr>
            <a:graphicFrameLocks noChangeAspect="1"/>
          </p:cNvGraphicFramePr>
          <p:nvPr/>
        </p:nvGraphicFramePr>
        <p:xfrm>
          <a:off x="5410200" y="5854700"/>
          <a:ext cx="919163" cy="393700"/>
        </p:xfrm>
        <a:graphic>
          <a:graphicData uri="http://schemas.openxmlformats.org/presentationml/2006/ole">
            <mc:AlternateContent xmlns:mc="http://schemas.openxmlformats.org/markup-compatibility/2006">
              <mc:Choice xmlns:v="urn:schemas-microsoft-com:vml" Requires="v">
                <p:oleObj spid="_x0000_s246244" name="Equation" r:id="rId22" imgW="571320" imgH="203040" progId="Equation.DSMT4">
                  <p:embed/>
                </p:oleObj>
              </mc:Choice>
              <mc:Fallback>
                <p:oleObj name="Equation" r:id="rId22" imgW="571320" imgH="203040" progId="Equation.DSMT4">
                  <p:embed/>
                  <p:pic>
                    <p:nvPicPr>
                      <p:cNvPr id="327705" name="Object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10200" y="5854700"/>
                        <a:ext cx="919163" cy="3937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7706" name="Object 26"/>
          <p:cNvGraphicFramePr>
            <a:graphicFrameLocks noChangeAspect="1"/>
          </p:cNvGraphicFramePr>
          <p:nvPr/>
        </p:nvGraphicFramePr>
        <p:xfrm>
          <a:off x="6354763" y="5867400"/>
          <a:ext cx="1798637" cy="320675"/>
        </p:xfrm>
        <a:graphic>
          <a:graphicData uri="http://schemas.openxmlformats.org/presentationml/2006/ole">
            <mc:AlternateContent xmlns:mc="http://schemas.openxmlformats.org/markup-compatibility/2006">
              <mc:Choice xmlns:v="urn:schemas-microsoft-com:vml" Requires="v">
                <p:oleObj spid="_x0000_s246245" name="Equation" r:id="rId24" imgW="1117440" imgH="164880" progId="Equation.DSMT4">
                  <p:embed/>
                </p:oleObj>
              </mc:Choice>
              <mc:Fallback>
                <p:oleObj name="Equation" r:id="rId24" imgW="1117440" imgH="164880" progId="Equation.DSMT4">
                  <p:embed/>
                  <p:pic>
                    <p:nvPicPr>
                      <p:cNvPr id="327706" name="Object 26"/>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354763" y="5867400"/>
                        <a:ext cx="1798637" cy="3206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
        <p:nvSpPr>
          <p:cNvPr id="327707" name="Oval 27"/>
          <p:cNvSpPr>
            <a:spLocks noChangeArrowheads="1"/>
          </p:cNvSpPr>
          <p:nvPr/>
        </p:nvSpPr>
        <p:spPr bwMode="auto">
          <a:xfrm>
            <a:off x="7848600" y="228600"/>
            <a:ext cx="990600" cy="685800"/>
          </a:xfrm>
          <a:prstGeom prst="ellipse">
            <a:avLst/>
          </a:prstGeom>
          <a:noFill/>
          <a:ln w="12700">
            <a:solidFill>
              <a:srgbClr val="CC0000"/>
            </a:solidFill>
            <a:prstDash val="dash"/>
            <a:round/>
            <a:headEnd/>
            <a:tailEnd/>
          </a:ln>
          <a:effectLst/>
        </p:spPr>
        <p:txBody>
          <a:bodyPr wrap="none" anchor="ctr">
            <a:prstTxWarp prst="textNoShape">
              <a:avLst/>
            </a:prstTxWarp>
            <a:spAutoFit/>
          </a:bodyPr>
          <a:lstStyle/>
          <a:p>
            <a:endParaRPr lang="en-US"/>
          </a:p>
        </p:txBody>
      </p:sp>
      <p:graphicFrame>
        <p:nvGraphicFramePr>
          <p:cNvPr id="327708" name="Object 28"/>
          <p:cNvGraphicFramePr>
            <a:graphicFrameLocks noChangeAspect="1"/>
          </p:cNvGraphicFramePr>
          <p:nvPr/>
        </p:nvGraphicFramePr>
        <p:xfrm>
          <a:off x="5257800" y="2438400"/>
          <a:ext cx="1985963" cy="628650"/>
        </p:xfrm>
        <a:graphic>
          <a:graphicData uri="http://schemas.openxmlformats.org/presentationml/2006/ole">
            <mc:AlternateContent xmlns:mc="http://schemas.openxmlformats.org/markup-compatibility/2006">
              <mc:Choice xmlns:v="urn:schemas-microsoft-com:vml" Requires="v">
                <p:oleObj spid="_x0000_s246246" name="Equation" r:id="rId26" imgW="1091880" imgH="368280" progId="Equation.DSMT4">
                  <p:embed/>
                </p:oleObj>
              </mc:Choice>
              <mc:Fallback>
                <p:oleObj name="Equation" r:id="rId26" imgW="1091880" imgH="368280" progId="Equation.DSMT4">
                  <p:embed/>
                  <p:pic>
                    <p:nvPicPr>
                      <p:cNvPr id="327708" name="Object 2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257800" y="2438400"/>
                        <a:ext cx="1985963" cy="62865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27709" name="Object 29"/>
          <p:cNvGraphicFramePr>
            <a:graphicFrameLocks noChangeAspect="1"/>
          </p:cNvGraphicFramePr>
          <p:nvPr/>
        </p:nvGraphicFramePr>
        <p:xfrm>
          <a:off x="8062913" y="2438400"/>
          <a:ext cx="623887" cy="628650"/>
        </p:xfrm>
        <a:graphic>
          <a:graphicData uri="http://schemas.openxmlformats.org/presentationml/2006/ole">
            <mc:AlternateContent xmlns:mc="http://schemas.openxmlformats.org/markup-compatibility/2006">
              <mc:Choice xmlns:v="urn:schemas-microsoft-com:vml" Requires="v">
                <p:oleObj spid="_x0000_s246247" name="Equation" r:id="rId28" imgW="342720" imgH="368280" progId="Equation.DSMT4">
                  <p:embed/>
                </p:oleObj>
              </mc:Choice>
              <mc:Fallback>
                <p:oleObj name="Equation" r:id="rId28" imgW="342720" imgH="368280" progId="Equation.DSMT4">
                  <p:embed/>
                  <p:pic>
                    <p:nvPicPr>
                      <p:cNvPr id="327709" name="Object 29"/>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062913" y="2438400"/>
                        <a:ext cx="623887" cy="62865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27710" name="Object 30"/>
          <p:cNvGraphicFramePr>
            <a:graphicFrameLocks noChangeAspect="1"/>
          </p:cNvGraphicFramePr>
          <p:nvPr/>
        </p:nvGraphicFramePr>
        <p:xfrm>
          <a:off x="3581400" y="3027363"/>
          <a:ext cx="3348038" cy="630237"/>
        </p:xfrm>
        <a:graphic>
          <a:graphicData uri="http://schemas.openxmlformats.org/presentationml/2006/ole">
            <mc:AlternateContent xmlns:mc="http://schemas.openxmlformats.org/markup-compatibility/2006">
              <mc:Choice xmlns:v="urn:schemas-microsoft-com:vml" Requires="v">
                <p:oleObj spid="_x0000_s246248" name="Equation" r:id="rId30" imgW="1841400" imgH="368280" progId="Equation.DSMT4">
                  <p:embed/>
                </p:oleObj>
              </mc:Choice>
              <mc:Fallback>
                <p:oleObj name="Equation" r:id="rId30" imgW="1841400" imgH="368280" progId="Equation.DSMT4">
                  <p:embed/>
                  <p:pic>
                    <p:nvPicPr>
                      <p:cNvPr id="327710" name="Object 30"/>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581400" y="3027363"/>
                        <a:ext cx="3348038" cy="630237"/>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27711" name="Object 31"/>
          <p:cNvGraphicFramePr>
            <a:graphicFrameLocks noChangeAspect="1"/>
          </p:cNvGraphicFramePr>
          <p:nvPr/>
        </p:nvGraphicFramePr>
        <p:xfrm>
          <a:off x="5105400" y="3505200"/>
          <a:ext cx="630238" cy="741363"/>
        </p:xfrm>
        <a:graphic>
          <a:graphicData uri="http://schemas.openxmlformats.org/presentationml/2006/ole">
            <mc:AlternateContent xmlns:mc="http://schemas.openxmlformats.org/markup-compatibility/2006">
              <mc:Choice xmlns:v="urn:schemas-microsoft-com:vml" Requires="v">
                <p:oleObj spid="_x0000_s246249" name="Equation" r:id="rId32" imgW="368280" imgH="419040" progId="Equation.DSMT4">
                  <p:embed/>
                </p:oleObj>
              </mc:Choice>
              <mc:Fallback>
                <p:oleObj name="Equation" r:id="rId32" imgW="368280" imgH="419040" progId="Equation.DSMT4">
                  <p:embed/>
                  <p:pic>
                    <p:nvPicPr>
                      <p:cNvPr id="327711" name="Object 31"/>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105400" y="3505200"/>
                        <a:ext cx="630238" cy="741363"/>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7712" name="Object 32"/>
          <p:cNvGraphicFramePr>
            <a:graphicFrameLocks noChangeAspect="1"/>
          </p:cNvGraphicFramePr>
          <p:nvPr/>
        </p:nvGraphicFramePr>
        <p:xfrm>
          <a:off x="5715000" y="3505200"/>
          <a:ext cx="1258888" cy="650875"/>
        </p:xfrm>
        <a:graphic>
          <a:graphicData uri="http://schemas.openxmlformats.org/presentationml/2006/ole">
            <mc:AlternateContent xmlns:mc="http://schemas.openxmlformats.org/markup-compatibility/2006">
              <mc:Choice xmlns:v="urn:schemas-microsoft-com:vml" Requires="v">
                <p:oleObj spid="_x0000_s246250" name="Equation" r:id="rId34" imgW="736560" imgH="368280" progId="Equation.DSMT4">
                  <p:embed/>
                </p:oleObj>
              </mc:Choice>
              <mc:Fallback>
                <p:oleObj name="Equation" r:id="rId34" imgW="736560" imgH="368280" progId="Equation.DSMT4">
                  <p:embed/>
                  <p:pic>
                    <p:nvPicPr>
                      <p:cNvPr id="327712" name="Object 32"/>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715000" y="3505200"/>
                        <a:ext cx="1258888" cy="6508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7713" name="Object 33"/>
          <p:cNvGraphicFramePr>
            <a:graphicFrameLocks noChangeAspect="1"/>
          </p:cNvGraphicFramePr>
          <p:nvPr/>
        </p:nvGraphicFramePr>
        <p:xfrm>
          <a:off x="6288088" y="4278313"/>
          <a:ext cx="569912" cy="368300"/>
        </p:xfrm>
        <a:graphic>
          <a:graphicData uri="http://schemas.openxmlformats.org/presentationml/2006/ole">
            <mc:AlternateContent xmlns:mc="http://schemas.openxmlformats.org/markup-compatibility/2006">
              <mc:Choice xmlns:v="urn:schemas-microsoft-com:vml" Requires="v">
                <p:oleObj spid="_x0000_s246251" name="Equation" r:id="rId36" imgW="368280" imgH="203040" progId="Equation.DSMT4">
                  <p:embed/>
                </p:oleObj>
              </mc:Choice>
              <mc:Fallback>
                <p:oleObj name="Equation" r:id="rId36" imgW="368280" imgH="203040" progId="Equation.DSMT4">
                  <p:embed/>
                  <p:pic>
                    <p:nvPicPr>
                      <p:cNvPr id="327713" name="Object 3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288088" y="4278313"/>
                        <a:ext cx="569912" cy="3683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7714" name="Object 34"/>
          <p:cNvGraphicFramePr>
            <a:graphicFrameLocks noChangeAspect="1"/>
          </p:cNvGraphicFramePr>
          <p:nvPr/>
        </p:nvGraphicFramePr>
        <p:xfrm>
          <a:off x="6892925" y="4203700"/>
          <a:ext cx="2022475" cy="368300"/>
        </p:xfrm>
        <a:graphic>
          <a:graphicData uri="http://schemas.openxmlformats.org/presentationml/2006/ole">
            <mc:AlternateContent xmlns:mc="http://schemas.openxmlformats.org/markup-compatibility/2006">
              <mc:Choice xmlns:v="urn:schemas-microsoft-com:vml" Requires="v">
                <p:oleObj spid="_x0000_s246252" name="Equation" r:id="rId38" imgW="1307880" imgH="203040" progId="Equation.DSMT4">
                  <p:embed/>
                </p:oleObj>
              </mc:Choice>
              <mc:Fallback>
                <p:oleObj name="Equation" r:id="rId38" imgW="1307880" imgH="203040" progId="Equation.DSMT4">
                  <p:embed/>
                  <p:pic>
                    <p:nvPicPr>
                      <p:cNvPr id="327714" name="Object 34"/>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892925" y="4203700"/>
                        <a:ext cx="2022475" cy="3683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689281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04800" y="0"/>
            <a:ext cx="8534400" cy="609600"/>
          </a:xfrm>
        </p:spPr>
        <p:txBody>
          <a:bodyPr/>
          <a:lstStyle/>
          <a:p>
            <a:r>
              <a:rPr lang="en-US" sz="3600" b="1" dirty="0">
                <a:latin typeface="Arial Narrow" charset="0"/>
                <a:ea typeface="ＭＳ Ｐゴシック" charset="0"/>
                <a:cs typeface="ＭＳ Ｐゴシック" charset="0"/>
              </a:rPr>
              <a:t>SP#5 – Civic Duty II: Election Participation</a:t>
            </a:r>
          </a:p>
        </p:txBody>
      </p:sp>
      <p:sp>
        <p:nvSpPr>
          <p:cNvPr id="20484" name="Date Placeholder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a:solidFill>
                  <a:srgbClr val="FF0066"/>
                </a:solidFill>
                <a:latin typeface="Arial Narrow" charset="0"/>
              </a:rPr>
              <a:t>Monday, Oct. 26, 2020</a:t>
            </a:r>
          </a:p>
        </p:txBody>
      </p:sp>
      <p:sp>
        <p:nvSpPr>
          <p:cNvPr id="20485"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de-DE" sz="1400">
                <a:solidFill>
                  <a:srgbClr val="003300"/>
                </a:solidFill>
                <a:latin typeface="Arial Narrow" charset="0"/>
              </a:rPr>
              <a:t>PHYS 1444-002, Fall 2020                    Dr. Jaehoon Yu</a:t>
            </a:r>
            <a:endParaRPr lang="en-US" sz="1400">
              <a:solidFill>
                <a:srgbClr val="003300"/>
              </a:solidFill>
              <a:latin typeface="Arial Narrow" charset="0"/>
            </a:endParaRPr>
          </a:p>
        </p:txBody>
      </p:sp>
      <p:sp>
        <p:nvSpPr>
          <p:cNvPr id="6" name="Slide Number Placeholder 5"/>
          <p:cNvSpPr>
            <a:spLocks noGrp="1"/>
          </p:cNvSpPr>
          <p:nvPr>
            <p:ph type="sldNum" sz="quarter" idx="12"/>
          </p:nvPr>
        </p:nvSpPr>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4370A0-B7EA-AE4E-AF79-A7E0CE9ACBD2}" type="slidenum">
              <a:rPr lang="en-US" sz="1400">
                <a:solidFill>
                  <a:srgbClr val="A50021"/>
                </a:solidFill>
                <a:latin typeface="Arial Narrow" charset="0"/>
              </a:rPr>
              <a:pPr eaLnBrk="1" hangingPunct="1"/>
              <a:t>3</a:t>
            </a:fld>
            <a:endParaRPr lang="en-US" sz="1400">
              <a:solidFill>
                <a:srgbClr val="A50021"/>
              </a:solidFill>
              <a:latin typeface="Arial Narrow" charset="0"/>
            </a:endParaRPr>
          </a:p>
        </p:txBody>
      </p:sp>
      <p:sp>
        <p:nvSpPr>
          <p:cNvPr id="10" name="Rectangle 3">
            <a:extLst>
              <a:ext uri="{FF2B5EF4-FFF2-40B4-BE49-F238E27FC236}">
                <a16:creationId xmlns:a16="http://schemas.microsoft.com/office/drawing/2014/main" id="{F406C56F-BEC1-AF4D-AFC9-047F0A03FC23}"/>
              </a:ext>
            </a:extLst>
          </p:cNvPr>
          <p:cNvSpPr txBox="1">
            <a:spLocks noChangeArrowheads="1"/>
          </p:cNvSpPr>
          <p:nvPr/>
        </p:nvSpPr>
        <p:spPr bwMode="auto">
          <a:xfrm>
            <a:off x="486888" y="609600"/>
            <a:ext cx="8352312" cy="59593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ea typeface="ＭＳ Ｐゴシック" charset="-128"/>
              </a:defRPr>
            </a:lvl6pPr>
            <a:lvl7pPr marL="2971800" indent="-228600" algn="l" rtl="0" fontAlgn="base">
              <a:spcBef>
                <a:spcPct val="20000"/>
              </a:spcBef>
              <a:spcAft>
                <a:spcPct val="0"/>
              </a:spcAft>
              <a:buChar char="»"/>
              <a:defRPr sz="2000">
                <a:solidFill>
                  <a:srgbClr val="FF0066"/>
                </a:solidFill>
                <a:latin typeface="+mn-lt"/>
                <a:ea typeface="ＭＳ Ｐゴシック" charset="-128"/>
              </a:defRPr>
            </a:lvl7pPr>
            <a:lvl8pPr marL="3429000" indent="-228600" algn="l" rtl="0" fontAlgn="base">
              <a:spcBef>
                <a:spcPct val="20000"/>
              </a:spcBef>
              <a:spcAft>
                <a:spcPct val="0"/>
              </a:spcAft>
              <a:buChar char="»"/>
              <a:defRPr sz="2000">
                <a:solidFill>
                  <a:srgbClr val="FF0066"/>
                </a:solidFill>
                <a:latin typeface="+mn-lt"/>
                <a:ea typeface="ＭＳ Ｐゴシック" charset="-128"/>
              </a:defRPr>
            </a:lvl8pPr>
            <a:lvl9pPr marL="3886200" indent="-228600" algn="l" rtl="0" fontAlgn="base">
              <a:spcBef>
                <a:spcPct val="20000"/>
              </a:spcBef>
              <a:spcAft>
                <a:spcPct val="0"/>
              </a:spcAft>
              <a:buChar char="»"/>
              <a:defRPr sz="2000">
                <a:solidFill>
                  <a:srgbClr val="FF0066"/>
                </a:solidFill>
                <a:latin typeface="+mn-lt"/>
                <a:ea typeface="ＭＳ Ｐゴシック" charset="-128"/>
              </a:defRPr>
            </a:lvl9pPr>
          </a:lstStyle>
          <a:p>
            <a:r>
              <a:rPr lang="en-US" sz="2400" kern="0" dirty="0"/>
              <a:t>Election on </a:t>
            </a:r>
            <a:r>
              <a:rPr lang="en-US" sz="2400" b="1" u="sng" kern="0" dirty="0">
                <a:solidFill>
                  <a:srgbClr val="C00000"/>
                </a:solidFill>
              </a:rPr>
              <a:t>Nov. 3 </a:t>
            </a:r>
            <a:r>
              <a:rPr lang="en-US" sz="2400" kern="0" dirty="0"/>
              <a:t>with </a:t>
            </a:r>
            <a:r>
              <a:rPr lang="en-US" sz="2400" b="1" u="sng" kern="0" dirty="0">
                <a:solidFill>
                  <a:srgbClr val="C00000"/>
                </a:solidFill>
              </a:rPr>
              <a:t>early voting Tue. Oct. 13 – Fri. Oct. 30</a:t>
            </a:r>
          </a:p>
          <a:p>
            <a:r>
              <a:rPr lang="en-US" sz="2400" kern="0" dirty="0"/>
              <a:t>For those with legal voting rights: You can submit three access code green sheet for 20 points total </a:t>
            </a:r>
            <a:r>
              <a:rPr lang="mr-IN" sz="2400" kern="0" dirty="0"/>
              <a:t>–</a:t>
            </a:r>
            <a:r>
              <a:rPr lang="en-US" sz="2400" kern="0" dirty="0"/>
              <a:t> one your own and two others who voted, 5 points each.  Any additional ones will earn 2 points each</a:t>
            </a:r>
          </a:p>
          <a:p>
            <a:r>
              <a:rPr lang="en-US" sz="2400" kern="0" dirty="0"/>
              <a:t>For those without legal voting rights: You can submit for the first four access code green sheets for 20 points total, 5 points each and any additional combinations 2 points each.</a:t>
            </a:r>
          </a:p>
          <a:p>
            <a:r>
              <a:rPr lang="en-US" sz="2400" kern="0" dirty="0"/>
              <a:t>Be sure to tape one side of the access code (or </a:t>
            </a:r>
            <a:r>
              <a:rPr lang="en-US" sz="2400" kern="0" dirty="0">
                <a:solidFill>
                  <a:srgbClr val="C00000"/>
                </a:solidFill>
              </a:rPr>
              <a:t>“I Voted” sticker if the voting was not using an electronic machine</a:t>
            </a:r>
            <a:r>
              <a:rPr lang="en-US" sz="2400" kern="0" dirty="0"/>
              <a:t>) on a sheet of paper with the date, the precinct number, the name of the person voted</a:t>
            </a:r>
          </a:p>
          <a:p>
            <a:r>
              <a:rPr lang="en-US" sz="2400" kern="0" dirty="0"/>
              <a:t>None of the stickers can be from the same person on someone else’s extra credit or on your own.  All of those with any of the identical persons on your extra credit sheet will get 0 credit.</a:t>
            </a:r>
          </a:p>
          <a:p>
            <a:r>
              <a:rPr lang="en-US" sz="2400" kern="0" dirty="0"/>
              <a:t>Deadline: Beginning of the class </a:t>
            </a:r>
            <a:r>
              <a:rPr lang="en-US" sz="2400" b="1" u="sng" kern="0" dirty="0">
                <a:solidFill>
                  <a:srgbClr val="C00000"/>
                </a:solidFill>
              </a:rPr>
              <a:t>Monday, Nov. 9</a:t>
            </a:r>
            <a:endParaRPr lang="en-US" sz="2000" b="1" u="sng" kern="0" dirty="0">
              <a:solidFill>
                <a:srgbClr val="C00000"/>
              </a:solidFill>
            </a:endParaRPr>
          </a:p>
        </p:txBody>
      </p:sp>
    </p:spTree>
    <p:extLst>
      <p:ext uri="{BB962C8B-B14F-4D97-AF65-F5344CB8AC3E}">
        <p14:creationId xmlns:p14="http://schemas.microsoft.com/office/powerpoint/2010/main" val="2622271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386" y="72887"/>
            <a:ext cx="7772400" cy="666521"/>
          </a:xfrm>
        </p:spPr>
        <p:txBody>
          <a:bodyPr/>
          <a:lstStyle/>
          <a:p>
            <a:r>
              <a:rPr lang="en-US" dirty="0"/>
              <a:t>Access code sheet/Sticker</a:t>
            </a:r>
          </a:p>
        </p:txBody>
      </p:sp>
      <p:sp>
        <p:nvSpPr>
          <p:cNvPr id="4" name="Date Placeholder 3"/>
          <p:cNvSpPr>
            <a:spLocks noGrp="1"/>
          </p:cNvSpPr>
          <p:nvPr>
            <p:ph type="dt" sz="half" idx="10"/>
          </p:nvPr>
        </p:nvSpPr>
        <p:spPr/>
        <p:txBody>
          <a:bodyPr/>
          <a:lstStyle/>
          <a:p>
            <a:pPr>
              <a:defRPr/>
            </a:pPr>
            <a:r>
              <a:rPr lang="en-US"/>
              <a:t>Monday, Oct. 26, 2020</a:t>
            </a:r>
          </a:p>
        </p:txBody>
      </p:sp>
      <p:sp>
        <p:nvSpPr>
          <p:cNvPr id="5" name="Footer Placeholder 4"/>
          <p:cNvSpPr>
            <a:spLocks noGrp="1"/>
          </p:cNvSpPr>
          <p:nvPr>
            <p:ph type="ftr" sz="quarter" idx="11"/>
          </p:nvPr>
        </p:nvSpPr>
        <p:spPr/>
        <p:txBody>
          <a:bodyPr/>
          <a:lstStyle/>
          <a:p>
            <a:pPr>
              <a:defRPr/>
            </a:pPr>
            <a:r>
              <a:rPr lang="en-US"/>
              <a:t>PHYS 1444-002, Fall 2020                    Dr. Jaehoon Yu</a:t>
            </a:r>
          </a:p>
        </p:txBody>
      </p:sp>
      <p:sp>
        <p:nvSpPr>
          <p:cNvPr id="6" name="Slide Number Placeholder 5"/>
          <p:cNvSpPr>
            <a:spLocks noGrp="1"/>
          </p:cNvSpPr>
          <p:nvPr>
            <p:ph type="sldNum" sz="quarter" idx="12"/>
          </p:nvPr>
        </p:nvSpPr>
        <p:spPr/>
        <p:txBody>
          <a:bodyPr/>
          <a:lstStyle/>
          <a:p>
            <a:pPr>
              <a:defRPr/>
            </a:pPr>
            <a:fld id="{BEF3D8A4-74EF-534D-976E-1FB9C4B72804}" type="slidenum">
              <a:rPr lang="en-US" smtClean="0"/>
              <a:pPr>
                <a:defRPr/>
              </a:pPr>
              <a:t>4</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753660" y="618095"/>
            <a:ext cx="2204762" cy="3590055"/>
          </a:xfrm>
          <a:prstGeom prst="rect">
            <a:avLst/>
          </a:prstGeom>
          <a:ln w="57150">
            <a:solidFill>
              <a:srgbClr val="C00000"/>
            </a:solidFill>
          </a:ln>
        </p:spPr>
      </p:pic>
      <p:pic>
        <p:nvPicPr>
          <p:cNvPr id="9" name="Picture 8" descr="Text, letter&#10;&#10;Description automatically generated">
            <a:extLst>
              <a:ext uri="{FF2B5EF4-FFF2-40B4-BE49-F238E27FC236}">
                <a16:creationId xmlns:a16="http://schemas.microsoft.com/office/drawing/2014/main" id="{605C802F-FCE1-FE46-B2C5-7476D10DA715}"/>
              </a:ext>
            </a:extLst>
          </p:cNvPr>
          <p:cNvPicPr>
            <a:picLocks noChangeAspect="1"/>
          </p:cNvPicPr>
          <p:nvPr/>
        </p:nvPicPr>
        <p:blipFill>
          <a:blip r:embed="rId3"/>
          <a:stretch>
            <a:fillRect/>
          </a:stretch>
        </p:blipFill>
        <p:spPr>
          <a:xfrm rot="5400000">
            <a:off x="-200628" y="1437432"/>
            <a:ext cx="5541517" cy="4156138"/>
          </a:xfrm>
          <a:prstGeom prst="rect">
            <a:avLst/>
          </a:prstGeom>
        </p:spPr>
      </p:pic>
      <p:sp>
        <p:nvSpPr>
          <p:cNvPr id="10" name="TextBox 9">
            <a:extLst>
              <a:ext uri="{FF2B5EF4-FFF2-40B4-BE49-F238E27FC236}">
                <a16:creationId xmlns:a16="http://schemas.microsoft.com/office/drawing/2014/main" id="{347313FC-C600-CE47-A767-8A85D32E5917}"/>
              </a:ext>
            </a:extLst>
          </p:cNvPr>
          <p:cNvSpPr txBox="1"/>
          <p:nvPr/>
        </p:nvSpPr>
        <p:spPr>
          <a:xfrm>
            <a:off x="5075547" y="4191000"/>
            <a:ext cx="3560991" cy="1631216"/>
          </a:xfrm>
          <a:prstGeom prst="rect">
            <a:avLst/>
          </a:prstGeom>
          <a:noFill/>
          <a:ln w="38100">
            <a:solidFill>
              <a:srgbClr val="C00000"/>
            </a:solidFill>
          </a:ln>
        </p:spPr>
        <p:txBody>
          <a:bodyPr wrap="square" rtlCol="0">
            <a:spAutoFit/>
          </a:bodyPr>
          <a:lstStyle/>
          <a:p>
            <a:r>
              <a:rPr lang="en-US" sz="2000" dirty="0">
                <a:solidFill>
                  <a:schemeClr val="accent2"/>
                </a:solidFill>
                <a:latin typeface="Arial Narrow" panose="020B0604020202020204" pitchFamily="34" charset="0"/>
                <a:cs typeface="Arial Narrow" panose="020B0604020202020204" pitchFamily="34" charset="0"/>
              </a:rPr>
              <a:t>This must be accompanied with date of the vote, the county name, the precinct number, the full name of the person voted and the signature of the person</a:t>
            </a:r>
          </a:p>
        </p:txBody>
      </p:sp>
      <p:cxnSp>
        <p:nvCxnSpPr>
          <p:cNvPr id="12" name="Curved Connector 11">
            <a:extLst>
              <a:ext uri="{FF2B5EF4-FFF2-40B4-BE49-F238E27FC236}">
                <a16:creationId xmlns:a16="http://schemas.microsoft.com/office/drawing/2014/main" id="{CA2FF31F-860E-B444-95C9-A0DEEAC41907}"/>
              </a:ext>
            </a:extLst>
          </p:cNvPr>
          <p:cNvCxnSpPr>
            <a:stCxn id="10" idx="1"/>
          </p:cNvCxnSpPr>
          <p:nvPr/>
        </p:nvCxnSpPr>
        <p:spPr bwMode="auto">
          <a:xfrm>
            <a:off x="5029200" y="5077656"/>
            <a:ext cx="914400" cy="914400"/>
          </a:xfrm>
          <a:prstGeom prst="curvedConnector3">
            <a:avLst/>
          </a:prstGeom>
          <a:noFill/>
          <a:ln w="9525" cap="flat" cmpd="sng" algn="ctr">
            <a:noFill/>
            <a:prstDash val="solid"/>
            <a:round/>
            <a:headEnd type="none" w="med" len="med"/>
            <a:tailEnd type="triangle"/>
          </a:ln>
          <a:effectLst/>
        </p:spPr>
      </p:cxnSp>
      <p:cxnSp>
        <p:nvCxnSpPr>
          <p:cNvPr id="14" name="Curved Connector 13">
            <a:extLst>
              <a:ext uri="{FF2B5EF4-FFF2-40B4-BE49-F238E27FC236}">
                <a16:creationId xmlns:a16="http://schemas.microsoft.com/office/drawing/2014/main" id="{9BD98E78-1668-5C4F-9E5E-04034AFEE446}"/>
              </a:ext>
            </a:extLst>
          </p:cNvPr>
          <p:cNvCxnSpPr>
            <a:stCxn id="10" idx="1"/>
          </p:cNvCxnSpPr>
          <p:nvPr/>
        </p:nvCxnSpPr>
        <p:spPr bwMode="auto">
          <a:xfrm>
            <a:off x="5075547" y="5006608"/>
            <a:ext cx="914400" cy="914400"/>
          </a:xfrm>
          <a:prstGeom prst="curvedConnector3">
            <a:avLst/>
          </a:prstGeom>
          <a:noFill/>
          <a:ln w="9525" cap="flat" cmpd="sng" algn="ctr">
            <a:noFill/>
            <a:prstDash val="solid"/>
            <a:round/>
            <a:headEnd type="none" w="med" len="med"/>
            <a:tailEnd type="none" w="med" len="med"/>
          </a:ln>
          <a:effectLst/>
        </p:spPr>
      </p:cxnSp>
      <p:cxnSp>
        <p:nvCxnSpPr>
          <p:cNvPr id="16" name="Curved Connector 15">
            <a:extLst>
              <a:ext uri="{FF2B5EF4-FFF2-40B4-BE49-F238E27FC236}">
                <a16:creationId xmlns:a16="http://schemas.microsoft.com/office/drawing/2014/main" id="{332B2014-49A6-C04D-A4F8-AF6E3C7AA73D}"/>
              </a:ext>
            </a:extLst>
          </p:cNvPr>
          <p:cNvCxnSpPr>
            <a:cxnSpLocks/>
            <a:stCxn id="10" idx="0"/>
            <a:endCxn id="8" idx="1"/>
          </p:cNvCxnSpPr>
          <p:nvPr/>
        </p:nvCxnSpPr>
        <p:spPr bwMode="auto">
          <a:xfrm rot="16200000" flipV="1">
            <a:off x="6518295" y="3853251"/>
            <a:ext cx="675497" cy="1"/>
          </a:xfrm>
          <a:prstGeom prst="curvedConnector5">
            <a:avLst>
              <a:gd name="adj1" fmla="val 33842"/>
              <a:gd name="adj2" fmla="val 200909600000"/>
              <a:gd name="adj3" fmla="val 66158"/>
            </a:avLst>
          </a:prstGeom>
          <a:noFill/>
          <a:ln w="5715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3759484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Monday, Oct. 26, 2020</a:t>
            </a:r>
          </a:p>
        </p:txBody>
      </p:sp>
      <p:sp>
        <p:nvSpPr>
          <p:cNvPr id="5" name="Footer Placeholder 4"/>
          <p:cNvSpPr>
            <a:spLocks noGrp="1"/>
          </p:cNvSpPr>
          <p:nvPr>
            <p:ph type="ftr" sz="quarter" idx="11"/>
          </p:nvPr>
        </p:nvSpPr>
        <p:spPr/>
        <p:txBody>
          <a:bodyPr/>
          <a:lstStyle/>
          <a:p>
            <a:r>
              <a:rPr lang="en-US"/>
              <a:t>PHYS 1444-002, Fall 2020                    Dr. Jaehoon Yu</a:t>
            </a:r>
          </a:p>
        </p:txBody>
      </p:sp>
      <p:sp>
        <p:nvSpPr>
          <p:cNvPr id="6" name="Slide Number Placeholder 5"/>
          <p:cNvSpPr>
            <a:spLocks noGrp="1"/>
          </p:cNvSpPr>
          <p:nvPr>
            <p:ph type="sldNum" sz="quarter" idx="12"/>
          </p:nvPr>
        </p:nvSpPr>
        <p:spPr/>
        <p:txBody>
          <a:bodyPr/>
          <a:lstStyle/>
          <a:p>
            <a:fld id="{3CAAF082-A4C6-FF4F-9EDB-A3A6DC4698BE}" type="slidenum">
              <a:rPr lang="en-US"/>
              <a:pPr/>
              <a:t>5</a:t>
            </a:fld>
            <a:endParaRPr lang="en-US"/>
          </a:p>
        </p:txBody>
      </p:sp>
      <p:sp>
        <p:nvSpPr>
          <p:cNvPr id="111618" name="Rectangle 2"/>
          <p:cNvSpPr>
            <a:spLocks noGrp="1" noChangeArrowheads="1"/>
          </p:cNvSpPr>
          <p:nvPr>
            <p:ph type="title"/>
          </p:nvPr>
        </p:nvSpPr>
        <p:spPr>
          <a:xfrm>
            <a:off x="0" y="76200"/>
            <a:ext cx="9144000" cy="609600"/>
          </a:xfrm>
        </p:spPr>
        <p:txBody>
          <a:bodyPr/>
          <a:lstStyle/>
          <a:p>
            <a:r>
              <a:rPr lang="en-US" sz="3600" dirty="0"/>
              <a:t>Reminder: Special Project #7 – Electric Power Usage</a:t>
            </a:r>
          </a:p>
        </p:txBody>
      </p:sp>
      <p:sp>
        <p:nvSpPr>
          <p:cNvPr id="111619" name="Rectangle 3"/>
          <p:cNvSpPr>
            <a:spLocks noGrp="1" noChangeArrowheads="1"/>
          </p:cNvSpPr>
          <p:nvPr>
            <p:ph type="body" idx="1"/>
          </p:nvPr>
        </p:nvSpPr>
        <p:spPr>
          <a:xfrm>
            <a:off x="152400" y="685800"/>
            <a:ext cx="8839200" cy="5410200"/>
          </a:xfrm>
        </p:spPr>
        <p:txBody>
          <a:bodyPr/>
          <a:lstStyle/>
          <a:p>
            <a:r>
              <a:rPr lang="en-US" sz="2400" dirty="0"/>
              <a:t>Make a list of the power consumption and the resistance of all electric and electronic devices at your home and compile them in a table. (10 points total for the first 10 items and 0.5 points each additional item.)</a:t>
            </a:r>
          </a:p>
          <a:p>
            <a:r>
              <a:rPr lang="en-US" sz="2400" dirty="0"/>
              <a:t>Estimate the cost of electricity for each of the items on the table using your own electric cost per kWh (if you don’t find your own, use $0.12/kWh) and put them in the relevant column.  (5 points total for the first 10 items and 0.2 points each additional items)</a:t>
            </a:r>
          </a:p>
          <a:p>
            <a:r>
              <a:rPr lang="en-US" sz="2400" dirty="0"/>
              <a:t>Estimate the the total amount of energy in Joules and the total electricity cost per day, per month and per year for your home.  (8 points)</a:t>
            </a:r>
          </a:p>
          <a:p>
            <a:r>
              <a:rPr lang="en-US" sz="2400" dirty="0"/>
              <a:t>Due: Beginning of the class </a:t>
            </a:r>
            <a:r>
              <a:rPr lang="en-US" sz="2400" b="1" u="sng" dirty="0">
                <a:solidFill>
                  <a:srgbClr val="C00000"/>
                </a:solidFill>
              </a:rPr>
              <a:t>Monday, Nov. 2</a:t>
            </a:r>
          </a:p>
          <a:p>
            <a:pPr lvl="1"/>
            <a:r>
              <a:rPr lang="en-US" sz="2000" dirty="0"/>
              <a:t>Scan all pages of your special project into the pdf format</a:t>
            </a:r>
          </a:p>
          <a:p>
            <a:pPr lvl="1"/>
            <a:r>
              <a:rPr lang="en-US" sz="2000" dirty="0"/>
              <a:t>Save all pages into one file with the filename SP7-YourLastName-YourFirstName.pdf</a:t>
            </a:r>
          </a:p>
          <a:p>
            <a:pPr lvl="1"/>
            <a:r>
              <a:rPr lang="en-US" sz="2000" dirty="0"/>
              <a:t>Submit on CANVAS</a:t>
            </a:r>
          </a:p>
          <a:p>
            <a:pPr lvl="1"/>
            <a:r>
              <a:rPr lang="en-US" sz="2000" dirty="0"/>
              <a:t>Download the spreadsheet ASAP</a:t>
            </a:r>
          </a:p>
        </p:txBody>
      </p:sp>
    </p:spTree>
    <p:extLst>
      <p:ext uri="{BB962C8B-B14F-4D97-AF65-F5344CB8AC3E}">
        <p14:creationId xmlns:p14="http://schemas.microsoft.com/office/powerpoint/2010/main" val="2098181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1CD67-20EB-0049-9442-2C0F77E19E12}"/>
              </a:ext>
            </a:extLst>
          </p:cNvPr>
          <p:cNvSpPr>
            <a:spLocks noGrp="1"/>
          </p:cNvSpPr>
          <p:nvPr>
            <p:ph type="dt" sz="half" idx="10"/>
          </p:nvPr>
        </p:nvSpPr>
        <p:spPr/>
        <p:txBody>
          <a:bodyPr/>
          <a:lstStyle/>
          <a:p>
            <a:pPr>
              <a:defRPr/>
            </a:pPr>
            <a:r>
              <a:rPr lang="en-US"/>
              <a:t>Monday, Oct. 26, 2020</a:t>
            </a:r>
          </a:p>
        </p:txBody>
      </p:sp>
      <p:sp>
        <p:nvSpPr>
          <p:cNvPr id="3" name="Footer Placeholder 2">
            <a:extLst>
              <a:ext uri="{FF2B5EF4-FFF2-40B4-BE49-F238E27FC236}">
                <a16:creationId xmlns:a16="http://schemas.microsoft.com/office/drawing/2014/main" id="{5B146B24-B3ED-F14F-8580-B61B5BB950BF}"/>
              </a:ext>
            </a:extLst>
          </p:cNvPr>
          <p:cNvSpPr>
            <a:spLocks noGrp="1"/>
          </p:cNvSpPr>
          <p:nvPr>
            <p:ph type="ftr" sz="quarter" idx="11"/>
          </p:nvPr>
        </p:nvSpPr>
        <p:spPr/>
        <p:txBody>
          <a:bodyPr/>
          <a:lstStyle/>
          <a:p>
            <a:pPr>
              <a:defRPr/>
            </a:pPr>
            <a:r>
              <a:rPr lang="en-US"/>
              <a:t>PHYS 1444-002, Fall 2020                    Dr. Jaehoon Yu</a:t>
            </a:r>
          </a:p>
        </p:txBody>
      </p:sp>
      <p:sp>
        <p:nvSpPr>
          <p:cNvPr id="4" name="Slide Number Placeholder 3">
            <a:extLst>
              <a:ext uri="{FF2B5EF4-FFF2-40B4-BE49-F238E27FC236}">
                <a16:creationId xmlns:a16="http://schemas.microsoft.com/office/drawing/2014/main" id="{BB6BB679-9464-6342-B665-34933D4E0913}"/>
              </a:ext>
            </a:extLst>
          </p:cNvPr>
          <p:cNvSpPr>
            <a:spLocks noGrp="1"/>
          </p:cNvSpPr>
          <p:nvPr>
            <p:ph type="sldNum" sz="quarter" idx="12"/>
          </p:nvPr>
        </p:nvSpPr>
        <p:spPr/>
        <p:txBody>
          <a:bodyPr/>
          <a:lstStyle/>
          <a:p>
            <a:pPr>
              <a:defRPr/>
            </a:pPr>
            <a:fld id="{BEF3D8A4-74EF-534D-976E-1FB9C4B72804}" type="slidenum">
              <a:rPr lang="en-US" smtClean="0"/>
              <a:pPr>
                <a:defRPr/>
              </a:pPr>
              <a:t>6</a:t>
            </a:fld>
            <a:endParaRPr lang="en-US"/>
          </a:p>
        </p:txBody>
      </p:sp>
      <p:pic>
        <p:nvPicPr>
          <p:cNvPr id="6" name="Picture 5">
            <a:extLst>
              <a:ext uri="{FF2B5EF4-FFF2-40B4-BE49-F238E27FC236}">
                <a16:creationId xmlns:a16="http://schemas.microsoft.com/office/drawing/2014/main" id="{CB6FC614-2C2A-1D4C-A8F4-D6AC7E2BEBF7}"/>
              </a:ext>
            </a:extLst>
          </p:cNvPr>
          <p:cNvPicPr>
            <a:picLocks noChangeAspect="1"/>
          </p:cNvPicPr>
          <p:nvPr/>
        </p:nvPicPr>
        <p:blipFill>
          <a:blip r:embed="rId3"/>
          <a:stretch>
            <a:fillRect/>
          </a:stretch>
        </p:blipFill>
        <p:spPr>
          <a:xfrm>
            <a:off x="-76200" y="0"/>
            <a:ext cx="9372600" cy="6858000"/>
          </a:xfrm>
          <a:prstGeom prst="rect">
            <a:avLst/>
          </a:prstGeom>
        </p:spPr>
      </p:pic>
    </p:spTree>
    <p:extLst>
      <p:ext uri="{BB962C8B-B14F-4D97-AF65-F5344CB8AC3E}">
        <p14:creationId xmlns:p14="http://schemas.microsoft.com/office/powerpoint/2010/main" val="68387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3"/>
          <p:cNvSpPr>
            <a:spLocks noGrp="1"/>
          </p:cNvSpPr>
          <p:nvPr>
            <p:ph type="dt" sz="half" idx="10"/>
          </p:nvPr>
        </p:nvSpPr>
        <p:spPr/>
        <p:txBody>
          <a:bodyPr/>
          <a:lstStyle/>
          <a:p>
            <a:r>
              <a:rPr lang="en-US"/>
              <a:t>Monday, Oct. 26, 2020</a:t>
            </a:r>
          </a:p>
        </p:txBody>
      </p:sp>
      <p:sp>
        <p:nvSpPr>
          <p:cNvPr id="16" name="Footer Placeholder 4"/>
          <p:cNvSpPr>
            <a:spLocks noGrp="1"/>
          </p:cNvSpPr>
          <p:nvPr>
            <p:ph type="ftr" sz="quarter" idx="11"/>
          </p:nvPr>
        </p:nvSpPr>
        <p:spPr/>
        <p:txBody>
          <a:bodyPr/>
          <a:lstStyle/>
          <a:p>
            <a:r>
              <a:rPr lang="de-DE"/>
              <a:t>PHYS 1444-002, Fall 2020                    Dr. Jaehoon Yu</a:t>
            </a:r>
            <a:endParaRPr lang="en-US"/>
          </a:p>
        </p:txBody>
      </p:sp>
      <p:sp>
        <p:nvSpPr>
          <p:cNvPr id="17" name="Slide Number Placeholder 5"/>
          <p:cNvSpPr>
            <a:spLocks noGrp="1"/>
          </p:cNvSpPr>
          <p:nvPr>
            <p:ph type="sldNum" sz="quarter" idx="12"/>
          </p:nvPr>
        </p:nvSpPr>
        <p:spPr/>
        <p:txBody>
          <a:bodyPr/>
          <a:lstStyle/>
          <a:p>
            <a:fld id="{EA567504-4B31-5346-B30A-B95FE668CE98}" type="slidenum">
              <a:rPr lang="en-US"/>
              <a:pPr/>
              <a:t>7</a:t>
            </a:fld>
            <a:endParaRPr lang="en-US"/>
          </a:p>
        </p:txBody>
      </p:sp>
      <p:sp>
        <p:nvSpPr>
          <p:cNvPr id="310274" name="Rectangle 2"/>
          <p:cNvSpPr>
            <a:spLocks noGrp="1" noChangeArrowheads="1"/>
          </p:cNvSpPr>
          <p:nvPr>
            <p:ph type="title"/>
          </p:nvPr>
        </p:nvSpPr>
        <p:spPr>
          <a:xfrm>
            <a:off x="685800" y="76200"/>
            <a:ext cx="7772400" cy="609600"/>
          </a:xfrm>
        </p:spPr>
        <p:txBody>
          <a:bodyPr/>
          <a:lstStyle/>
          <a:p>
            <a:r>
              <a:rPr lang="en-US" sz="4000" dirty="0"/>
              <a:t>Power Delivered by Alternating Current</a:t>
            </a:r>
          </a:p>
        </p:txBody>
      </p:sp>
      <p:sp>
        <p:nvSpPr>
          <p:cNvPr id="310275" name="Rectangle 3"/>
          <p:cNvSpPr>
            <a:spLocks noGrp="1" noChangeArrowheads="1"/>
          </p:cNvSpPr>
          <p:nvPr>
            <p:ph type="body" idx="1"/>
          </p:nvPr>
        </p:nvSpPr>
        <p:spPr>
          <a:xfrm>
            <a:off x="152400" y="685800"/>
            <a:ext cx="8915400" cy="2286000"/>
          </a:xfrm>
        </p:spPr>
        <p:txBody>
          <a:bodyPr/>
          <a:lstStyle/>
          <a:p>
            <a:pPr>
              <a:lnSpc>
                <a:spcPct val="80000"/>
              </a:lnSpc>
            </a:pPr>
            <a:r>
              <a:rPr lang="en-US" sz="2800" dirty="0"/>
              <a:t>The square root of means of the squares of the current and voltage are called </a:t>
            </a:r>
            <a:r>
              <a:rPr lang="en-US" sz="2800" dirty="0">
                <a:solidFill>
                  <a:srgbClr val="C00000"/>
                </a:solidFill>
              </a:rPr>
              <a:t>root-mean-square</a:t>
            </a:r>
            <a:r>
              <a:rPr lang="en-US" sz="2800" dirty="0"/>
              <a:t>, or </a:t>
            </a:r>
            <a:r>
              <a:rPr lang="en-US" sz="2800" dirty="0">
                <a:solidFill>
                  <a:srgbClr val="C00000"/>
                </a:solidFill>
              </a:rPr>
              <a:t>rms</a:t>
            </a:r>
            <a:r>
              <a:rPr lang="en-US" sz="2800" dirty="0"/>
              <a:t> </a:t>
            </a:r>
            <a:r>
              <a:rPr lang="en-US" sz="2800" dirty="0">
                <a:sym typeface="Wingdings" pitchFamily="2" charset="2"/>
              </a:rPr>
              <a:t> effective I &amp; V</a:t>
            </a:r>
            <a:endParaRPr lang="en-US" sz="2800" dirty="0"/>
          </a:p>
          <a:p>
            <a:pPr>
              <a:lnSpc>
                <a:spcPct val="80000"/>
              </a:lnSpc>
            </a:pPr>
            <a:endParaRPr lang="en-US" sz="2800" dirty="0"/>
          </a:p>
          <a:p>
            <a:pPr lvl="1">
              <a:lnSpc>
                <a:spcPct val="80000"/>
              </a:lnSpc>
            </a:pPr>
            <a:endParaRPr lang="en-US" sz="2000" dirty="0"/>
          </a:p>
        </p:txBody>
      </p:sp>
      <p:graphicFrame>
        <p:nvGraphicFramePr>
          <p:cNvPr id="310276" name="Object 4"/>
          <p:cNvGraphicFramePr>
            <a:graphicFrameLocks noChangeAspect="1"/>
          </p:cNvGraphicFramePr>
          <p:nvPr>
            <p:extLst>
              <p:ext uri="{D42A27DB-BD31-4B8C-83A1-F6EECF244321}">
                <p14:modId xmlns:p14="http://schemas.microsoft.com/office/powerpoint/2010/main" val="3482296603"/>
              </p:ext>
            </p:extLst>
          </p:nvPr>
        </p:nvGraphicFramePr>
        <p:xfrm>
          <a:off x="591163" y="1676400"/>
          <a:ext cx="3554490" cy="958258"/>
        </p:xfrm>
        <a:graphic>
          <a:graphicData uri="http://schemas.openxmlformats.org/presentationml/2006/ole">
            <mc:AlternateContent xmlns:mc="http://schemas.openxmlformats.org/markup-compatibility/2006">
              <mc:Choice xmlns:v="urn:schemas-microsoft-com:vml" Requires="v">
                <p:oleObj spid="_x0000_s236034" name="Equation" r:id="rId3" imgW="1549080" imgH="393480" progId="Equation.DSMT4">
                  <p:embed/>
                </p:oleObj>
              </mc:Choice>
              <mc:Fallback>
                <p:oleObj name="Equation" r:id="rId3" imgW="1549080" imgH="393480" progId="Equation.DSMT4">
                  <p:embed/>
                  <p:pic>
                    <p:nvPicPr>
                      <p:cNvPr id="31027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63" y="1676400"/>
                        <a:ext cx="3554490" cy="958258"/>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310277" name="Object 5"/>
          <p:cNvGraphicFramePr>
            <a:graphicFrameLocks noChangeAspect="1"/>
          </p:cNvGraphicFramePr>
          <p:nvPr>
            <p:extLst>
              <p:ext uri="{D42A27DB-BD31-4B8C-83A1-F6EECF244321}">
                <p14:modId xmlns:p14="http://schemas.microsoft.com/office/powerpoint/2010/main" val="4002800447"/>
              </p:ext>
            </p:extLst>
          </p:nvPr>
        </p:nvGraphicFramePr>
        <p:xfrm>
          <a:off x="4951624" y="1682889"/>
          <a:ext cx="3600288" cy="945281"/>
        </p:xfrm>
        <a:graphic>
          <a:graphicData uri="http://schemas.openxmlformats.org/presentationml/2006/ole">
            <mc:AlternateContent xmlns:mc="http://schemas.openxmlformats.org/markup-compatibility/2006">
              <mc:Choice xmlns:v="urn:schemas-microsoft-com:vml" Requires="v">
                <p:oleObj spid="_x0000_s236035" name="Equation" r:id="rId5" imgW="1587240" imgH="393480" progId="Equation.DSMT4">
                  <p:embed/>
                </p:oleObj>
              </mc:Choice>
              <mc:Fallback>
                <p:oleObj name="Equation" r:id="rId5" imgW="1587240" imgH="393480" progId="Equation.DSMT4">
                  <p:embed/>
                  <p:pic>
                    <p:nvPicPr>
                      <p:cNvPr id="31027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1624" y="1682889"/>
                        <a:ext cx="3600288" cy="945281"/>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310278" name="Object 6"/>
          <p:cNvGraphicFramePr>
            <a:graphicFrameLocks noChangeAspect="1"/>
          </p:cNvGraphicFramePr>
          <p:nvPr>
            <p:extLst>
              <p:ext uri="{D42A27DB-BD31-4B8C-83A1-F6EECF244321}">
                <p14:modId xmlns:p14="http://schemas.microsoft.com/office/powerpoint/2010/main" val="790989081"/>
              </p:ext>
            </p:extLst>
          </p:nvPr>
        </p:nvGraphicFramePr>
        <p:xfrm>
          <a:off x="917060" y="3638062"/>
          <a:ext cx="2740540" cy="1016180"/>
        </p:xfrm>
        <a:graphic>
          <a:graphicData uri="http://schemas.openxmlformats.org/presentationml/2006/ole">
            <mc:AlternateContent xmlns:mc="http://schemas.openxmlformats.org/markup-compatibility/2006">
              <mc:Choice xmlns:v="urn:schemas-microsoft-com:vml" Requires="v">
                <p:oleObj spid="_x0000_s236036" name="Equation" r:id="rId7" imgW="1054080" imgH="368280" progId="Equation.DSMT4">
                  <p:embed/>
                </p:oleObj>
              </mc:Choice>
              <mc:Fallback>
                <p:oleObj name="Equation" r:id="rId7" imgW="1054080" imgH="368280" progId="Equation.DSMT4">
                  <p:embed/>
                  <p:pic>
                    <p:nvPicPr>
                      <p:cNvPr id="310278"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060" y="3638062"/>
                        <a:ext cx="2740540" cy="1016180"/>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310279" name="Object 7"/>
          <p:cNvGraphicFramePr>
            <a:graphicFrameLocks noChangeAspect="1"/>
          </p:cNvGraphicFramePr>
          <p:nvPr>
            <p:extLst>
              <p:ext uri="{D42A27DB-BD31-4B8C-83A1-F6EECF244321}">
                <p14:modId xmlns:p14="http://schemas.microsoft.com/office/powerpoint/2010/main" val="3124389070"/>
              </p:ext>
            </p:extLst>
          </p:nvPr>
        </p:nvGraphicFramePr>
        <p:xfrm>
          <a:off x="5412951" y="3609802"/>
          <a:ext cx="2511849" cy="1072700"/>
        </p:xfrm>
        <a:graphic>
          <a:graphicData uri="http://schemas.openxmlformats.org/presentationml/2006/ole">
            <mc:AlternateContent xmlns:mc="http://schemas.openxmlformats.org/markup-compatibility/2006">
              <mc:Choice xmlns:v="urn:schemas-microsoft-com:vml" Requires="v">
                <p:oleObj spid="_x0000_s236037" name="Equation" r:id="rId9" imgW="977760" imgH="393480" progId="Equation.DSMT4">
                  <p:embed/>
                </p:oleObj>
              </mc:Choice>
              <mc:Fallback>
                <p:oleObj name="Equation" r:id="rId9" imgW="977760" imgH="393480" progId="Equation.DSMT4">
                  <p:embed/>
                  <p:pic>
                    <p:nvPicPr>
                      <p:cNvPr id="310279"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2951" y="3609802"/>
                        <a:ext cx="2511849" cy="1072700"/>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310286" name="Object 14"/>
          <p:cNvGraphicFramePr>
            <a:graphicFrameLocks noChangeAspect="1"/>
          </p:cNvGraphicFramePr>
          <p:nvPr>
            <p:extLst>
              <p:ext uri="{D42A27DB-BD31-4B8C-83A1-F6EECF244321}">
                <p14:modId xmlns:p14="http://schemas.microsoft.com/office/powerpoint/2010/main" val="1043474217"/>
              </p:ext>
            </p:extLst>
          </p:nvPr>
        </p:nvGraphicFramePr>
        <p:xfrm>
          <a:off x="3381676" y="5084060"/>
          <a:ext cx="2333324" cy="765260"/>
        </p:xfrm>
        <a:graphic>
          <a:graphicData uri="http://schemas.openxmlformats.org/presentationml/2006/ole">
            <mc:AlternateContent xmlns:mc="http://schemas.openxmlformats.org/markup-compatibility/2006">
              <mc:Choice xmlns:v="urn:schemas-microsoft-com:vml" Requires="v">
                <p:oleObj spid="_x0000_s236038" name="Equation" r:id="rId11" imgW="698400" imgH="215640" progId="Equation.DSMT4">
                  <p:embed/>
                </p:oleObj>
              </mc:Choice>
              <mc:Fallback>
                <p:oleObj name="Equation" r:id="rId11" imgW="698400" imgH="215640" progId="Equation.DSMT4">
                  <p:embed/>
                  <p:pic>
                    <p:nvPicPr>
                      <p:cNvPr id="310286"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81676" y="5084060"/>
                        <a:ext cx="2333324" cy="765260"/>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18" name="Rectangle 3">
            <a:extLst>
              <a:ext uri="{FF2B5EF4-FFF2-40B4-BE49-F238E27FC236}">
                <a16:creationId xmlns:a16="http://schemas.microsoft.com/office/drawing/2014/main" id="{2C29DE2E-1632-444E-9509-F8D2986EB22C}"/>
              </a:ext>
            </a:extLst>
          </p:cNvPr>
          <p:cNvSpPr txBox="1">
            <a:spLocks noChangeArrowheads="1"/>
          </p:cNvSpPr>
          <p:nvPr/>
        </p:nvSpPr>
        <p:spPr bwMode="auto">
          <a:xfrm>
            <a:off x="133546" y="3061493"/>
            <a:ext cx="8858054"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ea typeface="ＭＳ Ｐゴシック" charset="-128"/>
              </a:defRPr>
            </a:lvl6pPr>
            <a:lvl7pPr marL="2971800" indent="-228600" algn="l" rtl="0" fontAlgn="base">
              <a:spcBef>
                <a:spcPct val="20000"/>
              </a:spcBef>
              <a:spcAft>
                <a:spcPct val="0"/>
              </a:spcAft>
              <a:buChar char="»"/>
              <a:defRPr sz="2000">
                <a:solidFill>
                  <a:srgbClr val="FF0066"/>
                </a:solidFill>
                <a:latin typeface="+mn-lt"/>
                <a:ea typeface="ＭＳ Ｐゴシック" charset="-128"/>
              </a:defRPr>
            </a:lvl7pPr>
            <a:lvl8pPr marL="3429000" indent="-228600" algn="l" rtl="0" fontAlgn="base">
              <a:spcBef>
                <a:spcPct val="20000"/>
              </a:spcBef>
              <a:spcAft>
                <a:spcPct val="0"/>
              </a:spcAft>
              <a:buChar char="»"/>
              <a:defRPr sz="2000">
                <a:solidFill>
                  <a:srgbClr val="FF0066"/>
                </a:solidFill>
                <a:latin typeface="+mn-lt"/>
                <a:ea typeface="ＭＳ Ｐゴシック" charset="-128"/>
              </a:defRPr>
            </a:lvl8pPr>
            <a:lvl9pPr marL="3886200" indent="-228600" algn="l" rtl="0" fontAlgn="base">
              <a:spcBef>
                <a:spcPct val="20000"/>
              </a:spcBef>
              <a:spcAft>
                <a:spcPct val="0"/>
              </a:spcAft>
              <a:buChar char="»"/>
              <a:defRPr sz="2000">
                <a:solidFill>
                  <a:srgbClr val="FF0066"/>
                </a:solidFill>
                <a:latin typeface="+mn-lt"/>
                <a:ea typeface="ＭＳ Ｐゴシック" charset="-128"/>
              </a:defRPr>
            </a:lvl9pPr>
          </a:lstStyle>
          <a:p>
            <a:pPr>
              <a:lnSpc>
                <a:spcPct val="80000"/>
              </a:lnSpc>
            </a:pPr>
            <a:r>
              <a:rPr lang="en-US" sz="2800" kern="0" dirty="0"/>
              <a:t>AC Average Power using </a:t>
            </a:r>
            <a:r>
              <a:rPr lang="en-US" sz="2800" kern="0" dirty="0">
                <a:solidFill>
                  <a:srgbClr val="C00000"/>
                </a:solidFill>
              </a:rPr>
              <a:t>rms</a:t>
            </a:r>
            <a:r>
              <a:rPr lang="en-US" sz="2800" kern="0" dirty="0"/>
              <a:t> quantities </a:t>
            </a:r>
          </a:p>
        </p:txBody>
      </p:sp>
    </p:spTree>
    <p:extLst>
      <p:ext uri="{BB962C8B-B14F-4D97-AF65-F5344CB8AC3E}">
        <p14:creationId xmlns:p14="http://schemas.microsoft.com/office/powerpoint/2010/main" val="285470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e Placeholder 3"/>
          <p:cNvSpPr>
            <a:spLocks noGrp="1"/>
          </p:cNvSpPr>
          <p:nvPr>
            <p:ph type="dt" sz="half" idx="10"/>
          </p:nvPr>
        </p:nvSpPr>
        <p:spPr/>
        <p:txBody>
          <a:bodyPr/>
          <a:lstStyle/>
          <a:p>
            <a:r>
              <a:rPr lang="en-US"/>
              <a:t>Monday, Oct. 26, 2020</a:t>
            </a:r>
          </a:p>
        </p:txBody>
      </p:sp>
      <p:sp>
        <p:nvSpPr>
          <p:cNvPr id="25" name="Footer Placeholder 4"/>
          <p:cNvSpPr>
            <a:spLocks noGrp="1"/>
          </p:cNvSpPr>
          <p:nvPr>
            <p:ph type="ftr" sz="quarter" idx="11"/>
          </p:nvPr>
        </p:nvSpPr>
        <p:spPr/>
        <p:txBody>
          <a:bodyPr/>
          <a:lstStyle/>
          <a:p>
            <a:r>
              <a:rPr lang="de-DE"/>
              <a:t>PHYS 1444-002, Fall 2020                    Dr. Jaehoon Yu</a:t>
            </a:r>
            <a:endParaRPr lang="en-US"/>
          </a:p>
        </p:txBody>
      </p:sp>
      <p:sp>
        <p:nvSpPr>
          <p:cNvPr id="26" name="Slide Number Placeholder 5"/>
          <p:cNvSpPr>
            <a:spLocks noGrp="1"/>
          </p:cNvSpPr>
          <p:nvPr>
            <p:ph type="sldNum" sz="quarter" idx="12"/>
          </p:nvPr>
        </p:nvSpPr>
        <p:spPr/>
        <p:txBody>
          <a:bodyPr/>
          <a:lstStyle/>
          <a:p>
            <a:fld id="{99470644-6EC5-3745-BAD6-7FF00640ACD9}" type="slidenum">
              <a:rPr lang="en-US"/>
              <a:pPr/>
              <a:t>8</a:t>
            </a:fld>
            <a:endParaRPr lang="en-US"/>
          </a:p>
        </p:txBody>
      </p:sp>
      <p:pic>
        <p:nvPicPr>
          <p:cNvPr id="311298" name="Picture 2" descr="FG25_021"/>
          <p:cNvPicPr>
            <a:picLocks noChangeAspect="1" noChangeArrowheads="1"/>
          </p:cNvPicPr>
          <p:nvPr/>
        </p:nvPicPr>
        <p:blipFill>
          <a:blip r:embed="rId3"/>
          <a:srcRect/>
          <a:stretch>
            <a:fillRect/>
          </a:stretch>
        </p:blipFill>
        <p:spPr bwMode="auto">
          <a:xfrm>
            <a:off x="6553200" y="381000"/>
            <a:ext cx="2743200" cy="2057400"/>
          </a:xfrm>
          <a:prstGeom prst="rect">
            <a:avLst/>
          </a:prstGeom>
          <a:noFill/>
        </p:spPr>
      </p:pic>
      <p:sp>
        <p:nvSpPr>
          <p:cNvPr id="311299" name="Rectangle 3"/>
          <p:cNvSpPr>
            <a:spLocks noGrp="1" noChangeArrowheads="1"/>
          </p:cNvSpPr>
          <p:nvPr>
            <p:ph type="title"/>
          </p:nvPr>
        </p:nvSpPr>
        <p:spPr>
          <a:xfrm>
            <a:off x="228600" y="0"/>
            <a:ext cx="8686800" cy="762000"/>
          </a:xfrm>
        </p:spPr>
        <p:txBody>
          <a:bodyPr/>
          <a:lstStyle/>
          <a:p>
            <a:r>
              <a:rPr lang="en-US" dirty="0"/>
              <a:t>Example 25 – 13 </a:t>
            </a:r>
          </a:p>
        </p:txBody>
      </p:sp>
      <p:sp>
        <p:nvSpPr>
          <p:cNvPr id="311300" name="Text Box 4"/>
          <p:cNvSpPr txBox="1">
            <a:spLocks noChangeArrowheads="1"/>
          </p:cNvSpPr>
          <p:nvPr/>
        </p:nvSpPr>
        <p:spPr bwMode="auto">
          <a:xfrm>
            <a:off x="228600" y="685800"/>
            <a:ext cx="7086600" cy="1187450"/>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b="1" dirty="0">
                <a:solidFill>
                  <a:schemeClr val="accent2"/>
                </a:solidFill>
                <a:latin typeface="Arial Narrow" charset="0"/>
              </a:rPr>
              <a:t>Hair Dryer. </a:t>
            </a:r>
            <a:r>
              <a:rPr lang="en-US" dirty="0">
                <a:solidFill>
                  <a:schemeClr val="accent2"/>
                </a:solidFill>
                <a:latin typeface="Arial Narrow" charset="0"/>
              </a:rPr>
              <a:t>(a) Calculate the resistance and the peak current in a 1000-W hair dryer connected to a 120-V AC line.  (b) What happens if it is connected to a 240-V line in Britain? </a:t>
            </a:r>
          </a:p>
        </p:txBody>
      </p:sp>
      <p:sp>
        <p:nvSpPr>
          <p:cNvPr id="311301" name="Text Box 5"/>
          <p:cNvSpPr txBox="1">
            <a:spLocks noChangeArrowheads="1"/>
          </p:cNvSpPr>
          <p:nvPr/>
        </p:nvSpPr>
        <p:spPr bwMode="auto">
          <a:xfrm>
            <a:off x="381000" y="1905000"/>
            <a:ext cx="2667000" cy="519113"/>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The rms current is:</a:t>
            </a:r>
          </a:p>
        </p:txBody>
      </p:sp>
      <p:sp>
        <p:nvSpPr>
          <p:cNvPr id="311302" name="Text Box 6"/>
          <p:cNvSpPr txBox="1">
            <a:spLocks noChangeArrowheads="1"/>
          </p:cNvSpPr>
          <p:nvPr/>
        </p:nvSpPr>
        <p:spPr bwMode="auto">
          <a:xfrm>
            <a:off x="457200" y="3886200"/>
            <a:ext cx="5105400" cy="519113"/>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(b) If connected to 240V in Britain …      </a:t>
            </a:r>
          </a:p>
        </p:txBody>
      </p:sp>
      <p:graphicFrame>
        <p:nvGraphicFramePr>
          <p:cNvPr id="311303" name="Object 7"/>
          <p:cNvGraphicFramePr>
            <a:graphicFrameLocks noChangeAspect="1"/>
          </p:cNvGraphicFramePr>
          <p:nvPr>
            <p:extLst>
              <p:ext uri="{D42A27DB-BD31-4B8C-83A1-F6EECF244321}">
                <p14:modId xmlns:p14="http://schemas.microsoft.com/office/powerpoint/2010/main" val="3062263930"/>
              </p:ext>
            </p:extLst>
          </p:nvPr>
        </p:nvGraphicFramePr>
        <p:xfrm>
          <a:off x="2971800" y="2016125"/>
          <a:ext cx="666750" cy="346075"/>
        </p:xfrm>
        <a:graphic>
          <a:graphicData uri="http://schemas.openxmlformats.org/presentationml/2006/ole">
            <mc:AlternateContent xmlns:mc="http://schemas.openxmlformats.org/markup-compatibility/2006">
              <mc:Choice xmlns:v="urn:schemas-microsoft-com:vml" Requires="v">
                <p:oleObj spid="_x0000_s245053" name="Equation" r:id="rId4" imgW="368280" imgH="203040" progId="Equation.DSMT4">
                  <p:embed/>
                </p:oleObj>
              </mc:Choice>
              <mc:Fallback>
                <p:oleObj name="Equation" r:id="rId4" imgW="368280" imgH="203040" progId="Equation.DSMT4">
                  <p:embed/>
                  <p:pic>
                    <p:nvPicPr>
                      <p:cNvPr id="311303"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016125"/>
                        <a:ext cx="666750" cy="3460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11304" name="Object 8"/>
          <p:cNvGraphicFramePr>
            <a:graphicFrameLocks noChangeAspect="1"/>
          </p:cNvGraphicFramePr>
          <p:nvPr>
            <p:extLst>
              <p:ext uri="{D42A27DB-BD31-4B8C-83A1-F6EECF244321}">
                <p14:modId xmlns:p14="http://schemas.microsoft.com/office/powerpoint/2010/main" val="3767728430"/>
              </p:ext>
            </p:extLst>
          </p:nvPr>
        </p:nvGraphicFramePr>
        <p:xfrm>
          <a:off x="3606800" y="1828800"/>
          <a:ext cx="736600" cy="712788"/>
        </p:xfrm>
        <a:graphic>
          <a:graphicData uri="http://schemas.openxmlformats.org/presentationml/2006/ole">
            <mc:AlternateContent xmlns:mc="http://schemas.openxmlformats.org/markup-compatibility/2006">
              <mc:Choice xmlns:v="urn:schemas-microsoft-com:vml" Requires="v">
                <p:oleObj spid="_x0000_s245054" name="Equation" r:id="rId6" imgW="406080" imgH="419040" progId="Equation.DSMT4">
                  <p:embed/>
                </p:oleObj>
              </mc:Choice>
              <mc:Fallback>
                <p:oleObj name="Equation" r:id="rId6" imgW="406080" imgH="419040" progId="Equation.DSMT4">
                  <p:embed/>
                  <p:pic>
                    <p:nvPicPr>
                      <p:cNvPr id="311304"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6800" y="1828800"/>
                        <a:ext cx="736600" cy="712788"/>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11305" name="Object 9"/>
          <p:cNvGraphicFramePr>
            <a:graphicFrameLocks noChangeAspect="1"/>
          </p:cNvGraphicFramePr>
          <p:nvPr>
            <p:extLst>
              <p:ext uri="{D42A27DB-BD31-4B8C-83A1-F6EECF244321}">
                <p14:modId xmlns:p14="http://schemas.microsoft.com/office/powerpoint/2010/main" val="443136655"/>
              </p:ext>
            </p:extLst>
          </p:nvPr>
        </p:nvGraphicFramePr>
        <p:xfrm>
          <a:off x="4340225" y="1887538"/>
          <a:ext cx="1679575" cy="627062"/>
        </p:xfrm>
        <a:graphic>
          <a:graphicData uri="http://schemas.openxmlformats.org/presentationml/2006/ole">
            <mc:AlternateContent xmlns:mc="http://schemas.openxmlformats.org/markup-compatibility/2006">
              <mc:Choice xmlns:v="urn:schemas-microsoft-com:vml" Requires="v">
                <p:oleObj spid="_x0000_s245055" name="Equation" r:id="rId8" imgW="927000" imgH="368280" progId="Equation.DSMT4">
                  <p:embed/>
                </p:oleObj>
              </mc:Choice>
              <mc:Fallback>
                <p:oleObj name="Equation" r:id="rId8" imgW="927000" imgH="368280" progId="Equation.DSMT4">
                  <p:embed/>
                  <p:pic>
                    <p:nvPicPr>
                      <p:cNvPr id="311305"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0225" y="1887538"/>
                        <a:ext cx="1679575" cy="627062"/>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sp>
        <p:nvSpPr>
          <p:cNvPr id="311306" name="Text Box 10"/>
          <p:cNvSpPr txBox="1">
            <a:spLocks noChangeArrowheads="1"/>
          </p:cNvSpPr>
          <p:nvPr/>
        </p:nvSpPr>
        <p:spPr bwMode="auto">
          <a:xfrm>
            <a:off x="381000" y="3203575"/>
            <a:ext cx="3200400" cy="519113"/>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Thus the resistance is:</a:t>
            </a:r>
          </a:p>
        </p:txBody>
      </p:sp>
      <p:graphicFrame>
        <p:nvGraphicFramePr>
          <p:cNvPr id="311307" name="Object 11"/>
          <p:cNvGraphicFramePr>
            <a:graphicFrameLocks noChangeAspect="1"/>
          </p:cNvGraphicFramePr>
          <p:nvPr>
            <p:extLst>
              <p:ext uri="{D42A27DB-BD31-4B8C-83A1-F6EECF244321}">
                <p14:modId xmlns:p14="http://schemas.microsoft.com/office/powerpoint/2010/main" val="3003986057"/>
              </p:ext>
            </p:extLst>
          </p:nvPr>
        </p:nvGraphicFramePr>
        <p:xfrm>
          <a:off x="3581400" y="3392488"/>
          <a:ext cx="458788" cy="258762"/>
        </p:xfrm>
        <a:graphic>
          <a:graphicData uri="http://schemas.openxmlformats.org/presentationml/2006/ole">
            <mc:AlternateContent xmlns:mc="http://schemas.openxmlformats.org/markup-compatibility/2006">
              <mc:Choice xmlns:v="urn:schemas-microsoft-com:vml" Requires="v">
                <p:oleObj spid="_x0000_s245056" name="Equation" r:id="rId10" imgW="253800" imgH="152280" progId="Equation.DSMT4">
                  <p:embed/>
                </p:oleObj>
              </mc:Choice>
              <mc:Fallback>
                <p:oleObj name="Equation" r:id="rId10" imgW="253800" imgH="152280" progId="Equation.DSMT4">
                  <p:embed/>
                  <p:pic>
                    <p:nvPicPr>
                      <p:cNvPr id="311307"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1400" y="3392488"/>
                        <a:ext cx="458788" cy="258762"/>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11308" name="Object 12"/>
          <p:cNvGraphicFramePr>
            <a:graphicFrameLocks noChangeAspect="1"/>
          </p:cNvGraphicFramePr>
          <p:nvPr>
            <p:extLst>
              <p:ext uri="{D42A27DB-BD31-4B8C-83A1-F6EECF244321}">
                <p14:modId xmlns:p14="http://schemas.microsoft.com/office/powerpoint/2010/main" val="214473688"/>
              </p:ext>
            </p:extLst>
          </p:nvPr>
        </p:nvGraphicFramePr>
        <p:xfrm>
          <a:off x="4124325" y="3151188"/>
          <a:ext cx="712788" cy="735012"/>
        </p:xfrm>
        <a:graphic>
          <a:graphicData uri="http://schemas.openxmlformats.org/presentationml/2006/ole">
            <mc:AlternateContent xmlns:mc="http://schemas.openxmlformats.org/markup-compatibility/2006">
              <mc:Choice xmlns:v="urn:schemas-microsoft-com:vml" Requires="v">
                <p:oleObj spid="_x0000_s245057" name="Equation" r:id="rId12" imgW="393480" imgH="431640" progId="Equation.DSMT4">
                  <p:embed/>
                </p:oleObj>
              </mc:Choice>
              <mc:Fallback>
                <p:oleObj name="Equation" r:id="rId12" imgW="393480" imgH="431640" progId="Equation.DSMT4">
                  <p:embed/>
                  <p:pic>
                    <p:nvPicPr>
                      <p:cNvPr id="311308"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24325" y="3151188"/>
                        <a:ext cx="712788" cy="735012"/>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11309" name="Object 13"/>
          <p:cNvGraphicFramePr>
            <a:graphicFrameLocks noChangeAspect="1"/>
          </p:cNvGraphicFramePr>
          <p:nvPr>
            <p:extLst>
              <p:ext uri="{D42A27DB-BD31-4B8C-83A1-F6EECF244321}">
                <p14:modId xmlns:p14="http://schemas.microsoft.com/office/powerpoint/2010/main" val="1065413098"/>
              </p:ext>
            </p:extLst>
          </p:nvPr>
        </p:nvGraphicFramePr>
        <p:xfrm>
          <a:off x="4872038" y="3117850"/>
          <a:ext cx="1909762" cy="757238"/>
        </p:xfrm>
        <a:graphic>
          <a:graphicData uri="http://schemas.openxmlformats.org/presentationml/2006/ole">
            <mc:AlternateContent xmlns:mc="http://schemas.openxmlformats.org/markup-compatibility/2006">
              <mc:Choice xmlns:v="urn:schemas-microsoft-com:vml" Requires="v">
                <p:oleObj spid="_x0000_s245058" name="Equation" r:id="rId14" imgW="1054080" imgH="444240" progId="Equation.DSMT4">
                  <p:embed/>
                </p:oleObj>
              </mc:Choice>
              <mc:Fallback>
                <p:oleObj name="Equation" r:id="rId14" imgW="1054080" imgH="444240" progId="Equation.DSMT4">
                  <p:embed/>
                  <p:pic>
                    <p:nvPicPr>
                      <p:cNvPr id="311309" name="Object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72038" y="3117850"/>
                        <a:ext cx="1909762" cy="757238"/>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sp>
        <p:nvSpPr>
          <p:cNvPr id="311310" name="Text Box 14"/>
          <p:cNvSpPr txBox="1">
            <a:spLocks noChangeArrowheads="1"/>
          </p:cNvSpPr>
          <p:nvPr/>
        </p:nvSpPr>
        <p:spPr bwMode="auto">
          <a:xfrm>
            <a:off x="457200" y="2563813"/>
            <a:ext cx="2819400" cy="519112"/>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The peak current is:</a:t>
            </a:r>
          </a:p>
        </p:txBody>
      </p:sp>
      <p:graphicFrame>
        <p:nvGraphicFramePr>
          <p:cNvPr id="311311" name="Object 15"/>
          <p:cNvGraphicFramePr>
            <a:graphicFrameLocks noChangeAspect="1"/>
          </p:cNvGraphicFramePr>
          <p:nvPr>
            <p:extLst>
              <p:ext uri="{D42A27DB-BD31-4B8C-83A1-F6EECF244321}">
                <p14:modId xmlns:p14="http://schemas.microsoft.com/office/powerpoint/2010/main" val="411005731"/>
              </p:ext>
            </p:extLst>
          </p:nvPr>
        </p:nvGraphicFramePr>
        <p:xfrm>
          <a:off x="3581400" y="2674938"/>
          <a:ext cx="506413" cy="346075"/>
        </p:xfrm>
        <a:graphic>
          <a:graphicData uri="http://schemas.openxmlformats.org/presentationml/2006/ole">
            <mc:AlternateContent xmlns:mc="http://schemas.openxmlformats.org/markup-compatibility/2006">
              <mc:Choice xmlns:v="urn:schemas-microsoft-com:vml" Requires="v">
                <p:oleObj spid="_x0000_s245059" name="Equation" r:id="rId16" imgW="279360" imgH="203040" progId="Equation.DSMT4">
                  <p:embed/>
                </p:oleObj>
              </mc:Choice>
              <mc:Fallback>
                <p:oleObj name="Equation" r:id="rId16" imgW="279360" imgH="203040" progId="Equation.DSMT4">
                  <p:embed/>
                  <p:pic>
                    <p:nvPicPr>
                      <p:cNvPr id="311311" name="Object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81400" y="2674938"/>
                        <a:ext cx="506413" cy="3460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11312" name="Object 16"/>
          <p:cNvGraphicFramePr>
            <a:graphicFrameLocks noChangeAspect="1"/>
          </p:cNvGraphicFramePr>
          <p:nvPr>
            <p:extLst>
              <p:ext uri="{D42A27DB-BD31-4B8C-83A1-F6EECF244321}">
                <p14:modId xmlns:p14="http://schemas.microsoft.com/office/powerpoint/2010/main" val="3255639805"/>
              </p:ext>
            </p:extLst>
          </p:nvPr>
        </p:nvGraphicFramePr>
        <p:xfrm>
          <a:off x="4038600" y="2649538"/>
          <a:ext cx="989013" cy="388937"/>
        </p:xfrm>
        <a:graphic>
          <a:graphicData uri="http://schemas.openxmlformats.org/presentationml/2006/ole">
            <mc:AlternateContent xmlns:mc="http://schemas.openxmlformats.org/markup-compatibility/2006">
              <mc:Choice xmlns:v="urn:schemas-microsoft-com:vml" Requires="v">
                <p:oleObj spid="_x0000_s245060" name="Equation" r:id="rId18" imgW="545760" imgH="228600" progId="Equation.DSMT4">
                  <p:embed/>
                </p:oleObj>
              </mc:Choice>
              <mc:Fallback>
                <p:oleObj name="Equation" r:id="rId18" imgW="545760" imgH="228600" progId="Equation.DSMT4">
                  <p:embed/>
                  <p:pic>
                    <p:nvPicPr>
                      <p:cNvPr id="311312" name="Object 1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38600" y="2649538"/>
                        <a:ext cx="989013" cy="388937"/>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11313" name="Object 17"/>
          <p:cNvGraphicFramePr>
            <a:graphicFrameLocks noChangeAspect="1"/>
          </p:cNvGraphicFramePr>
          <p:nvPr>
            <p:extLst>
              <p:ext uri="{D42A27DB-BD31-4B8C-83A1-F6EECF244321}">
                <p14:modId xmlns:p14="http://schemas.microsoft.com/office/powerpoint/2010/main" val="3900289827"/>
              </p:ext>
            </p:extLst>
          </p:nvPr>
        </p:nvGraphicFramePr>
        <p:xfrm>
          <a:off x="4953000" y="2686050"/>
          <a:ext cx="1978025" cy="346075"/>
        </p:xfrm>
        <a:graphic>
          <a:graphicData uri="http://schemas.openxmlformats.org/presentationml/2006/ole">
            <mc:AlternateContent xmlns:mc="http://schemas.openxmlformats.org/markup-compatibility/2006">
              <mc:Choice xmlns:v="urn:schemas-microsoft-com:vml" Requires="v">
                <p:oleObj spid="_x0000_s245061" name="Equation" r:id="rId20" imgW="1091880" imgH="203040" progId="Equation.DSMT4">
                  <p:embed/>
                </p:oleObj>
              </mc:Choice>
              <mc:Fallback>
                <p:oleObj name="Equation" r:id="rId20" imgW="1091880" imgH="203040" progId="Equation.DSMT4">
                  <p:embed/>
                  <p:pic>
                    <p:nvPicPr>
                      <p:cNvPr id="311313" name="Object 1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53000" y="2686050"/>
                        <a:ext cx="1978025" cy="3460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sp>
        <p:nvSpPr>
          <p:cNvPr id="311314" name="Text Box 18"/>
          <p:cNvSpPr txBox="1">
            <a:spLocks noChangeArrowheads="1"/>
          </p:cNvSpPr>
          <p:nvPr/>
        </p:nvSpPr>
        <p:spPr bwMode="auto">
          <a:xfrm>
            <a:off x="533400" y="4357688"/>
            <a:ext cx="6400800" cy="519112"/>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The average power provide by the AC in UK is </a:t>
            </a:r>
          </a:p>
        </p:txBody>
      </p:sp>
      <p:graphicFrame>
        <p:nvGraphicFramePr>
          <p:cNvPr id="311315" name="Object 19"/>
          <p:cNvGraphicFramePr>
            <a:graphicFrameLocks noChangeAspect="1"/>
          </p:cNvGraphicFramePr>
          <p:nvPr>
            <p:extLst>
              <p:ext uri="{D42A27DB-BD31-4B8C-83A1-F6EECF244321}">
                <p14:modId xmlns:p14="http://schemas.microsoft.com/office/powerpoint/2010/main" val="1059573417"/>
              </p:ext>
            </p:extLst>
          </p:nvPr>
        </p:nvGraphicFramePr>
        <p:xfrm>
          <a:off x="1981200" y="5032375"/>
          <a:ext cx="460375" cy="301625"/>
        </p:xfrm>
        <a:graphic>
          <a:graphicData uri="http://schemas.openxmlformats.org/presentationml/2006/ole">
            <mc:AlternateContent xmlns:mc="http://schemas.openxmlformats.org/markup-compatibility/2006">
              <mc:Choice xmlns:v="urn:schemas-microsoft-com:vml" Requires="v">
                <p:oleObj spid="_x0000_s245062" name="Equation" r:id="rId22" imgW="253800" imgH="177480" progId="Equation.DSMT4">
                  <p:embed/>
                </p:oleObj>
              </mc:Choice>
              <mc:Fallback>
                <p:oleObj name="Equation" r:id="rId22" imgW="253800" imgH="177480" progId="Equation.DSMT4">
                  <p:embed/>
                  <p:pic>
                    <p:nvPicPr>
                      <p:cNvPr id="311315" name="Object 1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981200" y="5032375"/>
                        <a:ext cx="460375" cy="30162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sp>
        <p:nvSpPr>
          <p:cNvPr id="311316" name="Text Box 20"/>
          <p:cNvSpPr txBox="1">
            <a:spLocks noChangeArrowheads="1"/>
          </p:cNvSpPr>
          <p:nvPr/>
        </p:nvSpPr>
        <p:spPr bwMode="auto">
          <a:xfrm>
            <a:off x="533400" y="5576888"/>
            <a:ext cx="762000" cy="519112"/>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So? </a:t>
            </a:r>
          </a:p>
        </p:txBody>
      </p:sp>
      <p:sp>
        <p:nvSpPr>
          <p:cNvPr id="311317" name="Text Box 21"/>
          <p:cNvSpPr txBox="1">
            <a:spLocks noChangeArrowheads="1"/>
          </p:cNvSpPr>
          <p:nvPr/>
        </p:nvSpPr>
        <p:spPr bwMode="auto">
          <a:xfrm>
            <a:off x="1371600" y="5562600"/>
            <a:ext cx="5257800" cy="519113"/>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The heating coils in the dryer will melt! </a:t>
            </a:r>
          </a:p>
        </p:txBody>
      </p:sp>
      <p:graphicFrame>
        <p:nvGraphicFramePr>
          <p:cNvPr id="311318" name="Object 22"/>
          <p:cNvGraphicFramePr>
            <a:graphicFrameLocks noChangeAspect="1"/>
          </p:cNvGraphicFramePr>
          <p:nvPr>
            <p:extLst>
              <p:ext uri="{D42A27DB-BD31-4B8C-83A1-F6EECF244321}">
                <p14:modId xmlns:p14="http://schemas.microsoft.com/office/powerpoint/2010/main" val="3396887045"/>
              </p:ext>
            </p:extLst>
          </p:nvPr>
        </p:nvGraphicFramePr>
        <p:xfrm>
          <a:off x="2389188" y="4876800"/>
          <a:ext cx="735012" cy="669925"/>
        </p:xfrm>
        <a:graphic>
          <a:graphicData uri="http://schemas.openxmlformats.org/presentationml/2006/ole">
            <mc:AlternateContent xmlns:mc="http://schemas.openxmlformats.org/markup-compatibility/2006">
              <mc:Choice xmlns:v="urn:schemas-microsoft-com:vml" Requires="v">
                <p:oleObj spid="_x0000_s245063" name="Equation" r:id="rId24" imgW="406080" imgH="393480" progId="Equation.DSMT4">
                  <p:embed/>
                </p:oleObj>
              </mc:Choice>
              <mc:Fallback>
                <p:oleObj name="Equation" r:id="rId24" imgW="406080" imgH="393480" progId="Equation.DSMT4">
                  <p:embed/>
                  <p:pic>
                    <p:nvPicPr>
                      <p:cNvPr id="311318" name="Object 2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389188" y="4876800"/>
                        <a:ext cx="735012" cy="66992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11319" name="Object 23"/>
          <p:cNvGraphicFramePr>
            <a:graphicFrameLocks noChangeAspect="1"/>
          </p:cNvGraphicFramePr>
          <p:nvPr>
            <p:extLst>
              <p:ext uri="{D42A27DB-BD31-4B8C-83A1-F6EECF244321}">
                <p14:modId xmlns:p14="http://schemas.microsoft.com/office/powerpoint/2010/main" val="2749397938"/>
              </p:ext>
            </p:extLst>
          </p:nvPr>
        </p:nvGraphicFramePr>
        <p:xfrm>
          <a:off x="3098180" y="4841875"/>
          <a:ext cx="1998662" cy="735013"/>
        </p:xfrm>
        <a:graphic>
          <a:graphicData uri="http://schemas.openxmlformats.org/presentationml/2006/ole">
            <mc:AlternateContent xmlns:mc="http://schemas.openxmlformats.org/markup-compatibility/2006">
              <mc:Choice xmlns:v="urn:schemas-microsoft-com:vml" Requires="v">
                <p:oleObj spid="_x0000_s245064" name="Equation" r:id="rId26" imgW="1104840" imgH="431640" progId="Equation.DSMT4">
                  <p:embed/>
                </p:oleObj>
              </mc:Choice>
              <mc:Fallback>
                <p:oleObj name="Equation" r:id="rId26" imgW="1104840" imgH="431640" progId="Equation.DSMT4">
                  <p:embed/>
                  <p:pic>
                    <p:nvPicPr>
                      <p:cNvPr id="311319" name="Object 2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098180" y="4841875"/>
                        <a:ext cx="1998662" cy="735013"/>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82810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Monday, Oct. 26, 2020</a:t>
            </a:r>
          </a:p>
        </p:txBody>
      </p:sp>
      <p:sp>
        <p:nvSpPr>
          <p:cNvPr id="6" name="Footer Placeholder 4"/>
          <p:cNvSpPr>
            <a:spLocks noGrp="1"/>
          </p:cNvSpPr>
          <p:nvPr>
            <p:ph type="ftr" sz="quarter" idx="11"/>
          </p:nvPr>
        </p:nvSpPr>
        <p:spPr/>
        <p:txBody>
          <a:bodyPr/>
          <a:lstStyle/>
          <a:p>
            <a:r>
              <a:rPr lang="en-US"/>
              <a:t>PHYS 1444-002, Fall 2020                    Dr. Jaehoon Yu</a:t>
            </a:r>
          </a:p>
        </p:txBody>
      </p:sp>
      <p:sp>
        <p:nvSpPr>
          <p:cNvPr id="7" name="Slide Number Placeholder 5"/>
          <p:cNvSpPr>
            <a:spLocks noGrp="1"/>
          </p:cNvSpPr>
          <p:nvPr>
            <p:ph type="sldNum" sz="quarter" idx="12"/>
          </p:nvPr>
        </p:nvSpPr>
        <p:spPr/>
        <p:txBody>
          <a:bodyPr/>
          <a:lstStyle/>
          <a:p>
            <a:fld id="{3C5D92ED-A407-6D4A-99D3-6C6210168C38}" type="slidenum">
              <a:rPr lang="en-US"/>
              <a:pPr/>
              <a:t>9</a:t>
            </a:fld>
            <a:endParaRPr lang="en-US"/>
          </a:p>
        </p:txBody>
      </p:sp>
      <p:pic>
        <p:nvPicPr>
          <p:cNvPr id="313346" name="Picture 2" descr="FG25_023"/>
          <p:cNvPicPr>
            <a:picLocks noChangeAspect="1" noChangeArrowheads="1"/>
          </p:cNvPicPr>
          <p:nvPr/>
        </p:nvPicPr>
        <p:blipFill>
          <a:blip r:embed="rId2"/>
          <a:srcRect/>
          <a:stretch>
            <a:fillRect/>
          </a:stretch>
        </p:blipFill>
        <p:spPr bwMode="auto">
          <a:xfrm>
            <a:off x="5410200" y="5029200"/>
            <a:ext cx="2819400" cy="2114550"/>
          </a:xfrm>
          <a:prstGeom prst="rect">
            <a:avLst/>
          </a:prstGeom>
          <a:noFill/>
        </p:spPr>
      </p:pic>
      <p:sp>
        <p:nvSpPr>
          <p:cNvPr id="313347" name="Rectangle 3"/>
          <p:cNvSpPr>
            <a:spLocks noGrp="1" noChangeArrowheads="1"/>
          </p:cNvSpPr>
          <p:nvPr>
            <p:ph type="body" idx="1"/>
          </p:nvPr>
        </p:nvSpPr>
        <p:spPr>
          <a:xfrm>
            <a:off x="228600" y="685800"/>
            <a:ext cx="8915400" cy="5715000"/>
          </a:xfrm>
        </p:spPr>
        <p:txBody>
          <a:bodyPr/>
          <a:lstStyle/>
          <a:p>
            <a:pPr>
              <a:lnSpc>
                <a:spcPct val="90000"/>
              </a:lnSpc>
            </a:pPr>
            <a:r>
              <a:rPr lang="en-US" sz="3600" dirty="0"/>
              <a:t>When voltage is applied across the ends of a wire</a:t>
            </a:r>
          </a:p>
          <a:p>
            <a:pPr>
              <a:lnSpc>
                <a:spcPct val="90000"/>
              </a:lnSpc>
            </a:pPr>
            <a:r>
              <a:rPr lang="en-US" sz="3600" dirty="0"/>
              <a:t>Electric field is generated by the potential difference</a:t>
            </a:r>
          </a:p>
          <a:p>
            <a:pPr>
              <a:lnSpc>
                <a:spcPct val="90000"/>
              </a:lnSpc>
            </a:pPr>
            <a:r>
              <a:rPr lang="en-US" sz="3600" dirty="0"/>
              <a:t>Electrons feel the force and get accelerated  </a:t>
            </a:r>
          </a:p>
          <a:p>
            <a:pPr>
              <a:lnSpc>
                <a:spcPct val="90000"/>
              </a:lnSpc>
            </a:pPr>
            <a:r>
              <a:rPr lang="en-US" sz="3600" dirty="0"/>
              <a:t>Electrons soon reach to a steady average speed due to collisions with atoms in the wire, called </a:t>
            </a:r>
            <a:r>
              <a:rPr lang="en-US" sz="3600" dirty="0">
                <a:solidFill>
                  <a:srgbClr val="C00000"/>
                </a:solidFill>
              </a:rPr>
              <a:t>drift velocity, </a:t>
            </a:r>
            <a:r>
              <a:rPr lang="en-US" sz="3600" b="1" dirty="0" err="1">
                <a:solidFill>
                  <a:srgbClr val="C00000"/>
                </a:solidFill>
              </a:rPr>
              <a:t>v</a:t>
            </a:r>
            <a:r>
              <a:rPr lang="en-US" sz="3600" baseline="-25000" dirty="0" err="1">
                <a:solidFill>
                  <a:srgbClr val="C00000"/>
                </a:solidFill>
              </a:rPr>
              <a:t>d</a:t>
            </a:r>
            <a:endParaRPr lang="en-US" sz="3600" baseline="-25000" dirty="0">
              <a:solidFill>
                <a:srgbClr val="C00000"/>
              </a:solidFill>
            </a:endParaRPr>
          </a:p>
          <a:p>
            <a:pPr>
              <a:lnSpc>
                <a:spcPct val="90000"/>
              </a:lnSpc>
            </a:pPr>
            <a:r>
              <a:rPr lang="en-US" sz="3600" dirty="0"/>
              <a:t>The drift velocity is normally much smaller than electrons’ average random speed. </a:t>
            </a:r>
          </a:p>
        </p:txBody>
      </p:sp>
      <p:sp>
        <p:nvSpPr>
          <p:cNvPr id="313348" name="Rectangle 4"/>
          <p:cNvSpPr>
            <a:spLocks noGrp="1" noChangeArrowheads="1"/>
          </p:cNvSpPr>
          <p:nvPr>
            <p:ph type="title"/>
          </p:nvPr>
        </p:nvSpPr>
        <p:spPr>
          <a:xfrm>
            <a:off x="685800" y="76200"/>
            <a:ext cx="7772400" cy="609600"/>
          </a:xfrm>
        </p:spPr>
        <p:txBody>
          <a:bodyPr/>
          <a:lstStyle/>
          <a:p>
            <a:r>
              <a:rPr lang="en-US" sz="4000" dirty="0"/>
              <a:t>Microscopic View of Electric Current</a:t>
            </a:r>
          </a:p>
        </p:txBody>
      </p:sp>
    </p:spTree>
    <p:extLst>
      <p:ext uri="{BB962C8B-B14F-4D97-AF65-F5344CB8AC3E}">
        <p14:creationId xmlns:p14="http://schemas.microsoft.com/office/powerpoint/2010/main" val="2290359882"/>
      </p:ext>
    </p:extLst>
  </p:cSld>
  <p:clrMapOvr>
    <a:masterClrMapping/>
  </p:clrMapOvr>
</p:sld>
</file>

<file path=ppt/theme/theme1.xml><?xml version="1.0" encoding="utf-8"?>
<a:theme xmlns:a="http://schemas.openxmlformats.org/drawingml/2006/main" name="phys1443-spring02">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00"/>
      </a:hlink>
      <a:folHlink>
        <a:srgbClr val="B2B2B2"/>
      </a:folHlink>
    </a:clrScheme>
    <a:fontScheme name="phys1443-spring0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hys1443-spring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hys1443-spring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hys1443-spring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hys1443-spring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hys1443-spring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hys1443-spring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hys1443-spring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D:\UTA\Classes\1443 Spring 2002\phys1443-spring02.pot</Template>
  <TotalTime>65405</TotalTime>
  <Words>2675</Words>
  <Application>Microsoft Macintosh PowerPoint</Application>
  <PresentationFormat>On-screen Show (4:3)</PresentationFormat>
  <Paragraphs>247</Paragraphs>
  <Slides>23</Slides>
  <Notes>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2" baseType="lpstr">
      <vt:lpstr>Arial</vt:lpstr>
      <vt:lpstr>Arial Narrow</vt:lpstr>
      <vt:lpstr>Courier New</vt:lpstr>
      <vt:lpstr>Edwardian Script ITC</vt:lpstr>
      <vt:lpstr>Monotype Corsiva</vt:lpstr>
      <vt:lpstr>Symbol</vt:lpstr>
      <vt:lpstr>Times New Roman</vt:lpstr>
      <vt:lpstr>phys1443-spring02</vt:lpstr>
      <vt:lpstr>Equation</vt:lpstr>
      <vt:lpstr>PHYS 1441 – Section 002 Lecture #15</vt:lpstr>
      <vt:lpstr>Announcements</vt:lpstr>
      <vt:lpstr>SP#5 – Civic Duty II: Election Participation</vt:lpstr>
      <vt:lpstr>Access code sheet/Sticker</vt:lpstr>
      <vt:lpstr>Reminder: Special Project #7 – Electric Power Usage</vt:lpstr>
      <vt:lpstr>PowerPoint Presentation</vt:lpstr>
      <vt:lpstr>Power Delivered by Alternating Current</vt:lpstr>
      <vt:lpstr>Example 25 – 13 </vt:lpstr>
      <vt:lpstr>Microscopic View of Electric Current</vt:lpstr>
      <vt:lpstr>Microscopic View of Electric Current</vt:lpstr>
      <vt:lpstr> Superconductivity</vt:lpstr>
      <vt:lpstr>Critical Temperature of Superconductors</vt:lpstr>
      <vt:lpstr>Some Devices with Super-conductor</vt:lpstr>
      <vt:lpstr> Electric Hazards: Leakage Currents</vt:lpstr>
      <vt:lpstr> EMF and Terminal Voltage</vt:lpstr>
      <vt:lpstr> EMF and Terminal Voltage</vt:lpstr>
      <vt:lpstr> Resistors in Series</vt:lpstr>
      <vt:lpstr> Energy Losses in Resistors</vt:lpstr>
      <vt:lpstr>Example 26 – 1 </vt:lpstr>
      <vt:lpstr> Resistors in Parallel</vt:lpstr>
      <vt:lpstr> Resistor and Capacitor Arrangements</vt:lpstr>
      <vt:lpstr>Example 26 – 2 </vt:lpstr>
      <vt:lpstr>Example 26 – 5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 1443 – Section 501 Lecture #1</dc:title>
  <dc:creator>Jae Yu</dc:creator>
  <cp:lastModifiedBy>Yu, Jaehoon</cp:lastModifiedBy>
  <cp:revision>1219</cp:revision>
  <dcterms:created xsi:type="dcterms:W3CDTF">2012-01-19T04:21:20Z</dcterms:created>
  <dcterms:modified xsi:type="dcterms:W3CDTF">2020-10-26T19:36:12Z</dcterms:modified>
</cp:coreProperties>
</file>