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91" r:id="rId2"/>
    <p:sldId id="481" r:id="rId3"/>
    <p:sldId id="744" r:id="rId4"/>
    <p:sldId id="688" r:id="rId5"/>
    <p:sldId id="754" r:id="rId6"/>
    <p:sldId id="756" r:id="rId7"/>
    <p:sldId id="629" r:id="rId8"/>
    <p:sldId id="630" r:id="rId9"/>
    <p:sldId id="631" r:id="rId10"/>
    <p:sldId id="632" r:id="rId11"/>
    <p:sldId id="633" r:id="rId12"/>
    <p:sldId id="708" r:id="rId13"/>
    <p:sldId id="709" r:id="rId14"/>
    <p:sldId id="710" r:id="rId15"/>
    <p:sldId id="711" r:id="rId16"/>
    <p:sldId id="712"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70"/>
    <p:restoredTop sz="94660"/>
  </p:normalViewPr>
  <p:slideViewPr>
    <p:cSldViewPr>
      <p:cViewPr varScale="1">
        <p:scale>
          <a:sx n="128" d="100"/>
          <a:sy n="128" d="100"/>
        </p:scale>
        <p:origin x="176" y="3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5.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13" Type="http://schemas.openxmlformats.org/officeDocument/2006/relationships/image" Target="../media/image84.wmf"/><Relationship Id="rId18" Type="http://schemas.openxmlformats.org/officeDocument/2006/relationships/image" Target="../media/image89.wmf"/><Relationship Id="rId26" Type="http://schemas.openxmlformats.org/officeDocument/2006/relationships/image" Target="../media/image97.wmf"/><Relationship Id="rId21" Type="http://schemas.openxmlformats.org/officeDocument/2006/relationships/image" Target="../media/image92.wmf"/><Relationship Id="rId34" Type="http://schemas.openxmlformats.org/officeDocument/2006/relationships/image" Target="../media/image105.wmf"/><Relationship Id="rId7" Type="http://schemas.openxmlformats.org/officeDocument/2006/relationships/image" Target="../media/image78.wmf"/><Relationship Id="rId12" Type="http://schemas.openxmlformats.org/officeDocument/2006/relationships/image" Target="../media/image83.wmf"/><Relationship Id="rId17" Type="http://schemas.openxmlformats.org/officeDocument/2006/relationships/image" Target="../media/image88.wmf"/><Relationship Id="rId25" Type="http://schemas.openxmlformats.org/officeDocument/2006/relationships/image" Target="../media/image96.wmf"/><Relationship Id="rId33" Type="http://schemas.openxmlformats.org/officeDocument/2006/relationships/image" Target="../media/image104.wmf"/><Relationship Id="rId2" Type="http://schemas.openxmlformats.org/officeDocument/2006/relationships/image" Target="../media/image73.wmf"/><Relationship Id="rId16" Type="http://schemas.openxmlformats.org/officeDocument/2006/relationships/image" Target="../media/image87.wmf"/><Relationship Id="rId20" Type="http://schemas.openxmlformats.org/officeDocument/2006/relationships/image" Target="../media/image91.wmf"/><Relationship Id="rId29" Type="http://schemas.openxmlformats.org/officeDocument/2006/relationships/image" Target="../media/image100.wmf"/><Relationship Id="rId1" Type="http://schemas.openxmlformats.org/officeDocument/2006/relationships/image" Target="../media/image72.wmf"/><Relationship Id="rId6" Type="http://schemas.openxmlformats.org/officeDocument/2006/relationships/image" Target="../media/image77.wmf"/><Relationship Id="rId11" Type="http://schemas.openxmlformats.org/officeDocument/2006/relationships/image" Target="../media/image82.wmf"/><Relationship Id="rId24" Type="http://schemas.openxmlformats.org/officeDocument/2006/relationships/image" Target="../media/image95.wmf"/><Relationship Id="rId32" Type="http://schemas.openxmlformats.org/officeDocument/2006/relationships/image" Target="../media/image103.wmf"/><Relationship Id="rId37" Type="http://schemas.openxmlformats.org/officeDocument/2006/relationships/image" Target="../media/image108.wmf"/><Relationship Id="rId5" Type="http://schemas.openxmlformats.org/officeDocument/2006/relationships/image" Target="../media/image76.wmf"/><Relationship Id="rId15" Type="http://schemas.openxmlformats.org/officeDocument/2006/relationships/image" Target="../media/image86.wmf"/><Relationship Id="rId23" Type="http://schemas.openxmlformats.org/officeDocument/2006/relationships/image" Target="../media/image94.wmf"/><Relationship Id="rId28" Type="http://schemas.openxmlformats.org/officeDocument/2006/relationships/image" Target="../media/image99.wmf"/><Relationship Id="rId36" Type="http://schemas.openxmlformats.org/officeDocument/2006/relationships/image" Target="../media/image107.wmf"/><Relationship Id="rId10" Type="http://schemas.openxmlformats.org/officeDocument/2006/relationships/image" Target="../media/image81.wmf"/><Relationship Id="rId19" Type="http://schemas.openxmlformats.org/officeDocument/2006/relationships/image" Target="../media/image90.wmf"/><Relationship Id="rId31" Type="http://schemas.openxmlformats.org/officeDocument/2006/relationships/image" Target="../media/image102.wmf"/><Relationship Id="rId4" Type="http://schemas.openxmlformats.org/officeDocument/2006/relationships/image" Target="../media/image75.wmf"/><Relationship Id="rId9" Type="http://schemas.openxmlformats.org/officeDocument/2006/relationships/image" Target="../media/image80.wmf"/><Relationship Id="rId14" Type="http://schemas.openxmlformats.org/officeDocument/2006/relationships/image" Target="../media/image85.wmf"/><Relationship Id="rId22" Type="http://schemas.openxmlformats.org/officeDocument/2006/relationships/image" Target="../media/image93.wmf"/><Relationship Id="rId27" Type="http://schemas.openxmlformats.org/officeDocument/2006/relationships/image" Target="../media/image98.wmf"/><Relationship Id="rId30" Type="http://schemas.openxmlformats.org/officeDocument/2006/relationships/image" Target="../media/image101.wmf"/><Relationship Id="rId35" Type="http://schemas.openxmlformats.org/officeDocument/2006/relationships/image" Target="../media/image106.wmf"/><Relationship Id="rId8" Type="http://schemas.openxmlformats.org/officeDocument/2006/relationships/image" Target="../media/image79.wmf"/><Relationship Id="rId3"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18" Type="http://schemas.openxmlformats.org/officeDocument/2006/relationships/image" Target="../media/image27.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17" Type="http://schemas.openxmlformats.org/officeDocument/2006/relationships/image" Target="../media/image26.wmf"/><Relationship Id="rId2" Type="http://schemas.openxmlformats.org/officeDocument/2006/relationships/image" Target="../media/image11.wmf"/><Relationship Id="rId16" Type="http://schemas.openxmlformats.org/officeDocument/2006/relationships/image" Target="../media/image25.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3.e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2.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5.wmf"/><Relationship Id="rId18" Type="http://schemas.openxmlformats.org/officeDocument/2006/relationships/image" Target="../media/image60.e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54.wmf"/><Relationship Id="rId17" Type="http://schemas.openxmlformats.org/officeDocument/2006/relationships/image" Target="../media/image59.emf"/><Relationship Id="rId2" Type="http://schemas.openxmlformats.org/officeDocument/2006/relationships/image" Target="../media/image45.wmf"/><Relationship Id="rId16" Type="http://schemas.openxmlformats.org/officeDocument/2006/relationships/image" Target="../media/image58.wmf"/><Relationship Id="rId20" Type="http://schemas.openxmlformats.org/officeDocument/2006/relationships/image" Target="../media/image62.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3.wmf"/><Relationship Id="rId5" Type="http://schemas.openxmlformats.org/officeDocument/2006/relationships/image" Target="../media/image48.wmf"/><Relationship Id="rId15" Type="http://schemas.openxmlformats.org/officeDocument/2006/relationships/image" Target="../media/image57.emf"/><Relationship Id="rId10" Type="http://schemas.openxmlformats.org/officeDocument/2006/relationships/image" Target="../media/image52.wmf"/><Relationship Id="rId19" Type="http://schemas.openxmlformats.org/officeDocument/2006/relationships/image" Target="../media/image61.wmf"/><Relationship Id="rId4" Type="http://schemas.openxmlformats.org/officeDocument/2006/relationships/image" Target="../media/image47.wmf"/><Relationship Id="rId9" Type="http://schemas.openxmlformats.org/officeDocument/2006/relationships/image" Target="../media/image31.wmf"/><Relationship Id="rId14"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337059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Nov. 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Nov.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Nov.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Nov.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Nov.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Nov.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Nov.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Nov.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Nov. 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Nov. 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Nov.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Nov.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Nov. 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w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29.jpeg"/><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31.bin"/><Relationship Id="rId17" Type="http://schemas.openxmlformats.org/officeDocument/2006/relationships/image" Target="../media/image37.wmf"/><Relationship Id="rId25"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3.emf"/><Relationship Id="rId1" Type="http://schemas.openxmlformats.org/officeDocument/2006/relationships/vmlDrawing" Target="../drawings/vmlDrawing6.vml"/><Relationship Id="rId6" Type="http://schemas.openxmlformats.org/officeDocument/2006/relationships/oleObject" Target="../embeddings/oleObject28.bin"/><Relationship Id="rId11" Type="http://schemas.openxmlformats.org/officeDocument/2006/relationships/image" Target="../media/image34.wmf"/><Relationship Id="rId24" Type="http://schemas.openxmlformats.org/officeDocument/2006/relationships/oleObject" Target="../embeddings/oleObject37.bin"/><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40.w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38.wmf"/><Relationship Id="rId4" Type="http://schemas.openxmlformats.org/officeDocument/2006/relationships/oleObject" Target="../embeddings/oleObject27.bin"/><Relationship Id="rId9" Type="http://schemas.openxmlformats.org/officeDocument/2006/relationships/image" Target="../media/image33.w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2.wmf"/></Relationships>
</file>

<file path=ppt/slides/_rels/slide11.xml.rels><?xml version="1.0" encoding="UTF-8" standalone="yes"?>
<Relationships xmlns="http://schemas.openxmlformats.org/package/2006/relationships"><Relationship Id="rId13" Type="http://schemas.openxmlformats.org/officeDocument/2006/relationships/image" Target="../media/image48.wmf"/><Relationship Id="rId18" Type="http://schemas.openxmlformats.org/officeDocument/2006/relationships/oleObject" Target="../embeddings/oleObject47.bin"/><Relationship Id="rId26" Type="http://schemas.openxmlformats.org/officeDocument/2006/relationships/oleObject" Target="../embeddings/oleObject51.bin"/><Relationship Id="rId39" Type="http://schemas.openxmlformats.org/officeDocument/2006/relationships/image" Target="../media/image60.emf"/><Relationship Id="rId21" Type="http://schemas.openxmlformats.org/officeDocument/2006/relationships/image" Target="../media/image31.wmf"/><Relationship Id="rId34" Type="http://schemas.openxmlformats.org/officeDocument/2006/relationships/oleObject" Target="../embeddings/oleObject55.bin"/><Relationship Id="rId42" Type="http://schemas.openxmlformats.org/officeDocument/2006/relationships/oleObject" Target="../embeddings/oleObject59.bin"/><Relationship Id="rId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29" Type="http://schemas.openxmlformats.org/officeDocument/2006/relationships/image" Target="../media/image55.wmf"/><Relationship Id="rId41" Type="http://schemas.openxmlformats.org/officeDocument/2006/relationships/image" Target="../media/image61.wmf"/><Relationship Id="rId1" Type="http://schemas.openxmlformats.org/officeDocument/2006/relationships/vmlDrawing" Target="../drawings/vmlDrawing7.vml"/><Relationship Id="rId6" Type="http://schemas.openxmlformats.org/officeDocument/2006/relationships/oleObject" Target="../embeddings/oleObject41.bin"/><Relationship Id="rId11" Type="http://schemas.openxmlformats.org/officeDocument/2006/relationships/image" Target="../media/image47.wmf"/><Relationship Id="rId24" Type="http://schemas.openxmlformats.org/officeDocument/2006/relationships/oleObject" Target="../embeddings/oleObject50.bin"/><Relationship Id="rId32" Type="http://schemas.openxmlformats.org/officeDocument/2006/relationships/oleObject" Target="../embeddings/oleObject54.bin"/><Relationship Id="rId37" Type="http://schemas.openxmlformats.org/officeDocument/2006/relationships/image" Target="../media/image59.emf"/><Relationship Id="rId40" Type="http://schemas.openxmlformats.org/officeDocument/2006/relationships/oleObject" Target="../embeddings/oleObject58.bin"/><Relationship Id="rId5" Type="http://schemas.openxmlformats.org/officeDocument/2006/relationships/image" Target="../media/image29.jpeg"/><Relationship Id="rId15" Type="http://schemas.openxmlformats.org/officeDocument/2006/relationships/image" Target="../media/image49.wmf"/><Relationship Id="rId23" Type="http://schemas.openxmlformats.org/officeDocument/2006/relationships/image" Target="../media/image52.wmf"/><Relationship Id="rId28" Type="http://schemas.openxmlformats.org/officeDocument/2006/relationships/oleObject" Target="../embeddings/oleObject52.bin"/><Relationship Id="rId36" Type="http://schemas.openxmlformats.org/officeDocument/2006/relationships/oleObject" Target="../embeddings/oleObject56.bin"/><Relationship Id="rId10" Type="http://schemas.openxmlformats.org/officeDocument/2006/relationships/oleObject" Target="../embeddings/oleObject43.bin"/><Relationship Id="rId19" Type="http://schemas.openxmlformats.org/officeDocument/2006/relationships/image" Target="../media/image51.wmf"/><Relationship Id="rId31" Type="http://schemas.openxmlformats.org/officeDocument/2006/relationships/image" Target="../media/image56.emf"/><Relationship Id="rId4" Type="http://schemas.openxmlformats.org/officeDocument/2006/relationships/image" Target="../media/image44.wmf"/><Relationship Id="rId9" Type="http://schemas.openxmlformats.org/officeDocument/2006/relationships/image" Target="../media/image46.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54.wmf"/><Relationship Id="rId30" Type="http://schemas.openxmlformats.org/officeDocument/2006/relationships/oleObject" Target="../embeddings/oleObject53.bin"/><Relationship Id="rId35" Type="http://schemas.openxmlformats.org/officeDocument/2006/relationships/image" Target="../media/image58.wmf"/><Relationship Id="rId43" Type="http://schemas.openxmlformats.org/officeDocument/2006/relationships/image" Target="../media/image62.wmf"/><Relationship Id="rId8" Type="http://schemas.openxmlformats.org/officeDocument/2006/relationships/oleObject" Target="../embeddings/oleObject42.bin"/><Relationship Id="rId3" Type="http://schemas.openxmlformats.org/officeDocument/2006/relationships/oleObject" Target="../embeddings/oleObject40.bin"/><Relationship Id="rId12" Type="http://schemas.openxmlformats.org/officeDocument/2006/relationships/oleObject" Target="../embeddings/oleObject44.bin"/><Relationship Id="rId17" Type="http://schemas.openxmlformats.org/officeDocument/2006/relationships/image" Target="../media/image50.wmf"/><Relationship Id="rId25" Type="http://schemas.openxmlformats.org/officeDocument/2006/relationships/image" Target="../media/image53.wmf"/><Relationship Id="rId33" Type="http://schemas.openxmlformats.org/officeDocument/2006/relationships/image" Target="../media/image57.emf"/><Relationship Id="rId38" Type="http://schemas.openxmlformats.org/officeDocument/2006/relationships/oleObject" Target="../embeddings/oleObject5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wmf"/><Relationship Id="rId5" Type="http://schemas.openxmlformats.org/officeDocument/2006/relationships/oleObject" Target="../embeddings/oleObject60.bin"/><Relationship Id="rId4" Type="http://schemas.openxmlformats.org/officeDocument/2006/relationships/image" Target="../media/image63.jpeg"/></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wmf"/><Relationship Id="rId4" Type="http://schemas.openxmlformats.org/officeDocument/2006/relationships/oleObject" Target="../embeddings/oleObject6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oleObject" Target="../embeddings/oleObject62.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71.bin"/><Relationship Id="rId3" Type="http://schemas.openxmlformats.org/officeDocument/2006/relationships/oleObject" Target="../embeddings/oleObject65.bin"/><Relationship Id="rId7" Type="http://schemas.openxmlformats.org/officeDocument/2006/relationships/oleObject" Target="../embeddings/oleObject68.bin"/><Relationship Id="rId12"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image" Target="../media/image71.wmf"/><Relationship Id="rId1" Type="http://schemas.openxmlformats.org/officeDocument/2006/relationships/vmlDrawing" Target="../drawings/vmlDrawing11.vml"/><Relationship Id="rId6" Type="http://schemas.openxmlformats.org/officeDocument/2006/relationships/oleObject" Target="../embeddings/oleObject67.bin"/><Relationship Id="rId11" Type="http://schemas.openxmlformats.org/officeDocument/2006/relationships/oleObject" Target="../embeddings/oleObject70.bin"/><Relationship Id="rId5" Type="http://schemas.openxmlformats.org/officeDocument/2006/relationships/oleObject" Target="../embeddings/oleObject66.bin"/><Relationship Id="rId15" Type="http://schemas.openxmlformats.org/officeDocument/2006/relationships/oleObject" Target="../embeddings/oleObject72.bin"/><Relationship Id="rId10" Type="http://schemas.openxmlformats.org/officeDocument/2006/relationships/image" Target="../media/image68.wmf"/><Relationship Id="rId4" Type="http://schemas.openxmlformats.org/officeDocument/2006/relationships/image" Target="../media/image5.wmf"/><Relationship Id="rId9" Type="http://schemas.openxmlformats.org/officeDocument/2006/relationships/oleObject" Target="../embeddings/oleObject69.bin"/><Relationship Id="rId14" Type="http://schemas.openxmlformats.org/officeDocument/2006/relationships/image" Target="../media/image70.wmf"/></Relationships>
</file>

<file path=ppt/slides/_rels/slide16.xml.rels><?xml version="1.0" encoding="UTF-8" standalone="yes"?>
<Relationships xmlns="http://schemas.openxmlformats.org/package/2006/relationships"><Relationship Id="rId26" Type="http://schemas.openxmlformats.org/officeDocument/2006/relationships/oleObject" Target="../embeddings/oleObject84.bin"/><Relationship Id="rId21" Type="http://schemas.openxmlformats.org/officeDocument/2006/relationships/image" Target="../media/image80.wmf"/><Relationship Id="rId42" Type="http://schemas.openxmlformats.org/officeDocument/2006/relationships/oleObject" Target="../embeddings/oleObject92.bin"/><Relationship Id="rId47" Type="http://schemas.openxmlformats.org/officeDocument/2006/relationships/image" Target="../media/image93.wmf"/><Relationship Id="rId63" Type="http://schemas.openxmlformats.org/officeDocument/2006/relationships/image" Target="../media/image101.wmf"/><Relationship Id="rId68" Type="http://schemas.openxmlformats.org/officeDocument/2006/relationships/oleObject" Target="../embeddings/oleObject105.bin"/><Relationship Id="rId16" Type="http://schemas.openxmlformats.org/officeDocument/2006/relationships/oleObject" Target="../embeddings/oleObject79.bin"/><Relationship Id="rId11" Type="http://schemas.openxmlformats.org/officeDocument/2006/relationships/image" Target="../media/image75.wmf"/><Relationship Id="rId24" Type="http://schemas.openxmlformats.org/officeDocument/2006/relationships/oleObject" Target="../embeddings/oleObject83.bin"/><Relationship Id="rId32" Type="http://schemas.openxmlformats.org/officeDocument/2006/relationships/oleObject" Target="../embeddings/oleObject87.bin"/><Relationship Id="rId37" Type="http://schemas.openxmlformats.org/officeDocument/2006/relationships/image" Target="../media/image88.wmf"/><Relationship Id="rId40" Type="http://schemas.openxmlformats.org/officeDocument/2006/relationships/oleObject" Target="../embeddings/oleObject91.bin"/><Relationship Id="rId45" Type="http://schemas.openxmlformats.org/officeDocument/2006/relationships/image" Target="../media/image92.wmf"/><Relationship Id="rId53" Type="http://schemas.openxmlformats.org/officeDocument/2006/relationships/image" Target="../media/image96.wmf"/><Relationship Id="rId58" Type="http://schemas.openxmlformats.org/officeDocument/2006/relationships/oleObject" Target="../embeddings/oleObject100.bin"/><Relationship Id="rId66" Type="http://schemas.openxmlformats.org/officeDocument/2006/relationships/oleObject" Target="../embeddings/oleObject104.bin"/><Relationship Id="rId74" Type="http://schemas.openxmlformats.org/officeDocument/2006/relationships/oleObject" Target="../embeddings/oleObject108.bin"/><Relationship Id="rId5" Type="http://schemas.openxmlformats.org/officeDocument/2006/relationships/image" Target="../media/image72.wmf"/><Relationship Id="rId61" Type="http://schemas.openxmlformats.org/officeDocument/2006/relationships/image" Target="../media/image100.wmf"/><Relationship Id="rId19" Type="http://schemas.openxmlformats.org/officeDocument/2006/relationships/image" Target="../media/image79.wmf"/><Relationship Id="rId14" Type="http://schemas.openxmlformats.org/officeDocument/2006/relationships/oleObject" Target="../embeddings/oleObject78.bin"/><Relationship Id="rId22" Type="http://schemas.openxmlformats.org/officeDocument/2006/relationships/oleObject" Target="../embeddings/oleObject82.bin"/><Relationship Id="rId27" Type="http://schemas.openxmlformats.org/officeDocument/2006/relationships/image" Target="../media/image83.wmf"/><Relationship Id="rId30" Type="http://schemas.openxmlformats.org/officeDocument/2006/relationships/oleObject" Target="../embeddings/oleObject86.bin"/><Relationship Id="rId35" Type="http://schemas.openxmlformats.org/officeDocument/2006/relationships/image" Target="../media/image87.wmf"/><Relationship Id="rId43" Type="http://schemas.openxmlformats.org/officeDocument/2006/relationships/image" Target="../media/image91.wmf"/><Relationship Id="rId48" Type="http://schemas.openxmlformats.org/officeDocument/2006/relationships/oleObject" Target="../embeddings/oleObject95.bin"/><Relationship Id="rId56" Type="http://schemas.openxmlformats.org/officeDocument/2006/relationships/oleObject" Target="../embeddings/oleObject99.bin"/><Relationship Id="rId64" Type="http://schemas.openxmlformats.org/officeDocument/2006/relationships/oleObject" Target="../embeddings/oleObject103.bin"/><Relationship Id="rId69" Type="http://schemas.openxmlformats.org/officeDocument/2006/relationships/image" Target="../media/image104.wmf"/><Relationship Id="rId77" Type="http://schemas.openxmlformats.org/officeDocument/2006/relationships/image" Target="../media/image108.wmf"/><Relationship Id="rId8" Type="http://schemas.openxmlformats.org/officeDocument/2006/relationships/oleObject" Target="../embeddings/oleObject75.bin"/><Relationship Id="rId51" Type="http://schemas.openxmlformats.org/officeDocument/2006/relationships/image" Target="../media/image95.wmf"/><Relationship Id="rId72" Type="http://schemas.openxmlformats.org/officeDocument/2006/relationships/oleObject" Target="../embeddings/oleObject107.bin"/><Relationship Id="rId3" Type="http://schemas.openxmlformats.org/officeDocument/2006/relationships/image" Target="../media/image64.jpeg"/><Relationship Id="rId12" Type="http://schemas.openxmlformats.org/officeDocument/2006/relationships/oleObject" Target="../embeddings/oleObject77.bin"/><Relationship Id="rId17" Type="http://schemas.openxmlformats.org/officeDocument/2006/relationships/image" Target="../media/image78.wmf"/><Relationship Id="rId25" Type="http://schemas.openxmlformats.org/officeDocument/2006/relationships/image" Target="../media/image82.wmf"/><Relationship Id="rId33" Type="http://schemas.openxmlformats.org/officeDocument/2006/relationships/image" Target="../media/image86.wmf"/><Relationship Id="rId38" Type="http://schemas.openxmlformats.org/officeDocument/2006/relationships/oleObject" Target="../embeddings/oleObject90.bin"/><Relationship Id="rId46" Type="http://schemas.openxmlformats.org/officeDocument/2006/relationships/oleObject" Target="../embeddings/oleObject94.bin"/><Relationship Id="rId59" Type="http://schemas.openxmlformats.org/officeDocument/2006/relationships/image" Target="../media/image99.wmf"/><Relationship Id="rId67" Type="http://schemas.openxmlformats.org/officeDocument/2006/relationships/image" Target="../media/image103.wmf"/><Relationship Id="rId20" Type="http://schemas.openxmlformats.org/officeDocument/2006/relationships/oleObject" Target="../embeddings/oleObject81.bin"/><Relationship Id="rId41" Type="http://schemas.openxmlformats.org/officeDocument/2006/relationships/image" Target="../media/image90.wmf"/><Relationship Id="rId54" Type="http://schemas.openxmlformats.org/officeDocument/2006/relationships/oleObject" Target="../embeddings/oleObject98.bin"/><Relationship Id="rId62" Type="http://schemas.openxmlformats.org/officeDocument/2006/relationships/oleObject" Target="../embeddings/oleObject102.bin"/><Relationship Id="rId70" Type="http://schemas.openxmlformats.org/officeDocument/2006/relationships/oleObject" Target="../embeddings/oleObject106.bin"/><Relationship Id="rId75" Type="http://schemas.openxmlformats.org/officeDocument/2006/relationships/image" Target="../media/image107.wmf"/><Relationship Id="rId1" Type="http://schemas.openxmlformats.org/officeDocument/2006/relationships/vmlDrawing" Target="../drawings/vmlDrawing12.vml"/><Relationship Id="rId6" Type="http://schemas.openxmlformats.org/officeDocument/2006/relationships/oleObject" Target="../embeddings/oleObject74.bin"/><Relationship Id="rId15" Type="http://schemas.openxmlformats.org/officeDocument/2006/relationships/image" Target="../media/image77.wmf"/><Relationship Id="rId23" Type="http://schemas.openxmlformats.org/officeDocument/2006/relationships/image" Target="../media/image81.wmf"/><Relationship Id="rId28" Type="http://schemas.openxmlformats.org/officeDocument/2006/relationships/oleObject" Target="../embeddings/oleObject85.bin"/><Relationship Id="rId36" Type="http://schemas.openxmlformats.org/officeDocument/2006/relationships/oleObject" Target="../embeddings/oleObject89.bin"/><Relationship Id="rId49" Type="http://schemas.openxmlformats.org/officeDocument/2006/relationships/image" Target="../media/image94.wmf"/><Relationship Id="rId57" Type="http://schemas.openxmlformats.org/officeDocument/2006/relationships/image" Target="../media/image98.wmf"/><Relationship Id="rId10" Type="http://schemas.openxmlformats.org/officeDocument/2006/relationships/oleObject" Target="../embeddings/oleObject76.bin"/><Relationship Id="rId31" Type="http://schemas.openxmlformats.org/officeDocument/2006/relationships/image" Target="../media/image85.wmf"/><Relationship Id="rId44" Type="http://schemas.openxmlformats.org/officeDocument/2006/relationships/oleObject" Target="../embeddings/oleObject93.bin"/><Relationship Id="rId52" Type="http://schemas.openxmlformats.org/officeDocument/2006/relationships/oleObject" Target="../embeddings/oleObject97.bin"/><Relationship Id="rId60" Type="http://schemas.openxmlformats.org/officeDocument/2006/relationships/oleObject" Target="../embeddings/oleObject101.bin"/><Relationship Id="rId65" Type="http://schemas.openxmlformats.org/officeDocument/2006/relationships/image" Target="../media/image102.wmf"/><Relationship Id="rId73" Type="http://schemas.openxmlformats.org/officeDocument/2006/relationships/image" Target="../media/image106.wmf"/><Relationship Id="rId4" Type="http://schemas.openxmlformats.org/officeDocument/2006/relationships/oleObject" Target="../embeddings/oleObject73.bin"/><Relationship Id="rId9" Type="http://schemas.openxmlformats.org/officeDocument/2006/relationships/image" Target="../media/image74.wmf"/><Relationship Id="rId13" Type="http://schemas.openxmlformats.org/officeDocument/2006/relationships/image" Target="../media/image76.wmf"/><Relationship Id="rId18" Type="http://schemas.openxmlformats.org/officeDocument/2006/relationships/oleObject" Target="../embeddings/oleObject80.bin"/><Relationship Id="rId39" Type="http://schemas.openxmlformats.org/officeDocument/2006/relationships/image" Target="../media/image89.wmf"/><Relationship Id="rId34" Type="http://schemas.openxmlformats.org/officeDocument/2006/relationships/oleObject" Target="../embeddings/oleObject88.bin"/><Relationship Id="rId50" Type="http://schemas.openxmlformats.org/officeDocument/2006/relationships/oleObject" Target="../embeddings/oleObject96.bin"/><Relationship Id="rId55" Type="http://schemas.openxmlformats.org/officeDocument/2006/relationships/image" Target="../media/image97.wmf"/><Relationship Id="rId76" Type="http://schemas.openxmlformats.org/officeDocument/2006/relationships/oleObject" Target="../embeddings/oleObject109.bin"/><Relationship Id="rId7" Type="http://schemas.openxmlformats.org/officeDocument/2006/relationships/image" Target="../media/image73.wmf"/><Relationship Id="rId71" Type="http://schemas.openxmlformats.org/officeDocument/2006/relationships/image" Target="../media/image105.wmf"/><Relationship Id="rId2" Type="http://schemas.openxmlformats.org/officeDocument/2006/relationships/slideLayout" Target="../slideLayouts/slideLayout2.xml"/><Relationship Id="rId29" Type="http://schemas.openxmlformats.org/officeDocument/2006/relationships/image" Target="../media/image84.wmf"/></Relationships>
</file>

<file path=ppt/slides/_rels/slide2.xml.rels><?xml version="1.0" encoding="UTF-8" standalone="yes"?>
<Relationships xmlns="http://schemas.openxmlformats.org/package/2006/relationships"><Relationship Id="rId3" Type="http://schemas.openxmlformats.org/officeDocument/2006/relationships/hyperlink" Target="mailto:lindalee.17@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3" Type="http://schemas.openxmlformats.org/officeDocument/2006/relationships/image" Target="../media/image14.wmf"/><Relationship Id="rId18" Type="http://schemas.openxmlformats.org/officeDocument/2006/relationships/oleObject" Target="../embeddings/oleObject13.bin"/><Relationship Id="rId26" Type="http://schemas.openxmlformats.org/officeDocument/2006/relationships/oleObject" Target="../embeddings/oleObject17.bin"/><Relationship Id="rId39" Type="http://schemas.openxmlformats.org/officeDocument/2006/relationships/image" Target="../media/image27.wmf"/><Relationship Id="rId21" Type="http://schemas.openxmlformats.org/officeDocument/2006/relationships/image" Target="../media/image18.wmf"/><Relationship Id="rId34" Type="http://schemas.openxmlformats.org/officeDocument/2006/relationships/oleObject" Target="../embeddings/oleObject21.bin"/><Relationship Id="rId7" Type="http://schemas.openxmlformats.org/officeDocument/2006/relationships/image" Target="../media/image11.wmf"/><Relationship Id="rId12" Type="http://schemas.openxmlformats.org/officeDocument/2006/relationships/oleObject" Target="../embeddings/oleObject10.bin"/><Relationship Id="rId17" Type="http://schemas.openxmlformats.org/officeDocument/2006/relationships/image" Target="../media/image16.wmf"/><Relationship Id="rId25" Type="http://schemas.openxmlformats.org/officeDocument/2006/relationships/image" Target="../media/image20.wmf"/><Relationship Id="rId33" Type="http://schemas.openxmlformats.org/officeDocument/2006/relationships/image" Target="../media/image24.wmf"/><Relationship Id="rId38"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4.bin"/><Relationship Id="rId29"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3.wmf"/><Relationship Id="rId24" Type="http://schemas.openxmlformats.org/officeDocument/2006/relationships/oleObject" Target="../embeddings/oleObject16.bin"/><Relationship Id="rId32" Type="http://schemas.openxmlformats.org/officeDocument/2006/relationships/oleObject" Target="../embeddings/oleObject20.bin"/><Relationship Id="rId37" Type="http://schemas.openxmlformats.org/officeDocument/2006/relationships/image" Target="../media/image26.wmf"/><Relationship Id="rId5" Type="http://schemas.openxmlformats.org/officeDocument/2006/relationships/image" Target="../media/image10.wmf"/><Relationship Id="rId15" Type="http://schemas.openxmlformats.org/officeDocument/2006/relationships/image" Target="../media/image15.wmf"/><Relationship Id="rId23" Type="http://schemas.openxmlformats.org/officeDocument/2006/relationships/image" Target="../media/image19.wmf"/><Relationship Id="rId28" Type="http://schemas.openxmlformats.org/officeDocument/2006/relationships/oleObject" Target="../embeddings/oleObject18.bin"/><Relationship Id="rId36" Type="http://schemas.openxmlformats.org/officeDocument/2006/relationships/oleObject" Target="../embeddings/oleObject22.bin"/><Relationship Id="rId10" Type="http://schemas.openxmlformats.org/officeDocument/2006/relationships/oleObject" Target="../embeddings/oleObject9.bin"/><Relationship Id="rId19" Type="http://schemas.openxmlformats.org/officeDocument/2006/relationships/image" Target="../media/image17.wmf"/><Relationship Id="rId31" Type="http://schemas.openxmlformats.org/officeDocument/2006/relationships/image" Target="../media/image23.wmf"/><Relationship Id="rId4" Type="http://schemas.openxmlformats.org/officeDocument/2006/relationships/oleObject" Target="../embeddings/oleObject6.bin"/><Relationship Id="rId9" Type="http://schemas.openxmlformats.org/officeDocument/2006/relationships/image" Target="../media/image12.wmf"/><Relationship Id="rId14" Type="http://schemas.openxmlformats.org/officeDocument/2006/relationships/oleObject" Target="../embeddings/oleObject11.bin"/><Relationship Id="rId22" Type="http://schemas.openxmlformats.org/officeDocument/2006/relationships/oleObject" Target="../embeddings/oleObject15.bin"/><Relationship Id="rId27" Type="http://schemas.openxmlformats.org/officeDocument/2006/relationships/image" Target="../media/image21.wmf"/><Relationship Id="rId30" Type="http://schemas.openxmlformats.org/officeDocument/2006/relationships/oleObject" Target="../embeddings/oleObject19.bin"/><Relationship Id="rId35" Type="http://schemas.openxmlformats.org/officeDocument/2006/relationships/image" Target="../media/image25.wmf"/><Relationship Id="rId8" Type="http://schemas.openxmlformats.org/officeDocument/2006/relationships/oleObject" Target="../embeddings/oleObject8.bin"/><Relationship Id="rId3"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jpe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Nov. 2,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#16</a:t>
            </a:r>
          </a:p>
        </p:txBody>
      </p:sp>
      <p:sp>
        <p:nvSpPr>
          <p:cNvPr id="18438" name="Text Box 4"/>
          <p:cNvSpPr txBox="1">
            <a:spLocks noChangeArrowheads="1"/>
          </p:cNvSpPr>
          <p:nvPr/>
        </p:nvSpPr>
        <p:spPr bwMode="auto">
          <a:xfrm>
            <a:off x="3095375" y="1531203"/>
            <a:ext cx="264527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a:t>
            </a:r>
            <a:r>
              <a:rPr lang="en-US">
                <a:solidFill>
                  <a:schemeClr val="accent2"/>
                </a:solidFill>
                <a:latin typeface="Monotype Corsiva" pitchFamily="-84" charset="0"/>
              </a:rPr>
              <a:t>, Nov. </a:t>
            </a:r>
            <a:r>
              <a:rPr lang="en-US" dirty="0">
                <a:solidFill>
                  <a:schemeClr val="accent2"/>
                </a:solidFill>
                <a:latin typeface="Monotype Corsiva" pitchFamily="-84" charset="0"/>
              </a:rPr>
              <a:t>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537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CH26</a:t>
            </a:r>
          </a:p>
          <a:p>
            <a:pPr marL="1352550" lvl="1" indent="-609600">
              <a:buFont typeface="Arial" panose="020B0604020202020204" pitchFamily="34" charset="0"/>
              <a:buChar char="•"/>
            </a:pPr>
            <a:r>
              <a:rPr lang="en-US" sz="2800" dirty="0">
                <a:solidFill>
                  <a:srgbClr val="003300"/>
                </a:solidFill>
                <a:latin typeface="Arial Narrow" charset="0"/>
              </a:rPr>
              <a:t>Kirchhoff’s Rules</a:t>
            </a:r>
          </a:p>
          <a:p>
            <a:pPr marL="1352550" lvl="1" indent="-609600">
              <a:buFont typeface="Arial" panose="020B0604020202020204" pitchFamily="34" charset="0"/>
              <a:buChar char="•"/>
            </a:pPr>
            <a:r>
              <a:rPr lang="en-US" sz="2800" dirty="0">
                <a:latin typeface="Arial Narrow" charset="0"/>
              </a:rPr>
              <a:t>EMFs in Series and Parallel</a:t>
            </a:r>
          </a:p>
          <a:p>
            <a:pPr marL="1352550" lvl="1" indent="-609600">
              <a:buFont typeface="Arial" panose="020B0604020202020204" pitchFamily="34" charset="0"/>
              <a:buChar char="•"/>
            </a:pPr>
            <a:r>
              <a:rPr lang="en-US" sz="2800" dirty="0">
                <a:latin typeface="Arial Narrow" charset="0"/>
              </a:rPr>
              <a:t>RC Circuits</a:t>
            </a:r>
          </a:p>
          <a:p>
            <a:pPr marL="1352550" lvl="1" indent="-609600">
              <a:buFont typeface="Arial" panose="020B0604020202020204" pitchFamily="34" charset="0"/>
              <a:buChar char="•"/>
            </a:pPr>
            <a:r>
              <a:rPr lang="en-US" sz="2800" dirty="0">
                <a:latin typeface="Arial Narrow" charset="0"/>
              </a:rPr>
              <a:t>Charging and Discharging through RC circuit</a:t>
            </a:r>
          </a:p>
          <a:p>
            <a:pPr marL="1352550" lvl="1" indent="-609600">
              <a:buFont typeface="Arial" panose="020B0604020202020204" pitchFamily="34" charset="0"/>
              <a:buChar char="•"/>
            </a:pPr>
            <a:r>
              <a:rPr lang="en-US" sz="2800" dirty="0">
                <a:latin typeface="Arial Narrow" charset="0"/>
              </a:rPr>
              <a:t>Application of RC circuit</a:t>
            </a:r>
          </a:p>
          <a:p>
            <a:pPr marL="512763" indent="-533400">
              <a:buFont typeface="Arial"/>
              <a:buChar char="•"/>
            </a:pPr>
            <a:r>
              <a:rPr lang="en-US" sz="3200" dirty="0">
                <a:solidFill>
                  <a:schemeClr val="accent2"/>
                </a:solidFill>
                <a:latin typeface="Arial Narrow" charset="0"/>
              </a:rPr>
              <a:t>CH27</a:t>
            </a:r>
          </a:p>
          <a:p>
            <a:pPr marL="1352550" lvl="1" indent="-609600">
              <a:buFont typeface="Arial" panose="020B0604020202020204" pitchFamily="34" charset="0"/>
              <a:buChar char="•"/>
            </a:pPr>
            <a:r>
              <a:rPr lang="en-US" sz="2800" dirty="0">
                <a:latin typeface="Arial Narrow" charset="0"/>
              </a:rPr>
              <a:t>Electric Current and Magnetism</a:t>
            </a:r>
            <a:endParaRPr lang="en-US" sz="3200" dirty="0">
              <a:solidFill>
                <a:schemeClr val="accent2"/>
              </a:solidFill>
              <a:latin typeface="Arial Narrow" charset="0"/>
            </a:endParaRPr>
          </a:p>
          <a:p>
            <a:pPr marL="990600" lvl="1" indent="-533400">
              <a:buFont typeface="Courier New" panose="02070309020205020404" pitchFamily="49" charset="0"/>
              <a:buChar char="o"/>
            </a:pPr>
            <a:endParaRPr lang="en-US" sz="28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A40B400-B2AC-3D4E-A8AC-A4D55B25F579}"/>
              </a:ext>
            </a:extLst>
          </p:cNvPr>
          <p:cNvPicPr>
            <a:picLocks noChangeAspect="1"/>
          </p:cNvPicPr>
          <p:nvPr/>
        </p:nvPicPr>
        <p:blipFill>
          <a:blip r:embed="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0297A59E-791C-C940-B7E4-7E7A9A26CC68}"/>
              </a:ext>
            </a:extLst>
          </p:cNvPr>
          <p:cNvPicPr>
            <a:picLocks noChangeAspect="1"/>
          </p:cNvPicPr>
          <p:nvPr/>
        </p:nvPicPr>
        <p:blipFill>
          <a:blip r:embed="rId3"/>
          <a:stretch>
            <a:fillRect/>
          </a:stretch>
        </p:blipFill>
        <p:spPr>
          <a:xfrm>
            <a:off x="1270000" y="1270000"/>
            <a:ext cx="63500" cy="76200"/>
          </a:xfrm>
          <a:prstGeom prst="rect">
            <a:avLst/>
          </a:prstGeom>
        </p:spPr>
      </p:pic>
      <p:sp>
        <p:nvSpPr>
          <p:cNvPr id="11" name="Text Box 9">
            <a:extLst>
              <a:ext uri="{FF2B5EF4-FFF2-40B4-BE49-F238E27FC236}">
                <a16:creationId xmlns:a16="http://schemas.microsoft.com/office/drawing/2014/main" id="{01466720-C32D-D642-B02F-DDF329B5CE62}"/>
              </a:ext>
            </a:extLst>
          </p:cNvPr>
          <p:cNvSpPr txBox="1">
            <a:spLocks noChangeArrowheads="1"/>
          </p:cNvSpPr>
          <p:nvPr/>
        </p:nvSpPr>
        <p:spPr bwMode="auto">
          <a:xfrm>
            <a:off x="685800" y="5786735"/>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#9, due 11pm,Tuesday, Nov. 17!!</a:t>
            </a:r>
          </a:p>
        </p:txBody>
      </p:sp>
      <p:pic>
        <p:nvPicPr>
          <p:cNvPr id="8" name="Picture 7">
            <a:extLst>
              <a:ext uri="{FF2B5EF4-FFF2-40B4-BE49-F238E27FC236}">
                <a16:creationId xmlns:a16="http://schemas.microsoft.com/office/drawing/2014/main" id="{D4F2950A-AA45-D949-8DBD-57745B77FC18}"/>
              </a:ext>
            </a:extLst>
          </p:cNvPr>
          <p:cNvPicPr>
            <a:picLocks noChangeAspect="1"/>
          </p:cNvPicPr>
          <p:nvPr/>
        </p:nvPicPr>
        <p:blipFill>
          <a:blip r:embed="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Monday, Nov. 2, 2020</a:t>
            </a:r>
          </a:p>
        </p:txBody>
      </p:sp>
      <p:sp>
        <p:nvSpPr>
          <p:cNvPr id="26" name="Footer Placeholder 4"/>
          <p:cNvSpPr>
            <a:spLocks noGrp="1"/>
          </p:cNvSpPr>
          <p:nvPr>
            <p:ph type="ftr" sz="quarter" idx="11"/>
          </p:nvPr>
        </p:nvSpPr>
        <p:spPr/>
        <p:txBody>
          <a:bodyPr/>
          <a:lstStyle/>
          <a:p>
            <a:r>
              <a:rPr lang="de-DE"/>
              <a:t>PHYS 1444-002, Fall 2020                    Dr. Jaehoon Yu</a:t>
            </a:r>
            <a:endParaRPr lang="en-US"/>
          </a:p>
        </p:txBody>
      </p:sp>
      <p:sp>
        <p:nvSpPr>
          <p:cNvPr id="27" name="Slide Number Placeholder 5"/>
          <p:cNvSpPr>
            <a:spLocks noGrp="1"/>
          </p:cNvSpPr>
          <p:nvPr>
            <p:ph type="sldNum" sz="quarter" idx="12"/>
          </p:nvPr>
        </p:nvSpPr>
        <p:spPr/>
        <p:txBody>
          <a:bodyPr/>
          <a:lstStyle/>
          <a:p>
            <a:fld id="{0ADD47F8-C557-114C-B0B7-59E4BF649E18}" type="slidenum">
              <a:rPr lang="en-US"/>
              <a:pPr/>
              <a:t>10</a:t>
            </a:fld>
            <a:endParaRPr lang="en-US"/>
          </a:p>
        </p:txBody>
      </p:sp>
      <p:pic>
        <p:nvPicPr>
          <p:cNvPr id="331787" name="Picture 11" descr="FG26_011"/>
          <p:cNvPicPr>
            <a:picLocks noChangeAspect="1" noChangeArrowheads="1"/>
          </p:cNvPicPr>
          <p:nvPr/>
        </p:nvPicPr>
        <p:blipFill>
          <a:blip r:embed="rId3"/>
          <a:srcRect/>
          <a:stretch>
            <a:fillRect/>
          </a:stretch>
        </p:blipFill>
        <p:spPr bwMode="auto">
          <a:xfrm>
            <a:off x="6629400" y="76200"/>
            <a:ext cx="2514600" cy="1628775"/>
          </a:xfrm>
          <a:prstGeom prst="rect">
            <a:avLst/>
          </a:prstGeom>
          <a:noFill/>
        </p:spPr>
      </p:pic>
      <p:sp>
        <p:nvSpPr>
          <p:cNvPr id="331778" name="Rectangle 2"/>
          <p:cNvSpPr>
            <a:spLocks noGrp="1" noChangeArrowheads="1"/>
          </p:cNvSpPr>
          <p:nvPr>
            <p:ph type="title"/>
          </p:nvPr>
        </p:nvSpPr>
        <p:spPr>
          <a:xfrm>
            <a:off x="228600" y="-76200"/>
            <a:ext cx="8686800" cy="762000"/>
          </a:xfrm>
        </p:spPr>
        <p:txBody>
          <a:bodyPr/>
          <a:lstStyle/>
          <a:p>
            <a:r>
              <a:rPr lang="en-US" dirty="0"/>
              <a:t>Example 26 – 9</a:t>
            </a:r>
          </a:p>
        </p:txBody>
      </p:sp>
      <p:sp>
        <p:nvSpPr>
          <p:cNvPr id="331779" name="Text Box 3"/>
          <p:cNvSpPr txBox="1">
            <a:spLocks noChangeArrowheads="1"/>
          </p:cNvSpPr>
          <p:nvPr/>
        </p:nvSpPr>
        <p:spPr bwMode="auto">
          <a:xfrm>
            <a:off x="152400" y="609600"/>
            <a:ext cx="6477000" cy="8223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Use Kirchhoff’s rules. </a:t>
            </a:r>
            <a:r>
              <a:rPr lang="en-US">
                <a:solidFill>
                  <a:schemeClr val="accent2"/>
                </a:solidFill>
                <a:latin typeface="Arial Narrow" charset="0"/>
              </a:rPr>
              <a:t>Calculate the currents </a:t>
            </a:r>
            <a:r>
              <a:rPr lang="en-US">
                <a:solidFill>
                  <a:schemeClr val="accent2"/>
                </a:solidFill>
                <a:latin typeface="Monotype Corsiva" charset="0"/>
              </a:rPr>
              <a:t>I</a:t>
            </a:r>
            <a:r>
              <a:rPr lang="en-US" baseline="-25000">
                <a:solidFill>
                  <a:schemeClr val="accent2"/>
                </a:solidFill>
                <a:latin typeface="Monotype Corsiva" charset="0"/>
              </a:rPr>
              <a:t>1</a:t>
            </a:r>
            <a:r>
              <a:rPr lang="en-US">
                <a:solidFill>
                  <a:schemeClr val="accent2"/>
                </a:solidFill>
                <a:latin typeface="Monotype Corsiva" charset="0"/>
              </a:rPr>
              <a:t>, I</a:t>
            </a:r>
            <a:r>
              <a:rPr lang="en-US" baseline="-25000">
                <a:solidFill>
                  <a:schemeClr val="accent2"/>
                </a:solidFill>
                <a:latin typeface="Monotype Corsiva" charset="0"/>
              </a:rPr>
              <a:t>2</a:t>
            </a:r>
            <a:r>
              <a:rPr lang="en-US">
                <a:solidFill>
                  <a:schemeClr val="accent2"/>
                </a:solidFill>
                <a:latin typeface="Arial Narrow" charset="0"/>
              </a:rPr>
              <a:t> and </a:t>
            </a:r>
            <a:r>
              <a:rPr lang="en-US">
                <a:solidFill>
                  <a:schemeClr val="accent2"/>
                </a:solidFill>
                <a:latin typeface="Monotype Corsiva" charset="0"/>
              </a:rPr>
              <a:t>I</a:t>
            </a:r>
            <a:r>
              <a:rPr lang="en-US" baseline="-25000">
                <a:solidFill>
                  <a:schemeClr val="accent2"/>
                </a:solidFill>
                <a:latin typeface="Monotype Corsiva" charset="0"/>
              </a:rPr>
              <a:t>3</a:t>
            </a:r>
            <a:r>
              <a:rPr lang="en-US">
                <a:solidFill>
                  <a:schemeClr val="accent2"/>
                </a:solidFill>
                <a:latin typeface="Arial Narrow" charset="0"/>
              </a:rPr>
              <a:t> in each of the branches of the circuit in the figure. </a:t>
            </a:r>
          </a:p>
        </p:txBody>
      </p:sp>
      <p:sp>
        <p:nvSpPr>
          <p:cNvPr id="331780" name="Text Box 4"/>
          <p:cNvSpPr txBox="1">
            <a:spLocks noChangeArrowheads="1"/>
          </p:cNvSpPr>
          <p:nvPr/>
        </p:nvSpPr>
        <p:spPr bwMode="auto">
          <a:xfrm>
            <a:off x="228600" y="1447800"/>
            <a:ext cx="86106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directions of the current through the circuit is not known a </a:t>
            </a:r>
            <a:r>
              <a:rPr lang="en-US" dirty="0">
                <a:solidFill>
                  <a:srgbClr val="CC00CC"/>
                </a:solidFill>
                <a:latin typeface="Monotype Corsiva" charset="0"/>
              </a:rPr>
              <a:t>priori</a:t>
            </a:r>
            <a:r>
              <a:rPr lang="en-US" dirty="0">
                <a:solidFill>
                  <a:srgbClr val="CC00CC"/>
                </a:solidFill>
                <a:latin typeface="Arial Narrow" charset="0"/>
              </a:rPr>
              <a:t> but since the current tends to move away from the positive terminal of a battery, we arbitrarily choose the direction of the currents as shown.</a:t>
            </a:r>
          </a:p>
        </p:txBody>
      </p:sp>
      <p:sp>
        <p:nvSpPr>
          <p:cNvPr id="331781" name="Text Box 5"/>
          <p:cNvSpPr txBox="1">
            <a:spLocks noChangeArrowheads="1"/>
          </p:cNvSpPr>
          <p:nvPr/>
        </p:nvSpPr>
        <p:spPr bwMode="auto">
          <a:xfrm>
            <a:off x="457200" y="35814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is the same for junction </a:t>
            </a:r>
            <a:r>
              <a:rPr lang="en-US" dirty="0" err="1">
                <a:solidFill>
                  <a:srgbClr val="CC00CC"/>
                </a:solidFill>
                <a:latin typeface="Monotype Corsiva"/>
                <a:cs typeface="Monotype Corsiva"/>
              </a:rPr>
              <a:t>d</a:t>
            </a:r>
            <a:r>
              <a:rPr lang="en-US" dirty="0">
                <a:solidFill>
                  <a:srgbClr val="CC00CC"/>
                </a:solidFill>
                <a:latin typeface="Arial Narrow" charset="0"/>
              </a:rPr>
              <a:t> as well, so no additional information.</a:t>
            </a:r>
          </a:p>
        </p:txBody>
      </p:sp>
      <p:graphicFrame>
        <p:nvGraphicFramePr>
          <p:cNvPr id="331782" name="Object 6"/>
          <p:cNvGraphicFramePr>
            <a:graphicFrameLocks noChangeAspect="1"/>
          </p:cNvGraphicFramePr>
          <p:nvPr/>
        </p:nvGraphicFramePr>
        <p:xfrm>
          <a:off x="6324600" y="3048000"/>
          <a:ext cx="1828800" cy="581025"/>
        </p:xfrm>
        <a:graphic>
          <a:graphicData uri="http://schemas.openxmlformats.org/presentationml/2006/ole">
            <mc:AlternateContent xmlns:mc="http://schemas.openxmlformats.org/markup-compatibility/2006">
              <mc:Choice xmlns:v="urn:schemas-microsoft-com:vml" Requires="v">
                <p:oleObj spid="_x0000_s266452" name="Equation" r:id="rId4" imgW="660240" imgH="203040" progId="Equation.DSMT4">
                  <p:embed/>
                </p:oleObj>
              </mc:Choice>
              <mc:Fallback>
                <p:oleObj name="Equation" r:id="rId4" imgW="660240" imgH="203040" progId="Equation.DSMT4">
                  <p:embed/>
                  <p:pic>
                    <p:nvPicPr>
                      <p:cNvPr id="3317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0"/>
                        <a:ext cx="1828800" cy="5810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83" name="Text Box 7"/>
          <p:cNvSpPr txBox="1">
            <a:spLocks noChangeArrowheads="1"/>
          </p:cNvSpPr>
          <p:nvPr/>
        </p:nvSpPr>
        <p:spPr bwMode="auto">
          <a:xfrm>
            <a:off x="457200" y="2590800"/>
            <a:ext cx="624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have three unknowns so we need three equations. </a:t>
            </a:r>
          </a:p>
        </p:txBody>
      </p:sp>
      <p:sp>
        <p:nvSpPr>
          <p:cNvPr id="331784" name="Text Box 8"/>
          <p:cNvSpPr txBox="1">
            <a:spLocks noChangeArrowheads="1"/>
          </p:cNvSpPr>
          <p:nvPr/>
        </p:nvSpPr>
        <p:spPr bwMode="auto">
          <a:xfrm>
            <a:off x="457200" y="3048000"/>
            <a:ext cx="617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Kirchhoff’s junction rule at point </a:t>
            </a:r>
            <a:r>
              <a:rPr lang="en-US">
                <a:solidFill>
                  <a:srgbClr val="CC00CC"/>
                </a:solidFill>
                <a:latin typeface="Monotype Corsiva" charset="0"/>
              </a:rPr>
              <a:t>a</a:t>
            </a:r>
            <a:r>
              <a:rPr lang="en-US">
                <a:solidFill>
                  <a:srgbClr val="CC00CC"/>
                </a:solidFill>
                <a:latin typeface="Arial Narrow" charset="0"/>
              </a:rPr>
              <a:t>, we obtain </a:t>
            </a:r>
          </a:p>
        </p:txBody>
      </p:sp>
      <p:sp>
        <p:nvSpPr>
          <p:cNvPr id="331785" name="Text Box 9"/>
          <p:cNvSpPr txBox="1">
            <a:spLocks noChangeArrowheads="1"/>
          </p:cNvSpPr>
          <p:nvPr/>
        </p:nvSpPr>
        <p:spPr bwMode="auto">
          <a:xfrm>
            <a:off x="457200" y="4038600"/>
            <a:ext cx="4800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loop </a:t>
            </a:r>
            <a:r>
              <a:rPr lang="en-US">
                <a:solidFill>
                  <a:srgbClr val="CC00CC"/>
                </a:solidFill>
                <a:latin typeface="Monotype Corsiva" charset="0"/>
              </a:rPr>
              <a:t>ahdcba</a:t>
            </a:r>
            <a:r>
              <a:rPr lang="en-US">
                <a:solidFill>
                  <a:srgbClr val="CC00CC"/>
                </a:solidFill>
                <a:latin typeface="Arial Narrow" charset="0"/>
              </a:rPr>
              <a:t>.</a:t>
            </a:r>
          </a:p>
        </p:txBody>
      </p:sp>
      <p:graphicFrame>
        <p:nvGraphicFramePr>
          <p:cNvPr id="331786" name="Object 10"/>
          <p:cNvGraphicFramePr>
            <a:graphicFrameLocks noChangeAspect="1"/>
          </p:cNvGraphicFramePr>
          <p:nvPr/>
        </p:nvGraphicFramePr>
        <p:xfrm>
          <a:off x="712788" y="4516438"/>
          <a:ext cx="658812" cy="474662"/>
        </p:xfrm>
        <a:graphic>
          <a:graphicData uri="http://schemas.openxmlformats.org/presentationml/2006/ole">
            <mc:AlternateContent xmlns:mc="http://schemas.openxmlformats.org/markup-compatibility/2006">
              <mc:Choice xmlns:v="urn:schemas-microsoft-com:vml" Requires="v">
                <p:oleObj spid="_x0000_s266453" name="Equation" r:id="rId6" imgW="330120" imgH="203040" progId="Equation.DSMT4">
                  <p:embed/>
                </p:oleObj>
              </mc:Choice>
              <mc:Fallback>
                <p:oleObj name="Equation" r:id="rId6" imgW="330120" imgH="203040" progId="Equation.DSMT4">
                  <p:embed/>
                  <p:pic>
                    <p:nvPicPr>
                      <p:cNvPr id="33178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88" y="4516438"/>
                        <a:ext cx="6588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8" name="Object 12"/>
          <p:cNvGraphicFramePr>
            <a:graphicFrameLocks noChangeAspect="1"/>
          </p:cNvGraphicFramePr>
          <p:nvPr/>
        </p:nvGraphicFramePr>
        <p:xfrm>
          <a:off x="1219200" y="5422900"/>
          <a:ext cx="1111250" cy="520700"/>
        </p:xfrm>
        <a:graphic>
          <a:graphicData uri="http://schemas.openxmlformats.org/presentationml/2006/ole">
            <mc:AlternateContent xmlns:mc="http://schemas.openxmlformats.org/markup-compatibility/2006">
              <mc:Choice xmlns:v="urn:schemas-microsoft-com:vml" Requires="v">
                <p:oleObj spid="_x0000_s266454" name="Equation" r:id="rId8" imgW="507960" imgH="203040" progId="Equation.DSMT4">
                  <p:embed/>
                </p:oleObj>
              </mc:Choice>
              <mc:Fallback>
                <p:oleObj name="Equation" r:id="rId8" imgW="507960" imgH="203040" progId="Equation.DSMT4">
                  <p:embed/>
                  <p:pic>
                    <p:nvPicPr>
                      <p:cNvPr id="33178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422900"/>
                        <a:ext cx="1111250" cy="520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9" name="Object 13"/>
          <p:cNvGraphicFramePr>
            <a:graphicFrameLocks noChangeAspect="1"/>
          </p:cNvGraphicFramePr>
          <p:nvPr/>
        </p:nvGraphicFramePr>
        <p:xfrm>
          <a:off x="2517775" y="4516438"/>
          <a:ext cx="682625" cy="474662"/>
        </p:xfrm>
        <a:graphic>
          <a:graphicData uri="http://schemas.openxmlformats.org/presentationml/2006/ole">
            <mc:AlternateContent xmlns:mc="http://schemas.openxmlformats.org/markup-compatibility/2006">
              <mc:Choice xmlns:v="urn:schemas-microsoft-com:vml" Requires="v">
                <p:oleObj spid="_x0000_s266455" name="Equation" r:id="rId10" imgW="342720" imgH="203040" progId="Equation.DSMT4">
                  <p:embed/>
                </p:oleObj>
              </mc:Choice>
              <mc:Fallback>
                <p:oleObj name="Equation" r:id="rId10" imgW="342720" imgH="203040" progId="Equation.DSMT4">
                  <p:embed/>
                  <p:pic>
                    <p:nvPicPr>
                      <p:cNvPr id="33178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7775" y="4516438"/>
                        <a:ext cx="6826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0" name="Object 14"/>
          <p:cNvGraphicFramePr>
            <a:graphicFrameLocks noChangeAspect="1"/>
          </p:cNvGraphicFramePr>
          <p:nvPr/>
        </p:nvGraphicFramePr>
        <p:xfrm>
          <a:off x="3746500" y="4516438"/>
          <a:ext cx="658813" cy="474662"/>
        </p:xfrm>
        <a:graphic>
          <a:graphicData uri="http://schemas.openxmlformats.org/presentationml/2006/ole">
            <mc:AlternateContent xmlns:mc="http://schemas.openxmlformats.org/markup-compatibility/2006">
              <mc:Choice xmlns:v="urn:schemas-microsoft-com:vml" Requires="v">
                <p:oleObj spid="_x0000_s266456" name="Equation" r:id="rId12" imgW="330120" imgH="203040" progId="Equation.DSMT4">
                  <p:embed/>
                </p:oleObj>
              </mc:Choice>
              <mc:Fallback>
                <p:oleObj name="Equation" r:id="rId12" imgW="330120" imgH="203040" progId="Equation.DSMT4">
                  <p:embed/>
                  <p:pic>
                    <p:nvPicPr>
                      <p:cNvPr id="33179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6500" y="4516438"/>
                        <a:ext cx="658813"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1" name="Object 15"/>
          <p:cNvGraphicFramePr>
            <a:graphicFrameLocks noChangeAspect="1"/>
          </p:cNvGraphicFramePr>
          <p:nvPr/>
        </p:nvGraphicFramePr>
        <p:xfrm>
          <a:off x="5257800" y="4516438"/>
          <a:ext cx="657225" cy="474662"/>
        </p:xfrm>
        <a:graphic>
          <a:graphicData uri="http://schemas.openxmlformats.org/presentationml/2006/ole">
            <mc:AlternateContent xmlns:mc="http://schemas.openxmlformats.org/markup-compatibility/2006">
              <mc:Choice xmlns:v="urn:schemas-microsoft-com:vml" Requires="v">
                <p:oleObj spid="_x0000_s266457" name="Equation" r:id="rId14" imgW="330120" imgH="203040" progId="Equation.DSMT4">
                  <p:embed/>
                </p:oleObj>
              </mc:Choice>
              <mc:Fallback>
                <p:oleObj name="Equation" r:id="rId14" imgW="330120" imgH="203040" progId="Equation.DSMT4">
                  <p:embed/>
                  <p:pic>
                    <p:nvPicPr>
                      <p:cNvPr id="331791"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2" name="Object 16"/>
          <p:cNvGraphicFramePr>
            <a:graphicFrameLocks noChangeAspect="1"/>
          </p:cNvGraphicFramePr>
          <p:nvPr/>
        </p:nvGraphicFramePr>
        <p:xfrm>
          <a:off x="6781800" y="4516438"/>
          <a:ext cx="657225" cy="474662"/>
        </p:xfrm>
        <a:graphic>
          <a:graphicData uri="http://schemas.openxmlformats.org/presentationml/2006/ole">
            <mc:AlternateContent xmlns:mc="http://schemas.openxmlformats.org/markup-compatibility/2006">
              <mc:Choice xmlns:v="urn:schemas-microsoft-com:vml" Requires="v">
                <p:oleObj spid="_x0000_s266458" name="Equation" r:id="rId16" imgW="330120" imgH="203040" progId="Equation.DSMT4">
                  <p:embed/>
                </p:oleObj>
              </mc:Choice>
              <mc:Fallback>
                <p:oleObj name="Equation" r:id="rId16" imgW="330120" imgH="203040" progId="Equation.DSMT4">
                  <p:embed/>
                  <p:pic>
                    <p:nvPicPr>
                      <p:cNvPr id="331792"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3" name="Text Box 17"/>
          <p:cNvSpPr txBox="1">
            <a:spLocks noChangeArrowheads="1"/>
          </p:cNvSpPr>
          <p:nvPr/>
        </p:nvSpPr>
        <p:spPr bwMode="auto">
          <a:xfrm>
            <a:off x="609600" y="4953000"/>
            <a:ext cx="5638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total voltage change in the loop </a:t>
            </a:r>
            <a:r>
              <a:rPr lang="en-US" dirty="0" err="1">
                <a:solidFill>
                  <a:srgbClr val="CC00CC"/>
                </a:solidFill>
                <a:latin typeface="Monotype Corsiva" charset="0"/>
              </a:rPr>
              <a:t>ahdcba</a:t>
            </a:r>
            <a:r>
              <a:rPr lang="en-US" dirty="0">
                <a:solidFill>
                  <a:srgbClr val="CC00CC"/>
                </a:solidFill>
                <a:latin typeface="Arial Narrow" charset="0"/>
              </a:rPr>
              <a:t> is.</a:t>
            </a:r>
          </a:p>
        </p:txBody>
      </p:sp>
      <p:graphicFrame>
        <p:nvGraphicFramePr>
          <p:cNvPr id="331794" name="Object 18"/>
          <p:cNvGraphicFramePr>
            <a:graphicFrameLocks noChangeAspect="1"/>
          </p:cNvGraphicFramePr>
          <p:nvPr/>
        </p:nvGraphicFramePr>
        <p:xfrm>
          <a:off x="1374775" y="4516438"/>
          <a:ext cx="758825" cy="474662"/>
        </p:xfrm>
        <a:graphic>
          <a:graphicData uri="http://schemas.openxmlformats.org/presentationml/2006/ole">
            <mc:AlternateContent xmlns:mc="http://schemas.openxmlformats.org/markup-compatibility/2006">
              <mc:Choice xmlns:v="urn:schemas-microsoft-com:vml" Requires="v">
                <p:oleObj spid="_x0000_s266459" name="Equation" r:id="rId18" imgW="380880" imgH="203040" progId="Equation.DSMT4">
                  <p:embed/>
                </p:oleObj>
              </mc:Choice>
              <mc:Fallback>
                <p:oleObj name="Equation" r:id="rId18" imgW="380880" imgH="203040" progId="Equation.DSMT4">
                  <p:embed/>
                  <p:pic>
                    <p:nvPicPr>
                      <p:cNvPr id="331794"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4775" y="4516438"/>
                        <a:ext cx="7588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5" name="Object 19"/>
          <p:cNvGraphicFramePr>
            <a:graphicFrameLocks noChangeAspect="1"/>
          </p:cNvGraphicFramePr>
          <p:nvPr/>
        </p:nvGraphicFramePr>
        <p:xfrm>
          <a:off x="3200400" y="4560888"/>
          <a:ext cx="227013" cy="385762"/>
        </p:xfrm>
        <a:graphic>
          <a:graphicData uri="http://schemas.openxmlformats.org/presentationml/2006/ole">
            <mc:AlternateContent xmlns:mc="http://schemas.openxmlformats.org/markup-compatibility/2006">
              <mc:Choice xmlns:v="urn:schemas-microsoft-com:vml" Requires="v">
                <p:oleObj spid="_x0000_s266460" name="Equation" r:id="rId20" imgW="114120" imgH="164880" progId="Equation.DSMT4">
                  <p:embed/>
                </p:oleObj>
              </mc:Choice>
              <mc:Fallback>
                <p:oleObj name="Equation" r:id="rId20" imgW="114120" imgH="164880" progId="Equation.DSMT4">
                  <p:embed/>
                  <p:pic>
                    <p:nvPicPr>
                      <p:cNvPr id="331795"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4560888"/>
                        <a:ext cx="227013"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6" name="Object 20"/>
          <p:cNvGraphicFramePr>
            <a:graphicFrameLocks noChangeAspect="1"/>
          </p:cNvGraphicFramePr>
          <p:nvPr/>
        </p:nvGraphicFramePr>
        <p:xfrm>
          <a:off x="4421188" y="4560888"/>
          <a:ext cx="531812" cy="385762"/>
        </p:xfrm>
        <a:graphic>
          <a:graphicData uri="http://schemas.openxmlformats.org/presentationml/2006/ole">
            <mc:AlternateContent xmlns:mc="http://schemas.openxmlformats.org/markup-compatibility/2006">
              <mc:Choice xmlns:v="urn:schemas-microsoft-com:vml" Requires="v">
                <p:oleObj spid="_x0000_s266461" name="Equation" r:id="rId22" imgW="266400" imgH="164880" progId="Equation.DSMT4">
                  <p:embed/>
                </p:oleObj>
              </mc:Choice>
              <mc:Fallback>
                <p:oleObj name="Equation" r:id="rId22" imgW="266400" imgH="164880" progId="Equation.DSMT4">
                  <p:embed/>
                  <p:pic>
                    <p:nvPicPr>
                      <p:cNvPr id="331796"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21188" y="4560888"/>
                        <a:ext cx="531812"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7" name="Object 21"/>
          <p:cNvGraphicFramePr>
            <a:graphicFrameLocks noChangeAspect="1"/>
          </p:cNvGraphicFramePr>
          <p:nvPr/>
        </p:nvGraphicFramePr>
        <p:xfrm>
          <a:off x="5945188" y="4516438"/>
          <a:ext cx="455612" cy="474662"/>
        </p:xfrm>
        <a:graphic>
          <a:graphicData uri="http://schemas.openxmlformats.org/presentationml/2006/ole">
            <mc:AlternateContent xmlns:mc="http://schemas.openxmlformats.org/markup-compatibility/2006">
              <mc:Choice xmlns:v="urn:schemas-microsoft-com:vml" Requires="v">
                <p:oleObj spid="_x0000_s266462" name="Equation" r:id="rId24" imgW="228600" imgH="203040" progId="Equation.DSMT4">
                  <p:embed/>
                </p:oleObj>
              </mc:Choice>
              <mc:Fallback>
                <p:oleObj name="Equation" r:id="rId24" imgW="228600" imgH="203040" progId="Equation.DSMT4">
                  <p:embed/>
                  <p:pic>
                    <p:nvPicPr>
                      <p:cNvPr id="331797"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45188" y="4516438"/>
                        <a:ext cx="4556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8" name="Object 22"/>
          <p:cNvGraphicFramePr>
            <a:graphicFrameLocks noChangeAspect="1"/>
          </p:cNvGraphicFramePr>
          <p:nvPr/>
        </p:nvGraphicFramePr>
        <p:xfrm>
          <a:off x="7419975" y="4516438"/>
          <a:ext cx="733425" cy="474662"/>
        </p:xfrm>
        <a:graphic>
          <a:graphicData uri="http://schemas.openxmlformats.org/presentationml/2006/ole">
            <mc:AlternateContent xmlns:mc="http://schemas.openxmlformats.org/markup-compatibility/2006">
              <mc:Choice xmlns:v="urn:schemas-microsoft-com:vml" Requires="v">
                <p:oleObj spid="_x0000_s266463" name="Equation" r:id="rId26" imgW="368280" imgH="203040" progId="Equation.DSMT4">
                  <p:embed/>
                </p:oleObj>
              </mc:Choice>
              <mc:Fallback>
                <p:oleObj name="Equation" r:id="rId26" imgW="368280" imgH="203040" progId="Equation.DSMT4">
                  <p:embed/>
                  <p:pic>
                    <p:nvPicPr>
                      <p:cNvPr id="331798"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9975" y="4516438"/>
                        <a:ext cx="7334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9" name="Rectangle 23"/>
          <p:cNvSpPr>
            <a:spLocks noChangeArrowheads="1"/>
          </p:cNvSpPr>
          <p:nvPr/>
        </p:nvSpPr>
        <p:spPr bwMode="auto">
          <a:xfrm>
            <a:off x="6553200" y="0"/>
            <a:ext cx="2438400" cy="990600"/>
          </a:xfrm>
          <a:prstGeom prst="rect">
            <a:avLst/>
          </a:prstGeom>
          <a:noFill/>
          <a:ln w="19050">
            <a:solidFill>
              <a:srgbClr val="CC0000"/>
            </a:solidFill>
            <a:prstDash val="dash"/>
            <a:miter lim="800000"/>
            <a:headEnd/>
            <a:tailEnd/>
          </a:ln>
          <a:effectLst/>
        </p:spPr>
        <p:txBody>
          <a:bodyPr wrap="none" anchor="ctr">
            <a:prstTxWarp prst="textNoShape">
              <a:avLst/>
            </a:prstTxWarp>
            <a:spAutoFit/>
          </a:bodyPr>
          <a:lstStyle/>
          <a:p>
            <a:endParaRPr lang="en-US"/>
          </a:p>
        </p:txBody>
      </p:sp>
      <p:graphicFrame>
        <p:nvGraphicFramePr>
          <p:cNvPr id="331800" name="Object 24"/>
          <p:cNvGraphicFramePr>
            <a:graphicFrameLocks noChangeAspect="1"/>
          </p:cNvGraphicFramePr>
          <p:nvPr/>
        </p:nvGraphicFramePr>
        <p:xfrm>
          <a:off x="2336800" y="5378450"/>
          <a:ext cx="5664200" cy="585788"/>
        </p:xfrm>
        <a:graphic>
          <a:graphicData uri="http://schemas.openxmlformats.org/presentationml/2006/ole">
            <mc:AlternateContent xmlns:mc="http://schemas.openxmlformats.org/markup-compatibility/2006">
              <mc:Choice xmlns:v="urn:schemas-microsoft-com:vml" Requires="v">
                <p:oleObj spid="_x0000_s266464" name="Equation" r:id="rId28" imgW="2590800" imgH="228600" progId="Equation.DSMT4">
                  <p:embed/>
                </p:oleObj>
              </mc:Choice>
              <mc:Fallback>
                <p:oleObj name="Equation" r:id="rId28" imgW="2590800" imgH="228600" progId="Equation.DSMT4">
                  <p:embed/>
                  <p:pic>
                    <p:nvPicPr>
                      <p:cNvPr id="331800" name="Object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6800" y="5378450"/>
                        <a:ext cx="5664200" cy="585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3362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Monday, Nov. 2, 2020</a:t>
            </a:r>
          </a:p>
        </p:txBody>
      </p:sp>
      <p:sp>
        <p:nvSpPr>
          <p:cNvPr id="30" name="Footer Placeholder 4"/>
          <p:cNvSpPr>
            <a:spLocks noGrp="1"/>
          </p:cNvSpPr>
          <p:nvPr>
            <p:ph type="ftr" sz="quarter" idx="11"/>
          </p:nvPr>
        </p:nvSpPr>
        <p:spPr/>
        <p:txBody>
          <a:bodyPr/>
          <a:lstStyle/>
          <a:p>
            <a:r>
              <a:rPr lang="de-DE"/>
              <a:t>PHYS 1444-002, Fall 2020                    Dr. Jaehoon Yu</a:t>
            </a:r>
            <a:endParaRPr lang="en-US"/>
          </a:p>
        </p:txBody>
      </p:sp>
      <p:sp>
        <p:nvSpPr>
          <p:cNvPr id="31" name="Slide Number Placeholder 5"/>
          <p:cNvSpPr>
            <a:spLocks noGrp="1"/>
          </p:cNvSpPr>
          <p:nvPr>
            <p:ph type="sldNum" sz="quarter" idx="12"/>
          </p:nvPr>
        </p:nvSpPr>
        <p:spPr/>
        <p:txBody>
          <a:bodyPr/>
          <a:lstStyle/>
          <a:p>
            <a:fld id="{2C8B7A97-ED37-414A-95F2-FD58C3A3D77F}" type="slidenum">
              <a:rPr lang="en-US"/>
              <a:pPr/>
              <a:t>11</a:t>
            </a:fld>
            <a:endParaRPr lang="en-US"/>
          </a:p>
        </p:txBody>
      </p:sp>
      <p:sp>
        <p:nvSpPr>
          <p:cNvPr id="332802" name="Rectangle 2"/>
          <p:cNvSpPr>
            <a:spLocks noGrp="1" noChangeArrowheads="1"/>
          </p:cNvSpPr>
          <p:nvPr>
            <p:ph type="title"/>
          </p:nvPr>
        </p:nvSpPr>
        <p:spPr>
          <a:xfrm>
            <a:off x="228600" y="-76200"/>
            <a:ext cx="8686800" cy="762000"/>
          </a:xfrm>
        </p:spPr>
        <p:txBody>
          <a:bodyPr/>
          <a:lstStyle/>
          <a:p>
            <a:r>
              <a:rPr lang="en-US" dirty="0"/>
              <a:t>Example 26 – 9, </a:t>
            </a:r>
            <a:r>
              <a:rPr lang="en-US" dirty="0" err="1"/>
              <a:t>cnt’d</a:t>
            </a:r>
            <a:endParaRPr lang="en-US" dirty="0"/>
          </a:p>
        </p:txBody>
      </p:sp>
      <p:sp>
        <p:nvSpPr>
          <p:cNvPr id="332803" name="Text Box 3"/>
          <p:cNvSpPr txBox="1">
            <a:spLocks noChangeArrowheads="1"/>
          </p:cNvSpPr>
          <p:nvPr/>
        </p:nvSpPr>
        <p:spPr bwMode="auto">
          <a:xfrm>
            <a:off x="304800" y="2895600"/>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the three equations become</a:t>
            </a:r>
          </a:p>
        </p:txBody>
      </p:sp>
      <p:sp>
        <p:nvSpPr>
          <p:cNvPr id="332804" name="Text Box 4"/>
          <p:cNvSpPr txBox="1">
            <a:spLocks noChangeArrowheads="1"/>
          </p:cNvSpPr>
          <p:nvPr/>
        </p:nvSpPr>
        <p:spPr bwMode="auto">
          <a:xfrm>
            <a:off x="381000" y="838200"/>
            <a:ext cx="5715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other loop </a:t>
            </a:r>
            <a:r>
              <a:rPr lang="en-US">
                <a:solidFill>
                  <a:srgbClr val="CC00CC"/>
                </a:solidFill>
                <a:latin typeface="Monotype Corsiva" charset="0"/>
              </a:rPr>
              <a:t>agfedcba</a:t>
            </a:r>
            <a:r>
              <a:rPr lang="en-US">
                <a:solidFill>
                  <a:srgbClr val="CC00CC"/>
                </a:solidFill>
                <a:latin typeface="Arial Narrow" charset="0"/>
              </a:rPr>
              <a:t>.</a:t>
            </a:r>
          </a:p>
        </p:txBody>
      </p:sp>
      <p:graphicFrame>
        <p:nvGraphicFramePr>
          <p:cNvPr id="332805" name="Object 5"/>
          <p:cNvGraphicFramePr>
            <a:graphicFrameLocks noChangeAspect="1"/>
          </p:cNvGraphicFramePr>
          <p:nvPr/>
        </p:nvGraphicFramePr>
        <p:xfrm>
          <a:off x="4543425" y="1295400"/>
          <a:ext cx="714375" cy="495300"/>
        </p:xfrm>
        <a:graphic>
          <a:graphicData uri="http://schemas.openxmlformats.org/presentationml/2006/ole">
            <mc:AlternateContent xmlns:mc="http://schemas.openxmlformats.org/markup-compatibility/2006">
              <mc:Choice xmlns:v="urn:schemas-microsoft-com:vml" Requires="v">
                <p:oleObj spid="_x0000_s247661" name="Equation" r:id="rId3" imgW="342720" imgH="203040" progId="Equation.DSMT4">
                  <p:embed/>
                </p:oleObj>
              </mc:Choice>
              <mc:Fallback>
                <p:oleObj name="Equation" r:id="rId3" imgW="342720" imgH="203040" progId="Equation.DSMT4">
                  <p:embed/>
                  <p:pic>
                    <p:nvPicPr>
                      <p:cNvPr id="3328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1295400"/>
                        <a:ext cx="714375"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32806" name="Picture 6" descr="FG26_011"/>
          <p:cNvPicPr>
            <a:picLocks noChangeAspect="1" noChangeArrowheads="1"/>
          </p:cNvPicPr>
          <p:nvPr/>
        </p:nvPicPr>
        <p:blipFill>
          <a:blip r:embed="rId5"/>
          <a:srcRect/>
          <a:stretch>
            <a:fillRect/>
          </a:stretch>
        </p:blipFill>
        <p:spPr bwMode="auto">
          <a:xfrm>
            <a:off x="6629400" y="533400"/>
            <a:ext cx="2514600" cy="1828800"/>
          </a:xfrm>
          <a:prstGeom prst="rect">
            <a:avLst/>
          </a:prstGeom>
          <a:noFill/>
        </p:spPr>
      </p:pic>
      <p:graphicFrame>
        <p:nvGraphicFramePr>
          <p:cNvPr id="332807" name="Object 7"/>
          <p:cNvGraphicFramePr>
            <a:graphicFrameLocks noChangeAspect="1"/>
          </p:cNvGraphicFramePr>
          <p:nvPr/>
        </p:nvGraphicFramePr>
        <p:xfrm>
          <a:off x="5362575" y="2408237"/>
          <a:ext cx="1038225" cy="487363"/>
        </p:xfrm>
        <a:graphic>
          <a:graphicData uri="http://schemas.openxmlformats.org/presentationml/2006/ole">
            <mc:AlternateContent xmlns:mc="http://schemas.openxmlformats.org/markup-compatibility/2006">
              <mc:Choice xmlns:v="urn:schemas-microsoft-com:vml" Requires="v">
                <p:oleObj spid="_x0000_s247662" name="Equation" r:id="rId6" imgW="571320" imgH="228600" progId="Equation.DSMT4">
                  <p:embed/>
                </p:oleObj>
              </mc:Choice>
              <mc:Fallback>
                <p:oleObj name="Equation" r:id="rId6" imgW="571320" imgH="228600" progId="Equation.DSMT4">
                  <p:embed/>
                  <p:pic>
                    <p:nvPicPr>
                      <p:cNvPr id="33280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75" y="2408237"/>
                        <a:ext cx="1038225" cy="4873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8" name="Object 8"/>
          <p:cNvGraphicFramePr>
            <a:graphicFrameLocks noChangeAspect="1"/>
          </p:cNvGraphicFramePr>
          <p:nvPr/>
        </p:nvGraphicFramePr>
        <p:xfrm>
          <a:off x="304800" y="1257300"/>
          <a:ext cx="712788" cy="555625"/>
        </p:xfrm>
        <a:graphic>
          <a:graphicData uri="http://schemas.openxmlformats.org/presentationml/2006/ole">
            <mc:AlternateContent xmlns:mc="http://schemas.openxmlformats.org/markup-compatibility/2006">
              <mc:Choice xmlns:v="urn:schemas-microsoft-com:vml" Requires="v">
                <p:oleObj spid="_x0000_s247663" name="Equation" r:id="rId8" imgW="342720" imgH="228600" progId="Equation.DSMT4">
                  <p:embed/>
                </p:oleObj>
              </mc:Choice>
              <mc:Fallback>
                <p:oleObj name="Equation" r:id="rId8" imgW="342720" imgH="228600" progId="Equation.DSMT4">
                  <p:embed/>
                  <p:pic>
                    <p:nvPicPr>
                      <p:cNvPr id="33280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57300"/>
                        <a:ext cx="712788"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9" name="Object 9"/>
          <p:cNvGraphicFramePr>
            <a:graphicFrameLocks noChangeAspect="1"/>
          </p:cNvGraphicFramePr>
          <p:nvPr/>
        </p:nvGraphicFramePr>
        <p:xfrm>
          <a:off x="1546225" y="1257300"/>
          <a:ext cx="715963" cy="555625"/>
        </p:xfrm>
        <a:graphic>
          <a:graphicData uri="http://schemas.openxmlformats.org/presentationml/2006/ole">
            <mc:AlternateContent xmlns:mc="http://schemas.openxmlformats.org/markup-compatibility/2006">
              <mc:Choice xmlns:v="urn:schemas-microsoft-com:vml" Requires="v">
                <p:oleObj spid="_x0000_s247664" name="Equation" r:id="rId10" imgW="342720" imgH="228600" progId="Equation.DSMT4">
                  <p:embed/>
                </p:oleObj>
              </mc:Choice>
              <mc:Fallback>
                <p:oleObj name="Equation" r:id="rId10" imgW="342720" imgH="228600" progId="Equation.DSMT4">
                  <p:embed/>
                  <p:pic>
                    <p:nvPicPr>
                      <p:cNvPr id="3328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225" y="1257300"/>
                        <a:ext cx="715963"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0" name="Object 10"/>
          <p:cNvGraphicFramePr>
            <a:graphicFrameLocks noChangeAspect="1"/>
          </p:cNvGraphicFramePr>
          <p:nvPr/>
        </p:nvGraphicFramePr>
        <p:xfrm>
          <a:off x="2895600" y="1255713"/>
          <a:ext cx="685800" cy="558800"/>
        </p:xfrm>
        <a:graphic>
          <a:graphicData uri="http://schemas.openxmlformats.org/presentationml/2006/ole">
            <mc:AlternateContent xmlns:mc="http://schemas.openxmlformats.org/markup-compatibility/2006">
              <mc:Choice xmlns:v="urn:schemas-microsoft-com:vml" Requires="v">
                <p:oleObj spid="_x0000_s247665" name="Equation" r:id="rId12" imgW="330120" imgH="228600" progId="Equation.DSMT4">
                  <p:embed/>
                </p:oleObj>
              </mc:Choice>
              <mc:Fallback>
                <p:oleObj name="Equation" r:id="rId12" imgW="330120" imgH="228600" progId="Equation.DSMT4">
                  <p:embed/>
                  <p:pic>
                    <p:nvPicPr>
                      <p:cNvPr id="33281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1255713"/>
                        <a:ext cx="685800"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1" name="Object 11"/>
          <p:cNvGraphicFramePr>
            <a:graphicFrameLocks noChangeAspect="1"/>
          </p:cNvGraphicFramePr>
          <p:nvPr/>
        </p:nvGraphicFramePr>
        <p:xfrm>
          <a:off x="3581400" y="1885950"/>
          <a:ext cx="660400" cy="476250"/>
        </p:xfrm>
        <a:graphic>
          <a:graphicData uri="http://schemas.openxmlformats.org/presentationml/2006/ole">
            <mc:AlternateContent xmlns:mc="http://schemas.openxmlformats.org/markup-compatibility/2006">
              <mc:Choice xmlns:v="urn:schemas-microsoft-com:vml" Requires="v">
                <p:oleObj spid="_x0000_s247666" name="Equation" r:id="rId14" imgW="330120" imgH="203040" progId="Equation.DSMT4">
                  <p:embed/>
                </p:oleObj>
              </mc:Choice>
              <mc:Fallback>
                <p:oleObj name="Equation" r:id="rId14" imgW="330120" imgH="203040" progId="Equation.DSMT4">
                  <p:embed/>
                  <p:pic>
                    <p:nvPicPr>
                      <p:cNvPr id="332811"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1885950"/>
                        <a:ext cx="660400" cy="476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2" name="Text Box 12"/>
          <p:cNvSpPr txBox="1">
            <a:spLocks noChangeArrowheads="1"/>
          </p:cNvSpPr>
          <p:nvPr/>
        </p:nvSpPr>
        <p:spPr bwMode="auto">
          <a:xfrm>
            <a:off x="228600" y="2362200"/>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total voltage change in loop </a:t>
            </a:r>
            <a:r>
              <a:rPr lang="en-US">
                <a:solidFill>
                  <a:srgbClr val="CC00CC"/>
                </a:solidFill>
                <a:latin typeface="Monotype Corsiva" charset="0"/>
              </a:rPr>
              <a:t>agfedcba</a:t>
            </a:r>
            <a:r>
              <a:rPr lang="en-US">
                <a:solidFill>
                  <a:srgbClr val="CC00CC"/>
                </a:solidFill>
                <a:latin typeface="Arial Narrow" charset="0"/>
              </a:rPr>
              <a:t> is.</a:t>
            </a:r>
          </a:p>
        </p:txBody>
      </p:sp>
      <p:graphicFrame>
        <p:nvGraphicFramePr>
          <p:cNvPr id="332813" name="Object 13"/>
          <p:cNvGraphicFramePr>
            <a:graphicFrameLocks noChangeAspect="1"/>
          </p:cNvGraphicFramePr>
          <p:nvPr/>
        </p:nvGraphicFramePr>
        <p:xfrm>
          <a:off x="1960563" y="1851025"/>
          <a:ext cx="706437" cy="511175"/>
        </p:xfrm>
        <a:graphic>
          <a:graphicData uri="http://schemas.openxmlformats.org/presentationml/2006/ole">
            <mc:AlternateContent xmlns:mc="http://schemas.openxmlformats.org/markup-compatibility/2006">
              <mc:Choice xmlns:v="urn:schemas-microsoft-com:vml" Requires="v">
                <p:oleObj spid="_x0000_s247667" name="Equation" r:id="rId16" imgW="330120" imgH="203040" progId="Equation.DSMT4">
                  <p:embed/>
                </p:oleObj>
              </mc:Choice>
              <mc:Fallback>
                <p:oleObj name="Equation" r:id="rId16" imgW="330120" imgH="203040" progId="Equation.DSMT4">
                  <p:embed/>
                  <p:pic>
                    <p:nvPicPr>
                      <p:cNvPr id="33281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0563" y="1851025"/>
                        <a:ext cx="706437" cy="511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4" name="Object 14"/>
          <p:cNvGraphicFramePr>
            <a:graphicFrameLocks noChangeAspect="1"/>
          </p:cNvGraphicFramePr>
          <p:nvPr/>
        </p:nvGraphicFramePr>
        <p:xfrm>
          <a:off x="469900" y="1866900"/>
          <a:ext cx="690563" cy="495300"/>
        </p:xfrm>
        <a:graphic>
          <a:graphicData uri="http://schemas.openxmlformats.org/presentationml/2006/ole">
            <mc:AlternateContent xmlns:mc="http://schemas.openxmlformats.org/markup-compatibility/2006">
              <mc:Choice xmlns:v="urn:schemas-microsoft-com:vml" Requires="v">
                <p:oleObj spid="_x0000_s247668" name="Equation" r:id="rId18" imgW="330120" imgH="203040" progId="Equation.DSMT4">
                  <p:embed/>
                </p:oleObj>
              </mc:Choice>
              <mc:Fallback>
                <p:oleObj name="Equation" r:id="rId18" imgW="330120" imgH="203040" progId="Equation.DSMT4">
                  <p:embed/>
                  <p:pic>
                    <p:nvPicPr>
                      <p:cNvPr id="332814"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9900" y="1866900"/>
                        <a:ext cx="690563"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5" name="Object 15"/>
          <p:cNvGraphicFramePr>
            <a:graphicFrameLocks noChangeAspect="1"/>
          </p:cNvGraphicFramePr>
          <p:nvPr/>
        </p:nvGraphicFramePr>
        <p:xfrm>
          <a:off x="4129088" y="2921000"/>
          <a:ext cx="1357312" cy="431800"/>
        </p:xfrm>
        <a:graphic>
          <a:graphicData uri="http://schemas.openxmlformats.org/presentationml/2006/ole">
            <mc:AlternateContent xmlns:mc="http://schemas.openxmlformats.org/markup-compatibility/2006">
              <mc:Choice xmlns:v="urn:schemas-microsoft-com:vml" Requires="v">
                <p:oleObj spid="_x0000_s247669" name="Equation" r:id="rId20" imgW="660240" imgH="203040" progId="Equation.DSMT4">
                  <p:embed/>
                </p:oleObj>
              </mc:Choice>
              <mc:Fallback>
                <p:oleObj name="Equation" r:id="rId20" imgW="660240" imgH="203040" progId="Equation.DSMT4">
                  <p:embed/>
                  <p:pic>
                    <p:nvPicPr>
                      <p:cNvPr id="332815"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9088" y="2921000"/>
                        <a:ext cx="1357312" cy="431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6" name="Object 16"/>
          <p:cNvGraphicFramePr>
            <a:graphicFrameLocks noChangeAspect="1"/>
          </p:cNvGraphicFramePr>
          <p:nvPr/>
        </p:nvGraphicFramePr>
        <p:xfrm>
          <a:off x="4102100" y="3352800"/>
          <a:ext cx="2298700" cy="473075"/>
        </p:xfrm>
        <a:graphic>
          <a:graphicData uri="http://schemas.openxmlformats.org/presentationml/2006/ole">
            <mc:AlternateContent xmlns:mc="http://schemas.openxmlformats.org/markup-compatibility/2006">
              <mc:Choice xmlns:v="urn:schemas-microsoft-com:vml" Requires="v">
                <p:oleObj spid="_x0000_s247670" name="Equation" r:id="rId22" imgW="1155600" imgH="203040" progId="Equation.DSMT4">
                  <p:embed/>
                </p:oleObj>
              </mc:Choice>
              <mc:Fallback>
                <p:oleObj name="Equation" r:id="rId22" imgW="1155600" imgH="203040" progId="Equation.DSMT4">
                  <p:embed/>
                  <p:pic>
                    <p:nvPicPr>
                      <p:cNvPr id="33281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2100" y="3352800"/>
                        <a:ext cx="2298700"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7" name="Object 17"/>
          <p:cNvGraphicFramePr>
            <a:graphicFrameLocks noChangeAspect="1"/>
          </p:cNvGraphicFramePr>
          <p:nvPr/>
        </p:nvGraphicFramePr>
        <p:xfrm>
          <a:off x="4103688" y="3810000"/>
          <a:ext cx="2239962" cy="433388"/>
        </p:xfrm>
        <a:graphic>
          <a:graphicData uri="http://schemas.openxmlformats.org/presentationml/2006/ole">
            <mc:AlternateContent xmlns:mc="http://schemas.openxmlformats.org/markup-compatibility/2006">
              <mc:Choice xmlns:v="urn:schemas-microsoft-com:vml" Requires="v">
                <p:oleObj spid="_x0000_s247671" name="Equation" r:id="rId24" imgW="1231560" imgH="203040" progId="Equation.DSMT4">
                  <p:embed/>
                </p:oleObj>
              </mc:Choice>
              <mc:Fallback>
                <p:oleObj name="Equation" r:id="rId24" imgW="1231560" imgH="203040" progId="Equation.DSMT4">
                  <p:embed/>
                  <p:pic>
                    <p:nvPicPr>
                      <p:cNvPr id="33281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03688" y="3810000"/>
                        <a:ext cx="2239962"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8" name="Text Box 18"/>
          <p:cNvSpPr txBox="1">
            <a:spLocks noChangeArrowheads="1"/>
          </p:cNvSpPr>
          <p:nvPr/>
        </p:nvSpPr>
        <p:spPr bwMode="auto">
          <a:xfrm>
            <a:off x="228600" y="4419600"/>
            <a:ext cx="8610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We can obtain the three current by solving  these equations for </a:t>
            </a:r>
            <a:r>
              <a:rPr lang="en-US" dirty="0">
                <a:solidFill>
                  <a:srgbClr val="CC00CC"/>
                </a:solidFill>
                <a:latin typeface="Monotype Corsiva" charset="0"/>
              </a:rPr>
              <a:t>I</a:t>
            </a:r>
            <a:r>
              <a:rPr lang="en-US" baseline="-25000" dirty="0">
                <a:solidFill>
                  <a:srgbClr val="CC00CC"/>
                </a:solidFill>
                <a:latin typeface="Monotype Corsiva" charset="0"/>
              </a:rPr>
              <a:t>1</a:t>
            </a:r>
            <a:r>
              <a:rPr lang="en-US" dirty="0">
                <a:solidFill>
                  <a:srgbClr val="CC00CC"/>
                </a:solidFill>
                <a:latin typeface="Monotype Corsiva" charset="0"/>
              </a:rPr>
              <a:t>, I</a:t>
            </a:r>
            <a:r>
              <a:rPr lang="en-US" baseline="-25000" dirty="0">
                <a:solidFill>
                  <a:srgbClr val="CC00CC"/>
                </a:solidFill>
                <a:latin typeface="Monotype Corsiva" charset="0"/>
              </a:rPr>
              <a:t>2</a:t>
            </a:r>
            <a:r>
              <a:rPr lang="en-US" dirty="0">
                <a:solidFill>
                  <a:srgbClr val="CC00CC"/>
                </a:solidFill>
                <a:latin typeface="Arial Narrow" charset="0"/>
              </a:rPr>
              <a:t> and </a:t>
            </a:r>
            <a:r>
              <a:rPr lang="en-US" dirty="0">
                <a:solidFill>
                  <a:srgbClr val="CC00CC"/>
                </a:solidFill>
                <a:latin typeface="Monotype Corsiva" charset="0"/>
              </a:rPr>
              <a:t>I</a:t>
            </a:r>
            <a:r>
              <a:rPr lang="en-US" baseline="-25000" dirty="0">
                <a:solidFill>
                  <a:srgbClr val="CC00CC"/>
                </a:solidFill>
                <a:latin typeface="Monotype Corsiva" charset="0"/>
              </a:rPr>
              <a:t>3</a:t>
            </a:r>
            <a:r>
              <a:rPr lang="en-US" dirty="0">
                <a:solidFill>
                  <a:srgbClr val="CC00CC"/>
                </a:solidFill>
                <a:latin typeface="Arial Narrow" charset="0"/>
              </a:rPr>
              <a:t>.</a:t>
            </a:r>
          </a:p>
        </p:txBody>
      </p:sp>
      <p:sp>
        <p:nvSpPr>
          <p:cNvPr id="332819" name="Rectangle 19"/>
          <p:cNvSpPr>
            <a:spLocks noChangeArrowheads="1"/>
          </p:cNvSpPr>
          <p:nvPr/>
        </p:nvSpPr>
        <p:spPr bwMode="auto">
          <a:xfrm>
            <a:off x="6553200" y="1219200"/>
            <a:ext cx="2590800" cy="1143000"/>
          </a:xfrm>
          <a:prstGeom prst="rect">
            <a:avLst/>
          </a:prstGeom>
          <a:noFill/>
          <a:ln w="19050">
            <a:solidFill>
              <a:srgbClr val="CC0000"/>
            </a:solidFill>
            <a:prstDash val="dash"/>
            <a:miter lim="800000"/>
            <a:headEnd/>
            <a:tailEnd/>
          </a:ln>
          <a:effectLst/>
        </p:spPr>
        <p:txBody>
          <a:bodyPr anchor="ctr">
            <a:prstTxWarp prst="textNoShape">
              <a:avLst/>
            </a:prstTxWarp>
            <a:spAutoFit/>
          </a:bodyPr>
          <a:lstStyle/>
          <a:p>
            <a:endParaRPr lang="en-US"/>
          </a:p>
        </p:txBody>
      </p:sp>
      <p:graphicFrame>
        <p:nvGraphicFramePr>
          <p:cNvPr id="332820" name="Object 20"/>
          <p:cNvGraphicFramePr>
            <a:graphicFrameLocks noChangeAspect="1"/>
          </p:cNvGraphicFramePr>
          <p:nvPr/>
        </p:nvGraphicFramePr>
        <p:xfrm>
          <a:off x="1057275" y="1295400"/>
          <a:ext cx="238125" cy="401638"/>
        </p:xfrm>
        <a:graphic>
          <a:graphicData uri="http://schemas.openxmlformats.org/presentationml/2006/ole">
            <mc:AlternateContent xmlns:mc="http://schemas.openxmlformats.org/markup-compatibility/2006">
              <mc:Choice xmlns:v="urn:schemas-microsoft-com:vml" Requires="v">
                <p:oleObj spid="_x0000_s247672" name="Equation" r:id="rId26" imgW="114120" imgH="164880" progId="Equation.DSMT4">
                  <p:embed/>
                </p:oleObj>
              </mc:Choice>
              <mc:Fallback>
                <p:oleObj name="Equation" r:id="rId26" imgW="114120" imgH="164880" progId="Equation.DSMT4">
                  <p:embed/>
                  <p:pic>
                    <p:nvPicPr>
                      <p:cNvPr id="332820" name="Object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7275" y="1295400"/>
                        <a:ext cx="2381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1" name="Object 21"/>
          <p:cNvGraphicFramePr>
            <a:graphicFrameLocks noChangeAspect="1"/>
          </p:cNvGraphicFramePr>
          <p:nvPr/>
        </p:nvGraphicFramePr>
        <p:xfrm>
          <a:off x="2185988" y="1295400"/>
          <a:ext cx="557212" cy="401638"/>
        </p:xfrm>
        <a:graphic>
          <a:graphicData uri="http://schemas.openxmlformats.org/presentationml/2006/ole">
            <mc:AlternateContent xmlns:mc="http://schemas.openxmlformats.org/markup-compatibility/2006">
              <mc:Choice xmlns:v="urn:schemas-microsoft-com:vml" Requires="v">
                <p:oleObj spid="_x0000_s247673" name="Equation" r:id="rId28" imgW="266400" imgH="164880" progId="Equation.DSMT4">
                  <p:embed/>
                </p:oleObj>
              </mc:Choice>
              <mc:Fallback>
                <p:oleObj name="Equation" r:id="rId28" imgW="266400" imgH="164880" progId="Equation.DSMT4">
                  <p:embed/>
                  <p:pic>
                    <p:nvPicPr>
                      <p:cNvPr id="332821" name="Object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85988" y="1295400"/>
                        <a:ext cx="557212"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2" name="Object 22"/>
          <p:cNvGraphicFramePr>
            <a:graphicFrameLocks noChangeAspect="1"/>
          </p:cNvGraphicFramePr>
          <p:nvPr/>
        </p:nvGraphicFramePr>
        <p:xfrm>
          <a:off x="3578225" y="1225550"/>
          <a:ext cx="765175" cy="558800"/>
        </p:xfrm>
        <a:graphic>
          <a:graphicData uri="http://schemas.openxmlformats.org/presentationml/2006/ole">
            <mc:AlternateContent xmlns:mc="http://schemas.openxmlformats.org/markup-compatibility/2006">
              <mc:Choice xmlns:v="urn:schemas-microsoft-com:vml" Requires="v">
                <p:oleObj spid="_x0000_s247674" name="Equation" r:id="rId30" imgW="368300" imgH="228600" progId="Equation.DSMT4">
                  <p:embed/>
                </p:oleObj>
              </mc:Choice>
              <mc:Fallback>
                <p:oleObj name="Equation" r:id="rId30" imgW="368300" imgH="228600" progId="Equation.DSMT4">
                  <p:embed/>
                  <p:pic>
                    <p:nvPicPr>
                      <p:cNvPr id="332822" name="Object 2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8225" y="1225550"/>
                        <a:ext cx="765175"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3" name="Object 23"/>
          <p:cNvGraphicFramePr>
            <a:graphicFrameLocks noChangeAspect="1"/>
          </p:cNvGraphicFramePr>
          <p:nvPr/>
        </p:nvGraphicFramePr>
        <p:xfrm>
          <a:off x="5211763" y="1265238"/>
          <a:ext cx="950912" cy="557212"/>
        </p:xfrm>
        <a:graphic>
          <a:graphicData uri="http://schemas.openxmlformats.org/presentationml/2006/ole">
            <mc:AlternateContent xmlns:mc="http://schemas.openxmlformats.org/markup-compatibility/2006">
              <mc:Choice xmlns:v="urn:schemas-microsoft-com:vml" Requires="v">
                <p:oleObj spid="_x0000_s247675" name="Equation" r:id="rId32" imgW="457200" imgH="228600" progId="Equation.DSMT4">
                  <p:embed/>
                </p:oleObj>
              </mc:Choice>
              <mc:Fallback>
                <p:oleObj name="Equation" r:id="rId32" imgW="457200" imgH="228600" progId="Equation.DSMT4">
                  <p:embed/>
                  <p:pic>
                    <p:nvPicPr>
                      <p:cNvPr id="332823" name="Object 2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11763" y="1265238"/>
                        <a:ext cx="950912" cy="557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4" name="Object 24"/>
          <p:cNvGraphicFramePr>
            <a:graphicFrameLocks noChangeAspect="1"/>
          </p:cNvGraphicFramePr>
          <p:nvPr/>
        </p:nvGraphicFramePr>
        <p:xfrm>
          <a:off x="1120775" y="1905000"/>
          <a:ext cx="555625" cy="401638"/>
        </p:xfrm>
        <a:graphic>
          <a:graphicData uri="http://schemas.openxmlformats.org/presentationml/2006/ole">
            <mc:AlternateContent xmlns:mc="http://schemas.openxmlformats.org/markup-compatibility/2006">
              <mc:Choice xmlns:v="urn:schemas-microsoft-com:vml" Requires="v">
                <p:oleObj spid="_x0000_s247676" name="Equation" r:id="rId34" imgW="266400" imgH="164880" progId="Equation.DSMT4">
                  <p:embed/>
                </p:oleObj>
              </mc:Choice>
              <mc:Fallback>
                <p:oleObj name="Equation" r:id="rId34" imgW="266400" imgH="164880" progId="Equation.DSMT4">
                  <p:embed/>
                  <p:pic>
                    <p:nvPicPr>
                      <p:cNvPr id="332824" name="Object 2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20775" y="1905000"/>
                        <a:ext cx="5556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5" name="Object 25"/>
          <p:cNvGraphicFramePr>
            <a:graphicFrameLocks noChangeAspect="1"/>
          </p:cNvGraphicFramePr>
          <p:nvPr/>
        </p:nvGraphicFramePr>
        <p:xfrm>
          <a:off x="2667000" y="1828800"/>
          <a:ext cx="762000" cy="574675"/>
        </p:xfrm>
        <a:graphic>
          <a:graphicData uri="http://schemas.openxmlformats.org/presentationml/2006/ole">
            <mc:AlternateContent xmlns:mc="http://schemas.openxmlformats.org/markup-compatibility/2006">
              <mc:Choice xmlns:v="urn:schemas-microsoft-com:vml" Requires="v">
                <p:oleObj spid="_x0000_s247677" name="Equation" r:id="rId36" imgW="355600" imgH="228600" progId="Equation.DSMT4">
                  <p:embed/>
                </p:oleObj>
              </mc:Choice>
              <mc:Fallback>
                <p:oleObj name="Equation" r:id="rId36" imgW="355600" imgH="228600" progId="Equation.DSMT4">
                  <p:embed/>
                  <p:pic>
                    <p:nvPicPr>
                      <p:cNvPr id="332825" name="Object 2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67000" y="1828800"/>
                        <a:ext cx="762000" cy="574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6" name="Object 26"/>
          <p:cNvGraphicFramePr>
            <a:graphicFrameLocks noChangeAspect="1"/>
          </p:cNvGraphicFramePr>
          <p:nvPr/>
        </p:nvGraphicFramePr>
        <p:xfrm>
          <a:off x="4318000" y="1874838"/>
          <a:ext cx="863600" cy="536575"/>
        </p:xfrm>
        <a:graphic>
          <a:graphicData uri="http://schemas.openxmlformats.org/presentationml/2006/ole">
            <mc:AlternateContent xmlns:mc="http://schemas.openxmlformats.org/markup-compatibility/2006">
              <mc:Choice xmlns:v="urn:schemas-microsoft-com:vml" Requires="v">
                <p:oleObj spid="_x0000_s247678" name="Equation" r:id="rId38" imgW="431800" imgH="228600" progId="Equation.DSMT4">
                  <p:embed/>
                </p:oleObj>
              </mc:Choice>
              <mc:Fallback>
                <p:oleObj name="Equation" r:id="rId38" imgW="431800" imgH="228600" progId="Equation.DSMT4">
                  <p:embed/>
                  <p:pic>
                    <p:nvPicPr>
                      <p:cNvPr id="332826" name="Object 2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18000" y="1874838"/>
                        <a:ext cx="863600" cy="536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7" name="Object 27"/>
          <p:cNvGraphicFramePr>
            <a:graphicFrameLocks noChangeAspect="1"/>
          </p:cNvGraphicFramePr>
          <p:nvPr/>
        </p:nvGraphicFramePr>
        <p:xfrm>
          <a:off x="6419850" y="2438400"/>
          <a:ext cx="2190750" cy="433388"/>
        </p:xfrm>
        <a:graphic>
          <a:graphicData uri="http://schemas.openxmlformats.org/presentationml/2006/ole">
            <mc:AlternateContent xmlns:mc="http://schemas.openxmlformats.org/markup-compatibility/2006">
              <mc:Choice xmlns:v="urn:schemas-microsoft-com:vml" Requires="v">
                <p:oleObj spid="_x0000_s247679" name="Equation" r:id="rId40" imgW="1206360" imgH="203040" progId="Equation.DSMT4">
                  <p:embed/>
                </p:oleObj>
              </mc:Choice>
              <mc:Fallback>
                <p:oleObj name="Equation" r:id="rId40" imgW="1206360" imgH="203040" progId="Equation.DSMT4">
                  <p:embed/>
                  <p:pic>
                    <p:nvPicPr>
                      <p:cNvPr id="332827" name="Object 2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19850" y="2438400"/>
                        <a:ext cx="2190750"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8" name="Object 28"/>
          <p:cNvGraphicFramePr>
            <a:graphicFrameLocks noChangeAspect="1"/>
          </p:cNvGraphicFramePr>
          <p:nvPr/>
        </p:nvGraphicFramePr>
        <p:xfrm>
          <a:off x="8707438" y="2466975"/>
          <a:ext cx="207962" cy="352425"/>
        </p:xfrm>
        <a:graphic>
          <a:graphicData uri="http://schemas.openxmlformats.org/presentationml/2006/ole">
            <mc:AlternateContent xmlns:mc="http://schemas.openxmlformats.org/markup-compatibility/2006">
              <mc:Choice xmlns:v="urn:schemas-microsoft-com:vml" Requires="v">
                <p:oleObj spid="_x0000_s247680" name="Equation" r:id="rId42" imgW="114120" imgH="164880" progId="Equation.DSMT4">
                  <p:embed/>
                </p:oleObj>
              </mc:Choice>
              <mc:Fallback>
                <p:oleObj name="Equation" r:id="rId42" imgW="114120" imgH="164880" progId="Equation.DSMT4">
                  <p:embed/>
                  <p:pic>
                    <p:nvPicPr>
                      <p:cNvPr id="332828" name="Object 2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07438" y="2466975"/>
                        <a:ext cx="207962"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 name="Text Box 18"/>
          <p:cNvSpPr txBox="1">
            <a:spLocks noChangeArrowheads="1"/>
          </p:cNvSpPr>
          <p:nvPr/>
        </p:nvSpPr>
        <p:spPr bwMode="auto">
          <a:xfrm>
            <a:off x="3124200" y="5029200"/>
            <a:ext cx="2590800" cy="457200"/>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Do this yourselves!!</a:t>
            </a:r>
          </a:p>
        </p:txBody>
      </p:sp>
    </p:spTree>
    <p:extLst>
      <p:ext uri="{BB962C8B-B14F-4D97-AF65-F5344CB8AC3E}">
        <p14:creationId xmlns:p14="http://schemas.microsoft.com/office/powerpoint/2010/main" val="207504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E8F5F9A-AC56-104E-B695-ED1062847BF7}" type="slidenum">
              <a:rPr lang="en-US"/>
              <a:pPr/>
              <a:t>12</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8674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a:t>
            </a:r>
            <a:r>
              <a:rPr lang="en-US" sz="2400" dirty="0">
                <a:solidFill>
                  <a:srgbClr val="CC00CC"/>
                </a:solidFill>
              </a:rPr>
              <a:t>why? – poll 2</a:t>
            </a:r>
            <a:r>
              <a:rPr lang="en-US" sz="2400" dirty="0"/>
              <a:t>), if their direction is the same</a:t>
            </a:r>
          </a:p>
          <a:p>
            <a:pPr lvl="2">
              <a:lnSpc>
                <a:spcPct val="90000"/>
              </a:lnSpc>
            </a:pPr>
            <a:r>
              <a:rPr lang="en-US" sz="2000" dirty="0" err="1"/>
              <a:t>V</a:t>
            </a:r>
            <a:r>
              <a:rPr lang="en-US" sz="2000" baseline="-25000" dirty="0" err="1"/>
              <a:t>ab</a:t>
            </a:r>
            <a:r>
              <a:rPr lang="en-US" sz="2000" dirty="0"/>
              <a:t>=                         in figure (a).</a:t>
            </a:r>
          </a:p>
          <a:p>
            <a:pPr lvl="1">
              <a:lnSpc>
                <a:spcPct val="90000"/>
              </a:lnSpc>
            </a:pPr>
            <a:r>
              <a:rPr lang="en-US" sz="2400" dirty="0"/>
              <a:t>If the batteries are arranged in the 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8854" name="Equation" r:id="rId5" imgW="914400" imgH="190080" progId="Equation.DSMT4">
                  <p:embed/>
                </p:oleObj>
              </mc:Choice>
              <mc:Fallback>
                <p:oleObj name="Equation" r:id="rId5" imgW="914400" imgH="190080" progId="Equation.DSMT4">
                  <p:embed/>
                  <p:pic>
                    <p:nvPicPr>
                      <p:cNvPr id="3338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152400" y="4019746"/>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dirty="0">
                <a:solidFill>
                  <a:srgbClr val="003300"/>
                </a:solidFill>
                <a:latin typeface="Arial Narrow" charset="0"/>
                <a:ea typeface="ＭＳ Ｐゴシック" charset="-128"/>
              </a:rPr>
              <a:t>V</a:t>
            </a:r>
            <a:r>
              <a:rPr lang="en-US" sz="2000" baseline="-25000" dirty="0">
                <a:solidFill>
                  <a:srgbClr val="003300"/>
                </a:solidFill>
                <a:latin typeface="Arial Narrow" charset="0"/>
                <a:ea typeface="ＭＳ Ｐゴシック" charset="-128"/>
              </a:rPr>
              <a:t>ac</a:t>
            </a:r>
            <a:r>
              <a:rPr lang="en-US" sz="2000" dirty="0">
                <a:solidFill>
                  <a:srgbClr val="003300"/>
                </a:solidFill>
                <a:latin typeface="Arial Narrow" charset="0"/>
                <a:ea typeface="ＭＳ Ｐゴシック" charset="-128"/>
              </a:rPr>
              <a:t>=                         in figure (b)</a:t>
            </a:r>
          </a:p>
          <a:p>
            <a:pPr marL="1143000" lvl="2" indent="-228600">
              <a:spcBef>
                <a:spcPct val="20000"/>
              </a:spcBef>
              <a:buFontTx/>
              <a:buChar char="•"/>
            </a:pPr>
            <a:r>
              <a:rPr lang="en-US" sz="2000" dirty="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dirty="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dirty="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dirty="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 An example?</a:t>
            </a:r>
          </a:p>
        </p:txBody>
      </p:sp>
      <p:sp>
        <p:nvSpPr>
          <p:cNvPr id="15" name="TextBox 14">
            <a:extLst>
              <a:ext uri="{FF2B5EF4-FFF2-40B4-BE49-F238E27FC236}">
                <a16:creationId xmlns:a16="http://schemas.microsoft.com/office/drawing/2014/main" id="{1D6F97E7-4A90-2548-A1B3-9E6704DB2C1F}"/>
              </a:ext>
            </a:extLst>
          </p:cNvPr>
          <p:cNvSpPr txBox="1"/>
          <p:nvPr/>
        </p:nvSpPr>
        <p:spPr>
          <a:xfrm>
            <a:off x="1828768" y="2571690"/>
            <a:ext cx="1447832" cy="400110"/>
          </a:xfrm>
          <a:prstGeom prst="rect">
            <a:avLst/>
          </a:prstGeom>
          <a:noFill/>
        </p:spPr>
        <p:txBody>
          <a:bodyPr wrap="none" rtlCol="0">
            <a:spAutoFit/>
          </a:bodyPr>
          <a:lstStyle/>
          <a:p>
            <a:r>
              <a:rPr lang="en-US" sz="2000" dirty="0">
                <a:solidFill>
                  <a:srgbClr val="003300"/>
                </a:solidFill>
                <a:latin typeface="+mn-lt"/>
              </a:rPr>
              <a:t>1.5+1.5=3.0V</a:t>
            </a:r>
          </a:p>
        </p:txBody>
      </p:sp>
      <p:sp>
        <p:nvSpPr>
          <p:cNvPr id="16" name="TextBox 15">
            <a:extLst>
              <a:ext uri="{FF2B5EF4-FFF2-40B4-BE49-F238E27FC236}">
                <a16:creationId xmlns:a16="http://schemas.microsoft.com/office/drawing/2014/main" id="{0A32AEB8-3293-1740-A931-BCD335F926DC}"/>
              </a:ext>
            </a:extLst>
          </p:cNvPr>
          <p:cNvSpPr txBox="1"/>
          <p:nvPr/>
        </p:nvSpPr>
        <p:spPr>
          <a:xfrm>
            <a:off x="1752600" y="4038600"/>
            <a:ext cx="1499128" cy="400110"/>
          </a:xfrm>
          <a:prstGeom prst="rect">
            <a:avLst/>
          </a:prstGeom>
          <a:noFill/>
        </p:spPr>
        <p:txBody>
          <a:bodyPr wrap="none" rtlCol="0">
            <a:spAutoFit/>
          </a:bodyPr>
          <a:lstStyle/>
          <a:p>
            <a:r>
              <a:rPr lang="en-US" sz="2000" dirty="0">
                <a:solidFill>
                  <a:srgbClr val="003300"/>
                </a:solidFill>
                <a:latin typeface="+mn-lt"/>
              </a:rPr>
              <a:t>20 – 12 =8.0V</a:t>
            </a:r>
          </a:p>
        </p:txBody>
      </p:sp>
    </p:spTree>
    <p:extLst>
      <p:ext uri="{BB962C8B-B14F-4D97-AF65-F5344CB8AC3E}">
        <p14:creationId xmlns:p14="http://schemas.microsoft.com/office/powerpoint/2010/main" val="3045638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Nov. 2,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13</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resistors and capacitors</a:t>
            </a:r>
          </a:p>
          <a:p>
            <a:pPr lvl="1">
              <a:lnSpc>
                <a:spcPct val="80000"/>
              </a:lnSpc>
            </a:pPr>
            <a:r>
              <a:rPr lang="en-US" sz="2000" dirty="0"/>
              <a:t>RC circuits are used commonly in everyday life</a:t>
            </a:r>
          </a:p>
          <a:p>
            <a:pPr lvl="2">
              <a:lnSpc>
                <a:spcPct val="80000"/>
              </a:lnSpc>
            </a:pPr>
            <a:r>
              <a:rPr lang="en-US" sz="1800" dirty="0"/>
              <a:t>Control windshield wiper</a:t>
            </a:r>
          </a:p>
          <a:p>
            <a:pPr lvl="2">
              <a:lnSpc>
                <a:spcPct val="80000"/>
              </a:lnSpc>
            </a:pPr>
            <a:r>
              <a:rPr lang="en-US" sz="1800" dirty="0"/>
              <a:t>Timing of traffic light from red to green</a:t>
            </a:r>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flow out of negative terminal of the </a:t>
            </a:r>
            <a:r>
              <a:rPr lang="en-US" sz="2000" dirty="0" err="1"/>
              <a:t>emf</a:t>
            </a:r>
            <a:r>
              <a:rPr lang="en-US" sz="2000" dirty="0"/>
              <a:t> source, through the resister R and accumulates on the upper plate of the capacitor.</a:t>
            </a:r>
          </a:p>
          <a:p>
            <a:pPr lvl="1">
              <a:lnSpc>
                <a:spcPct val="80000"/>
              </a:lnSpc>
            </a:pPr>
            <a:r>
              <a:rPr lang="en-US" sz="2000" dirty="0"/>
              <a:t>The electrons from the bottom plate of the capacitor will flow into the positive terminal of the battery, leaving only the positive charge on the bottom plate.</a:t>
            </a:r>
          </a:p>
          <a:p>
            <a:pPr lvl="1">
              <a:lnSpc>
                <a:spcPct val="80000"/>
              </a:lnSpc>
            </a:pPr>
            <a:r>
              <a:rPr lang="en-US" sz="2000" dirty="0"/>
              <a:t>As the charge accumulates on the capacitor plates, the potential difference across it increases</a:t>
            </a:r>
          </a:p>
          <a:p>
            <a:pPr lvl="1">
              <a:lnSpc>
                <a:spcPct val="80000"/>
              </a:lnSpc>
            </a:pPr>
            <a:r>
              <a:rPr lang="en-US" sz="2000" dirty="0"/>
              <a:t>The current reduces gradually to 0 until the voltage across the capacitor is the same as the emf.</a:t>
            </a:r>
          </a:p>
          <a:p>
            <a:pPr lvl="1">
              <a:lnSpc>
                <a:spcPct val="80000"/>
              </a:lnSpc>
            </a:pPr>
            <a:r>
              <a:rPr lang="en-US" sz="2000" dirty="0"/>
              <a:t>The charge on the capacitor increases until it reaches to its maximum C</a:t>
            </a:r>
            <a:r>
              <a:rPr lang="en-US" sz="2400" dirty="0">
                <a:latin typeface="Edwardian Script ITC"/>
                <a:ea typeface="Lucida Grande"/>
                <a:cs typeface="Edwardian Script ITC"/>
              </a:rPr>
              <a:t>E</a:t>
            </a:r>
            <a:r>
              <a:rPr lang="en-US" sz="2400" dirty="0">
                <a:latin typeface="Monotype Corsiva" charset="0"/>
              </a:rPr>
              <a:t>.</a:t>
            </a: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9878" name="Equation" r:id="rId4" imgW="914400" imgH="190080" progId="Equation.DSMT4">
                  <p:embed/>
                </p:oleObj>
              </mc:Choice>
              <mc:Fallback>
                <p:oleObj name="Equation" r:id="rId4" imgW="914400" imgH="190080" progId="Equation.DSMT4">
                  <p:embed/>
                  <p:pic>
                    <p:nvPicPr>
                      <p:cNvPr id="3348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8893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Nov. 2,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14</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p>
          <a:p>
            <a:pPr lvl="1">
              <a:spcBef>
                <a:spcPts val="72"/>
              </a:spcBef>
            </a:pPr>
            <a:r>
              <a:rPr lang="en-US" sz="2400" dirty="0"/>
              <a:t>The charge 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r>
              <a:rPr lang="en-US" sz="2400" dirty="0"/>
              <a:t>From energy conservation (Kirchhoff’s 2</a:t>
            </a:r>
            <a:r>
              <a:rPr lang="en-US" sz="2400" baseline="30000" dirty="0"/>
              <a:t>nd</a:t>
            </a:r>
            <a:r>
              <a:rPr lang="en-US" sz="2400" dirty="0"/>
              <a:t> rule), the </a:t>
            </a:r>
            <a:r>
              <a:rPr lang="en-US" sz="2400" dirty="0" err="1"/>
              <a:t>emf</a:t>
            </a:r>
            <a:r>
              <a:rPr lang="en-US" sz="2400" dirty="0"/>
              <a:t> </a:t>
            </a:r>
            <a:r>
              <a:rPr lang="en-US" dirty="0">
                <a:latin typeface="Edwardian Script ITC"/>
                <a:cs typeface="Edwardian Script ITC"/>
              </a:rPr>
              <a:t>E</a:t>
            </a:r>
            <a:r>
              <a:rPr lang="en-US" dirty="0">
                <a:latin typeface="Monotype Corsiva" charset="0"/>
              </a:rPr>
              <a:t> </a:t>
            </a:r>
            <a:r>
              <a:rPr lang="en-US" sz="2400" dirty="0"/>
              <a:t>must be equal to the sum of voltage drop across the capacitor and the resister</a:t>
            </a:r>
          </a:p>
          <a:p>
            <a:pPr lvl="2">
              <a:spcBef>
                <a:spcPts val="72"/>
              </a:spcBef>
            </a:pPr>
            <a:r>
              <a:rPr lang="en-US" dirty="0"/>
              <a:t> </a:t>
            </a:r>
            <a:r>
              <a:rPr lang="en-US" dirty="0">
                <a:latin typeface="Edwardian Script ITC"/>
                <a:cs typeface="Edwardian Script ITC"/>
              </a:rPr>
              <a:t>E</a:t>
            </a:r>
            <a:r>
              <a:rPr lang="en-US" dirty="0">
                <a:latin typeface="Monotype Corsiva" charset="0"/>
              </a:rPr>
              <a:t>=IR+Q/C</a:t>
            </a:r>
          </a:p>
          <a:p>
            <a:pPr lvl="2">
              <a:spcBef>
                <a:spcPts val="72"/>
              </a:spcBef>
            </a:pPr>
            <a:r>
              <a:rPr lang="en-US" dirty="0"/>
              <a:t> R includes all resistance in the circuit, </a:t>
            </a:r>
            <a:r>
              <a:rPr lang="en-US" b="1" u="sng" dirty="0">
                <a:solidFill>
                  <a:srgbClr val="FF0000"/>
                </a:solidFill>
              </a:rPr>
              <a:t>including the internal resistance of the battery</a:t>
            </a:r>
            <a:r>
              <a:rPr lang="en-US" dirty="0"/>
              <a:t>, </a:t>
            </a:r>
            <a:r>
              <a:rPr lang="en-US" dirty="0">
                <a:latin typeface="Monotype Corsiva" charset="0"/>
              </a:rPr>
              <a:t>I</a:t>
            </a:r>
            <a:r>
              <a:rPr lang="en-US" dirty="0"/>
              <a:t> is the current in the circuit at any instance, 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0941" name="Equation" r:id="rId3" imgW="914400" imgH="190080" progId="Equation.DSMT4">
                  <p:embed/>
                </p:oleObj>
              </mc:Choice>
              <mc:Fallback>
                <p:oleObj name="Equation" r:id="rId3" imgW="914400" imgH="190080" progId="Equation.DSMT4">
                  <p:embed/>
                  <p:pic>
                    <p:nvPicPr>
                      <p:cNvPr id="3369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5"/>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6"/>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0942" name="Equation" r:id="rId7" imgW="914400" imgH="190080" progId="Equation.DSMT4">
                  <p:embed/>
                </p:oleObj>
              </mc:Choice>
              <mc:Fallback>
                <p:oleObj name="Equation" r:id="rId7" imgW="914400" imgH="190080" progId="Equation.DSMT4">
                  <p:embed/>
                  <p:pic>
                    <p:nvPicPr>
                      <p:cNvPr id="33690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0943" name="Equation" r:id="rId8" imgW="914400" imgH="190080" progId="Equation.DSMT4">
                  <p:embed/>
                </p:oleObj>
              </mc:Choice>
              <mc:Fallback>
                <p:oleObj name="Equation" r:id="rId8" imgW="914400" imgH="190080" progId="Equation.DSMT4">
                  <p:embed/>
                  <p:pic>
                    <p:nvPicPr>
                      <p:cNvPr id="33690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302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Nov. 2,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15</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sz="2800" dirty="0"/>
              <a:t>In an RC circuit                                 and</a:t>
            </a:r>
          </a:p>
          <a:p>
            <a:r>
              <a:rPr lang="en-US" sz="2800" dirty="0"/>
              <a:t>What can we see from the above equations?</a:t>
            </a:r>
          </a:p>
          <a:p>
            <a:pPr lvl="1"/>
            <a:r>
              <a:rPr lang="en-US" sz="2400" dirty="0"/>
              <a:t>Q and V</a:t>
            </a:r>
            <a:r>
              <a:rPr lang="en-US" sz="2400" baseline="-25000" dirty="0"/>
              <a:t>C</a:t>
            </a:r>
            <a:r>
              <a:rPr lang="en-US" sz="2400" dirty="0"/>
              <a:t> increase from 0 at </a:t>
            </a:r>
            <a:r>
              <a:rPr lang="en-US" sz="2400" dirty="0" err="1"/>
              <a:t>t</a:t>
            </a:r>
            <a:r>
              <a:rPr lang="en-US" sz="2400" dirty="0"/>
              <a:t>=0 to maximum value </a:t>
            </a:r>
            <a:r>
              <a:rPr lang="en-US" sz="2400" dirty="0" err="1"/>
              <a:t>Q</a:t>
            </a:r>
            <a:r>
              <a:rPr lang="en-US" sz="2400" baseline="-25000" dirty="0" err="1"/>
              <a:t>max</a:t>
            </a:r>
            <a:r>
              <a:rPr lang="en-US" sz="2400" dirty="0"/>
              <a:t>=C</a:t>
            </a:r>
            <a:r>
              <a:rPr lang="en-US" sz="2400" dirty="0">
                <a:latin typeface="Edwardian Script ITC"/>
                <a:cs typeface="Edwardian Script ITC"/>
              </a:rPr>
              <a:t>E</a:t>
            </a:r>
            <a:r>
              <a:rPr lang="en-US" sz="2400" dirty="0"/>
              <a:t>  and V</a:t>
            </a:r>
            <a:r>
              <a:rPr lang="en-US" sz="2400" baseline="-25000" dirty="0"/>
              <a:t>C</a:t>
            </a:r>
            <a:r>
              <a:rPr lang="en-US" sz="2400" dirty="0"/>
              <a:t>= </a:t>
            </a:r>
            <a:r>
              <a:rPr lang="en-US" sz="2400" dirty="0">
                <a:latin typeface="Edwardian Script ITC"/>
                <a:cs typeface="Edwardian Script ITC"/>
              </a:rPr>
              <a:t>E</a:t>
            </a:r>
            <a:r>
              <a:rPr lang="en-US" sz="2400" dirty="0"/>
              <a:t>.</a:t>
            </a:r>
          </a:p>
          <a:p>
            <a:r>
              <a:rPr lang="en-US" sz="2800" dirty="0"/>
              <a:t>In how much time?</a:t>
            </a:r>
          </a:p>
          <a:p>
            <a:pPr lvl="1"/>
            <a:r>
              <a:rPr lang="en-US" sz="2400" dirty="0"/>
              <a:t>The quantity RC is called the </a:t>
            </a:r>
            <a:r>
              <a:rPr lang="en-US" sz="2400" b="1" u="sng" dirty="0">
                <a:solidFill>
                  <a:srgbClr val="FF0000"/>
                </a:solidFill>
              </a:rPr>
              <a:t>time constant </a:t>
            </a:r>
            <a:r>
              <a:rPr lang="en-US" sz="2400" dirty="0"/>
              <a:t>of the circuit, </a:t>
            </a:r>
            <a:r>
              <a:rPr lang="en-US" sz="2400" dirty="0" err="1">
                <a:latin typeface="Symbol" charset="2"/>
              </a:rPr>
              <a:t>τ</a:t>
            </a:r>
            <a:r>
              <a:rPr lang="en-US" sz="2400" dirty="0"/>
              <a:t> </a:t>
            </a:r>
          </a:p>
          <a:p>
            <a:pPr lvl="2"/>
            <a:r>
              <a:rPr lang="en-US" sz="2000" dirty="0"/>
              <a:t> </a:t>
            </a:r>
            <a:r>
              <a:rPr lang="en-US" sz="2000" dirty="0" err="1">
                <a:latin typeface="Symbol" charset="2"/>
              </a:rPr>
              <a:t>τ</a:t>
            </a:r>
            <a:r>
              <a:rPr lang="en-US" sz="2000" dirty="0">
                <a:latin typeface="Symbol" charset="2"/>
              </a:rPr>
              <a:t>=</a:t>
            </a:r>
            <a:r>
              <a:rPr lang="en-US" sz="2000" dirty="0"/>
              <a:t>RC, What is the unit? (</a:t>
            </a:r>
            <a:r>
              <a:rPr lang="en-US" sz="2000" dirty="0">
                <a:solidFill>
                  <a:srgbClr val="CC00CC"/>
                </a:solidFill>
              </a:rPr>
              <a:t>poll 1</a:t>
            </a:r>
            <a:r>
              <a:rPr lang="en-US" sz="2000" dirty="0"/>
              <a:t>)</a:t>
            </a:r>
          </a:p>
          <a:p>
            <a:pPr lvl="1"/>
            <a:r>
              <a:rPr lang="en-US" sz="2400" dirty="0"/>
              <a:t>What is the physical meaning? (calculate!)</a:t>
            </a:r>
          </a:p>
          <a:p>
            <a:pPr lvl="2"/>
            <a:r>
              <a:rPr lang="en-US" sz="2000" dirty="0"/>
              <a:t>The time required for the capacitor to reach (1 - e</a:t>
            </a:r>
            <a:r>
              <a:rPr lang="en-US" sz="2000" baseline="30000" dirty="0"/>
              <a:t>-1</a:t>
            </a:r>
            <a:r>
              <a:rPr lang="en-US" sz="2000" dirty="0"/>
              <a:t>)=0.63 or 63% of the full charge</a:t>
            </a:r>
          </a:p>
          <a:p>
            <a:r>
              <a:rPr lang="en-US" sz="2800"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2073" name="Equation" r:id="rId3" imgW="914400" imgH="190080" progId="Equation.DSMT4">
                  <p:embed/>
                </p:oleObj>
              </mc:Choice>
              <mc:Fallback>
                <p:oleObj name="Equation" r:id="rId3" imgW="914400" imgH="190080" progId="Equation.DSMT4">
                  <p:embed/>
                  <p:pic>
                    <p:nvPicPr>
                      <p:cNvPr id="3409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2074" name="Equation" r:id="rId5" imgW="914400" imgH="190080" progId="Equation.DSMT4">
                  <p:embed/>
                </p:oleObj>
              </mc:Choice>
              <mc:Fallback>
                <p:oleObj name="Equation" r:id="rId5" imgW="914400" imgH="190080" progId="Equation.DSMT4">
                  <p:embed/>
                  <p:pic>
                    <p:nvPicPr>
                      <p:cNvPr id="3409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2075" name="Equation" r:id="rId6" imgW="914400" imgH="190080" progId="Equation.DSMT4">
                  <p:embed/>
                </p:oleObj>
              </mc:Choice>
              <mc:Fallback>
                <p:oleObj name="Equation" r:id="rId6" imgW="914400" imgH="190080" progId="Equation.DSMT4">
                  <p:embed/>
                  <p:pic>
                    <p:nvPicPr>
                      <p:cNvPr id="3409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nvGraphicFramePr>
        <p:xfrm>
          <a:off x="2789237" y="685800"/>
          <a:ext cx="2239963" cy="574675"/>
        </p:xfrm>
        <a:graphic>
          <a:graphicData uri="http://schemas.openxmlformats.org/presentationml/2006/ole">
            <mc:AlternateContent xmlns:mc="http://schemas.openxmlformats.org/markup-compatibility/2006">
              <mc:Choice xmlns:v="urn:schemas-microsoft-com:vml" Requires="v">
                <p:oleObj spid="_x0000_s252076" name="Equation" r:id="rId7" imgW="1091880" imgH="279360" progId="Equation.DSMT4">
                  <p:embed/>
                </p:oleObj>
              </mc:Choice>
              <mc:Fallback>
                <p:oleObj name="Equation" r:id="rId7" imgW="1091880" imgH="279360" progId="Equation.DSMT4">
                  <p:embed/>
                  <p:pic>
                    <p:nvPicPr>
                      <p:cNvPr id="34099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237" y="685800"/>
                        <a:ext cx="2239963"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252077" name="Equation" r:id="rId9" imgW="1041120" imgH="279360" progId="Equation.DSMT4">
                  <p:embed/>
                </p:oleObj>
              </mc:Choice>
              <mc:Fallback>
                <p:oleObj name="Equation" r:id="rId9" imgW="1041120" imgH="279360" progId="Equation.DSMT4">
                  <p:embed/>
                  <p:pic>
                    <p:nvPicPr>
                      <p:cNvPr id="34100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4651544" y="3446026"/>
            <a:ext cx="606256" cy="40011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429250"/>
          <a:ext cx="468312" cy="312738"/>
        </p:xfrm>
        <a:graphic>
          <a:graphicData uri="http://schemas.openxmlformats.org/presentationml/2006/ole">
            <mc:AlternateContent xmlns:mc="http://schemas.openxmlformats.org/markup-compatibility/2006">
              <mc:Choice xmlns:v="urn:schemas-microsoft-com:vml" Requires="v">
                <p:oleObj spid="_x0000_s252078" name="Equation" r:id="rId11" imgW="228600" imgH="152280" progId="Equation.DSMT4">
                  <p:embed/>
                </p:oleObj>
              </mc:Choice>
              <mc:Fallback>
                <p:oleObj name="Equation" r:id="rId11" imgW="228600" imgH="152280" progId="Equation.DSMT4">
                  <p:embed/>
                  <p:pic>
                    <p:nvPicPr>
                      <p:cNvPr id="34100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429250"/>
                        <a:ext cx="468312"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nvGraphicFramePr>
        <p:xfrm>
          <a:off x="3232150" y="5207000"/>
          <a:ext cx="730250" cy="757238"/>
        </p:xfrm>
        <a:graphic>
          <a:graphicData uri="http://schemas.openxmlformats.org/presentationml/2006/ole">
            <mc:AlternateContent xmlns:mc="http://schemas.openxmlformats.org/markup-compatibility/2006">
              <mc:Choice xmlns:v="urn:schemas-microsoft-com:vml" Requires="v">
                <p:oleObj spid="_x0000_s252079" name="Equation" r:id="rId13" imgW="355320" imgH="368280" progId="Equation.DSMT4">
                  <p:embed/>
                </p:oleObj>
              </mc:Choice>
              <mc:Fallback>
                <p:oleObj name="Equation" r:id="rId13" imgW="355320" imgH="368280" progId="Equation.DSMT4">
                  <p:embed/>
                  <p:pic>
                    <p:nvPicPr>
                      <p:cNvPr id="341003"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207000"/>
                        <a:ext cx="730250"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nvGraphicFramePr>
        <p:xfrm>
          <a:off x="4038600" y="5181600"/>
          <a:ext cx="990600" cy="757238"/>
        </p:xfrm>
        <a:graphic>
          <a:graphicData uri="http://schemas.openxmlformats.org/presentationml/2006/ole">
            <mc:AlternateContent xmlns:mc="http://schemas.openxmlformats.org/markup-compatibility/2006">
              <mc:Choice xmlns:v="urn:schemas-microsoft-com:vml" Requires="v">
                <p:oleObj spid="_x0000_s252080" name="Equation" r:id="rId15" imgW="482400" imgH="368280" progId="Equation.DSMT4">
                  <p:embed/>
                </p:oleObj>
              </mc:Choice>
              <mc:Fallback>
                <p:oleObj name="Equation" r:id="rId15" imgW="482400" imgH="368280" progId="Equation.DSMT4">
                  <p:embed/>
                  <p:pic>
                    <p:nvPicPr>
                      <p:cNvPr id="341004"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8600" y="5181600"/>
                        <a:ext cx="990600"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4641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a:t>Monday, Nov. 2, 2020</a:t>
            </a:r>
          </a:p>
        </p:txBody>
      </p:sp>
      <p:sp>
        <p:nvSpPr>
          <p:cNvPr id="54" name="Footer Placeholder 4"/>
          <p:cNvSpPr>
            <a:spLocks noGrp="1"/>
          </p:cNvSpPr>
          <p:nvPr>
            <p:ph type="ftr" sz="quarter" idx="11"/>
          </p:nvPr>
        </p:nvSpPr>
        <p:spPr/>
        <p:txBody>
          <a:bodyPr/>
          <a:lstStyle/>
          <a:p>
            <a:r>
              <a:rPr lang="de-DE"/>
              <a:t>PHYS 1444-002, Fall 2020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16</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C=0.30</a:t>
            </a:r>
            <a:r>
              <a:rPr lang="en-US" sz="2000" dirty="0">
                <a:solidFill>
                  <a:schemeClr val="accent2"/>
                </a:solidFill>
                <a:latin typeface="Symbol" charset="2"/>
              </a:rPr>
              <a:t>μ</a:t>
            </a:r>
            <a:r>
              <a:rPr lang="en-US" sz="2000" dirty="0">
                <a:solidFill>
                  <a:schemeClr val="accent2"/>
                </a:solidFill>
                <a:latin typeface="Arial Narrow" charset="0"/>
              </a:rPr>
              <a:t>F, the total resistance is 20k</a:t>
            </a:r>
            <a:r>
              <a:rPr lang="en-US" sz="2000" dirty="0">
                <a:solidFill>
                  <a:schemeClr val="accent2"/>
                </a:solidFill>
                <a:latin typeface="Symbol" charset="2"/>
              </a:rPr>
              <a:t>Ω</a:t>
            </a:r>
            <a:r>
              <a:rPr lang="en-US" sz="2000" dirty="0">
                <a:solidFill>
                  <a:schemeClr val="accent2"/>
                </a:solidFill>
                <a:latin typeface="Arial Narrow" charset="0"/>
              </a:rPr>
              <a:t>, 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(b) the maximum charge the capacitor could acquire, (c) the time it takes for the charge to reach 99% of this value, (d)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(e) the maximum current, and (f)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253706" name="Equation" r:id="rId4" imgW="228600" imgH="126720" progId="Equation.DSMT4">
                  <p:embed/>
                </p:oleObj>
              </mc:Choice>
              <mc:Fallback>
                <p:oleObj name="Equation" r:id="rId4" imgW="228600" imgH="126720" progId="Equation.DSMT4">
                  <p:embed/>
                  <p:pic>
                    <p:nvPicPr>
                      <p:cNvPr id="3420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253707" name="Equation" r:id="rId6" imgW="228600" imgH="126720" progId="Equation.DSMT4">
                  <p:embed/>
                </p:oleObj>
              </mc:Choice>
              <mc:Fallback>
                <p:oleObj name="Equation" r:id="rId6" imgW="228600" imgH="126720" progId="Equation.DSMT4">
                  <p:embed/>
                  <p:pic>
                    <p:nvPicPr>
                      <p:cNvPr id="34202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253708" name="Equation" r:id="rId8" imgW="419040" imgH="203040" progId="Equation.DSMT4">
                  <p:embed/>
                </p:oleObj>
              </mc:Choice>
              <mc:Fallback>
                <p:oleObj name="Equation" r:id="rId8" imgW="419040" imgH="203040" progId="Equation.DSMT4">
                  <p:embed/>
                  <p:pic>
                    <p:nvPicPr>
                      <p:cNvPr id="34202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253709" name="Equation" r:id="rId10" imgW="253800" imgH="190440" progId="Equation.DSMT4">
                  <p:embed/>
                </p:oleObj>
              </mc:Choice>
              <mc:Fallback>
                <p:oleObj name="Equation" r:id="rId10" imgW="253800" imgH="190440" progId="Equation.DSMT4">
                  <p:embed/>
                  <p:pic>
                    <p:nvPicPr>
                      <p:cNvPr id="34202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253710" name="Equation" r:id="rId12" imgW="583920" imgH="164880" progId="Equation.DSMT4">
                  <p:embed/>
                </p:oleObj>
              </mc:Choice>
              <mc:Fallback>
                <p:oleObj name="Equation" r:id="rId12" imgW="583920" imgH="164880" progId="Equation.DSMT4">
                  <p:embed/>
                  <p:pic>
                    <p:nvPicPr>
                      <p:cNvPr id="342031"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253711" name="Equation" r:id="rId14" imgW="774360" imgH="215640" progId="Equation.DSMT4">
                  <p:embed/>
                </p:oleObj>
              </mc:Choice>
              <mc:Fallback>
                <p:oleObj name="Equation" r:id="rId14" imgW="774360" imgH="215640" progId="Equation.DSMT4">
                  <p:embed/>
                  <p:pic>
                    <p:nvPicPr>
                      <p:cNvPr id="342032"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253712" name="Equation" r:id="rId16" imgW="1015920" imgH="203040" progId="Equation.DSMT4">
                  <p:embed/>
                </p:oleObj>
              </mc:Choice>
              <mc:Fallback>
                <p:oleObj name="Equation" r:id="rId16" imgW="1015920" imgH="203040" progId="Equation.DSMT4">
                  <p:embed/>
                  <p:pic>
                    <p:nvPicPr>
                      <p:cNvPr id="342033"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253713" name="Equation" r:id="rId18" imgW="203040" imgH="152280" progId="Equation.DSMT4">
                  <p:embed/>
                </p:oleObj>
              </mc:Choice>
              <mc:Fallback>
                <p:oleObj name="Equation" r:id="rId18" imgW="203040" imgH="152280" progId="Equation.DSMT4">
                  <p:embed/>
                  <p:pic>
                    <p:nvPicPr>
                      <p:cNvPr id="342034"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253714" name="Equation" r:id="rId20" imgW="241200" imgH="139680" progId="Equation.DSMT4">
                  <p:embed/>
                </p:oleObj>
              </mc:Choice>
              <mc:Fallback>
                <p:oleObj name="Equation" r:id="rId20" imgW="241200" imgH="139680" progId="Equation.DSMT4">
                  <p:embed/>
                  <p:pic>
                    <p:nvPicPr>
                      <p:cNvPr id="342036"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253715" name="Equation" r:id="rId22" imgW="228600" imgH="152280" progId="Equation.DSMT4">
                  <p:embed/>
                </p:oleObj>
              </mc:Choice>
              <mc:Fallback>
                <p:oleObj name="Equation" r:id="rId22" imgW="228600" imgH="152280" progId="Equation.DSMT4">
                  <p:embed/>
                  <p:pic>
                    <p:nvPicPr>
                      <p:cNvPr id="342037"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253716" name="Equation" r:id="rId24" imgW="228600" imgH="152280" progId="Equation.DSMT4">
                  <p:embed/>
                </p:oleObj>
              </mc:Choice>
              <mc:Fallback>
                <p:oleObj name="Equation" r:id="rId24" imgW="228600" imgH="152280" progId="Equation.DSMT4">
                  <p:embed/>
                  <p:pic>
                    <p:nvPicPr>
                      <p:cNvPr id="342039"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(e) When is I maximum?</a:t>
            </a:r>
            <a:endParaRPr lang="en-US" baseline="-25000" dirty="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253717" name="Equation" r:id="rId26" imgW="228600" imgH="152280" progId="Equation.DSMT4">
                  <p:embed/>
                </p:oleObj>
              </mc:Choice>
              <mc:Fallback>
                <p:oleObj name="Equation" r:id="rId26" imgW="228600" imgH="152280" progId="Equation.DSMT4">
                  <p:embed/>
                  <p:pic>
                    <p:nvPicPr>
                      <p:cNvPr id="342041" name="Object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 What is Q when I=120</a:t>
            </a:r>
            <a:r>
              <a:rPr lang="en-US" dirty="0">
                <a:solidFill>
                  <a:srgbClr val="CC00CC"/>
                </a:solidFill>
                <a:latin typeface="Symbol" pitchFamily="2" charset="2"/>
              </a:rPr>
              <a:t>m</a:t>
            </a:r>
            <a:r>
              <a:rPr lang="en-US" dirty="0">
                <a:solidFill>
                  <a:srgbClr val="CC00CC"/>
                </a:solidFill>
                <a:latin typeface="Arial Narrow" charset="0"/>
              </a:rPr>
              <a:t>A?</a:t>
            </a:r>
            <a:endParaRPr lang="en-US" baseline="-25000" dirty="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253718" name="Equation" r:id="rId28" imgW="253800" imgH="190440" progId="Equation.DSMT4">
                  <p:embed/>
                </p:oleObj>
              </mc:Choice>
              <mc:Fallback>
                <p:oleObj name="Equation" r:id="rId28" imgW="253800" imgH="190440" progId="Equation.DSMT4">
                  <p:embed/>
                  <p:pic>
                    <p:nvPicPr>
                      <p:cNvPr id="342044" name="Object 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253719" name="Equation" r:id="rId30" imgW="2971800" imgH="279360" progId="Equation.DSMT4">
                  <p:embed/>
                </p:oleObj>
              </mc:Choice>
              <mc:Fallback>
                <p:oleObj name="Equation" r:id="rId30" imgW="2971800" imgH="279360" progId="Equation.DSMT4">
                  <p:embed/>
                  <p:pic>
                    <p:nvPicPr>
                      <p:cNvPr id="342045" name="Object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253720" name="Equation" r:id="rId32" imgW="241200" imgH="164880" progId="Equation.DSMT4">
                  <p:embed/>
                </p:oleObj>
              </mc:Choice>
              <mc:Fallback>
                <p:oleObj name="Equation" r:id="rId32" imgW="241200" imgH="164880" progId="Equation.DSMT4">
                  <p:embed/>
                  <p:pic>
                    <p:nvPicPr>
                      <p:cNvPr id="342046" name="Object 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253721" name="Equation" r:id="rId34" imgW="558720" imgH="203040" progId="Equation.DSMT4">
                  <p:embed/>
                </p:oleObj>
              </mc:Choice>
              <mc:Fallback>
                <p:oleObj name="Equation" r:id="rId34" imgW="558720" imgH="203040" progId="Equation.DSMT4">
                  <p:embed/>
                  <p:pic>
                    <p:nvPicPr>
                      <p:cNvPr id="342047" name="Object 3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253722" name="Equation" r:id="rId36" imgW="761760" imgH="203040" progId="Equation.DSMT4">
                  <p:embed/>
                </p:oleObj>
              </mc:Choice>
              <mc:Fallback>
                <p:oleObj name="Equation" r:id="rId36" imgW="761760" imgH="203040" progId="Equation.DSMT4">
                  <p:embed/>
                  <p:pic>
                    <p:nvPicPr>
                      <p:cNvPr id="342048" name="Object 3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253723" name="Equation" r:id="rId38" imgW="774360" imgH="203040" progId="Equation.DSMT4">
                  <p:embed/>
                </p:oleObj>
              </mc:Choice>
              <mc:Fallback>
                <p:oleObj name="Equation" r:id="rId38" imgW="774360" imgH="203040" progId="Equation.DSMT4">
                  <p:embed/>
                  <p:pic>
                    <p:nvPicPr>
                      <p:cNvPr id="342049" name="Object 3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253724" name="Equation" r:id="rId40" imgW="342720" imgH="164880" progId="Equation.DSMT4">
                  <p:embed/>
                </p:oleObj>
              </mc:Choice>
              <mc:Fallback>
                <p:oleObj name="Equation" r:id="rId40" imgW="342720" imgH="164880" progId="Equation.DSMT4">
                  <p:embed/>
                  <p:pic>
                    <p:nvPicPr>
                      <p:cNvPr id="342050" name="Object 3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253725" name="Equation" r:id="rId42" imgW="749160" imgH="203040" progId="Equation.DSMT4">
                  <p:embed/>
                </p:oleObj>
              </mc:Choice>
              <mc:Fallback>
                <p:oleObj name="Equation" r:id="rId42" imgW="749160" imgH="203040" progId="Equation.DSMT4">
                  <p:embed/>
                  <p:pic>
                    <p:nvPicPr>
                      <p:cNvPr id="342051" name="Object 3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253726" name="Equation" r:id="rId44" imgW="279360" imgH="152280" progId="Equation.DSMT4">
                  <p:embed/>
                </p:oleObj>
              </mc:Choice>
              <mc:Fallback>
                <p:oleObj name="Equation" r:id="rId44" imgW="279360" imgH="152280" progId="Equation.DSMT4">
                  <p:embed/>
                  <p:pic>
                    <p:nvPicPr>
                      <p:cNvPr id="342052" name="Object 3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253727" name="Equation" r:id="rId46" imgW="698400" imgH="203040" progId="Equation.DSMT4">
                  <p:embed/>
                </p:oleObj>
              </mc:Choice>
              <mc:Fallback>
                <p:oleObj name="Equation" r:id="rId46" imgW="698400" imgH="203040" progId="Equation.DSMT4">
                  <p:embed/>
                  <p:pic>
                    <p:nvPicPr>
                      <p:cNvPr id="342053" name="Object 3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253728" name="Equation" r:id="rId48" imgW="228600" imgH="164880" progId="Equation.DSMT4">
                  <p:embed/>
                </p:oleObj>
              </mc:Choice>
              <mc:Fallback>
                <p:oleObj name="Equation" r:id="rId48" imgW="228600" imgH="164880" progId="Equation.DSMT4">
                  <p:embed/>
                  <p:pic>
                    <p:nvPicPr>
                      <p:cNvPr id="342054" name="Object 3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253729" name="Equation" r:id="rId50" imgW="660240" imgH="279360" progId="Equation.DSMT4">
                  <p:embed/>
                </p:oleObj>
              </mc:Choice>
              <mc:Fallback>
                <p:oleObj name="Equation" r:id="rId50" imgW="660240" imgH="279360" progId="Equation.DSMT4">
                  <p:embed/>
                  <p:pic>
                    <p:nvPicPr>
                      <p:cNvPr id="342055" name="Object 39"/>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253730" name="Equation" r:id="rId52" imgW="863280" imgH="279360" progId="Equation.DSMT4">
                  <p:embed/>
                </p:oleObj>
              </mc:Choice>
              <mc:Fallback>
                <p:oleObj name="Equation" r:id="rId52" imgW="863280" imgH="279360" progId="Equation.DSMT4">
                  <p:embed/>
                  <p:pic>
                    <p:nvPicPr>
                      <p:cNvPr id="342056" name="Object 4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253731" name="Equation" r:id="rId54" imgW="774360" imgH="164880" progId="Equation.DSMT4">
                  <p:embed/>
                </p:oleObj>
              </mc:Choice>
              <mc:Fallback>
                <p:oleObj name="Equation" r:id="rId54" imgW="774360" imgH="164880" progId="Equation.DSMT4">
                  <p:embed/>
                  <p:pic>
                    <p:nvPicPr>
                      <p:cNvPr id="342057" name="Object 4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253732" name="Equation" r:id="rId56" imgW="520560" imgH="164880" progId="Equation.DSMT4">
                  <p:embed/>
                </p:oleObj>
              </mc:Choice>
              <mc:Fallback>
                <p:oleObj name="Equation" r:id="rId56" imgW="520560" imgH="164880" progId="Equation.DSMT4">
                  <p:embed/>
                  <p:pic>
                    <p:nvPicPr>
                      <p:cNvPr id="342058" name="Object 4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253733" name="Equation" r:id="rId58" imgW="749160" imgH="203040" progId="Equation.DSMT4">
                  <p:embed/>
                </p:oleObj>
              </mc:Choice>
              <mc:Fallback>
                <p:oleObj name="Equation" r:id="rId58" imgW="749160" imgH="203040" progId="Equation.DSMT4">
                  <p:embed/>
                  <p:pic>
                    <p:nvPicPr>
                      <p:cNvPr id="342059" name="Object 43"/>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253734" name="Equation" r:id="rId60" imgW="190440" imgH="152280" progId="Equation.DSMT4">
                  <p:embed/>
                </p:oleObj>
              </mc:Choice>
              <mc:Fallback>
                <p:oleObj name="Equation" r:id="rId60" imgW="190440" imgH="152280" progId="Equation.DSMT4">
                  <p:embed/>
                  <p:pic>
                    <p:nvPicPr>
                      <p:cNvPr id="342060" name="Object 4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253735" name="Equation" r:id="rId62" imgW="406080" imgH="203040" progId="Equation.DSMT4">
                  <p:embed/>
                </p:oleObj>
              </mc:Choice>
              <mc:Fallback>
                <p:oleObj name="Equation" r:id="rId62" imgW="406080" imgH="203040" progId="Equation.DSMT4">
                  <p:embed/>
                  <p:pic>
                    <p:nvPicPr>
                      <p:cNvPr id="342061" name="Object 4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253736" name="Equation" r:id="rId64" imgW="634680" imgH="228600" progId="Equation.DSMT4">
                  <p:embed/>
                </p:oleObj>
              </mc:Choice>
              <mc:Fallback>
                <p:oleObj name="Equation" r:id="rId64" imgW="634680" imgH="228600" progId="Equation.DSMT4">
                  <p:embed/>
                  <p:pic>
                    <p:nvPicPr>
                      <p:cNvPr id="342062" name="Object 46"/>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253737" name="Equation" r:id="rId66" imgW="253800" imgH="203040" progId="Equation.DSMT4">
                  <p:embed/>
                </p:oleObj>
              </mc:Choice>
              <mc:Fallback>
                <p:oleObj name="Equation" r:id="rId66" imgW="253800" imgH="203040" progId="Equation.DSMT4">
                  <p:embed/>
                  <p:pic>
                    <p:nvPicPr>
                      <p:cNvPr id="342063" name="Object 47"/>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253738" name="Equation" r:id="rId68" imgW="2273040" imgH="279360" progId="Equation.DSMT4">
                  <p:embed/>
                </p:oleObj>
              </mc:Choice>
              <mc:Fallback>
                <p:oleObj name="Equation" r:id="rId68" imgW="2273040" imgH="279360" progId="Equation.DSMT4">
                  <p:embed/>
                  <p:pic>
                    <p:nvPicPr>
                      <p:cNvPr id="342064" name="Object 4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253739" name="Equation" r:id="rId70" imgW="571320" imgH="203040" progId="Equation.DSMT4">
                  <p:embed/>
                </p:oleObj>
              </mc:Choice>
              <mc:Fallback>
                <p:oleObj name="Equation" r:id="rId70" imgW="571320" imgH="203040" progId="Equation.DSMT4">
                  <p:embed/>
                  <p:pic>
                    <p:nvPicPr>
                      <p:cNvPr id="342065" name="Object 49"/>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253740" name="Equation" r:id="rId72" imgW="799920" imgH="228600" progId="Equation.DSMT4">
                  <p:embed/>
                </p:oleObj>
              </mc:Choice>
              <mc:Fallback>
                <p:oleObj name="Equation" r:id="rId72" imgW="799920" imgH="228600" progId="Equation.DSMT4">
                  <p:embed/>
                  <p:pic>
                    <p:nvPicPr>
                      <p:cNvPr id="342066" name="Object 50"/>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253741" name="Equation" r:id="rId74" imgW="571320" imgH="203040" progId="Equation.DSMT4">
                  <p:embed/>
                </p:oleObj>
              </mc:Choice>
              <mc:Fallback>
                <p:oleObj name="Equation" r:id="rId74" imgW="571320" imgH="203040" progId="Equation.DSMT4">
                  <p:embed/>
                  <p:pic>
                    <p:nvPicPr>
                      <p:cNvPr id="342067" name="Object 5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253742" name="Equation" r:id="rId76" imgW="761760" imgH="228600" progId="Equation.DSMT4">
                  <p:embed/>
                </p:oleObj>
              </mc:Choice>
              <mc:Fallback>
                <p:oleObj name="Equation" r:id="rId76" imgW="761760" imgH="228600" progId="Equation.DSMT4">
                  <p:embed/>
                  <p:pic>
                    <p:nvPicPr>
                      <p:cNvPr id="342068" name="Object 52"/>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695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Nov. 2,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4186"/>
            <a:ext cx="8839200" cy="5561814"/>
          </a:xfrm>
        </p:spPr>
        <p:txBody>
          <a:bodyPr/>
          <a:lstStyle/>
          <a:p>
            <a:pPr eaLnBrk="1" hangingPunct="1">
              <a:spcBef>
                <a:spcPts val="200"/>
              </a:spcBef>
            </a:pPr>
            <a:r>
              <a:rPr lang="en-US" sz="2400" dirty="0"/>
              <a:t>Reminder for reading assignments: CH26 – 7 and CH27.6 – 8  </a:t>
            </a:r>
          </a:p>
          <a:p>
            <a:r>
              <a:rPr lang="en-US" sz="2400" dirty="0"/>
              <a:t>Quiz 3 on Quest</a:t>
            </a:r>
          </a:p>
          <a:p>
            <a:pPr lvl="1"/>
            <a:r>
              <a:rPr lang="en-US" sz="2000" dirty="0"/>
              <a:t>At the start of the class this Wednesday, Nov. 4</a:t>
            </a:r>
          </a:p>
          <a:p>
            <a:pPr lvl="1"/>
            <a:r>
              <a:rPr lang="en-US" sz="2000" dirty="0"/>
              <a:t>Covers: CH25.4 – CH26.7</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a:t>
            </a:r>
            <a:r>
              <a:rPr lang="en-US" sz="2000" b="1" u="sng" dirty="0">
                <a:solidFill>
                  <a:srgbClr val="C00000"/>
                </a:solidFill>
              </a:rPr>
              <a:t>11am the day of the test</a:t>
            </a:r>
          </a:p>
          <a:p>
            <a:pPr lvl="2" eaLnBrk="1" hangingPunct="1">
              <a:spcBef>
                <a:spcPts val="200"/>
              </a:spcBef>
            </a:pPr>
            <a:r>
              <a:rPr lang="en-US" sz="1800" dirty="0"/>
              <a:t>Once submitted, you cannot change, unless I ask you to delete some part of the sheet!</a:t>
            </a:r>
            <a:endParaRPr lang="en-US" sz="2000" dirty="0"/>
          </a:p>
          <a:p>
            <a:r>
              <a:rPr lang="en-US" sz="2400" dirty="0"/>
              <a:t>Those of you with additional COVID-19 questions can send email to Dr. Linda Lee at </a:t>
            </a:r>
            <a:r>
              <a:rPr lang="en-US" sz="2400" dirty="0">
                <a:hlinkClick r:id="rId3"/>
              </a:rPr>
              <a:t>lindalee.17@gmail.com</a:t>
            </a:r>
            <a:r>
              <a:rPr lang="en-US" sz="2400" dirty="0"/>
              <a:t>.  </a:t>
            </a:r>
          </a:p>
          <a:p>
            <a:pPr lvl="1"/>
            <a:r>
              <a:rPr lang="en-US" sz="2000" dirty="0"/>
              <a:t>To ensure that she reads your email, please be sure to use subject: “Questions from Dr. Yu’s student fall20”</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SP#5 – Civic Duty II: Election Participation</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Nov. 2,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486888" y="609600"/>
            <a:ext cx="8352312" cy="59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2400" kern="0" dirty="0"/>
              <a:t>Election tomorrow, Tuesday, </a:t>
            </a:r>
            <a:r>
              <a:rPr lang="en-US" sz="2400" b="1" u="sng" kern="0" dirty="0">
                <a:solidFill>
                  <a:srgbClr val="C00000"/>
                </a:solidFill>
              </a:rPr>
              <a:t>Nov. 3!!</a:t>
            </a:r>
          </a:p>
          <a:p>
            <a:r>
              <a:rPr lang="en-US" sz="2400" kern="0" dirty="0"/>
              <a:t>For those with legal voting rights: You can submit three access code green sheet for 20 points total </a:t>
            </a:r>
            <a:r>
              <a:rPr lang="mr-IN" sz="2400" kern="0" dirty="0"/>
              <a:t>–</a:t>
            </a:r>
            <a:r>
              <a:rPr lang="en-US" sz="2400" kern="0" dirty="0"/>
              <a:t> one your own and two others who voted, 5 points each.  Any additional ones will earn 2 points each</a:t>
            </a:r>
          </a:p>
          <a:p>
            <a:r>
              <a:rPr lang="en-US" sz="2400" kern="0" dirty="0"/>
              <a:t>For those without legal voting rights: You can submit for the first four access code green sheets for 20 points total, 5 points each and any additional combinations 2 points each.</a:t>
            </a:r>
          </a:p>
          <a:p>
            <a:r>
              <a:rPr lang="en-US" sz="2400" kern="0" dirty="0"/>
              <a:t>Be sure to tape one side of the access code (or </a:t>
            </a:r>
            <a:r>
              <a:rPr lang="en-US" sz="2400" kern="0" dirty="0">
                <a:solidFill>
                  <a:srgbClr val="C00000"/>
                </a:solidFill>
              </a:rPr>
              <a:t>“I Voted” sticker if the voting was not using an electronic machine</a:t>
            </a:r>
            <a:r>
              <a:rPr lang="en-US" sz="2400" kern="0" dirty="0"/>
              <a:t>) on a sheet of paper with the date, the precinct number, the name of the person voted</a:t>
            </a:r>
          </a:p>
          <a:p>
            <a:r>
              <a:rPr lang="en-US" sz="2400" kern="0" dirty="0"/>
              <a:t>None of the stickers can be from the same person on someone else’s extra credit or on your own.  All of those with any of the identical persons on your extra credit sheet will get 0 credit.</a:t>
            </a:r>
          </a:p>
          <a:p>
            <a:r>
              <a:rPr lang="en-US" sz="2400" kern="0" dirty="0"/>
              <a:t>Deadline: Beginning of the class </a:t>
            </a:r>
            <a:r>
              <a:rPr lang="en-US" sz="2400" b="1" u="sng" kern="0" dirty="0">
                <a:solidFill>
                  <a:srgbClr val="C00000"/>
                </a:solidFill>
              </a:rPr>
              <a:t>Monday, Nov. 9</a:t>
            </a:r>
            <a:endParaRPr lang="en-US" sz="2000" b="1" u="sng" kern="0" dirty="0">
              <a:solidFill>
                <a:srgbClr val="C00000"/>
              </a:solidFill>
            </a:endParaRPr>
          </a:p>
        </p:txBody>
      </p:sp>
    </p:spTree>
    <p:extLst>
      <p:ext uri="{BB962C8B-B14F-4D97-AF65-F5344CB8AC3E}">
        <p14:creationId xmlns:p14="http://schemas.microsoft.com/office/powerpoint/2010/main" val="262227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666521"/>
          </a:xfrm>
        </p:spPr>
        <p:txBody>
          <a:bodyPr/>
          <a:lstStyle/>
          <a:p>
            <a:r>
              <a:rPr lang="en-US" dirty="0"/>
              <a:t>Access code sheet/Sticker</a:t>
            </a:r>
          </a:p>
        </p:txBody>
      </p:sp>
      <p:sp>
        <p:nvSpPr>
          <p:cNvPr id="4" name="Date Placeholder 3"/>
          <p:cNvSpPr>
            <a:spLocks noGrp="1"/>
          </p:cNvSpPr>
          <p:nvPr>
            <p:ph type="dt" sz="half" idx="10"/>
          </p:nvPr>
        </p:nvSpPr>
        <p:spPr/>
        <p:txBody>
          <a:bodyPr/>
          <a:lstStyle/>
          <a:p>
            <a:pPr>
              <a:defRPr/>
            </a:pPr>
            <a:r>
              <a:rPr lang="en-US"/>
              <a:t>Monday, Nov. 2,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53660" y="618095"/>
            <a:ext cx="2204762" cy="3590055"/>
          </a:xfrm>
          <a:prstGeom prst="rect">
            <a:avLst/>
          </a:prstGeom>
          <a:ln w="57150">
            <a:solidFill>
              <a:srgbClr val="C00000"/>
            </a:solidFill>
          </a:ln>
        </p:spPr>
      </p:pic>
      <p:pic>
        <p:nvPicPr>
          <p:cNvPr id="9" name="Picture 8" descr="Text, letter&#10;&#10;Description automatically generated">
            <a:extLst>
              <a:ext uri="{FF2B5EF4-FFF2-40B4-BE49-F238E27FC236}">
                <a16:creationId xmlns:a16="http://schemas.microsoft.com/office/drawing/2014/main" id="{605C802F-FCE1-FE46-B2C5-7476D10DA715}"/>
              </a:ext>
            </a:extLst>
          </p:cNvPr>
          <p:cNvPicPr>
            <a:picLocks noChangeAspect="1"/>
          </p:cNvPicPr>
          <p:nvPr/>
        </p:nvPicPr>
        <p:blipFill>
          <a:blip r:embed="rId3"/>
          <a:stretch>
            <a:fillRect/>
          </a:stretch>
        </p:blipFill>
        <p:spPr>
          <a:xfrm rot="5400000">
            <a:off x="-200628" y="1437432"/>
            <a:ext cx="5541517" cy="4156138"/>
          </a:xfrm>
          <a:prstGeom prst="rect">
            <a:avLst/>
          </a:prstGeom>
        </p:spPr>
      </p:pic>
      <p:sp>
        <p:nvSpPr>
          <p:cNvPr id="10" name="TextBox 9">
            <a:extLst>
              <a:ext uri="{FF2B5EF4-FFF2-40B4-BE49-F238E27FC236}">
                <a16:creationId xmlns:a16="http://schemas.microsoft.com/office/drawing/2014/main" id="{347313FC-C600-CE47-A767-8A85D32E5917}"/>
              </a:ext>
            </a:extLst>
          </p:cNvPr>
          <p:cNvSpPr txBox="1"/>
          <p:nvPr/>
        </p:nvSpPr>
        <p:spPr>
          <a:xfrm>
            <a:off x="5075547" y="4191000"/>
            <a:ext cx="3560991" cy="1631216"/>
          </a:xfrm>
          <a:prstGeom prst="rect">
            <a:avLst/>
          </a:prstGeom>
          <a:noFill/>
          <a:ln w="38100">
            <a:solidFill>
              <a:srgbClr val="C00000"/>
            </a:solidFill>
          </a:ln>
        </p:spPr>
        <p:txBody>
          <a:bodyPr wrap="square" rtlCol="0">
            <a:spAutoFit/>
          </a:bodyPr>
          <a:lstStyle/>
          <a:p>
            <a:r>
              <a:rPr lang="en-US" sz="2000" dirty="0">
                <a:solidFill>
                  <a:schemeClr val="accent2"/>
                </a:solidFill>
                <a:latin typeface="Arial Narrow" panose="020B0604020202020204" pitchFamily="34" charset="0"/>
                <a:cs typeface="Arial Narrow" panose="020B0604020202020204" pitchFamily="34" charset="0"/>
              </a:rPr>
              <a:t>This must be accompanied with date of the vote, the county name, the precinct number, the full name of the person voted and the signature of the person</a:t>
            </a:r>
          </a:p>
        </p:txBody>
      </p:sp>
      <p:cxnSp>
        <p:nvCxnSpPr>
          <p:cNvPr id="12" name="Curved Connector 11">
            <a:extLst>
              <a:ext uri="{FF2B5EF4-FFF2-40B4-BE49-F238E27FC236}">
                <a16:creationId xmlns:a16="http://schemas.microsoft.com/office/drawing/2014/main" id="{CA2FF31F-860E-B444-95C9-A0DEEAC41907}"/>
              </a:ext>
            </a:extLst>
          </p:cNvPr>
          <p:cNvCxnSpPr>
            <a:stCxn id="10" idx="1"/>
          </p:cNvCxnSpPr>
          <p:nvPr/>
        </p:nvCxnSpPr>
        <p:spPr bwMode="auto">
          <a:xfrm>
            <a:off x="5029200" y="5077656"/>
            <a:ext cx="914400" cy="914400"/>
          </a:xfrm>
          <a:prstGeom prst="curvedConnector3">
            <a:avLst/>
          </a:prstGeom>
          <a:noFill/>
          <a:ln w="9525" cap="flat" cmpd="sng" algn="ctr">
            <a:noFill/>
            <a:prstDash val="solid"/>
            <a:round/>
            <a:headEnd type="none" w="med" len="med"/>
            <a:tailEnd type="triangle"/>
          </a:ln>
          <a:effectLst/>
        </p:spPr>
      </p:cxnSp>
      <p:cxnSp>
        <p:nvCxnSpPr>
          <p:cNvPr id="14" name="Curved Connector 13">
            <a:extLst>
              <a:ext uri="{FF2B5EF4-FFF2-40B4-BE49-F238E27FC236}">
                <a16:creationId xmlns:a16="http://schemas.microsoft.com/office/drawing/2014/main" id="{9BD98E78-1668-5C4F-9E5E-04034AFEE446}"/>
              </a:ext>
            </a:extLst>
          </p:cNvPr>
          <p:cNvCxnSpPr>
            <a:stCxn id="10" idx="1"/>
          </p:cNvCxnSpPr>
          <p:nvPr/>
        </p:nvCxnSpPr>
        <p:spPr bwMode="auto">
          <a:xfrm>
            <a:off x="5075547" y="5006608"/>
            <a:ext cx="914400" cy="914400"/>
          </a:xfrm>
          <a:prstGeom prst="curvedConnector3">
            <a:avLst/>
          </a:prstGeom>
          <a:noFill/>
          <a:ln w="9525" cap="flat" cmpd="sng" algn="ctr">
            <a:noFill/>
            <a:prstDash val="solid"/>
            <a:round/>
            <a:headEnd type="none" w="med" len="med"/>
            <a:tailEnd type="none" w="med" len="med"/>
          </a:ln>
          <a:effectLst/>
        </p:spPr>
      </p:cxnSp>
      <p:cxnSp>
        <p:nvCxnSpPr>
          <p:cNvPr id="16" name="Curved Connector 15">
            <a:extLst>
              <a:ext uri="{FF2B5EF4-FFF2-40B4-BE49-F238E27FC236}">
                <a16:creationId xmlns:a16="http://schemas.microsoft.com/office/drawing/2014/main" id="{332B2014-49A6-C04D-A4F8-AF6E3C7AA73D}"/>
              </a:ext>
            </a:extLst>
          </p:cNvPr>
          <p:cNvCxnSpPr>
            <a:cxnSpLocks/>
            <a:stCxn id="10" idx="0"/>
            <a:endCxn id="8" idx="1"/>
          </p:cNvCxnSpPr>
          <p:nvPr/>
        </p:nvCxnSpPr>
        <p:spPr bwMode="auto">
          <a:xfrm rot="16200000" flipV="1">
            <a:off x="6518295" y="3853251"/>
            <a:ext cx="675497" cy="1"/>
          </a:xfrm>
          <a:prstGeom prst="curvedConnector5">
            <a:avLst>
              <a:gd name="adj1" fmla="val 33842"/>
              <a:gd name="adj2" fmla="val 200909600000"/>
              <a:gd name="adj3" fmla="val 66158"/>
            </a:avLst>
          </a:prstGeom>
          <a:noFill/>
          <a:ln w="5715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75948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Nov. 2,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4FC9A746-06FD-B841-920E-6FBE1F3C2C4D}" type="slidenum">
              <a:rPr lang="en-US"/>
              <a:pPr/>
              <a:t>5</a:t>
            </a:fld>
            <a:endParaRPr lang="en-US"/>
          </a:p>
        </p:txBody>
      </p:sp>
      <p:sp>
        <p:nvSpPr>
          <p:cNvPr id="325634" name="Rectangle 2"/>
          <p:cNvSpPr>
            <a:spLocks noGrp="1" noChangeArrowheads="1"/>
          </p:cNvSpPr>
          <p:nvPr>
            <p:ph type="body" idx="1"/>
          </p:nvPr>
        </p:nvSpPr>
        <p:spPr>
          <a:xfrm>
            <a:off x="822325" y="1066800"/>
            <a:ext cx="5562600" cy="685800"/>
          </a:xfrm>
        </p:spPr>
        <p:txBody>
          <a:bodyPr/>
          <a:lstStyle/>
          <a:p>
            <a:r>
              <a:rPr lang="en-US"/>
              <a:t>Parallel Capacitor arrangements</a:t>
            </a:r>
          </a:p>
        </p:txBody>
      </p:sp>
      <p:sp>
        <p:nvSpPr>
          <p:cNvPr id="325635" name="Rectangle 3"/>
          <p:cNvSpPr>
            <a:spLocks noGrp="1" noChangeArrowheads="1"/>
          </p:cNvSpPr>
          <p:nvPr>
            <p:ph type="title"/>
          </p:nvPr>
        </p:nvSpPr>
        <p:spPr>
          <a:xfrm>
            <a:off x="228600" y="76200"/>
            <a:ext cx="8686800" cy="609600"/>
          </a:xfrm>
        </p:spPr>
        <p:txBody>
          <a:bodyPr/>
          <a:lstStyle/>
          <a:p>
            <a:r>
              <a:rPr lang="en-US" dirty="0"/>
              <a:t> Resistor and Capacitor Arrangements</a:t>
            </a:r>
          </a:p>
        </p:txBody>
      </p:sp>
      <p:graphicFrame>
        <p:nvGraphicFramePr>
          <p:cNvPr id="3256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5298" name="Equation" r:id="rId3" imgW="914400" imgH="190080" progId="Equation.DSMT4">
                  <p:embed/>
                </p:oleObj>
              </mc:Choice>
              <mc:Fallback>
                <p:oleObj name="Equation" r:id="rId3" imgW="914400" imgH="190080" progId="Equation.DSMT4">
                  <p:embed/>
                  <p:pic>
                    <p:nvPicPr>
                      <p:cNvPr id="3256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25637" name="Object 5"/>
          <p:cNvGraphicFramePr>
            <a:graphicFrameLocks noChangeAspect="1"/>
          </p:cNvGraphicFramePr>
          <p:nvPr/>
        </p:nvGraphicFramePr>
        <p:xfrm>
          <a:off x="6384925" y="1066800"/>
          <a:ext cx="1436688" cy="669925"/>
        </p:xfrm>
        <a:graphic>
          <a:graphicData uri="http://schemas.openxmlformats.org/presentationml/2006/ole">
            <mc:AlternateContent xmlns:mc="http://schemas.openxmlformats.org/markup-compatibility/2006">
              <mc:Choice xmlns:v="urn:schemas-microsoft-com:vml" Requires="v">
                <p:oleObj spid="_x0000_s265299" name="Equation" r:id="rId5" imgW="698400" imgH="342720" progId="Equation.DSMT4">
                  <p:embed/>
                </p:oleObj>
              </mc:Choice>
              <mc:Fallback>
                <p:oleObj name="Equation" r:id="rId5" imgW="698400" imgH="342720" progId="Equation.DSMT4">
                  <p:embed/>
                  <p:pic>
                    <p:nvPicPr>
                      <p:cNvPr id="3256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1066800"/>
                        <a:ext cx="1436688" cy="669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25638" name="Object 6"/>
          <p:cNvGraphicFramePr>
            <a:graphicFrameLocks noChangeAspect="1"/>
          </p:cNvGraphicFramePr>
          <p:nvPr/>
        </p:nvGraphicFramePr>
        <p:xfrm>
          <a:off x="6384925" y="2262188"/>
          <a:ext cx="1514475" cy="819150"/>
        </p:xfrm>
        <a:graphic>
          <a:graphicData uri="http://schemas.openxmlformats.org/presentationml/2006/ole">
            <mc:AlternateContent xmlns:mc="http://schemas.openxmlformats.org/markup-compatibility/2006">
              <mc:Choice xmlns:v="urn:schemas-microsoft-com:vml" Requires="v">
                <p:oleObj spid="_x0000_s265300" name="Equation" r:id="rId7" imgW="736560" imgH="419040" progId="Equation.DSMT4">
                  <p:embed/>
                </p:oleObj>
              </mc:Choice>
              <mc:Fallback>
                <p:oleObj name="Equation" r:id="rId7" imgW="736560" imgH="419040" progId="Equation.DSMT4">
                  <p:embed/>
                  <p:pic>
                    <p:nvPicPr>
                      <p:cNvPr id="32563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4925" y="2262188"/>
                        <a:ext cx="15144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5639" name="Rectangle 7"/>
          <p:cNvSpPr>
            <a:spLocks noChangeArrowheads="1"/>
          </p:cNvSpPr>
          <p:nvPr/>
        </p:nvSpPr>
        <p:spPr bwMode="auto">
          <a:xfrm>
            <a:off x="822325" y="23622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Parallel Resistor arrangements</a:t>
            </a:r>
          </a:p>
        </p:txBody>
      </p:sp>
      <p:sp>
        <p:nvSpPr>
          <p:cNvPr id="325640" name="Rectangle 8"/>
          <p:cNvSpPr>
            <a:spLocks noChangeArrowheads="1"/>
          </p:cNvSpPr>
          <p:nvPr/>
        </p:nvSpPr>
        <p:spPr bwMode="auto">
          <a:xfrm>
            <a:off x="822325" y="36576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Series Capacitor arrangements</a:t>
            </a:r>
          </a:p>
        </p:txBody>
      </p:sp>
      <p:graphicFrame>
        <p:nvGraphicFramePr>
          <p:cNvPr id="325641" name="Object 9"/>
          <p:cNvGraphicFramePr>
            <a:graphicFrameLocks noChangeAspect="1"/>
          </p:cNvGraphicFramePr>
          <p:nvPr/>
        </p:nvGraphicFramePr>
        <p:xfrm>
          <a:off x="6384925" y="3606800"/>
          <a:ext cx="1539875" cy="819150"/>
        </p:xfrm>
        <a:graphic>
          <a:graphicData uri="http://schemas.openxmlformats.org/presentationml/2006/ole">
            <mc:AlternateContent xmlns:mc="http://schemas.openxmlformats.org/markup-compatibility/2006">
              <mc:Choice xmlns:v="urn:schemas-microsoft-com:vml" Requires="v">
                <p:oleObj spid="_x0000_s265301" name="Equation" r:id="rId9" imgW="749160" imgH="419040" progId="Equation.DSMT4">
                  <p:embed/>
                </p:oleObj>
              </mc:Choice>
              <mc:Fallback>
                <p:oleObj name="Equation" r:id="rId9" imgW="749160" imgH="419040" progId="Equation.DSMT4">
                  <p:embed/>
                  <p:pic>
                    <p:nvPicPr>
                      <p:cNvPr id="32564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4925" y="3606800"/>
                        <a:ext cx="15398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5642" name="Rectangle 10"/>
          <p:cNvSpPr>
            <a:spLocks noChangeArrowheads="1"/>
          </p:cNvSpPr>
          <p:nvPr/>
        </p:nvSpPr>
        <p:spPr bwMode="auto">
          <a:xfrm>
            <a:off x="822325" y="49530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Series Resistor arrangements</a:t>
            </a:r>
          </a:p>
        </p:txBody>
      </p:sp>
      <p:graphicFrame>
        <p:nvGraphicFramePr>
          <p:cNvPr id="325643" name="Object 11"/>
          <p:cNvGraphicFramePr>
            <a:graphicFrameLocks noChangeAspect="1"/>
          </p:cNvGraphicFramePr>
          <p:nvPr/>
        </p:nvGraphicFramePr>
        <p:xfrm>
          <a:off x="6384925" y="4953000"/>
          <a:ext cx="1409700" cy="669925"/>
        </p:xfrm>
        <a:graphic>
          <a:graphicData uri="http://schemas.openxmlformats.org/presentationml/2006/ole">
            <mc:AlternateContent xmlns:mc="http://schemas.openxmlformats.org/markup-compatibility/2006">
              <mc:Choice xmlns:v="urn:schemas-microsoft-com:vml" Requires="v">
                <p:oleObj spid="_x0000_s265302" name="Equation" r:id="rId11" imgW="685800" imgH="342720" progId="Equation.DSMT4">
                  <p:embed/>
                </p:oleObj>
              </mc:Choice>
              <mc:Fallback>
                <p:oleObj name="Equation" r:id="rId11" imgW="685800" imgH="342720" progId="Equation.DSMT4">
                  <p:embed/>
                  <p:pic>
                    <p:nvPicPr>
                      <p:cNvPr id="32564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4925" y="4953000"/>
                        <a:ext cx="1409700" cy="6699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435377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a:t>Monday, Nov. 2, 2020</a:t>
            </a:r>
          </a:p>
        </p:txBody>
      </p:sp>
      <p:sp>
        <p:nvSpPr>
          <p:cNvPr id="36" name="Footer Placeholder 4"/>
          <p:cNvSpPr>
            <a:spLocks noGrp="1"/>
          </p:cNvSpPr>
          <p:nvPr>
            <p:ph type="ftr" sz="quarter" idx="11"/>
          </p:nvPr>
        </p:nvSpPr>
        <p:spPr/>
        <p:txBody>
          <a:bodyPr/>
          <a:lstStyle/>
          <a:p>
            <a:r>
              <a:rPr lang="de-DE"/>
              <a:t>PHYS 1444-002, Fall 2020                    Dr. Jaehoon Yu</a:t>
            </a:r>
            <a:endParaRPr lang="en-US"/>
          </a:p>
        </p:txBody>
      </p:sp>
      <p:sp>
        <p:nvSpPr>
          <p:cNvPr id="37" name="Slide Number Placeholder 5"/>
          <p:cNvSpPr>
            <a:spLocks noGrp="1"/>
          </p:cNvSpPr>
          <p:nvPr>
            <p:ph type="sldNum" sz="quarter" idx="12"/>
          </p:nvPr>
        </p:nvSpPr>
        <p:spPr/>
        <p:txBody>
          <a:bodyPr/>
          <a:lstStyle/>
          <a:p>
            <a:fld id="{470B764D-6CCF-CC49-AE57-F3B5A6E91CF5}" type="slidenum">
              <a:rPr lang="en-US"/>
              <a:pPr/>
              <a:t>6</a:t>
            </a:fld>
            <a:endParaRPr lang="en-US"/>
          </a:p>
        </p:txBody>
      </p:sp>
      <p:grpSp>
        <p:nvGrpSpPr>
          <p:cNvPr id="2" name="Group 2"/>
          <p:cNvGrpSpPr>
            <a:grpSpLocks/>
          </p:cNvGrpSpPr>
          <p:nvPr/>
        </p:nvGrpSpPr>
        <p:grpSpPr bwMode="auto">
          <a:xfrm>
            <a:off x="6248400" y="228600"/>
            <a:ext cx="3581400" cy="4724400"/>
            <a:chOff x="3504" y="0"/>
            <a:chExt cx="1920" cy="1488"/>
          </a:xfrm>
        </p:grpSpPr>
        <p:pic>
          <p:nvPicPr>
            <p:cNvPr id="327683" name="Picture 3" descr="FG26_008"/>
            <p:cNvPicPr>
              <a:picLocks noChangeAspect="1" noChangeArrowheads="1"/>
            </p:cNvPicPr>
            <p:nvPr/>
          </p:nvPicPr>
          <p:blipFill>
            <a:blip r:embed="rId3"/>
            <a:srcRect/>
            <a:stretch>
              <a:fillRect/>
            </a:stretch>
          </p:blipFill>
          <p:spPr bwMode="auto">
            <a:xfrm>
              <a:off x="3504" y="0"/>
              <a:ext cx="1920" cy="1440"/>
            </a:xfrm>
            <a:prstGeom prst="rect">
              <a:avLst/>
            </a:prstGeom>
            <a:noFill/>
          </p:spPr>
        </p:pic>
        <p:sp>
          <p:nvSpPr>
            <p:cNvPr id="327684" name="Rectangle 4"/>
            <p:cNvSpPr>
              <a:spLocks noChangeArrowheads="1"/>
            </p:cNvSpPr>
            <p:nvPr/>
          </p:nvSpPr>
          <p:spPr bwMode="auto">
            <a:xfrm>
              <a:off x="3792" y="672"/>
              <a:ext cx="1344" cy="81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27685" name="Rectangle 5"/>
          <p:cNvSpPr>
            <a:spLocks noGrp="1" noChangeArrowheads="1"/>
          </p:cNvSpPr>
          <p:nvPr>
            <p:ph type="title"/>
          </p:nvPr>
        </p:nvSpPr>
        <p:spPr>
          <a:xfrm>
            <a:off x="228600" y="-76200"/>
            <a:ext cx="8686800" cy="762000"/>
          </a:xfrm>
        </p:spPr>
        <p:txBody>
          <a:bodyPr/>
          <a:lstStyle/>
          <a:p>
            <a:r>
              <a:rPr lang="en-US"/>
              <a:t>Example 26 – 5 </a:t>
            </a:r>
          </a:p>
        </p:txBody>
      </p:sp>
      <p:sp>
        <p:nvSpPr>
          <p:cNvPr id="327686" name="Text Box 6"/>
          <p:cNvSpPr txBox="1">
            <a:spLocks noChangeArrowheads="1"/>
          </p:cNvSpPr>
          <p:nvPr/>
        </p:nvSpPr>
        <p:spPr bwMode="auto">
          <a:xfrm>
            <a:off x="152400" y="609600"/>
            <a:ext cx="6858000" cy="83099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Current in one branch. </a:t>
            </a:r>
            <a:r>
              <a:rPr lang="en-US" dirty="0">
                <a:solidFill>
                  <a:schemeClr val="accent2"/>
                </a:solidFill>
                <a:latin typeface="Arial Narrow" charset="0"/>
              </a:rPr>
              <a:t>What is the current flowing through the 500-</a:t>
            </a:r>
            <a:r>
              <a:rPr lang="en-US" dirty="0">
                <a:solidFill>
                  <a:schemeClr val="accent2"/>
                </a:solidFill>
                <a:latin typeface="Symbol" charset="2"/>
              </a:rPr>
              <a:t>Ω</a:t>
            </a:r>
            <a:r>
              <a:rPr lang="en-US" dirty="0">
                <a:solidFill>
                  <a:schemeClr val="accent2"/>
                </a:solidFill>
                <a:latin typeface="Arial Narrow" charset="0"/>
              </a:rPr>
              <a:t> resistor in the figure?</a:t>
            </a:r>
          </a:p>
        </p:txBody>
      </p:sp>
      <p:sp>
        <p:nvSpPr>
          <p:cNvPr id="327687" name="Text Box 7"/>
          <p:cNvSpPr txBox="1">
            <a:spLocks noChangeArrowheads="1"/>
          </p:cNvSpPr>
          <p:nvPr/>
        </p:nvSpPr>
        <p:spPr bwMode="auto">
          <a:xfrm>
            <a:off x="228600" y="14478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need to find first? </a:t>
            </a:r>
          </a:p>
        </p:txBody>
      </p:sp>
      <p:sp>
        <p:nvSpPr>
          <p:cNvPr id="327688" name="Text Box 8"/>
          <p:cNvSpPr txBox="1">
            <a:spLocks noChangeArrowheads="1"/>
          </p:cNvSpPr>
          <p:nvPr/>
        </p:nvSpPr>
        <p:spPr bwMode="auto">
          <a:xfrm>
            <a:off x="457200" y="3581400"/>
            <a:ext cx="434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total current in the circuit is</a:t>
            </a:r>
          </a:p>
        </p:txBody>
      </p:sp>
      <p:graphicFrame>
        <p:nvGraphicFramePr>
          <p:cNvPr id="327689" name="Object 9"/>
          <p:cNvGraphicFramePr>
            <a:graphicFrameLocks noChangeAspect="1"/>
          </p:cNvGraphicFramePr>
          <p:nvPr/>
        </p:nvGraphicFramePr>
        <p:xfrm>
          <a:off x="4710113" y="2449513"/>
          <a:ext cx="623887" cy="693737"/>
        </p:xfrm>
        <a:graphic>
          <a:graphicData uri="http://schemas.openxmlformats.org/presentationml/2006/ole">
            <mc:AlternateContent xmlns:mc="http://schemas.openxmlformats.org/markup-compatibility/2006">
              <mc:Choice xmlns:v="urn:schemas-microsoft-com:vml" Requires="v">
                <p:oleObj spid="_x0000_s246667" name="Equation" r:id="rId4" imgW="342720" imgH="406080" progId="Equation.DSMT4">
                  <p:embed/>
                </p:oleObj>
              </mc:Choice>
              <mc:Fallback>
                <p:oleObj name="Equation" r:id="rId4" imgW="342720" imgH="406080" progId="Equation.DSMT4">
                  <p:embed/>
                  <p:pic>
                    <p:nvPicPr>
                      <p:cNvPr id="32768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13" y="2449513"/>
                        <a:ext cx="623887" cy="6937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27690" name="Object 10"/>
          <p:cNvGraphicFramePr>
            <a:graphicFrameLocks noChangeAspect="1"/>
          </p:cNvGraphicFramePr>
          <p:nvPr/>
        </p:nvGraphicFramePr>
        <p:xfrm>
          <a:off x="4724400" y="3733800"/>
          <a:ext cx="390525" cy="269875"/>
        </p:xfrm>
        <a:graphic>
          <a:graphicData uri="http://schemas.openxmlformats.org/presentationml/2006/ole">
            <mc:AlternateContent xmlns:mc="http://schemas.openxmlformats.org/markup-compatibility/2006">
              <mc:Choice xmlns:v="urn:schemas-microsoft-com:vml" Requires="v">
                <p:oleObj spid="_x0000_s246668" name="Equation" r:id="rId6" imgW="228600" imgH="152280" progId="Equation.DSMT4">
                  <p:embed/>
                </p:oleObj>
              </mc:Choice>
              <mc:Fallback>
                <p:oleObj name="Equation" r:id="rId6" imgW="228600" imgH="152280" progId="Equation.DSMT4">
                  <p:embed/>
                  <p:pic>
                    <p:nvPicPr>
                      <p:cNvPr id="32769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733800"/>
                        <a:ext cx="390525" cy="2698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7691" name="Text Box 11"/>
          <p:cNvSpPr txBox="1">
            <a:spLocks noChangeArrowheads="1"/>
          </p:cNvSpPr>
          <p:nvPr/>
        </p:nvSpPr>
        <p:spPr bwMode="auto">
          <a:xfrm>
            <a:off x="3810000" y="1295400"/>
            <a:ext cx="3048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need to find the total current.</a:t>
            </a:r>
          </a:p>
        </p:txBody>
      </p:sp>
      <p:sp>
        <p:nvSpPr>
          <p:cNvPr id="327692" name="Text Box 12"/>
          <p:cNvSpPr txBox="1">
            <a:spLocks noChangeArrowheads="1"/>
          </p:cNvSpPr>
          <p:nvPr/>
        </p:nvSpPr>
        <p:spPr bwMode="auto">
          <a:xfrm>
            <a:off x="304800" y="2057400"/>
            <a:ext cx="685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 do that we need to compute the equivalent resistance. </a:t>
            </a:r>
          </a:p>
        </p:txBody>
      </p:sp>
      <p:sp>
        <p:nvSpPr>
          <p:cNvPr id="327693" name="Text Box 13"/>
          <p:cNvSpPr txBox="1">
            <a:spLocks noChangeArrowheads="1"/>
          </p:cNvSpPr>
          <p:nvPr/>
        </p:nvSpPr>
        <p:spPr bwMode="auto">
          <a:xfrm>
            <a:off x="457200" y="2590800"/>
            <a:ext cx="4114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R</a:t>
            </a:r>
            <a:r>
              <a:rPr lang="en-US" baseline="-25000">
                <a:solidFill>
                  <a:srgbClr val="CC00CC"/>
                </a:solidFill>
                <a:latin typeface="Arial Narrow" charset="0"/>
              </a:rPr>
              <a:t>eq</a:t>
            </a:r>
            <a:r>
              <a:rPr lang="en-US">
                <a:solidFill>
                  <a:srgbClr val="CC00CC"/>
                </a:solidFill>
                <a:latin typeface="Arial Narrow" charset="0"/>
              </a:rPr>
              <a:t> of the small parallel branch is: </a:t>
            </a:r>
          </a:p>
        </p:txBody>
      </p:sp>
      <p:graphicFrame>
        <p:nvGraphicFramePr>
          <p:cNvPr id="327694" name="Object 14"/>
          <p:cNvGraphicFramePr>
            <a:graphicFrameLocks noChangeAspect="1"/>
          </p:cNvGraphicFramePr>
          <p:nvPr/>
        </p:nvGraphicFramePr>
        <p:xfrm>
          <a:off x="7543800" y="2578100"/>
          <a:ext cx="577850" cy="347663"/>
        </p:xfrm>
        <a:graphic>
          <a:graphicData uri="http://schemas.openxmlformats.org/presentationml/2006/ole">
            <mc:AlternateContent xmlns:mc="http://schemas.openxmlformats.org/markup-compatibility/2006">
              <mc:Choice xmlns:v="urn:schemas-microsoft-com:vml" Requires="v">
                <p:oleObj spid="_x0000_s246669" name="Equation" r:id="rId8" imgW="317160" imgH="203040" progId="Equation.DSMT4">
                  <p:embed/>
                </p:oleObj>
              </mc:Choice>
              <mc:Fallback>
                <p:oleObj name="Equation" r:id="rId8" imgW="317160" imgH="203040" progId="Equation.DSMT4">
                  <p:embed/>
                  <p:pic>
                    <p:nvPicPr>
                      <p:cNvPr id="327694"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578100"/>
                        <a:ext cx="577850" cy="3476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27695" name="Text Box 15"/>
          <p:cNvSpPr txBox="1">
            <a:spLocks noChangeArrowheads="1"/>
          </p:cNvSpPr>
          <p:nvPr/>
        </p:nvSpPr>
        <p:spPr bwMode="auto">
          <a:xfrm>
            <a:off x="457200" y="3048000"/>
            <a:ext cx="243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R</a:t>
            </a:r>
            <a:r>
              <a:rPr lang="en-US" baseline="-25000">
                <a:solidFill>
                  <a:srgbClr val="CC00CC"/>
                </a:solidFill>
                <a:latin typeface="Arial Narrow" charset="0"/>
              </a:rPr>
              <a:t>eq</a:t>
            </a:r>
            <a:r>
              <a:rPr lang="en-US">
                <a:solidFill>
                  <a:srgbClr val="CC00CC"/>
                </a:solidFill>
                <a:latin typeface="Arial Narrow" charset="0"/>
              </a:rPr>
              <a:t> of the circuit is: </a:t>
            </a:r>
          </a:p>
        </p:txBody>
      </p:sp>
      <p:graphicFrame>
        <p:nvGraphicFramePr>
          <p:cNvPr id="327696" name="Object 16"/>
          <p:cNvGraphicFramePr>
            <a:graphicFrameLocks noChangeAspect="1"/>
          </p:cNvGraphicFramePr>
          <p:nvPr/>
        </p:nvGraphicFramePr>
        <p:xfrm>
          <a:off x="2971800" y="3133725"/>
          <a:ext cx="622300" cy="390525"/>
        </p:xfrm>
        <a:graphic>
          <a:graphicData uri="http://schemas.openxmlformats.org/presentationml/2006/ole">
            <mc:AlternateContent xmlns:mc="http://schemas.openxmlformats.org/markup-compatibility/2006">
              <mc:Choice xmlns:v="urn:schemas-microsoft-com:vml" Requires="v">
                <p:oleObj spid="_x0000_s246670" name="Equation" r:id="rId10" imgW="342720" imgH="228600" progId="Equation.DSMT4">
                  <p:embed/>
                </p:oleObj>
              </mc:Choice>
              <mc:Fallback>
                <p:oleObj name="Equation" r:id="rId10" imgW="342720" imgH="228600" progId="Equation.DSMT4">
                  <p:embed/>
                  <p:pic>
                    <p:nvPicPr>
                      <p:cNvPr id="327696"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3133725"/>
                        <a:ext cx="622300" cy="390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27697" name="Text Box 17"/>
          <p:cNvSpPr txBox="1">
            <a:spLocks noChangeArrowheads="1"/>
          </p:cNvSpPr>
          <p:nvPr/>
        </p:nvSpPr>
        <p:spPr bwMode="auto">
          <a:xfrm>
            <a:off x="457200" y="4191000"/>
            <a:ext cx="5410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voltage drop across the parallel branch is</a:t>
            </a:r>
          </a:p>
        </p:txBody>
      </p:sp>
      <p:graphicFrame>
        <p:nvGraphicFramePr>
          <p:cNvPr id="327698" name="Object 18"/>
          <p:cNvGraphicFramePr>
            <a:graphicFrameLocks noChangeAspect="1"/>
          </p:cNvGraphicFramePr>
          <p:nvPr/>
        </p:nvGraphicFramePr>
        <p:xfrm>
          <a:off x="5737225" y="4278313"/>
          <a:ext cx="511175" cy="368300"/>
        </p:xfrm>
        <a:graphic>
          <a:graphicData uri="http://schemas.openxmlformats.org/presentationml/2006/ole">
            <mc:AlternateContent xmlns:mc="http://schemas.openxmlformats.org/markup-compatibility/2006">
              <mc:Choice xmlns:v="urn:schemas-microsoft-com:vml" Requires="v">
                <p:oleObj spid="_x0000_s246671" name="Equation" r:id="rId12" imgW="330120" imgH="203040" progId="Equation.DSMT4">
                  <p:embed/>
                </p:oleObj>
              </mc:Choice>
              <mc:Fallback>
                <p:oleObj name="Equation" r:id="rId12" imgW="330120" imgH="203040" progId="Equation.DSMT4">
                  <p:embed/>
                  <p:pic>
                    <p:nvPicPr>
                      <p:cNvPr id="327698"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7225" y="4278313"/>
                        <a:ext cx="511175"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7699" name="Text Box 19"/>
          <p:cNvSpPr txBox="1">
            <a:spLocks noChangeArrowheads="1"/>
          </p:cNvSpPr>
          <p:nvPr/>
        </p:nvSpPr>
        <p:spPr bwMode="auto">
          <a:xfrm>
            <a:off x="457200" y="4724400"/>
            <a:ext cx="64770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current flowing across 500-</a:t>
            </a:r>
            <a:r>
              <a:rPr lang="en-US" dirty="0">
                <a:solidFill>
                  <a:srgbClr val="CC00CC"/>
                </a:solidFill>
                <a:latin typeface="Symbol" charset="2"/>
              </a:rPr>
              <a:t>Ω</a:t>
            </a:r>
            <a:r>
              <a:rPr lang="en-US" dirty="0">
                <a:solidFill>
                  <a:srgbClr val="CC00CC"/>
                </a:solidFill>
                <a:latin typeface="Arial Narrow" charset="0"/>
              </a:rPr>
              <a:t> resistor is therefore</a:t>
            </a:r>
          </a:p>
        </p:txBody>
      </p:sp>
      <p:graphicFrame>
        <p:nvGraphicFramePr>
          <p:cNvPr id="327700" name="Object 20"/>
          <p:cNvGraphicFramePr>
            <a:graphicFrameLocks noChangeAspect="1"/>
          </p:cNvGraphicFramePr>
          <p:nvPr/>
        </p:nvGraphicFramePr>
        <p:xfrm>
          <a:off x="2266950" y="5313363"/>
          <a:ext cx="857250" cy="393700"/>
        </p:xfrm>
        <a:graphic>
          <a:graphicData uri="http://schemas.openxmlformats.org/presentationml/2006/ole">
            <mc:AlternateContent xmlns:mc="http://schemas.openxmlformats.org/markup-compatibility/2006">
              <mc:Choice xmlns:v="urn:schemas-microsoft-com:vml" Requires="v">
                <p:oleObj spid="_x0000_s246672" name="Equation" r:id="rId14" imgW="533160" imgH="203040" progId="Equation.DSMT4">
                  <p:embed/>
                </p:oleObj>
              </mc:Choice>
              <mc:Fallback>
                <p:oleObj name="Equation" r:id="rId14" imgW="533160" imgH="203040" progId="Equation.DSMT4">
                  <p:embed/>
                  <p:pic>
                    <p:nvPicPr>
                      <p:cNvPr id="32770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6950" y="5313363"/>
                        <a:ext cx="857250" cy="393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7701" name="Text Box 21"/>
          <p:cNvSpPr txBox="1">
            <a:spLocks noChangeArrowheads="1"/>
          </p:cNvSpPr>
          <p:nvPr/>
        </p:nvSpPr>
        <p:spPr bwMode="auto">
          <a:xfrm>
            <a:off x="457200" y="5881688"/>
            <a:ext cx="4191000" cy="366712"/>
          </a:xfrm>
          <a:prstGeom prst="rect">
            <a:avLst/>
          </a:prstGeom>
          <a:solidFill>
            <a:srgbClr val="FFFF66"/>
          </a:solidFill>
          <a:ln w="9525">
            <a:noFill/>
            <a:miter lim="800000"/>
            <a:headEnd/>
            <a:tailEnd/>
          </a:ln>
          <a:effectLst/>
        </p:spPr>
        <p:txBody>
          <a:bodyPr>
            <a:prstTxWarp prst="textNoShape">
              <a:avLst/>
            </a:prstTxWarp>
            <a:spAutoFit/>
          </a:bodyPr>
          <a:lstStyle/>
          <a:p>
            <a:r>
              <a:rPr lang="en-US" sz="1800" b="1" dirty="0">
                <a:solidFill>
                  <a:srgbClr val="CC0000"/>
                </a:solidFill>
                <a:latin typeface="Arial Narrow" charset="0"/>
              </a:rPr>
              <a:t>What is the current flowing 700-</a:t>
            </a:r>
            <a:r>
              <a:rPr lang="en-US" sz="1800" b="1" dirty="0">
                <a:solidFill>
                  <a:srgbClr val="CC0000"/>
                </a:solidFill>
                <a:latin typeface="Symbol" charset="2"/>
              </a:rPr>
              <a:t>Ω</a:t>
            </a:r>
            <a:r>
              <a:rPr lang="en-US" sz="1800" b="1" dirty="0">
                <a:solidFill>
                  <a:srgbClr val="CC0000"/>
                </a:solidFill>
                <a:latin typeface="Arial Narrow" charset="0"/>
              </a:rPr>
              <a:t> resistor?</a:t>
            </a:r>
          </a:p>
        </p:txBody>
      </p:sp>
      <p:graphicFrame>
        <p:nvGraphicFramePr>
          <p:cNvPr id="327702" name="Object 22"/>
          <p:cNvGraphicFramePr>
            <a:graphicFrameLocks noChangeAspect="1"/>
          </p:cNvGraphicFramePr>
          <p:nvPr/>
        </p:nvGraphicFramePr>
        <p:xfrm>
          <a:off x="4818063" y="5846763"/>
          <a:ext cx="592137" cy="393700"/>
        </p:xfrm>
        <a:graphic>
          <a:graphicData uri="http://schemas.openxmlformats.org/presentationml/2006/ole">
            <mc:AlternateContent xmlns:mc="http://schemas.openxmlformats.org/markup-compatibility/2006">
              <mc:Choice xmlns:v="urn:schemas-microsoft-com:vml" Requires="v">
                <p:oleObj spid="_x0000_s246673" name="Equation" r:id="rId16" imgW="368280" imgH="203040" progId="Equation.DSMT4">
                  <p:embed/>
                </p:oleObj>
              </mc:Choice>
              <mc:Fallback>
                <p:oleObj name="Equation" r:id="rId16" imgW="368280" imgH="203040" progId="Equation.DSMT4">
                  <p:embed/>
                  <p:pic>
                    <p:nvPicPr>
                      <p:cNvPr id="327702"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18063" y="5846763"/>
                        <a:ext cx="592137" cy="393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03" name="Object 23"/>
          <p:cNvGraphicFramePr>
            <a:graphicFrameLocks noChangeAspect="1"/>
          </p:cNvGraphicFramePr>
          <p:nvPr/>
        </p:nvGraphicFramePr>
        <p:xfrm>
          <a:off x="3086100" y="5154613"/>
          <a:ext cx="571500" cy="712787"/>
        </p:xfrm>
        <a:graphic>
          <a:graphicData uri="http://schemas.openxmlformats.org/presentationml/2006/ole">
            <mc:AlternateContent xmlns:mc="http://schemas.openxmlformats.org/markup-compatibility/2006">
              <mc:Choice xmlns:v="urn:schemas-microsoft-com:vml" Requires="v">
                <p:oleObj spid="_x0000_s246674" name="Equation" r:id="rId18" imgW="355320" imgH="368280" progId="Equation.DSMT4">
                  <p:embed/>
                </p:oleObj>
              </mc:Choice>
              <mc:Fallback>
                <p:oleObj name="Equation" r:id="rId18" imgW="355320" imgH="368280" progId="Equation.DSMT4">
                  <p:embed/>
                  <p:pic>
                    <p:nvPicPr>
                      <p:cNvPr id="327703"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86100" y="5154613"/>
                        <a:ext cx="571500" cy="7127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04" name="Object 24"/>
          <p:cNvGraphicFramePr>
            <a:graphicFrameLocks noChangeAspect="1"/>
          </p:cNvGraphicFramePr>
          <p:nvPr/>
        </p:nvGraphicFramePr>
        <p:xfrm>
          <a:off x="3657600" y="5154613"/>
          <a:ext cx="2614613" cy="712787"/>
        </p:xfrm>
        <a:graphic>
          <a:graphicData uri="http://schemas.openxmlformats.org/presentationml/2006/ole">
            <mc:AlternateContent xmlns:mc="http://schemas.openxmlformats.org/markup-compatibility/2006">
              <mc:Choice xmlns:v="urn:schemas-microsoft-com:vml" Requires="v">
                <p:oleObj spid="_x0000_s246675" name="Equation" r:id="rId20" imgW="1625400" imgH="368280" progId="Equation.DSMT4">
                  <p:embed/>
                </p:oleObj>
              </mc:Choice>
              <mc:Fallback>
                <p:oleObj name="Equation" r:id="rId20" imgW="1625400" imgH="368280" progId="Equation.DSMT4">
                  <p:embed/>
                  <p:pic>
                    <p:nvPicPr>
                      <p:cNvPr id="327704" name="Object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5154613"/>
                        <a:ext cx="2614613" cy="7127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05" name="Object 25"/>
          <p:cNvGraphicFramePr>
            <a:graphicFrameLocks noChangeAspect="1"/>
          </p:cNvGraphicFramePr>
          <p:nvPr/>
        </p:nvGraphicFramePr>
        <p:xfrm>
          <a:off x="5410200" y="5854700"/>
          <a:ext cx="919163" cy="393700"/>
        </p:xfrm>
        <a:graphic>
          <a:graphicData uri="http://schemas.openxmlformats.org/presentationml/2006/ole">
            <mc:AlternateContent xmlns:mc="http://schemas.openxmlformats.org/markup-compatibility/2006">
              <mc:Choice xmlns:v="urn:schemas-microsoft-com:vml" Requires="v">
                <p:oleObj spid="_x0000_s246676" name="Equation" r:id="rId22" imgW="571320" imgH="203040" progId="Equation.DSMT4">
                  <p:embed/>
                </p:oleObj>
              </mc:Choice>
              <mc:Fallback>
                <p:oleObj name="Equation" r:id="rId22" imgW="571320" imgH="203040" progId="Equation.DSMT4">
                  <p:embed/>
                  <p:pic>
                    <p:nvPicPr>
                      <p:cNvPr id="327705" name="Object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10200" y="5854700"/>
                        <a:ext cx="919163" cy="393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06" name="Object 26"/>
          <p:cNvGraphicFramePr>
            <a:graphicFrameLocks noChangeAspect="1"/>
          </p:cNvGraphicFramePr>
          <p:nvPr/>
        </p:nvGraphicFramePr>
        <p:xfrm>
          <a:off x="6354763" y="5867400"/>
          <a:ext cx="1798637" cy="320675"/>
        </p:xfrm>
        <a:graphic>
          <a:graphicData uri="http://schemas.openxmlformats.org/presentationml/2006/ole">
            <mc:AlternateContent xmlns:mc="http://schemas.openxmlformats.org/markup-compatibility/2006">
              <mc:Choice xmlns:v="urn:schemas-microsoft-com:vml" Requires="v">
                <p:oleObj spid="_x0000_s246677" name="Equation" r:id="rId24" imgW="1117440" imgH="164880" progId="Equation.DSMT4">
                  <p:embed/>
                </p:oleObj>
              </mc:Choice>
              <mc:Fallback>
                <p:oleObj name="Equation" r:id="rId24" imgW="1117440" imgH="164880" progId="Equation.DSMT4">
                  <p:embed/>
                  <p:pic>
                    <p:nvPicPr>
                      <p:cNvPr id="327706" name="Object 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4763" y="5867400"/>
                        <a:ext cx="1798637" cy="320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7707" name="Oval 27"/>
          <p:cNvSpPr>
            <a:spLocks noChangeArrowheads="1"/>
          </p:cNvSpPr>
          <p:nvPr/>
        </p:nvSpPr>
        <p:spPr bwMode="auto">
          <a:xfrm>
            <a:off x="7848600" y="228600"/>
            <a:ext cx="990600" cy="685800"/>
          </a:xfrm>
          <a:prstGeom prst="ellipse">
            <a:avLst/>
          </a:prstGeom>
          <a:noFill/>
          <a:ln w="12700">
            <a:solidFill>
              <a:srgbClr val="CC0000"/>
            </a:solidFill>
            <a:prstDash val="dash"/>
            <a:round/>
            <a:headEnd/>
            <a:tailEnd/>
          </a:ln>
          <a:effectLst/>
        </p:spPr>
        <p:txBody>
          <a:bodyPr wrap="none" anchor="ctr">
            <a:prstTxWarp prst="textNoShape">
              <a:avLst/>
            </a:prstTxWarp>
            <a:spAutoFit/>
          </a:bodyPr>
          <a:lstStyle/>
          <a:p>
            <a:endParaRPr lang="en-US"/>
          </a:p>
        </p:txBody>
      </p:sp>
      <p:graphicFrame>
        <p:nvGraphicFramePr>
          <p:cNvPr id="327708" name="Object 28"/>
          <p:cNvGraphicFramePr>
            <a:graphicFrameLocks noChangeAspect="1"/>
          </p:cNvGraphicFramePr>
          <p:nvPr/>
        </p:nvGraphicFramePr>
        <p:xfrm>
          <a:off x="5257800" y="2438400"/>
          <a:ext cx="1985963" cy="628650"/>
        </p:xfrm>
        <a:graphic>
          <a:graphicData uri="http://schemas.openxmlformats.org/presentationml/2006/ole">
            <mc:AlternateContent xmlns:mc="http://schemas.openxmlformats.org/markup-compatibility/2006">
              <mc:Choice xmlns:v="urn:schemas-microsoft-com:vml" Requires="v">
                <p:oleObj spid="_x0000_s246678" name="Equation" r:id="rId26" imgW="1091880" imgH="368280" progId="Equation.DSMT4">
                  <p:embed/>
                </p:oleObj>
              </mc:Choice>
              <mc:Fallback>
                <p:oleObj name="Equation" r:id="rId26" imgW="1091880" imgH="368280" progId="Equation.DSMT4">
                  <p:embed/>
                  <p:pic>
                    <p:nvPicPr>
                      <p:cNvPr id="327708" name="Object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57800" y="2438400"/>
                        <a:ext cx="1985963" cy="628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27709" name="Object 29"/>
          <p:cNvGraphicFramePr>
            <a:graphicFrameLocks noChangeAspect="1"/>
          </p:cNvGraphicFramePr>
          <p:nvPr/>
        </p:nvGraphicFramePr>
        <p:xfrm>
          <a:off x="8062913" y="2438400"/>
          <a:ext cx="623887" cy="628650"/>
        </p:xfrm>
        <a:graphic>
          <a:graphicData uri="http://schemas.openxmlformats.org/presentationml/2006/ole">
            <mc:AlternateContent xmlns:mc="http://schemas.openxmlformats.org/markup-compatibility/2006">
              <mc:Choice xmlns:v="urn:schemas-microsoft-com:vml" Requires="v">
                <p:oleObj spid="_x0000_s246679" name="Equation" r:id="rId28" imgW="342720" imgH="368280" progId="Equation.DSMT4">
                  <p:embed/>
                </p:oleObj>
              </mc:Choice>
              <mc:Fallback>
                <p:oleObj name="Equation" r:id="rId28" imgW="342720" imgH="368280" progId="Equation.DSMT4">
                  <p:embed/>
                  <p:pic>
                    <p:nvPicPr>
                      <p:cNvPr id="327709" name="Object 2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62913" y="2438400"/>
                        <a:ext cx="623887" cy="628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27710" name="Object 30"/>
          <p:cNvGraphicFramePr>
            <a:graphicFrameLocks noChangeAspect="1"/>
          </p:cNvGraphicFramePr>
          <p:nvPr/>
        </p:nvGraphicFramePr>
        <p:xfrm>
          <a:off x="3581400" y="3027363"/>
          <a:ext cx="3348038" cy="630237"/>
        </p:xfrm>
        <a:graphic>
          <a:graphicData uri="http://schemas.openxmlformats.org/presentationml/2006/ole">
            <mc:AlternateContent xmlns:mc="http://schemas.openxmlformats.org/markup-compatibility/2006">
              <mc:Choice xmlns:v="urn:schemas-microsoft-com:vml" Requires="v">
                <p:oleObj spid="_x0000_s246680" name="Equation" r:id="rId30" imgW="1841400" imgH="368280" progId="Equation.DSMT4">
                  <p:embed/>
                </p:oleObj>
              </mc:Choice>
              <mc:Fallback>
                <p:oleObj name="Equation" r:id="rId30" imgW="1841400" imgH="368280" progId="Equation.DSMT4">
                  <p:embed/>
                  <p:pic>
                    <p:nvPicPr>
                      <p:cNvPr id="327710" name="Object 3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81400" y="3027363"/>
                        <a:ext cx="3348038" cy="6302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27711" name="Object 31"/>
          <p:cNvGraphicFramePr>
            <a:graphicFrameLocks noChangeAspect="1"/>
          </p:cNvGraphicFramePr>
          <p:nvPr/>
        </p:nvGraphicFramePr>
        <p:xfrm>
          <a:off x="5105400" y="3505200"/>
          <a:ext cx="630238" cy="741363"/>
        </p:xfrm>
        <a:graphic>
          <a:graphicData uri="http://schemas.openxmlformats.org/presentationml/2006/ole">
            <mc:AlternateContent xmlns:mc="http://schemas.openxmlformats.org/markup-compatibility/2006">
              <mc:Choice xmlns:v="urn:schemas-microsoft-com:vml" Requires="v">
                <p:oleObj spid="_x0000_s246681" name="Equation" r:id="rId32" imgW="368280" imgH="419040" progId="Equation.DSMT4">
                  <p:embed/>
                </p:oleObj>
              </mc:Choice>
              <mc:Fallback>
                <p:oleObj name="Equation" r:id="rId32" imgW="368280" imgH="419040" progId="Equation.DSMT4">
                  <p:embed/>
                  <p:pic>
                    <p:nvPicPr>
                      <p:cNvPr id="327711" name="Object 3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105400" y="3505200"/>
                        <a:ext cx="630238" cy="7413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12" name="Object 32"/>
          <p:cNvGraphicFramePr>
            <a:graphicFrameLocks noChangeAspect="1"/>
          </p:cNvGraphicFramePr>
          <p:nvPr/>
        </p:nvGraphicFramePr>
        <p:xfrm>
          <a:off x="5715000" y="3505200"/>
          <a:ext cx="1258888" cy="650875"/>
        </p:xfrm>
        <a:graphic>
          <a:graphicData uri="http://schemas.openxmlformats.org/presentationml/2006/ole">
            <mc:AlternateContent xmlns:mc="http://schemas.openxmlformats.org/markup-compatibility/2006">
              <mc:Choice xmlns:v="urn:schemas-microsoft-com:vml" Requires="v">
                <p:oleObj spid="_x0000_s246682" name="Equation" r:id="rId34" imgW="736560" imgH="368280" progId="Equation.DSMT4">
                  <p:embed/>
                </p:oleObj>
              </mc:Choice>
              <mc:Fallback>
                <p:oleObj name="Equation" r:id="rId34" imgW="736560" imgH="368280" progId="Equation.DSMT4">
                  <p:embed/>
                  <p:pic>
                    <p:nvPicPr>
                      <p:cNvPr id="327712" name="Object 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15000" y="3505200"/>
                        <a:ext cx="1258888" cy="6508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13" name="Object 33"/>
          <p:cNvGraphicFramePr>
            <a:graphicFrameLocks noChangeAspect="1"/>
          </p:cNvGraphicFramePr>
          <p:nvPr/>
        </p:nvGraphicFramePr>
        <p:xfrm>
          <a:off x="6288088" y="4278313"/>
          <a:ext cx="569912" cy="368300"/>
        </p:xfrm>
        <a:graphic>
          <a:graphicData uri="http://schemas.openxmlformats.org/presentationml/2006/ole">
            <mc:AlternateContent xmlns:mc="http://schemas.openxmlformats.org/markup-compatibility/2006">
              <mc:Choice xmlns:v="urn:schemas-microsoft-com:vml" Requires="v">
                <p:oleObj spid="_x0000_s246683" name="Equation" r:id="rId36" imgW="368280" imgH="203040" progId="Equation.DSMT4">
                  <p:embed/>
                </p:oleObj>
              </mc:Choice>
              <mc:Fallback>
                <p:oleObj name="Equation" r:id="rId36" imgW="368280" imgH="203040" progId="Equation.DSMT4">
                  <p:embed/>
                  <p:pic>
                    <p:nvPicPr>
                      <p:cNvPr id="327713" name="Object 3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288088" y="4278313"/>
                        <a:ext cx="5699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14" name="Object 34"/>
          <p:cNvGraphicFramePr>
            <a:graphicFrameLocks noChangeAspect="1"/>
          </p:cNvGraphicFramePr>
          <p:nvPr/>
        </p:nvGraphicFramePr>
        <p:xfrm>
          <a:off x="6892925" y="4203700"/>
          <a:ext cx="2022475" cy="368300"/>
        </p:xfrm>
        <a:graphic>
          <a:graphicData uri="http://schemas.openxmlformats.org/presentationml/2006/ole">
            <mc:AlternateContent xmlns:mc="http://schemas.openxmlformats.org/markup-compatibility/2006">
              <mc:Choice xmlns:v="urn:schemas-microsoft-com:vml" Requires="v">
                <p:oleObj spid="_x0000_s246684" name="Equation" r:id="rId38" imgW="1307880" imgH="203040" progId="Equation.DSMT4">
                  <p:embed/>
                </p:oleObj>
              </mc:Choice>
              <mc:Fallback>
                <p:oleObj name="Equation" r:id="rId38" imgW="1307880" imgH="203040" progId="Equation.DSMT4">
                  <p:embed/>
                  <p:pic>
                    <p:nvPicPr>
                      <p:cNvPr id="327714" name="Object 3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892925" y="4203700"/>
                        <a:ext cx="2022475"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928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Nov. 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DA092534-CEB4-6140-93FE-0EA1FF9AFF86}" type="slidenum">
              <a:rPr lang="en-US"/>
              <a:pPr/>
              <a:t>7</a:t>
            </a:fld>
            <a:endParaRPr lang="en-US"/>
          </a:p>
        </p:txBody>
      </p:sp>
      <p:pic>
        <p:nvPicPr>
          <p:cNvPr id="328706" name="Picture 2" descr="FG26_011"/>
          <p:cNvPicPr>
            <a:picLocks noChangeAspect="1" noChangeArrowheads="1"/>
          </p:cNvPicPr>
          <p:nvPr/>
        </p:nvPicPr>
        <p:blipFill>
          <a:blip r:embed="rId3"/>
          <a:srcRect/>
          <a:stretch>
            <a:fillRect/>
          </a:stretch>
        </p:blipFill>
        <p:spPr bwMode="auto">
          <a:xfrm>
            <a:off x="5791200" y="495300"/>
            <a:ext cx="3352800" cy="2171700"/>
          </a:xfrm>
          <a:prstGeom prst="rect">
            <a:avLst/>
          </a:prstGeom>
          <a:noFill/>
        </p:spPr>
      </p:pic>
      <p:sp>
        <p:nvSpPr>
          <p:cNvPr id="328707" name="Rectangle 3"/>
          <p:cNvSpPr>
            <a:spLocks noGrp="1" noChangeArrowheads="1"/>
          </p:cNvSpPr>
          <p:nvPr>
            <p:ph type="body" idx="1"/>
          </p:nvPr>
        </p:nvSpPr>
        <p:spPr>
          <a:xfrm>
            <a:off x="228600" y="533400"/>
            <a:ext cx="5715000" cy="2362200"/>
          </a:xfrm>
        </p:spPr>
        <p:txBody>
          <a:bodyPr/>
          <a:lstStyle/>
          <a:p>
            <a:pPr>
              <a:lnSpc>
                <a:spcPct val="90000"/>
              </a:lnSpc>
            </a:pPr>
            <a:r>
              <a:rPr lang="en-US" dirty="0"/>
              <a:t>Some circuits are very complicated to do the analysis using the simple combinations of resistors</a:t>
            </a:r>
          </a:p>
          <a:p>
            <a:pPr lvl="1">
              <a:lnSpc>
                <a:spcPct val="90000"/>
              </a:lnSpc>
            </a:pPr>
            <a:r>
              <a:rPr lang="en-US" dirty="0"/>
              <a:t>G. R. Kirchhoff devised two rules to deal with complicated circuits.</a:t>
            </a:r>
          </a:p>
        </p:txBody>
      </p:sp>
      <p:sp>
        <p:nvSpPr>
          <p:cNvPr id="328708" name="Rectangle 4"/>
          <p:cNvSpPr>
            <a:spLocks noGrp="1" noChangeArrowheads="1"/>
          </p:cNvSpPr>
          <p:nvPr>
            <p:ph type="title"/>
          </p:nvPr>
        </p:nvSpPr>
        <p:spPr>
          <a:xfrm>
            <a:off x="838200" y="0"/>
            <a:ext cx="7239000" cy="609600"/>
          </a:xfrm>
        </p:spPr>
        <p:txBody>
          <a:bodyPr/>
          <a:lstStyle/>
          <a:p>
            <a:r>
              <a:rPr lang="en-US" dirty="0"/>
              <a:t> Kirchhoff’s Rules – the 1</a:t>
            </a:r>
            <a:r>
              <a:rPr lang="en-US" baseline="30000" dirty="0"/>
              <a:t>st</a:t>
            </a:r>
            <a:r>
              <a:rPr lang="en-US" dirty="0"/>
              <a:t> Rule</a:t>
            </a:r>
          </a:p>
        </p:txBody>
      </p:sp>
      <p:graphicFrame>
        <p:nvGraphicFramePr>
          <p:cNvPr id="32870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7664" name="Equation" r:id="rId4" imgW="914400" imgH="190080" progId="Equation.DSMT4">
                  <p:embed/>
                </p:oleObj>
              </mc:Choice>
              <mc:Fallback>
                <p:oleObj name="Equation" r:id="rId4" imgW="914400" imgH="190080" progId="Equation.DSMT4">
                  <p:embed/>
                  <p:pic>
                    <p:nvPicPr>
                      <p:cNvPr id="3287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8710" name="Rectangle 6"/>
          <p:cNvSpPr>
            <a:spLocks noChangeArrowheads="1"/>
          </p:cNvSpPr>
          <p:nvPr/>
        </p:nvSpPr>
        <p:spPr bwMode="auto">
          <a:xfrm>
            <a:off x="304800" y="2667000"/>
            <a:ext cx="8686800" cy="3657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Kirchhoff’s rules are based on </a:t>
            </a:r>
            <a:r>
              <a:rPr lang="en-US" sz="3200" b="1" u="sng" dirty="0">
                <a:solidFill>
                  <a:srgbClr val="FF0000"/>
                </a:solidFill>
                <a:latin typeface="Arial Narrow" charset="0"/>
              </a:rPr>
              <a:t>conservation of charge and conservation of energy</a:t>
            </a:r>
          </a:p>
          <a:p>
            <a:pPr marL="742950" lvl="1" indent="-285750">
              <a:spcBef>
                <a:spcPct val="20000"/>
              </a:spcBef>
              <a:buFontTx/>
              <a:buChar char="–"/>
            </a:pPr>
            <a:r>
              <a:rPr lang="en-US" sz="2800" dirty="0">
                <a:solidFill>
                  <a:srgbClr val="660066"/>
                </a:solidFill>
                <a:latin typeface="Arial Narrow" charset="0"/>
                <a:ea typeface="ＭＳ Ｐゴシック" charset="-128"/>
              </a:rPr>
              <a:t>Kirchhoff’s 1</a:t>
            </a:r>
            <a:r>
              <a:rPr lang="en-US" sz="2800" baseline="30000" dirty="0">
                <a:solidFill>
                  <a:srgbClr val="660066"/>
                </a:solidFill>
                <a:latin typeface="Arial Narrow" charset="0"/>
                <a:ea typeface="ＭＳ Ｐゴシック" charset="-128"/>
              </a:rPr>
              <a:t>st</a:t>
            </a:r>
            <a:r>
              <a:rPr lang="en-US" sz="2800" dirty="0">
                <a:solidFill>
                  <a:srgbClr val="660066"/>
                </a:solidFill>
                <a:latin typeface="Arial Narrow" charset="0"/>
                <a:ea typeface="ＭＳ Ｐゴシック" charset="-128"/>
              </a:rPr>
              <a:t> rule: The junction rule, </a:t>
            </a:r>
            <a:r>
              <a:rPr lang="en-US" sz="2800" b="1" u="sng" dirty="0">
                <a:solidFill>
                  <a:srgbClr val="FF0000"/>
                </a:solidFill>
                <a:latin typeface="Arial Narrow" charset="0"/>
                <a:ea typeface="ＭＳ Ｐゴシック" charset="-128"/>
              </a:rPr>
              <a:t>charge conservation</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a:solidFill>
                  <a:srgbClr val="003300"/>
                </a:solidFill>
                <a:latin typeface="Arial Narrow" charset="0"/>
                <a:ea typeface="ＭＳ Ｐゴシック" charset="-128"/>
              </a:rPr>
              <a:t>At any junction point, the sum of all currents entering the junction must equal to the sum of all currents leaving the junction. </a:t>
            </a:r>
            <a:r>
              <a:rPr lang="en-US" dirty="0"/>
              <a:t>(</a:t>
            </a:r>
            <a:r>
              <a:rPr lang="en-US" dirty="0">
                <a:solidFill>
                  <a:srgbClr val="CC00CC"/>
                </a:solidFill>
                <a:latin typeface="+mj-lt"/>
              </a:rPr>
              <a:t>poll 5</a:t>
            </a:r>
            <a:r>
              <a:rPr lang="en-US" dirty="0"/>
              <a:t>)</a:t>
            </a:r>
            <a:endParaRPr lang="en-US" dirty="0">
              <a:solidFill>
                <a:srgbClr val="003300"/>
              </a:solidFill>
              <a:latin typeface="Arial Narrow" charset="0"/>
              <a:ea typeface="ＭＳ Ｐゴシック" charset="-128"/>
            </a:endParaRPr>
          </a:p>
          <a:p>
            <a:pPr marL="1143000" lvl="2" indent="-228600">
              <a:spcBef>
                <a:spcPct val="20000"/>
              </a:spcBef>
              <a:buFontTx/>
              <a:buChar char="•"/>
            </a:pPr>
            <a:r>
              <a:rPr lang="en-US" dirty="0">
                <a:solidFill>
                  <a:srgbClr val="003300"/>
                </a:solidFill>
                <a:latin typeface="Arial Narrow" charset="0"/>
                <a:ea typeface="ＭＳ Ｐゴシック" charset="-128"/>
              </a:rPr>
              <a:t>In other words, what goes in must come out.</a:t>
            </a:r>
          </a:p>
          <a:p>
            <a:pPr marL="1143000" lvl="2" indent="-228600">
              <a:spcBef>
                <a:spcPct val="20000"/>
              </a:spcBef>
              <a:buFontTx/>
              <a:buChar char="•"/>
            </a:pPr>
            <a:r>
              <a:rPr lang="en-US" dirty="0">
                <a:solidFill>
                  <a:srgbClr val="003300"/>
                </a:solidFill>
                <a:latin typeface="Arial Narrow" charset="0"/>
                <a:ea typeface="ＭＳ Ｐゴシック" charset="-128"/>
              </a:rPr>
              <a:t>At junction </a:t>
            </a:r>
            <a:r>
              <a:rPr lang="en-US" dirty="0">
                <a:solidFill>
                  <a:srgbClr val="003300"/>
                </a:solidFill>
                <a:latin typeface="Monotype Corsiva" charset="0"/>
                <a:ea typeface="ＭＳ Ｐゴシック" charset="-128"/>
              </a:rPr>
              <a:t>a</a:t>
            </a:r>
            <a:r>
              <a:rPr lang="en-US" dirty="0">
                <a:solidFill>
                  <a:srgbClr val="003300"/>
                </a:solidFill>
                <a:latin typeface="Arial Narrow" charset="0"/>
                <a:ea typeface="ＭＳ Ｐゴシック" charset="-128"/>
              </a:rPr>
              <a:t> in the figure,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comes into the junction while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and I</a:t>
            </a:r>
            <a:r>
              <a:rPr lang="en-US" baseline="-25000" dirty="0">
                <a:solidFill>
                  <a:srgbClr val="003300"/>
                </a:solidFill>
                <a:latin typeface="Arial Narrow" charset="0"/>
                <a:ea typeface="ＭＳ Ｐゴシック" charset="-128"/>
              </a:rPr>
              <a:t>2</a:t>
            </a:r>
            <a:r>
              <a:rPr lang="en-US" dirty="0">
                <a:solidFill>
                  <a:srgbClr val="003300"/>
                </a:solidFill>
                <a:latin typeface="Arial Narrow" charset="0"/>
                <a:ea typeface="ＭＳ Ｐゴシック" charset="-128"/>
              </a:rPr>
              <a:t> leaves: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I</a:t>
            </a:r>
            <a:r>
              <a:rPr lang="en-US" baseline="-25000" dirty="0">
                <a:solidFill>
                  <a:srgbClr val="003300"/>
                </a:solidFill>
                <a:latin typeface="Arial Narrow" charset="0"/>
                <a:ea typeface="ＭＳ Ｐゴシック" charset="-128"/>
              </a:rPr>
              <a:t>2</a:t>
            </a:r>
            <a:endParaRPr lang="en-US" dirty="0">
              <a:solidFill>
                <a:srgbClr val="003300"/>
              </a:solidFill>
              <a:latin typeface="Arial Narrow" charset="0"/>
              <a:ea typeface="ＭＳ Ｐゴシック" charset="-128"/>
            </a:endParaRPr>
          </a:p>
        </p:txBody>
      </p:sp>
    </p:spTree>
    <p:extLst>
      <p:ext uri="{BB962C8B-B14F-4D97-AF65-F5344CB8AC3E}">
        <p14:creationId xmlns:p14="http://schemas.microsoft.com/office/powerpoint/2010/main" val="140862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Nov. 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CD6BECFF-7D66-AA4A-8342-807F3767FDEC}" type="slidenum">
              <a:rPr lang="en-US"/>
              <a:pPr/>
              <a:t>8</a:t>
            </a:fld>
            <a:endParaRPr lang="en-US"/>
          </a:p>
        </p:txBody>
      </p:sp>
      <p:sp>
        <p:nvSpPr>
          <p:cNvPr id="329730" name="Rectangle 2"/>
          <p:cNvSpPr>
            <a:spLocks noGrp="1" noChangeArrowheads="1"/>
          </p:cNvSpPr>
          <p:nvPr>
            <p:ph type="title"/>
          </p:nvPr>
        </p:nvSpPr>
        <p:spPr>
          <a:xfrm>
            <a:off x="838200" y="76200"/>
            <a:ext cx="7239000" cy="609600"/>
          </a:xfrm>
        </p:spPr>
        <p:txBody>
          <a:bodyPr/>
          <a:lstStyle/>
          <a:p>
            <a:r>
              <a:rPr lang="en-US" dirty="0"/>
              <a:t> Kirchhoff’s Rules – the 2</a:t>
            </a:r>
            <a:r>
              <a:rPr lang="en-US" baseline="30000" dirty="0"/>
              <a:t>nd</a:t>
            </a:r>
            <a:r>
              <a:rPr lang="en-US" dirty="0"/>
              <a:t> Rule</a:t>
            </a:r>
          </a:p>
        </p:txBody>
      </p:sp>
      <p:graphicFrame>
        <p:nvGraphicFramePr>
          <p:cNvPr id="3297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8688" name="Equation" r:id="rId3" imgW="914400" imgH="190080" progId="Equation.DSMT4">
                  <p:embed/>
                </p:oleObj>
              </mc:Choice>
              <mc:Fallback>
                <p:oleObj name="Equation" r:id="rId3" imgW="914400" imgH="190080" progId="Equation.DSMT4">
                  <p:embed/>
                  <p:pic>
                    <p:nvPicPr>
                      <p:cNvPr id="3297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29732" name="Picture 4" descr="FG26_012"/>
          <p:cNvPicPr>
            <a:picLocks noChangeAspect="1" noChangeArrowheads="1"/>
          </p:cNvPicPr>
          <p:nvPr/>
        </p:nvPicPr>
        <p:blipFill>
          <a:blip r:embed="rId5"/>
          <a:srcRect/>
          <a:stretch>
            <a:fillRect/>
          </a:stretch>
        </p:blipFill>
        <p:spPr bwMode="auto">
          <a:xfrm>
            <a:off x="5486400" y="685800"/>
            <a:ext cx="4419600" cy="2133600"/>
          </a:xfrm>
          <a:prstGeom prst="rect">
            <a:avLst/>
          </a:prstGeom>
          <a:noFill/>
        </p:spPr>
      </p:pic>
      <p:sp>
        <p:nvSpPr>
          <p:cNvPr id="329733" name="Rectangle 5"/>
          <p:cNvSpPr>
            <a:spLocks noGrp="1" noChangeArrowheads="1"/>
          </p:cNvSpPr>
          <p:nvPr>
            <p:ph type="body" idx="1"/>
          </p:nvPr>
        </p:nvSpPr>
        <p:spPr>
          <a:xfrm>
            <a:off x="381000" y="914400"/>
            <a:ext cx="5943600" cy="1752600"/>
          </a:xfrm>
        </p:spPr>
        <p:txBody>
          <a:bodyPr/>
          <a:lstStyle/>
          <a:p>
            <a:r>
              <a:rPr lang="en-US" sz="2800" dirty="0" err="1"/>
              <a:t>Kirchoff’s</a:t>
            </a:r>
            <a:r>
              <a:rPr lang="en-US" sz="2800" dirty="0"/>
              <a:t> 2</a:t>
            </a:r>
            <a:r>
              <a:rPr lang="en-US" sz="2800" baseline="30000" dirty="0"/>
              <a:t>nd</a:t>
            </a:r>
            <a:r>
              <a:rPr lang="en-US" sz="2800" dirty="0"/>
              <a:t> rule: The loop rule, </a:t>
            </a:r>
            <a:r>
              <a:rPr lang="en-US" sz="2800" b="1" u="sng" dirty="0">
                <a:solidFill>
                  <a:srgbClr val="FF0000"/>
                </a:solidFill>
              </a:rPr>
              <a:t>Conservation of energy</a:t>
            </a:r>
            <a:endParaRPr lang="en-US" sz="2800" dirty="0"/>
          </a:p>
          <a:p>
            <a:pPr lvl="1"/>
            <a:r>
              <a:rPr lang="en-US" sz="2400" dirty="0"/>
              <a:t>The sum of the changes in potential in any closed path of a circuit must be zero. (</a:t>
            </a:r>
            <a:r>
              <a:rPr lang="en-US" sz="2400" dirty="0">
                <a:solidFill>
                  <a:srgbClr val="CC00CC"/>
                </a:solidFill>
              </a:rPr>
              <a:t>poll 5</a:t>
            </a:r>
            <a:r>
              <a:rPr lang="en-US" sz="2400" dirty="0"/>
              <a:t>)</a:t>
            </a:r>
          </a:p>
        </p:txBody>
      </p:sp>
      <p:sp>
        <p:nvSpPr>
          <p:cNvPr id="329734" name="Rectangle 6"/>
          <p:cNvSpPr>
            <a:spLocks noChangeArrowheads="1"/>
          </p:cNvSpPr>
          <p:nvPr/>
        </p:nvSpPr>
        <p:spPr bwMode="auto">
          <a:xfrm>
            <a:off x="304800" y="2743200"/>
            <a:ext cx="8839200" cy="3429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The current in the circuit in the figure is                              . </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Point </a:t>
            </a:r>
            <a:r>
              <a:rPr lang="en-US" sz="2000" dirty="0">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is the highest potential point while point </a:t>
            </a:r>
            <a:r>
              <a:rPr lang="en-US" sz="2000" dirty="0">
                <a:solidFill>
                  <a:srgbClr val="660066"/>
                </a:solidFill>
                <a:latin typeface="Monotype Corsiva"/>
                <a:ea typeface="ＭＳ Ｐゴシック" charset="-128"/>
                <a:cs typeface="Monotype Corsiva"/>
              </a:rPr>
              <a:t>d</a:t>
            </a:r>
            <a:r>
              <a:rPr lang="en-US" sz="2000" dirty="0">
                <a:solidFill>
                  <a:srgbClr val="660066"/>
                </a:solidFill>
                <a:latin typeface="Arial Narrow" charset="0"/>
                <a:ea typeface="ＭＳ Ｐゴシック" charset="-128"/>
              </a:rPr>
              <a:t> is the lowest potential.</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When the test charge starts at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returns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 total potential change is 0.</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no potential change since there is no source of potential nor any resistance.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there is a 400</a:t>
            </a:r>
            <a:r>
              <a:rPr lang="en-US" sz="2000" dirty="0">
                <a:solidFill>
                  <a:srgbClr val="660066"/>
                </a:solidFill>
                <a:latin typeface="Symbol" charset="2"/>
                <a:ea typeface="ＭＳ Ｐゴシック" charset="-128"/>
              </a:rPr>
              <a:t>Ω</a:t>
            </a:r>
            <a:r>
              <a:rPr lang="en-US" sz="2000" dirty="0">
                <a:solidFill>
                  <a:srgbClr val="660066"/>
                </a:solidFill>
                <a:latin typeface="Arial Narrow" charset="0"/>
                <a:ea typeface="ＭＳ Ｐゴシック" charset="-128"/>
              </a:rPr>
              <a:t> resistance, causing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there is a 290</a:t>
            </a:r>
            <a:r>
              <a:rPr lang="en-US" sz="2000" dirty="0">
                <a:solidFill>
                  <a:srgbClr val="660066"/>
                </a:solidFill>
                <a:latin typeface="Symbol" charset="2"/>
                <a:ea typeface="ＭＳ Ｐゴシック" charset="-128"/>
              </a:rPr>
              <a:t>Ω</a:t>
            </a:r>
            <a:r>
              <a:rPr lang="en-US" sz="2000" dirty="0">
                <a:solidFill>
                  <a:srgbClr val="660066"/>
                </a:solidFill>
                <a:latin typeface="Arial Narrow" charset="0"/>
                <a:ea typeface="ＭＳ Ｐゴシック" charset="-128"/>
              </a:rPr>
              <a:t> resistance, causing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Since these are voltage drops, we use negative sign for these, -6.8V and -5.2V.</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No change between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while from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there is +12V change.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Thus the total change of the voltage through the loop is:                                    .</a:t>
            </a:r>
          </a:p>
        </p:txBody>
      </p:sp>
      <p:sp>
        <p:nvSpPr>
          <p:cNvPr id="2" name="TextBox 1">
            <a:extLst>
              <a:ext uri="{FF2B5EF4-FFF2-40B4-BE49-F238E27FC236}">
                <a16:creationId xmlns:a16="http://schemas.microsoft.com/office/drawing/2014/main" id="{EA9C20DC-BD94-CA45-AFDC-2D9B0FED278E}"/>
              </a:ext>
            </a:extLst>
          </p:cNvPr>
          <p:cNvSpPr txBox="1"/>
          <p:nvPr/>
        </p:nvSpPr>
        <p:spPr>
          <a:xfrm>
            <a:off x="5029200" y="2738735"/>
            <a:ext cx="2129109" cy="461665"/>
          </a:xfrm>
          <a:prstGeom prst="rect">
            <a:avLst/>
          </a:prstGeom>
          <a:noFill/>
        </p:spPr>
        <p:txBody>
          <a:bodyPr wrap="none" rtlCol="0">
            <a:spAutoFit/>
          </a:bodyPr>
          <a:lstStyle/>
          <a:p>
            <a:r>
              <a:rPr lang="en-US" dirty="0">
                <a:solidFill>
                  <a:schemeClr val="accent6"/>
                </a:solidFill>
                <a:latin typeface="+mn-lt"/>
              </a:rPr>
              <a:t>I=12/690=0.017A</a:t>
            </a:r>
          </a:p>
        </p:txBody>
      </p:sp>
      <p:sp>
        <p:nvSpPr>
          <p:cNvPr id="13" name="TextBox 12">
            <a:extLst>
              <a:ext uri="{FF2B5EF4-FFF2-40B4-BE49-F238E27FC236}">
                <a16:creationId xmlns:a16="http://schemas.microsoft.com/office/drawing/2014/main" id="{99DD6638-92C5-AD4C-8230-8FE97ADED7CC}"/>
              </a:ext>
            </a:extLst>
          </p:cNvPr>
          <p:cNvSpPr txBox="1"/>
          <p:nvPr/>
        </p:nvSpPr>
        <p:spPr>
          <a:xfrm>
            <a:off x="6096000" y="4400490"/>
            <a:ext cx="2032929" cy="400110"/>
          </a:xfrm>
          <a:prstGeom prst="rect">
            <a:avLst/>
          </a:prstGeom>
          <a:noFill/>
        </p:spPr>
        <p:txBody>
          <a:bodyPr wrap="none" rtlCol="0">
            <a:spAutoFit/>
          </a:bodyPr>
          <a:lstStyle/>
          <a:p>
            <a:r>
              <a:rPr lang="en-US" sz="2000" dirty="0">
                <a:solidFill>
                  <a:srgbClr val="FF0000"/>
                </a:solidFill>
                <a:latin typeface="+mn-lt"/>
              </a:rPr>
              <a:t>IR=0.017*400=6.8V</a:t>
            </a:r>
          </a:p>
        </p:txBody>
      </p:sp>
      <p:sp>
        <p:nvSpPr>
          <p:cNvPr id="14" name="TextBox 13">
            <a:extLst>
              <a:ext uri="{FF2B5EF4-FFF2-40B4-BE49-F238E27FC236}">
                <a16:creationId xmlns:a16="http://schemas.microsoft.com/office/drawing/2014/main" id="{407FC2B7-BA7E-AE4F-9E3D-F4DD03298753}"/>
              </a:ext>
            </a:extLst>
          </p:cNvPr>
          <p:cNvSpPr txBox="1"/>
          <p:nvPr/>
        </p:nvSpPr>
        <p:spPr>
          <a:xfrm>
            <a:off x="6120471" y="4724400"/>
            <a:ext cx="2032929" cy="400110"/>
          </a:xfrm>
          <a:prstGeom prst="rect">
            <a:avLst/>
          </a:prstGeom>
          <a:noFill/>
        </p:spPr>
        <p:txBody>
          <a:bodyPr wrap="none" rtlCol="0">
            <a:spAutoFit/>
          </a:bodyPr>
          <a:lstStyle/>
          <a:p>
            <a:r>
              <a:rPr lang="en-US" sz="2000" dirty="0">
                <a:solidFill>
                  <a:srgbClr val="FF0000"/>
                </a:solidFill>
                <a:latin typeface="+mn-lt"/>
              </a:rPr>
              <a:t>IR=0.017*290=5.2V</a:t>
            </a:r>
          </a:p>
        </p:txBody>
      </p:sp>
      <p:sp>
        <p:nvSpPr>
          <p:cNvPr id="16" name="TextBox 15">
            <a:extLst>
              <a:ext uri="{FF2B5EF4-FFF2-40B4-BE49-F238E27FC236}">
                <a16:creationId xmlns:a16="http://schemas.microsoft.com/office/drawing/2014/main" id="{810100C5-29AC-2C4A-AF1F-37D216609F35}"/>
              </a:ext>
            </a:extLst>
          </p:cNvPr>
          <p:cNvSpPr txBox="1"/>
          <p:nvPr/>
        </p:nvSpPr>
        <p:spPr>
          <a:xfrm>
            <a:off x="6324600" y="5715000"/>
            <a:ext cx="2059859" cy="400110"/>
          </a:xfrm>
          <a:prstGeom prst="rect">
            <a:avLst/>
          </a:prstGeom>
          <a:noFill/>
        </p:spPr>
        <p:txBody>
          <a:bodyPr wrap="none" rtlCol="0">
            <a:spAutoFit/>
          </a:bodyPr>
          <a:lstStyle/>
          <a:p>
            <a:r>
              <a:rPr lang="en-US" sz="2000" dirty="0">
                <a:solidFill>
                  <a:srgbClr val="FF0000"/>
                </a:solidFill>
                <a:latin typeface="Arial Narrow" charset="0"/>
                <a:ea typeface="ＭＳ Ｐゴシック" charset="-128"/>
              </a:rPr>
              <a:t>-6.8V-5.2V+12V=0V</a:t>
            </a:r>
            <a:endParaRPr lang="en-US" sz="2000" dirty="0">
              <a:solidFill>
                <a:srgbClr val="FF0000"/>
              </a:solidFill>
              <a:latin typeface="+mn-lt"/>
            </a:endParaRPr>
          </a:p>
        </p:txBody>
      </p:sp>
    </p:spTree>
    <p:extLst>
      <p:ext uri="{BB962C8B-B14F-4D97-AF65-F5344CB8AC3E}">
        <p14:creationId xmlns:p14="http://schemas.microsoft.com/office/powerpoint/2010/main" val="4292263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Nov. 2,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01F104DF-547A-E245-A12B-6ACECAA20D22}" type="slidenum">
              <a:rPr lang="en-US"/>
              <a:pPr/>
              <a:t>9</a:t>
            </a:fld>
            <a:endParaRPr lang="en-US"/>
          </a:p>
        </p:txBody>
      </p:sp>
      <p:sp>
        <p:nvSpPr>
          <p:cNvPr id="330754" name="Rectangle 2"/>
          <p:cNvSpPr>
            <a:spLocks noGrp="1" noChangeArrowheads="1"/>
          </p:cNvSpPr>
          <p:nvPr>
            <p:ph type="body" idx="1"/>
          </p:nvPr>
        </p:nvSpPr>
        <p:spPr>
          <a:xfrm>
            <a:off x="228600" y="762000"/>
            <a:ext cx="8534400" cy="5410200"/>
          </a:xfrm>
        </p:spPr>
        <p:txBody>
          <a:bodyPr/>
          <a:lstStyle/>
          <a:p>
            <a:pPr marL="609600" indent="-609600">
              <a:spcBef>
                <a:spcPts val="72"/>
              </a:spcBef>
              <a:buFontTx/>
              <a:buAutoNum type="arabicPeriod"/>
            </a:pPr>
            <a:r>
              <a:rPr lang="en-US" sz="2800" dirty="0"/>
              <a:t>Determine directions of the flow of currents at the junctions and label each and everyone of the currents.</a:t>
            </a:r>
          </a:p>
          <a:p>
            <a:pPr marL="990600" lvl="1" indent="-533400">
              <a:spcBef>
                <a:spcPts val="72"/>
              </a:spcBef>
              <a:buFontTx/>
              <a:buChar char="•"/>
            </a:pPr>
            <a:r>
              <a:rPr lang="en-US" sz="2400" dirty="0"/>
              <a:t>It does not matter which direction, you decide but keep it!</a:t>
            </a:r>
          </a:p>
          <a:p>
            <a:pPr marL="990600" lvl="1" indent="-533400">
              <a:spcBef>
                <a:spcPts val="72"/>
              </a:spcBef>
              <a:buFontTx/>
              <a:buChar char="•"/>
            </a:pPr>
            <a:r>
              <a:rPr lang="en-US" sz="2400" dirty="0"/>
              <a:t>If the value of the current after completing the calculations are negative, you just need to flip the direction of the current flow.</a:t>
            </a:r>
          </a:p>
          <a:p>
            <a:pPr marL="609600" indent="-609600">
              <a:spcBef>
                <a:spcPts val="72"/>
              </a:spcBef>
              <a:buFontTx/>
              <a:buAutoNum type="arabicPeriod"/>
            </a:pPr>
            <a:r>
              <a:rPr lang="en-US" sz="2800" dirty="0"/>
              <a:t>Write down the current equation based on Kirchhoff’s 1</a:t>
            </a:r>
            <a:r>
              <a:rPr lang="en-US" sz="2800" baseline="30000" dirty="0"/>
              <a:t>st</a:t>
            </a:r>
            <a:r>
              <a:rPr lang="en-US" sz="2800" dirty="0"/>
              <a:t> rule at various junctions. (based on conservation of? </a:t>
            </a:r>
            <a:r>
              <a:rPr lang="en-US" sz="2800" dirty="0">
                <a:solidFill>
                  <a:srgbClr val="CC00CC"/>
                </a:solidFill>
              </a:rPr>
              <a:t>Poll 5</a:t>
            </a:r>
            <a:r>
              <a:rPr lang="en-US" sz="2800" dirty="0"/>
              <a:t>)</a:t>
            </a:r>
          </a:p>
          <a:p>
            <a:pPr marL="990600" lvl="1" indent="-533400">
              <a:spcBef>
                <a:spcPts val="72"/>
              </a:spcBef>
              <a:buFontTx/>
              <a:buChar char="•"/>
            </a:pPr>
            <a:r>
              <a:rPr lang="en-US" sz="2400" dirty="0"/>
              <a:t>Be sure to see if any of equations are the same.</a:t>
            </a:r>
          </a:p>
          <a:p>
            <a:pPr marL="609600" indent="-609600">
              <a:spcBef>
                <a:spcPts val="72"/>
              </a:spcBef>
              <a:buFontTx/>
              <a:buAutoNum type="arabicPeriod"/>
            </a:pPr>
            <a:r>
              <a:rPr lang="en-US" sz="2800" dirty="0"/>
              <a:t>Choose closed loops in the circuit (</a:t>
            </a:r>
            <a:r>
              <a:rPr lang="en-US" sz="2800" dirty="0">
                <a:solidFill>
                  <a:srgbClr val="CC00CC"/>
                </a:solidFill>
              </a:rPr>
              <a:t>poll 5</a:t>
            </a:r>
            <a:r>
              <a:rPr lang="en-US" sz="2800" dirty="0"/>
              <a:t>)</a:t>
            </a:r>
          </a:p>
          <a:p>
            <a:pPr marL="609600" indent="-609600">
              <a:spcBef>
                <a:spcPts val="72"/>
              </a:spcBef>
              <a:buFontTx/>
              <a:buAutoNum type="arabicPeriod"/>
            </a:pPr>
            <a:r>
              <a:rPr lang="en-US" sz="2800" dirty="0"/>
              <a:t>Write down the potential in each interval of the junctions, keeping the sign properly.</a:t>
            </a:r>
          </a:p>
          <a:p>
            <a:pPr marL="609600" indent="-609600">
              <a:spcBef>
                <a:spcPts val="72"/>
              </a:spcBef>
              <a:buFontTx/>
              <a:buAutoNum type="arabicPeriod"/>
            </a:pPr>
            <a:r>
              <a:rPr lang="en-US" sz="2800" dirty="0"/>
              <a:t>Write down the potential equations for each loop.</a:t>
            </a:r>
          </a:p>
          <a:p>
            <a:pPr marL="609600" indent="-609600">
              <a:spcBef>
                <a:spcPts val="72"/>
              </a:spcBef>
              <a:buFontTx/>
              <a:buAutoNum type="arabicPeriod"/>
            </a:pPr>
            <a:r>
              <a:rPr lang="en-US" sz="2800" dirty="0"/>
              <a:t>Solve the equations for the unknowns.</a:t>
            </a:r>
          </a:p>
        </p:txBody>
      </p:sp>
      <p:sp>
        <p:nvSpPr>
          <p:cNvPr id="330755" name="Rectangle 3"/>
          <p:cNvSpPr>
            <a:spLocks noGrp="1" noChangeArrowheads="1"/>
          </p:cNvSpPr>
          <p:nvPr>
            <p:ph type="title"/>
          </p:nvPr>
        </p:nvSpPr>
        <p:spPr>
          <a:xfrm>
            <a:off x="838200" y="152400"/>
            <a:ext cx="7239000" cy="609600"/>
          </a:xfrm>
        </p:spPr>
        <p:txBody>
          <a:bodyPr/>
          <a:lstStyle/>
          <a:p>
            <a:r>
              <a:rPr lang="en-US" dirty="0"/>
              <a:t> Using Kirchhoff’s Rules</a:t>
            </a:r>
          </a:p>
        </p:txBody>
      </p:sp>
      <p:graphicFrame>
        <p:nvGraphicFramePr>
          <p:cNvPr id="33075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9713" name="Equation" r:id="rId3" imgW="914400" imgH="190080" progId="Equation.DSMT4">
                  <p:embed/>
                </p:oleObj>
              </mc:Choice>
              <mc:Fallback>
                <p:oleObj name="Equation" r:id="rId3" imgW="914400" imgH="190080" progId="Equation.DSMT4">
                  <p:embed/>
                  <p:pic>
                    <p:nvPicPr>
                      <p:cNvPr id="3307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587912"/>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65586</TotalTime>
  <Words>2177</Words>
  <Application>Microsoft Macintosh PowerPoint</Application>
  <PresentationFormat>On-screen Show (4:3)</PresentationFormat>
  <Paragraphs>209</Paragraphs>
  <Slides>16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Arial Narrow</vt:lpstr>
      <vt:lpstr>Courier New</vt:lpstr>
      <vt:lpstr>Edwardian Script ITC</vt:lpstr>
      <vt:lpstr>Monotype Corsiva</vt:lpstr>
      <vt:lpstr>Symbol</vt:lpstr>
      <vt:lpstr>Times New Roman</vt:lpstr>
      <vt:lpstr>phys1443-spring02</vt:lpstr>
      <vt:lpstr>Equation</vt:lpstr>
      <vt:lpstr>PHYS 1441 – Section 002 Lecture #16</vt:lpstr>
      <vt:lpstr>Announcements</vt:lpstr>
      <vt:lpstr>SP#5 – Civic Duty II: Election Participation</vt:lpstr>
      <vt:lpstr>Access code sheet/Sticker</vt:lpstr>
      <vt:lpstr> Resistor and Capacitor Arrangements</vt:lpstr>
      <vt:lpstr>Example 26 – 5 </vt:lpstr>
      <vt:lpstr> Kirchhoff’s Rules – the 1st Rule</vt:lpstr>
      <vt:lpstr> Kirchhoff’s Rules – the 2nd Rule</vt:lpstr>
      <vt:lpstr> Using Kirchhoff’s Rules</vt:lpstr>
      <vt:lpstr>Example 26 – 9</vt:lpstr>
      <vt:lpstr>Example 26 – 9, cnt’d</vt:lpstr>
      <vt:lpstr> EMFs in Series and Parallel: Charging a Battery</vt:lpstr>
      <vt:lpstr> RC Circuits</vt:lpstr>
      <vt:lpstr> RC Circuits</vt:lpstr>
      <vt:lpstr> Analysis of RC Circuits</vt:lpstr>
      <vt:lpstr>Example 26 – 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1240</cp:revision>
  <cp:lastPrinted>2020-11-02T20:44:39Z</cp:lastPrinted>
  <dcterms:created xsi:type="dcterms:W3CDTF">2012-01-19T04:21:20Z</dcterms:created>
  <dcterms:modified xsi:type="dcterms:W3CDTF">2020-11-02T20:44:42Z</dcterms:modified>
</cp:coreProperties>
</file>