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91" r:id="rId2"/>
    <p:sldId id="481" r:id="rId3"/>
    <p:sldId id="744" r:id="rId4"/>
    <p:sldId id="688" r:id="rId5"/>
    <p:sldId id="754" r:id="rId6"/>
    <p:sldId id="756" r:id="rId7"/>
    <p:sldId id="629" r:id="rId8"/>
    <p:sldId id="630" r:id="rId9"/>
    <p:sldId id="631" r:id="rId10"/>
    <p:sldId id="632" r:id="rId11"/>
    <p:sldId id="633" r:id="rId12"/>
    <p:sldId id="708" r:id="rId13"/>
    <p:sldId id="709" r:id="rId14"/>
    <p:sldId id="710" r:id="rId15"/>
    <p:sldId id="711" r:id="rId16"/>
    <p:sldId id="712" r:id="rId17"/>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3300"/>
    <a:srgbClr val="FFFFCC"/>
    <a:srgbClr val="FFFF99"/>
    <a:srgbClr val="99FFCC"/>
    <a:srgbClr val="660066"/>
    <a:srgbClr val="CC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662"/>
    <p:restoredTop sz="94660"/>
  </p:normalViewPr>
  <p:slideViewPr>
    <p:cSldViewPr>
      <p:cViewPr varScale="1">
        <p:scale>
          <a:sx n="136" d="100"/>
          <a:sy n="136" d="100"/>
        </p:scale>
        <p:origin x="1176"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5.wmf"/><Relationship Id="rId6" Type="http://schemas.openxmlformats.org/officeDocument/2006/relationships/image" Target="../media/image71.wmf"/><Relationship Id="rId5" Type="http://schemas.openxmlformats.org/officeDocument/2006/relationships/image" Target="../media/image70.wmf"/><Relationship Id="rId4" Type="http://schemas.openxmlformats.org/officeDocument/2006/relationships/image" Target="../media/image69.wmf"/></Relationships>
</file>

<file path=ppt/drawings/_rels/vmlDrawing12.vml.rels><?xml version="1.0" encoding="UTF-8" standalone="yes"?>
<Relationships xmlns="http://schemas.openxmlformats.org/package/2006/relationships"><Relationship Id="rId13" Type="http://schemas.openxmlformats.org/officeDocument/2006/relationships/image" Target="../media/image84.wmf"/><Relationship Id="rId18" Type="http://schemas.openxmlformats.org/officeDocument/2006/relationships/image" Target="../media/image89.wmf"/><Relationship Id="rId26" Type="http://schemas.openxmlformats.org/officeDocument/2006/relationships/image" Target="../media/image97.wmf"/><Relationship Id="rId21" Type="http://schemas.openxmlformats.org/officeDocument/2006/relationships/image" Target="../media/image92.wmf"/><Relationship Id="rId34" Type="http://schemas.openxmlformats.org/officeDocument/2006/relationships/image" Target="../media/image105.wmf"/><Relationship Id="rId7" Type="http://schemas.openxmlformats.org/officeDocument/2006/relationships/image" Target="../media/image78.wmf"/><Relationship Id="rId12" Type="http://schemas.openxmlformats.org/officeDocument/2006/relationships/image" Target="../media/image83.wmf"/><Relationship Id="rId17" Type="http://schemas.openxmlformats.org/officeDocument/2006/relationships/image" Target="../media/image88.wmf"/><Relationship Id="rId25" Type="http://schemas.openxmlformats.org/officeDocument/2006/relationships/image" Target="../media/image96.wmf"/><Relationship Id="rId33" Type="http://schemas.openxmlformats.org/officeDocument/2006/relationships/image" Target="../media/image104.wmf"/><Relationship Id="rId2" Type="http://schemas.openxmlformats.org/officeDocument/2006/relationships/image" Target="../media/image73.wmf"/><Relationship Id="rId16" Type="http://schemas.openxmlformats.org/officeDocument/2006/relationships/image" Target="../media/image87.wmf"/><Relationship Id="rId20" Type="http://schemas.openxmlformats.org/officeDocument/2006/relationships/image" Target="../media/image91.wmf"/><Relationship Id="rId29" Type="http://schemas.openxmlformats.org/officeDocument/2006/relationships/image" Target="../media/image100.wmf"/><Relationship Id="rId1" Type="http://schemas.openxmlformats.org/officeDocument/2006/relationships/image" Target="../media/image72.wmf"/><Relationship Id="rId6" Type="http://schemas.openxmlformats.org/officeDocument/2006/relationships/image" Target="../media/image77.wmf"/><Relationship Id="rId11" Type="http://schemas.openxmlformats.org/officeDocument/2006/relationships/image" Target="../media/image82.wmf"/><Relationship Id="rId24" Type="http://schemas.openxmlformats.org/officeDocument/2006/relationships/image" Target="../media/image95.wmf"/><Relationship Id="rId32" Type="http://schemas.openxmlformats.org/officeDocument/2006/relationships/image" Target="../media/image103.wmf"/><Relationship Id="rId37" Type="http://schemas.openxmlformats.org/officeDocument/2006/relationships/image" Target="../media/image108.wmf"/><Relationship Id="rId5" Type="http://schemas.openxmlformats.org/officeDocument/2006/relationships/image" Target="../media/image76.wmf"/><Relationship Id="rId15" Type="http://schemas.openxmlformats.org/officeDocument/2006/relationships/image" Target="../media/image86.wmf"/><Relationship Id="rId23" Type="http://schemas.openxmlformats.org/officeDocument/2006/relationships/image" Target="../media/image94.wmf"/><Relationship Id="rId28" Type="http://schemas.openxmlformats.org/officeDocument/2006/relationships/image" Target="../media/image99.wmf"/><Relationship Id="rId36" Type="http://schemas.openxmlformats.org/officeDocument/2006/relationships/image" Target="../media/image107.wmf"/><Relationship Id="rId10" Type="http://schemas.openxmlformats.org/officeDocument/2006/relationships/image" Target="../media/image81.wmf"/><Relationship Id="rId19" Type="http://schemas.openxmlformats.org/officeDocument/2006/relationships/image" Target="../media/image90.wmf"/><Relationship Id="rId31" Type="http://schemas.openxmlformats.org/officeDocument/2006/relationships/image" Target="../media/image102.wmf"/><Relationship Id="rId4" Type="http://schemas.openxmlformats.org/officeDocument/2006/relationships/image" Target="../media/image75.wmf"/><Relationship Id="rId9" Type="http://schemas.openxmlformats.org/officeDocument/2006/relationships/image" Target="../media/image80.wmf"/><Relationship Id="rId14" Type="http://schemas.openxmlformats.org/officeDocument/2006/relationships/image" Target="../media/image85.wmf"/><Relationship Id="rId22" Type="http://schemas.openxmlformats.org/officeDocument/2006/relationships/image" Target="../media/image93.wmf"/><Relationship Id="rId27" Type="http://schemas.openxmlformats.org/officeDocument/2006/relationships/image" Target="../media/image98.wmf"/><Relationship Id="rId30" Type="http://schemas.openxmlformats.org/officeDocument/2006/relationships/image" Target="../media/image101.wmf"/><Relationship Id="rId35" Type="http://schemas.openxmlformats.org/officeDocument/2006/relationships/image" Target="../media/image106.wmf"/><Relationship Id="rId8" Type="http://schemas.openxmlformats.org/officeDocument/2006/relationships/image" Target="../media/image79.wmf"/><Relationship Id="rId3" Type="http://schemas.openxmlformats.org/officeDocument/2006/relationships/image" Target="../media/image74.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image" Target="../media/image22.wmf"/><Relationship Id="rId18" Type="http://schemas.openxmlformats.org/officeDocument/2006/relationships/image" Target="../media/image27.wmf"/><Relationship Id="rId3" Type="http://schemas.openxmlformats.org/officeDocument/2006/relationships/image" Target="../media/image12.wmf"/><Relationship Id="rId7" Type="http://schemas.openxmlformats.org/officeDocument/2006/relationships/image" Target="../media/image16.wmf"/><Relationship Id="rId12" Type="http://schemas.openxmlformats.org/officeDocument/2006/relationships/image" Target="../media/image21.wmf"/><Relationship Id="rId17" Type="http://schemas.openxmlformats.org/officeDocument/2006/relationships/image" Target="../media/image26.wmf"/><Relationship Id="rId2" Type="http://schemas.openxmlformats.org/officeDocument/2006/relationships/image" Target="../media/image11.wmf"/><Relationship Id="rId16" Type="http://schemas.openxmlformats.org/officeDocument/2006/relationships/image" Target="../media/image25.wmf"/><Relationship Id="rId1" Type="http://schemas.openxmlformats.org/officeDocument/2006/relationships/image" Target="../media/image10.wmf"/><Relationship Id="rId6" Type="http://schemas.openxmlformats.org/officeDocument/2006/relationships/image" Target="../media/image15.wmf"/><Relationship Id="rId11" Type="http://schemas.openxmlformats.org/officeDocument/2006/relationships/image" Target="../media/image20.wmf"/><Relationship Id="rId5" Type="http://schemas.openxmlformats.org/officeDocument/2006/relationships/image" Target="../media/image14.wmf"/><Relationship Id="rId15" Type="http://schemas.openxmlformats.org/officeDocument/2006/relationships/image" Target="../media/image24.wmf"/><Relationship Id="rId10" Type="http://schemas.openxmlformats.org/officeDocument/2006/relationships/image" Target="../media/image19.wmf"/><Relationship Id="rId4" Type="http://schemas.openxmlformats.org/officeDocument/2006/relationships/image" Target="../media/image13.wmf"/><Relationship Id="rId9" Type="http://schemas.openxmlformats.org/officeDocument/2006/relationships/image" Target="../media/image18.wmf"/><Relationship Id="rId14"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image" Target="../media/image43.emf"/><Relationship Id="rId3" Type="http://schemas.openxmlformats.org/officeDocument/2006/relationships/image" Target="../media/image33.wmf"/><Relationship Id="rId7" Type="http://schemas.openxmlformats.org/officeDocument/2006/relationships/image" Target="../media/image37.wmf"/><Relationship Id="rId12" Type="http://schemas.openxmlformats.org/officeDocument/2006/relationships/image" Target="../media/image42.wmf"/><Relationship Id="rId2" Type="http://schemas.openxmlformats.org/officeDocument/2006/relationships/image" Target="../media/image32.wmf"/><Relationship Id="rId1" Type="http://schemas.openxmlformats.org/officeDocument/2006/relationships/image" Target="../media/image31.wmf"/><Relationship Id="rId6" Type="http://schemas.openxmlformats.org/officeDocument/2006/relationships/image" Target="../media/image36.wmf"/><Relationship Id="rId11" Type="http://schemas.openxmlformats.org/officeDocument/2006/relationships/image" Target="../media/image41.wmf"/><Relationship Id="rId5" Type="http://schemas.openxmlformats.org/officeDocument/2006/relationships/image" Target="../media/image35.wmf"/><Relationship Id="rId10" Type="http://schemas.openxmlformats.org/officeDocument/2006/relationships/image" Target="../media/image40.wmf"/><Relationship Id="rId4" Type="http://schemas.openxmlformats.org/officeDocument/2006/relationships/image" Target="../media/image34.wmf"/><Relationship Id="rId9" Type="http://schemas.openxmlformats.org/officeDocument/2006/relationships/image" Target="../media/image39.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1.wmf"/><Relationship Id="rId13" Type="http://schemas.openxmlformats.org/officeDocument/2006/relationships/image" Target="../media/image55.wmf"/><Relationship Id="rId18" Type="http://schemas.openxmlformats.org/officeDocument/2006/relationships/image" Target="../media/image60.emf"/><Relationship Id="rId3" Type="http://schemas.openxmlformats.org/officeDocument/2006/relationships/image" Target="../media/image46.wmf"/><Relationship Id="rId7" Type="http://schemas.openxmlformats.org/officeDocument/2006/relationships/image" Target="../media/image50.wmf"/><Relationship Id="rId12" Type="http://schemas.openxmlformats.org/officeDocument/2006/relationships/image" Target="../media/image54.wmf"/><Relationship Id="rId17" Type="http://schemas.openxmlformats.org/officeDocument/2006/relationships/image" Target="../media/image59.emf"/><Relationship Id="rId2" Type="http://schemas.openxmlformats.org/officeDocument/2006/relationships/image" Target="../media/image45.wmf"/><Relationship Id="rId16" Type="http://schemas.openxmlformats.org/officeDocument/2006/relationships/image" Target="../media/image58.wmf"/><Relationship Id="rId20" Type="http://schemas.openxmlformats.org/officeDocument/2006/relationships/image" Target="../media/image62.wmf"/><Relationship Id="rId1" Type="http://schemas.openxmlformats.org/officeDocument/2006/relationships/image" Target="../media/image44.wmf"/><Relationship Id="rId6" Type="http://schemas.openxmlformats.org/officeDocument/2006/relationships/image" Target="../media/image49.wmf"/><Relationship Id="rId11" Type="http://schemas.openxmlformats.org/officeDocument/2006/relationships/image" Target="../media/image53.wmf"/><Relationship Id="rId5" Type="http://schemas.openxmlformats.org/officeDocument/2006/relationships/image" Target="../media/image48.wmf"/><Relationship Id="rId15" Type="http://schemas.openxmlformats.org/officeDocument/2006/relationships/image" Target="../media/image57.emf"/><Relationship Id="rId10" Type="http://schemas.openxmlformats.org/officeDocument/2006/relationships/image" Target="../media/image52.wmf"/><Relationship Id="rId19" Type="http://schemas.openxmlformats.org/officeDocument/2006/relationships/image" Target="../media/image61.wmf"/><Relationship Id="rId4" Type="http://schemas.openxmlformats.org/officeDocument/2006/relationships/image" Target="../media/image47.wmf"/><Relationship Id="rId9" Type="http://schemas.openxmlformats.org/officeDocument/2006/relationships/image" Target="../media/image31.wmf"/><Relationship Id="rId14" Type="http://schemas.openxmlformats.org/officeDocument/2006/relationships/image" Target="../media/image5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3715106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3370591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Nov. 2, 2020</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Nov.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Nov. 2, 2020</a:t>
            </a:r>
          </a:p>
        </p:txBody>
      </p:sp>
      <p:sp>
        <p:nvSpPr>
          <p:cNvPr id="5" name="Footer Placeholder 4"/>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Nov.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Nov. 2, 2020</a:t>
            </a:r>
          </a:p>
        </p:txBody>
      </p:sp>
      <p:sp>
        <p:nvSpPr>
          <p:cNvPr id="8" name="Footer Placeholder 7"/>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Nov. 2, 2020</a:t>
            </a:r>
          </a:p>
        </p:txBody>
      </p:sp>
      <p:sp>
        <p:nvSpPr>
          <p:cNvPr id="4" name="Footer Placeholder 3"/>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Nov. 2, 2020</a:t>
            </a:r>
          </a:p>
        </p:txBody>
      </p:sp>
      <p:sp>
        <p:nvSpPr>
          <p:cNvPr id="3" name="Footer Placeholder 2"/>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Nov.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Nov. 2, 2020</a:t>
            </a:r>
          </a:p>
        </p:txBody>
      </p:sp>
      <p:sp>
        <p:nvSpPr>
          <p:cNvPr id="6" name="Footer Placeholder 5"/>
          <p:cNvSpPr>
            <a:spLocks noGrp="1"/>
          </p:cNvSpPr>
          <p:nvPr>
            <p:ph type="ftr" sz="quarter" idx="11"/>
          </p:nvPr>
        </p:nvSpPr>
        <p:spPr/>
        <p:txBody>
          <a:bodyPr/>
          <a:lstStyle>
            <a:lvl1pPr>
              <a:defRPr smtClean="0"/>
            </a:lvl1pPr>
          </a:lstStyle>
          <a:p>
            <a:pPr>
              <a:defRPr/>
            </a:pPr>
            <a:r>
              <a:rPr lang="de-DE"/>
              <a:t>PHYS 1444-002, Fall 2020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Nov. 2, 2020</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1444-002, Fall 2020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5.wmf"/><Relationship Id="rId18" Type="http://schemas.openxmlformats.org/officeDocument/2006/relationships/oleObject" Target="../embeddings/oleObject34.bin"/><Relationship Id="rId26" Type="http://schemas.openxmlformats.org/officeDocument/2006/relationships/oleObject" Target="../embeddings/oleObject38.bin"/><Relationship Id="rId3" Type="http://schemas.openxmlformats.org/officeDocument/2006/relationships/image" Target="../media/image29.jpeg"/><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31.bin"/><Relationship Id="rId17" Type="http://schemas.openxmlformats.org/officeDocument/2006/relationships/image" Target="../media/image37.wmf"/><Relationship Id="rId25"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33.bin"/><Relationship Id="rId20" Type="http://schemas.openxmlformats.org/officeDocument/2006/relationships/oleObject" Target="../embeddings/oleObject35.bin"/><Relationship Id="rId29" Type="http://schemas.openxmlformats.org/officeDocument/2006/relationships/image" Target="../media/image43.emf"/><Relationship Id="rId1" Type="http://schemas.openxmlformats.org/officeDocument/2006/relationships/vmlDrawing" Target="../drawings/vmlDrawing6.vml"/><Relationship Id="rId6" Type="http://schemas.openxmlformats.org/officeDocument/2006/relationships/oleObject" Target="../embeddings/oleObject28.bin"/><Relationship Id="rId11" Type="http://schemas.openxmlformats.org/officeDocument/2006/relationships/image" Target="../media/image34.wmf"/><Relationship Id="rId24" Type="http://schemas.openxmlformats.org/officeDocument/2006/relationships/oleObject" Target="../embeddings/oleObject37.bin"/><Relationship Id="rId5" Type="http://schemas.openxmlformats.org/officeDocument/2006/relationships/image" Target="../media/image31.wmf"/><Relationship Id="rId15" Type="http://schemas.openxmlformats.org/officeDocument/2006/relationships/image" Target="../media/image36.wmf"/><Relationship Id="rId23" Type="http://schemas.openxmlformats.org/officeDocument/2006/relationships/image" Target="../media/image40.wmf"/><Relationship Id="rId28" Type="http://schemas.openxmlformats.org/officeDocument/2006/relationships/oleObject" Target="../embeddings/oleObject39.bin"/><Relationship Id="rId10" Type="http://schemas.openxmlformats.org/officeDocument/2006/relationships/oleObject" Target="../embeddings/oleObject30.bin"/><Relationship Id="rId19" Type="http://schemas.openxmlformats.org/officeDocument/2006/relationships/image" Target="../media/image38.wmf"/><Relationship Id="rId4" Type="http://schemas.openxmlformats.org/officeDocument/2006/relationships/oleObject" Target="../embeddings/oleObject27.bin"/><Relationship Id="rId9" Type="http://schemas.openxmlformats.org/officeDocument/2006/relationships/image" Target="../media/image33.wmf"/><Relationship Id="rId14" Type="http://schemas.openxmlformats.org/officeDocument/2006/relationships/oleObject" Target="../embeddings/oleObject32.bin"/><Relationship Id="rId22" Type="http://schemas.openxmlformats.org/officeDocument/2006/relationships/oleObject" Target="../embeddings/oleObject36.bin"/><Relationship Id="rId27" Type="http://schemas.openxmlformats.org/officeDocument/2006/relationships/image" Target="../media/image42.wmf"/></Relationships>
</file>

<file path=ppt/slides/_rels/slide11.xml.rels><?xml version="1.0" encoding="UTF-8" standalone="yes"?>
<Relationships xmlns="http://schemas.openxmlformats.org/package/2006/relationships"><Relationship Id="rId13" Type="http://schemas.openxmlformats.org/officeDocument/2006/relationships/image" Target="../media/image48.wmf"/><Relationship Id="rId18" Type="http://schemas.openxmlformats.org/officeDocument/2006/relationships/oleObject" Target="../embeddings/oleObject47.bin"/><Relationship Id="rId26" Type="http://schemas.openxmlformats.org/officeDocument/2006/relationships/oleObject" Target="../embeddings/oleObject51.bin"/><Relationship Id="rId39" Type="http://schemas.openxmlformats.org/officeDocument/2006/relationships/image" Target="../media/image60.emf"/><Relationship Id="rId21" Type="http://schemas.openxmlformats.org/officeDocument/2006/relationships/image" Target="../media/image31.wmf"/><Relationship Id="rId34" Type="http://schemas.openxmlformats.org/officeDocument/2006/relationships/oleObject" Target="../embeddings/oleObject55.bin"/><Relationship Id="rId42" Type="http://schemas.openxmlformats.org/officeDocument/2006/relationships/oleObject" Target="../embeddings/oleObject59.bin"/><Relationship Id="rId7" Type="http://schemas.openxmlformats.org/officeDocument/2006/relationships/image" Target="../media/image45.wmf"/><Relationship Id="rId2" Type="http://schemas.openxmlformats.org/officeDocument/2006/relationships/slideLayout" Target="../slideLayouts/slideLayout2.xml"/><Relationship Id="rId16" Type="http://schemas.openxmlformats.org/officeDocument/2006/relationships/oleObject" Target="../embeddings/oleObject46.bin"/><Relationship Id="rId20" Type="http://schemas.openxmlformats.org/officeDocument/2006/relationships/oleObject" Target="../embeddings/oleObject48.bin"/><Relationship Id="rId29" Type="http://schemas.openxmlformats.org/officeDocument/2006/relationships/image" Target="../media/image55.wmf"/><Relationship Id="rId41" Type="http://schemas.openxmlformats.org/officeDocument/2006/relationships/image" Target="../media/image61.wmf"/><Relationship Id="rId1" Type="http://schemas.openxmlformats.org/officeDocument/2006/relationships/vmlDrawing" Target="../drawings/vmlDrawing7.vml"/><Relationship Id="rId6" Type="http://schemas.openxmlformats.org/officeDocument/2006/relationships/oleObject" Target="../embeddings/oleObject41.bin"/><Relationship Id="rId11" Type="http://schemas.openxmlformats.org/officeDocument/2006/relationships/image" Target="../media/image47.wmf"/><Relationship Id="rId24" Type="http://schemas.openxmlformats.org/officeDocument/2006/relationships/oleObject" Target="../embeddings/oleObject50.bin"/><Relationship Id="rId32" Type="http://schemas.openxmlformats.org/officeDocument/2006/relationships/oleObject" Target="../embeddings/oleObject54.bin"/><Relationship Id="rId37" Type="http://schemas.openxmlformats.org/officeDocument/2006/relationships/image" Target="../media/image59.emf"/><Relationship Id="rId40" Type="http://schemas.openxmlformats.org/officeDocument/2006/relationships/oleObject" Target="../embeddings/oleObject58.bin"/><Relationship Id="rId5" Type="http://schemas.openxmlformats.org/officeDocument/2006/relationships/image" Target="../media/image29.jpeg"/><Relationship Id="rId15" Type="http://schemas.openxmlformats.org/officeDocument/2006/relationships/image" Target="../media/image49.wmf"/><Relationship Id="rId23" Type="http://schemas.openxmlformats.org/officeDocument/2006/relationships/image" Target="../media/image52.wmf"/><Relationship Id="rId28" Type="http://schemas.openxmlformats.org/officeDocument/2006/relationships/oleObject" Target="../embeddings/oleObject52.bin"/><Relationship Id="rId36" Type="http://schemas.openxmlformats.org/officeDocument/2006/relationships/oleObject" Target="../embeddings/oleObject56.bin"/><Relationship Id="rId10" Type="http://schemas.openxmlformats.org/officeDocument/2006/relationships/oleObject" Target="../embeddings/oleObject43.bin"/><Relationship Id="rId19" Type="http://schemas.openxmlformats.org/officeDocument/2006/relationships/image" Target="../media/image51.wmf"/><Relationship Id="rId31" Type="http://schemas.openxmlformats.org/officeDocument/2006/relationships/image" Target="../media/image56.emf"/><Relationship Id="rId4" Type="http://schemas.openxmlformats.org/officeDocument/2006/relationships/image" Target="../media/image44.wmf"/><Relationship Id="rId9" Type="http://schemas.openxmlformats.org/officeDocument/2006/relationships/image" Target="../media/image46.wmf"/><Relationship Id="rId14" Type="http://schemas.openxmlformats.org/officeDocument/2006/relationships/oleObject" Target="../embeddings/oleObject45.bin"/><Relationship Id="rId22" Type="http://schemas.openxmlformats.org/officeDocument/2006/relationships/oleObject" Target="../embeddings/oleObject49.bin"/><Relationship Id="rId27" Type="http://schemas.openxmlformats.org/officeDocument/2006/relationships/image" Target="../media/image54.wmf"/><Relationship Id="rId30" Type="http://schemas.openxmlformats.org/officeDocument/2006/relationships/oleObject" Target="../embeddings/oleObject53.bin"/><Relationship Id="rId35" Type="http://schemas.openxmlformats.org/officeDocument/2006/relationships/image" Target="../media/image58.wmf"/><Relationship Id="rId43" Type="http://schemas.openxmlformats.org/officeDocument/2006/relationships/image" Target="../media/image62.wmf"/><Relationship Id="rId8" Type="http://schemas.openxmlformats.org/officeDocument/2006/relationships/oleObject" Target="../embeddings/oleObject42.bin"/><Relationship Id="rId3" Type="http://schemas.openxmlformats.org/officeDocument/2006/relationships/oleObject" Target="../embeddings/oleObject40.bin"/><Relationship Id="rId12" Type="http://schemas.openxmlformats.org/officeDocument/2006/relationships/oleObject" Target="../embeddings/oleObject44.bin"/><Relationship Id="rId17" Type="http://schemas.openxmlformats.org/officeDocument/2006/relationships/image" Target="../media/image50.wmf"/><Relationship Id="rId25" Type="http://schemas.openxmlformats.org/officeDocument/2006/relationships/image" Target="../media/image53.wmf"/><Relationship Id="rId33" Type="http://schemas.openxmlformats.org/officeDocument/2006/relationships/image" Target="../media/image57.emf"/><Relationship Id="rId38" Type="http://schemas.openxmlformats.org/officeDocument/2006/relationships/oleObject" Target="../embeddings/oleObject57.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wmf"/><Relationship Id="rId5" Type="http://schemas.openxmlformats.org/officeDocument/2006/relationships/oleObject" Target="../embeddings/oleObject60.bin"/><Relationship Id="rId4" Type="http://schemas.openxmlformats.org/officeDocument/2006/relationships/image" Target="../media/image63.jpeg"/></Relationships>
</file>

<file path=ppt/slides/_rels/slide13.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5.wmf"/><Relationship Id="rId4" Type="http://schemas.openxmlformats.org/officeDocument/2006/relationships/oleObject" Target="../embeddings/oleObject6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oleObject" Target="../embeddings/oleObject62.bin"/><Relationship Id="rId7"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5.wmf"/></Relationships>
</file>

<file path=ppt/slides/_rels/slide15.xml.rels><?xml version="1.0" encoding="UTF-8" standalone="yes"?>
<Relationships xmlns="http://schemas.openxmlformats.org/package/2006/relationships"><Relationship Id="rId8" Type="http://schemas.openxmlformats.org/officeDocument/2006/relationships/image" Target="../media/image67.wmf"/><Relationship Id="rId13" Type="http://schemas.openxmlformats.org/officeDocument/2006/relationships/oleObject" Target="../embeddings/oleObject71.bin"/><Relationship Id="rId3" Type="http://schemas.openxmlformats.org/officeDocument/2006/relationships/oleObject" Target="../embeddings/oleObject65.bin"/><Relationship Id="rId7" Type="http://schemas.openxmlformats.org/officeDocument/2006/relationships/oleObject" Target="../embeddings/oleObject68.bin"/><Relationship Id="rId12"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image" Target="../media/image71.wmf"/><Relationship Id="rId1" Type="http://schemas.openxmlformats.org/officeDocument/2006/relationships/vmlDrawing" Target="../drawings/vmlDrawing11.vml"/><Relationship Id="rId6" Type="http://schemas.openxmlformats.org/officeDocument/2006/relationships/oleObject" Target="../embeddings/oleObject67.bin"/><Relationship Id="rId11" Type="http://schemas.openxmlformats.org/officeDocument/2006/relationships/oleObject" Target="../embeddings/oleObject70.bin"/><Relationship Id="rId5" Type="http://schemas.openxmlformats.org/officeDocument/2006/relationships/oleObject" Target="../embeddings/oleObject66.bin"/><Relationship Id="rId15" Type="http://schemas.openxmlformats.org/officeDocument/2006/relationships/oleObject" Target="../embeddings/oleObject72.bin"/><Relationship Id="rId10" Type="http://schemas.openxmlformats.org/officeDocument/2006/relationships/image" Target="../media/image68.wmf"/><Relationship Id="rId4" Type="http://schemas.openxmlformats.org/officeDocument/2006/relationships/image" Target="../media/image5.wmf"/><Relationship Id="rId9" Type="http://schemas.openxmlformats.org/officeDocument/2006/relationships/oleObject" Target="../embeddings/oleObject69.bin"/><Relationship Id="rId14" Type="http://schemas.openxmlformats.org/officeDocument/2006/relationships/image" Target="../media/image70.wmf"/></Relationships>
</file>

<file path=ppt/slides/_rels/slide16.xml.rels><?xml version="1.0" encoding="UTF-8" standalone="yes"?>
<Relationships xmlns="http://schemas.openxmlformats.org/package/2006/relationships"><Relationship Id="rId26" Type="http://schemas.openxmlformats.org/officeDocument/2006/relationships/oleObject" Target="../embeddings/oleObject84.bin"/><Relationship Id="rId21" Type="http://schemas.openxmlformats.org/officeDocument/2006/relationships/image" Target="../media/image80.wmf"/><Relationship Id="rId42" Type="http://schemas.openxmlformats.org/officeDocument/2006/relationships/oleObject" Target="../embeddings/oleObject92.bin"/><Relationship Id="rId47" Type="http://schemas.openxmlformats.org/officeDocument/2006/relationships/image" Target="../media/image93.wmf"/><Relationship Id="rId63" Type="http://schemas.openxmlformats.org/officeDocument/2006/relationships/image" Target="../media/image101.wmf"/><Relationship Id="rId68" Type="http://schemas.openxmlformats.org/officeDocument/2006/relationships/oleObject" Target="../embeddings/oleObject105.bin"/><Relationship Id="rId16" Type="http://schemas.openxmlformats.org/officeDocument/2006/relationships/oleObject" Target="../embeddings/oleObject79.bin"/><Relationship Id="rId11" Type="http://schemas.openxmlformats.org/officeDocument/2006/relationships/image" Target="../media/image75.wmf"/><Relationship Id="rId24" Type="http://schemas.openxmlformats.org/officeDocument/2006/relationships/oleObject" Target="../embeddings/oleObject83.bin"/><Relationship Id="rId32" Type="http://schemas.openxmlformats.org/officeDocument/2006/relationships/oleObject" Target="../embeddings/oleObject87.bin"/><Relationship Id="rId37" Type="http://schemas.openxmlformats.org/officeDocument/2006/relationships/image" Target="../media/image88.wmf"/><Relationship Id="rId40" Type="http://schemas.openxmlformats.org/officeDocument/2006/relationships/oleObject" Target="../embeddings/oleObject91.bin"/><Relationship Id="rId45" Type="http://schemas.openxmlformats.org/officeDocument/2006/relationships/image" Target="../media/image92.wmf"/><Relationship Id="rId53" Type="http://schemas.openxmlformats.org/officeDocument/2006/relationships/image" Target="../media/image96.wmf"/><Relationship Id="rId58" Type="http://schemas.openxmlformats.org/officeDocument/2006/relationships/oleObject" Target="../embeddings/oleObject100.bin"/><Relationship Id="rId66" Type="http://schemas.openxmlformats.org/officeDocument/2006/relationships/oleObject" Target="../embeddings/oleObject104.bin"/><Relationship Id="rId74" Type="http://schemas.openxmlformats.org/officeDocument/2006/relationships/oleObject" Target="../embeddings/oleObject108.bin"/><Relationship Id="rId5" Type="http://schemas.openxmlformats.org/officeDocument/2006/relationships/image" Target="../media/image72.wmf"/><Relationship Id="rId61" Type="http://schemas.openxmlformats.org/officeDocument/2006/relationships/image" Target="../media/image100.wmf"/><Relationship Id="rId19" Type="http://schemas.openxmlformats.org/officeDocument/2006/relationships/image" Target="../media/image79.wmf"/><Relationship Id="rId14" Type="http://schemas.openxmlformats.org/officeDocument/2006/relationships/oleObject" Target="../embeddings/oleObject78.bin"/><Relationship Id="rId22" Type="http://schemas.openxmlformats.org/officeDocument/2006/relationships/oleObject" Target="../embeddings/oleObject82.bin"/><Relationship Id="rId27" Type="http://schemas.openxmlformats.org/officeDocument/2006/relationships/image" Target="../media/image83.wmf"/><Relationship Id="rId30" Type="http://schemas.openxmlformats.org/officeDocument/2006/relationships/oleObject" Target="../embeddings/oleObject86.bin"/><Relationship Id="rId35" Type="http://schemas.openxmlformats.org/officeDocument/2006/relationships/image" Target="../media/image87.wmf"/><Relationship Id="rId43" Type="http://schemas.openxmlformats.org/officeDocument/2006/relationships/image" Target="../media/image91.wmf"/><Relationship Id="rId48" Type="http://schemas.openxmlformats.org/officeDocument/2006/relationships/oleObject" Target="../embeddings/oleObject95.bin"/><Relationship Id="rId56" Type="http://schemas.openxmlformats.org/officeDocument/2006/relationships/oleObject" Target="../embeddings/oleObject99.bin"/><Relationship Id="rId64" Type="http://schemas.openxmlformats.org/officeDocument/2006/relationships/oleObject" Target="../embeddings/oleObject103.bin"/><Relationship Id="rId69" Type="http://schemas.openxmlformats.org/officeDocument/2006/relationships/image" Target="../media/image104.wmf"/><Relationship Id="rId77" Type="http://schemas.openxmlformats.org/officeDocument/2006/relationships/image" Target="../media/image108.wmf"/><Relationship Id="rId8" Type="http://schemas.openxmlformats.org/officeDocument/2006/relationships/oleObject" Target="../embeddings/oleObject75.bin"/><Relationship Id="rId51" Type="http://schemas.openxmlformats.org/officeDocument/2006/relationships/image" Target="../media/image95.wmf"/><Relationship Id="rId72" Type="http://schemas.openxmlformats.org/officeDocument/2006/relationships/oleObject" Target="../embeddings/oleObject107.bin"/><Relationship Id="rId3" Type="http://schemas.openxmlformats.org/officeDocument/2006/relationships/image" Target="../media/image64.jpeg"/><Relationship Id="rId12" Type="http://schemas.openxmlformats.org/officeDocument/2006/relationships/oleObject" Target="../embeddings/oleObject77.bin"/><Relationship Id="rId17" Type="http://schemas.openxmlformats.org/officeDocument/2006/relationships/image" Target="../media/image78.wmf"/><Relationship Id="rId25" Type="http://schemas.openxmlformats.org/officeDocument/2006/relationships/image" Target="../media/image82.wmf"/><Relationship Id="rId33" Type="http://schemas.openxmlformats.org/officeDocument/2006/relationships/image" Target="../media/image86.wmf"/><Relationship Id="rId38" Type="http://schemas.openxmlformats.org/officeDocument/2006/relationships/oleObject" Target="../embeddings/oleObject90.bin"/><Relationship Id="rId46" Type="http://schemas.openxmlformats.org/officeDocument/2006/relationships/oleObject" Target="../embeddings/oleObject94.bin"/><Relationship Id="rId59" Type="http://schemas.openxmlformats.org/officeDocument/2006/relationships/image" Target="../media/image99.wmf"/><Relationship Id="rId67" Type="http://schemas.openxmlformats.org/officeDocument/2006/relationships/image" Target="../media/image103.wmf"/><Relationship Id="rId20" Type="http://schemas.openxmlformats.org/officeDocument/2006/relationships/oleObject" Target="../embeddings/oleObject81.bin"/><Relationship Id="rId41" Type="http://schemas.openxmlformats.org/officeDocument/2006/relationships/image" Target="../media/image90.wmf"/><Relationship Id="rId54" Type="http://schemas.openxmlformats.org/officeDocument/2006/relationships/oleObject" Target="../embeddings/oleObject98.bin"/><Relationship Id="rId62" Type="http://schemas.openxmlformats.org/officeDocument/2006/relationships/oleObject" Target="../embeddings/oleObject102.bin"/><Relationship Id="rId70" Type="http://schemas.openxmlformats.org/officeDocument/2006/relationships/oleObject" Target="../embeddings/oleObject106.bin"/><Relationship Id="rId75" Type="http://schemas.openxmlformats.org/officeDocument/2006/relationships/image" Target="../media/image107.wmf"/><Relationship Id="rId1" Type="http://schemas.openxmlformats.org/officeDocument/2006/relationships/vmlDrawing" Target="../drawings/vmlDrawing12.vml"/><Relationship Id="rId6" Type="http://schemas.openxmlformats.org/officeDocument/2006/relationships/oleObject" Target="../embeddings/oleObject74.bin"/><Relationship Id="rId15" Type="http://schemas.openxmlformats.org/officeDocument/2006/relationships/image" Target="../media/image77.wmf"/><Relationship Id="rId23" Type="http://schemas.openxmlformats.org/officeDocument/2006/relationships/image" Target="../media/image81.wmf"/><Relationship Id="rId28" Type="http://schemas.openxmlformats.org/officeDocument/2006/relationships/oleObject" Target="../embeddings/oleObject85.bin"/><Relationship Id="rId36" Type="http://schemas.openxmlformats.org/officeDocument/2006/relationships/oleObject" Target="../embeddings/oleObject89.bin"/><Relationship Id="rId49" Type="http://schemas.openxmlformats.org/officeDocument/2006/relationships/image" Target="../media/image94.wmf"/><Relationship Id="rId57" Type="http://schemas.openxmlformats.org/officeDocument/2006/relationships/image" Target="../media/image98.wmf"/><Relationship Id="rId10" Type="http://schemas.openxmlformats.org/officeDocument/2006/relationships/oleObject" Target="../embeddings/oleObject76.bin"/><Relationship Id="rId31" Type="http://schemas.openxmlformats.org/officeDocument/2006/relationships/image" Target="../media/image85.wmf"/><Relationship Id="rId44" Type="http://schemas.openxmlformats.org/officeDocument/2006/relationships/oleObject" Target="../embeddings/oleObject93.bin"/><Relationship Id="rId52" Type="http://schemas.openxmlformats.org/officeDocument/2006/relationships/oleObject" Target="../embeddings/oleObject97.bin"/><Relationship Id="rId60" Type="http://schemas.openxmlformats.org/officeDocument/2006/relationships/oleObject" Target="../embeddings/oleObject101.bin"/><Relationship Id="rId65" Type="http://schemas.openxmlformats.org/officeDocument/2006/relationships/image" Target="../media/image102.wmf"/><Relationship Id="rId73" Type="http://schemas.openxmlformats.org/officeDocument/2006/relationships/image" Target="../media/image106.wmf"/><Relationship Id="rId4" Type="http://schemas.openxmlformats.org/officeDocument/2006/relationships/oleObject" Target="../embeddings/oleObject73.bin"/><Relationship Id="rId9" Type="http://schemas.openxmlformats.org/officeDocument/2006/relationships/image" Target="../media/image74.wmf"/><Relationship Id="rId13" Type="http://schemas.openxmlformats.org/officeDocument/2006/relationships/image" Target="../media/image76.wmf"/><Relationship Id="rId18" Type="http://schemas.openxmlformats.org/officeDocument/2006/relationships/oleObject" Target="../embeddings/oleObject80.bin"/><Relationship Id="rId39" Type="http://schemas.openxmlformats.org/officeDocument/2006/relationships/image" Target="../media/image89.wmf"/><Relationship Id="rId34" Type="http://schemas.openxmlformats.org/officeDocument/2006/relationships/oleObject" Target="../embeddings/oleObject88.bin"/><Relationship Id="rId50" Type="http://schemas.openxmlformats.org/officeDocument/2006/relationships/oleObject" Target="../embeddings/oleObject96.bin"/><Relationship Id="rId55" Type="http://schemas.openxmlformats.org/officeDocument/2006/relationships/image" Target="../media/image97.wmf"/><Relationship Id="rId76" Type="http://schemas.openxmlformats.org/officeDocument/2006/relationships/oleObject" Target="../embeddings/oleObject109.bin"/><Relationship Id="rId7" Type="http://schemas.openxmlformats.org/officeDocument/2006/relationships/image" Target="../media/image73.wmf"/><Relationship Id="rId71" Type="http://schemas.openxmlformats.org/officeDocument/2006/relationships/image" Target="../media/image105.wmf"/><Relationship Id="rId2" Type="http://schemas.openxmlformats.org/officeDocument/2006/relationships/slideLayout" Target="../slideLayouts/slideLayout2.xml"/><Relationship Id="rId29" Type="http://schemas.openxmlformats.org/officeDocument/2006/relationships/image" Target="../media/image84.wmf"/></Relationships>
</file>

<file path=ppt/slides/_rels/slide2.xml.rels><?xml version="1.0" encoding="UTF-8" standalone="yes"?>
<Relationships xmlns="http://schemas.openxmlformats.org/package/2006/relationships"><Relationship Id="rId3" Type="http://schemas.openxmlformats.org/officeDocument/2006/relationships/hyperlink" Target="mailto:lindalee.17@g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3" Type="http://schemas.openxmlformats.org/officeDocument/2006/relationships/image" Target="../media/image14.wmf"/><Relationship Id="rId18" Type="http://schemas.openxmlformats.org/officeDocument/2006/relationships/oleObject" Target="../embeddings/oleObject13.bin"/><Relationship Id="rId26" Type="http://schemas.openxmlformats.org/officeDocument/2006/relationships/oleObject" Target="../embeddings/oleObject17.bin"/><Relationship Id="rId39" Type="http://schemas.openxmlformats.org/officeDocument/2006/relationships/image" Target="../media/image27.wmf"/><Relationship Id="rId21" Type="http://schemas.openxmlformats.org/officeDocument/2006/relationships/image" Target="../media/image18.wmf"/><Relationship Id="rId34" Type="http://schemas.openxmlformats.org/officeDocument/2006/relationships/oleObject" Target="../embeddings/oleObject21.bin"/><Relationship Id="rId7" Type="http://schemas.openxmlformats.org/officeDocument/2006/relationships/image" Target="../media/image11.wmf"/><Relationship Id="rId12" Type="http://schemas.openxmlformats.org/officeDocument/2006/relationships/oleObject" Target="../embeddings/oleObject10.bin"/><Relationship Id="rId17" Type="http://schemas.openxmlformats.org/officeDocument/2006/relationships/image" Target="../media/image16.wmf"/><Relationship Id="rId25" Type="http://schemas.openxmlformats.org/officeDocument/2006/relationships/image" Target="../media/image20.wmf"/><Relationship Id="rId33" Type="http://schemas.openxmlformats.org/officeDocument/2006/relationships/image" Target="../media/image24.wmf"/><Relationship Id="rId38" Type="http://schemas.openxmlformats.org/officeDocument/2006/relationships/oleObject" Target="../embeddings/oleObject23.bin"/><Relationship Id="rId2" Type="http://schemas.openxmlformats.org/officeDocument/2006/relationships/slideLayout" Target="../slideLayouts/slideLayout2.xml"/><Relationship Id="rId16" Type="http://schemas.openxmlformats.org/officeDocument/2006/relationships/oleObject" Target="../embeddings/oleObject12.bin"/><Relationship Id="rId20" Type="http://schemas.openxmlformats.org/officeDocument/2006/relationships/oleObject" Target="../embeddings/oleObject14.bin"/><Relationship Id="rId29" Type="http://schemas.openxmlformats.org/officeDocument/2006/relationships/image" Target="../media/image22.wmf"/><Relationship Id="rId1" Type="http://schemas.openxmlformats.org/officeDocument/2006/relationships/vmlDrawing" Target="../drawings/vmlDrawing2.vml"/><Relationship Id="rId6" Type="http://schemas.openxmlformats.org/officeDocument/2006/relationships/oleObject" Target="../embeddings/oleObject7.bin"/><Relationship Id="rId11" Type="http://schemas.openxmlformats.org/officeDocument/2006/relationships/image" Target="../media/image13.wmf"/><Relationship Id="rId24" Type="http://schemas.openxmlformats.org/officeDocument/2006/relationships/oleObject" Target="../embeddings/oleObject16.bin"/><Relationship Id="rId32" Type="http://schemas.openxmlformats.org/officeDocument/2006/relationships/oleObject" Target="../embeddings/oleObject20.bin"/><Relationship Id="rId37" Type="http://schemas.openxmlformats.org/officeDocument/2006/relationships/image" Target="../media/image26.wmf"/><Relationship Id="rId5" Type="http://schemas.openxmlformats.org/officeDocument/2006/relationships/image" Target="../media/image10.wmf"/><Relationship Id="rId15" Type="http://schemas.openxmlformats.org/officeDocument/2006/relationships/image" Target="../media/image15.wmf"/><Relationship Id="rId23" Type="http://schemas.openxmlformats.org/officeDocument/2006/relationships/image" Target="../media/image19.wmf"/><Relationship Id="rId28" Type="http://schemas.openxmlformats.org/officeDocument/2006/relationships/oleObject" Target="../embeddings/oleObject18.bin"/><Relationship Id="rId36" Type="http://schemas.openxmlformats.org/officeDocument/2006/relationships/oleObject" Target="../embeddings/oleObject22.bin"/><Relationship Id="rId10" Type="http://schemas.openxmlformats.org/officeDocument/2006/relationships/oleObject" Target="../embeddings/oleObject9.bin"/><Relationship Id="rId19" Type="http://schemas.openxmlformats.org/officeDocument/2006/relationships/image" Target="../media/image17.wmf"/><Relationship Id="rId31" Type="http://schemas.openxmlformats.org/officeDocument/2006/relationships/image" Target="../media/image23.wmf"/><Relationship Id="rId4" Type="http://schemas.openxmlformats.org/officeDocument/2006/relationships/oleObject" Target="../embeddings/oleObject6.bin"/><Relationship Id="rId9" Type="http://schemas.openxmlformats.org/officeDocument/2006/relationships/image" Target="../media/image12.wmf"/><Relationship Id="rId14" Type="http://schemas.openxmlformats.org/officeDocument/2006/relationships/oleObject" Target="../embeddings/oleObject11.bin"/><Relationship Id="rId22" Type="http://schemas.openxmlformats.org/officeDocument/2006/relationships/oleObject" Target="../embeddings/oleObject15.bin"/><Relationship Id="rId27" Type="http://schemas.openxmlformats.org/officeDocument/2006/relationships/image" Target="../media/image21.wmf"/><Relationship Id="rId30" Type="http://schemas.openxmlformats.org/officeDocument/2006/relationships/oleObject" Target="../embeddings/oleObject19.bin"/><Relationship Id="rId35" Type="http://schemas.openxmlformats.org/officeDocument/2006/relationships/image" Target="../media/image25.wmf"/><Relationship Id="rId8" Type="http://schemas.openxmlformats.org/officeDocument/2006/relationships/oleObject" Target="../embeddings/oleObject8.bin"/><Relationship Id="rId3" Type="http://schemas.openxmlformats.org/officeDocument/2006/relationships/image" Target="../media/image28.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24.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jpeg"/><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Monday, Nov. 2, 2020</a:t>
            </a:r>
          </a:p>
        </p:txBody>
      </p:sp>
      <p:sp>
        <p:nvSpPr>
          <p:cNvPr id="7" name="Rectangle 5"/>
          <p:cNvSpPr>
            <a:spLocks noGrp="1" noChangeArrowheads="1"/>
          </p:cNvSpPr>
          <p:nvPr>
            <p:ph type="ftr" sz="quarter" idx="11"/>
          </p:nvPr>
        </p:nvSpPr>
        <p:spPr/>
        <p:txBody>
          <a:bodyPr/>
          <a:lstStyle/>
          <a:p>
            <a:pPr>
              <a:defRPr/>
            </a:pPr>
            <a:r>
              <a:rPr lang="de-DE"/>
              <a:t>PHYS 1444-002, Fall 2020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1441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#16</a:t>
            </a:r>
          </a:p>
        </p:txBody>
      </p:sp>
      <p:sp>
        <p:nvSpPr>
          <p:cNvPr id="18438" name="Text Box 4"/>
          <p:cNvSpPr txBox="1">
            <a:spLocks noChangeArrowheads="1"/>
          </p:cNvSpPr>
          <p:nvPr/>
        </p:nvSpPr>
        <p:spPr bwMode="auto">
          <a:xfrm>
            <a:off x="3095375" y="1531203"/>
            <a:ext cx="2645276"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a:t>
            </a:r>
            <a:r>
              <a:rPr lang="en-US">
                <a:solidFill>
                  <a:schemeClr val="accent2"/>
                </a:solidFill>
                <a:latin typeface="Monotype Corsiva" pitchFamily="-84" charset="0"/>
              </a:rPr>
              <a:t>, Nov. </a:t>
            </a:r>
            <a:r>
              <a:rPr lang="en-US" dirty="0">
                <a:solidFill>
                  <a:schemeClr val="accent2"/>
                </a:solidFill>
                <a:latin typeface="Monotype Corsiva" pitchFamily="-84" charset="0"/>
              </a:rPr>
              <a:t>2, 2020</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01750" y="2129631"/>
            <a:ext cx="7537450" cy="3983832"/>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CH26</a:t>
            </a:r>
          </a:p>
          <a:p>
            <a:pPr marL="1352550" lvl="1" indent="-609600">
              <a:buFont typeface="Arial" panose="020B0604020202020204" pitchFamily="34" charset="0"/>
              <a:buChar char="•"/>
            </a:pPr>
            <a:r>
              <a:rPr lang="en-US" sz="2800" dirty="0">
                <a:solidFill>
                  <a:srgbClr val="003300"/>
                </a:solidFill>
                <a:latin typeface="Arial Narrow" charset="0"/>
              </a:rPr>
              <a:t>Kirchhoff’s Rules</a:t>
            </a:r>
          </a:p>
          <a:p>
            <a:pPr marL="1352550" lvl="1" indent="-609600">
              <a:buFont typeface="Arial" panose="020B0604020202020204" pitchFamily="34" charset="0"/>
              <a:buChar char="•"/>
            </a:pPr>
            <a:r>
              <a:rPr lang="en-US" sz="2800" dirty="0">
                <a:latin typeface="Arial Narrow" charset="0"/>
              </a:rPr>
              <a:t>EMFs in Series and Parallel</a:t>
            </a:r>
          </a:p>
          <a:p>
            <a:pPr marL="1352550" lvl="1" indent="-609600">
              <a:buFont typeface="Arial" panose="020B0604020202020204" pitchFamily="34" charset="0"/>
              <a:buChar char="•"/>
            </a:pPr>
            <a:r>
              <a:rPr lang="en-US" sz="2800" dirty="0">
                <a:latin typeface="Arial Narrow" charset="0"/>
              </a:rPr>
              <a:t>RC Circuits</a:t>
            </a:r>
          </a:p>
          <a:p>
            <a:pPr marL="1352550" lvl="1" indent="-609600">
              <a:buFont typeface="Arial" panose="020B0604020202020204" pitchFamily="34" charset="0"/>
              <a:buChar char="•"/>
            </a:pPr>
            <a:r>
              <a:rPr lang="en-US" sz="2800" dirty="0">
                <a:latin typeface="Arial Narrow" charset="0"/>
              </a:rPr>
              <a:t>Charging and Discharging through RC circuit</a:t>
            </a:r>
          </a:p>
          <a:p>
            <a:pPr marL="1352550" lvl="1" indent="-609600">
              <a:buFont typeface="Arial" panose="020B0604020202020204" pitchFamily="34" charset="0"/>
              <a:buChar char="•"/>
            </a:pPr>
            <a:r>
              <a:rPr lang="en-US" sz="2800" dirty="0">
                <a:latin typeface="Arial Narrow" charset="0"/>
              </a:rPr>
              <a:t>Application of RC circuit</a:t>
            </a:r>
          </a:p>
          <a:p>
            <a:pPr marL="512763" indent="-533400">
              <a:buFont typeface="Arial"/>
              <a:buChar char="•"/>
            </a:pPr>
            <a:r>
              <a:rPr lang="en-US" sz="3200" dirty="0">
                <a:solidFill>
                  <a:schemeClr val="accent2"/>
                </a:solidFill>
                <a:latin typeface="Arial Narrow" charset="0"/>
              </a:rPr>
              <a:t>CH27</a:t>
            </a:r>
          </a:p>
          <a:p>
            <a:pPr marL="1352550" lvl="1" indent="-609600">
              <a:buFont typeface="Arial" panose="020B0604020202020204" pitchFamily="34" charset="0"/>
              <a:buChar char="•"/>
            </a:pPr>
            <a:r>
              <a:rPr lang="en-US" sz="2800" dirty="0">
                <a:latin typeface="Arial Narrow" charset="0"/>
              </a:rPr>
              <a:t>Electric Current and Magnetism</a:t>
            </a:r>
            <a:endParaRPr lang="en-US" sz="3200" dirty="0">
              <a:solidFill>
                <a:schemeClr val="accent2"/>
              </a:solidFill>
              <a:latin typeface="Arial Narrow" charset="0"/>
            </a:endParaRPr>
          </a:p>
          <a:p>
            <a:pPr marL="990600" lvl="1" indent="-533400">
              <a:buFont typeface="Courier New" panose="02070309020205020404" pitchFamily="49" charset="0"/>
              <a:buChar char="o"/>
            </a:pPr>
            <a:endParaRPr lang="en-US" sz="2800" dirty="0">
              <a:solidFill>
                <a:srgbClr val="003300"/>
              </a:solidFill>
              <a:latin typeface="Arial Narrow" charset="0"/>
            </a:endParaRPr>
          </a:p>
        </p:txBody>
      </p:sp>
      <p:pic>
        <p:nvPicPr>
          <p:cNvPr id="3" name="Picture 2">
            <a:extLst>
              <a:ext uri="{FF2B5EF4-FFF2-40B4-BE49-F238E27FC236}">
                <a16:creationId xmlns:a16="http://schemas.microsoft.com/office/drawing/2014/main" id="{6CC23817-5806-2141-9717-FC2BAB7F5A0D}"/>
              </a:ext>
            </a:extLst>
          </p:cNvPr>
          <p:cNvPicPr>
            <a:picLocks noChangeAspect="1"/>
          </p:cNvPicPr>
          <p:nvPr/>
        </p:nvPicPr>
        <p:blipFill>
          <a:blip r:link="rId2"/>
          <a:stretch>
            <a:fillRect/>
          </a:stretch>
        </p:blipFill>
        <p:spPr>
          <a:xfrm>
            <a:off x="1270000" y="1270000"/>
            <a:ext cx="63500" cy="76200"/>
          </a:xfrm>
          <a:prstGeom prst="rect">
            <a:avLst/>
          </a:prstGeom>
        </p:spPr>
      </p:pic>
      <p:pic>
        <p:nvPicPr>
          <p:cNvPr id="4" name="Picture 3">
            <a:extLst>
              <a:ext uri="{FF2B5EF4-FFF2-40B4-BE49-F238E27FC236}">
                <a16:creationId xmlns:a16="http://schemas.microsoft.com/office/drawing/2014/main" id="{2A40B400-B2AC-3D4E-A8AC-A4D55B25F579}"/>
              </a:ext>
            </a:extLst>
          </p:cNvPr>
          <p:cNvPicPr>
            <a:picLocks noChangeAspect="1"/>
          </p:cNvPicPr>
          <p:nvPr/>
        </p:nvPicPr>
        <p:blipFill>
          <a:blip r:embed="rId3"/>
          <a:stretch>
            <a:fillRect/>
          </a:stretch>
        </p:blipFill>
        <p:spPr>
          <a:xfrm>
            <a:off x="1270000" y="1270000"/>
            <a:ext cx="63500" cy="76200"/>
          </a:xfrm>
          <a:prstGeom prst="rect">
            <a:avLst/>
          </a:prstGeom>
        </p:spPr>
      </p:pic>
      <p:pic>
        <p:nvPicPr>
          <p:cNvPr id="5" name="Picture 4">
            <a:extLst>
              <a:ext uri="{FF2B5EF4-FFF2-40B4-BE49-F238E27FC236}">
                <a16:creationId xmlns:a16="http://schemas.microsoft.com/office/drawing/2014/main" id="{0297A59E-791C-C940-B7E4-7E7A9A26CC68}"/>
              </a:ext>
            </a:extLst>
          </p:cNvPr>
          <p:cNvPicPr>
            <a:picLocks noChangeAspect="1"/>
          </p:cNvPicPr>
          <p:nvPr/>
        </p:nvPicPr>
        <p:blipFill>
          <a:blip r:embed="rId3"/>
          <a:stretch>
            <a:fillRect/>
          </a:stretch>
        </p:blipFill>
        <p:spPr>
          <a:xfrm>
            <a:off x="1270000" y="1270000"/>
            <a:ext cx="63500" cy="76200"/>
          </a:xfrm>
          <a:prstGeom prst="rect">
            <a:avLst/>
          </a:prstGeom>
        </p:spPr>
      </p:pic>
      <p:sp>
        <p:nvSpPr>
          <p:cNvPr id="11" name="Text Box 9">
            <a:extLst>
              <a:ext uri="{FF2B5EF4-FFF2-40B4-BE49-F238E27FC236}">
                <a16:creationId xmlns:a16="http://schemas.microsoft.com/office/drawing/2014/main" id="{01466720-C32D-D642-B02F-DDF329B5CE62}"/>
              </a:ext>
            </a:extLst>
          </p:cNvPr>
          <p:cNvSpPr txBox="1">
            <a:spLocks noChangeArrowheads="1"/>
          </p:cNvSpPr>
          <p:nvPr/>
        </p:nvSpPr>
        <p:spPr bwMode="auto">
          <a:xfrm>
            <a:off x="685800" y="5786735"/>
            <a:ext cx="8001000" cy="461665"/>
          </a:xfrm>
          <a:prstGeom prst="rect">
            <a:avLst/>
          </a:prstGeom>
          <a:solidFill>
            <a:srgbClr val="CCFFFF"/>
          </a:solidFill>
          <a:ln w="9525">
            <a:noFill/>
            <a:miter lim="800000"/>
            <a:headEnd/>
            <a:tailEnd/>
          </a:ln>
        </p:spPr>
        <p:txBody>
          <a:bodyPr wrap="square">
            <a:prstTxWarp prst="textNoShape">
              <a:avLst/>
            </a:prstTxWarp>
            <a:spAutoFit/>
          </a:bodyPr>
          <a:lstStyle/>
          <a:p>
            <a:pPr algn="ctr"/>
            <a:r>
              <a:rPr lang="en-US" dirty="0">
                <a:solidFill>
                  <a:srgbClr val="003300"/>
                </a:solidFill>
                <a:latin typeface="Arial Narrow" charset="0"/>
              </a:rPr>
              <a:t>Today’s homework is homework #9, due 11pm,Tuesday, Nov. 17!!</a:t>
            </a:r>
          </a:p>
        </p:txBody>
      </p:sp>
      <p:pic>
        <p:nvPicPr>
          <p:cNvPr id="8" name="Picture 7">
            <a:extLst>
              <a:ext uri="{FF2B5EF4-FFF2-40B4-BE49-F238E27FC236}">
                <a16:creationId xmlns:a16="http://schemas.microsoft.com/office/drawing/2014/main" id="{D4F2950A-AA45-D949-8DBD-57745B77FC18}"/>
              </a:ext>
            </a:extLst>
          </p:cNvPr>
          <p:cNvPicPr>
            <a:picLocks noChangeAspect="1"/>
          </p:cNvPicPr>
          <p:nvPr/>
        </p:nvPicPr>
        <p:blipFill>
          <a:blip r:embed="rId3"/>
          <a:stretch>
            <a:fillRect/>
          </a:stretch>
        </p:blipFill>
        <p:spPr>
          <a:xfrm>
            <a:off x="1270000" y="1270000"/>
            <a:ext cx="63500" cy="76200"/>
          </a:xfrm>
          <a:prstGeom prst="rect">
            <a:avLst/>
          </a:prstGeom>
        </p:spPr>
      </p:pic>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par>
                                <p:cTn id="18" presetID="22" presetClass="entr" presetSubtype="8" fill="hold" grpId="0" nodeType="withEffect">
                                  <p:stCondLst>
                                    <p:cond delay="0"/>
                                  </p:stCondLst>
                                  <p:iterate type="wd">
                                    <p:tmPct val="10000"/>
                                  </p:iterate>
                                  <p:childTnLst>
                                    <p:set>
                                      <p:cBhvr>
                                        <p:cTn id="19" dur="1" fill="hold">
                                          <p:stCondLst>
                                            <p:cond delay="0"/>
                                          </p:stCondLst>
                                        </p:cTn>
                                        <p:tgtEl>
                                          <p:spTgt spid="2058">
                                            <p:txEl>
                                              <p:pRg st="4" end="4"/>
                                            </p:txEl>
                                          </p:spTgt>
                                        </p:tgtEl>
                                        <p:attrNameLst>
                                          <p:attrName>style.visibility</p:attrName>
                                        </p:attrNameLst>
                                      </p:cBhvr>
                                      <p:to>
                                        <p:strVal val="visible"/>
                                      </p:to>
                                    </p:set>
                                    <p:animEffect transition="in" filter="wipe(left)">
                                      <p:cBhvr>
                                        <p:cTn id="20" dur="500"/>
                                        <p:tgtEl>
                                          <p:spTgt spid="2058">
                                            <p:txEl>
                                              <p:pRg st="4" end="4"/>
                                            </p:txEl>
                                          </p:spTgt>
                                        </p:tgtEl>
                                      </p:cBhvr>
                                    </p:animEffect>
                                  </p:childTnLst>
                                </p:cTn>
                              </p:par>
                              <p:par>
                                <p:cTn id="21" presetID="22" presetClass="entr" presetSubtype="8" fill="hold" grpId="0" nodeType="withEffect">
                                  <p:stCondLst>
                                    <p:cond delay="0"/>
                                  </p:stCondLst>
                                  <p:iterate type="wd">
                                    <p:tmPct val="10000"/>
                                  </p:iterate>
                                  <p:childTnLst>
                                    <p:set>
                                      <p:cBhvr>
                                        <p:cTn id="22" dur="1" fill="hold">
                                          <p:stCondLst>
                                            <p:cond delay="0"/>
                                          </p:stCondLst>
                                        </p:cTn>
                                        <p:tgtEl>
                                          <p:spTgt spid="2058">
                                            <p:txEl>
                                              <p:pRg st="5" end="5"/>
                                            </p:txEl>
                                          </p:spTgt>
                                        </p:tgtEl>
                                        <p:attrNameLst>
                                          <p:attrName>style.visibility</p:attrName>
                                        </p:attrNameLst>
                                      </p:cBhvr>
                                      <p:to>
                                        <p:strVal val="visible"/>
                                      </p:to>
                                    </p:set>
                                    <p:animEffect transition="in" filter="wipe(left)">
                                      <p:cBhvr>
                                        <p:cTn id="23" dur="500"/>
                                        <p:tgtEl>
                                          <p:spTgt spid="2058">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2058">
                                            <p:txEl>
                                              <p:pRg st="6" end="6"/>
                                            </p:txEl>
                                          </p:spTgt>
                                        </p:tgtEl>
                                        <p:attrNameLst>
                                          <p:attrName>style.visibility</p:attrName>
                                        </p:attrNameLst>
                                      </p:cBhvr>
                                      <p:to>
                                        <p:strVal val="visible"/>
                                      </p:to>
                                    </p:set>
                                    <p:animEffect transition="in" filter="wipe(left)">
                                      <p:cBhvr>
                                        <p:cTn id="28" dur="500"/>
                                        <p:tgtEl>
                                          <p:spTgt spid="2058">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2058">
                                            <p:txEl>
                                              <p:pRg st="7" end="7"/>
                                            </p:txEl>
                                          </p:spTgt>
                                        </p:tgtEl>
                                        <p:attrNameLst>
                                          <p:attrName>style.visibility</p:attrName>
                                        </p:attrNameLst>
                                      </p:cBhvr>
                                      <p:to>
                                        <p:strVal val="visible"/>
                                      </p:to>
                                    </p:set>
                                    <p:animEffect transition="in" filter="wipe(left)">
                                      <p:cBhvr>
                                        <p:cTn id="33" dur="500"/>
                                        <p:tgtEl>
                                          <p:spTgt spid="2058">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p" autoUpdateAnimBg="0"/>
      <p:bldP spid="11"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3"/>
          <p:cNvSpPr>
            <a:spLocks noGrp="1"/>
          </p:cNvSpPr>
          <p:nvPr>
            <p:ph type="dt" sz="half" idx="10"/>
          </p:nvPr>
        </p:nvSpPr>
        <p:spPr/>
        <p:txBody>
          <a:bodyPr/>
          <a:lstStyle/>
          <a:p>
            <a:r>
              <a:rPr lang="en-US"/>
              <a:t>Monday, Nov. 2, 2020</a:t>
            </a:r>
          </a:p>
        </p:txBody>
      </p:sp>
      <p:sp>
        <p:nvSpPr>
          <p:cNvPr id="26" name="Footer Placeholder 4"/>
          <p:cNvSpPr>
            <a:spLocks noGrp="1"/>
          </p:cNvSpPr>
          <p:nvPr>
            <p:ph type="ftr" sz="quarter" idx="11"/>
          </p:nvPr>
        </p:nvSpPr>
        <p:spPr/>
        <p:txBody>
          <a:bodyPr/>
          <a:lstStyle/>
          <a:p>
            <a:r>
              <a:rPr lang="de-DE"/>
              <a:t>PHYS 1444-002, Fall 2020                    Dr. Jaehoon Yu</a:t>
            </a:r>
            <a:endParaRPr lang="en-US"/>
          </a:p>
        </p:txBody>
      </p:sp>
      <p:sp>
        <p:nvSpPr>
          <p:cNvPr id="27" name="Slide Number Placeholder 5"/>
          <p:cNvSpPr>
            <a:spLocks noGrp="1"/>
          </p:cNvSpPr>
          <p:nvPr>
            <p:ph type="sldNum" sz="quarter" idx="12"/>
          </p:nvPr>
        </p:nvSpPr>
        <p:spPr/>
        <p:txBody>
          <a:bodyPr/>
          <a:lstStyle/>
          <a:p>
            <a:fld id="{0ADD47F8-C557-114C-B0B7-59E4BF649E18}" type="slidenum">
              <a:rPr lang="en-US"/>
              <a:pPr/>
              <a:t>10</a:t>
            </a:fld>
            <a:endParaRPr lang="en-US"/>
          </a:p>
        </p:txBody>
      </p:sp>
      <p:pic>
        <p:nvPicPr>
          <p:cNvPr id="331787" name="Picture 11" descr="FG26_011"/>
          <p:cNvPicPr>
            <a:picLocks noChangeAspect="1" noChangeArrowheads="1"/>
          </p:cNvPicPr>
          <p:nvPr/>
        </p:nvPicPr>
        <p:blipFill>
          <a:blip r:embed="rId3"/>
          <a:srcRect/>
          <a:stretch>
            <a:fillRect/>
          </a:stretch>
        </p:blipFill>
        <p:spPr bwMode="auto">
          <a:xfrm>
            <a:off x="6629400" y="76200"/>
            <a:ext cx="2514600" cy="1628775"/>
          </a:xfrm>
          <a:prstGeom prst="rect">
            <a:avLst/>
          </a:prstGeom>
          <a:noFill/>
        </p:spPr>
      </p:pic>
      <p:sp>
        <p:nvSpPr>
          <p:cNvPr id="331778" name="Rectangle 2"/>
          <p:cNvSpPr>
            <a:spLocks noGrp="1" noChangeArrowheads="1"/>
          </p:cNvSpPr>
          <p:nvPr>
            <p:ph type="title"/>
          </p:nvPr>
        </p:nvSpPr>
        <p:spPr>
          <a:xfrm>
            <a:off x="228600" y="-76200"/>
            <a:ext cx="8686800" cy="762000"/>
          </a:xfrm>
        </p:spPr>
        <p:txBody>
          <a:bodyPr/>
          <a:lstStyle/>
          <a:p>
            <a:r>
              <a:rPr lang="en-US" dirty="0"/>
              <a:t>Example 26 – 9</a:t>
            </a:r>
          </a:p>
        </p:txBody>
      </p:sp>
      <p:sp>
        <p:nvSpPr>
          <p:cNvPr id="331779" name="Text Box 3"/>
          <p:cNvSpPr txBox="1">
            <a:spLocks noChangeArrowheads="1"/>
          </p:cNvSpPr>
          <p:nvPr/>
        </p:nvSpPr>
        <p:spPr bwMode="auto">
          <a:xfrm>
            <a:off x="152400" y="609600"/>
            <a:ext cx="6477000" cy="82232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a:solidFill>
                  <a:schemeClr val="accent2"/>
                </a:solidFill>
                <a:latin typeface="Arial Narrow" charset="0"/>
              </a:rPr>
              <a:t>Use Kirchhoff’s rules. </a:t>
            </a:r>
            <a:r>
              <a:rPr lang="en-US">
                <a:solidFill>
                  <a:schemeClr val="accent2"/>
                </a:solidFill>
                <a:latin typeface="Arial Narrow" charset="0"/>
              </a:rPr>
              <a:t>Calculate the currents </a:t>
            </a:r>
            <a:r>
              <a:rPr lang="en-US">
                <a:solidFill>
                  <a:schemeClr val="accent2"/>
                </a:solidFill>
                <a:latin typeface="Monotype Corsiva" charset="0"/>
              </a:rPr>
              <a:t>I</a:t>
            </a:r>
            <a:r>
              <a:rPr lang="en-US" baseline="-25000">
                <a:solidFill>
                  <a:schemeClr val="accent2"/>
                </a:solidFill>
                <a:latin typeface="Monotype Corsiva" charset="0"/>
              </a:rPr>
              <a:t>1</a:t>
            </a:r>
            <a:r>
              <a:rPr lang="en-US">
                <a:solidFill>
                  <a:schemeClr val="accent2"/>
                </a:solidFill>
                <a:latin typeface="Monotype Corsiva" charset="0"/>
              </a:rPr>
              <a:t>, I</a:t>
            </a:r>
            <a:r>
              <a:rPr lang="en-US" baseline="-25000">
                <a:solidFill>
                  <a:schemeClr val="accent2"/>
                </a:solidFill>
                <a:latin typeface="Monotype Corsiva" charset="0"/>
              </a:rPr>
              <a:t>2</a:t>
            </a:r>
            <a:r>
              <a:rPr lang="en-US">
                <a:solidFill>
                  <a:schemeClr val="accent2"/>
                </a:solidFill>
                <a:latin typeface="Arial Narrow" charset="0"/>
              </a:rPr>
              <a:t> and </a:t>
            </a:r>
            <a:r>
              <a:rPr lang="en-US">
                <a:solidFill>
                  <a:schemeClr val="accent2"/>
                </a:solidFill>
                <a:latin typeface="Monotype Corsiva" charset="0"/>
              </a:rPr>
              <a:t>I</a:t>
            </a:r>
            <a:r>
              <a:rPr lang="en-US" baseline="-25000">
                <a:solidFill>
                  <a:schemeClr val="accent2"/>
                </a:solidFill>
                <a:latin typeface="Monotype Corsiva" charset="0"/>
              </a:rPr>
              <a:t>3</a:t>
            </a:r>
            <a:r>
              <a:rPr lang="en-US">
                <a:solidFill>
                  <a:schemeClr val="accent2"/>
                </a:solidFill>
                <a:latin typeface="Arial Narrow" charset="0"/>
              </a:rPr>
              <a:t> in each of the branches of the circuit in the figure. </a:t>
            </a:r>
          </a:p>
        </p:txBody>
      </p:sp>
      <p:sp>
        <p:nvSpPr>
          <p:cNvPr id="331780" name="Text Box 4"/>
          <p:cNvSpPr txBox="1">
            <a:spLocks noChangeArrowheads="1"/>
          </p:cNvSpPr>
          <p:nvPr/>
        </p:nvSpPr>
        <p:spPr bwMode="auto">
          <a:xfrm>
            <a:off x="228600" y="1447800"/>
            <a:ext cx="8610600" cy="1200328"/>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directions of the current through the circuit is not known a </a:t>
            </a:r>
            <a:r>
              <a:rPr lang="en-US" dirty="0">
                <a:solidFill>
                  <a:srgbClr val="CC00CC"/>
                </a:solidFill>
                <a:latin typeface="Monotype Corsiva" charset="0"/>
              </a:rPr>
              <a:t>priori</a:t>
            </a:r>
            <a:r>
              <a:rPr lang="en-US" dirty="0">
                <a:solidFill>
                  <a:srgbClr val="CC00CC"/>
                </a:solidFill>
                <a:latin typeface="Arial Narrow" charset="0"/>
              </a:rPr>
              <a:t> but since the current tends to move away from the positive terminal of a battery, we arbitrarily choose the direction of the currents as shown.</a:t>
            </a:r>
          </a:p>
        </p:txBody>
      </p:sp>
      <p:sp>
        <p:nvSpPr>
          <p:cNvPr id="331781" name="Text Box 5"/>
          <p:cNvSpPr txBox="1">
            <a:spLocks noChangeArrowheads="1"/>
          </p:cNvSpPr>
          <p:nvPr/>
        </p:nvSpPr>
        <p:spPr bwMode="auto">
          <a:xfrm>
            <a:off x="457200" y="3581400"/>
            <a:ext cx="7696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This is the same for junction </a:t>
            </a:r>
            <a:r>
              <a:rPr lang="en-US" dirty="0" err="1">
                <a:solidFill>
                  <a:srgbClr val="CC00CC"/>
                </a:solidFill>
                <a:latin typeface="Monotype Corsiva"/>
                <a:cs typeface="Monotype Corsiva"/>
              </a:rPr>
              <a:t>d</a:t>
            </a:r>
            <a:r>
              <a:rPr lang="en-US" dirty="0">
                <a:solidFill>
                  <a:srgbClr val="CC00CC"/>
                </a:solidFill>
                <a:latin typeface="Arial Narrow" charset="0"/>
              </a:rPr>
              <a:t> as well, so no additional information.</a:t>
            </a:r>
          </a:p>
        </p:txBody>
      </p:sp>
      <p:graphicFrame>
        <p:nvGraphicFramePr>
          <p:cNvPr id="331782" name="Object 6"/>
          <p:cNvGraphicFramePr>
            <a:graphicFrameLocks noChangeAspect="1"/>
          </p:cNvGraphicFramePr>
          <p:nvPr/>
        </p:nvGraphicFramePr>
        <p:xfrm>
          <a:off x="6324600" y="3048000"/>
          <a:ext cx="1828800" cy="581025"/>
        </p:xfrm>
        <a:graphic>
          <a:graphicData uri="http://schemas.openxmlformats.org/presentationml/2006/ole">
            <mc:AlternateContent xmlns:mc="http://schemas.openxmlformats.org/markup-compatibility/2006">
              <mc:Choice xmlns:v="urn:schemas-microsoft-com:vml" Requires="v">
                <p:oleObj spid="_x0000_s266400" name="Equation" r:id="rId4" imgW="660240" imgH="203040" progId="Equation.DSMT4">
                  <p:embed/>
                </p:oleObj>
              </mc:Choice>
              <mc:Fallback>
                <p:oleObj name="Equation" r:id="rId4" imgW="660240" imgH="203040" progId="Equation.DSMT4">
                  <p:embed/>
                  <p:pic>
                    <p:nvPicPr>
                      <p:cNvPr id="33178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048000"/>
                        <a:ext cx="1828800" cy="5810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83" name="Text Box 7"/>
          <p:cNvSpPr txBox="1">
            <a:spLocks noChangeArrowheads="1"/>
          </p:cNvSpPr>
          <p:nvPr/>
        </p:nvSpPr>
        <p:spPr bwMode="auto">
          <a:xfrm>
            <a:off x="457200" y="2590800"/>
            <a:ext cx="624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have three unknowns so we need three equations. </a:t>
            </a:r>
          </a:p>
        </p:txBody>
      </p:sp>
      <p:sp>
        <p:nvSpPr>
          <p:cNvPr id="331784" name="Text Box 8"/>
          <p:cNvSpPr txBox="1">
            <a:spLocks noChangeArrowheads="1"/>
          </p:cNvSpPr>
          <p:nvPr/>
        </p:nvSpPr>
        <p:spPr bwMode="auto">
          <a:xfrm>
            <a:off x="457200" y="3048000"/>
            <a:ext cx="617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Using Kirchhoff’s junction rule at point </a:t>
            </a:r>
            <a:r>
              <a:rPr lang="en-US">
                <a:solidFill>
                  <a:srgbClr val="CC00CC"/>
                </a:solidFill>
                <a:latin typeface="Monotype Corsiva" charset="0"/>
              </a:rPr>
              <a:t>a</a:t>
            </a:r>
            <a:r>
              <a:rPr lang="en-US">
                <a:solidFill>
                  <a:srgbClr val="CC00CC"/>
                </a:solidFill>
                <a:latin typeface="Arial Narrow" charset="0"/>
              </a:rPr>
              <a:t>, we obtain </a:t>
            </a:r>
          </a:p>
        </p:txBody>
      </p:sp>
      <p:sp>
        <p:nvSpPr>
          <p:cNvPr id="331785" name="Text Box 9"/>
          <p:cNvSpPr txBox="1">
            <a:spLocks noChangeArrowheads="1"/>
          </p:cNvSpPr>
          <p:nvPr/>
        </p:nvSpPr>
        <p:spPr bwMode="auto">
          <a:xfrm>
            <a:off x="457200" y="4038600"/>
            <a:ext cx="4800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loop </a:t>
            </a:r>
            <a:r>
              <a:rPr lang="en-US">
                <a:solidFill>
                  <a:srgbClr val="CC00CC"/>
                </a:solidFill>
                <a:latin typeface="Monotype Corsiva" charset="0"/>
              </a:rPr>
              <a:t>ahdcba</a:t>
            </a:r>
            <a:r>
              <a:rPr lang="en-US">
                <a:solidFill>
                  <a:srgbClr val="CC00CC"/>
                </a:solidFill>
                <a:latin typeface="Arial Narrow" charset="0"/>
              </a:rPr>
              <a:t>.</a:t>
            </a:r>
          </a:p>
        </p:txBody>
      </p:sp>
      <p:graphicFrame>
        <p:nvGraphicFramePr>
          <p:cNvPr id="331786" name="Object 10"/>
          <p:cNvGraphicFramePr>
            <a:graphicFrameLocks noChangeAspect="1"/>
          </p:cNvGraphicFramePr>
          <p:nvPr/>
        </p:nvGraphicFramePr>
        <p:xfrm>
          <a:off x="712788" y="4516438"/>
          <a:ext cx="658812" cy="474662"/>
        </p:xfrm>
        <a:graphic>
          <a:graphicData uri="http://schemas.openxmlformats.org/presentationml/2006/ole">
            <mc:AlternateContent xmlns:mc="http://schemas.openxmlformats.org/markup-compatibility/2006">
              <mc:Choice xmlns:v="urn:schemas-microsoft-com:vml" Requires="v">
                <p:oleObj spid="_x0000_s266401" name="Equation" r:id="rId6" imgW="330120" imgH="203040" progId="Equation.DSMT4">
                  <p:embed/>
                </p:oleObj>
              </mc:Choice>
              <mc:Fallback>
                <p:oleObj name="Equation" r:id="rId6" imgW="330120" imgH="203040" progId="Equation.DSMT4">
                  <p:embed/>
                  <p:pic>
                    <p:nvPicPr>
                      <p:cNvPr id="331786"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2788" y="4516438"/>
                        <a:ext cx="6588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8" name="Object 12"/>
          <p:cNvGraphicFramePr>
            <a:graphicFrameLocks noChangeAspect="1"/>
          </p:cNvGraphicFramePr>
          <p:nvPr/>
        </p:nvGraphicFramePr>
        <p:xfrm>
          <a:off x="1219200" y="5422900"/>
          <a:ext cx="1111250" cy="520700"/>
        </p:xfrm>
        <a:graphic>
          <a:graphicData uri="http://schemas.openxmlformats.org/presentationml/2006/ole">
            <mc:AlternateContent xmlns:mc="http://schemas.openxmlformats.org/markup-compatibility/2006">
              <mc:Choice xmlns:v="urn:schemas-microsoft-com:vml" Requires="v">
                <p:oleObj spid="_x0000_s266402" name="Equation" r:id="rId8" imgW="507960" imgH="203040" progId="Equation.DSMT4">
                  <p:embed/>
                </p:oleObj>
              </mc:Choice>
              <mc:Fallback>
                <p:oleObj name="Equation" r:id="rId8" imgW="507960" imgH="203040" progId="Equation.DSMT4">
                  <p:embed/>
                  <p:pic>
                    <p:nvPicPr>
                      <p:cNvPr id="331788"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5422900"/>
                        <a:ext cx="1111250" cy="5207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89" name="Object 13"/>
          <p:cNvGraphicFramePr>
            <a:graphicFrameLocks noChangeAspect="1"/>
          </p:cNvGraphicFramePr>
          <p:nvPr/>
        </p:nvGraphicFramePr>
        <p:xfrm>
          <a:off x="2517775" y="4516438"/>
          <a:ext cx="682625" cy="474662"/>
        </p:xfrm>
        <a:graphic>
          <a:graphicData uri="http://schemas.openxmlformats.org/presentationml/2006/ole">
            <mc:AlternateContent xmlns:mc="http://schemas.openxmlformats.org/markup-compatibility/2006">
              <mc:Choice xmlns:v="urn:schemas-microsoft-com:vml" Requires="v">
                <p:oleObj spid="_x0000_s266403" name="Equation" r:id="rId10" imgW="342720" imgH="203040" progId="Equation.DSMT4">
                  <p:embed/>
                </p:oleObj>
              </mc:Choice>
              <mc:Fallback>
                <p:oleObj name="Equation" r:id="rId10" imgW="342720" imgH="203040" progId="Equation.DSMT4">
                  <p:embed/>
                  <p:pic>
                    <p:nvPicPr>
                      <p:cNvPr id="33178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7775" y="4516438"/>
                        <a:ext cx="6826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0" name="Object 14"/>
          <p:cNvGraphicFramePr>
            <a:graphicFrameLocks noChangeAspect="1"/>
          </p:cNvGraphicFramePr>
          <p:nvPr/>
        </p:nvGraphicFramePr>
        <p:xfrm>
          <a:off x="3746500" y="4516438"/>
          <a:ext cx="658813" cy="474662"/>
        </p:xfrm>
        <a:graphic>
          <a:graphicData uri="http://schemas.openxmlformats.org/presentationml/2006/ole">
            <mc:AlternateContent xmlns:mc="http://schemas.openxmlformats.org/markup-compatibility/2006">
              <mc:Choice xmlns:v="urn:schemas-microsoft-com:vml" Requires="v">
                <p:oleObj spid="_x0000_s266404" name="Equation" r:id="rId12" imgW="330120" imgH="203040" progId="Equation.DSMT4">
                  <p:embed/>
                </p:oleObj>
              </mc:Choice>
              <mc:Fallback>
                <p:oleObj name="Equation" r:id="rId12" imgW="330120" imgH="203040" progId="Equation.DSMT4">
                  <p:embed/>
                  <p:pic>
                    <p:nvPicPr>
                      <p:cNvPr id="331790" name="Object 1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46500" y="4516438"/>
                        <a:ext cx="658813"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1" name="Object 15"/>
          <p:cNvGraphicFramePr>
            <a:graphicFrameLocks noChangeAspect="1"/>
          </p:cNvGraphicFramePr>
          <p:nvPr/>
        </p:nvGraphicFramePr>
        <p:xfrm>
          <a:off x="5257800" y="4516438"/>
          <a:ext cx="657225" cy="474662"/>
        </p:xfrm>
        <a:graphic>
          <a:graphicData uri="http://schemas.openxmlformats.org/presentationml/2006/ole">
            <mc:AlternateContent xmlns:mc="http://schemas.openxmlformats.org/markup-compatibility/2006">
              <mc:Choice xmlns:v="urn:schemas-microsoft-com:vml" Requires="v">
                <p:oleObj spid="_x0000_s266405" name="Equation" r:id="rId14" imgW="330120" imgH="203040" progId="Equation.DSMT4">
                  <p:embed/>
                </p:oleObj>
              </mc:Choice>
              <mc:Fallback>
                <p:oleObj name="Equation" r:id="rId14" imgW="330120" imgH="203040" progId="Equation.DSMT4">
                  <p:embed/>
                  <p:pic>
                    <p:nvPicPr>
                      <p:cNvPr id="331791" name="Object 1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57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2" name="Object 16"/>
          <p:cNvGraphicFramePr>
            <a:graphicFrameLocks noChangeAspect="1"/>
          </p:cNvGraphicFramePr>
          <p:nvPr/>
        </p:nvGraphicFramePr>
        <p:xfrm>
          <a:off x="6781800" y="4516438"/>
          <a:ext cx="657225" cy="474662"/>
        </p:xfrm>
        <a:graphic>
          <a:graphicData uri="http://schemas.openxmlformats.org/presentationml/2006/ole">
            <mc:AlternateContent xmlns:mc="http://schemas.openxmlformats.org/markup-compatibility/2006">
              <mc:Choice xmlns:v="urn:schemas-microsoft-com:vml" Requires="v">
                <p:oleObj spid="_x0000_s266406" name="Equation" r:id="rId16" imgW="330120" imgH="203040" progId="Equation.DSMT4">
                  <p:embed/>
                </p:oleObj>
              </mc:Choice>
              <mc:Fallback>
                <p:oleObj name="Equation" r:id="rId16" imgW="330120" imgH="203040" progId="Equation.DSMT4">
                  <p:embed/>
                  <p:pic>
                    <p:nvPicPr>
                      <p:cNvPr id="331792"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81800" y="4516438"/>
                        <a:ext cx="6572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3" name="Text Box 17"/>
          <p:cNvSpPr txBox="1">
            <a:spLocks noChangeArrowheads="1"/>
          </p:cNvSpPr>
          <p:nvPr/>
        </p:nvSpPr>
        <p:spPr bwMode="auto">
          <a:xfrm>
            <a:off x="609600" y="4953000"/>
            <a:ext cx="56388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total voltage change in the loop </a:t>
            </a:r>
            <a:r>
              <a:rPr lang="en-US" dirty="0" err="1">
                <a:solidFill>
                  <a:srgbClr val="CC00CC"/>
                </a:solidFill>
                <a:latin typeface="Monotype Corsiva" charset="0"/>
              </a:rPr>
              <a:t>ahdcba</a:t>
            </a:r>
            <a:r>
              <a:rPr lang="en-US" dirty="0">
                <a:solidFill>
                  <a:srgbClr val="CC00CC"/>
                </a:solidFill>
                <a:latin typeface="Arial Narrow" charset="0"/>
              </a:rPr>
              <a:t> is.</a:t>
            </a:r>
          </a:p>
        </p:txBody>
      </p:sp>
      <p:graphicFrame>
        <p:nvGraphicFramePr>
          <p:cNvPr id="331794" name="Object 18"/>
          <p:cNvGraphicFramePr>
            <a:graphicFrameLocks noChangeAspect="1"/>
          </p:cNvGraphicFramePr>
          <p:nvPr/>
        </p:nvGraphicFramePr>
        <p:xfrm>
          <a:off x="1374775" y="4516438"/>
          <a:ext cx="758825" cy="474662"/>
        </p:xfrm>
        <a:graphic>
          <a:graphicData uri="http://schemas.openxmlformats.org/presentationml/2006/ole">
            <mc:AlternateContent xmlns:mc="http://schemas.openxmlformats.org/markup-compatibility/2006">
              <mc:Choice xmlns:v="urn:schemas-microsoft-com:vml" Requires="v">
                <p:oleObj spid="_x0000_s266407" name="Equation" r:id="rId18" imgW="380880" imgH="203040" progId="Equation.DSMT4">
                  <p:embed/>
                </p:oleObj>
              </mc:Choice>
              <mc:Fallback>
                <p:oleObj name="Equation" r:id="rId18" imgW="380880" imgH="203040" progId="Equation.DSMT4">
                  <p:embed/>
                  <p:pic>
                    <p:nvPicPr>
                      <p:cNvPr id="33179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74775" y="4516438"/>
                        <a:ext cx="7588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5" name="Object 19"/>
          <p:cNvGraphicFramePr>
            <a:graphicFrameLocks noChangeAspect="1"/>
          </p:cNvGraphicFramePr>
          <p:nvPr/>
        </p:nvGraphicFramePr>
        <p:xfrm>
          <a:off x="3200400" y="4560888"/>
          <a:ext cx="227013" cy="385762"/>
        </p:xfrm>
        <a:graphic>
          <a:graphicData uri="http://schemas.openxmlformats.org/presentationml/2006/ole">
            <mc:AlternateContent xmlns:mc="http://schemas.openxmlformats.org/markup-compatibility/2006">
              <mc:Choice xmlns:v="urn:schemas-microsoft-com:vml" Requires="v">
                <p:oleObj spid="_x0000_s266408" name="Equation" r:id="rId20" imgW="114120" imgH="164880" progId="Equation.DSMT4">
                  <p:embed/>
                </p:oleObj>
              </mc:Choice>
              <mc:Fallback>
                <p:oleObj name="Equation" r:id="rId20" imgW="114120" imgH="164880" progId="Equation.DSMT4">
                  <p:embed/>
                  <p:pic>
                    <p:nvPicPr>
                      <p:cNvPr id="331795" name="Object 19"/>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200400" y="4560888"/>
                        <a:ext cx="227013"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6" name="Object 20"/>
          <p:cNvGraphicFramePr>
            <a:graphicFrameLocks noChangeAspect="1"/>
          </p:cNvGraphicFramePr>
          <p:nvPr/>
        </p:nvGraphicFramePr>
        <p:xfrm>
          <a:off x="4421188" y="4560888"/>
          <a:ext cx="531812" cy="385762"/>
        </p:xfrm>
        <a:graphic>
          <a:graphicData uri="http://schemas.openxmlformats.org/presentationml/2006/ole">
            <mc:AlternateContent xmlns:mc="http://schemas.openxmlformats.org/markup-compatibility/2006">
              <mc:Choice xmlns:v="urn:schemas-microsoft-com:vml" Requires="v">
                <p:oleObj spid="_x0000_s266409" name="Equation" r:id="rId22" imgW="266400" imgH="164880" progId="Equation.DSMT4">
                  <p:embed/>
                </p:oleObj>
              </mc:Choice>
              <mc:Fallback>
                <p:oleObj name="Equation" r:id="rId22" imgW="266400" imgH="164880" progId="Equation.DSMT4">
                  <p:embed/>
                  <p:pic>
                    <p:nvPicPr>
                      <p:cNvPr id="331796" name="Object 20"/>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421188" y="4560888"/>
                        <a:ext cx="531812" cy="3857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7" name="Object 21"/>
          <p:cNvGraphicFramePr>
            <a:graphicFrameLocks noChangeAspect="1"/>
          </p:cNvGraphicFramePr>
          <p:nvPr/>
        </p:nvGraphicFramePr>
        <p:xfrm>
          <a:off x="5945188" y="4516438"/>
          <a:ext cx="455612" cy="474662"/>
        </p:xfrm>
        <a:graphic>
          <a:graphicData uri="http://schemas.openxmlformats.org/presentationml/2006/ole">
            <mc:AlternateContent xmlns:mc="http://schemas.openxmlformats.org/markup-compatibility/2006">
              <mc:Choice xmlns:v="urn:schemas-microsoft-com:vml" Requires="v">
                <p:oleObj spid="_x0000_s266410" name="Equation" r:id="rId24" imgW="228600" imgH="203040" progId="Equation.DSMT4">
                  <p:embed/>
                </p:oleObj>
              </mc:Choice>
              <mc:Fallback>
                <p:oleObj name="Equation" r:id="rId24" imgW="228600" imgH="203040" progId="Equation.DSMT4">
                  <p:embed/>
                  <p:pic>
                    <p:nvPicPr>
                      <p:cNvPr id="331797" name="Object 2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945188" y="4516438"/>
                        <a:ext cx="455612"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1798" name="Object 22"/>
          <p:cNvGraphicFramePr>
            <a:graphicFrameLocks noChangeAspect="1"/>
          </p:cNvGraphicFramePr>
          <p:nvPr/>
        </p:nvGraphicFramePr>
        <p:xfrm>
          <a:off x="7419975" y="4516438"/>
          <a:ext cx="733425" cy="474662"/>
        </p:xfrm>
        <a:graphic>
          <a:graphicData uri="http://schemas.openxmlformats.org/presentationml/2006/ole">
            <mc:AlternateContent xmlns:mc="http://schemas.openxmlformats.org/markup-compatibility/2006">
              <mc:Choice xmlns:v="urn:schemas-microsoft-com:vml" Requires="v">
                <p:oleObj spid="_x0000_s266411" name="Equation" r:id="rId26" imgW="368280" imgH="203040" progId="Equation.DSMT4">
                  <p:embed/>
                </p:oleObj>
              </mc:Choice>
              <mc:Fallback>
                <p:oleObj name="Equation" r:id="rId26" imgW="368280" imgH="203040" progId="Equation.DSMT4">
                  <p:embed/>
                  <p:pic>
                    <p:nvPicPr>
                      <p:cNvPr id="331798" name="Object 22"/>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7419975" y="4516438"/>
                        <a:ext cx="733425" cy="4746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1799" name="Rectangle 23"/>
          <p:cNvSpPr>
            <a:spLocks noChangeArrowheads="1"/>
          </p:cNvSpPr>
          <p:nvPr/>
        </p:nvSpPr>
        <p:spPr bwMode="auto">
          <a:xfrm>
            <a:off x="6553200" y="0"/>
            <a:ext cx="2438400" cy="990600"/>
          </a:xfrm>
          <a:prstGeom prst="rect">
            <a:avLst/>
          </a:prstGeom>
          <a:noFill/>
          <a:ln w="19050">
            <a:solidFill>
              <a:srgbClr val="CC0000"/>
            </a:solidFill>
            <a:prstDash val="dash"/>
            <a:miter lim="800000"/>
            <a:headEnd/>
            <a:tailEnd/>
          </a:ln>
          <a:effectLst/>
        </p:spPr>
        <p:txBody>
          <a:bodyPr wrap="none" anchor="ctr">
            <a:prstTxWarp prst="textNoShape">
              <a:avLst/>
            </a:prstTxWarp>
            <a:spAutoFit/>
          </a:bodyPr>
          <a:lstStyle/>
          <a:p>
            <a:endParaRPr lang="en-US"/>
          </a:p>
        </p:txBody>
      </p:sp>
      <p:graphicFrame>
        <p:nvGraphicFramePr>
          <p:cNvPr id="331800" name="Object 24"/>
          <p:cNvGraphicFramePr>
            <a:graphicFrameLocks noChangeAspect="1"/>
          </p:cNvGraphicFramePr>
          <p:nvPr/>
        </p:nvGraphicFramePr>
        <p:xfrm>
          <a:off x="2336800" y="5378450"/>
          <a:ext cx="5664200" cy="585788"/>
        </p:xfrm>
        <a:graphic>
          <a:graphicData uri="http://schemas.openxmlformats.org/presentationml/2006/ole">
            <mc:AlternateContent xmlns:mc="http://schemas.openxmlformats.org/markup-compatibility/2006">
              <mc:Choice xmlns:v="urn:schemas-microsoft-com:vml" Requires="v">
                <p:oleObj spid="_x0000_s266412" name="Equation" r:id="rId28" imgW="2590800" imgH="228600" progId="Equation.DSMT4">
                  <p:embed/>
                </p:oleObj>
              </mc:Choice>
              <mc:Fallback>
                <p:oleObj name="Equation" r:id="rId28" imgW="2590800" imgH="228600" progId="Equation.DSMT4">
                  <p:embed/>
                  <p:pic>
                    <p:nvPicPr>
                      <p:cNvPr id="331800" name="Object 2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336800" y="5378450"/>
                        <a:ext cx="5664200" cy="585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2336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1779"/>
                                        </p:tgtEl>
                                        <p:attrNameLst>
                                          <p:attrName>style.visibility</p:attrName>
                                        </p:attrNameLst>
                                      </p:cBhvr>
                                      <p:to>
                                        <p:strVal val="visible"/>
                                      </p:to>
                                    </p:set>
                                    <p:animEffect transition="in" filter="wipe(left)">
                                      <p:cBhvr>
                                        <p:cTn id="7" dur="500"/>
                                        <p:tgtEl>
                                          <p:spTgt spid="33177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31787"/>
                                        </p:tgtEl>
                                        <p:attrNameLst>
                                          <p:attrName>style.visibility</p:attrName>
                                        </p:attrNameLst>
                                      </p:cBhvr>
                                      <p:to>
                                        <p:strVal val="visible"/>
                                      </p:to>
                                    </p:set>
                                    <p:anim calcmode="lin" valueType="num">
                                      <p:cBhvr>
                                        <p:cTn id="12" dur="500" fill="hold"/>
                                        <p:tgtEl>
                                          <p:spTgt spid="331787"/>
                                        </p:tgtEl>
                                        <p:attrNameLst>
                                          <p:attrName>ppt_w</p:attrName>
                                        </p:attrNameLst>
                                      </p:cBhvr>
                                      <p:tavLst>
                                        <p:tav tm="0">
                                          <p:val>
                                            <p:fltVal val="0"/>
                                          </p:val>
                                        </p:tav>
                                        <p:tav tm="100000">
                                          <p:val>
                                            <p:strVal val="#ppt_w"/>
                                          </p:val>
                                        </p:tav>
                                      </p:tavLst>
                                    </p:anim>
                                    <p:anim calcmode="lin" valueType="num">
                                      <p:cBhvr>
                                        <p:cTn id="13" dur="500" fill="hold"/>
                                        <p:tgtEl>
                                          <p:spTgt spid="331787"/>
                                        </p:tgtEl>
                                        <p:attrNameLst>
                                          <p:attrName>ppt_h</p:attrName>
                                        </p:attrNameLst>
                                      </p:cBhvr>
                                      <p:tavLst>
                                        <p:tav tm="0">
                                          <p:val>
                                            <p:fltVal val="0"/>
                                          </p:val>
                                        </p:tav>
                                        <p:tav tm="100000">
                                          <p:val>
                                            <p:strVal val="#ppt_h"/>
                                          </p:val>
                                        </p:tav>
                                      </p:tavLst>
                                    </p:anim>
                                    <p:animEffect transition="in" filter="fade">
                                      <p:cBhvr>
                                        <p:cTn id="14" dur="500"/>
                                        <p:tgtEl>
                                          <p:spTgt spid="33178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31780"/>
                                        </p:tgtEl>
                                        <p:attrNameLst>
                                          <p:attrName>style.visibility</p:attrName>
                                        </p:attrNameLst>
                                      </p:cBhvr>
                                      <p:to>
                                        <p:strVal val="visible"/>
                                      </p:to>
                                    </p:set>
                                    <p:animEffect transition="in" filter="wipe(left)">
                                      <p:cBhvr>
                                        <p:cTn id="19" dur="500"/>
                                        <p:tgtEl>
                                          <p:spTgt spid="33178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31783"/>
                                        </p:tgtEl>
                                        <p:attrNameLst>
                                          <p:attrName>style.visibility</p:attrName>
                                        </p:attrNameLst>
                                      </p:cBhvr>
                                      <p:to>
                                        <p:strVal val="visible"/>
                                      </p:to>
                                    </p:set>
                                    <p:animEffect transition="in" filter="wipe(left)">
                                      <p:cBhvr>
                                        <p:cTn id="24" dur="500"/>
                                        <p:tgtEl>
                                          <p:spTgt spid="33178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31784"/>
                                        </p:tgtEl>
                                        <p:attrNameLst>
                                          <p:attrName>style.visibility</p:attrName>
                                        </p:attrNameLst>
                                      </p:cBhvr>
                                      <p:to>
                                        <p:strVal val="visible"/>
                                      </p:to>
                                    </p:set>
                                    <p:animEffect transition="in" filter="wipe(left)">
                                      <p:cBhvr>
                                        <p:cTn id="29" dur="500"/>
                                        <p:tgtEl>
                                          <p:spTgt spid="33178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31782"/>
                                        </p:tgtEl>
                                        <p:attrNameLst>
                                          <p:attrName>style.visibility</p:attrName>
                                        </p:attrNameLst>
                                      </p:cBhvr>
                                      <p:to>
                                        <p:strVal val="visible"/>
                                      </p:to>
                                    </p:set>
                                    <p:animEffect transition="in" filter="wipe(left)">
                                      <p:cBhvr>
                                        <p:cTn id="34" dur="500"/>
                                        <p:tgtEl>
                                          <p:spTgt spid="3317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31781"/>
                                        </p:tgtEl>
                                        <p:attrNameLst>
                                          <p:attrName>style.visibility</p:attrName>
                                        </p:attrNameLst>
                                      </p:cBhvr>
                                      <p:to>
                                        <p:strVal val="visible"/>
                                      </p:to>
                                    </p:set>
                                    <p:animEffect transition="in" filter="wipe(left)">
                                      <p:cBhvr>
                                        <p:cTn id="39" dur="500"/>
                                        <p:tgtEl>
                                          <p:spTgt spid="33178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31785"/>
                                        </p:tgtEl>
                                        <p:attrNameLst>
                                          <p:attrName>style.visibility</p:attrName>
                                        </p:attrNameLst>
                                      </p:cBhvr>
                                      <p:to>
                                        <p:strVal val="visible"/>
                                      </p:to>
                                    </p:set>
                                    <p:animEffect transition="in" filter="wipe(left)">
                                      <p:cBhvr>
                                        <p:cTn id="44" dur="500"/>
                                        <p:tgtEl>
                                          <p:spTgt spid="331785"/>
                                        </p:tgtEl>
                                      </p:cBhvr>
                                    </p:animEffect>
                                  </p:childTnLst>
                                </p:cTn>
                              </p:par>
                            </p:childTnLst>
                          </p:cTn>
                        </p:par>
                        <p:par>
                          <p:cTn id="45" fill="hold">
                            <p:stCondLst>
                              <p:cond delay="900"/>
                            </p:stCondLst>
                            <p:childTnLst>
                              <p:par>
                                <p:cTn id="46" presetID="53" presetClass="entr" presetSubtype="0" fill="hold" grpId="0" nodeType="afterEffect">
                                  <p:stCondLst>
                                    <p:cond delay="0"/>
                                  </p:stCondLst>
                                  <p:childTnLst>
                                    <p:set>
                                      <p:cBhvr>
                                        <p:cTn id="47" dur="1" fill="hold">
                                          <p:stCondLst>
                                            <p:cond delay="0"/>
                                          </p:stCondLst>
                                        </p:cTn>
                                        <p:tgtEl>
                                          <p:spTgt spid="331799"/>
                                        </p:tgtEl>
                                        <p:attrNameLst>
                                          <p:attrName>style.visibility</p:attrName>
                                        </p:attrNameLst>
                                      </p:cBhvr>
                                      <p:to>
                                        <p:strVal val="visible"/>
                                      </p:to>
                                    </p:set>
                                    <p:anim calcmode="lin" valueType="num">
                                      <p:cBhvr>
                                        <p:cTn id="48" dur="500" fill="hold"/>
                                        <p:tgtEl>
                                          <p:spTgt spid="331799"/>
                                        </p:tgtEl>
                                        <p:attrNameLst>
                                          <p:attrName>ppt_w</p:attrName>
                                        </p:attrNameLst>
                                      </p:cBhvr>
                                      <p:tavLst>
                                        <p:tav tm="0">
                                          <p:val>
                                            <p:fltVal val="0"/>
                                          </p:val>
                                        </p:tav>
                                        <p:tav tm="100000">
                                          <p:val>
                                            <p:strVal val="#ppt_w"/>
                                          </p:val>
                                        </p:tav>
                                      </p:tavLst>
                                    </p:anim>
                                    <p:anim calcmode="lin" valueType="num">
                                      <p:cBhvr>
                                        <p:cTn id="49" dur="500" fill="hold"/>
                                        <p:tgtEl>
                                          <p:spTgt spid="331799"/>
                                        </p:tgtEl>
                                        <p:attrNameLst>
                                          <p:attrName>ppt_h</p:attrName>
                                        </p:attrNameLst>
                                      </p:cBhvr>
                                      <p:tavLst>
                                        <p:tav tm="0">
                                          <p:val>
                                            <p:fltVal val="0"/>
                                          </p:val>
                                        </p:tav>
                                        <p:tav tm="100000">
                                          <p:val>
                                            <p:strVal val="#ppt_h"/>
                                          </p:val>
                                        </p:tav>
                                      </p:tavLst>
                                    </p:anim>
                                    <p:animEffect transition="in" filter="fade">
                                      <p:cBhvr>
                                        <p:cTn id="50" dur="500"/>
                                        <p:tgtEl>
                                          <p:spTgt spid="33179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31786"/>
                                        </p:tgtEl>
                                        <p:attrNameLst>
                                          <p:attrName>style.visibility</p:attrName>
                                        </p:attrNameLst>
                                      </p:cBhvr>
                                      <p:to>
                                        <p:strVal val="visible"/>
                                      </p:to>
                                    </p:set>
                                    <p:animEffect transition="in" filter="wipe(left)">
                                      <p:cBhvr>
                                        <p:cTn id="55" dur="500"/>
                                        <p:tgtEl>
                                          <p:spTgt spid="33178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331794"/>
                                        </p:tgtEl>
                                        <p:attrNameLst>
                                          <p:attrName>style.visibility</p:attrName>
                                        </p:attrNameLst>
                                      </p:cBhvr>
                                      <p:to>
                                        <p:strVal val="visible"/>
                                      </p:to>
                                    </p:set>
                                    <p:animEffect transition="in" filter="wipe(left)">
                                      <p:cBhvr>
                                        <p:cTn id="60" dur="500"/>
                                        <p:tgtEl>
                                          <p:spTgt spid="33179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31789"/>
                                        </p:tgtEl>
                                        <p:attrNameLst>
                                          <p:attrName>style.visibility</p:attrName>
                                        </p:attrNameLst>
                                      </p:cBhvr>
                                      <p:to>
                                        <p:strVal val="visible"/>
                                      </p:to>
                                    </p:set>
                                    <p:animEffect transition="in" filter="wipe(left)">
                                      <p:cBhvr>
                                        <p:cTn id="65" dur="500"/>
                                        <p:tgtEl>
                                          <p:spTgt spid="33178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31795"/>
                                        </p:tgtEl>
                                        <p:attrNameLst>
                                          <p:attrName>style.visibility</p:attrName>
                                        </p:attrNameLst>
                                      </p:cBhvr>
                                      <p:to>
                                        <p:strVal val="visible"/>
                                      </p:to>
                                    </p:set>
                                    <p:animEffect transition="in" filter="wipe(left)">
                                      <p:cBhvr>
                                        <p:cTn id="70" dur="500"/>
                                        <p:tgtEl>
                                          <p:spTgt spid="33179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31790"/>
                                        </p:tgtEl>
                                        <p:attrNameLst>
                                          <p:attrName>style.visibility</p:attrName>
                                        </p:attrNameLst>
                                      </p:cBhvr>
                                      <p:to>
                                        <p:strVal val="visible"/>
                                      </p:to>
                                    </p:set>
                                    <p:animEffect transition="in" filter="wipe(left)">
                                      <p:cBhvr>
                                        <p:cTn id="75" dur="500"/>
                                        <p:tgtEl>
                                          <p:spTgt spid="33179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31796"/>
                                        </p:tgtEl>
                                        <p:attrNameLst>
                                          <p:attrName>style.visibility</p:attrName>
                                        </p:attrNameLst>
                                      </p:cBhvr>
                                      <p:to>
                                        <p:strVal val="visible"/>
                                      </p:to>
                                    </p:set>
                                    <p:animEffect transition="in" filter="wipe(left)">
                                      <p:cBhvr>
                                        <p:cTn id="80" dur="500"/>
                                        <p:tgtEl>
                                          <p:spTgt spid="331796"/>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nodeType="clickEffect">
                                  <p:stCondLst>
                                    <p:cond delay="0"/>
                                  </p:stCondLst>
                                  <p:childTnLst>
                                    <p:set>
                                      <p:cBhvr>
                                        <p:cTn id="84" dur="1" fill="hold">
                                          <p:stCondLst>
                                            <p:cond delay="0"/>
                                          </p:stCondLst>
                                        </p:cTn>
                                        <p:tgtEl>
                                          <p:spTgt spid="331791"/>
                                        </p:tgtEl>
                                        <p:attrNameLst>
                                          <p:attrName>style.visibility</p:attrName>
                                        </p:attrNameLst>
                                      </p:cBhvr>
                                      <p:to>
                                        <p:strVal val="visible"/>
                                      </p:to>
                                    </p:set>
                                    <p:animEffect transition="in" filter="wipe(left)">
                                      <p:cBhvr>
                                        <p:cTn id="85" dur="500"/>
                                        <p:tgtEl>
                                          <p:spTgt spid="33179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331797"/>
                                        </p:tgtEl>
                                        <p:attrNameLst>
                                          <p:attrName>style.visibility</p:attrName>
                                        </p:attrNameLst>
                                      </p:cBhvr>
                                      <p:to>
                                        <p:strVal val="visible"/>
                                      </p:to>
                                    </p:set>
                                    <p:animEffect transition="in" filter="wipe(left)">
                                      <p:cBhvr>
                                        <p:cTn id="90" dur="500"/>
                                        <p:tgtEl>
                                          <p:spTgt spid="33179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331792"/>
                                        </p:tgtEl>
                                        <p:attrNameLst>
                                          <p:attrName>style.visibility</p:attrName>
                                        </p:attrNameLst>
                                      </p:cBhvr>
                                      <p:to>
                                        <p:strVal val="visible"/>
                                      </p:to>
                                    </p:set>
                                    <p:animEffect transition="in" filter="wipe(left)">
                                      <p:cBhvr>
                                        <p:cTn id="95" dur="500"/>
                                        <p:tgtEl>
                                          <p:spTgt spid="33179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nodeType="clickEffect">
                                  <p:stCondLst>
                                    <p:cond delay="0"/>
                                  </p:stCondLst>
                                  <p:childTnLst>
                                    <p:set>
                                      <p:cBhvr>
                                        <p:cTn id="99" dur="1" fill="hold">
                                          <p:stCondLst>
                                            <p:cond delay="0"/>
                                          </p:stCondLst>
                                        </p:cTn>
                                        <p:tgtEl>
                                          <p:spTgt spid="331798"/>
                                        </p:tgtEl>
                                        <p:attrNameLst>
                                          <p:attrName>style.visibility</p:attrName>
                                        </p:attrNameLst>
                                      </p:cBhvr>
                                      <p:to>
                                        <p:strVal val="visible"/>
                                      </p:to>
                                    </p:set>
                                    <p:animEffect transition="in" filter="wipe(left)">
                                      <p:cBhvr>
                                        <p:cTn id="100" dur="500"/>
                                        <p:tgtEl>
                                          <p:spTgt spid="33179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iterate type="wd">
                                    <p:tmPct val="10000"/>
                                  </p:iterate>
                                  <p:childTnLst>
                                    <p:set>
                                      <p:cBhvr>
                                        <p:cTn id="104" dur="1" fill="hold">
                                          <p:stCondLst>
                                            <p:cond delay="0"/>
                                          </p:stCondLst>
                                        </p:cTn>
                                        <p:tgtEl>
                                          <p:spTgt spid="331793"/>
                                        </p:tgtEl>
                                        <p:attrNameLst>
                                          <p:attrName>style.visibility</p:attrName>
                                        </p:attrNameLst>
                                      </p:cBhvr>
                                      <p:to>
                                        <p:strVal val="visible"/>
                                      </p:to>
                                    </p:set>
                                    <p:animEffect transition="in" filter="wipe(left)">
                                      <p:cBhvr>
                                        <p:cTn id="105" dur="500"/>
                                        <p:tgtEl>
                                          <p:spTgt spid="33179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331788"/>
                                        </p:tgtEl>
                                        <p:attrNameLst>
                                          <p:attrName>style.visibility</p:attrName>
                                        </p:attrNameLst>
                                      </p:cBhvr>
                                      <p:to>
                                        <p:strVal val="visible"/>
                                      </p:to>
                                    </p:set>
                                    <p:animEffect transition="in" filter="wipe(left)">
                                      <p:cBhvr>
                                        <p:cTn id="110" dur="500"/>
                                        <p:tgtEl>
                                          <p:spTgt spid="33178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331800"/>
                                        </p:tgtEl>
                                        <p:attrNameLst>
                                          <p:attrName>style.visibility</p:attrName>
                                        </p:attrNameLst>
                                      </p:cBhvr>
                                      <p:to>
                                        <p:strVal val="visible"/>
                                      </p:to>
                                    </p:set>
                                    <p:animEffect transition="in" filter="wipe(left)">
                                      <p:cBhvr>
                                        <p:cTn id="115" dur="500"/>
                                        <p:tgtEl>
                                          <p:spTgt spid="3318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1779" grpId="0"/>
      <p:bldP spid="331780" grpId="0"/>
      <p:bldP spid="331781" grpId="0"/>
      <p:bldP spid="331783" grpId="0"/>
      <p:bldP spid="331784" grpId="0"/>
      <p:bldP spid="331785" grpId="0"/>
      <p:bldP spid="331793" grpId="0"/>
      <p:bldP spid="33179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Date Placeholder 3"/>
          <p:cNvSpPr>
            <a:spLocks noGrp="1"/>
          </p:cNvSpPr>
          <p:nvPr>
            <p:ph type="dt" sz="half" idx="10"/>
          </p:nvPr>
        </p:nvSpPr>
        <p:spPr/>
        <p:txBody>
          <a:bodyPr/>
          <a:lstStyle/>
          <a:p>
            <a:r>
              <a:rPr lang="en-US"/>
              <a:t>Monday, Nov. 2, 2020</a:t>
            </a:r>
          </a:p>
        </p:txBody>
      </p:sp>
      <p:sp>
        <p:nvSpPr>
          <p:cNvPr id="30" name="Footer Placeholder 4"/>
          <p:cNvSpPr>
            <a:spLocks noGrp="1"/>
          </p:cNvSpPr>
          <p:nvPr>
            <p:ph type="ftr" sz="quarter" idx="11"/>
          </p:nvPr>
        </p:nvSpPr>
        <p:spPr/>
        <p:txBody>
          <a:bodyPr/>
          <a:lstStyle/>
          <a:p>
            <a:r>
              <a:rPr lang="de-DE"/>
              <a:t>PHYS 1444-002, Fall 2020                    Dr. Jaehoon Yu</a:t>
            </a:r>
            <a:endParaRPr lang="en-US"/>
          </a:p>
        </p:txBody>
      </p:sp>
      <p:sp>
        <p:nvSpPr>
          <p:cNvPr id="31" name="Slide Number Placeholder 5"/>
          <p:cNvSpPr>
            <a:spLocks noGrp="1"/>
          </p:cNvSpPr>
          <p:nvPr>
            <p:ph type="sldNum" sz="quarter" idx="12"/>
          </p:nvPr>
        </p:nvSpPr>
        <p:spPr/>
        <p:txBody>
          <a:bodyPr/>
          <a:lstStyle/>
          <a:p>
            <a:fld id="{2C8B7A97-ED37-414A-95F2-FD58C3A3D77F}" type="slidenum">
              <a:rPr lang="en-US"/>
              <a:pPr/>
              <a:t>11</a:t>
            </a:fld>
            <a:endParaRPr lang="en-US"/>
          </a:p>
        </p:txBody>
      </p:sp>
      <p:sp>
        <p:nvSpPr>
          <p:cNvPr id="332802" name="Rectangle 2"/>
          <p:cNvSpPr>
            <a:spLocks noGrp="1" noChangeArrowheads="1"/>
          </p:cNvSpPr>
          <p:nvPr>
            <p:ph type="title"/>
          </p:nvPr>
        </p:nvSpPr>
        <p:spPr>
          <a:xfrm>
            <a:off x="228600" y="-76200"/>
            <a:ext cx="8686800" cy="762000"/>
          </a:xfrm>
        </p:spPr>
        <p:txBody>
          <a:bodyPr/>
          <a:lstStyle/>
          <a:p>
            <a:r>
              <a:rPr lang="en-US" dirty="0"/>
              <a:t>Example 26 – 9, </a:t>
            </a:r>
            <a:r>
              <a:rPr lang="en-US" dirty="0" err="1"/>
              <a:t>cnt’d</a:t>
            </a:r>
            <a:endParaRPr lang="en-US" dirty="0"/>
          </a:p>
        </p:txBody>
      </p:sp>
      <p:sp>
        <p:nvSpPr>
          <p:cNvPr id="332803" name="Text Box 3"/>
          <p:cNvSpPr txBox="1">
            <a:spLocks noChangeArrowheads="1"/>
          </p:cNvSpPr>
          <p:nvPr/>
        </p:nvSpPr>
        <p:spPr bwMode="auto">
          <a:xfrm>
            <a:off x="304800" y="2895600"/>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So the three equations become</a:t>
            </a:r>
          </a:p>
        </p:txBody>
      </p:sp>
      <p:sp>
        <p:nvSpPr>
          <p:cNvPr id="332804" name="Text Box 4"/>
          <p:cNvSpPr txBox="1">
            <a:spLocks noChangeArrowheads="1"/>
          </p:cNvSpPr>
          <p:nvPr/>
        </p:nvSpPr>
        <p:spPr bwMode="auto">
          <a:xfrm>
            <a:off x="381000" y="838200"/>
            <a:ext cx="5715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Now the second rule on the other loop </a:t>
            </a:r>
            <a:r>
              <a:rPr lang="en-US">
                <a:solidFill>
                  <a:srgbClr val="CC00CC"/>
                </a:solidFill>
                <a:latin typeface="Monotype Corsiva" charset="0"/>
              </a:rPr>
              <a:t>agfedcba</a:t>
            </a:r>
            <a:r>
              <a:rPr lang="en-US">
                <a:solidFill>
                  <a:srgbClr val="CC00CC"/>
                </a:solidFill>
                <a:latin typeface="Arial Narrow" charset="0"/>
              </a:rPr>
              <a:t>.</a:t>
            </a:r>
          </a:p>
        </p:txBody>
      </p:sp>
      <p:graphicFrame>
        <p:nvGraphicFramePr>
          <p:cNvPr id="332805" name="Object 5"/>
          <p:cNvGraphicFramePr>
            <a:graphicFrameLocks noChangeAspect="1"/>
          </p:cNvGraphicFramePr>
          <p:nvPr/>
        </p:nvGraphicFramePr>
        <p:xfrm>
          <a:off x="4543425" y="1295400"/>
          <a:ext cx="714375" cy="495300"/>
        </p:xfrm>
        <a:graphic>
          <a:graphicData uri="http://schemas.openxmlformats.org/presentationml/2006/ole">
            <mc:AlternateContent xmlns:mc="http://schemas.openxmlformats.org/markup-compatibility/2006">
              <mc:Choice xmlns:v="urn:schemas-microsoft-com:vml" Requires="v">
                <p:oleObj spid="_x0000_s247581" name="Equation" r:id="rId3" imgW="342720" imgH="203040" progId="Equation.DSMT4">
                  <p:embed/>
                </p:oleObj>
              </mc:Choice>
              <mc:Fallback>
                <p:oleObj name="Equation" r:id="rId3" imgW="342720" imgH="203040" progId="Equation.DSMT4">
                  <p:embed/>
                  <p:pic>
                    <p:nvPicPr>
                      <p:cNvPr id="33280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3425" y="1295400"/>
                        <a:ext cx="714375"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pic>
        <p:nvPicPr>
          <p:cNvPr id="332806" name="Picture 6" descr="FG26_011"/>
          <p:cNvPicPr>
            <a:picLocks noChangeAspect="1" noChangeArrowheads="1"/>
          </p:cNvPicPr>
          <p:nvPr/>
        </p:nvPicPr>
        <p:blipFill>
          <a:blip r:embed="rId5"/>
          <a:srcRect/>
          <a:stretch>
            <a:fillRect/>
          </a:stretch>
        </p:blipFill>
        <p:spPr bwMode="auto">
          <a:xfrm>
            <a:off x="6629400" y="533400"/>
            <a:ext cx="2514600" cy="1828800"/>
          </a:xfrm>
          <a:prstGeom prst="rect">
            <a:avLst/>
          </a:prstGeom>
          <a:noFill/>
        </p:spPr>
      </p:pic>
      <p:graphicFrame>
        <p:nvGraphicFramePr>
          <p:cNvPr id="332807" name="Object 7"/>
          <p:cNvGraphicFramePr>
            <a:graphicFrameLocks noChangeAspect="1"/>
          </p:cNvGraphicFramePr>
          <p:nvPr/>
        </p:nvGraphicFramePr>
        <p:xfrm>
          <a:off x="5362575" y="2408237"/>
          <a:ext cx="1038225" cy="487363"/>
        </p:xfrm>
        <a:graphic>
          <a:graphicData uri="http://schemas.openxmlformats.org/presentationml/2006/ole">
            <mc:AlternateContent xmlns:mc="http://schemas.openxmlformats.org/markup-compatibility/2006">
              <mc:Choice xmlns:v="urn:schemas-microsoft-com:vml" Requires="v">
                <p:oleObj spid="_x0000_s247582" name="Equation" r:id="rId6" imgW="571320" imgH="228600" progId="Equation.DSMT4">
                  <p:embed/>
                </p:oleObj>
              </mc:Choice>
              <mc:Fallback>
                <p:oleObj name="Equation" r:id="rId6" imgW="571320" imgH="228600" progId="Equation.DSMT4">
                  <p:embed/>
                  <p:pic>
                    <p:nvPicPr>
                      <p:cNvPr id="332807"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2575" y="2408237"/>
                        <a:ext cx="1038225" cy="487363"/>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8" name="Object 8"/>
          <p:cNvGraphicFramePr>
            <a:graphicFrameLocks noChangeAspect="1"/>
          </p:cNvGraphicFramePr>
          <p:nvPr/>
        </p:nvGraphicFramePr>
        <p:xfrm>
          <a:off x="304800" y="1257300"/>
          <a:ext cx="712788" cy="555625"/>
        </p:xfrm>
        <a:graphic>
          <a:graphicData uri="http://schemas.openxmlformats.org/presentationml/2006/ole">
            <mc:AlternateContent xmlns:mc="http://schemas.openxmlformats.org/markup-compatibility/2006">
              <mc:Choice xmlns:v="urn:schemas-microsoft-com:vml" Requires="v">
                <p:oleObj spid="_x0000_s247583" name="Equation" r:id="rId8" imgW="342720" imgH="228600" progId="Equation.DSMT4">
                  <p:embed/>
                </p:oleObj>
              </mc:Choice>
              <mc:Fallback>
                <p:oleObj name="Equation" r:id="rId8" imgW="342720" imgH="228600" progId="Equation.DSMT4">
                  <p:embed/>
                  <p:pic>
                    <p:nvPicPr>
                      <p:cNvPr id="332808"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1257300"/>
                        <a:ext cx="712788"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09" name="Object 9"/>
          <p:cNvGraphicFramePr>
            <a:graphicFrameLocks noChangeAspect="1"/>
          </p:cNvGraphicFramePr>
          <p:nvPr/>
        </p:nvGraphicFramePr>
        <p:xfrm>
          <a:off x="1546225" y="1257300"/>
          <a:ext cx="715963" cy="555625"/>
        </p:xfrm>
        <a:graphic>
          <a:graphicData uri="http://schemas.openxmlformats.org/presentationml/2006/ole">
            <mc:AlternateContent xmlns:mc="http://schemas.openxmlformats.org/markup-compatibility/2006">
              <mc:Choice xmlns:v="urn:schemas-microsoft-com:vml" Requires="v">
                <p:oleObj spid="_x0000_s247584" name="Equation" r:id="rId10" imgW="342720" imgH="228600" progId="Equation.DSMT4">
                  <p:embed/>
                </p:oleObj>
              </mc:Choice>
              <mc:Fallback>
                <p:oleObj name="Equation" r:id="rId10" imgW="342720" imgH="228600" progId="Equation.DSMT4">
                  <p:embed/>
                  <p:pic>
                    <p:nvPicPr>
                      <p:cNvPr id="332809"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6225" y="1257300"/>
                        <a:ext cx="715963" cy="5556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0" name="Object 10"/>
          <p:cNvGraphicFramePr>
            <a:graphicFrameLocks noChangeAspect="1"/>
          </p:cNvGraphicFramePr>
          <p:nvPr/>
        </p:nvGraphicFramePr>
        <p:xfrm>
          <a:off x="2895600" y="1255713"/>
          <a:ext cx="685800" cy="558800"/>
        </p:xfrm>
        <a:graphic>
          <a:graphicData uri="http://schemas.openxmlformats.org/presentationml/2006/ole">
            <mc:AlternateContent xmlns:mc="http://schemas.openxmlformats.org/markup-compatibility/2006">
              <mc:Choice xmlns:v="urn:schemas-microsoft-com:vml" Requires="v">
                <p:oleObj spid="_x0000_s247585" name="Equation" r:id="rId12" imgW="330120" imgH="228600" progId="Equation.DSMT4">
                  <p:embed/>
                </p:oleObj>
              </mc:Choice>
              <mc:Fallback>
                <p:oleObj name="Equation" r:id="rId12" imgW="330120" imgH="228600" progId="Equation.DSMT4">
                  <p:embed/>
                  <p:pic>
                    <p:nvPicPr>
                      <p:cNvPr id="332810" name="Object 1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1255713"/>
                        <a:ext cx="685800"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1" name="Object 11"/>
          <p:cNvGraphicFramePr>
            <a:graphicFrameLocks noChangeAspect="1"/>
          </p:cNvGraphicFramePr>
          <p:nvPr/>
        </p:nvGraphicFramePr>
        <p:xfrm>
          <a:off x="3581400" y="1885950"/>
          <a:ext cx="660400" cy="476250"/>
        </p:xfrm>
        <a:graphic>
          <a:graphicData uri="http://schemas.openxmlformats.org/presentationml/2006/ole">
            <mc:AlternateContent xmlns:mc="http://schemas.openxmlformats.org/markup-compatibility/2006">
              <mc:Choice xmlns:v="urn:schemas-microsoft-com:vml" Requires="v">
                <p:oleObj spid="_x0000_s247586" name="Equation" r:id="rId14" imgW="330120" imgH="203040" progId="Equation.DSMT4">
                  <p:embed/>
                </p:oleObj>
              </mc:Choice>
              <mc:Fallback>
                <p:oleObj name="Equation" r:id="rId14" imgW="330120" imgH="203040" progId="Equation.DSMT4">
                  <p:embed/>
                  <p:pic>
                    <p:nvPicPr>
                      <p:cNvPr id="332811" name="Object 1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81400" y="1885950"/>
                        <a:ext cx="660400" cy="4762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2" name="Text Box 12"/>
          <p:cNvSpPr txBox="1">
            <a:spLocks noChangeArrowheads="1"/>
          </p:cNvSpPr>
          <p:nvPr/>
        </p:nvSpPr>
        <p:spPr bwMode="auto">
          <a:xfrm>
            <a:off x="228600" y="2362200"/>
            <a:ext cx="5638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total voltage change in loop </a:t>
            </a:r>
            <a:r>
              <a:rPr lang="en-US">
                <a:solidFill>
                  <a:srgbClr val="CC00CC"/>
                </a:solidFill>
                <a:latin typeface="Monotype Corsiva" charset="0"/>
              </a:rPr>
              <a:t>agfedcba</a:t>
            </a:r>
            <a:r>
              <a:rPr lang="en-US">
                <a:solidFill>
                  <a:srgbClr val="CC00CC"/>
                </a:solidFill>
                <a:latin typeface="Arial Narrow" charset="0"/>
              </a:rPr>
              <a:t> is.</a:t>
            </a:r>
          </a:p>
        </p:txBody>
      </p:sp>
      <p:graphicFrame>
        <p:nvGraphicFramePr>
          <p:cNvPr id="332813" name="Object 13"/>
          <p:cNvGraphicFramePr>
            <a:graphicFrameLocks noChangeAspect="1"/>
          </p:cNvGraphicFramePr>
          <p:nvPr/>
        </p:nvGraphicFramePr>
        <p:xfrm>
          <a:off x="1960563" y="1851025"/>
          <a:ext cx="706437" cy="511175"/>
        </p:xfrm>
        <a:graphic>
          <a:graphicData uri="http://schemas.openxmlformats.org/presentationml/2006/ole">
            <mc:AlternateContent xmlns:mc="http://schemas.openxmlformats.org/markup-compatibility/2006">
              <mc:Choice xmlns:v="urn:schemas-microsoft-com:vml" Requires="v">
                <p:oleObj spid="_x0000_s247587" name="Equation" r:id="rId16" imgW="330120" imgH="203040" progId="Equation.DSMT4">
                  <p:embed/>
                </p:oleObj>
              </mc:Choice>
              <mc:Fallback>
                <p:oleObj name="Equation" r:id="rId16" imgW="330120" imgH="203040" progId="Equation.DSMT4">
                  <p:embed/>
                  <p:pic>
                    <p:nvPicPr>
                      <p:cNvPr id="332813" name="Object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60563" y="1851025"/>
                        <a:ext cx="706437" cy="5111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4" name="Object 14"/>
          <p:cNvGraphicFramePr>
            <a:graphicFrameLocks noChangeAspect="1"/>
          </p:cNvGraphicFramePr>
          <p:nvPr/>
        </p:nvGraphicFramePr>
        <p:xfrm>
          <a:off x="469900" y="1866900"/>
          <a:ext cx="690563" cy="495300"/>
        </p:xfrm>
        <a:graphic>
          <a:graphicData uri="http://schemas.openxmlformats.org/presentationml/2006/ole">
            <mc:AlternateContent xmlns:mc="http://schemas.openxmlformats.org/markup-compatibility/2006">
              <mc:Choice xmlns:v="urn:schemas-microsoft-com:vml" Requires="v">
                <p:oleObj spid="_x0000_s247588" name="Equation" r:id="rId18" imgW="330120" imgH="203040" progId="Equation.DSMT4">
                  <p:embed/>
                </p:oleObj>
              </mc:Choice>
              <mc:Fallback>
                <p:oleObj name="Equation" r:id="rId18" imgW="330120" imgH="203040" progId="Equation.DSMT4">
                  <p:embed/>
                  <p:pic>
                    <p:nvPicPr>
                      <p:cNvPr id="332814" name="Object 1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9900" y="1866900"/>
                        <a:ext cx="690563" cy="4953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5" name="Object 15"/>
          <p:cNvGraphicFramePr>
            <a:graphicFrameLocks noChangeAspect="1"/>
          </p:cNvGraphicFramePr>
          <p:nvPr/>
        </p:nvGraphicFramePr>
        <p:xfrm>
          <a:off x="4129088" y="2921000"/>
          <a:ext cx="1357312" cy="431800"/>
        </p:xfrm>
        <a:graphic>
          <a:graphicData uri="http://schemas.openxmlformats.org/presentationml/2006/ole">
            <mc:AlternateContent xmlns:mc="http://schemas.openxmlformats.org/markup-compatibility/2006">
              <mc:Choice xmlns:v="urn:schemas-microsoft-com:vml" Requires="v">
                <p:oleObj spid="_x0000_s247589" name="Equation" r:id="rId20" imgW="660240" imgH="203040" progId="Equation.DSMT4">
                  <p:embed/>
                </p:oleObj>
              </mc:Choice>
              <mc:Fallback>
                <p:oleObj name="Equation" r:id="rId20" imgW="660240" imgH="203040" progId="Equation.DSMT4">
                  <p:embed/>
                  <p:pic>
                    <p:nvPicPr>
                      <p:cNvPr id="332815" name="Object 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129088" y="2921000"/>
                        <a:ext cx="1357312" cy="431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6" name="Object 16"/>
          <p:cNvGraphicFramePr>
            <a:graphicFrameLocks noChangeAspect="1"/>
          </p:cNvGraphicFramePr>
          <p:nvPr/>
        </p:nvGraphicFramePr>
        <p:xfrm>
          <a:off x="4102100" y="3352800"/>
          <a:ext cx="2298700" cy="473075"/>
        </p:xfrm>
        <a:graphic>
          <a:graphicData uri="http://schemas.openxmlformats.org/presentationml/2006/ole">
            <mc:AlternateContent xmlns:mc="http://schemas.openxmlformats.org/markup-compatibility/2006">
              <mc:Choice xmlns:v="urn:schemas-microsoft-com:vml" Requires="v">
                <p:oleObj spid="_x0000_s247590" name="Equation" r:id="rId22" imgW="1155600" imgH="203040" progId="Equation.DSMT4">
                  <p:embed/>
                </p:oleObj>
              </mc:Choice>
              <mc:Fallback>
                <p:oleObj name="Equation" r:id="rId22" imgW="1155600" imgH="203040" progId="Equation.DSMT4">
                  <p:embed/>
                  <p:pic>
                    <p:nvPicPr>
                      <p:cNvPr id="33281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102100" y="3352800"/>
                        <a:ext cx="2298700" cy="4730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17" name="Object 17"/>
          <p:cNvGraphicFramePr>
            <a:graphicFrameLocks noChangeAspect="1"/>
          </p:cNvGraphicFramePr>
          <p:nvPr/>
        </p:nvGraphicFramePr>
        <p:xfrm>
          <a:off x="4103688" y="3810000"/>
          <a:ext cx="2239962" cy="433388"/>
        </p:xfrm>
        <a:graphic>
          <a:graphicData uri="http://schemas.openxmlformats.org/presentationml/2006/ole">
            <mc:AlternateContent xmlns:mc="http://schemas.openxmlformats.org/markup-compatibility/2006">
              <mc:Choice xmlns:v="urn:schemas-microsoft-com:vml" Requires="v">
                <p:oleObj spid="_x0000_s247591" name="Equation" r:id="rId24" imgW="1231560" imgH="203040" progId="Equation.DSMT4">
                  <p:embed/>
                </p:oleObj>
              </mc:Choice>
              <mc:Fallback>
                <p:oleObj name="Equation" r:id="rId24" imgW="1231560" imgH="203040" progId="Equation.DSMT4">
                  <p:embed/>
                  <p:pic>
                    <p:nvPicPr>
                      <p:cNvPr id="33281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103688" y="3810000"/>
                        <a:ext cx="2239962"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32818" name="Text Box 18"/>
          <p:cNvSpPr txBox="1">
            <a:spLocks noChangeArrowheads="1"/>
          </p:cNvSpPr>
          <p:nvPr/>
        </p:nvSpPr>
        <p:spPr bwMode="auto">
          <a:xfrm>
            <a:off x="228600" y="4419600"/>
            <a:ext cx="8610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We can obtain the three current by solving  these equations for </a:t>
            </a:r>
            <a:r>
              <a:rPr lang="en-US" dirty="0">
                <a:solidFill>
                  <a:srgbClr val="CC00CC"/>
                </a:solidFill>
                <a:latin typeface="Monotype Corsiva" charset="0"/>
              </a:rPr>
              <a:t>I</a:t>
            </a:r>
            <a:r>
              <a:rPr lang="en-US" baseline="-25000" dirty="0">
                <a:solidFill>
                  <a:srgbClr val="CC00CC"/>
                </a:solidFill>
                <a:latin typeface="Monotype Corsiva" charset="0"/>
              </a:rPr>
              <a:t>1</a:t>
            </a:r>
            <a:r>
              <a:rPr lang="en-US" dirty="0">
                <a:solidFill>
                  <a:srgbClr val="CC00CC"/>
                </a:solidFill>
                <a:latin typeface="Monotype Corsiva" charset="0"/>
              </a:rPr>
              <a:t>, I</a:t>
            </a:r>
            <a:r>
              <a:rPr lang="en-US" baseline="-25000" dirty="0">
                <a:solidFill>
                  <a:srgbClr val="CC00CC"/>
                </a:solidFill>
                <a:latin typeface="Monotype Corsiva" charset="0"/>
              </a:rPr>
              <a:t>2</a:t>
            </a:r>
            <a:r>
              <a:rPr lang="en-US" dirty="0">
                <a:solidFill>
                  <a:srgbClr val="CC00CC"/>
                </a:solidFill>
                <a:latin typeface="Arial Narrow" charset="0"/>
              </a:rPr>
              <a:t> and </a:t>
            </a:r>
            <a:r>
              <a:rPr lang="en-US" dirty="0">
                <a:solidFill>
                  <a:srgbClr val="CC00CC"/>
                </a:solidFill>
                <a:latin typeface="Monotype Corsiva" charset="0"/>
              </a:rPr>
              <a:t>I</a:t>
            </a:r>
            <a:r>
              <a:rPr lang="en-US" baseline="-25000" dirty="0">
                <a:solidFill>
                  <a:srgbClr val="CC00CC"/>
                </a:solidFill>
                <a:latin typeface="Monotype Corsiva" charset="0"/>
              </a:rPr>
              <a:t>3</a:t>
            </a:r>
            <a:r>
              <a:rPr lang="en-US" dirty="0">
                <a:solidFill>
                  <a:srgbClr val="CC00CC"/>
                </a:solidFill>
                <a:latin typeface="Arial Narrow" charset="0"/>
              </a:rPr>
              <a:t>.</a:t>
            </a:r>
          </a:p>
        </p:txBody>
      </p:sp>
      <p:sp>
        <p:nvSpPr>
          <p:cNvPr id="332819" name="Rectangle 19"/>
          <p:cNvSpPr>
            <a:spLocks noChangeArrowheads="1"/>
          </p:cNvSpPr>
          <p:nvPr/>
        </p:nvSpPr>
        <p:spPr bwMode="auto">
          <a:xfrm>
            <a:off x="6553200" y="1219200"/>
            <a:ext cx="2590800" cy="1143000"/>
          </a:xfrm>
          <a:prstGeom prst="rect">
            <a:avLst/>
          </a:prstGeom>
          <a:noFill/>
          <a:ln w="19050">
            <a:solidFill>
              <a:srgbClr val="CC0000"/>
            </a:solidFill>
            <a:prstDash val="dash"/>
            <a:miter lim="800000"/>
            <a:headEnd/>
            <a:tailEnd/>
          </a:ln>
          <a:effectLst/>
        </p:spPr>
        <p:txBody>
          <a:bodyPr anchor="ctr">
            <a:prstTxWarp prst="textNoShape">
              <a:avLst/>
            </a:prstTxWarp>
            <a:spAutoFit/>
          </a:bodyPr>
          <a:lstStyle/>
          <a:p>
            <a:endParaRPr lang="en-US"/>
          </a:p>
        </p:txBody>
      </p:sp>
      <p:graphicFrame>
        <p:nvGraphicFramePr>
          <p:cNvPr id="332820" name="Object 20"/>
          <p:cNvGraphicFramePr>
            <a:graphicFrameLocks noChangeAspect="1"/>
          </p:cNvGraphicFramePr>
          <p:nvPr/>
        </p:nvGraphicFramePr>
        <p:xfrm>
          <a:off x="1057275" y="1295400"/>
          <a:ext cx="238125" cy="401638"/>
        </p:xfrm>
        <a:graphic>
          <a:graphicData uri="http://schemas.openxmlformats.org/presentationml/2006/ole">
            <mc:AlternateContent xmlns:mc="http://schemas.openxmlformats.org/markup-compatibility/2006">
              <mc:Choice xmlns:v="urn:schemas-microsoft-com:vml" Requires="v">
                <p:oleObj spid="_x0000_s247592" name="Equation" r:id="rId26" imgW="114120" imgH="164880" progId="Equation.DSMT4">
                  <p:embed/>
                </p:oleObj>
              </mc:Choice>
              <mc:Fallback>
                <p:oleObj name="Equation" r:id="rId26" imgW="114120" imgH="164880" progId="Equation.DSMT4">
                  <p:embed/>
                  <p:pic>
                    <p:nvPicPr>
                      <p:cNvPr id="332820" name="Object 20"/>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7275" y="1295400"/>
                        <a:ext cx="2381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1" name="Object 21"/>
          <p:cNvGraphicFramePr>
            <a:graphicFrameLocks noChangeAspect="1"/>
          </p:cNvGraphicFramePr>
          <p:nvPr/>
        </p:nvGraphicFramePr>
        <p:xfrm>
          <a:off x="2185988" y="1295400"/>
          <a:ext cx="557212" cy="401638"/>
        </p:xfrm>
        <a:graphic>
          <a:graphicData uri="http://schemas.openxmlformats.org/presentationml/2006/ole">
            <mc:AlternateContent xmlns:mc="http://schemas.openxmlformats.org/markup-compatibility/2006">
              <mc:Choice xmlns:v="urn:schemas-microsoft-com:vml" Requires="v">
                <p:oleObj spid="_x0000_s247593" name="Equation" r:id="rId28" imgW="266400" imgH="164880" progId="Equation.DSMT4">
                  <p:embed/>
                </p:oleObj>
              </mc:Choice>
              <mc:Fallback>
                <p:oleObj name="Equation" r:id="rId28" imgW="266400" imgH="164880" progId="Equation.DSMT4">
                  <p:embed/>
                  <p:pic>
                    <p:nvPicPr>
                      <p:cNvPr id="332821" name="Object 2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2185988" y="1295400"/>
                        <a:ext cx="557212"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2" name="Object 22"/>
          <p:cNvGraphicFramePr>
            <a:graphicFrameLocks noChangeAspect="1"/>
          </p:cNvGraphicFramePr>
          <p:nvPr/>
        </p:nvGraphicFramePr>
        <p:xfrm>
          <a:off x="3578225" y="1225550"/>
          <a:ext cx="765175" cy="558800"/>
        </p:xfrm>
        <a:graphic>
          <a:graphicData uri="http://schemas.openxmlformats.org/presentationml/2006/ole">
            <mc:AlternateContent xmlns:mc="http://schemas.openxmlformats.org/markup-compatibility/2006">
              <mc:Choice xmlns:v="urn:schemas-microsoft-com:vml" Requires="v">
                <p:oleObj spid="_x0000_s247594" name="Equation" r:id="rId30" imgW="368300" imgH="228600" progId="Equation.DSMT4">
                  <p:embed/>
                </p:oleObj>
              </mc:Choice>
              <mc:Fallback>
                <p:oleObj name="Equation" r:id="rId30" imgW="368300" imgH="228600" progId="Equation.DSMT4">
                  <p:embed/>
                  <p:pic>
                    <p:nvPicPr>
                      <p:cNvPr id="332822" name="Object 22"/>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78225" y="1225550"/>
                        <a:ext cx="765175" cy="55880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3" name="Object 23"/>
          <p:cNvGraphicFramePr>
            <a:graphicFrameLocks noChangeAspect="1"/>
          </p:cNvGraphicFramePr>
          <p:nvPr/>
        </p:nvGraphicFramePr>
        <p:xfrm>
          <a:off x="5211763" y="1265238"/>
          <a:ext cx="950912" cy="557212"/>
        </p:xfrm>
        <a:graphic>
          <a:graphicData uri="http://schemas.openxmlformats.org/presentationml/2006/ole">
            <mc:AlternateContent xmlns:mc="http://schemas.openxmlformats.org/markup-compatibility/2006">
              <mc:Choice xmlns:v="urn:schemas-microsoft-com:vml" Requires="v">
                <p:oleObj spid="_x0000_s247595" name="Equation" r:id="rId32" imgW="457200" imgH="228600" progId="Equation.DSMT4">
                  <p:embed/>
                </p:oleObj>
              </mc:Choice>
              <mc:Fallback>
                <p:oleObj name="Equation" r:id="rId32" imgW="457200" imgH="228600" progId="Equation.DSMT4">
                  <p:embed/>
                  <p:pic>
                    <p:nvPicPr>
                      <p:cNvPr id="332823" name="Object 23"/>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211763" y="1265238"/>
                        <a:ext cx="950912" cy="5572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4" name="Object 24"/>
          <p:cNvGraphicFramePr>
            <a:graphicFrameLocks noChangeAspect="1"/>
          </p:cNvGraphicFramePr>
          <p:nvPr/>
        </p:nvGraphicFramePr>
        <p:xfrm>
          <a:off x="1120775" y="1905000"/>
          <a:ext cx="555625" cy="401638"/>
        </p:xfrm>
        <a:graphic>
          <a:graphicData uri="http://schemas.openxmlformats.org/presentationml/2006/ole">
            <mc:AlternateContent xmlns:mc="http://schemas.openxmlformats.org/markup-compatibility/2006">
              <mc:Choice xmlns:v="urn:schemas-microsoft-com:vml" Requires="v">
                <p:oleObj spid="_x0000_s247596" name="Equation" r:id="rId34" imgW="266400" imgH="164880" progId="Equation.DSMT4">
                  <p:embed/>
                </p:oleObj>
              </mc:Choice>
              <mc:Fallback>
                <p:oleObj name="Equation" r:id="rId34" imgW="266400" imgH="164880" progId="Equation.DSMT4">
                  <p:embed/>
                  <p:pic>
                    <p:nvPicPr>
                      <p:cNvPr id="332824" name="Object 24"/>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120775" y="1905000"/>
                        <a:ext cx="555625" cy="40163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5" name="Object 25"/>
          <p:cNvGraphicFramePr>
            <a:graphicFrameLocks noChangeAspect="1"/>
          </p:cNvGraphicFramePr>
          <p:nvPr/>
        </p:nvGraphicFramePr>
        <p:xfrm>
          <a:off x="2667000" y="1828800"/>
          <a:ext cx="762000" cy="574675"/>
        </p:xfrm>
        <a:graphic>
          <a:graphicData uri="http://schemas.openxmlformats.org/presentationml/2006/ole">
            <mc:AlternateContent xmlns:mc="http://schemas.openxmlformats.org/markup-compatibility/2006">
              <mc:Choice xmlns:v="urn:schemas-microsoft-com:vml" Requires="v">
                <p:oleObj spid="_x0000_s247597" name="Equation" r:id="rId36" imgW="355600" imgH="228600" progId="Equation.DSMT4">
                  <p:embed/>
                </p:oleObj>
              </mc:Choice>
              <mc:Fallback>
                <p:oleObj name="Equation" r:id="rId36" imgW="355600" imgH="228600" progId="Equation.DSMT4">
                  <p:embed/>
                  <p:pic>
                    <p:nvPicPr>
                      <p:cNvPr id="332825" name="Object 25"/>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2667000" y="1828800"/>
                        <a:ext cx="762000" cy="5746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6" name="Object 26"/>
          <p:cNvGraphicFramePr>
            <a:graphicFrameLocks noChangeAspect="1"/>
          </p:cNvGraphicFramePr>
          <p:nvPr/>
        </p:nvGraphicFramePr>
        <p:xfrm>
          <a:off x="4318000" y="1874838"/>
          <a:ext cx="863600" cy="536575"/>
        </p:xfrm>
        <a:graphic>
          <a:graphicData uri="http://schemas.openxmlformats.org/presentationml/2006/ole">
            <mc:AlternateContent xmlns:mc="http://schemas.openxmlformats.org/markup-compatibility/2006">
              <mc:Choice xmlns:v="urn:schemas-microsoft-com:vml" Requires="v">
                <p:oleObj spid="_x0000_s247598" name="Equation" r:id="rId38" imgW="431800" imgH="228600" progId="Equation.DSMT4">
                  <p:embed/>
                </p:oleObj>
              </mc:Choice>
              <mc:Fallback>
                <p:oleObj name="Equation" r:id="rId38" imgW="431800" imgH="228600" progId="Equation.DSMT4">
                  <p:embed/>
                  <p:pic>
                    <p:nvPicPr>
                      <p:cNvPr id="332826" name="Object 26"/>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4318000" y="1874838"/>
                        <a:ext cx="863600" cy="536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7" name="Object 27"/>
          <p:cNvGraphicFramePr>
            <a:graphicFrameLocks noChangeAspect="1"/>
          </p:cNvGraphicFramePr>
          <p:nvPr/>
        </p:nvGraphicFramePr>
        <p:xfrm>
          <a:off x="6419850" y="2438400"/>
          <a:ext cx="2190750" cy="433388"/>
        </p:xfrm>
        <a:graphic>
          <a:graphicData uri="http://schemas.openxmlformats.org/presentationml/2006/ole">
            <mc:AlternateContent xmlns:mc="http://schemas.openxmlformats.org/markup-compatibility/2006">
              <mc:Choice xmlns:v="urn:schemas-microsoft-com:vml" Requires="v">
                <p:oleObj spid="_x0000_s247599" name="Equation" r:id="rId40" imgW="1206360" imgH="203040" progId="Equation.DSMT4">
                  <p:embed/>
                </p:oleObj>
              </mc:Choice>
              <mc:Fallback>
                <p:oleObj name="Equation" r:id="rId40" imgW="1206360" imgH="203040" progId="Equation.DSMT4">
                  <p:embed/>
                  <p:pic>
                    <p:nvPicPr>
                      <p:cNvPr id="332827" name="Object 27"/>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6419850" y="2438400"/>
                        <a:ext cx="2190750" cy="433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32828" name="Object 28"/>
          <p:cNvGraphicFramePr>
            <a:graphicFrameLocks noChangeAspect="1"/>
          </p:cNvGraphicFramePr>
          <p:nvPr/>
        </p:nvGraphicFramePr>
        <p:xfrm>
          <a:off x="8707438" y="2466975"/>
          <a:ext cx="207962" cy="352425"/>
        </p:xfrm>
        <a:graphic>
          <a:graphicData uri="http://schemas.openxmlformats.org/presentationml/2006/ole">
            <mc:AlternateContent xmlns:mc="http://schemas.openxmlformats.org/markup-compatibility/2006">
              <mc:Choice xmlns:v="urn:schemas-microsoft-com:vml" Requires="v">
                <p:oleObj spid="_x0000_s247600" name="Equation" r:id="rId42" imgW="114120" imgH="164880" progId="Equation.DSMT4">
                  <p:embed/>
                </p:oleObj>
              </mc:Choice>
              <mc:Fallback>
                <p:oleObj name="Equation" r:id="rId42" imgW="114120" imgH="164880" progId="Equation.DSMT4">
                  <p:embed/>
                  <p:pic>
                    <p:nvPicPr>
                      <p:cNvPr id="332828" name="Object 28"/>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8707438" y="2466975"/>
                        <a:ext cx="207962" cy="3524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2" name="Text Box 18"/>
          <p:cNvSpPr txBox="1">
            <a:spLocks noChangeArrowheads="1"/>
          </p:cNvSpPr>
          <p:nvPr/>
        </p:nvSpPr>
        <p:spPr bwMode="auto">
          <a:xfrm>
            <a:off x="3124200" y="5029200"/>
            <a:ext cx="2590800" cy="457200"/>
          </a:xfrm>
          <a:prstGeom prst="rect">
            <a:avLst/>
          </a:prstGeom>
          <a:noFill/>
          <a:ln w="9525">
            <a:noFill/>
            <a:miter lim="800000"/>
            <a:headEnd/>
            <a:tailEnd/>
          </a:ln>
          <a:effectLst/>
        </p:spPr>
        <p:txBody>
          <a:bodyPr wrap="square">
            <a:prstTxWarp prst="textNoShape">
              <a:avLst/>
            </a:prstTxWarp>
            <a:spAutoFit/>
          </a:bodyPr>
          <a:lstStyle/>
          <a:p>
            <a:r>
              <a:rPr lang="en-US" dirty="0">
                <a:solidFill>
                  <a:srgbClr val="CC00CC"/>
                </a:solidFill>
                <a:latin typeface="Arial Narrow" charset="0"/>
              </a:rPr>
              <a:t>Do this yourselves!!</a:t>
            </a:r>
          </a:p>
        </p:txBody>
      </p:sp>
    </p:spTree>
    <p:extLst>
      <p:ext uri="{BB962C8B-B14F-4D97-AF65-F5344CB8AC3E}">
        <p14:creationId xmlns:p14="http://schemas.microsoft.com/office/powerpoint/2010/main" val="207504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2804"/>
                                        </p:tgtEl>
                                        <p:attrNameLst>
                                          <p:attrName>style.visibility</p:attrName>
                                        </p:attrNameLst>
                                      </p:cBhvr>
                                      <p:to>
                                        <p:strVal val="visible"/>
                                      </p:to>
                                    </p:set>
                                    <p:animEffect transition="in" filter="wipe(left)">
                                      <p:cBhvr>
                                        <p:cTn id="7" dur="500"/>
                                        <p:tgtEl>
                                          <p:spTgt spid="332804"/>
                                        </p:tgtEl>
                                      </p:cBhvr>
                                    </p:animEffect>
                                  </p:childTnLst>
                                </p:cTn>
                              </p:par>
                            </p:childTnLst>
                          </p:cTn>
                        </p:par>
                        <p:par>
                          <p:cTn id="8" fill="hold">
                            <p:stCondLst>
                              <p:cond delay="950"/>
                            </p:stCondLst>
                            <p:childTnLst>
                              <p:par>
                                <p:cTn id="9" presetID="53" presetClass="entr" presetSubtype="0" fill="hold" grpId="0" nodeType="afterEffect">
                                  <p:stCondLst>
                                    <p:cond delay="0"/>
                                  </p:stCondLst>
                                  <p:childTnLst>
                                    <p:set>
                                      <p:cBhvr>
                                        <p:cTn id="10" dur="1" fill="hold">
                                          <p:stCondLst>
                                            <p:cond delay="0"/>
                                          </p:stCondLst>
                                        </p:cTn>
                                        <p:tgtEl>
                                          <p:spTgt spid="332819"/>
                                        </p:tgtEl>
                                        <p:attrNameLst>
                                          <p:attrName>style.visibility</p:attrName>
                                        </p:attrNameLst>
                                      </p:cBhvr>
                                      <p:to>
                                        <p:strVal val="visible"/>
                                      </p:to>
                                    </p:set>
                                    <p:anim calcmode="lin" valueType="num">
                                      <p:cBhvr>
                                        <p:cTn id="11" dur="500" fill="hold"/>
                                        <p:tgtEl>
                                          <p:spTgt spid="332819"/>
                                        </p:tgtEl>
                                        <p:attrNameLst>
                                          <p:attrName>ppt_w</p:attrName>
                                        </p:attrNameLst>
                                      </p:cBhvr>
                                      <p:tavLst>
                                        <p:tav tm="0">
                                          <p:val>
                                            <p:fltVal val="0"/>
                                          </p:val>
                                        </p:tav>
                                        <p:tav tm="100000">
                                          <p:val>
                                            <p:strVal val="#ppt_w"/>
                                          </p:val>
                                        </p:tav>
                                      </p:tavLst>
                                    </p:anim>
                                    <p:anim calcmode="lin" valueType="num">
                                      <p:cBhvr>
                                        <p:cTn id="12" dur="500" fill="hold"/>
                                        <p:tgtEl>
                                          <p:spTgt spid="332819"/>
                                        </p:tgtEl>
                                        <p:attrNameLst>
                                          <p:attrName>ppt_h</p:attrName>
                                        </p:attrNameLst>
                                      </p:cBhvr>
                                      <p:tavLst>
                                        <p:tav tm="0">
                                          <p:val>
                                            <p:fltVal val="0"/>
                                          </p:val>
                                        </p:tav>
                                        <p:tav tm="100000">
                                          <p:val>
                                            <p:strVal val="#ppt_h"/>
                                          </p:val>
                                        </p:tav>
                                      </p:tavLst>
                                    </p:anim>
                                    <p:animEffect transition="in" filter="fade">
                                      <p:cBhvr>
                                        <p:cTn id="13" dur="500"/>
                                        <p:tgtEl>
                                          <p:spTgt spid="33281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32808"/>
                                        </p:tgtEl>
                                        <p:attrNameLst>
                                          <p:attrName>style.visibility</p:attrName>
                                        </p:attrNameLst>
                                      </p:cBhvr>
                                      <p:to>
                                        <p:strVal val="visible"/>
                                      </p:to>
                                    </p:set>
                                    <p:animEffect transition="in" filter="wipe(left)">
                                      <p:cBhvr>
                                        <p:cTn id="18" dur="500"/>
                                        <p:tgtEl>
                                          <p:spTgt spid="33280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32820"/>
                                        </p:tgtEl>
                                        <p:attrNameLst>
                                          <p:attrName>style.visibility</p:attrName>
                                        </p:attrNameLst>
                                      </p:cBhvr>
                                      <p:to>
                                        <p:strVal val="visible"/>
                                      </p:to>
                                    </p:set>
                                    <p:animEffect transition="in" filter="wipe(left)">
                                      <p:cBhvr>
                                        <p:cTn id="23" dur="500"/>
                                        <p:tgtEl>
                                          <p:spTgt spid="3328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32809"/>
                                        </p:tgtEl>
                                        <p:attrNameLst>
                                          <p:attrName>style.visibility</p:attrName>
                                        </p:attrNameLst>
                                      </p:cBhvr>
                                      <p:to>
                                        <p:strVal val="visible"/>
                                      </p:to>
                                    </p:set>
                                    <p:animEffect transition="in" filter="wipe(left)">
                                      <p:cBhvr>
                                        <p:cTn id="28" dur="500"/>
                                        <p:tgtEl>
                                          <p:spTgt spid="33280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2821"/>
                                        </p:tgtEl>
                                        <p:attrNameLst>
                                          <p:attrName>style.visibility</p:attrName>
                                        </p:attrNameLst>
                                      </p:cBhvr>
                                      <p:to>
                                        <p:strVal val="visible"/>
                                      </p:to>
                                    </p:set>
                                    <p:animEffect transition="in" filter="wipe(left)">
                                      <p:cBhvr>
                                        <p:cTn id="33" dur="500"/>
                                        <p:tgtEl>
                                          <p:spTgt spid="3328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32810"/>
                                        </p:tgtEl>
                                        <p:attrNameLst>
                                          <p:attrName>style.visibility</p:attrName>
                                        </p:attrNameLst>
                                      </p:cBhvr>
                                      <p:to>
                                        <p:strVal val="visible"/>
                                      </p:to>
                                    </p:set>
                                    <p:animEffect transition="in" filter="wipe(left)">
                                      <p:cBhvr>
                                        <p:cTn id="38" dur="500"/>
                                        <p:tgtEl>
                                          <p:spTgt spid="3328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32822"/>
                                        </p:tgtEl>
                                        <p:attrNameLst>
                                          <p:attrName>style.visibility</p:attrName>
                                        </p:attrNameLst>
                                      </p:cBhvr>
                                      <p:to>
                                        <p:strVal val="visible"/>
                                      </p:to>
                                    </p:set>
                                    <p:animEffect transition="in" filter="wipe(left)">
                                      <p:cBhvr>
                                        <p:cTn id="43" dur="500"/>
                                        <p:tgtEl>
                                          <p:spTgt spid="332822"/>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32805"/>
                                        </p:tgtEl>
                                        <p:attrNameLst>
                                          <p:attrName>style.visibility</p:attrName>
                                        </p:attrNameLst>
                                      </p:cBhvr>
                                      <p:to>
                                        <p:strVal val="visible"/>
                                      </p:to>
                                    </p:set>
                                    <p:animEffect transition="in" filter="wipe(left)">
                                      <p:cBhvr>
                                        <p:cTn id="48" dur="500"/>
                                        <p:tgtEl>
                                          <p:spTgt spid="332805"/>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32823"/>
                                        </p:tgtEl>
                                        <p:attrNameLst>
                                          <p:attrName>style.visibility</p:attrName>
                                        </p:attrNameLst>
                                      </p:cBhvr>
                                      <p:to>
                                        <p:strVal val="visible"/>
                                      </p:to>
                                    </p:set>
                                    <p:animEffect transition="in" filter="wipe(left)">
                                      <p:cBhvr>
                                        <p:cTn id="53" dur="500"/>
                                        <p:tgtEl>
                                          <p:spTgt spid="332823"/>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32814"/>
                                        </p:tgtEl>
                                        <p:attrNameLst>
                                          <p:attrName>style.visibility</p:attrName>
                                        </p:attrNameLst>
                                      </p:cBhvr>
                                      <p:to>
                                        <p:strVal val="visible"/>
                                      </p:to>
                                    </p:set>
                                    <p:animEffect transition="in" filter="wipe(left)">
                                      <p:cBhvr>
                                        <p:cTn id="58" dur="500"/>
                                        <p:tgtEl>
                                          <p:spTgt spid="33281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32824"/>
                                        </p:tgtEl>
                                        <p:attrNameLst>
                                          <p:attrName>style.visibility</p:attrName>
                                        </p:attrNameLst>
                                      </p:cBhvr>
                                      <p:to>
                                        <p:strVal val="visible"/>
                                      </p:to>
                                    </p:set>
                                    <p:animEffect transition="in" filter="wipe(left)">
                                      <p:cBhvr>
                                        <p:cTn id="63" dur="500"/>
                                        <p:tgtEl>
                                          <p:spTgt spid="33282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32813"/>
                                        </p:tgtEl>
                                        <p:attrNameLst>
                                          <p:attrName>style.visibility</p:attrName>
                                        </p:attrNameLst>
                                      </p:cBhvr>
                                      <p:to>
                                        <p:strVal val="visible"/>
                                      </p:to>
                                    </p:set>
                                    <p:animEffect transition="in" filter="wipe(left)">
                                      <p:cBhvr>
                                        <p:cTn id="68" dur="500"/>
                                        <p:tgtEl>
                                          <p:spTgt spid="332813"/>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332825"/>
                                        </p:tgtEl>
                                        <p:attrNameLst>
                                          <p:attrName>style.visibility</p:attrName>
                                        </p:attrNameLst>
                                      </p:cBhvr>
                                      <p:to>
                                        <p:strVal val="visible"/>
                                      </p:to>
                                    </p:set>
                                    <p:animEffect transition="in" filter="wipe(left)">
                                      <p:cBhvr>
                                        <p:cTn id="73" dur="500"/>
                                        <p:tgtEl>
                                          <p:spTgt spid="3328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32811"/>
                                        </p:tgtEl>
                                        <p:attrNameLst>
                                          <p:attrName>style.visibility</p:attrName>
                                        </p:attrNameLst>
                                      </p:cBhvr>
                                      <p:to>
                                        <p:strVal val="visible"/>
                                      </p:to>
                                    </p:set>
                                    <p:animEffect transition="in" filter="wipe(left)">
                                      <p:cBhvr>
                                        <p:cTn id="78" dur="500"/>
                                        <p:tgtEl>
                                          <p:spTgt spid="332811"/>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32826"/>
                                        </p:tgtEl>
                                        <p:attrNameLst>
                                          <p:attrName>style.visibility</p:attrName>
                                        </p:attrNameLst>
                                      </p:cBhvr>
                                      <p:to>
                                        <p:strVal val="visible"/>
                                      </p:to>
                                    </p:set>
                                    <p:animEffect transition="in" filter="wipe(left)">
                                      <p:cBhvr>
                                        <p:cTn id="83" dur="500"/>
                                        <p:tgtEl>
                                          <p:spTgt spid="33282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32812"/>
                                        </p:tgtEl>
                                        <p:attrNameLst>
                                          <p:attrName>style.visibility</p:attrName>
                                        </p:attrNameLst>
                                      </p:cBhvr>
                                      <p:to>
                                        <p:strVal val="visible"/>
                                      </p:to>
                                    </p:set>
                                    <p:animEffect transition="in" filter="wipe(left)">
                                      <p:cBhvr>
                                        <p:cTn id="88" dur="500"/>
                                        <p:tgtEl>
                                          <p:spTgt spid="3328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32807"/>
                                        </p:tgtEl>
                                        <p:attrNameLst>
                                          <p:attrName>style.visibility</p:attrName>
                                        </p:attrNameLst>
                                      </p:cBhvr>
                                      <p:to>
                                        <p:strVal val="visible"/>
                                      </p:to>
                                    </p:set>
                                    <p:animEffect transition="in" filter="wipe(left)">
                                      <p:cBhvr>
                                        <p:cTn id="93" dur="500"/>
                                        <p:tgtEl>
                                          <p:spTgt spid="332807"/>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32827"/>
                                        </p:tgtEl>
                                        <p:attrNameLst>
                                          <p:attrName>style.visibility</p:attrName>
                                        </p:attrNameLst>
                                      </p:cBhvr>
                                      <p:to>
                                        <p:strVal val="visible"/>
                                      </p:to>
                                    </p:set>
                                    <p:animEffect transition="in" filter="wipe(left)">
                                      <p:cBhvr>
                                        <p:cTn id="98" dur="500"/>
                                        <p:tgtEl>
                                          <p:spTgt spid="33282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32828"/>
                                        </p:tgtEl>
                                        <p:attrNameLst>
                                          <p:attrName>style.visibility</p:attrName>
                                        </p:attrNameLst>
                                      </p:cBhvr>
                                      <p:to>
                                        <p:strVal val="visible"/>
                                      </p:to>
                                    </p:set>
                                    <p:animEffect transition="in" filter="wipe(left)">
                                      <p:cBhvr>
                                        <p:cTn id="103" dur="500"/>
                                        <p:tgtEl>
                                          <p:spTgt spid="332828"/>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32803"/>
                                        </p:tgtEl>
                                        <p:attrNameLst>
                                          <p:attrName>style.visibility</p:attrName>
                                        </p:attrNameLst>
                                      </p:cBhvr>
                                      <p:to>
                                        <p:strVal val="visible"/>
                                      </p:to>
                                    </p:set>
                                    <p:animEffect transition="in" filter="wipe(left)">
                                      <p:cBhvr>
                                        <p:cTn id="108" dur="500"/>
                                        <p:tgtEl>
                                          <p:spTgt spid="332803"/>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32815"/>
                                        </p:tgtEl>
                                        <p:attrNameLst>
                                          <p:attrName>style.visibility</p:attrName>
                                        </p:attrNameLst>
                                      </p:cBhvr>
                                      <p:to>
                                        <p:strVal val="visible"/>
                                      </p:to>
                                    </p:set>
                                    <p:animEffect transition="in" filter="wipe(left)">
                                      <p:cBhvr>
                                        <p:cTn id="113" dur="500"/>
                                        <p:tgtEl>
                                          <p:spTgt spid="332815"/>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32816"/>
                                        </p:tgtEl>
                                        <p:attrNameLst>
                                          <p:attrName>style.visibility</p:attrName>
                                        </p:attrNameLst>
                                      </p:cBhvr>
                                      <p:to>
                                        <p:strVal val="visible"/>
                                      </p:to>
                                    </p:set>
                                    <p:animEffect transition="in" filter="wipe(left)">
                                      <p:cBhvr>
                                        <p:cTn id="118" dur="500"/>
                                        <p:tgtEl>
                                          <p:spTgt spid="33281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32817"/>
                                        </p:tgtEl>
                                        <p:attrNameLst>
                                          <p:attrName>style.visibility</p:attrName>
                                        </p:attrNameLst>
                                      </p:cBhvr>
                                      <p:to>
                                        <p:strVal val="visible"/>
                                      </p:to>
                                    </p:set>
                                    <p:animEffect transition="in" filter="wipe(left)">
                                      <p:cBhvr>
                                        <p:cTn id="123" dur="500"/>
                                        <p:tgtEl>
                                          <p:spTgt spid="33281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iterate type="wd">
                                    <p:tmPct val="10000"/>
                                  </p:iterate>
                                  <p:childTnLst>
                                    <p:set>
                                      <p:cBhvr>
                                        <p:cTn id="127" dur="1" fill="hold">
                                          <p:stCondLst>
                                            <p:cond delay="0"/>
                                          </p:stCondLst>
                                        </p:cTn>
                                        <p:tgtEl>
                                          <p:spTgt spid="332818"/>
                                        </p:tgtEl>
                                        <p:attrNameLst>
                                          <p:attrName>style.visibility</p:attrName>
                                        </p:attrNameLst>
                                      </p:cBhvr>
                                      <p:to>
                                        <p:strVal val="visible"/>
                                      </p:to>
                                    </p:set>
                                    <p:animEffect transition="in" filter="wipe(left)">
                                      <p:cBhvr>
                                        <p:cTn id="128" dur="500"/>
                                        <p:tgtEl>
                                          <p:spTgt spid="33281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iterate type="wd">
                                    <p:tmPct val="10000"/>
                                  </p:iterate>
                                  <p:childTnLst>
                                    <p:set>
                                      <p:cBhvr>
                                        <p:cTn id="132" dur="1" fill="hold">
                                          <p:stCondLst>
                                            <p:cond delay="0"/>
                                          </p:stCondLst>
                                        </p:cTn>
                                        <p:tgtEl>
                                          <p:spTgt spid="32"/>
                                        </p:tgtEl>
                                        <p:attrNameLst>
                                          <p:attrName>style.visibility</p:attrName>
                                        </p:attrNameLst>
                                      </p:cBhvr>
                                      <p:to>
                                        <p:strVal val="visible"/>
                                      </p:to>
                                    </p:set>
                                    <p:animEffect transition="in" filter="wipe(left)">
                                      <p:cBhvr>
                                        <p:cTn id="1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803" grpId="0"/>
      <p:bldP spid="332804" grpId="0"/>
      <p:bldP spid="332812" grpId="0"/>
      <p:bldP spid="332818" grpId="0"/>
      <p:bldP spid="332819" grpId="0" animBg="1"/>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p:txBody>
          <a:bodyPr/>
          <a:lstStyle/>
          <a:p>
            <a:fld id="{1E8F5F9A-AC56-104E-B695-ED1062847BF7}" type="slidenum">
              <a:rPr lang="en-US"/>
              <a:pPr/>
              <a:t>12</a:t>
            </a:fld>
            <a:endParaRPr lang="en-US"/>
          </a:p>
        </p:txBody>
      </p:sp>
      <p:pic>
        <p:nvPicPr>
          <p:cNvPr id="333826" name="Picture 2" descr="FG26_015"/>
          <p:cNvPicPr>
            <a:picLocks noChangeAspect="1" noChangeArrowheads="1"/>
          </p:cNvPicPr>
          <p:nvPr/>
        </p:nvPicPr>
        <p:blipFill>
          <a:blip r:embed="rId4"/>
          <a:srcRect/>
          <a:stretch>
            <a:fillRect/>
          </a:stretch>
        </p:blipFill>
        <p:spPr bwMode="auto">
          <a:xfrm>
            <a:off x="6013450" y="0"/>
            <a:ext cx="3054350" cy="4648200"/>
          </a:xfrm>
          <a:prstGeom prst="rect">
            <a:avLst/>
          </a:prstGeom>
          <a:noFill/>
        </p:spPr>
      </p:pic>
      <p:sp>
        <p:nvSpPr>
          <p:cNvPr id="333827" name="Rectangle 3"/>
          <p:cNvSpPr>
            <a:spLocks noGrp="1" noChangeArrowheads="1"/>
          </p:cNvSpPr>
          <p:nvPr>
            <p:ph type="body" idx="1"/>
          </p:nvPr>
        </p:nvSpPr>
        <p:spPr>
          <a:xfrm>
            <a:off x="228600" y="685800"/>
            <a:ext cx="5867400" cy="3429000"/>
          </a:xfrm>
        </p:spPr>
        <p:txBody>
          <a:bodyPr/>
          <a:lstStyle/>
          <a:p>
            <a:pPr>
              <a:lnSpc>
                <a:spcPct val="90000"/>
              </a:lnSpc>
            </a:pPr>
            <a:r>
              <a:rPr lang="en-US" sz="2800" dirty="0"/>
              <a:t>When two or more sources of </a:t>
            </a:r>
            <a:r>
              <a:rPr lang="en-US" sz="2800" dirty="0" err="1"/>
              <a:t>emfs</a:t>
            </a:r>
            <a:r>
              <a:rPr lang="en-US" sz="2800" dirty="0"/>
              <a:t>, such as batteries, are connected in series </a:t>
            </a:r>
          </a:p>
          <a:p>
            <a:pPr lvl="1">
              <a:lnSpc>
                <a:spcPct val="90000"/>
              </a:lnSpc>
            </a:pPr>
            <a:r>
              <a:rPr lang="en-US" sz="2400" dirty="0"/>
              <a:t>The total voltage is the algebraic sum of their voltages (</a:t>
            </a:r>
            <a:r>
              <a:rPr lang="en-US" sz="2400" dirty="0">
                <a:solidFill>
                  <a:srgbClr val="CC00CC"/>
                </a:solidFill>
              </a:rPr>
              <a:t>why? – poll 2</a:t>
            </a:r>
            <a:r>
              <a:rPr lang="en-US" sz="2400" dirty="0"/>
              <a:t>), if their direction is the same</a:t>
            </a:r>
          </a:p>
          <a:p>
            <a:pPr lvl="2">
              <a:lnSpc>
                <a:spcPct val="90000"/>
              </a:lnSpc>
            </a:pPr>
            <a:r>
              <a:rPr lang="en-US" sz="2000" dirty="0" err="1"/>
              <a:t>V</a:t>
            </a:r>
            <a:r>
              <a:rPr lang="en-US" sz="2000" baseline="-25000" dirty="0" err="1"/>
              <a:t>ab</a:t>
            </a:r>
            <a:r>
              <a:rPr lang="en-US" sz="2000" dirty="0"/>
              <a:t>=                         in figure (a).</a:t>
            </a:r>
          </a:p>
          <a:p>
            <a:pPr lvl="1">
              <a:lnSpc>
                <a:spcPct val="90000"/>
              </a:lnSpc>
            </a:pPr>
            <a:r>
              <a:rPr lang="en-US" sz="2400" dirty="0"/>
              <a:t>If the batteries are arranged in the opposite direction, the total voltage is the difference between them</a:t>
            </a:r>
          </a:p>
        </p:txBody>
      </p:sp>
      <p:sp>
        <p:nvSpPr>
          <p:cNvPr id="333828" name="Rectangle 4"/>
          <p:cNvSpPr>
            <a:spLocks noGrp="1" noChangeArrowheads="1"/>
          </p:cNvSpPr>
          <p:nvPr>
            <p:ph type="title"/>
          </p:nvPr>
        </p:nvSpPr>
        <p:spPr>
          <a:xfrm>
            <a:off x="381000" y="76200"/>
            <a:ext cx="8534400" cy="609600"/>
          </a:xfrm>
        </p:spPr>
        <p:txBody>
          <a:bodyPr/>
          <a:lstStyle/>
          <a:p>
            <a:r>
              <a:rPr lang="en-US" sz="3600"/>
              <a:t> EMFs in Series and Parallel: Charging a Battery</a:t>
            </a:r>
          </a:p>
        </p:txBody>
      </p:sp>
      <p:graphicFrame>
        <p:nvGraphicFramePr>
          <p:cNvPr id="33382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8850" name="Equation" r:id="rId5" imgW="914400" imgH="190080" progId="Equation.DSMT4">
                  <p:embed/>
                </p:oleObj>
              </mc:Choice>
              <mc:Fallback>
                <p:oleObj name="Equation" r:id="rId5" imgW="914400" imgH="190080" progId="Equation.DSMT4">
                  <p:embed/>
                  <p:pic>
                    <p:nvPicPr>
                      <p:cNvPr id="33382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33830" name="Rectangle 6"/>
          <p:cNvSpPr>
            <a:spLocks noChangeArrowheads="1"/>
          </p:cNvSpPr>
          <p:nvPr/>
        </p:nvSpPr>
        <p:spPr bwMode="auto">
          <a:xfrm>
            <a:off x="152400" y="4019746"/>
            <a:ext cx="8839200" cy="2209800"/>
          </a:xfrm>
          <a:prstGeom prst="rect">
            <a:avLst/>
          </a:prstGeom>
          <a:noFill/>
          <a:ln w="9525">
            <a:noFill/>
            <a:miter lim="800000"/>
            <a:headEnd/>
            <a:tailEnd/>
          </a:ln>
          <a:effectLst/>
        </p:spPr>
        <p:txBody>
          <a:bodyPr>
            <a:prstTxWarp prst="textNoShape">
              <a:avLst/>
            </a:prstTxWarp>
          </a:bodyPr>
          <a:lstStyle/>
          <a:p>
            <a:pPr marL="1143000" lvl="2" indent="-228600">
              <a:spcBef>
                <a:spcPct val="20000"/>
              </a:spcBef>
              <a:buFontTx/>
              <a:buChar char="•"/>
            </a:pPr>
            <a:r>
              <a:rPr lang="en-US" sz="2000" dirty="0">
                <a:solidFill>
                  <a:srgbClr val="003300"/>
                </a:solidFill>
                <a:latin typeface="Arial Narrow" charset="0"/>
                <a:ea typeface="ＭＳ Ｐゴシック" charset="-128"/>
              </a:rPr>
              <a:t>V</a:t>
            </a:r>
            <a:r>
              <a:rPr lang="en-US" sz="2000" baseline="-25000" dirty="0">
                <a:solidFill>
                  <a:srgbClr val="003300"/>
                </a:solidFill>
                <a:latin typeface="Arial Narrow" charset="0"/>
                <a:ea typeface="ＭＳ Ｐゴシック" charset="-128"/>
              </a:rPr>
              <a:t>ac</a:t>
            </a:r>
            <a:r>
              <a:rPr lang="en-US" sz="2000" dirty="0">
                <a:solidFill>
                  <a:srgbClr val="003300"/>
                </a:solidFill>
                <a:latin typeface="Arial Narrow" charset="0"/>
                <a:ea typeface="ＭＳ Ｐゴシック" charset="-128"/>
              </a:rPr>
              <a:t>=                         in figure (b)</a:t>
            </a:r>
          </a:p>
          <a:p>
            <a:pPr marL="1143000" lvl="2" indent="-228600">
              <a:spcBef>
                <a:spcPct val="20000"/>
              </a:spcBef>
              <a:buFontTx/>
              <a:buChar char="•"/>
            </a:pPr>
            <a:r>
              <a:rPr lang="en-US" sz="2000" dirty="0">
                <a:solidFill>
                  <a:srgbClr val="003300"/>
                </a:solidFill>
                <a:latin typeface="Arial Narrow" charset="0"/>
                <a:ea typeface="ＭＳ Ｐゴシック" charset="-128"/>
              </a:rPr>
              <a:t>Connecting batteries in opposite direction is wasteful.</a:t>
            </a:r>
          </a:p>
          <a:p>
            <a:pPr marL="1143000" lvl="2" indent="-228600">
              <a:spcBef>
                <a:spcPct val="20000"/>
              </a:spcBef>
              <a:buFontTx/>
              <a:buChar char="•"/>
            </a:pPr>
            <a:r>
              <a:rPr lang="en-US" sz="2000" dirty="0">
                <a:solidFill>
                  <a:srgbClr val="003300"/>
                </a:solidFill>
                <a:latin typeface="Arial Narrow" charset="0"/>
                <a:ea typeface="ＭＳ Ｐゴシック" charset="-128"/>
              </a:rPr>
              <a:t>This, however, is the way a battery charger works.</a:t>
            </a:r>
          </a:p>
          <a:p>
            <a:pPr marL="1143000" lvl="2" indent="-228600">
              <a:spcBef>
                <a:spcPct val="20000"/>
              </a:spcBef>
              <a:buFontTx/>
              <a:buChar char="•"/>
            </a:pPr>
            <a:r>
              <a:rPr lang="en-US" sz="2000" dirty="0">
                <a:solidFill>
                  <a:srgbClr val="003300"/>
                </a:solidFill>
                <a:latin typeface="Arial Narrow" charset="0"/>
                <a:ea typeface="ＭＳ Ｐゴシック" charset="-128"/>
              </a:rPr>
              <a:t>Since the 20V battery is at a higher voltage, it forces charges into 12V battery</a:t>
            </a:r>
          </a:p>
          <a:p>
            <a:pPr marL="1143000" lvl="2" indent="-228600">
              <a:spcBef>
                <a:spcPct val="20000"/>
              </a:spcBef>
              <a:buFontTx/>
              <a:buChar char="•"/>
            </a:pPr>
            <a:r>
              <a:rPr lang="en-US" sz="2000" dirty="0">
                <a:solidFill>
                  <a:srgbClr val="003300"/>
                </a:solidFill>
                <a:latin typeface="Arial Narrow" charset="0"/>
                <a:ea typeface="ＭＳ Ｐゴシック" charset="-128"/>
              </a:rPr>
              <a:t>Some battery are rechargeable since their chemical reactions are reversible but most the batteries do not reverse their chemical reactions</a:t>
            </a:r>
          </a:p>
        </p:txBody>
      </p:sp>
      <p:sp>
        <p:nvSpPr>
          <p:cNvPr id="333831" name="Text Box 7"/>
          <p:cNvSpPr txBox="1">
            <a:spLocks noChangeArrowheads="1"/>
          </p:cNvSpPr>
          <p:nvPr/>
        </p:nvSpPr>
        <p:spPr bwMode="auto">
          <a:xfrm>
            <a:off x="7543800" y="2590800"/>
            <a:ext cx="1524000" cy="1323439"/>
          </a:xfrm>
          <a:prstGeom prst="rect">
            <a:avLst/>
          </a:prstGeom>
          <a:solidFill>
            <a:srgbClr val="FFFF66"/>
          </a:solidFill>
          <a:ln w="28575">
            <a:solidFill>
              <a:srgbClr val="CC0000"/>
            </a:solidFill>
            <a:miter lim="800000"/>
            <a:headEnd/>
            <a:tailEnd/>
          </a:ln>
          <a:effectLst/>
        </p:spPr>
        <p:txBody>
          <a:bodyPr wrap="square">
            <a:prstTxWarp prst="textNoShape">
              <a:avLst/>
            </a:prstTxWarp>
            <a:spAutoFit/>
          </a:bodyPr>
          <a:lstStyle/>
          <a:p>
            <a:r>
              <a:rPr lang="en-US" sz="1600" dirty="0">
                <a:solidFill>
                  <a:srgbClr val="CC0000"/>
                </a:solidFill>
                <a:latin typeface="Arial Narrow" charset="0"/>
              </a:rPr>
              <a:t>Parallel arrangements (</a:t>
            </a:r>
            <a:r>
              <a:rPr lang="en-US" sz="1600" dirty="0" err="1">
                <a:solidFill>
                  <a:srgbClr val="CC0000"/>
                </a:solidFill>
                <a:latin typeface="Arial Narrow" charset="0"/>
              </a:rPr>
              <a:t>c</a:t>
            </a:r>
            <a:r>
              <a:rPr lang="en-US" sz="1600" dirty="0">
                <a:solidFill>
                  <a:srgbClr val="CC0000"/>
                </a:solidFill>
                <a:latin typeface="Arial Narrow" charset="0"/>
              </a:rPr>
              <a:t>) are used only to increase currents. An example?</a:t>
            </a:r>
          </a:p>
        </p:txBody>
      </p:sp>
      <p:sp>
        <p:nvSpPr>
          <p:cNvPr id="11" name="Rectangle 10"/>
          <p:cNvSpPr/>
          <p:nvPr/>
        </p:nvSpPr>
        <p:spPr bwMode="auto">
          <a:xfrm>
            <a:off x="5943600" y="685800"/>
            <a:ext cx="1676400" cy="1447800"/>
          </a:xfrm>
          <a:prstGeom prst="rect">
            <a:avLst/>
          </a:pr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3" name="Rectangle 12"/>
          <p:cNvSpPr/>
          <p:nvPr/>
        </p:nvSpPr>
        <p:spPr bwMode="auto">
          <a:xfrm>
            <a:off x="7696200" y="609600"/>
            <a:ext cx="15240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4" name="Rectangle 13"/>
          <p:cNvSpPr/>
          <p:nvPr/>
        </p:nvSpPr>
        <p:spPr bwMode="auto">
          <a:xfrm>
            <a:off x="6019800" y="2438400"/>
            <a:ext cx="1524000" cy="1447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5" name="TextBox 14">
            <a:extLst>
              <a:ext uri="{FF2B5EF4-FFF2-40B4-BE49-F238E27FC236}">
                <a16:creationId xmlns:a16="http://schemas.microsoft.com/office/drawing/2014/main" id="{1D6F97E7-4A90-2548-A1B3-9E6704DB2C1F}"/>
              </a:ext>
            </a:extLst>
          </p:cNvPr>
          <p:cNvSpPr txBox="1"/>
          <p:nvPr/>
        </p:nvSpPr>
        <p:spPr>
          <a:xfrm>
            <a:off x="1828768" y="2571690"/>
            <a:ext cx="1447832" cy="400110"/>
          </a:xfrm>
          <a:prstGeom prst="rect">
            <a:avLst/>
          </a:prstGeom>
          <a:noFill/>
        </p:spPr>
        <p:txBody>
          <a:bodyPr wrap="none" rtlCol="0">
            <a:spAutoFit/>
          </a:bodyPr>
          <a:lstStyle/>
          <a:p>
            <a:r>
              <a:rPr lang="en-US" sz="2000" dirty="0">
                <a:solidFill>
                  <a:srgbClr val="003300"/>
                </a:solidFill>
                <a:latin typeface="+mn-lt"/>
              </a:rPr>
              <a:t>1.5+1.5=3.0V</a:t>
            </a:r>
          </a:p>
        </p:txBody>
      </p:sp>
      <p:sp>
        <p:nvSpPr>
          <p:cNvPr id="16" name="TextBox 15">
            <a:extLst>
              <a:ext uri="{FF2B5EF4-FFF2-40B4-BE49-F238E27FC236}">
                <a16:creationId xmlns:a16="http://schemas.microsoft.com/office/drawing/2014/main" id="{0A32AEB8-3293-1740-A931-BCD335F926DC}"/>
              </a:ext>
            </a:extLst>
          </p:cNvPr>
          <p:cNvSpPr txBox="1"/>
          <p:nvPr/>
        </p:nvSpPr>
        <p:spPr>
          <a:xfrm>
            <a:off x="1752600" y="4038600"/>
            <a:ext cx="1499128" cy="400110"/>
          </a:xfrm>
          <a:prstGeom prst="rect">
            <a:avLst/>
          </a:prstGeom>
          <a:noFill/>
        </p:spPr>
        <p:txBody>
          <a:bodyPr wrap="none" rtlCol="0">
            <a:spAutoFit/>
          </a:bodyPr>
          <a:lstStyle/>
          <a:p>
            <a:r>
              <a:rPr lang="en-US" sz="2000" dirty="0">
                <a:solidFill>
                  <a:srgbClr val="003300"/>
                </a:solidFill>
                <a:latin typeface="+mn-lt"/>
              </a:rPr>
              <a:t>20 – 12 =8.0V</a:t>
            </a:r>
          </a:p>
        </p:txBody>
      </p:sp>
    </p:spTree>
    <p:extLst>
      <p:ext uri="{BB962C8B-B14F-4D97-AF65-F5344CB8AC3E}">
        <p14:creationId xmlns:p14="http://schemas.microsoft.com/office/powerpoint/2010/main" val="304563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3827">
                                            <p:txEl>
                                              <p:pRg st="0" end="0"/>
                                            </p:txEl>
                                          </p:spTgt>
                                        </p:tgtEl>
                                        <p:attrNameLst>
                                          <p:attrName>style.visibility</p:attrName>
                                        </p:attrNameLst>
                                      </p:cBhvr>
                                      <p:to>
                                        <p:strVal val="visible"/>
                                      </p:to>
                                    </p:set>
                                    <p:animEffect transition="in" filter="wipe(left)">
                                      <p:cBhvr>
                                        <p:cTn id="7" dur="500"/>
                                        <p:tgtEl>
                                          <p:spTgt spid="3338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3827">
                                            <p:txEl>
                                              <p:pRg st="1" end="1"/>
                                            </p:txEl>
                                          </p:spTgt>
                                        </p:tgtEl>
                                        <p:attrNameLst>
                                          <p:attrName>style.visibility</p:attrName>
                                        </p:attrNameLst>
                                      </p:cBhvr>
                                      <p:to>
                                        <p:strVal val="visible"/>
                                      </p:to>
                                    </p:set>
                                    <p:animEffect transition="in" filter="wipe(left)">
                                      <p:cBhvr>
                                        <p:cTn id="12" dur="500"/>
                                        <p:tgtEl>
                                          <p:spTgt spid="3338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333827">
                                            <p:txEl>
                                              <p:pRg st="2" end="2"/>
                                            </p:txEl>
                                          </p:spTgt>
                                        </p:tgtEl>
                                        <p:attrNameLst>
                                          <p:attrName>style.visibility</p:attrName>
                                        </p:attrNameLst>
                                      </p:cBhvr>
                                      <p:to>
                                        <p:strVal val="visible"/>
                                      </p:to>
                                    </p:set>
                                    <p:animEffect transition="in" filter="wipe(left)">
                                      <p:cBhvr>
                                        <p:cTn id="21" dur="500"/>
                                        <p:tgtEl>
                                          <p:spTgt spid="33382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3827">
                                            <p:txEl>
                                              <p:pRg st="3" end="3"/>
                                            </p:txEl>
                                          </p:spTgt>
                                        </p:tgtEl>
                                        <p:attrNameLst>
                                          <p:attrName>style.visibility</p:attrName>
                                        </p:attrNameLst>
                                      </p:cBhvr>
                                      <p:to>
                                        <p:strVal val="visible"/>
                                      </p:to>
                                    </p:set>
                                    <p:animEffect transition="in" filter="wipe(left)">
                                      <p:cBhvr>
                                        <p:cTn id="31" dur="500"/>
                                        <p:tgtEl>
                                          <p:spTgt spid="33382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33830">
                                            <p:txEl>
                                              <p:pRg st="0" end="0"/>
                                            </p:txEl>
                                          </p:spTgt>
                                        </p:tgtEl>
                                        <p:attrNameLst>
                                          <p:attrName>style.visibility</p:attrName>
                                        </p:attrNameLst>
                                      </p:cBhvr>
                                      <p:to>
                                        <p:strVal val="visible"/>
                                      </p:to>
                                    </p:set>
                                    <p:animEffect transition="in" filter="wipe(left)">
                                      <p:cBhvr>
                                        <p:cTn id="40" dur="500"/>
                                        <p:tgtEl>
                                          <p:spTgt spid="333830">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33830">
                                            <p:txEl>
                                              <p:pRg st="1" end="1"/>
                                            </p:txEl>
                                          </p:spTgt>
                                        </p:tgtEl>
                                        <p:attrNameLst>
                                          <p:attrName>style.visibility</p:attrName>
                                        </p:attrNameLst>
                                      </p:cBhvr>
                                      <p:to>
                                        <p:strVal val="visible"/>
                                      </p:to>
                                    </p:set>
                                    <p:animEffect transition="in" filter="wipe(left)">
                                      <p:cBhvr>
                                        <p:cTn id="50" dur="500"/>
                                        <p:tgtEl>
                                          <p:spTgt spid="333830">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33830">
                                            <p:txEl>
                                              <p:pRg st="2" end="2"/>
                                            </p:txEl>
                                          </p:spTgt>
                                        </p:tgtEl>
                                        <p:attrNameLst>
                                          <p:attrName>style.visibility</p:attrName>
                                        </p:attrNameLst>
                                      </p:cBhvr>
                                      <p:to>
                                        <p:strVal val="visible"/>
                                      </p:to>
                                    </p:set>
                                    <p:animEffect transition="in" filter="wipe(left)">
                                      <p:cBhvr>
                                        <p:cTn id="55" dur="500"/>
                                        <p:tgtEl>
                                          <p:spTgt spid="333830">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33830">
                                            <p:txEl>
                                              <p:pRg st="3" end="3"/>
                                            </p:txEl>
                                          </p:spTgt>
                                        </p:tgtEl>
                                        <p:attrNameLst>
                                          <p:attrName>style.visibility</p:attrName>
                                        </p:attrNameLst>
                                      </p:cBhvr>
                                      <p:to>
                                        <p:strVal val="visible"/>
                                      </p:to>
                                    </p:set>
                                    <p:animEffect transition="in" filter="wipe(left)">
                                      <p:cBhvr>
                                        <p:cTn id="60" dur="500"/>
                                        <p:tgtEl>
                                          <p:spTgt spid="333830">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33830">
                                            <p:txEl>
                                              <p:pRg st="4" end="4"/>
                                            </p:txEl>
                                          </p:spTgt>
                                        </p:tgtEl>
                                        <p:attrNameLst>
                                          <p:attrName>style.visibility</p:attrName>
                                        </p:attrNameLst>
                                      </p:cBhvr>
                                      <p:to>
                                        <p:strVal val="visible"/>
                                      </p:to>
                                    </p:set>
                                    <p:animEffect transition="in" filter="wipe(left)">
                                      <p:cBhvr>
                                        <p:cTn id="65" dur="500"/>
                                        <p:tgtEl>
                                          <p:spTgt spid="333830">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333831"/>
                                        </p:tgtEl>
                                        <p:attrNameLst>
                                          <p:attrName>style.visibility</p:attrName>
                                        </p:attrNameLst>
                                      </p:cBhvr>
                                      <p:to>
                                        <p:strVal val="visible"/>
                                      </p:to>
                                    </p:set>
                                    <p:animEffect transition="in" filter="wipe(left)">
                                      <p:cBhvr>
                                        <p:cTn id="70" dur="500"/>
                                        <p:tgtEl>
                                          <p:spTgt spid="333831"/>
                                        </p:tgtEl>
                                      </p:cBhvr>
                                    </p:animEffect>
                                  </p:childTnLst>
                                </p:cTn>
                              </p:par>
                            </p:childTnLst>
                          </p:cTn>
                        </p:par>
                        <p:par>
                          <p:cTn id="71" fill="hold">
                            <p:stCondLst>
                              <p:cond delay="1200"/>
                            </p:stCondLst>
                            <p:childTnLst>
                              <p:par>
                                <p:cTn id="72" presetID="1" presetClass="exit"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27" grpId="0" uiExpand="1" build="p"/>
      <p:bldP spid="333830" grpId="0" uiExpand="1" build="p"/>
      <p:bldP spid="333831" grpId="0" animBg="1"/>
      <p:bldP spid="11" grpId="0" animBg="1"/>
      <p:bldP spid="13" grpId="0" animBg="1"/>
      <p:bldP spid="14" grpId="0" animBg="1"/>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Nov. 2, 2020</a:t>
            </a:r>
          </a:p>
        </p:txBody>
      </p:sp>
      <p:sp>
        <p:nvSpPr>
          <p:cNvPr id="7" name="Footer Placeholder 4"/>
          <p:cNvSpPr>
            <a:spLocks noGrp="1"/>
          </p:cNvSpPr>
          <p:nvPr>
            <p:ph type="ftr" sz="quarter" idx="11"/>
          </p:nvPr>
        </p:nvSpPr>
        <p:spPr/>
        <p:txBody>
          <a:bodyPr/>
          <a:lstStyle/>
          <a:p>
            <a:r>
              <a:rPr lang="de-DE"/>
              <a:t>PHYS 1444-002, Fall 2020                    Dr. Jaehoon Yu</a:t>
            </a:r>
            <a:endParaRPr lang="en-US"/>
          </a:p>
        </p:txBody>
      </p:sp>
      <p:sp>
        <p:nvSpPr>
          <p:cNvPr id="8" name="Slide Number Placeholder 5"/>
          <p:cNvSpPr>
            <a:spLocks noGrp="1"/>
          </p:cNvSpPr>
          <p:nvPr>
            <p:ph type="sldNum" sz="quarter" idx="12"/>
          </p:nvPr>
        </p:nvSpPr>
        <p:spPr/>
        <p:txBody>
          <a:bodyPr/>
          <a:lstStyle/>
          <a:p>
            <a:fld id="{9377B013-E315-FB48-9784-A73DB5BE20A1}" type="slidenum">
              <a:rPr lang="en-US"/>
              <a:pPr/>
              <a:t>13</a:t>
            </a:fld>
            <a:endParaRPr lang="en-US"/>
          </a:p>
        </p:txBody>
      </p:sp>
      <p:pic>
        <p:nvPicPr>
          <p:cNvPr id="334850" name="Picture 2" descr="FG26_018A"/>
          <p:cNvPicPr>
            <a:picLocks noChangeAspect="1" noChangeArrowheads="1"/>
          </p:cNvPicPr>
          <p:nvPr/>
        </p:nvPicPr>
        <p:blipFill>
          <a:blip r:embed="rId3"/>
          <a:srcRect/>
          <a:stretch>
            <a:fillRect/>
          </a:stretch>
        </p:blipFill>
        <p:spPr bwMode="auto">
          <a:xfrm>
            <a:off x="6172200" y="762000"/>
            <a:ext cx="3200400" cy="2400300"/>
          </a:xfrm>
          <a:prstGeom prst="rect">
            <a:avLst/>
          </a:prstGeom>
          <a:noFill/>
        </p:spPr>
      </p:pic>
      <p:sp>
        <p:nvSpPr>
          <p:cNvPr id="334851" name="Rectangle 3"/>
          <p:cNvSpPr>
            <a:spLocks noGrp="1" noChangeArrowheads="1"/>
          </p:cNvSpPr>
          <p:nvPr>
            <p:ph type="body" idx="1"/>
          </p:nvPr>
        </p:nvSpPr>
        <p:spPr>
          <a:xfrm>
            <a:off x="228600" y="685800"/>
            <a:ext cx="8686800" cy="5715000"/>
          </a:xfrm>
        </p:spPr>
        <p:txBody>
          <a:bodyPr/>
          <a:lstStyle/>
          <a:p>
            <a:pPr>
              <a:lnSpc>
                <a:spcPct val="80000"/>
              </a:lnSpc>
            </a:pPr>
            <a:r>
              <a:rPr lang="en-US" sz="2400" dirty="0"/>
              <a:t>Circuits containing both resistors and capacitors</a:t>
            </a:r>
          </a:p>
          <a:p>
            <a:pPr lvl="1">
              <a:lnSpc>
                <a:spcPct val="80000"/>
              </a:lnSpc>
            </a:pPr>
            <a:r>
              <a:rPr lang="en-US" sz="2000" dirty="0"/>
              <a:t>RC circuits are used commonly in everyday life</a:t>
            </a:r>
          </a:p>
          <a:p>
            <a:pPr lvl="2">
              <a:lnSpc>
                <a:spcPct val="80000"/>
              </a:lnSpc>
            </a:pPr>
            <a:r>
              <a:rPr lang="en-US" sz="1800" dirty="0"/>
              <a:t>Control windshield wiper</a:t>
            </a:r>
          </a:p>
          <a:p>
            <a:pPr lvl="2">
              <a:lnSpc>
                <a:spcPct val="80000"/>
              </a:lnSpc>
            </a:pPr>
            <a:r>
              <a:rPr lang="en-US" sz="1800" dirty="0"/>
              <a:t>Timing of traffic light from red to green</a:t>
            </a:r>
          </a:p>
          <a:p>
            <a:pPr lvl="2">
              <a:lnSpc>
                <a:spcPct val="80000"/>
              </a:lnSpc>
            </a:pPr>
            <a:r>
              <a:rPr lang="en-US" sz="1800" dirty="0"/>
              <a:t>Camera flashes and heart pacemakers</a:t>
            </a:r>
          </a:p>
          <a:p>
            <a:pPr>
              <a:lnSpc>
                <a:spcPct val="80000"/>
              </a:lnSpc>
            </a:pPr>
            <a:r>
              <a:rPr lang="en-US" sz="2400" dirty="0"/>
              <a:t>How does an RC circuit look?</a:t>
            </a:r>
          </a:p>
          <a:p>
            <a:pPr lvl="1">
              <a:lnSpc>
                <a:spcPct val="80000"/>
              </a:lnSpc>
            </a:pPr>
            <a:r>
              <a:rPr lang="en-US" sz="2000" dirty="0"/>
              <a:t>There should be a source of </a:t>
            </a:r>
            <a:r>
              <a:rPr lang="en-US" sz="2000" dirty="0" err="1"/>
              <a:t>emf</a:t>
            </a:r>
            <a:r>
              <a:rPr lang="en-US" sz="2000" dirty="0"/>
              <a:t>, capacitors and resisters</a:t>
            </a:r>
          </a:p>
          <a:p>
            <a:pPr>
              <a:lnSpc>
                <a:spcPct val="80000"/>
              </a:lnSpc>
            </a:pPr>
            <a:r>
              <a:rPr lang="en-US" sz="2400" dirty="0"/>
              <a:t>What happens when the switch S is closed?</a:t>
            </a:r>
          </a:p>
          <a:p>
            <a:pPr lvl="1">
              <a:lnSpc>
                <a:spcPct val="80000"/>
              </a:lnSpc>
            </a:pPr>
            <a:r>
              <a:rPr lang="en-US" sz="2000" dirty="0"/>
              <a:t>Current immediately starts flowing through the circuit.</a:t>
            </a:r>
          </a:p>
          <a:p>
            <a:pPr lvl="1">
              <a:lnSpc>
                <a:spcPct val="80000"/>
              </a:lnSpc>
            </a:pPr>
            <a:r>
              <a:rPr lang="en-US" sz="2000" dirty="0"/>
              <a:t>Electrons flow out of negative terminal of the </a:t>
            </a:r>
            <a:r>
              <a:rPr lang="en-US" sz="2000" dirty="0" err="1"/>
              <a:t>emf</a:t>
            </a:r>
            <a:r>
              <a:rPr lang="en-US" sz="2000" dirty="0"/>
              <a:t> source, through the resister R and accumulates on the upper plate of the capacitor.</a:t>
            </a:r>
          </a:p>
          <a:p>
            <a:pPr lvl="1">
              <a:lnSpc>
                <a:spcPct val="80000"/>
              </a:lnSpc>
            </a:pPr>
            <a:r>
              <a:rPr lang="en-US" sz="2000" dirty="0"/>
              <a:t>The electrons from the bottom plate of the capacitor will flow into the positive terminal of the battery, leaving only the positive charge on the bottom plate.</a:t>
            </a:r>
          </a:p>
          <a:p>
            <a:pPr lvl="1">
              <a:lnSpc>
                <a:spcPct val="80000"/>
              </a:lnSpc>
            </a:pPr>
            <a:r>
              <a:rPr lang="en-US" sz="2000" dirty="0"/>
              <a:t>As the charge accumulates on the capacitor plates, the potential difference across it increases</a:t>
            </a:r>
          </a:p>
          <a:p>
            <a:pPr lvl="1">
              <a:lnSpc>
                <a:spcPct val="80000"/>
              </a:lnSpc>
            </a:pPr>
            <a:r>
              <a:rPr lang="en-US" sz="2000" dirty="0"/>
              <a:t>The current reduces gradually to 0 until the voltage across the capacitor is the same as the emf.</a:t>
            </a:r>
          </a:p>
          <a:p>
            <a:pPr lvl="1">
              <a:lnSpc>
                <a:spcPct val="80000"/>
              </a:lnSpc>
            </a:pPr>
            <a:r>
              <a:rPr lang="en-US" sz="2000" dirty="0"/>
              <a:t>The charge on the capacitor increases until it reaches to its maximum C</a:t>
            </a:r>
            <a:r>
              <a:rPr lang="en-US" sz="2400" dirty="0">
                <a:latin typeface="Edwardian Script ITC"/>
                <a:ea typeface="Lucida Grande"/>
                <a:cs typeface="Edwardian Script ITC"/>
              </a:rPr>
              <a:t>E</a:t>
            </a:r>
            <a:r>
              <a:rPr lang="en-US" sz="2400" dirty="0">
                <a:latin typeface="Monotype Corsiva" charset="0"/>
              </a:rPr>
              <a:t>.</a:t>
            </a:r>
          </a:p>
        </p:txBody>
      </p:sp>
      <p:sp>
        <p:nvSpPr>
          <p:cNvPr id="334852" name="Rectangle 4"/>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4853"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49874" name="Equation" r:id="rId4" imgW="914400" imgH="190080" progId="Equation.DSMT4">
                  <p:embed/>
                </p:oleObj>
              </mc:Choice>
              <mc:Fallback>
                <p:oleObj name="Equation" r:id="rId4" imgW="914400" imgH="190080" progId="Equation.DSMT4">
                  <p:embed/>
                  <p:pic>
                    <p:nvPicPr>
                      <p:cNvPr id="33485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088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4851">
                                            <p:txEl>
                                              <p:pRg st="0" end="0"/>
                                            </p:txEl>
                                          </p:spTgt>
                                        </p:tgtEl>
                                        <p:attrNameLst>
                                          <p:attrName>style.visibility</p:attrName>
                                        </p:attrNameLst>
                                      </p:cBhvr>
                                      <p:to>
                                        <p:strVal val="visible"/>
                                      </p:to>
                                    </p:set>
                                    <p:animEffect transition="in" filter="wipe(left)">
                                      <p:cBhvr>
                                        <p:cTn id="7" dur="500"/>
                                        <p:tgtEl>
                                          <p:spTgt spid="3348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4851">
                                            <p:txEl>
                                              <p:pRg st="1" end="1"/>
                                            </p:txEl>
                                          </p:spTgt>
                                        </p:tgtEl>
                                        <p:attrNameLst>
                                          <p:attrName>style.visibility</p:attrName>
                                        </p:attrNameLst>
                                      </p:cBhvr>
                                      <p:to>
                                        <p:strVal val="visible"/>
                                      </p:to>
                                    </p:set>
                                    <p:animEffect transition="in" filter="wipe(left)">
                                      <p:cBhvr>
                                        <p:cTn id="12" dur="500"/>
                                        <p:tgtEl>
                                          <p:spTgt spid="3348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4851">
                                            <p:txEl>
                                              <p:pRg st="2" end="2"/>
                                            </p:txEl>
                                          </p:spTgt>
                                        </p:tgtEl>
                                        <p:attrNameLst>
                                          <p:attrName>style.visibility</p:attrName>
                                        </p:attrNameLst>
                                      </p:cBhvr>
                                      <p:to>
                                        <p:strVal val="visible"/>
                                      </p:to>
                                    </p:set>
                                    <p:animEffect transition="in" filter="wipe(left)">
                                      <p:cBhvr>
                                        <p:cTn id="17" dur="500"/>
                                        <p:tgtEl>
                                          <p:spTgt spid="33485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4851">
                                            <p:txEl>
                                              <p:pRg st="3" end="3"/>
                                            </p:txEl>
                                          </p:spTgt>
                                        </p:tgtEl>
                                        <p:attrNameLst>
                                          <p:attrName>style.visibility</p:attrName>
                                        </p:attrNameLst>
                                      </p:cBhvr>
                                      <p:to>
                                        <p:strVal val="visible"/>
                                      </p:to>
                                    </p:set>
                                    <p:animEffect transition="in" filter="wipe(left)">
                                      <p:cBhvr>
                                        <p:cTn id="22" dur="500"/>
                                        <p:tgtEl>
                                          <p:spTgt spid="33485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4851">
                                            <p:txEl>
                                              <p:pRg st="4" end="4"/>
                                            </p:txEl>
                                          </p:spTgt>
                                        </p:tgtEl>
                                        <p:attrNameLst>
                                          <p:attrName>style.visibility</p:attrName>
                                        </p:attrNameLst>
                                      </p:cBhvr>
                                      <p:to>
                                        <p:strVal val="visible"/>
                                      </p:to>
                                    </p:set>
                                    <p:animEffect transition="in" filter="wipe(left)">
                                      <p:cBhvr>
                                        <p:cTn id="27" dur="500"/>
                                        <p:tgtEl>
                                          <p:spTgt spid="33485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4851">
                                            <p:txEl>
                                              <p:pRg st="5" end="5"/>
                                            </p:txEl>
                                          </p:spTgt>
                                        </p:tgtEl>
                                        <p:attrNameLst>
                                          <p:attrName>style.visibility</p:attrName>
                                        </p:attrNameLst>
                                      </p:cBhvr>
                                      <p:to>
                                        <p:strVal val="visible"/>
                                      </p:to>
                                    </p:set>
                                    <p:animEffect transition="in" filter="wipe(left)">
                                      <p:cBhvr>
                                        <p:cTn id="32" dur="500"/>
                                        <p:tgtEl>
                                          <p:spTgt spid="33485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4851">
                                            <p:txEl>
                                              <p:pRg st="6" end="6"/>
                                            </p:txEl>
                                          </p:spTgt>
                                        </p:tgtEl>
                                        <p:attrNameLst>
                                          <p:attrName>style.visibility</p:attrName>
                                        </p:attrNameLst>
                                      </p:cBhvr>
                                      <p:to>
                                        <p:strVal val="visible"/>
                                      </p:to>
                                    </p:set>
                                    <p:animEffect transition="in" filter="wipe(left)">
                                      <p:cBhvr>
                                        <p:cTn id="37" dur="500"/>
                                        <p:tgtEl>
                                          <p:spTgt spid="33485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34850"/>
                                        </p:tgtEl>
                                        <p:attrNameLst>
                                          <p:attrName>style.visibility</p:attrName>
                                        </p:attrNameLst>
                                      </p:cBhvr>
                                      <p:to>
                                        <p:strVal val="visible"/>
                                      </p:to>
                                    </p:set>
                                    <p:anim calcmode="lin" valueType="num">
                                      <p:cBhvr>
                                        <p:cTn id="42" dur="500" fill="hold"/>
                                        <p:tgtEl>
                                          <p:spTgt spid="334850"/>
                                        </p:tgtEl>
                                        <p:attrNameLst>
                                          <p:attrName>ppt_w</p:attrName>
                                        </p:attrNameLst>
                                      </p:cBhvr>
                                      <p:tavLst>
                                        <p:tav tm="0">
                                          <p:val>
                                            <p:fltVal val="0"/>
                                          </p:val>
                                        </p:tav>
                                        <p:tav tm="100000">
                                          <p:val>
                                            <p:strVal val="#ppt_w"/>
                                          </p:val>
                                        </p:tav>
                                      </p:tavLst>
                                    </p:anim>
                                    <p:anim calcmode="lin" valueType="num">
                                      <p:cBhvr>
                                        <p:cTn id="43" dur="500" fill="hold"/>
                                        <p:tgtEl>
                                          <p:spTgt spid="334850"/>
                                        </p:tgtEl>
                                        <p:attrNameLst>
                                          <p:attrName>ppt_h</p:attrName>
                                        </p:attrNameLst>
                                      </p:cBhvr>
                                      <p:tavLst>
                                        <p:tav tm="0">
                                          <p:val>
                                            <p:fltVal val="0"/>
                                          </p:val>
                                        </p:tav>
                                        <p:tav tm="100000">
                                          <p:val>
                                            <p:strVal val="#ppt_h"/>
                                          </p:val>
                                        </p:tav>
                                      </p:tavLst>
                                    </p:anim>
                                    <p:animEffect transition="in" filter="fade">
                                      <p:cBhvr>
                                        <p:cTn id="44" dur="500"/>
                                        <p:tgtEl>
                                          <p:spTgt spid="33485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34851">
                                            <p:txEl>
                                              <p:pRg st="7" end="7"/>
                                            </p:txEl>
                                          </p:spTgt>
                                        </p:tgtEl>
                                        <p:attrNameLst>
                                          <p:attrName>style.visibility</p:attrName>
                                        </p:attrNameLst>
                                      </p:cBhvr>
                                      <p:to>
                                        <p:strVal val="visible"/>
                                      </p:to>
                                    </p:set>
                                    <p:animEffect transition="in" filter="wipe(left)">
                                      <p:cBhvr>
                                        <p:cTn id="49" dur="500"/>
                                        <p:tgtEl>
                                          <p:spTgt spid="334851">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34851">
                                            <p:txEl>
                                              <p:pRg st="8" end="8"/>
                                            </p:txEl>
                                          </p:spTgt>
                                        </p:tgtEl>
                                        <p:attrNameLst>
                                          <p:attrName>style.visibility</p:attrName>
                                        </p:attrNameLst>
                                      </p:cBhvr>
                                      <p:to>
                                        <p:strVal val="visible"/>
                                      </p:to>
                                    </p:set>
                                    <p:animEffect transition="in" filter="wipe(left)">
                                      <p:cBhvr>
                                        <p:cTn id="54" dur="500"/>
                                        <p:tgtEl>
                                          <p:spTgt spid="334851">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34851">
                                            <p:txEl>
                                              <p:pRg st="9" end="9"/>
                                            </p:txEl>
                                          </p:spTgt>
                                        </p:tgtEl>
                                        <p:attrNameLst>
                                          <p:attrName>style.visibility</p:attrName>
                                        </p:attrNameLst>
                                      </p:cBhvr>
                                      <p:to>
                                        <p:strVal val="visible"/>
                                      </p:to>
                                    </p:set>
                                    <p:animEffect transition="in" filter="wipe(left)">
                                      <p:cBhvr>
                                        <p:cTn id="59" dur="500"/>
                                        <p:tgtEl>
                                          <p:spTgt spid="334851">
                                            <p:txEl>
                                              <p:pRg st="9" end="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34851">
                                            <p:txEl>
                                              <p:pRg st="10" end="10"/>
                                            </p:txEl>
                                          </p:spTgt>
                                        </p:tgtEl>
                                        <p:attrNameLst>
                                          <p:attrName>style.visibility</p:attrName>
                                        </p:attrNameLst>
                                      </p:cBhvr>
                                      <p:to>
                                        <p:strVal val="visible"/>
                                      </p:to>
                                    </p:set>
                                    <p:animEffect transition="in" filter="wipe(left)">
                                      <p:cBhvr>
                                        <p:cTn id="64" dur="500"/>
                                        <p:tgtEl>
                                          <p:spTgt spid="334851">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iterate type="wd">
                                    <p:tmPct val="10000"/>
                                  </p:iterate>
                                  <p:childTnLst>
                                    <p:set>
                                      <p:cBhvr>
                                        <p:cTn id="68" dur="1" fill="hold">
                                          <p:stCondLst>
                                            <p:cond delay="0"/>
                                          </p:stCondLst>
                                        </p:cTn>
                                        <p:tgtEl>
                                          <p:spTgt spid="334851">
                                            <p:txEl>
                                              <p:pRg st="11" end="11"/>
                                            </p:txEl>
                                          </p:spTgt>
                                        </p:tgtEl>
                                        <p:attrNameLst>
                                          <p:attrName>style.visibility</p:attrName>
                                        </p:attrNameLst>
                                      </p:cBhvr>
                                      <p:to>
                                        <p:strVal val="visible"/>
                                      </p:to>
                                    </p:set>
                                    <p:animEffect transition="in" filter="wipe(left)">
                                      <p:cBhvr>
                                        <p:cTn id="69" dur="500"/>
                                        <p:tgtEl>
                                          <p:spTgt spid="334851">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34851">
                                            <p:txEl>
                                              <p:pRg st="12" end="12"/>
                                            </p:txEl>
                                          </p:spTgt>
                                        </p:tgtEl>
                                        <p:attrNameLst>
                                          <p:attrName>style.visibility</p:attrName>
                                        </p:attrNameLst>
                                      </p:cBhvr>
                                      <p:to>
                                        <p:strVal val="visible"/>
                                      </p:to>
                                    </p:set>
                                    <p:animEffect transition="in" filter="wipe(left)">
                                      <p:cBhvr>
                                        <p:cTn id="74" dur="500"/>
                                        <p:tgtEl>
                                          <p:spTgt spid="334851">
                                            <p:txEl>
                                              <p:pRg st="12" end="1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334851">
                                            <p:txEl>
                                              <p:pRg st="13" end="13"/>
                                            </p:txEl>
                                          </p:spTgt>
                                        </p:tgtEl>
                                        <p:attrNameLst>
                                          <p:attrName>style.visibility</p:attrName>
                                        </p:attrNameLst>
                                      </p:cBhvr>
                                      <p:to>
                                        <p:strVal val="visible"/>
                                      </p:to>
                                    </p:set>
                                    <p:animEffect transition="in" filter="wipe(left)">
                                      <p:cBhvr>
                                        <p:cTn id="79" dur="500"/>
                                        <p:tgtEl>
                                          <p:spTgt spid="33485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485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Nov. 2, 2020</a:t>
            </a:r>
          </a:p>
        </p:txBody>
      </p:sp>
      <p:sp>
        <p:nvSpPr>
          <p:cNvPr id="10" name="Footer Placeholder 4"/>
          <p:cNvSpPr>
            <a:spLocks noGrp="1"/>
          </p:cNvSpPr>
          <p:nvPr>
            <p:ph type="ftr" sz="quarter" idx="11"/>
          </p:nvPr>
        </p:nvSpPr>
        <p:spPr/>
        <p:txBody>
          <a:bodyPr/>
          <a:lstStyle/>
          <a:p>
            <a:r>
              <a:rPr lang="de-DE"/>
              <a:t>PHYS 1444-002, Fall 2020                    Dr. Jaehoon Yu</a:t>
            </a:r>
            <a:endParaRPr lang="en-US"/>
          </a:p>
        </p:txBody>
      </p:sp>
      <p:sp>
        <p:nvSpPr>
          <p:cNvPr id="11" name="Slide Number Placeholder 5"/>
          <p:cNvSpPr>
            <a:spLocks noGrp="1"/>
          </p:cNvSpPr>
          <p:nvPr>
            <p:ph type="sldNum" sz="quarter" idx="12"/>
          </p:nvPr>
        </p:nvSpPr>
        <p:spPr/>
        <p:txBody>
          <a:bodyPr/>
          <a:lstStyle/>
          <a:p>
            <a:fld id="{2CDAC8C7-07DC-E44C-BC2C-F4165C46206F}" type="slidenum">
              <a:rPr lang="en-US"/>
              <a:pPr/>
              <a:t>14</a:t>
            </a:fld>
            <a:endParaRPr lang="en-US"/>
          </a:p>
        </p:txBody>
      </p:sp>
      <p:sp>
        <p:nvSpPr>
          <p:cNvPr id="336898" name="Rectangle 2"/>
          <p:cNvSpPr>
            <a:spLocks noGrp="1" noChangeArrowheads="1"/>
          </p:cNvSpPr>
          <p:nvPr>
            <p:ph type="body" idx="1"/>
          </p:nvPr>
        </p:nvSpPr>
        <p:spPr>
          <a:xfrm>
            <a:off x="152400" y="609600"/>
            <a:ext cx="8915400" cy="5715000"/>
          </a:xfrm>
        </p:spPr>
        <p:txBody>
          <a:bodyPr/>
          <a:lstStyle/>
          <a:p>
            <a:pPr>
              <a:spcBef>
                <a:spcPts val="72"/>
              </a:spcBef>
            </a:pPr>
            <a:r>
              <a:rPr lang="en-US" sz="2800" dirty="0"/>
              <a:t>How does all this look like in graphs?</a:t>
            </a:r>
          </a:p>
          <a:p>
            <a:pPr lvl="1">
              <a:spcBef>
                <a:spcPts val="72"/>
              </a:spcBef>
            </a:pPr>
            <a:r>
              <a:rPr lang="en-US" sz="2400" dirty="0"/>
              <a:t>The charge and the current on the capacitor as a function of time</a:t>
            </a:r>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endParaRPr lang="en-US" sz="2400" dirty="0"/>
          </a:p>
          <a:p>
            <a:pPr lvl="1">
              <a:spcBef>
                <a:spcPts val="72"/>
              </a:spcBef>
            </a:pPr>
            <a:r>
              <a:rPr lang="en-US" sz="2400" dirty="0"/>
              <a:t>From energy conservation (Kirchhoff’s 2</a:t>
            </a:r>
            <a:r>
              <a:rPr lang="en-US" sz="2400" baseline="30000" dirty="0"/>
              <a:t>nd</a:t>
            </a:r>
            <a:r>
              <a:rPr lang="en-US" sz="2400" dirty="0"/>
              <a:t> rule), the </a:t>
            </a:r>
            <a:r>
              <a:rPr lang="en-US" sz="2400" dirty="0" err="1"/>
              <a:t>emf</a:t>
            </a:r>
            <a:r>
              <a:rPr lang="en-US" sz="2400" dirty="0"/>
              <a:t> </a:t>
            </a:r>
            <a:r>
              <a:rPr lang="en-US" dirty="0">
                <a:latin typeface="Edwardian Script ITC"/>
                <a:cs typeface="Edwardian Script ITC"/>
              </a:rPr>
              <a:t>E</a:t>
            </a:r>
            <a:r>
              <a:rPr lang="en-US" dirty="0">
                <a:latin typeface="Monotype Corsiva" charset="0"/>
              </a:rPr>
              <a:t> </a:t>
            </a:r>
            <a:r>
              <a:rPr lang="en-US" sz="2400" dirty="0"/>
              <a:t>must be equal to the sum of voltage drop across the capacitor and the resister</a:t>
            </a:r>
          </a:p>
          <a:p>
            <a:pPr lvl="2">
              <a:spcBef>
                <a:spcPts val="72"/>
              </a:spcBef>
            </a:pPr>
            <a:r>
              <a:rPr lang="en-US" dirty="0"/>
              <a:t> </a:t>
            </a:r>
            <a:r>
              <a:rPr lang="en-US" dirty="0">
                <a:latin typeface="Edwardian Script ITC"/>
                <a:cs typeface="Edwardian Script ITC"/>
              </a:rPr>
              <a:t>E</a:t>
            </a:r>
            <a:r>
              <a:rPr lang="en-US" dirty="0">
                <a:latin typeface="Monotype Corsiva" charset="0"/>
              </a:rPr>
              <a:t>=IR+Q/C</a:t>
            </a:r>
          </a:p>
          <a:p>
            <a:pPr lvl="2">
              <a:spcBef>
                <a:spcPts val="72"/>
              </a:spcBef>
            </a:pPr>
            <a:r>
              <a:rPr lang="en-US" dirty="0"/>
              <a:t> R includes all resistance in the circuit, </a:t>
            </a:r>
            <a:r>
              <a:rPr lang="en-US" b="1" u="sng" dirty="0">
                <a:solidFill>
                  <a:srgbClr val="FF0000"/>
                </a:solidFill>
              </a:rPr>
              <a:t>including the internal resistance of the battery</a:t>
            </a:r>
            <a:r>
              <a:rPr lang="en-US" dirty="0"/>
              <a:t>, </a:t>
            </a:r>
            <a:r>
              <a:rPr lang="en-US" dirty="0">
                <a:latin typeface="Monotype Corsiva" charset="0"/>
              </a:rPr>
              <a:t>I</a:t>
            </a:r>
            <a:r>
              <a:rPr lang="en-US" dirty="0"/>
              <a:t> is the current in the circuit at any instance, and Q is the charge of the capacitor at that same instance.</a:t>
            </a:r>
          </a:p>
        </p:txBody>
      </p:sp>
      <p:sp>
        <p:nvSpPr>
          <p:cNvPr id="336899" name="Rectangle 3"/>
          <p:cNvSpPr>
            <a:spLocks noGrp="1" noChangeArrowheads="1"/>
          </p:cNvSpPr>
          <p:nvPr>
            <p:ph type="title"/>
          </p:nvPr>
        </p:nvSpPr>
        <p:spPr>
          <a:xfrm>
            <a:off x="381000" y="76200"/>
            <a:ext cx="8534400" cy="609600"/>
          </a:xfrm>
        </p:spPr>
        <p:txBody>
          <a:bodyPr/>
          <a:lstStyle/>
          <a:p>
            <a:r>
              <a:rPr lang="en-US"/>
              <a:t> RC Circuits</a:t>
            </a:r>
          </a:p>
        </p:txBody>
      </p:sp>
      <p:graphicFrame>
        <p:nvGraphicFramePr>
          <p:cNvPr id="336900"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0929" name="Equation" r:id="rId3" imgW="914400" imgH="190080" progId="Equation.DSMT4">
                  <p:embed/>
                </p:oleObj>
              </mc:Choice>
              <mc:Fallback>
                <p:oleObj name="Equation" r:id="rId3" imgW="914400" imgH="190080" progId="Equation.DSMT4">
                  <p:embed/>
                  <p:pic>
                    <p:nvPicPr>
                      <p:cNvPr id="33690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336901" name="Picture 5" descr="FG26_018B"/>
          <p:cNvPicPr>
            <a:picLocks noChangeAspect="1" noChangeArrowheads="1"/>
          </p:cNvPicPr>
          <p:nvPr/>
        </p:nvPicPr>
        <p:blipFill>
          <a:blip r:embed="rId5"/>
          <a:srcRect/>
          <a:stretch>
            <a:fillRect/>
          </a:stretch>
        </p:blipFill>
        <p:spPr bwMode="auto">
          <a:xfrm>
            <a:off x="1219200" y="1676400"/>
            <a:ext cx="3276600" cy="2171700"/>
          </a:xfrm>
          <a:prstGeom prst="rect">
            <a:avLst/>
          </a:prstGeom>
          <a:noFill/>
        </p:spPr>
      </p:pic>
      <p:pic>
        <p:nvPicPr>
          <p:cNvPr id="336902" name="Picture 6" descr="FG26_018C"/>
          <p:cNvPicPr>
            <a:picLocks noChangeAspect="1" noChangeArrowheads="1"/>
          </p:cNvPicPr>
          <p:nvPr/>
        </p:nvPicPr>
        <p:blipFill>
          <a:blip r:embed="rId6"/>
          <a:srcRect/>
          <a:stretch>
            <a:fillRect/>
          </a:stretch>
        </p:blipFill>
        <p:spPr bwMode="auto">
          <a:xfrm>
            <a:off x="5029200" y="1752600"/>
            <a:ext cx="3200400" cy="2057400"/>
          </a:xfrm>
          <a:prstGeom prst="rect">
            <a:avLst/>
          </a:prstGeom>
          <a:noFill/>
        </p:spPr>
      </p:pic>
      <p:graphicFrame>
        <p:nvGraphicFramePr>
          <p:cNvPr id="336903" name="Object 7"/>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0930" name="Equation" r:id="rId7" imgW="914400" imgH="190080" progId="Equation.DSMT4">
                  <p:embed/>
                </p:oleObj>
              </mc:Choice>
              <mc:Fallback>
                <p:oleObj name="Equation" r:id="rId7" imgW="914400" imgH="190080" progId="Equation.DSMT4">
                  <p:embed/>
                  <p:pic>
                    <p:nvPicPr>
                      <p:cNvPr id="336903"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36904" name="Object 8"/>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0931" name="Equation" r:id="rId8" imgW="914400" imgH="190080" progId="Equation.DSMT4">
                  <p:embed/>
                </p:oleObj>
              </mc:Choice>
              <mc:Fallback>
                <p:oleObj name="Equation" r:id="rId8" imgW="914400" imgH="190080" progId="Equation.DSMT4">
                  <p:embed/>
                  <p:pic>
                    <p:nvPicPr>
                      <p:cNvPr id="336904"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302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6898">
                                            <p:txEl>
                                              <p:pRg st="0" end="0"/>
                                            </p:txEl>
                                          </p:spTgt>
                                        </p:tgtEl>
                                        <p:attrNameLst>
                                          <p:attrName>style.visibility</p:attrName>
                                        </p:attrNameLst>
                                      </p:cBhvr>
                                      <p:to>
                                        <p:strVal val="visible"/>
                                      </p:to>
                                    </p:set>
                                    <p:animEffect transition="in" filter="wipe(left)">
                                      <p:cBhvr>
                                        <p:cTn id="7" dur="500"/>
                                        <p:tgtEl>
                                          <p:spTgt spid="3368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6898">
                                            <p:txEl>
                                              <p:pRg st="1" end="1"/>
                                            </p:txEl>
                                          </p:spTgt>
                                        </p:tgtEl>
                                        <p:attrNameLst>
                                          <p:attrName>style.visibility</p:attrName>
                                        </p:attrNameLst>
                                      </p:cBhvr>
                                      <p:to>
                                        <p:strVal val="visible"/>
                                      </p:to>
                                    </p:set>
                                    <p:animEffect transition="in" filter="wipe(left)">
                                      <p:cBhvr>
                                        <p:cTn id="12" dur="500"/>
                                        <p:tgtEl>
                                          <p:spTgt spid="3368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336901"/>
                                        </p:tgtEl>
                                        <p:attrNameLst>
                                          <p:attrName>style.visibility</p:attrName>
                                        </p:attrNameLst>
                                      </p:cBhvr>
                                      <p:to>
                                        <p:strVal val="visible"/>
                                      </p:to>
                                    </p:set>
                                    <p:anim calcmode="lin" valueType="num">
                                      <p:cBhvr>
                                        <p:cTn id="17" dur="500" fill="hold"/>
                                        <p:tgtEl>
                                          <p:spTgt spid="336901"/>
                                        </p:tgtEl>
                                        <p:attrNameLst>
                                          <p:attrName>ppt_w</p:attrName>
                                        </p:attrNameLst>
                                      </p:cBhvr>
                                      <p:tavLst>
                                        <p:tav tm="0">
                                          <p:val>
                                            <p:fltVal val="0"/>
                                          </p:val>
                                        </p:tav>
                                        <p:tav tm="100000">
                                          <p:val>
                                            <p:strVal val="#ppt_w"/>
                                          </p:val>
                                        </p:tav>
                                      </p:tavLst>
                                    </p:anim>
                                    <p:anim calcmode="lin" valueType="num">
                                      <p:cBhvr>
                                        <p:cTn id="18" dur="500" fill="hold"/>
                                        <p:tgtEl>
                                          <p:spTgt spid="336901"/>
                                        </p:tgtEl>
                                        <p:attrNameLst>
                                          <p:attrName>ppt_h</p:attrName>
                                        </p:attrNameLst>
                                      </p:cBhvr>
                                      <p:tavLst>
                                        <p:tav tm="0">
                                          <p:val>
                                            <p:fltVal val="0"/>
                                          </p:val>
                                        </p:tav>
                                        <p:tav tm="100000">
                                          <p:val>
                                            <p:strVal val="#ppt_h"/>
                                          </p:val>
                                        </p:tav>
                                      </p:tavLst>
                                    </p:anim>
                                    <p:animEffect transition="in" filter="fade">
                                      <p:cBhvr>
                                        <p:cTn id="19" dur="500"/>
                                        <p:tgtEl>
                                          <p:spTgt spid="33690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336902"/>
                                        </p:tgtEl>
                                        <p:attrNameLst>
                                          <p:attrName>style.visibility</p:attrName>
                                        </p:attrNameLst>
                                      </p:cBhvr>
                                      <p:to>
                                        <p:strVal val="visible"/>
                                      </p:to>
                                    </p:set>
                                    <p:anim calcmode="lin" valueType="num">
                                      <p:cBhvr>
                                        <p:cTn id="24" dur="500" fill="hold"/>
                                        <p:tgtEl>
                                          <p:spTgt spid="336902"/>
                                        </p:tgtEl>
                                        <p:attrNameLst>
                                          <p:attrName>ppt_w</p:attrName>
                                        </p:attrNameLst>
                                      </p:cBhvr>
                                      <p:tavLst>
                                        <p:tav tm="0">
                                          <p:val>
                                            <p:fltVal val="0"/>
                                          </p:val>
                                        </p:tav>
                                        <p:tav tm="100000">
                                          <p:val>
                                            <p:strVal val="#ppt_w"/>
                                          </p:val>
                                        </p:tav>
                                      </p:tavLst>
                                    </p:anim>
                                    <p:anim calcmode="lin" valueType="num">
                                      <p:cBhvr>
                                        <p:cTn id="25" dur="500" fill="hold"/>
                                        <p:tgtEl>
                                          <p:spTgt spid="336902"/>
                                        </p:tgtEl>
                                        <p:attrNameLst>
                                          <p:attrName>ppt_h</p:attrName>
                                        </p:attrNameLst>
                                      </p:cBhvr>
                                      <p:tavLst>
                                        <p:tav tm="0">
                                          <p:val>
                                            <p:fltVal val="0"/>
                                          </p:val>
                                        </p:tav>
                                        <p:tav tm="100000">
                                          <p:val>
                                            <p:strVal val="#ppt_h"/>
                                          </p:val>
                                        </p:tav>
                                      </p:tavLst>
                                    </p:anim>
                                    <p:animEffect transition="in" filter="fade">
                                      <p:cBhvr>
                                        <p:cTn id="26" dur="500"/>
                                        <p:tgtEl>
                                          <p:spTgt spid="33690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36898">
                                            <p:txEl>
                                              <p:pRg st="8" end="8"/>
                                            </p:txEl>
                                          </p:spTgt>
                                        </p:tgtEl>
                                        <p:attrNameLst>
                                          <p:attrName>style.visibility</p:attrName>
                                        </p:attrNameLst>
                                      </p:cBhvr>
                                      <p:to>
                                        <p:strVal val="visible"/>
                                      </p:to>
                                    </p:set>
                                    <p:animEffect transition="in" filter="wipe(left)">
                                      <p:cBhvr>
                                        <p:cTn id="31" dur="500"/>
                                        <p:tgtEl>
                                          <p:spTgt spid="336898">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36898">
                                            <p:txEl>
                                              <p:pRg st="9" end="9"/>
                                            </p:txEl>
                                          </p:spTgt>
                                        </p:tgtEl>
                                        <p:attrNameLst>
                                          <p:attrName>style.visibility</p:attrName>
                                        </p:attrNameLst>
                                      </p:cBhvr>
                                      <p:to>
                                        <p:strVal val="visible"/>
                                      </p:to>
                                    </p:set>
                                    <p:animEffect transition="in" filter="wipe(left)">
                                      <p:cBhvr>
                                        <p:cTn id="36" dur="500"/>
                                        <p:tgtEl>
                                          <p:spTgt spid="336898">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36898">
                                            <p:txEl>
                                              <p:pRg st="10" end="10"/>
                                            </p:txEl>
                                          </p:spTgt>
                                        </p:tgtEl>
                                        <p:attrNameLst>
                                          <p:attrName>style.visibility</p:attrName>
                                        </p:attrNameLst>
                                      </p:cBhvr>
                                      <p:to>
                                        <p:strVal val="visible"/>
                                      </p:to>
                                    </p:set>
                                    <p:animEffect transition="in" filter="wipe(left)">
                                      <p:cBhvr>
                                        <p:cTn id="41" dur="500"/>
                                        <p:tgtEl>
                                          <p:spTgt spid="33689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89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a:t>Monday, Nov. 2, 2020</a:t>
            </a:r>
          </a:p>
        </p:txBody>
      </p:sp>
      <p:sp>
        <p:nvSpPr>
          <p:cNvPr id="14" name="Footer Placeholder 4"/>
          <p:cNvSpPr>
            <a:spLocks noGrp="1"/>
          </p:cNvSpPr>
          <p:nvPr>
            <p:ph type="ftr" sz="quarter" idx="11"/>
          </p:nvPr>
        </p:nvSpPr>
        <p:spPr/>
        <p:txBody>
          <a:bodyPr/>
          <a:lstStyle/>
          <a:p>
            <a:r>
              <a:rPr lang="de-DE"/>
              <a:t>PHYS 1444-002, Fall 2020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15</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sz="2800" dirty="0"/>
              <a:t>In an RC circuit                                 and</a:t>
            </a:r>
          </a:p>
          <a:p>
            <a:r>
              <a:rPr lang="en-US" sz="2800" dirty="0"/>
              <a:t>What can we see from the above equations?</a:t>
            </a:r>
          </a:p>
          <a:p>
            <a:pPr lvl="1"/>
            <a:r>
              <a:rPr lang="en-US" sz="2400" dirty="0"/>
              <a:t>Q and V</a:t>
            </a:r>
            <a:r>
              <a:rPr lang="en-US" sz="2400" baseline="-25000" dirty="0"/>
              <a:t>C</a:t>
            </a:r>
            <a:r>
              <a:rPr lang="en-US" sz="2400" dirty="0"/>
              <a:t> increase from 0 at </a:t>
            </a:r>
            <a:r>
              <a:rPr lang="en-US" sz="2400" dirty="0" err="1"/>
              <a:t>t</a:t>
            </a:r>
            <a:r>
              <a:rPr lang="en-US" sz="2400" dirty="0"/>
              <a:t>=0 to maximum value </a:t>
            </a:r>
            <a:r>
              <a:rPr lang="en-US" sz="2400" dirty="0" err="1"/>
              <a:t>Q</a:t>
            </a:r>
            <a:r>
              <a:rPr lang="en-US" sz="2400" baseline="-25000" dirty="0" err="1"/>
              <a:t>max</a:t>
            </a:r>
            <a:r>
              <a:rPr lang="en-US" sz="2400" dirty="0"/>
              <a:t>=C</a:t>
            </a:r>
            <a:r>
              <a:rPr lang="en-US" sz="2400" dirty="0">
                <a:latin typeface="Edwardian Script ITC"/>
                <a:cs typeface="Edwardian Script ITC"/>
              </a:rPr>
              <a:t>E</a:t>
            </a:r>
            <a:r>
              <a:rPr lang="en-US" sz="2400" dirty="0"/>
              <a:t>  and V</a:t>
            </a:r>
            <a:r>
              <a:rPr lang="en-US" sz="2400" baseline="-25000" dirty="0"/>
              <a:t>C</a:t>
            </a:r>
            <a:r>
              <a:rPr lang="en-US" sz="2400" dirty="0"/>
              <a:t>= </a:t>
            </a:r>
            <a:r>
              <a:rPr lang="en-US" sz="2400" dirty="0">
                <a:latin typeface="Edwardian Script ITC"/>
                <a:cs typeface="Edwardian Script ITC"/>
              </a:rPr>
              <a:t>E</a:t>
            </a:r>
            <a:r>
              <a:rPr lang="en-US" sz="2400" dirty="0"/>
              <a:t>.</a:t>
            </a:r>
          </a:p>
          <a:p>
            <a:r>
              <a:rPr lang="en-US" sz="2800" dirty="0"/>
              <a:t>In how much time?</a:t>
            </a:r>
          </a:p>
          <a:p>
            <a:pPr lvl="1"/>
            <a:r>
              <a:rPr lang="en-US" sz="2400" dirty="0"/>
              <a:t>The quantity RC is called the </a:t>
            </a:r>
            <a:r>
              <a:rPr lang="en-US" sz="2400" b="1" u="sng" dirty="0">
                <a:solidFill>
                  <a:srgbClr val="FF0000"/>
                </a:solidFill>
              </a:rPr>
              <a:t>time constant </a:t>
            </a:r>
            <a:r>
              <a:rPr lang="en-US" sz="2400" dirty="0"/>
              <a:t>of the circuit, </a:t>
            </a:r>
            <a:r>
              <a:rPr lang="en-US" sz="2400" dirty="0" err="1">
                <a:latin typeface="Symbol" charset="2"/>
              </a:rPr>
              <a:t>τ</a:t>
            </a:r>
            <a:r>
              <a:rPr lang="en-US" sz="2400" dirty="0"/>
              <a:t> </a:t>
            </a:r>
          </a:p>
          <a:p>
            <a:pPr lvl="2"/>
            <a:r>
              <a:rPr lang="en-US" sz="2000" dirty="0"/>
              <a:t> </a:t>
            </a:r>
            <a:r>
              <a:rPr lang="en-US" sz="2000" dirty="0" err="1">
                <a:latin typeface="Symbol" charset="2"/>
              </a:rPr>
              <a:t>τ</a:t>
            </a:r>
            <a:r>
              <a:rPr lang="en-US" sz="2000" dirty="0">
                <a:latin typeface="Symbol" charset="2"/>
              </a:rPr>
              <a:t>=</a:t>
            </a:r>
            <a:r>
              <a:rPr lang="en-US" sz="2000" dirty="0"/>
              <a:t>RC, What is the unit? (</a:t>
            </a:r>
            <a:r>
              <a:rPr lang="en-US" sz="2000" dirty="0">
                <a:solidFill>
                  <a:srgbClr val="CC00CC"/>
                </a:solidFill>
              </a:rPr>
              <a:t>poll 1</a:t>
            </a:r>
            <a:r>
              <a:rPr lang="en-US" sz="2000" dirty="0"/>
              <a:t>)</a:t>
            </a:r>
          </a:p>
          <a:p>
            <a:pPr lvl="1"/>
            <a:r>
              <a:rPr lang="en-US" sz="2400" dirty="0"/>
              <a:t>What is the physical meaning? (calculate!)</a:t>
            </a:r>
          </a:p>
          <a:p>
            <a:pPr lvl="2"/>
            <a:r>
              <a:rPr lang="en-US" sz="2000" dirty="0"/>
              <a:t>The time required for the capacitor to reach (1 - e</a:t>
            </a:r>
            <a:r>
              <a:rPr lang="en-US" sz="2000" baseline="30000" dirty="0"/>
              <a:t>-1</a:t>
            </a:r>
            <a:r>
              <a:rPr lang="en-US" sz="2000" dirty="0"/>
              <a:t>)=0.63 or 63% of the full charge</a:t>
            </a:r>
          </a:p>
          <a:p>
            <a:r>
              <a:rPr lang="en-US" sz="2800"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52041" name="Equation" r:id="rId3" imgW="914400" imgH="190080" progId="Equation.DSMT4">
                  <p:embed/>
                </p:oleObj>
              </mc:Choice>
              <mc:Fallback>
                <p:oleObj name="Equation" r:id="rId3" imgW="914400" imgH="190080" progId="Equation.DSMT4">
                  <p:embed/>
                  <p:pic>
                    <p:nvPicPr>
                      <p:cNvPr id="34099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252042" name="Equation" r:id="rId5" imgW="914400" imgH="190080" progId="Equation.DSMT4">
                  <p:embed/>
                </p:oleObj>
              </mc:Choice>
              <mc:Fallback>
                <p:oleObj name="Equation" r:id="rId5" imgW="914400" imgH="190080" progId="Equation.DSMT4">
                  <p:embed/>
                  <p:pic>
                    <p:nvPicPr>
                      <p:cNvPr id="3409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252043" name="Equation" r:id="rId6" imgW="914400" imgH="190080" progId="Equation.DSMT4">
                  <p:embed/>
                </p:oleObj>
              </mc:Choice>
              <mc:Fallback>
                <p:oleObj name="Equation" r:id="rId6" imgW="914400" imgH="190080" progId="Equation.DSMT4">
                  <p:embed/>
                  <p:pic>
                    <p:nvPicPr>
                      <p:cNvPr id="340998"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0999" name="Object 7"/>
          <p:cNvGraphicFramePr>
            <a:graphicFrameLocks noChangeAspect="1"/>
          </p:cNvGraphicFramePr>
          <p:nvPr/>
        </p:nvGraphicFramePr>
        <p:xfrm>
          <a:off x="2789237" y="685800"/>
          <a:ext cx="2239963" cy="574675"/>
        </p:xfrm>
        <a:graphic>
          <a:graphicData uri="http://schemas.openxmlformats.org/presentationml/2006/ole">
            <mc:AlternateContent xmlns:mc="http://schemas.openxmlformats.org/markup-compatibility/2006">
              <mc:Choice xmlns:v="urn:schemas-microsoft-com:vml" Requires="v">
                <p:oleObj spid="_x0000_s252044" name="Equation" r:id="rId7" imgW="1091880" imgH="279360" progId="Equation.DSMT4">
                  <p:embed/>
                </p:oleObj>
              </mc:Choice>
              <mc:Fallback>
                <p:oleObj name="Equation" r:id="rId7" imgW="1091880" imgH="279360" progId="Equation.DSMT4">
                  <p:embed/>
                  <p:pic>
                    <p:nvPicPr>
                      <p:cNvPr id="340999"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9237" y="685800"/>
                        <a:ext cx="2239963"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0" name="Object 8"/>
          <p:cNvGraphicFramePr>
            <a:graphicFrameLocks noChangeAspect="1"/>
          </p:cNvGraphicFramePr>
          <p:nvPr/>
        </p:nvGraphicFramePr>
        <p:xfrm>
          <a:off x="5942012" y="720725"/>
          <a:ext cx="2135188" cy="573088"/>
        </p:xfrm>
        <a:graphic>
          <a:graphicData uri="http://schemas.openxmlformats.org/presentationml/2006/ole">
            <mc:AlternateContent xmlns:mc="http://schemas.openxmlformats.org/markup-compatibility/2006">
              <mc:Choice xmlns:v="urn:schemas-microsoft-com:vml" Requires="v">
                <p:oleObj spid="_x0000_s252045" name="Equation" r:id="rId9" imgW="1041120" imgH="279360" progId="Equation.DSMT4">
                  <p:embed/>
                </p:oleObj>
              </mc:Choice>
              <mc:Fallback>
                <p:oleObj name="Equation" r:id="rId9" imgW="1041120" imgH="279360" progId="Equation.DSMT4">
                  <p:embed/>
                  <p:pic>
                    <p:nvPicPr>
                      <p:cNvPr id="34100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2012" y="720725"/>
                        <a:ext cx="2135188"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1001" name="Text Box 9"/>
          <p:cNvSpPr txBox="1">
            <a:spLocks noChangeArrowheads="1"/>
          </p:cNvSpPr>
          <p:nvPr/>
        </p:nvSpPr>
        <p:spPr bwMode="auto">
          <a:xfrm>
            <a:off x="4651544" y="3446026"/>
            <a:ext cx="606256" cy="400110"/>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2000">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429250"/>
          <a:ext cx="468312" cy="312738"/>
        </p:xfrm>
        <a:graphic>
          <a:graphicData uri="http://schemas.openxmlformats.org/presentationml/2006/ole">
            <mc:AlternateContent xmlns:mc="http://schemas.openxmlformats.org/markup-compatibility/2006">
              <mc:Choice xmlns:v="urn:schemas-microsoft-com:vml" Requires="v">
                <p:oleObj spid="_x0000_s252046" name="Equation" r:id="rId11" imgW="228600" imgH="152280" progId="Equation.DSMT4">
                  <p:embed/>
                </p:oleObj>
              </mc:Choice>
              <mc:Fallback>
                <p:oleObj name="Equation" r:id="rId11" imgW="228600" imgH="152280" progId="Equation.DSMT4">
                  <p:embed/>
                  <p:pic>
                    <p:nvPicPr>
                      <p:cNvPr id="341002"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08288" y="5429250"/>
                        <a:ext cx="468312"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3" name="Object 11"/>
          <p:cNvGraphicFramePr>
            <a:graphicFrameLocks noChangeAspect="1"/>
          </p:cNvGraphicFramePr>
          <p:nvPr/>
        </p:nvGraphicFramePr>
        <p:xfrm>
          <a:off x="3232150" y="5207000"/>
          <a:ext cx="730250" cy="757238"/>
        </p:xfrm>
        <a:graphic>
          <a:graphicData uri="http://schemas.openxmlformats.org/presentationml/2006/ole">
            <mc:AlternateContent xmlns:mc="http://schemas.openxmlformats.org/markup-compatibility/2006">
              <mc:Choice xmlns:v="urn:schemas-microsoft-com:vml" Requires="v">
                <p:oleObj spid="_x0000_s252047" name="Equation" r:id="rId13" imgW="355320" imgH="368280" progId="Equation.DSMT4">
                  <p:embed/>
                </p:oleObj>
              </mc:Choice>
              <mc:Fallback>
                <p:oleObj name="Equation" r:id="rId13" imgW="355320" imgH="368280" progId="Equation.DSMT4">
                  <p:embed/>
                  <p:pic>
                    <p:nvPicPr>
                      <p:cNvPr id="341003"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232150" y="5207000"/>
                        <a:ext cx="73025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1004" name="Object 12"/>
          <p:cNvGraphicFramePr>
            <a:graphicFrameLocks noChangeAspect="1"/>
          </p:cNvGraphicFramePr>
          <p:nvPr/>
        </p:nvGraphicFramePr>
        <p:xfrm>
          <a:off x="4038600" y="5181600"/>
          <a:ext cx="990600" cy="757238"/>
        </p:xfrm>
        <a:graphic>
          <a:graphicData uri="http://schemas.openxmlformats.org/presentationml/2006/ole">
            <mc:AlternateContent xmlns:mc="http://schemas.openxmlformats.org/markup-compatibility/2006">
              <mc:Choice xmlns:v="urn:schemas-microsoft-com:vml" Requires="v">
                <p:oleObj spid="_x0000_s252048" name="Equation" r:id="rId15" imgW="482400" imgH="368280" progId="Equation.DSMT4">
                  <p:embed/>
                </p:oleObj>
              </mc:Choice>
              <mc:Fallback>
                <p:oleObj name="Equation" r:id="rId15" imgW="482400" imgH="368280" progId="Equation.DSMT4">
                  <p:embed/>
                  <p:pic>
                    <p:nvPicPr>
                      <p:cNvPr id="341004"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38600" y="5181600"/>
                        <a:ext cx="990600" cy="757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4641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0994">
                                            <p:txEl>
                                              <p:pRg st="0" end="0"/>
                                            </p:txEl>
                                          </p:spTgt>
                                        </p:tgtEl>
                                        <p:attrNameLst>
                                          <p:attrName>style.visibility</p:attrName>
                                        </p:attrNameLst>
                                      </p:cBhvr>
                                      <p:to>
                                        <p:strVal val="visible"/>
                                      </p:to>
                                    </p:set>
                                    <p:animEffect transition="in" filter="wipe(left)">
                                      <p:cBhvr>
                                        <p:cTn id="7" dur="500"/>
                                        <p:tgtEl>
                                          <p:spTgt spid="340994">
                                            <p:txEl>
                                              <p:pRg st="0" end="0"/>
                                            </p:txEl>
                                          </p:spTgt>
                                        </p:tgtEl>
                                      </p:cBhvr>
                                    </p:animEffect>
                                  </p:childTnLst>
                                </p:cTn>
                              </p:par>
                            </p:childTnLst>
                          </p:cTn>
                        </p:par>
                        <p:par>
                          <p:cTn id="8" fill="hold">
                            <p:stCondLst>
                              <p:cond delay="700"/>
                            </p:stCondLst>
                            <p:childTnLst>
                              <p:par>
                                <p:cTn id="9" presetID="22" presetClass="entr" presetSubtype="8" fill="hold" nodeType="afterEffect">
                                  <p:stCondLst>
                                    <p:cond delay="0"/>
                                  </p:stCondLst>
                                  <p:childTnLst>
                                    <p:set>
                                      <p:cBhvr>
                                        <p:cTn id="10" dur="1" fill="hold">
                                          <p:stCondLst>
                                            <p:cond delay="0"/>
                                          </p:stCondLst>
                                        </p:cTn>
                                        <p:tgtEl>
                                          <p:spTgt spid="340999"/>
                                        </p:tgtEl>
                                        <p:attrNameLst>
                                          <p:attrName>style.visibility</p:attrName>
                                        </p:attrNameLst>
                                      </p:cBhvr>
                                      <p:to>
                                        <p:strVal val="visible"/>
                                      </p:to>
                                    </p:set>
                                    <p:animEffect transition="in" filter="wipe(left)">
                                      <p:cBhvr>
                                        <p:cTn id="11" dur="500"/>
                                        <p:tgtEl>
                                          <p:spTgt spid="340999"/>
                                        </p:tgtEl>
                                      </p:cBhvr>
                                    </p:animEffect>
                                  </p:childTnLst>
                                </p:cTn>
                              </p:par>
                            </p:childTnLst>
                          </p:cTn>
                        </p:par>
                        <p:par>
                          <p:cTn id="12" fill="hold">
                            <p:stCondLst>
                              <p:cond delay="1200"/>
                            </p:stCondLst>
                            <p:childTnLst>
                              <p:par>
                                <p:cTn id="13" presetID="22" presetClass="entr" presetSubtype="8" fill="hold" nodeType="afterEffect">
                                  <p:stCondLst>
                                    <p:cond delay="0"/>
                                  </p:stCondLst>
                                  <p:childTnLst>
                                    <p:set>
                                      <p:cBhvr>
                                        <p:cTn id="14" dur="1" fill="hold">
                                          <p:stCondLst>
                                            <p:cond delay="0"/>
                                          </p:stCondLst>
                                        </p:cTn>
                                        <p:tgtEl>
                                          <p:spTgt spid="341000"/>
                                        </p:tgtEl>
                                        <p:attrNameLst>
                                          <p:attrName>style.visibility</p:attrName>
                                        </p:attrNameLst>
                                      </p:cBhvr>
                                      <p:to>
                                        <p:strVal val="visible"/>
                                      </p:to>
                                    </p:set>
                                    <p:animEffect transition="in" filter="wipe(left)">
                                      <p:cBhvr>
                                        <p:cTn id="15" dur="500"/>
                                        <p:tgtEl>
                                          <p:spTgt spid="3410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40994">
                                            <p:txEl>
                                              <p:pRg st="1" end="1"/>
                                            </p:txEl>
                                          </p:spTgt>
                                        </p:tgtEl>
                                        <p:attrNameLst>
                                          <p:attrName>style.visibility</p:attrName>
                                        </p:attrNameLst>
                                      </p:cBhvr>
                                      <p:to>
                                        <p:strVal val="visible"/>
                                      </p:to>
                                    </p:set>
                                    <p:animEffect transition="in" filter="wipe(left)">
                                      <p:cBhvr>
                                        <p:cTn id="20" dur="500"/>
                                        <p:tgtEl>
                                          <p:spTgt spid="3409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40994">
                                            <p:txEl>
                                              <p:pRg st="2" end="2"/>
                                            </p:txEl>
                                          </p:spTgt>
                                        </p:tgtEl>
                                        <p:attrNameLst>
                                          <p:attrName>style.visibility</p:attrName>
                                        </p:attrNameLst>
                                      </p:cBhvr>
                                      <p:to>
                                        <p:strVal val="visible"/>
                                      </p:to>
                                    </p:set>
                                    <p:animEffect transition="in" filter="wipe(left)">
                                      <p:cBhvr>
                                        <p:cTn id="25" dur="500"/>
                                        <p:tgtEl>
                                          <p:spTgt spid="34099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40994">
                                            <p:txEl>
                                              <p:pRg st="3" end="3"/>
                                            </p:txEl>
                                          </p:spTgt>
                                        </p:tgtEl>
                                        <p:attrNameLst>
                                          <p:attrName>style.visibility</p:attrName>
                                        </p:attrNameLst>
                                      </p:cBhvr>
                                      <p:to>
                                        <p:strVal val="visible"/>
                                      </p:to>
                                    </p:set>
                                    <p:animEffect transition="in" filter="wipe(left)">
                                      <p:cBhvr>
                                        <p:cTn id="30" dur="500"/>
                                        <p:tgtEl>
                                          <p:spTgt spid="3409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40994">
                                            <p:txEl>
                                              <p:pRg st="4" end="4"/>
                                            </p:txEl>
                                          </p:spTgt>
                                        </p:tgtEl>
                                        <p:attrNameLst>
                                          <p:attrName>style.visibility</p:attrName>
                                        </p:attrNameLst>
                                      </p:cBhvr>
                                      <p:to>
                                        <p:strVal val="visible"/>
                                      </p:to>
                                    </p:set>
                                    <p:animEffect transition="in" filter="wipe(left)">
                                      <p:cBhvr>
                                        <p:cTn id="35" dur="500"/>
                                        <p:tgtEl>
                                          <p:spTgt spid="34099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40994">
                                            <p:txEl>
                                              <p:pRg st="5" end="5"/>
                                            </p:txEl>
                                          </p:spTgt>
                                        </p:tgtEl>
                                        <p:attrNameLst>
                                          <p:attrName>style.visibility</p:attrName>
                                        </p:attrNameLst>
                                      </p:cBhvr>
                                      <p:to>
                                        <p:strVal val="visible"/>
                                      </p:to>
                                    </p:set>
                                    <p:animEffect transition="in" filter="wipe(left)">
                                      <p:cBhvr>
                                        <p:cTn id="40" dur="500"/>
                                        <p:tgtEl>
                                          <p:spTgt spid="34099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1001"/>
                                        </p:tgtEl>
                                        <p:attrNameLst>
                                          <p:attrName>style.visibility</p:attrName>
                                        </p:attrNameLst>
                                      </p:cBhvr>
                                      <p:to>
                                        <p:strVal val="visible"/>
                                      </p:to>
                                    </p:set>
                                    <p:animEffect transition="in" filter="wipe(left)">
                                      <p:cBhvr>
                                        <p:cTn id="45" dur="500"/>
                                        <p:tgtEl>
                                          <p:spTgt spid="341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40994">
                                            <p:txEl>
                                              <p:pRg st="6" end="6"/>
                                            </p:txEl>
                                          </p:spTgt>
                                        </p:tgtEl>
                                        <p:attrNameLst>
                                          <p:attrName>style.visibility</p:attrName>
                                        </p:attrNameLst>
                                      </p:cBhvr>
                                      <p:to>
                                        <p:strVal val="visible"/>
                                      </p:to>
                                    </p:set>
                                    <p:animEffect transition="in" filter="wipe(left)">
                                      <p:cBhvr>
                                        <p:cTn id="50" dur="500"/>
                                        <p:tgtEl>
                                          <p:spTgt spid="34099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40994">
                                            <p:txEl>
                                              <p:pRg st="7" end="7"/>
                                            </p:txEl>
                                          </p:spTgt>
                                        </p:tgtEl>
                                        <p:attrNameLst>
                                          <p:attrName>style.visibility</p:attrName>
                                        </p:attrNameLst>
                                      </p:cBhvr>
                                      <p:to>
                                        <p:strVal val="visible"/>
                                      </p:to>
                                    </p:set>
                                    <p:animEffect transition="in" filter="wipe(left)">
                                      <p:cBhvr>
                                        <p:cTn id="55" dur="500"/>
                                        <p:tgtEl>
                                          <p:spTgt spid="3409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40994">
                                            <p:txEl>
                                              <p:pRg st="8" end="8"/>
                                            </p:txEl>
                                          </p:spTgt>
                                        </p:tgtEl>
                                        <p:attrNameLst>
                                          <p:attrName>style.visibility</p:attrName>
                                        </p:attrNameLst>
                                      </p:cBhvr>
                                      <p:to>
                                        <p:strVal val="visible"/>
                                      </p:to>
                                    </p:set>
                                    <p:animEffect transition="in" filter="wipe(left)">
                                      <p:cBhvr>
                                        <p:cTn id="60" dur="500"/>
                                        <p:tgtEl>
                                          <p:spTgt spid="34099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41002"/>
                                        </p:tgtEl>
                                        <p:attrNameLst>
                                          <p:attrName>style.visibility</p:attrName>
                                        </p:attrNameLst>
                                      </p:cBhvr>
                                      <p:to>
                                        <p:strVal val="visible"/>
                                      </p:to>
                                    </p:set>
                                    <p:animEffect transition="in" filter="wipe(left)">
                                      <p:cBhvr>
                                        <p:cTn id="65" dur="500"/>
                                        <p:tgtEl>
                                          <p:spTgt spid="3410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1003"/>
                                        </p:tgtEl>
                                        <p:attrNameLst>
                                          <p:attrName>style.visibility</p:attrName>
                                        </p:attrNameLst>
                                      </p:cBhvr>
                                      <p:to>
                                        <p:strVal val="visible"/>
                                      </p:to>
                                    </p:set>
                                    <p:animEffect transition="in" filter="wipe(left)">
                                      <p:cBhvr>
                                        <p:cTn id="70" dur="500"/>
                                        <p:tgtEl>
                                          <p:spTgt spid="341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Effect transition="in" filter="wipe(left)">
                                      <p:cBhvr>
                                        <p:cTn id="75" dur="500"/>
                                        <p:tgtEl>
                                          <p:spTgt spid="3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build="p"/>
      <p:bldP spid="3410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a:t>Monday, Nov. 2, 2020</a:t>
            </a:r>
          </a:p>
        </p:txBody>
      </p:sp>
      <p:sp>
        <p:nvSpPr>
          <p:cNvPr id="54" name="Footer Placeholder 4"/>
          <p:cNvSpPr>
            <a:spLocks noGrp="1"/>
          </p:cNvSpPr>
          <p:nvPr>
            <p:ph type="ftr" sz="quarter" idx="11"/>
          </p:nvPr>
        </p:nvSpPr>
        <p:spPr/>
        <p:txBody>
          <a:bodyPr/>
          <a:lstStyle/>
          <a:p>
            <a:r>
              <a:rPr lang="de-DE"/>
              <a:t>PHYS 1444-002, Fall 2020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16</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C=0.30</a:t>
            </a:r>
            <a:r>
              <a:rPr lang="en-US" sz="2000" dirty="0">
                <a:solidFill>
                  <a:schemeClr val="accent2"/>
                </a:solidFill>
                <a:latin typeface="Symbol" charset="2"/>
              </a:rPr>
              <a:t>μ</a:t>
            </a:r>
            <a:r>
              <a:rPr lang="en-US" sz="2000" dirty="0">
                <a:solidFill>
                  <a:schemeClr val="accent2"/>
                </a:solidFill>
                <a:latin typeface="Arial Narrow" charset="0"/>
              </a:rPr>
              <a:t>F, the total resistance is 20k</a:t>
            </a:r>
            <a:r>
              <a:rPr lang="en-US" sz="2000" dirty="0">
                <a:solidFill>
                  <a:schemeClr val="accent2"/>
                </a:solidFill>
                <a:latin typeface="Symbol" charset="2"/>
              </a:rPr>
              <a:t>Ω</a:t>
            </a:r>
            <a:r>
              <a:rPr lang="en-US" sz="2000" dirty="0">
                <a:solidFill>
                  <a:schemeClr val="accent2"/>
                </a:solidFill>
                <a:latin typeface="Arial Narrow" charset="0"/>
              </a:rPr>
              <a:t>, 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(b) the maximum charge the capacitor could acquire, (c) the time it takes for the charge to reach 99% of this value, (d)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(e) the maximum current, and (f)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 0.20 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mc:AlternateContent xmlns:mc="http://schemas.openxmlformats.org/markup-compatibility/2006">
              <mc:Choice xmlns:v="urn:schemas-microsoft-com:vml" Requires="v">
                <p:oleObj spid="_x0000_s253558" name="Equation" r:id="rId4" imgW="228600" imgH="126720" progId="Equation.DSMT4">
                  <p:embed/>
                </p:oleObj>
              </mc:Choice>
              <mc:Fallback>
                <p:oleObj name="Equation" r:id="rId4" imgW="228600" imgH="126720" progId="Equation.DSMT4">
                  <p:embed/>
                  <p:pic>
                    <p:nvPicPr>
                      <p:cNvPr id="34202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859088"/>
                        <a:ext cx="398463" cy="26511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mc:AlternateContent xmlns:mc="http://schemas.openxmlformats.org/markup-compatibility/2006">
              <mc:Choice xmlns:v="urn:schemas-microsoft-com:vml" Requires="v">
                <p:oleObj spid="_x0000_s253559" name="Equation" r:id="rId6" imgW="228600" imgH="126720" progId="Equation.DSMT4">
                  <p:embed/>
                </p:oleObj>
              </mc:Choice>
              <mc:Fallback>
                <p:oleObj name="Equation" r:id="rId6" imgW="228600" imgH="126720" progId="Equation.DSMT4">
                  <p:embed/>
                  <p:pic>
                    <p:nvPicPr>
                      <p:cNvPr id="34202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0200" y="2895600"/>
                        <a:ext cx="433388" cy="28892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mc:AlternateContent xmlns:mc="http://schemas.openxmlformats.org/markup-compatibility/2006">
              <mc:Choice xmlns:v="urn:schemas-microsoft-com:vml" Requires="v">
                <p:oleObj spid="_x0000_s253560" name="Equation" r:id="rId8" imgW="419040" imgH="203040" progId="Equation.DSMT4">
                  <p:embed/>
                </p:oleObj>
              </mc:Choice>
              <mc:Fallback>
                <p:oleObj name="Equation" r:id="rId8" imgW="419040" imgH="203040" progId="Equation.DSMT4">
                  <p:embed/>
                  <p:pic>
                    <p:nvPicPr>
                      <p:cNvPr id="342025"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24200" y="3149600"/>
                        <a:ext cx="896938"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mc:AlternateContent xmlns:mc="http://schemas.openxmlformats.org/markup-compatibility/2006">
              <mc:Choice xmlns:v="urn:schemas-microsoft-com:vml" Requires="v">
                <p:oleObj spid="_x0000_s253561" name="Equation" r:id="rId10" imgW="253800" imgH="190440" progId="Equation.DSMT4">
                  <p:embed/>
                </p:oleObj>
              </mc:Choice>
              <mc:Fallback>
                <p:oleObj name="Equation" r:id="rId10" imgW="253800" imgH="190440" progId="Equation.DSMT4">
                  <p:embed/>
                  <p:pic>
                    <p:nvPicPr>
                      <p:cNvPr id="342029" name="Object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24000" y="3595688"/>
                        <a:ext cx="520700" cy="3921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mc:AlternateContent xmlns:mc="http://schemas.openxmlformats.org/markup-compatibility/2006">
              <mc:Choice xmlns:v="urn:schemas-microsoft-com:vml" Requires="v">
                <p:oleObj spid="_x0000_s253562" name="Equation" r:id="rId12" imgW="583920" imgH="164880" progId="Equation.DSMT4">
                  <p:embed/>
                </p:oleObj>
              </mc:Choice>
              <mc:Fallback>
                <p:oleObj name="Equation" r:id="rId12" imgW="583920" imgH="164880" progId="Equation.DSMT4">
                  <p:embed/>
                  <p:pic>
                    <p:nvPicPr>
                      <p:cNvPr id="342031"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16638" y="3622675"/>
                        <a:ext cx="1198562"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mc:AlternateContent xmlns:mc="http://schemas.openxmlformats.org/markup-compatibility/2006">
              <mc:Choice xmlns:v="urn:schemas-microsoft-com:vml" Requires="v">
                <p:oleObj spid="_x0000_s253563" name="Equation" r:id="rId14" imgW="774360" imgH="215640" progId="Equation.DSMT4">
                  <p:embed/>
                </p:oleObj>
              </mc:Choice>
              <mc:Fallback>
                <p:oleObj name="Equation" r:id="rId14" imgW="774360" imgH="215640" progId="Equation.DSMT4">
                  <p:embed/>
                  <p:pic>
                    <p:nvPicPr>
                      <p:cNvPr id="342032" name="Object 1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513" y="4016375"/>
                        <a:ext cx="1589087" cy="44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mc:AlternateContent xmlns:mc="http://schemas.openxmlformats.org/markup-compatibility/2006">
              <mc:Choice xmlns:v="urn:schemas-microsoft-com:vml" Requires="v">
                <p:oleObj spid="_x0000_s253564" name="Equation" r:id="rId16" imgW="1015920" imgH="203040" progId="Equation.DSMT4">
                  <p:embed/>
                </p:oleObj>
              </mc:Choice>
              <mc:Fallback>
                <p:oleObj name="Equation" r:id="rId16" imgW="1015920" imgH="203040" progId="Equation.DSMT4">
                  <p:embed/>
                  <p:pic>
                    <p:nvPicPr>
                      <p:cNvPr id="342033" name="Object 1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286000" y="4043363"/>
                        <a:ext cx="2084388"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mc:AlternateContent xmlns:mc="http://schemas.openxmlformats.org/markup-compatibility/2006">
              <mc:Choice xmlns:v="urn:schemas-microsoft-com:vml" Requires="v">
                <p:oleObj spid="_x0000_s253565" name="Equation" r:id="rId18" imgW="203040" imgH="152280" progId="Equation.DSMT4">
                  <p:embed/>
                </p:oleObj>
              </mc:Choice>
              <mc:Fallback>
                <p:oleObj name="Equation" r:id="rId18" imgW="203040" imgH="152280" progId="Equation.DSMT4">
                  <p:embed/>
                  <p:pic>
                    <p:nvPicPr>
                      <p:cNvPr id="342034" name="Object 18"/>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460875" y="4056063"/>
                        <a:ext cx="415925"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mc:AlternateContent xmlns:mc="http://schemas.openxmlformats.org/markup-compatibility/2006">
              <mc:Choice xmlns:v="urn:schemas-microsoft-com:vml" Requires="v">
                <p:oleObj spid="_x0000_s253566" name="Equation" r:id="rId20" imgW="241200" imgH="139680" progId="Equation.DSMT4">
                  <p:embed/>
                </p:oleObj>
              </mc:Choice>
              <mc:Fallback>
                <p:oleObj name="Equation" r:id="rId20" imgW="241200" imgH="139680" progId="Equation.DSMT4">
                  <p:embed/>
                  <p:pic>
                    <p:nvPicPr>
                      <p:cNvPr id="342036" name="Object 2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600200" y="4511675"/>
                        <a:ext cx="493713" cy="2873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mc:AlternateContent xmlns:mc="http://schemas.openxmlformats.org/markup-compatibility/2006">
              <mc:Choice xmlns:v="urn:schemas-microsoft-com:vml" Requires="v">
                <p:oleObj spid="_x0000_s253567" name="Equation" r:id="rId22" imgW="228600" imgH="152280" progId="Equation.DSMT4">
                  <p:embed/>
                </p:oleObj>
              </mc:Choice>
              <mc:Fallback>
                <p:oleObj name="Equation" r:id="rId22" imgW="228600" imgH="152280" progId="Equation.DSMT4">
                  <p:embed/>
                  <p:pic>
                    <p:nvPicPr>
                      <p:cNvPr id="342037" name="Object 2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953000" y="4497388"/>
                        <a:ext cx="468313" cy="3127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mc:AlternateContent xmlns:mc="http://schemas.openxmlformats.org/markup-compatibility/2006">
              <mc:Choice xmlns:v="urn:schemas-microsoft-com:vml" Requires="v">
                <p:oleObj spid="_x0000_s253568" name="Equation" r:id="rId24" imgW="228600" imgH="152280" progId="Equation.DSMT4">
                  <p:embed/>
                </p:oleObj>
              </mc:Choice>
              <mc:Fallback>
                <p:oleObj name="Equation" r:id="rId24" imgW="228600" imgH="152280" progId="Equation.DSMT4">
                  <p:embed/>
                  <p:pic>
                    <p:nvPicPr>
                      <p:cNvPr id="342039" name="Object 2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05200" y="4953000"/>
                        <a:ext cx="403225" cy="2682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(e) When is I maximum?</a:t>
            </a:r>
            <a:endParaRPr lang="en-US" baseline="-25000" dirty="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mc:AlternateContent xmlns:mc="http://schemas.openxmlformats.org/markup-compatibility/2006">
              <mc:Choice xmlns:v="urn:schemas-microsoft-com:vml" Requires="v">
                <p:oleObj spid="_x0000_s253569" name="Equation" r:id="rId26" imgW="228600" imgH="152280" progId="Equation.DSMT4">
                  <p:embed/>
                </p:oleObj>
              </mc:Choice>
              <mc:Fallback>
                <p:oleObj name="Equation" r:id="rId26" imgW="228600" imgH="152280" progId="Equation.DSMT4">
                  <p:embed/>
                  <p:pic>
                    <p:nvPicPr>
                      <p:cNvPr id="342041" name="Object 25"/>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832350" y="5341938"/>
                        <a:ext cx="501650" cy="3349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(f) What is Q when I=120</a:t>
            </a:r>
            <a:r>
              <a:rPr lang="en-US" dirty="0">
                <a:solidFill>
                  <a:srgbClr val="CC00CC"/>
                </a:solidFill>
                <a:latin typeface="Symbol" pitchFamily="2" charset="2"/>
              </a:rPr>
              <a:t>m</a:t>
            </a:r>
            <a:r>
              <a:rPr lang="en-US" dirty="0">
                <a:solidFill>
                  <a:srgbClr val="CC00CC"/>
                </a:solidFill>
                <a:latin typeface="Arial Narrow" charset="0"/>
              </a:rPr>
              <a:t>A?</a:t>
            </a:r>
            <a:endParaRPr lang="en-US" baseline="-25000" dirty="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mc:AlternateContent xmlns:mc="http://schemas.openxmlformats.org/markup-compatibility/2006">
              <mc:Choice xmlns:v="urn:schemas-microsoft-com:vml" Requires="v">
                <p:oleObj spid="_x0000_s253570" name="Equation" r:id="rId28" imgW="253800" imgH="190440" progId="Equation.DSMT4">
                  <p:embed/>
                </p:oleObj>
              </mc:Choice>
              <mc:Fallback>
                <p:oleObj name="Equation" r:id="rId28" imgW="253800" imgH="190440" progId="Equation.DSMT4">
                  <p:embed/>
                  <p:pic>
                    <p:nvPicPr>
                      <p:cNvPr id="342044" name="Object 28"/>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810000" y="5754688"/>
                        <a:ext cx="527050" cy="3952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mc:AlternateContent xmlns:mc="http://schemas.openxmlformats.org/markup-compatibility/2006">
              <mc:Choice xmlns:v="urn:schemas-microsoft-com:vml" Requires="v">
                <p:oleObj spid="_x0000_s253571" name="Equation" r:id="rId30" imgW="2971800" imgH="279360" progId="Equation.DSMT4">
                  <p:embed/>
                </p:oleObj>
              </mc:Choice>
              <mc:Fallback>
                <p:oleObj name="Equation" r:id="rId30" imgW="2971800" imgH="279360" progId="Equation.DSMT4">
                  <p:embed/>
                  <p:pic>
                    <p:nvPicPr>
                      <p:cNvPr id="342045" name="Object 29"/>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956050" y="6156325"/>
                        <a:ext cx="5035550" cy="473075"/>
                      </a:xfrm>
                      <a:prstGeom prst="rect">
                        <a:avLst/>
                      </a:prstGeom>
                      <a:solidFill>
                        <a:schemeClr val="bg1"/>
                      </a:solidFill>
                    </p:spPr>
                  </p:pic>
                </p:oleObj>
              </mc:Fallback>
            </mc:AlternateContent>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mc:AlternateContent xmlns:mc="http://schemas.openxmlformats.org/markup-compatibility/2006">
              <mc:Choice xmlns:v="urn:schemas-microsoft-com:vml" Requires="v">
                <p:oleObj spid="_x0000_s253572" name="Equation" r:id="rId32" imgW="241200" imgH="164880" progId="Equation.DSMT4">
                  <p:embed/>
                </p:oleObj>
              </mc:Choice>
              <mc:Fallback>
                <p:oleObj name="Equation" r:id="rId32" imgW="241200" imgH="164880" progId="Equation.DSMT4">
                  <p:embed/>
                  <p:pic>
                    <p:nvPicPr>
                      <p:cNvPr id="342046" name="Object 30"/>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2057400" y="2819400"/>
                        <a:ext cx="457200" cy="374650"/>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CC0000"/>
                            </a:solidFill>
                            <a:miter lim="800000"/>
                            <a:headEnd/>
                            <a:tailEnd/>
                          </a14:hiddenLine>
                        </a:ext>
                      </a:extLst>
                    </p:spPr>
                  </p:pic>
                </p:oleObj>
              </mc:Fallback>
            </mc:AlternateContent>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mc:AlternateContent xmlns:mc="http://schemas.openxmlformats.org/markup-compatibility/2006">
              <mc:Choice xmlns:v="urn:schemas-microsoft-com:vml" Requires="v">
                <p:oleObj spid="_x0000_s253573" name="Equation" r:id="rId34" imgW="558720" imgH="203040" progId="Equation.DSMT4">
                  <p:embed/>
                </p:oleObj>
              </mc:Choice>
              <mc:Fallback>
                <p:oleObj name="Equation" r:id="rId34" imgW="558720" imgH="203040" progId="Equation.DSMT4">
                  <p:embed/>
                  <p:pic>
                    <p:nvPicPr>
                      <p:cNvPr id="342047" name="Object 31"/>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800600" y="2700338"/>
                        <a:ext cx="971550"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mc:AlternateContent xmlns:mc="http://schemas.openxmlformats.org/markup-compatibility/2006">
              <mc:Choice xmlns:v="urn:schemas-microsoft-com:vml" Requires="v">
                <p:oleObj spid="_x0000_s253574" name="Equation" r:id="rId36" imgW="761760" imgH="203040" progId="Equation.DSMT4">
                  <p:embed/>
                </p:oleObj>
              </mc:Choice>
              <mc:Fallback>
                <p:oleObj name="Equation" r:id="rId36" imgW="761760" imgH="203040" progId="Equation.DSMT4">
                  <p:embed/>
                  <p:pic>
                    <p:nvPicPr>
                      <p:cNvPr id="342048" name="Object 32"/>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715000" y="2700338"/>
                        <a:ext cx="1325563"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mc:AlternateContent xmlns:mc="http://schemas.openxmlformats.org/markup-compatibility/2006">
              <mc:Choice xmlns:v="urn:schemas-microsoft-com:vml" Requires="v">
                <p:oleObj spid="_x0000_s253575" name="Equation" r:id="rId38" imgW="774360" imgH="203040" progId="Equation.DSMT4">
                  <p:embed/>
                </p:oleObj>
              </mc:Choice>
              <mc:Fallback>
                <p:oleObj name="Equation" r:id="rId38" imgW="774360" imgH="203040" progId="Equation.DSMT4">
                  <p:embed/>
                  <p:pic>
                    <p:nvPicPr>
                      <p:cNvPr id="342049" name="Object 33"/>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7034213" y="2700338"/>
                        <a:ext cx="1347787" cy="423862"/>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mc:AlternateContent xmlns:mc="http://schemas.openxmlformats.org/markup-compatibility/2006">
              <mc:Choice xmlns:v="urn:schemas-microsoft-com:vml" Requires="v">
                <p:oleObj spid="_x0000_s253576" name="Equation" r:id="rId40" imgW="342720" imgH="164880" progId="Equation.DSMT4">
                  <p:embed/>
                </p:oleObj>
              </mc:Choice>
              <mc:Fallback>
                <p:oleObj name="Equation" r:id="rId40" imgW="342720" imgH="164880" progId="Equation.DSMT4">
                  <p:embed/>
                  <p:pic>
                    <p:nvPicPr>
                      <p:cNvPr id="342050" name="Object 34"/>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990975" y="3200400"/>
                        <a:ext cx="733425" cy="3317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mc:AlternateContent xmlns:mc="http://schemas.openxmlformats.org/markup-compatibility/2006">
              <mc:Choice xmlns:v="urn:schemas-microsoft-com:vml" Requires="v">
                <p:oleObj spid="_x0000_s253577" name="Equation" r:id="rId42" imgW="749160" imgH="203040" progId="Equation.DSMT4">
                  <p:embed/>
                </p:oleObj>
              </mc:Choice>
              <mc:Fallback>
                <p:oleObj name="Equation" r:id="rId42" imgW="749160" imgH="203040" progId="Equation.DSMT4">
                  <p:embed/>
                  <p:pic>
                    <p:nvPicPr>
                      <p:cNvPr id="342051" name="Object 35"/>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648200" y="3124200"/>
                        <a:ext cx="1603375" cy="409575"/>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mc:AlternateContent xmlns:mc="http://schemas.openxmlformats.org/markup-compatibility/2006">
              <mc:Choice xmlns:v="urn:schemas-microsoft-com:vml" Requires="v">
                <p:oleObj spid="_x0000_s253578" name="Equation" r:id="rId44" imgW="279360" imgH="152280" progId="Equation.DSMT4">
                  <p:embed/>
                </p:oleObj>
              </mc:Choice>
              <mc:Fallback>
                <p:oleObj name="Equation" r:id="rId44" imgW="279360" imgH="152280" progId="Equation.DSMT4">
                  <p:embed/>
                  <p:pic>
                    <p:nvPicPr>
                      <p:cNvPr id="342052" name="Object 36"/>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6259513" y="3200400"/>
                        <a:ext cx="598487" cy="3063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mc:AlternateContent xmlns:mc="http://schemas.openxmlformats.org/markup-compatibility/2006">
              <mc:Choice xmlns:v="urn:schemas-microsoft-com:vml" Requires="v">
                <p:oleObj spid="_x0000_s253579" name="Equation" r:id="rId46" imgW="698400" imgH="203040" progId="Equation.DSMT4">
                  <p:embed/>
                </p:oleObj>
              </mc:Choice>
              <mc:Fallback>
                <p:oleObj name="Equation" r:id="rId46" imgW="698400" imgH="203040" progId="Equation.DSMT4">
                  <p:embed/>
                  <p:pic>
                    <p:nvPicPr>
                      <p:cNvPr id="342053" name="Object 37"/>
                      <p:cNvPicPr>
                        <a:picLocks noChangeAspect="1" noChangeArrowheads="1"/>
                      </p:cNvPicPr>
                      <p:nvPr/>
                    </p:nvPicPr>
                    <p:blipFill>
                      <a:blip r:embed="rId47">
                        <a:extLst>
                          <a:ext uri="{28A0092B-C50C-407E-A947-70E740481C1C}">
                            <a14:useLocalDpi xmlns:a14="http://schemas.microsoft.com/office/drawing/2010/main" val="0"/>
                          </a:ext>
                        </a:extLst>
                      </a:blip>
                      <a:srcRect/>
                      <a:stretch>
                        <a:fillRect/>
                      </a:stretch>
                    </p:blipFill>
                    <p:spPr bwMode="auto">
                      <a:xfrm>
                        <a:off x="6781800" y="3124200"/>
                        <a:ext cx="1495425" cy="407988"/>
                      </a:xfrm>
                      <a:prstGeom prst="rect">
                        <a:avLst/>
                      </a:prstGeom>
                      <a:noFill/>
                      <a:ln>
                        <a:noFill/>
                      </a:ln>
                      <a:extLst>
                        <a:ext uri="{909E8E84-426E-40dd-AFC4-6F175D3DCCD1}">
                          <a14:hiddenFill xmlns:a14="http://schemas.microsoft.com/office/drawing/2010/main" xmlns="">
                            <a:solidFill>
                              <a:srgbClr val="99FFCC"/>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mc:AlternateContent xmlns:mc="http://schemas.openxmlformats.org/markup-compatibility/2006">
              <mc:Choice xmlns:v="urn:schemas-microsoft-com:vml" Requires="v">
                <p:oleObj spid="_x0000_s253580" name="Equation" r:id="rId48" imgW="228600" imgH="164880" progId="Equation.DSMT4">
                  <p:embed/>
                </p:oleObj>
              </mc:Choice>
              <mc:Fallback>
                <p:oleObj name="Equation" r:id="rId48" imgW="228600" imgH="164880" progId="Equation.DSMT4">
                  <p:embed/>
                  <p:pic>
                    <p:nvPicPr>
                      <p:cNvPr id="342054" name="Object 38"/>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2057400" y="3622675"/>
                        <a:ext cx="468313"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mc:AlternateContent xmlns:mc="http://schemas.openxmlformats.org/markup-compatibility/2006">
              <mc:Choice xmlns:v="urn:schemas-microsoft-com:vml" Requires="v">
                <p:oleObj spid="_x0000_s253581" name="Equation" r:id="rId50" imgW="660240" imgH="279360" progId="Equation.DSMT4">
                  <p:embed/>
                </p:oleObj>
              </mc:Choice>
              <mc:Fallback>
                <p:oleObj name="Equation" r:id="rId50" imgW="660240" imgH="279360" progId="Equation.DSMT4">
                  <p:embed/>
                  <p:pic>
                    <p:nvPicPr>
                      <p:cNvPr id="342055" name="Object 39"/>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2454275" y="3505200"/>
                        <a:ext cx="1355725" cy="574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mc:AlternateContent xmlns:mc="http://schemas.openxmlformats.org/markup-compatibility/2006">
              <mc:Choice xmlns:v="urn:schemas-microsoft-com:vml" Requires="v">
                <p:oleObj spid="_x0000_s253582" name="Equation" r:id="rId52" imgW="863280" imgH="279360" progId="Equation.DSMT4">
                  <p:embed/>
                </p:oleObj>
              </mc:Choice>
              <mc:Fallback>
                <p:oleObj name="Equation" r:id="rId52" imgW="863280" imgH="279360" progId="Equation.DSMT4">
                  <p:embed/>
                  <p:pic>
                    <p:nvPicPr>
                      <p:cNvPr id="342056" name="Object 40"/>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7296150" y="3505200"/>
                        <a:ext cx="1771650" cy="573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mc:AlternateContent xmlns:mc="http://schemas.openxmlformats.org/markup-compatibility/2006">
              <mc:Choice xmlns:v="urn:schemas-microsoft-com:vml" Requires="v">
                <p:oleObj spid="_x0000_s253583" name="Equation" r:id="rId54" imgW="774360" imgH="164880" progId="Equation.DSMT4">
                  <p:embed/>
                </p:oleObj>
              </mc:Choice>
              <mc:Fallback>
                <p:oleObj name="Equation" r:id="rId54" imgW="774360" imgH="164880" progId="Equation.DSMT4">
                  <p:embed/>
                  <p:pic>
                    <p:nvPicPr>
                      <p:cNvPr id="342057" name="Object 41"/>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4811713" y="4079875"/>
                        <a:ext cx="1589087"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mc:AlternateContent xmlns:mc="http://schemas.openxmlformats.org/markup-compatibility/2006">
              <mc:Choice xmlns:v="urn:schemas-microsoft-com:vml" Requires="v">
                <p:oleObj spid="_x0000_s253584" name="Equation" r:id="rId56" imgW="520560" imgH="164880" progId="Equation.DSMT4">
                  <p:embed/>
                </p:oleObj>
              </mc:Choice>
              <mc:Fallback>
                <p:oleObj name="Equation" r:id="rId56" imgW="520560" imgH="164880" progId="Equation.DSMT4">
                  <p:embed/>
                  <p:pic>
                    <p:nvPicPr>
                      <p:cNvPr id="342058" name="Object 42"/>
                      <p:cNvPicPr>
                        <a:picLocks noChangeAspect="1" noChangeArrowheads="1"/>
                      </p:cNvPicPr>
                      <p:nvPr/>
                    </p:nvPicPr>
                    <p:blipFill>
                      <a:blip r:embed="rId57">
                        <a:extLst>
                          <a:ext uri="{28A0092B-C50C-407E-A947-70E740481C1C}">
                            <a14:useLocalDpi xmlns:a14="http://schemas.microsoft.com/office/drawing/2010/main" val="0"/>
                          </a:ext>
                        </a:extLst>
                      </a:blip>
                      <a:srcRect/>
                      <a:stretch>
                        <a:fillRect/>
                      </a:stretch>
                    </p:blipFill>
                    <p:spPr bwMode="auto">
                      <a:xfrm>
                        <a:off x="6400800" y="4079875"/>
                        <a:ext cx="1066800" cy="3397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mc:AlternateContent xmlns:mc="http://schemas.openxmlformats.org/markup-compatibility/2006">
              <mc:Choice xmlns:v="urn:schemas-microsoft-com:vml" Requires="v">
                <p:oleObj spid="_x0000_s253585" name="Equation" r:id="rId58" imgW="749160" imgH="203040" progId="Equation.DSMT4">
                  <p:embed/>
                </p:oleObj>
              </mc:Choice>
              <mc:Fallback>
                <p:oleObj name="Equation" r:id="rId58" imgW="749160" imgH="203040" progId="Equation.DSMT4">
                  <p:embed/>
                  <p:pic>
                    <p:nvPicPr>
                      <p:cNvPr id="342059" name="Object 43"/>
                      <p:cNvPicPr>
                        <a:picLocks noChangeAspect="1" noChangeArrowheads="1"/>
                      </p:cNvPicPr>
                      <p:nvPr/>
                    </p:nvPicPr>
                    <p:blipFill>
                      <a:blip r:embed="rId59">
                        <a:extLst>
                          <a:ext uri="{28A0092B-C50C-407E-A947-70E740481C1C}">
                            <a14:useLocalDpi xmlns:a14="http://schemas.microsoft.com/office/drawing/2010/main" val="0"/>
                          </a:ext>
                        </a:extLst>
                      </a:blip>
                      <a:srcRect/>
                      <a:stretch>
                        <a:fillRect/>
                      </a:stretch>
                    </p:blipFill>
                    <p:spPr bwMode="auto">
                      <a:xfrm>
                        <a:off x="7391400" y="4002088"/>
                        <a:ext cx="1536700"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mc:AlternateContent xmlns:mc="http://schemas.openxmlformats.org/markup-compatibility/2006">
              <mc:Choice xmlns:v="urn:schemas-microsoft-com:vml" Requires="v">
                <p:oleObj spid="_x0000_s253586" name="Equation" r:id="rId60" imgW="190440" imgH="152280" progId="Equation.DSMT4">
                  <p:embed/>
                </p:oleObj>
              </mc:Choice>
              <mc:Fallback>
                <p:oleObj name="Equation" r:id="rId60" imgW="190440" imgH="152280" progId="Equation.DSMT4">
                  <p:embed/>
                  <p:pic>
                    <p:nvPicPr>
                      <p:cNvPr id="342060" name="Object 44"/>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2124075" y="4495800"/>
                        <a:ext cx="390525" cy="3127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mc:AlternateContent xmlns:mc="http://schemas.openxmlformats.org/markup-compatibility/2006">
              <mc:Choice xmlns:v="urn:schemas-microsoft-com:vml" Requires="v">
                <p:oleObj spid="_x0000_s253587" name="Equation" r:id="rId62" imgW="406080" imgH="203040" progId="Equation.DSMT4">
                  <p:embed/>
                </p:oleObj>
              </mc:Choice>
              <mc:Fallback>
                <p:oleObj name="Equation" r:id="rId62" imgW="406080" imgH="203040" progId="Equation.DSMT4">
                  <p:embed/>
                  <p:pic>
                    <p:nvPicPr>
                      <p:cNvPr id="342061" name="Object 45"/>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443163" y="4459288"/>
                        <a:ext cx="833437" cy="41751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mc:AlternateContent xmlns:mc="http://schemas.openxmlformats.org/markup-compatibility/2006">
              <mc:Choice xmlns:v="urn:schemas-microsoft-com:vml" Requires="v">
                <p:oleObj spid="_x0000_s253588" name="Equation" r:id="rId64" imgW="634680" imgH="228600" progId="Equation.DSMT4">
                  <p:embed/>
                </p:oleObj>
              </mc:Choice>
              <mc:Fallback>
                <p:oleObj name="Equation" r:id="rId64" imgW="634680" imgH="228600" progId="Equation.DSMT4">
                  <p:embed/>
                  <p:pic>
                    <p:nvPicPr>
                      <p:cNvPr id="342062" name="Object 46"/>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5410200" y="4419600"/>
                        <a:ext cx="1301750" cy="469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mc:AlternateContent xmlns:mc="http://schemas.openxmlformats.org/markup-compatibility/2006">
              <mc:Choice xmlns:v="urn:schemas-microsoft-com:vml" Requires="v">
                <p:oleObj spid="_x0000_s253589" name="Equation" r:id="rId66" imgW="253800" imgH="203040" progId="Equation.DSMT4">
                  <p:embed/>
                </p:oleObj>
              </mc:Choice>
              <mc:Fallback>
                <p:oleObj name="Equation" r:id="rId66" imgW="253800" imgH="203040" progId="Equation.DSMT4">
                  <p:embed/>
                  <p:pic>
                    <p:nvPicPr>
                      <p:cNvPr id="342063" name="Object 47"/>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565900" y="4419600"/>
                        <a:ext cx="520700"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mc:AlternateContent xmlns:mc="http://schemas.openxmlformats.org/markup-compatibility/2006">
              <mc:Choice xmlns:v="urn:schemas-microsoft-com:vml" Requires="v">
                <p:oleObj spid="_x0000_s253590" name="Equation" r:id="rId68" imgW="2273040" imgH="279360" progId="Equation.DSMT4">
                  <p:embed/>
                </p:oleObj>
              </mc:Choice>
              <mc:Fallback>
                <p:oleObj name="Equation" r:id="rId68" imgW="2273040" imgH="279360" progId="Equation.DSMT4">
                  <p:embed/>
                  <p:pic>
                    <p:nvPicPr>
                      <p:cNvPr id="342064" name="Object 48"/>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3886200" y="4876800"/>
                        <a:ext cx="4011613" cy="4937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mc:AlternateContent xmlns:mc="http://schemas.openxmlformats.org/markup-compatibility/2006">
              <mc:Choice xmlns:v="urn:schemas-microsoft-com:vml" Requires="v">
                <p:oleObj spid="_x0000_s253591" name="Equation" r:id="rId70" imgW="571320" imgH="203040" progId="Equation.DSMT4">
                  <p:embed/>
                </p:oleObj>
              </mc:Choice>
              <mc:Fallback>
                <p:oleObj name="Equation" r:id="rId70" imgW="571320" imgH="203040" progId="Equation.DSMT4">
                  <p:embed/>
                  <p:pic>
                    <p:nvPicPr>
                      <p:cNvPr id="342065" name="Object 49"/>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7848600" y="4876800"/>
                        <a:ext cx="1008063" cy="3587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mc:AlternateContent xmlns:mc="http://schemas.openxmlformats.org/markup-compatibility/2006">
              <mc:Choice xmlns:v="urn:schemas-microsoft-com:vml" Requires="v">
                <p:oleObj spid="_x0000_s253592" name="Equation" r:id="rId72" imgW="799920" imgH="228600" progId="Equation.DSMT4">
                  <p:embed/>
                </p:oleObj>
              </mc:Choice>
              <mc:Fallback>
                <p:oleObj name="Equation" r:id="rId72" imgW="799920" imgH="228600" progId="Equation.DSMT4">
                  <p:embed/>
                  <p:pic>
                    <p:nvPicPr>
                      <p:cNvPr id="342066" name="Object 50"/>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5257800" y="5257800"/>
                        <a:ext cx="1755775" cy="5032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mc:AlternateContent xmlns:mc="http://schemas.openxmlformats.org/markup-compatibility/2006">
              <mc:Choice xmlns:v="urn:schemas-microsoft-com:vml" Requires="v">
                <p:oleObj spid="_x0000_s253593" name="Equation" r:id="rId74" imgW="571320" imgH="203040" progId="Equation.DSMT4">
                  <p:embed/>
                </p:oleObj>
              </mc:Choice>
              <mc:Fallback>
                <p:oleObj name="Equation" r:id="rId74" imgW="571320" imgH="203040" progId="Equation.DSMT4">
                  <p:embed/>
                  <p:pic>
                    <p:nvPicPr>
                      <p:cNvPr id="342067" name="Object 51"/>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a:off x="6975475" y="5257800"/>
                        <a:ext cx="1254125"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mc:AlternateContent xmlns:mc="http://schemas.openxmlformats.org/markup-compatibility/2006">
              <mc:Choice xmlns:v="urn:schemas-microsoft-com:vml" Requires="v">
                <p:oleObj spid="_x0000_s253594" name="Equation" r:id="rId76" imgW="761760" imgH="228600" progId="Equation.DSMT4">
                  <p:embed/>
                </p:oleObj>
              </mc:Choice>
              <mc:Fallback>
                <p:oleObj name="Equation" r:id="rId76" imgW="761760" imgH="228600" progId="Equation.DSMT4">
                  <p:embed/>
                  <p:pic>
                    <p:nvPicPr>
                      <p:cNvPr id="342068" name="Object 52"/>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360863" y="5715000"/>
                        <a:ext cx="1582737" cy="4746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569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2020"/>
                                        </p:tgtEl>
                                        <p:attrNameLst>
                                          <p:attrName>style.visibility</p:attrName>
                                        </p:attrNameLst>
                                      </p:cBhvr>
                                      <p:to>
                                        <p:strVal val="visible"/>
                                      </p:to>
                                    </p:set>
                                    <p:animEffect transition="in" filter="wipe(left)">
                                      <p:cBhvr>
                                        <p:cTn id="7" dur="500"/>
                                        <p:tgtEl>
                                          <p:spTgt spid="3420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42018"/>
                                        </p:tgtEl>
                                        <p:attrNameLst>
                                          <p:attrName>style.visibility</p:attrName>
                                        </p:attrNameLst>
                                      </p:cBhvr>
                                      <p:to>
                                        <p:strVal val="visible"/>
                                      </p:to>
                                    </p:set>
                                    <p:anim calcmode="lin" valueType="num">
                                      <p:cBhvr>
                                        <p:cTn id="12" dur="500" fill="hold"/>
                                        <p:tgtEl>
                                          <p:spTgt spid="342018"/>
                                        </p:tgtEl>
                                        <p:attrNameLst>
                                          <p:attrName>ppt_w</p:attrName>
                                        </p:attrNameLst>
                                      </p:cBhvr>
                                      <p:tavLst>
                                        <p:tav tm="0">
                                          <p:val>
                                            <p:fltVal val="0"/>
                                          </p:val>
                                        </p:tav>
                                        <p:tav tm="100000">
                                          <p:val>
                                            <p:strVal val="#ppt_w"/>
                                          </p:val>
                                        </p:tav>
                                      </p:tavLst>
                                    </p:anim>
                                    <p:anim calcmode="lin" valueType="num">
                                      <p:cBhvr>
                                        <p:cTn id="13" dur="500" fill="hold"/>
                                        <p:tgtEl>
                                          <p:spTgt spid="342018"/>
                                        </p:tgtEl>
                                        <p:attrNameLst>
                                          <p:attrName>ppt_h</p:attrName>
                                        </p:attrNameLst>
                                      </p:cBhvr>
                                      <p:tavLst>
                                        <p:tav tm="0">
                                          <p:val>
                                            <p:fltVal val="0"/>
                                          </p:val>
                                        </p:tav>
                                        <p:tav tm="100000">
                                          <p:val>
                                            <p:strVal val="#ppt_h"/>
                                          </p:val>
                                        </p:tav>
                                      </p:tavLst>
                                    </p:anim>
                                    <p:animEffect transition="in" filter="fade">
                                      <p:cBhvr>
                                        <p:cTn id="14" dur="500"/>
                                        <p:tgtEl>
                                          <p:spTgt spid="3420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2021"/>
                                        </p:tgtEl>
                                        <p:attrNameLst>
                                          <p:attrName>style.visibility</p:attrName>
                                        </p:attrNameLst>
                                      </p:cBhvr>
                                      <p:to>
                                        <p:strVal val="visible"/>
                                      </p:to>
                                    </p:set>
                                    <p:animEffect transition="in" filter="wipe(left)">
                                      <p:cBhvr>
                                        <p:cTn id="19" dur="500"/>
                                        <p:tgtEl>
                                          <p:spTgt spid="3420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2023"/>
                                        </p:tgtEl>
                                        <p:attrNameLst>
                                          <p:attrName>style.visibility</p:attrName>
                                        </p:attrNameLst>
                                      </p:cBhvr>
                                      <p:to>
                                        <p:strVal val="visible"/>
                                      </p:to>
                                    </p:set>
                                    <p:animEffect transition="in" filter="wipe(left)">
                                      <p:cBhvr>
                                        <p:cTn id="24" dur="500"/>
                                        <p:tgtEl>
                                          <p:spTgt spid="3420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2046"/>
                                        </p:tgtEl>
                                        <p:attrNameLst>
                                          <p:attrName>style.visibility</p:attrName>
                                        </p:attrNameLst>
                                      </p:cBhvr>
                                      <p:to>
                                        <p:strVal val="visible"/>
                                      </p:to>
                                    </p:set>
                                    <p:animEffect transition="in" filter="wipe(left)">
                                      <p:cBhvr>
                                        <p:cTn id="29" dur="500"/>
                                        <p:tgtEl>
                                          <p:spTgt spid="3420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2024"/>
                                        </p:tgtEl>
                                        <p:attrNameLst>
                                          <p:attrName>style.visibility</p:attrName>
                                        </p:attrNameLst>
                                      </p:cBhvr>
                                      <p:to>
                                        <p:strVal val="visible"/>
                                      </p:to>
                                    </p:set>
                                    <p:animEffect transition="in" filter="wipe(left)">
                                      <p:cBhvr>
                                        <p:cTn id="34" dur="500"/>
                                        <p:tgtEl>
                                          <p:spTgt spid="3420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2022"/>
                                        </p:tgtEl>
                                        <p:attrNameLst>
                                          <p:attrName>style.visibility</p:attrName>
                                        </p:attrNameLst>
                                      </p:cBhvr>
                                      <p:to>
                                        <p:strVal val="visible"/>
                                      </p:to>
                                    </p:set>
                                    <p:animEffect transition="in" filter="wipe(left)">
                                      <p:cBhvr>
                                        <p:cTn id="39" dur="500"/>
                                        <p:tgtEl>
                                          <p:spTgt spid="3420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2047"/>
                                        </p:tgtEl>
                                        <p:attrNameLst>
                                          <p:attrName>style.visibility</p:attrName>
                                        </p:attrNameLst>
                                      </p:cBhvr>
                                      <p:to>
                                        <p:strVal val="visible"/>
                                      </p:to>
                                    </p:set>
                                    <p:animEffect transition="in" filter="wipe(left)">
                                      <p:cBhvr>
                                        <p:cTn id="44" dur="500"/>
                                        <p:tgtEl>
                                          <p:spTgt spid="3420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2048"/>
                                        </p:tgtEl>
                                        <p:attrNameLst>
                                          <p:attrName>style.visibility</p:attrName>
                                        </p:attrNameLst>
                                      </p:cBhvr>
                                      <p:to>
                                        <p:strVal val="visible"/>
                                      </p:to>
                                    </p:set>
                                    <p:animEffect transition="in" filter="wipe(left)">
                                      <p:cBhvr>
                                        <p:cTn id="49" dur="500"/>
                                        <p:tgtEl>
                                          <p:spTgt spid="3420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42049"/>
                                        </p:tgtEl>
                                        <p:attrNameLst>
                                          <p:attrName>style.visibility</p:attrName>
                                        </p:attrNameLst>
                                      </p:cBhvr>
                                      <p:to>
                                        <p:strVal val="visible"/>
                                      </p:to>
                                    </p:set>
                                    <p:animEffect transition="in" filter="wipe(left)">
                                      <p:cBhvr>
                                        <p:cTn id="54" dur="500"/>
                                        <p:tgtEl>
                                          <p:spTgt spid="3420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2028"/>
                                        </p:tgtEl>
                                        <p:attrNameLst>
                                          <p:attrName>style.visibility</p:attrName>
                                        </p:attrNameLst>
                                      </p:cBhvr>
                                      <p:to>
                                        <p:strVal val="visible"/>
                                      </p:to>
                                    </p:set>
                                    <p:animEffect transition="in" filter="wipe(left)">
                                      <p:cBhvr>
                                        <p:cTn id="59" dur="500"/>
                                        <p:tgtEl>
                                          <p:spTgt spid="3420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2025"/>
                                        </p:tgtEl>
                                        <p:attrNameLst>
                                          <p:attrName>style.visibility</p:attrName>
                                        </p:attrNameLst>
                                      </p:cBhvr>
                                      <p:to>
                                        <p:strVal val="visible"/>
                                      </p:to>
                                    </p:set>
                                    <p:animEffect transition="in" filter="wipe(left)">
                                      <p:cBhvr>
                                        <p:cTn id="64" dur="500"/>
                                        <p:tgtEl>
                                          <p:spTgt spid="3420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42050"/>
                                        </p:tgtEl>
                                        <p:attrNameLst>
                                          <p:attrName>style.visibility</p:attrName>
                                        </p:attrNameLst>
                                      </p:cBhvr>
                                      <p:to>
                                        <p:strVal val="visible"/>
                                      </p:to>
                                    </p:set>
                                    <p:animEffect transition="in" filter="wipe(left)">
                                      <p:cBhvr>
                                        <p:cTn id="69" dur="500"/>
                                        <p:tgtEl>
                                          <p:spTgt spid="3420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42051"/>
                                        </p:tgtEl>
                                        <p:attrNameLst>
                                          <p:attrName>style.visibility</p:attrName>
                                        </p:attrNameLst>
                                      </p:cBhvr>
                                      <p:to>
                                        <p:strVal val="visible"/>
                                      </p:to>
                                    </p:set>
                                    <p:animEffect transition="in" filter="wipe(left)">
                                      <p:cBhvr>
                                        <p:cTn id="74" dur="500"/>
                                        <p:tgtEl>
                                          <p:spTgt spid="3420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42052"/>
                                        </p:tgtEl>
                                        <p:attrNameLst>
                                          <p:attrName>style.visibility</p:attrName>
                                        </p:attrNameLst>
                                      </p:cBhvr>
                                      <p:to>
                                        <p:strVal val="visible"/>
                                      </p:to>
                                    </p:set>
                                    <p:animEffect transition="in" filter="wipe(left)">
                                      <p:cBhvr>
                                        <p:cTn id="79" dur="500"/>
                                        <p:tgtEl>
                                          <p:spTgt spid="3420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42053"/>
                                        </p:tgtEl>
                                        <p:attrNameLst>
                                          <p:attrName>style.visibility</p:attrName>
                                        </p:attrNameLst>
                                      </p:cBhvr>
                                      <p:to>
                                        <p:strVal val="visible"/>
                                      </p:to>
                                    </p:set>
                                    <p:animEffect transition="in" filter="wipe(left)">
                                      <p:cBhvr>
                                        <p:cTn id="84" dur="500"/>
                                        <p:tgtEl>
                                          <p:spTgt spid="34205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42026"/>
                                        </p:tgtEl>
                                        <p:attrNameLst>
                                          <p:attrName>style.visibility</p:attrName>
                                        </p:attrNameLst>
                                      </p:cBhvr>
                                      <p:to>
                                        <p:strVal val="visible"/>
                                      </p:to>
                                    </p:set>
                                    <p:animEffect transition="in" filter="wipe(left)">
                                      <p:cBhvr>
                                        <p:cTn id="89" dur="500"/>
                                        <p:tgtEl>
                                          <p:spTgt spid="3420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2029"/>
                                        </p:tgtEl>
                                        <p:attrNameLst>
                                          <p:attrName>style.visibility</p:attrName>
                                        </p:attrNameLst>
                                      </p:cBhvr>
                                      <p:to>
                                        <p:strVal val="visible"/>
                                      </p:to>
                                    </p:set>
                                    <p:animEffect transition="in" filter="wipe(left)">
                                      <p:cBhvr>
                                        <p:cTn id="94" dur="500"/>
                                        <p:tgtEl>
                                          <p:spTgt spid="3420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2054"/>
                                        </p:tgtEl>
                                        <p:attrNameLst>
                                          <p:attrName>style.visibility</p:attrName>
                                        </p:attrNameLst>
                                      </p:cBhvr>
                                      <p:to>
                                        <p:strVal val="visible"/>
                                      </p:to>
                                    </p:set>
                                    <p:animEffect transition="in" filter="wipe(left)">
                                      <p:cBhvr>
                                        <p:cTn id="99" dur="500"/>
                                        <p:tgtEl>
                                          <p:spTgt spid="34205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42055"/>
                                        </p:tgtEl>
                                        <p:attrNameLst>
                                          <p:attrName>style.visibility</p:attrName>
                                        </p:attrNameLst>
                                      </p:cBhvr>
                                      <p:to>
                                        <p:strVal val="visible"/>
                                      </p:to>
                                    </p:set>
                                    <p:animEffect transition="in" filter="wipe(left)">
                                      <p:cBhvr>
                                        <p:cTn id="104" dur="500"/>
                                        <p:tgtEl>
                                          <p:spTgt spid="34205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42030"/>
                                        </p:tgtEl>
                                        <p:attrNameLst>
                                          <p:attrName>style.visibility</p:attrName>
                                        </p:attrNameLst>
                                      </p:cBhvr>
                                      <p:to>
                                        <p:strVal val="visible"/>
                                      </p:to>
                                    </p:set>
                                    <p:animEffect transition="in" filter="wipe(left)">
                                      <p:cBhvr>
                                        <p:cTn id="109" dur="500"/>
                                        <p:tgtEl>
                                          <p:spTgt spid="34203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42031"/>
                                        </p:tgtEl>
                                        <p:attrNameLst>
                                          <p:attrName>style.visibility</p:attrName>
                                        </p:attrNameLst>
                                      </p:cBhvr>
                                      <p:to>
                                        <p:strVal val="visible"/>
                                      </p:to>
                                    </p:set>
                                    <p:animEffect transition="in" filter="wipe(left)">
                                      <p:cBhvr>
                                        <p:cTn id="114" dur="500"/>
                                        <p:tgtEl>
                                          <p:spTgt spid="3420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42056"/>
                                        </p:tgtEl>
                                        <p:attrNameLst>
                                          <p:attrName>style.visibility</p:attrName>
                                        </p:attrNameLst>
                                      </p:cBhvr>
                                      <p:to>
                                        <p:strVal val="visible"/>
                                      </p:to>
                                    </p:set>
                                    <p:animEffect transition="in" filter="wipe(left)">
                                      <p:cBhvr>
                                        <p:cTn id="119" dur="500"/>
                                        <p:tgtEl>
                                          <p:spTgt spid="34205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42032"/>
                                        </p:tgtEl>
                                        <p:attrNameLst>
                                          <p:attrName>style.visibility</p:attrName>
                                        </p:attrNameLst>
                                      </p:cBhvr>
                                      <p:to>
                                        <p:strVal val="visible"/>
                                      </p:to>
                                    </p:set>
                                    <p:animEffect transition="in" filter="wipe(left)">
                                      <p:cBhvr>
                                        <p:cTn id="124" dur="500"/>
                                        <p:tgtEl>
                                          <p:spTgt spid="34203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42033"/>
                                        </p:tgtEl>
                                        <p:attrNameLst>
                                          <p:attrName>style.visibility</p:attrName>
                                        </p:attrNameLst>
                                      </p:cBhvr>
                                      <p:to>
                                        <p:strVal val="visible"/>
                                      </p:to>
                                    </p:set>
                                    <p:animEffect transition="in" filter="wipe(left)">
                                      <p:cBhvr>
                                        <p:cTn id="129" dur="500"/>
                                        <p:tgtEl>
                                          <p:spTgt spid="3420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42034"/>
                                        </p:tgtEl>
                                        <p:attrNameLst>
                                          <p:attrName>style.visibility</p:attrName>
                                        </p:attrNameLst>
                                      </p:cBhvr>
                                      <p:to>
                                        <p:strVal val="visible"/>
                                      </p:to>
                                    </p:set>
                                    <p:animEffect transition="in" filter="wipe(left)">
                                      <p:cBhvr>
                                        <p:cTn id="134" dur="500"/>
                                        <p:tgtEl>
                                          <p:spTgt spid="34203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42057"/>
                                        </p:tgtEl>
                                        <p:attrNameLst>
                                          <p:attrName>style.visibility</p:attrName>
                                        </p:attrNameLst>
                                      </p:cBhvr>
                                      <p:to>
                                        <p:strVal val="visible"/>
                                      </p:to>
                                    </p:set>
                                    <p:animEffect transition="in" filter="wipe(left)">
                                      <p:cBhvr>
                                        <p:cTn id="139" dur="500"/>
                                        <p:tgtEl>
                                          <p:spTgt spid="34205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342058"/>
                                        </p:tgtEl>
                                        <p:attrNameLst>
                                          <p:attrName>style.visibility</p:attrName>
                                        </p:attrNameLst>
                                      </p:cBhvr>
                                      <p:to>
                                        <p:strVal val="visible"/>
                                      </p:to>
                                    </p:set>
                                    <p:animEffect transition="in" filter="wipe(left)">
                                      <p:cBhvr>
                                        <p:cTn id="144" dur="500"/>
                                        <p:tgtEl>
                                          <p:spTgt spid="34205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2059"/>
                                        </p:tgtEl>
                                        <p:attrNameLst>
                                          <p:attrName>style.visibility</p:attrName>
                                        </p:attrNameLst>
                                      </p:cBhvr>
                                      <p:to>
                                        <p:strVal val="visible"/>
                                      </p:to>
                                    </p:set>
                                    <p:animEffect transition="in" filter="wipe(left)">
                                      <p:cBhvr>
                                        <p:cTn id="149" dur="500"/>
                                        <p:tgtEl>
                                          <p:spTgt spid="34205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42035"/>
                                        </p:tgtEl>
                                        <p:attrNameLst>
                                          <p:attrName>style.visibility</p:attrName>
                                        </p:attrNameLst>
                                      </p:cBhvr>
                                      <p:to>
                                        <p:strVal val="visible"/>
                                      </p:to>
                                    </p:set>
                                    <p:animEffect transition="in" filter="wipe(left)">
                                      <p:cBhvr>
                                        <p:cTn id="154" dur="500"/>
                                        <p:tgtEl>
                                          <p:spTgt spid="34203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342036"/>
                                        </p:tgtEl>
                                        <p:attrNameLst>
                                          <p:attrName>style.visibility</p:attrName>
                                        </p:attrNameLst>
                                      </p:cBhvr>
                                      <p:to>
                                        <p:strVal val="visible"/>
                                      </p:to>
                                    </p:set>
                                    <p:animEffect transition="in" filter="wipe(left)">
                                      <p:cBhvr>
                                        <p:cTn id="159" dur="500"/>
                                        <p:tgtEl>
                                          <p:spTgt spid="34203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342060"/>
                                        </p:tgtEl>
                                        <p:attrNameLst>
                                          <p:attrName>style.visibility</p:attrName>
                                        </p:attrNameLst>
                                      </p:cBhvr>
                                      <p:to>
                                        <p:strVal val="visible"/>
                                      </p:to>
                                    </p:set>
                                    <p:animEffect transition="in" filter="wipe(left)">
                                      <p:cBhvr>
                                        <p:cTn id="164" dur="500"/>
                                        <p:tgtEl>
                                          <p:spTgt spid="34206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342061"/>
                                        </p:tgtEl>
                                        <p:attrNameLst>
                                          <p:attrName>style.visibility</p:attrName>
                                        </p:attrNameLst>
                                      </p:cBhvr>
                                      <p:to>
                                        <p:strVal val="visible"/>
                                      </p:to>
                                    </p:set>
                                    <p:animEffect transition="in" filter="wipe(left)">
                                      <p:cBhvr>
                                        <p:cTn id="169" dur="500"/>
                                        <p:tgtEl>
                                          <p:spTgt spid="34206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342038"/>
                                        </p:tgtEl>
                                        <p:attrNameLst>
                                          <p:attrName>style.visibility</p:attrName>
                                        </p:attrNameLst>
                                      </p:cBhvr>
                                      <p:to>
                                        <p:strVal val="visible"/>
                                      </p:to>
                                    </p:set>
                                    <p:animEffect transition="in" filter="wipe(left)">
                                      <p:cBhvr>
                                        <p:cTn id="174" dur="500"/>
                                        <p:tgtEl>
                                          <p:spTgt spid="342038"/>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342037"/>
                                        </p:tgtEl>
                                        <p:attrNameLst>
                                          <p:attrName>style.visibility</p:attrName>
                                        </p:attrNameLst>
                                      </p:cBhvr>
                                      <p:to>
                                        <p:strVal val="visible"/>
                                      </p:to>
                                    </p:set>
                                    <p:animEffect transition="in" filter="wipe(left)">
                                      <p:cBhvr>
                                        <p:cTn id="179" dur="500"/>
                                        <p:tgtEl>
                                          <p:spTgt spid="34203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42062"/>
                                        </p:tgtEl>
                                        <p:attrNameLst>
                                          <p:attrName>style.visibility</p:attrName>
                                        </p:attrNameLst>
                                      </p:cBhvr>
                                      <p:to>
                                        <p:strVal val="visible"/>
                                      </p:to>
                                    </p:set>
                                    <p:animEffect transition="in" filter="wipe(left)">
                                      <p:cBhvr>
                                        <p:cTn id="184" dur="500"/>
                                        <p:tgtEl>
                                          <p:spTgt spid="34206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342063"/>
                                        </p:tgtEl>
                                        <p:attrNameLst>
                                          <p:attrName>style.visibility</p:attrName>
                                        </p:attrNameLst>
                                      </p:cBhvr>
                                      <p:to>
                                        <p:strVal val="visible"/>
                                      </p:to>
                                    </p:set>
                                    <p:animEffect transition="in" filter="wipe(left)">
                                      <p:cBhvr>
                                        <p:cTn id="189" dur="500"/>
                                        <p:tgtEl>
                                          <p:spTgt spid="34206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iterate type="wd">
                                    <p:tmPct val="10000"/>
                                  </p:iterate>
                                  <p:childTnLst>
                                    <p:set>
                                      <p:cBhvr>
                                        <p:cTn id="193" dur="1" fill="hold">
                                          <p:stCondLst>
                                            <p:cond delay="0"/>
                                          </p:stCondLst>
                                        </p:cTn>
                                        <p:tgtEl>
                                          <p:spTgt spid="342027"/>
                                        </p:tgtEl>
                                        <p:attrNameLst>
                                          <p:attrName>style.visibility</p:attrName>
                                        </p:attrNameLst>
                                      </p:cBhvr>
                                      <p:to>
                                        <p:strVal val="visible"/>
                                      </p:to>
                                    </p:set>
                                    <p:animEffect transition="in" filter="wipe(left)">
                                      <p:cBhvr>
                                        <p:cTn id="194" dur="500"/>
                                        <p:tgtEl>
                                          <p:spTgt spid="3420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342039"/>
                                        </p:tgtEl>
                                        <p:attrNameLst>
                                          <p:attrName>style.visibility</p:attrName>
                                        </p:attrNameLst>
                                      </p:cBhvr>
                                      <p:to>
                                        <p:strVal val="visible"/>
                                      </p:to>
                                    </p:set>
                                    <p:animEffect transition="in" filter="wipe(left)">
                                      <p:cBhvr>
                                        <p:cTn id="199" dur="500"/>
                                        <p:tgtEl>
                                          <p:spTgt spid="34203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342064"/>
                                        </p:tgtEl>
                                        <p:attrNameLst>
                                          <p:attrName>style.visibility</p:attrName>
                                        </p:attrNameLst>
                                      </p:cBhvr>
                                      <p:to>
                                        <p:strVal val="visible"/>
                                      </p:to>
                                    </p:set>
                                    <p:animEffect transition="in" filter="wipe(left)">
                                      <p:cBhvr>
                                        <p:cTn id="204" dur="500"/>
                                        <p:tgtEl>
                                          <p:spTgt spid="342064"/>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342065"/>
                                        </p:tgtEl>
                                        <p:attrNameLst>
                                          <p:attrName>style.visibility</p:attrName>
                                        </p:attrNameLst>
                                      </p:cBhvr>
                                      <p:to>
                                        <p:strVal val="visible"/>
                                      </p:to>
                                    </p:set>
                                    <p:animEffect transition="in" filter="wipe(left)">
                                      <p:cBhvr>
                                        <p:cTn id="209" dur="500"/>
                                        <p:tgtEl>
                                          <p:spTgt spid="34206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iterate type="wd">
                                    <p:tmPct val="10000"/>
                                  </p:iterate>
                                  <p:childTnLst>
                                    <p:set>
                                      <p:cBhvr>
                                        <p:cTn id="213" dur="1" fill="hold">
                                          <p:stCondLst>
                                            <p:cond delay="0"/>
                                          </p:stCondLst>
                                        </p:cTn>
                                        <p:tgtEl>
                                          <p:spTgt spid="342040"/>
                                        </p:tgtEl>
                                        <p:attrNameLst>
                                          <p:attrName>style.visibility</p:attrName>
                                        </p:attrNameLst>
                                      </p:cBhvr>
                                      <p:to>
                                        <p:strVal val="visible"/>
                                      </p:to>
                                    </p:set>
                                    <p:animEffect transition="in" filter="wipe(left)">
                                      <p:cBhvr>
                                        <p:cTn id="214" dur="500"/>
                                        <p:tgtEl>
                                          <p:spTgt spid="34204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iterate type="wd">
                                    <p:tmPct val="10000"/>
                                  </p:iterate>
                                  <p:childTnLst>
                                    <p:set>
                                      <p:cBhvr>
                                        <p:cTn id="218" dur="1" fill="hold">
                                          <p:stCondLst>
                                            <p:cond delay="0"/>
                                          </p:stCondLst>
                                        </p:cTn>
                                        <p:tgtEl>
                                          <p:spTgt spid="342042"/>
                                        </p:tgtEl>
                                        <p:attrNameLst>
                                          <p:attrName>style.visibility</p:attrName>
                                        </p:attrNameLst>
                                      </p:cBhvr>
                                      <p:to>
                                        <p:strVal val="visible"/>
                                      </p:to>
                                    </p:set>
                                    <p:animEffect transition="in" filter="wipe(left)">
                                      <p:cBhvr>
                                        <p:cTn id="219" dur="500"/>
                                        <p:tgtEl>
                                          <p:spTgt spid="34204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342041"/>
                                        </p:tgtEl>
                                        <p:attrNameLst>
                                          <p:attrName>style.visibility</p:attrName>
                                        </p:attrNameLst>
                                      </p:cBhvr>
                                      <p:to>
                                        <p:strVal val="visible"/>
                                      </p:to>
                                    </p:set>
                                    <p:animEffect transition="in" filter="wipe(left)">
                                      <p:cBhvr>
                                        <p:cTn id="224" dur="500"/>
                                        <p:tgtEl>
                                          <p:spTgt spid="34204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342066"/>
                                        </p:tgtEl>
                                        <p:attrNameLst>
                                          <p:attrName>style.visibility</p:attrName>
                                        </p:attrNameLst>
                                      </p:cBhvr>
                                      <p:to>
                                        <p:strVal val="visible"/>
                                      </p:to>
                                    </p:set>
                                    <p:animEffect transition="in" filter="wipe(left)">
                                      <p:cBhvr>
                                        <p:cTn id="229" dur="500"/>
                                        <p:tgtEl>
                                          <p:spTgt spid="342066"/>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42067"/>
                                        </p:tgtEl>
                                        <p:attrNameLst>
                                          <p:attrName>style.visibility</p:attrName>
                                        </p:attrNameLst>
                                      </p:cBhvr>
                                      <p:to>
                                        <p:strVal val="visible"/>
                                      </p:to>
                                    </p:set>
                                    <p:animEffect transition="in" filter="wipe(left)">
                                      <p:cBhvr>
                                        <p:cTn id="234" dur="500"/>
                                        <p:tgtEl>
                                          <p:spTgt spid="342067"/>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iterate type="wd">
                                    <p:tmPct val="10000"/>
                                  </p:iterate>
                                  <p:childTnLst>
                                    <p:set>
                                      <p:cBhvr>
                                        <p:cTn id="238" dur="1" fill="hold">
                                          <p:stCondLst>
                                            <p:cond delay="0"/>
                                          </p:stCondLst>
                                        </p:cTn>
                                        <p:tgtEl>
                                          <p:spTgt spid="342043"/>
                                        </p:tgtEl>
                                        <p:attrNameLst>
                                          <p:attrName>style.visibility</p:attrName>
                                        </p:attrNameLst>
                                      </p:cBhvr>
                                      <p:to>
                                        <p:strVal val="visible"/>
                                      </p:to>
                                    </p:set>
                                    <p:animEffect transition="in" filter="wipe(left)">
                                      <p:cBhvr>
                                        <p:cTn id="239" dur="500"/>
                                        <p:tgtEl>
                                          <p:spTgt spid="34204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342044"/>
                                        </p:tgtEl>
                                        <p:attrNameLst>
                                          <p:attrName>style.visibility</p:attrName>
                                        </p:attrNameLst>
                                      </p:cBhvr>
                                      <p:to>
                                        <p:strVal val="visible"/>
                                      </p:to>
                                    </p:set>
                                    <p:animEffect transition="in" filter="wipe(left)">
                                      <p:cBhvr>
                                        <p:cTn id="244" dur="500"/>
                                        <p:tgtEl>
                                          <p:spTgt spid="34204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8" fill="hold" nodeType="clickEffect">
                                  <p:stCondLst>
                                    <p:cond delay="0"/>
                                  </p:stCondLst>
                                  <p:childTnLst>
                                    <p:set>
                                      <p:cBhvr>
                                        <p:cTn id="248" dur="1" fill="hold">
                                          <p:stCondLst>
                                            <p:cond delay="0"/>
                                          </p:stCondLst>
                                        </p:cTn>
                                        <p:tgtEl>
                                          <p:spTgt spid="342068"/>
                                        </p:tgtEl>
                                        <p:attrNameLst>
                                          <p:attrName>style.visibility</p:attrName>
                                        </p:attrNameLst>
                                      </p:cBhvr>
                                      <p:to>
                                        <p:strVal val="visible"/>
                                      </p:to>
                                    </p:set>
                                    <p:animEffect transition="in" filter="wipe(left)">
                                      <p:cBhvr>
                                        <p:cTn id="249" dur="500"/>
                                        <p:tgtEl>
                                          <p:spTgt spid="342068"/>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342045"/>
                                        </p:tgtEl>
                                        <p:attrNameLst>
                                          <p:attrName>style.visibility</p:attrName>
                                        </p:attrNameLst>
                                      </p:cBhvr>
                                      <p:to>
                                        <p:strVal val="visible"/>
                                      </p:to>
                                    </p:set>
                                    <p:animEffect transition="in" filter="wipe(left)">
                                      <p:cBhvr>
                                        <p:cTn id="254" dur="500"/>
                                        <p:tgtEl>
                                          <p:spTgt spid="34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p:bldP spid="342021" grpId="0"/>
      <p:bldP spid="342024" grpId="0"/>
      <p:bldP spid="342026" grpId="0"/>
      <p:bldP spid="342027" grpId="0"/>
      <p:bldP spid="342028" grpId="0"/>
      <p:bldP spid="342030" grpId="0"/>
      <p:bldP spid="342035" grpId="0"/>
      <p:bldP spid="342038" grpId="0"/>
      <p:bldP spid="342040" grpId="0"/>
      <p:bldP spid="342042" grpId="0"/>
      <p:bldP spid="3420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Nov. 2, 2020</a:t>
            </a: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18008" y="786"/>
            <a:ext cx="7772400" cy="5334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534186"/>
            <a:ext cx="8839200" cy="5561814"/>
          </a:xfrm>
        </p:spPr>
        <p:txBody>
          <a:bodyPr/>
          <a:lstStyle/>
          <a:p>
            <a:pPr eaLnBrk="1" hangingPunct="1">
              <a:spcBef>
                <a:spcPts val="200"/>
              </a:spcBef>
            </a:pPr>
            <a:r>
              <a:rPr lang="en-US" sz="2400" dirty="0"/>
              <a:t>Reminder for reading assignments: CH26 – 7 and CH27.6 – 8  </a:t>
            </a:r>
          </a:p>
          <a:p>
            <a:r>
              <a:rPr lang="en-US" sz="2400" dirty="0"/>
              <a:t>Quiz 3 on Quest</a:t>
            </a:r>
          </a:p>
          <a:p>
            <a:pPr lvl="1"/>
            <a:r>
              <a:rPr lang="en-US" sz="2000" dirty="0"/>
              <a:t>At the start of the class this Wednesday, Nov. 4</a:t>
            </a:r>
          </a:p>
          <a:p>
            <a:pPr lvl="1"/>
            <a:r>
              <a:rPr lang="en-US" sz="2000" dirty="0"/>
              <a:t>Covers: CH25.4 – CH26.7</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exam</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No additional formulae or values of constants will be provided!</a:t>
            </a:r>
          </a:p>
          <a:p>
            <a:pPr lvl="1" eaLnBrk="1" hangingPunct="1">
              <a:spcBef>
                <a:spcPts val="200"/>
              </a:spcBef>
            </a:pPr>
            <a:r>
              <a:rPr lang="en-US" sz="2000" dirty="0"/>
              <a:t>Must send me the photos of front and back of the formula sheet, including the blank, no later than </a:t>
            </a:r>
            <a:r>
              <a:rPr lang="en-US" sz="2000" b="1" u="sng" dirty="0">
                <a:solidFill>
                  <a:srgbClr val="C00000"/>
                </a:solidFill>
              </a:rPr>
              <a:t>11am the day of the test</a:t>
            </a:r>
          </a:p>
          <a:p>
            <a:pPr lvl="2" eaLnBrk="1" hangingPunct="1">
              <a:spcBef>
                <a:spcPts val="200"/>
              </a:spcBef>
            </a:pPr>
            <a:r>
              <a:rPr lang="en-US" sz="1800" dirty="0"/>
              <a:t>Once submitted, you cannot change, unless I ask you to delete some part of the sheet!</a:t>
            </a:r>
            <a:endParaRPr lang="en-US" sz="2000" dirty="0"/>
          </a:p>
          <a:p>
            <a:r>
              <a:rPr lang="en-US" sz="2400" dirty="0"/>
              <a:t>Those of you with additional COVID-19 questions can send email to Dr. Linda Lee at </a:t>
            </a:r>
            <a:r>
              <a:rPr lang="en-US" sz="2400" dirty="0">
                <a:hlinkClick r:id="rId3"/>
              </a:rPr>
              <a:t>lindalee.17@gmail.com</a:t>
            </a:r>
            <a:r>
              <a:rPr lang="en-US" sz="2400" dirty="0"/>
              <a:t>.  </a:t>
            </a:r>
          </a:p>
          <a:p>
            <a:pPr lvl="1"/>
            <a:r>
              <a:rPr lang="en-US" sz="2000" dirty="0"/>
              <a:t>To ensure that she reads your email, please be sure to use subject: “Questions from Dr. Yu’s student fall20”</a:t>
            </a:r>
          </a:p>
        </p:txBody>
      </p:sp>
    </p:spTree>
    <p:extLst>
      <p:ext uri="{BB962C8B-B14F-4D97-AF65-F5344CB8AC3E}">
        <p14:creationId xmlns:p14="http://schemas.microsoft.com/office/powerpoint/2010/main" val="1998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04800" y="0"/>
            <a:ext cx="8534400" cy="609600"/>
          </a:xfrm>
        </p:spPr>
        <p:txBody>
          <a:bodyPr/>
          <a:lstStyle/>
          <a:p>
            <a:r>
              <a:rPr lang="en-US" sz="3600" b="1" dirty="0">
                <a:latin typeface="Arial Narrow" charset="0"/>
                <a:ea typeface="ＭＳ Ｐゴシック" charset="0"/>
                <a:cs typeface="ＭＳ Ｐゴシック" charset="0"/>
              </a:rPr>
              <a:t>SP#5 – Civic Duty II: Election Participation</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Nov. 2, 2020</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de-DE" sz="1400">
                <a:solidFill>
                  <a:srgbClr val="003300"/>
                </a:solidFill>
                <a:latin typeface="Arial Narrow" charset="0"/>
              </a:rPr>
              <a:t>PHYS 1444-002, Fall 2020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486888" y="609600"/>
            <a:ext cx="8352312" cy="59593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2400" kern="0" dirty="0"/>
              <a:t>Election tomorrow, Tuesday, </a:t>
            </a:r>
            <a:r>
              <a:rPr lang="en-US" sz="2400" b="1" u="sng" kern="0" dirty="0">
                <a:solidFill>
                  <a:srgbClr val="C00000"/>
                </a:solidFill>
              </a:rPr>
              <a:t>Nov. 3!!</a:t>
            </a:r>
          </a:p>
          <a:p>
            <a:r>
              <a:rPr lang="en-US" sz="2400" kern="0" dirty="0"/>
              <a:t>For those with legal voting rights: You can submit three access code green sheet for 20 points total </a:t>
            </a:r>
            <a:r>
              <a:rPr lang="mr-IN" sz="2400" kern="0" dirty="0"/>
              <a:t>–</a:t>
            </a:r>
            <a:r>
              <a:rPr lang="en-US" sz="2400" kern="0" dirty="0"/>
              <a:t> one your own and two others who voted, 5 points each.  Any additional ones will earn 2 points each</a:t>
            </a:r>
          </a:p>
          <a:p>
            <a:r>
              <a:rPr lang="en-US" sz="2400" kern="0" dirty="0"/>
              <a:t>For those without legal voting rights: You can submit for the first four access code green sheets for 20 points total, 5 points each and any additional combinations 2 points each.</a:t>
            </a:r>
          </a:p>
          <a:p>
            <a:r>
              <a:rPr lang="en-US" sz="2400" kern="0" dirty="0"/>
              <a:t>Be sure to tape one side of the access code (or </a:t>
            </a:r>
            <a:r>
              <a:rPr lang="en-US" sz="2400" kern="0" dirty="0">
                <a:solidFill>
                  <a:srgbClr val="C00000"/>
                </a:solidFill>
              </a:rPr>
              <a:t>“I Voted” sticker if the voting was not using an electronic machine</a:t>
            </a:r>
            <a:r>
              <a:rPr lang="en-US" sz="2400" kern="0" dirty="0"/>
              <a:t>) on a sheet of paper with the date, the precinct number, the name of the person voted</a:t>
            </a:r>
          </a:p>
          <a:p>
            <a:r>
              <a:rPr lang="en-US" sz="2400" kern="0" dirty="0"/>
              <a:t>None of the stickers can be from the same person on someone else’s extra credit or on your own.  All of those with any of the identical persons on your extra credit sheet will get 0 credit.</a:t>
            </a:r>
          </a:p>
          <a:p>
            <a:r>
              <a:rPr lang="en-US" sz="2400" kern="0" dirty="0"/>
              <a:t>Deadline: Beginning of the class </a:t>
            </a:r>
            <a:r>
              <a:rPr lang="en-US" sz="2400" b="1" u="sng" kern="0" dirty="0">
                <a:solidFill>
                  <a:srgbClr val="C00000"/>
                </a:solidFill>
              </a:rPr>
              <a:t>Monday, Nov. 9</a:t>
            </a:r>
            <a:endParaRPr lang="en-US" sz="2000" b="1" u="sng" kern="0" dirty="0">
              <a:solidFill>
                <a:srgbClr val="C00000"/>
              </a:solidFill>
            </a:endParaRPr>
          </a:p>
        </p:txBody>
      </p:sp>
    </p:spTree>
    <p:extLst>
      <p:ext uri="{BB962C8B-B14F-4D97-AF65-F5344CB8AC3E}">
        <p14:creationId xmlns:p14="http://schemas.microsoft.com/office/powerpoint/2010/main" val="2622271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386" y="72887"/>
            <a:ext cx="7772400" cy="666521"/>
          </a:xfrm>
        </p:spPr>
        <p:txBody>
          <a:bodyPr/>
          <a:lstStyle/>
          <a:p>
            <a:r>
              <a:rPr lang="en-US" dirty="0"/>
              <a:t>Access code sheet/Sticker</a:t>
            </a:r>
          </a:p>
        </p:txBody>
      </p:sp>
      <p:sp>
        <p:nvSpPr>
          <p:cNvPr id="4" name="Date Placeholder 3"/>
          <p:cNvSpPr>
            <a:spLocks noGrp="1"/>
          </p:cNvSpPr>
          <p:nvPr>
            <p:ph type="dt" sz="half" idx="10"/>
          </p:nvPr>
        </p:nvSpPr>
        <p:spPr/>
        <p:txBody>
          <a:bodyPr/>
          <a:lstStyle/>
          <a:p>
            <a:pPr>
              <a:defRPr/>
            </a:pPr>
            <a:r>
              <a:rPr lang="en-US"/>
              <a:t>Monday, Nov. 2, 2020</a:t>
            </a:r>
          </a:p>
        </p:txBody>
      </p:sp>
      <p:sp>
        <p:nvSpPr>
          <p:cNvPr id="5" name="Footer Placeholder 4"/>
          <p:cNvSpPr>
            <a:spLocks noGrp="1"/>
          </p:cNvSpPr>
          <p:nvPr>
            <p:ph type="ftr" sz="quarter" idx="11"/>
          </p:nvPr>
        </p:nvSpPr>
        <p:spPr/>
        <p:txBody>
          <a:bodyPr/>
          <a:lstStyle/>
          <a:p>
            <a:pPr>
              <a:defRPr/>
            </a:pPr>
            <a:r>
              <a:rPr lang="en-US"/>
              <a:t>PHYS 1444-002, Fall 2020                    Dr. Jaehoon Yu</a:t>
            </a:r>
          </a:p>
        </p:txBody>
      </p:sp>
      <p:sp>
        <p:nvSpPr>
          <p:cNvPr id="6" name="Slide Number Placeholder 5"/>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5753660" y="618095"/>
            <a:ext cx="2204762" cy="3590055"/>
          </a:xfrm>
          <a:prstGeom prst="rect">
            <a:avLst/>
          </a:prstGeom>
          <a:ln w="57150">
            <a:solidFill>
              <a:srgbClr val="C00000"/>
            </a:solidFill>
          </a:ln>
        </p:spPr>
      </p:pic>
      <p:pic>
        <p:nvPicPr>
          <p:cNvPr id="9" name="Picture 8" descr="Text, letter&#10;&#10;Description automatically generated">
            <a:extLst>
              <a:ext uri="{FF2B5EF4-FFF2-40B4-BE49-F238E27FC236}">
                <a16:creationId xmlns:a16="http://schemas.microsoft.com/office/drawing/2014/main" id="{605C802F-FCE1-FE46-B2C5-7476D10DA715}"/>
              </a:ext>
            </a:extLst>
          </p:cNvPr>
          <p:cNvPicPr>
            <a:picLocks noChangeAspect="1"/>
          </p:cNvPicPr>
          <p:nvPr/>
        </p:nvPicPr>
        <p:blipFill>
          <a:blip r:embed="rId3"/>
          <a:stretch>
            <a:fillRect/>
          </a:stretch>
        </p:blipFill>
        <p:spPr>
          <a:xfrm rot="5400000">
            <a:off x="-200628" y="1437432"/>
            <a:ext cx="5541517" cy="4156138"/>
          </a:xfrm>
          <a:prstGeom prst="rect">
            <a:avLst/>
          </a:prstGeom>
        </p:spPr>
      </p:pic>
      <p:sp>
        <p:nvSpPr>
          <p:cNvPr id="10" name="TextBox 9">
            <a:extLst>
              <a:ext uri="{FF2B5EF4-FFF2-40B4-BE49-F238E27FC236}">
                <a16:creationId xmlns:a16="http://schemas.microsoft.com/office/drawing/2014/main" id="{347313FC-C600-CE47-A767-8A85D32E5917}"/>
              </a:ext>
            </a:extLst>
          </p:cNvPr>
          <p:cNvSpPr txBox="1"/>
          <p:nvPr/>
        </p:nvSpPr>
        <p:spPr>
          <a:xfrm>
            <a:off x="5075547" y="4191000"/>
            <a:ext cx="3560991" cy="1631216"/>
          </a:xfrm>
          <a:prstGeom prst="rect">
            <a:avLst/>
          </a:prstGeom>
          <a:noFill/>
          <a:ln w="38100">
            <a:solidFill>
              <a:srgbClr val="C00000"/>
            </a:solidFill>
          </a:ln>
        </p:spPr>
        <p:txBody>
          <a:bodyPr wrap="square" rtlCol="0">
            <a:spAutoFit/>
          </a:bodyPr>
          <a:lstStyle/>
          <a:p>
            <a:r>
              <a:rPr lang="en-US" sz="2000" dirty="0">
                <a:solidFill>
                  <a:schemeClr val="accent2"/>
                </a:solidFill>
                <a:latin typeface="Arial Narrow" panose="020B0604020202020204" pitchFamily="34" charset="0"/>
                <a:cs typeface="Arial Narrow" panose="020B0604020202020204" pitchFamily="34" charset="0"/>
              </a:rPr>
              <a:t>This must be accompanied with date of the vote, the county name, the precinct number, the full name of the person voted and the signature of the person</a:t>
            </a:r>
          </a:p>
        </p:txBody>
      </p:sp>
      <p:cxnSp>
        <p:nvCxnSpPr>
          <p:cNvPr id="12" name="Curved Connector 11">
            <a:extLst>
              <a:ext uri="{FF2B5EF4-FFF2-40B4-BE49-F238E27FC236}">
                <a16:creationId xmlns:a16="http://schemas.microsoft.com/office/drawing/2014/main" id="{CA2FF31F-860E-B444-95C9-A0DEEAC41907}"/>
              </a:ext>
            </a:extLst>
          </p:cNvPr>
          <p:cNvCxnSpPr>
            <a:stCxn id="10" idx="1"/>
          </p:cNvCxnSpPr>
          <p:nvPr/>
        </p:nvCxnSpPr>
        <p:spPr bwMode="auto">
          <a:xfrm>
            <a:off x="5029200" y="5077656"/>
            <a:ext cx="914400" cy="914400"/>
          </a:xfrm>
          <a:prstGeom prst="curvedConnector3">
            <a:avLst/>
          </a:prstGeom>
          <a:noFill/>
          <a:ln w="9525" cap="flat" cmpd="sng" algn="ctr">
            <a:noFill/>
            <a:prstDash val="solid"/>
            <a:round/>
            <a:headEnd type="none" w="med" len="med"/>
            <a:tailEnd type="triangle"/>
          </a:ln>
          <a:effectLst/>
        </p:spPr>
      </p:cxnSp>
      <p:cxnSp>
        <p:nvCxnSpPr>
          <p:cNvPr id="14" name="Curved Connector 13">
            <a:extLst>
              <a:ext uri="{FF2B5EF4-FFF2-40B4-BE49-F238E27FC236}">
                <a16:creationId xmlns:a16="http://schemas.microsoft.com/office/drawing/2014/main" id="{9BD98E78-1668-5C4F-9E5E-04034AFEE446}"/>
              </a:ext>
            </a:extLst>
          </p:cNvPr>
          <p:cNvCxnSpPr>
            <a:stCxn id="10" idx="1"/>
          </p:cNvCxnSpPr>
          <p:nvPr/>
        </p:nvCxnSpPr>
        <p:spPr bwMode="auto">
          <a:xfrm>
            <a:off x="5075547" y="5006608"/>
            <a:ext cx="914400" cy="914400"/>
          </a:xfrm>
          <a:prstGeom prst="curvedConnector3">
            <a:avLst/>
          </a:prstGeom>
          <a:noFill/>
          <a:ln w="9525" cap="flat" cmpd="sng" algn="ctr">
            <a:noFill/>
            <a:prstDash val="solid"/>
            <a:round/>
            <a:headEnd type="none" w="med" len="med"/>
            <a:tailEnd type="none" w="med" len="med"/>
          </a:ln>
          <a:effectLst/>
        </p:spPr>
      </p:cxnSp>
      <p:cxnSp>
        <p:nvCxnSpPr>
          <p:cNvPr id="16" name="Curved Connector 15">
            <a:extLst>
              <a:ext uri="{FF2B5EF4-FFF2-40B4-BE49-F238E27FC236}">
                <a16:creationId xmlns:a16="http://schemas.microsoft.com/office/drawing/2014/main" id="{332B2014-49A6-C04D-A4F8-AF6E3C7AA73D}"/>
              </a:ext>
            </a:extLst>
          </p:cNvPr>
          <p:cNvCxnSpPr>
            <a:cxnSpLocks/>
            <a:stCxn id="10" idx="0"/>
            <a:endCxn id="8" idx="1"/>
          </p:cNvCxnSpPr>
          <p:nvPr/>
        </p:nvCxnSpPr>
        <p:spPr bwMode="auto">
          <a:xfrm rot="16200000" flipV="1">
            <a:off x="6518295" y="3853251"/>
            <a:ext cx="675497" cy="1"/>
          </a:xfrm>
          <a:prstGeom prst="curvedConnector5">
            <a:avLst>
              <a:gd name="adj1" fmla="val 33842"/>
              <a:gd name="adj2" fmla="val 200909600000"/>
              <a:gd name="adj3" fmla="val 66158"/>
            </a:avLst>
          </a:prstGeom>
          <a:noFill/>
          <a:ln w="57150" cap="flat" cmpd="sng" algn="ctr">
            <a:solidFill>
              <a:srgbClr val="C00000"/>
            </a:solidFill>
            <a:prstDash val="solid"/>
            <a:round/>
            <a:headEnd type="none" w="med" len="med"/>
            <a:tailEnd type="triangle"/>
          </a:ln>
          <a:effectLst/>
        </p:spPr>
      </p:cxnSp>
    </p:spTree>
    <p:extLst>
      <p:ext uri="{BB962C8B-B14F-4D97-AF65-F5344CB8AC3E}">
        <p14:creationId xmlns:p14="http://schemas.microsoft.com/office/powerpoint/2010/main" val="3759484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Nov. 2, 2020</a:t>
            </a:r>
          </a:p>
        </p:txBody>
      </p:sp>
      <p:sp>
        <p:nvSpPr>
          <p:cNvPr id="13" name="Footer Placeholder 4"/>
          <p:cNvSpPr>
            <a:spLocks noGrp="1"/>
          </p:cNvSpPr>
          <p:nvPr>
            <p:ph type="ftr" sz="quarter" idx="11"/>
          </p:nvPr>
        </p:nvSpPr>
        <p:spPr/>
        <p:txBody>
          <a:bodyPr/>
          <a:lstStyle/>
          <a:p>
            <a:r>
              <a:rPr lang="de-DE"/>
              <a:t>PHYS 1444-002, Fall 2020                    Dr. Jaehoon Yu</a:t>
            </a:r>
            <a:endParaRPr lang="en-US"/>
          </a:p>
        </p:txBody>
      </p:sp>
      <p:sp>
        <p:nvSpPr>
          <p:cNvPr id="14" name="Slide Number Placeholder 5"/>
          <p:cNvSpPr>
            <a:spLocks noGrp="1"/>
          </p:cNvSpPr>
          <p:nvPr>
            <p:ph type="sldNum" sz="quarter" idx="12"/>
          </p:nvPr>
        </p:nvSpPr>
        <p:spPr/>
        <p:txBody>
          <a:bodyPr/>
          <a:lstStyle/>
          <a:p>
            <a:fld id="{4FC9A746-06FD-B841-920E-6FBE1F3C2C4D}" type="slidenum">
              <a:rPr lang="en-US"/>
              <a:pPr/>
              <a:t>5</a:t>
            </a:fld>
            <a:endParaRPr lang="en-US"/>
          </a:p>
        </p:txBody>
      </p:sp>
      <p:sp>
        <p:nvSpPr>
          <p:cNvPr id="325634" name="Rectangle 2"/>
          <p:cNvSpPr>
            <a:spLocks noGrp="1" noChangeArrowheads="1"/>
          </p:cNvSpPr>
          <p:nvPr>
            <p:ph type="body" idx="1"/>
          </p:nvPr>
        </p:nvSpPr>
        <p:spPr>
          <a:xfrm>
            <a:off x="822325" y="1066800"/>
            <a:ext cx="5562600" cy="685800"/>
          </a:xfrm>
        </p:spPr>
        <p:txBody>
          <a:bodyPr/>
          <a:lstStyle/>
          <a:p>
            <a:r>
              <a:rPr lang="en-US"/>
              <a:t>Parallel Capacitor arrangements</a:t>
            </a:r>
          </a:p>
        </p:txBody>
      </p:sp>
      <p:sp>
        <p:nvSpPr>
          <p:cNvPr id="325635" name="Rectangle 3"/>
          <p:cNvSpPr>
            <a:spLocks noGrp="1" noChangeArrowheads="1"/>
          </p:cNvSpPr>
          <p:nvPr>
            <p:ph type="title"/>
          </p:nvPr>
        </p:nvSpPr>
        <p:spPr>
          <a:xfrm>
            <a:off x="228600" y="76200"/>
            <a:ext cx="8686800" cy="609600"/>
          </a:xfrm>
        </p:spPr>
        <p:txBody>
          <a:bodyPr/>
          <a:lstStyle/>
          <a:p>
            <a:r>
              <a:rPr lang="en-US" dirty="0"/>
              <a:t> Resistor and Capacitor Arrangements</a:t>
            </a:r>
          </a:p>
        </p:txBody>
      </p:sp>
      <p:graphicFrame>
        <p:nvGraphicFramePr>
          <p:cNvPr id="32563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65278" name="Equation" r:id="rId3" imgW="914400" imgH="190080" progId="Equation.DSMT4">
                  <p:embed/>
                </p:oleObj>
              </mc:Choice>
              <mc:Fallback>
                <p:oleObj name="Equation" r:id="rId3" imgW="914400" imgH="190080" progId="Equation.DSMT4">
                  <p:embed/>
                  <p:pic>
                    <p:nvPicPr>
                      <p:cNvPr id="32563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325637" name="Object 5"/>
          <p:cNvGraphicFramePr>
            <a:graphicFrameLocks noChangeAspect="1"/>
          </p:cNvGraphicFramePr>
          <p:nvPr/>
        </p:nvGraphicFramePr>
        <p:xfrm>
          <a:off x="6384925" y="1066800"/>
          <a:ext cx="1436688" cy="669925"/>
        </p:xfrm>
        <a:graphic>
          <a:graphicData uri="http://schemas.openxmlformats.org/presentationml/2006/ole">
            <mc:AlternateContent xmlns:mc="http://schemas.openxmlformats.org/markup-compatibility/2006">
              <mc:Choice xmlns:v="urn:schemas-microsoft-com:vml" Requires="v">
                <p:oleObj spid="_x0000_s265279" name="Equation" r:id="rId5" imgW="698400" imgH="342720" progId="Equation.DSMT4">
                  <p:embed/>
                </p:oleObj>
              </mc:Choice>
              <mc:Fallback>
                <p:oleObj name="Equation" r:id="rId5" imgW="698400" imgH="342720" progId="Equation.DSMT4">
                  <p:embed/>
                  <p:pic>
                    <p:nvPicPr>
                      <p:cNvPr id="325637"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84925" y="1066800"/>
                        <a:ext cx="1436688" cy="669925"/>
                      </a:xfrm>
                      <a:prstGeom prst="rect">
                        <a:avLst/>
                      </a:prstGeom>
                      <a:solidFill>
                        <a:srgbClr val="99FFCC"/>
                      </a:solidFill>
                      <a:ln w="28575">
                        <a:solidFill>
                          <a:srgbClr val="CC0000"/>
                        </a:solidFill>
                        <a:miter lim="800000"/>
                        <a:headEnd/>
                        <a:tailEnd/>
                      </a:ln>
                    </p:spPr>
                  </p:pic>
                </p:oleObj>
              </mc:Fallback>
            </mc:AlternateContent>
          </a:graphicData>
        </a:graphic>
      </p:graphicFrame>
      <p:graphicFrame>
        <p:nvGraphicFramePr>
          <p:cNvPr id="325638" name="Object 6"/>
          <p:cNvGraphicFramePr>
            <a:graphicFrameLocks noChangeAspect="1"/>
          </p:cNvGraphicFramePr>
          <p:nvPr/>
        </p:nvGraphicFramePr>
        <p:xfrm>
          <a:off x="6384925" y="2262188"/>
          <a:ext cx="1514475" cy="819150"/>
        </p:xfrm>
        <a:graphic>
          <a:graphicData uri="http://schemas.openxmlformats.org/presentationml/2006/ole">
            <mc:AlternateContent xmlns:mc="http://schemas.openxmlformats.org/markup-compatibility/2006">
              <mc:Choice xmlns:v="urn:schemas-microsoft-com:vml" Requires="v">
                <p:oleObj spid="_x0000_s265280" name="Equation" r:id="rId7" imgW="736560" imgH="419040" progId="Equation.DSMT4">
                  <p:embed/>
                </p:oleObj>
              </mc:Choice>
              <mc:Fallback>
                <p:oleObj name="Equation" r:id="rId7" imgW="736560" imgH="419040" progId="Equation.DSMT4">
                  <p:embed/>
                  <p:pic>
                    <p:nvPicPr>
                      <p:cNvPr id="325638"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84925" y="2262188"/>
                        <a:ext cx="15144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39" name="Rectangle 7"/>
          <p:cNvSpPr>
            <a:spLocks noChangeArrowheads="1"/>
          </p:cNvSpPr>
          <p:nvPr/>
        </p:nvSpPr>
        <p:spPr bwMode="auto">
          <a:xfrm>
            <a:off x="822325" y="23622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Parallel Resistor arrangements</a:t>
            </a:r>
          </a:p>
        </p:txBody>
      </p:sp>
      <p:sp>
        <p:nvSpPr>
          <p:cNvPr id="325640" name="Rectangle 8"/>
          <p:cNvSpPr>
            <a:spLocks noChangeArrowheads="1"/>
          </p:cNvSpPr>
          <p:nvPr/>
        </p:nvSpPr>
        <p:spPr bwMode="auto">
          <a:xfrm>
            <a:off x="822325" y="36576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a:solidFill>
                  <a:schemeClr val="accent2"/>
                </a:solidFill>
                <a:latin typeface="Arial Narrow" charset="0"/>
              </a:rPr>
              <a:t>Series Capacitor arrangements</a:t>
            </a:r>
          </a:p>
        </p:txBody>
      </p:sp>
      <p:graphicFrame>
        <p:nvGraphicFramePr>
          <p:cNvPr id="325641" name="Object 9"/>
          <p:cNvGraphicFramePr>
            <a:graphicFrameLocks noChangeAspect="1"/>
          </p:cNvGraphicFramePr>
          <p:nvPr/>
        </p:nvGraphicFramePr>
        <p:xfrm>
          <a:off x="6384925" y="3606800"/>
          <a:ext cx="1539875" cy="819150"/>
        </p:xfrm>
        <a:graphic>
          <a:graphicData uri="http://schemas.openxmlformats.org/presentationml/2006/ole">
            <mc:AlternateContent xmlns:mc="http://schemas.openxmlformats.org/markup-compatibility/2006">
              <mc:Choice xmlns:v="urn:schemas-microsoft-com:vml" Requires="v">
                <p:oleObj spid="_x0000_s265281" name="Equation" r:id="rId9" imgW="749160" imgH="419040" progId="Equation.DSMT4">
                  <p:embed/>
                </p:oleObj>
              </mc:Choice>
              <mc:Fallback>
                <p:oleObj name="Equation" r:id="rId9" imgW="749160" imgH="419040" progId="Equation.DSMT4">
                  <p:embed/>
                  <p:pic>
                    <p:nvPicPr>
                      <p:cNvPr id="32564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384925" y="3606800"/>
                        <a:ext cx="1539875" cy="819150"/>
                      </a:xfrm>
                      <a:prstGeom prst="rect">
                        <a:avLst/>
                      </a:prstGeom>
                      <a:solidFill>
                        <a:srgbClr val="99FFCC"/>
                      </a:solidFill>
                      <a:ln w="28575">
                        <a:solidFill>
                          <a:srgbClr val="CC0000"/>
                        </a:solidFill>
                        <a:miter lim="800000"/>
                        <a:headEnd/>
                        <a:tailEnd/>
                      </a:ln>
                    </p:spPr>
                  </p:pic>
                </p:oleObj>
              </mc:Fallback>
            </mc:AlternateContent>
          </a:graphicData>
        </a:graphic>
      </p:graphicFrame>
      <p:sp>
        <p:nvSpPr>
          <p:cNvPr id="325642" name="Rectangle 10"/>
          <p:cNvSpPr>
            <a:spLocks noChangeArrowheads="1"/>
          </p:cNvSpPr>
          <p:nvPr/>
        </p:nvSpPr>
        <p:spPr bwMode="auto">
          <a:xfrm>
            <a:off x="822325" y="4953000"/>
            <a:ext cx="5562600" cy="6858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Series Resistor arrangements</a:t>
            </a:r>
          </a:p>
        </p:txBody>
      </p:sp>
      <p:graphicFrame>
        <p:nvGraphicFramePr>
          <p:cNvPr id="325643" name="Object 11"/>
          <p:cNvGraphicFramePr>
            <a:graphicFrameLocks noChangeAspect="1"/>
          </p:cNvGraphicFramePr>
          <p:nvPr/>
        </p:nvGraphicFramePr>
        <p:xfrm>
          <a:off x="6384925" y="4953000"/>
          <a:ext cx="1409700" cy="669925"/>
        </p:xfrm>
        <a:graphic>
          <a:graphicData uri="http://schemas.openxmlformats.org/presentationml/2006/ole">
            <mc:AlternateContent xmlns:mc="http://schemas.openxmlformats.org/markup-compatibility/2006">
              <mc:Choice xmlns:v="urn:schemas-microsoft-com:vml" Requires="v">
                <p:oleObj spid="_x0000_s265282" name="Equation" r:id="rId11" imgW="685800" imgH="342720" progId="Equation.DSMT4">
                  <p:embed/>
                </p:oleObj>
              </mc:Choice>
              <mc:Fallback>
                <p:oleObj name="Equation" r:id="rId11" imgW="685800" imgH="342720" progId="Equation.DSMT4">
                  <p:embed/>
                  <p:pic>
                    <p:nvPicPr>
                      <p:cNvPr id="32564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84925" y="4953000"/>
                        <a:ext cx="1409700" cy="669925"/>
                      </a:xfrm>
                      <a:prstGeom prst="rect">
                        <a:avLst/>
                      </a:prstGeom>
                      <a:solidFill>
                        <a:srgbClr val="99FFCC"/>
                      </a:solidFill>
                      <a:ln w="28575">
                        <a:solidFill>
                          <a:srgbClr val="CC0000"/>
                        </a:solidFill>
                        <a:miter lim="800000"/>
                        <a:headEnd/>
                        <a:tailEnd/>
                      </a:ln>
                    </p:spPr>
                  </p:pic>
                </p:oleObj>
              </mc:Fallback>
            </mc:AlternateContent>
          </a:graphicData>
        </a:graphic>
      </p:graphicFrame>
    </p:spTree>
    <p:extLst>
      <p:ext uri="{BB962C8B-B14F-4D97-AF65-F5344CB8AC3E}">
        <p14:creationId xmlns:p14="http://schemas.microsoft.com/office/powerpoint/2010/main" val="343537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5634">
                                            <p:txEl>
                                              <p:pRg st="0" end="0"/>
                                            </p:txEl>
                                          </p:spTgt>
                                        </p:tgtEl>
                                        <p:attrNameLst>
                                          <p:attrName>style.visibility</p:attrName>
                                        </p:attrNameLst>
                                      </p:cBhvr>
                                      <p:to>
                                        <p:strVal val="visible"/>
                                      </p:to>
                                    </p:set>
                                    <p:animEffect transition="in" filter="wipe(left)">
                                      <p:cBhvr>
                                        <p:cTn id="7" dur="500"/>
                                        <p:tgtEl>
                                          <p:spTgt spid="3256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5637"/>
                                        </p:tgtEl>
                                        <p:attrNameLst>
                                          <p:attrName>style.visibility</p:attrName>
                                        </p:attrNameLst>
                                      </p:cBhvr>
                                      <p:to>
                                        <p:strVal val="visible"/>
                                      </p:to>
                                    </p:set>
                                    <p:animEffect transition="in" filter="wipe(left)">
                                      <p:cBhvr>
                                        <p:cTn id="12" dur="500"/>
                                        <p:tgtEl>
                                          <p:spTgt spid="32563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25639">
                                            <p:txEl>
                                              <p:pRg st="0" end="0"/>
                                            </p:txEl>
                                          </p:spTgt>
                                        </p:tgtEl>
                                        <p:attrNameLst>
                                          <p:attrName>style.visibility</p:attrName>
                                        </p:attrNameLst>
                                      </p:cBhvr>
                                      <p:to>
                                        <p:strVal val="visible"/>
                                      </p:to>
                                    </p:set>
                                    <p:animEffect transition="in" filter="wipe(left)">
                                      <p:cBhvr>
                                        <p:cTn id="17" dur="500"/>
                                        <p:tgtEl>
                                          <p:spTgt spid="3256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25638"/>
                                        </p:tgtEl>
                                        <p:attrNameLst>
                                          <p:attrName>style.visibility</p:attrName>
                                        </p:attrNameLst>
                                      </p:cBhvr>
                                      <p:to>
                                        <p:strVal val="visible"/>
                                      </p:to>
                                    </p:set>
                                    <p:animEffect transition="in" filter="wipe(left)">
                                      <p:cBhvr>
                                        <p:cTn id="22" dur="500"/>
                                        <p:tgtEl>
                                          <p:spTgt spid="32563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25640">
                                            <p:txEl>
                                              <p:pRg st="0" end="0"/>
                                            </p:txEl>
                                          </p:spTgt>
                                        </p:tgtEl>
                                        <p:attrNameLst>
                                          <p:attrName>style.visibility</p:attrName>
                                        </p:attrNameLst>
                                      </p:cBhvr>
                                      <p:to>
                                        <p:strVal val="visible"/>
                                      </p:to>
                                    </p:set>
                                    <p:animEffect transition="in" filter="wipe(left)">
                                      <p:cBhvr>
                                        <p:cTn id="27" dur="500"/>
                                        <p:tgtEl>
                                          <p:spTgt spid="32564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25641"/>
                                        </p:tgtEl>
                                        <p:attrNameLst>
                                          <p:attrName>style.visibility</p:attrName>
                                        </p:attrNameLst>
                                      </p:cBhvr>
                                      <p:to>
                                        <p:strVal val="visible"/>
                                      </p:to>
                                    </p:set>
                                    <p:animEffect transition="in" filter="wipe(left)">
                                      <p:cBhvr>
                                        <p:cTn id="32" dur="500"/>
                                        <p:tgtEl>
                                          <p:spTgt spid="32564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25642">
                                            <p:txEl>
                                              <p:pRg st="0" end="0"/>
                                            </p:txEl>
                                          </p:spTgt>
                                        </p:tgtEl>
                                        <p:attrNameLst>
                                          <p:attrName>style.visibility</p:attrName>
                                        </p:attrNameLst>
                                      </p:cBhvr>
                                      <p:to>
                                        <p:strVal val="visible"/>
                                      </p:to>
                                    </p:set>
                                    <p:animEffect transition="in" filter="wipe(left)">
                                      <p:cBhvr>
                                        <p:cTn id="37" dur="500"/>
                                        <p:tgtEl>
                                          <p:spTgt spid="32564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25643"/>
                                        </p:tgtEl>
                                        <p:attrNameLst>
                                          <p:attrName>style.visibility</p:attrName>
                                        </p:attrNameLst>
                                      </p:cBhvr>
                                      <p:to>
                                        <p:strVal val="visible"/>
                                      </p:to>
                                    </p:set>
                                    <p:animEffect transition="in" filter="wipe(left)">
                                      <p:cBhvr>
                                        <p:cTn id="42" dur="500"/>
                                        <p:tgtEl>
                                          <p:spTgt spid="325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4" grpId="0" build="p"/>
      <p:bldP spid="325639" grpId="0" build="p"/>
      <p:bldP spid="325640" grpId="0" build="p"/>
      <p:bldP spid="32564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3"/>
          <p:cNvSpPr>
            <a:spLocks noGrp="1"/>
          </p:cNvSpPr>
          <p:nvPr>
            <p:ph type="dt" sz="half" idx="10"/>
          </p:nvPr>
        </p:nvSpPr>
        <p:spPr/>
        <p:txBody>
          <a:bodyPr/>
          <a:lstStyle/>
          <a:p>
            <a:r>
              <a:rPr lang="en-US"/>
              <a:t>Monday, Nov. 2, 2020</a:t>
            </a:r>
          </a:p>
        </p:txBody>
      </p:sp>
      <p:sp>
        <p:nvSpPr>
          <p:cNvPr id="36" name="Footer Placeholder 4"/>
          <p:cNvSpPr>
            <a:spLocks noGrp="1"/>
          </p:cNvSpPr>
          <p:nvPr>
            <p:ph type="ftr" sz="quarter" idx="11"/>
          </p:nvPr>
        </p:nvSpPr>
        <p:spPr/>
        <p:txBody>
          <a:bodyPr/>
          <a:lstStyle/>
          <a:p>
            <a:r>
              <a:rPr lang="de-DE"/>
              <a:t>PHYS 1444-002, Fall 2020                    Dr. Jaehoon Yu</a:t>
            </a:r>
            <a:endParaRPr lang="en-US"/>
          </a:p>
        </p:txBody>
      </p:sp>
      <p:sp>
        <p:nvSpPr>
          <p:cNvPr id="37" name="Slide Number Placeholder 5"/>
          <p:cNvSpPr>
            <a:spLocks noGrp="1"/>
          </p:cNvSpPr>
          <p:nvPr>
            <p:ph type="sldNum" sz="quarter" idx="12"/>
          </p:nvPr>
        </p:nvSpPr>
        <p:spPr/>
        <p:txBody>
          <a:bodyPr/>
          <a:lstStyle/>
          <a:p>
            <a:fld id="{470B764D-6CCF-CC49-AE57-F3B5A6E91CF5}" type="slidenum">
              <a:rPr lang="en-US"/>
              <a:pPr/>
              <a:t>6</a:t>
            </a:fld>
            <a:endParaRPr lang="en-US"/>
          </a:p>
        </p:txBody>
      </p:sp>
      <p:grpSp>
        <p:nvGrpSpPr>
          <p:cNvPr id="2" name="Group 2"/>
          <p:cNvGrpSpPr>
            <a:grpSpLocks/>
          </p:cNvGrpSpPr>
          <p:nvPr/>
        </p:nvGrpSpPr>
        <p:grpSpPr bwMode="auto">
          <a:xfrm>
            <a:off x="6248400" y="228600"/>
            <a:ext cx="3581400" cy="4724400"/>
            <a:chOff x="3504" y="0"/>
            <a:chExt cx="1920" cy="1488"/>
          </a:xfrm>
        </p:grpSpPr>
        <p:pic>
          <p:nvPicPr>
            <p:cNvPr id="327683" name="Picture 3" descr="FG26_008"/>
            <p:cNvPicPr>
              <a:picLocks noChangeAspect="1" noChangeArrowheads="1"/>
            </p:cNvPicPr>
            <p:nvPr/>
          </p:nvPicPr>
          <p:blipFill>
            <a:blip r:embed="rId3"/>
            <a:srcRect/>
            <a:stretch>
              <a:fillRect/>
            </a:stretch>
          </p:blipFill>
          <p:spPr bwMode="auto">
            <a:xfrm>
              <a:off x="3504" y="0"/>
              <a:ext cx="1920" cy="1440"/>
            </a:xfrm>
            <a:prstGeom prst="rect">
              <a:avLst/>
            </a:prstGeom>
            <a:noFill/>
          </p:spPr>
        </p:pic>
        <p:sp>
          <p:nvSpPr>
            <p:cNvPr id="327684" name="Rectangle 4"/>
            <p:cNvSpPr>
              <a:spLocks noChangeArrowheads="1"/>
            </p:cNvSpPr>
            <p:nvPr/>
          </p:nvSpPr>
          <p:spPr bwMode="auto">
            <a:xfrm>
              <a:off x="3792" y="672"/>
              <a:ext cx="1344" cy="81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27685" name="Rectangle 5"/>
          <p:cNvSpPr>
            <a:spLocks noGrp="1" noChangeArrowheads="1"/>
          </p:cNvSpPr>
          <p:nvPr>
            <p:ph type="title"/>
          </p:nvPr>
        </p:nvSpPr>
        <p:spPr>
          <a:xfrm>
            <a:off x="228600" y="-76200"/>
            <a:ext cx="8686800" cy="762000"/>
          </a:xfrm>
        </p:spPr>
        <p:txBody>
          <a:bodyPr/>
          <a:lstStyle/>
          <a:p>
            <a:r>
              <a:rPr lang="en-US"/>
              <a:t>Example 26 – 5 </a:t>
            </a:r>
          </a:p>
        </p:txBody>
      </p:sp>
      <p:sp>
        <p:nvSpPr>
          <p:cNvPr id="327686" name="Text Box 6"/>
          <p:cNvSpPr txBox="1">
            <a:spLocks noChangeArrowheads="1"/>
          </p:cNvSpPr>
          <p:nvPr/>
        </p:nvSpPr>
        <p:spPr bwMode="auto">
          <a:xfrm>
            <a:off x="152400" y="609600"/>
            <a:ext cx="6858000" cy="830997"/>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b="1" dirty="0">
                <a:solidFill>
                  <a:schemeClr val="accent2"/>
                </a:solidFill>
                <a:latin typeface="Arial Narrow" charset="0"/>
              </a:rPr>
              <a:t>Current in one branch. </a:t>
            </a:r>
            <a:r>
              <a:rPr lang="en-US" dirty="0">
                <a:solidFill>
                  <a:schemeClr val="accent2"/>
                </a:solidFill>
                <a:latin typeface="Arial Narrow" charset="0"/>
              </a:rPr>
              <a:t>What is the current flowing through the 500-</a:t>
            </a:r>
            <a:r>
              <a:rPr lang="en-US" dirty="0">
                <a:solidFill>
                  <a:schemeClr val="accent2"/>
                </a:solidFill>
                <a:latin typeface="Symbol" charset="2"/>
              </a:rPr>
              <a:t>Ω</a:t>
            </a:r>
            <a:r>
              <a:rPr lang="en-US" dirty="0">
                <a:solidFill>
                  <a:schemeClr val="accent2"/>
                </a:solidFill>
                <a:latin typeface="Arial Narrow" charset="0"/>
              </a:rPr>
              <a:t> resistor in the figure?</a:t>
            </a:r>
          </a:p>
        </p:txBody>
      </p:sp>
      <p:sp>
        <p:nvSpPr>
          <p:cNvPr id="327687" name="Text Box 7"/>
          <p:cNvSpPr txBox="1">
            <a:spLocks noChangeArrowheads="1"/>
          </p:cNvSpPr>
          <p:nvPr/>
        </p:nvSpPr>
        <p:spPr bwMode="auto">
          <a:xfrm>
            <a:off x="228600" y="14478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need to find first? </a:t>
            </a:r>
          </a:p>
        </p:txBody>
      </p:sp>
      <p:sp>
        <p:nvSpPr>
          <p:cNvPr id="327688" name="Text Box 8"/>
          <p:cNvSpPr txBox="1">
            <a:spLocks noChangeArrowheads="1"/>
          </p:cNvSpPr>
          <p:nvPr/>
        </p:nvSpPr>
        <p:spPr bwMode="auto">
          <a:xfrm>
            <a:off x="457200" y="3581400"/>
            <a:ext cx="4343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 the total current in the circuit is</a:t>
            </a:r>
          </a:p>
        </p:txBody>
      </p:sp>
      <p:graphicFrame>
        <p:nvGraphicFramePr>
          <p:cNvPr id="327689" name="Object 9"/>
          <p:cNvGraphicFramePr>
            <a:graphicFrameLocks noChangeAspect="1"/>
          </p:cNvGraphicFramePr>
          <p:nvPr/>
        </p:nvGraphicFramePr>
        <p:xfrm>
          <a:off x="4710113" y="2449513"/>
          <a:ext cx="623887" cy="693737"/>
        </p:xfrm>
        <a:graphic>
          <a:graphicData uri="http://schemas.openxmlformats.org/presentationml/2006/ole">
            <mc:AlternateContent xmlns:mc="http://schemas.openxmlformats.org/markup-compatibility/2006">
              <mc:Choice xmlns:v="urn:schemas-microsoft-com:vml" Requires="v">
                <p:oleObj spid="_x0000_s246595" name="Equation" r:id="rId4" imgW="342720" imgH="406080" progId="Equation.DSMT4">
                  <p:embed/>
                </p:oleObj>
              </mc:Choice>
              <mc:Fallback>
                <p:oleObj name="Equation" r:id="rId4" imgW="342720" imgH="406080" progId="Equation.DSMT4">
                  <p:embed/>
                  <p:pic>
                    <p:nvPicPr>
                      <p:cNvPr id="327689"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0113" y="2449513"/>
                        <a:ext cx="623887" cy="6937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690" name="Object 10"/>
          <p:cNvGraphicFramePr>
            <a:graphicFrameLocks noChangeAspect="1"/>
          </p:cNvGraphicFramePr>
          <p:nvPr/>
        </p:nvGraphicFramePr>
        <p:xfrm>
          <a:off x="4724400" y="3733800"/>
          <a:ext cx="390525" cy="269875"/>
        </p:xfrm>
        <a:graphic>
          <a:graphicData uri="http://schemas.openxmlformats.org/presentationml/2006/ole">
            <mc:AlternateContent xmlns:mc="http://schemas.openxmlformats.org/markup-compatibility/2006">
              <mc:Choice xmlns:v="urn:schemas-microsoft-com:vml" Requires="v">
                <p:oleObj spid="_x0000_s246596" name="Equation" r:id="rId6" imgW="228600" imgH="152280" progId="Equation.DSMT4">
                  <p:embed/>
                </p:oleObj>
              </mc:Choice>
              <mc:Fallback>
                <p:oleObj name="Equation" r:id="rId6" imgW="228600" imgH="152280" progId="Equation.DSMT4">
                  <p:embed/>
                  <p:pic>
                    <p:nvPicPr>
                      <p:cNvPr id="32769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733800"/>
                        <a:ext cx="390525" cy="2698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691" name="Text Box 11"/>
          <p:cNvSpPr txBox="1">
            <a:spLocks noChangeArrowheads="1"/>
          </p:cNvSpPr>
          <p:nvPr/>
        </p:nvSpPr>
        <p:spPr bwMode="auto">
          <a:xfrm>
            <a:off x="3810000" y="1295400"/>
            <a:ext cx="3048000" cy="822325"/>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need to find the total current.</a:t>
            </a:r>
          </a:p>
        </p:txBody>
      </p:sp>
      <p:sp>
        <p:nvSpPr>
          <p:cNvPr id="327692" name="Text Box 12"/>
          <p:cNvSpPr txBox="1">
            <a:spLocks noChangeArrowheads="1"/>
          </p:cNvSpPr>
          <p:nvPr/>
        </p:nvSpPr>
        <p:spPr bwMode="auto">
          <a:xfrm>
            <a:off x="304800" y="2057400"/>
            <a:ext cx="685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To do that we need to compute the equivalent resistance. </a:t>
            </a:r>
          </a:p>
        </p:txBody>
      </p:sp>
      <p:sp>
        <p:nvSpPr>
          <p:cNvPr id="327693" name="Text Box 13"/>
          <p:cNvSpPr txBox="1">
            <a:spLocks noChangeArrowheads="1"/>
          </p:cNvSpPr>
          <p:nvPr/>
        </p:nvSpPr>
        <p:spPr bwMode="auto">
          <a:xfrm>
            <a:off x="457200" y="2590800"/>
            <a:ext cx="4114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small parallel branch is: </a:t>
            </a:r>
          </a:p>
        </p:txBody>
      </p:sp>
      <p:graphicFrame>
        <p:nvGraphicFramePr>
          <p:cNvPr id="327694" name="Object 14"/>
          <p:cNvGraphicFramePr>
            <a:graphicFrameLocks noChangeAspect="1"/>
          </p:cNvGraphicFramePr>
          <p:nvPr/>
        </p:nvGraphicFramePr>
        <p:xfrm>
          <a:off x="7543800" y="2578100"/>
          <a:ext cx="577850" cy="347663"/>
        </p:xfrm>
        <a:graphic>
          <a:graphicData uri="http://schemas.openxmlformats.org/presentationml/2006/ole">
            <mc:AlternateContent xmlns:mc="http://schemas.openxmlformats.org/markup-compatibility/2006">
              <mc:Choice xmlns:v="urn:schemas-microsoft-com:vml" Requires="v">
                <p:oleObj spid="_x0000_s246597" name="Equation" r:id="rId8" imgW="317160" imgH="203040" progId="Equation.DSMT4">
                  <p:embed/>
                </p:oleObj>
              </mc:Choice>
              <mc:Fallback>
                <p:oleObj name="Equation" r:id="rId8" imgW="317160" imgH="203040" progId="Equation.DSMT4">
                  <p:embed/>
                  <p:pic>
                    <p:nvPicPr>
                      <p:cNvPr id="327694" name="Object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3800" y="2578100"/>
                        <a:ext cx="577850" cy="3476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27695" name="Text Box 15"/>
          <p:cNvSpPr txBox="1">
            <a:spLocks noChangeArrowheads="1"/>
          </p:cNvSpPr>
          <p:nvPr/>
        </p:nvSpPr>
        <p:spPr bwMode="auto">
          <a:xfrm>
            <a:off x="457200" y="3048000"/>
            <a:ext cx="2438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R</a:t>
            </a:r>
            <a:r>
              <a:rPr lang="en-US" baseline="-25000">
                <a:solidFill>
                  <a:srgbClr val="CC00CC"/>
                </a:solidFill>
                <a:latin typeface="Arial Narrow" charset="0"/>
              </a:rPr>
              <a:t>eq</a:t>
            </a:r>
            <a:r>
              <a:rPr lang="en-US">
                <a:solidFill>
                  <a:srgbClr val="CC00CC"/>
                </a:solidFill>
                <a:latin typeface="Arial Narrow" charset="0"/>
              </a:rPr>
              <a:t> of the circuit is: </a:t>
            </a:r>
          </a:p>
        </p:txBody>
      </p:sp>
      <p:graphicFrame>
        <p:nvGraphicFramePr>
          <p:cNvPr id="327696" name="Object 16"/>
          <p:cNvGraphicFramePr>
            <a:graphicFrameLocks noChangeAspect="1"/>
          </p:cNvGraphicFramePr>
          <p:nvPr/>
        </p:nvGraphicFramePr>
        <p:xfrm>
          <a:off x="2971800" y="3133725"/>
          <a:ext cx="622300" cy="390525"/>
        </p:xfrm>
        <a:graphic>
          <a:graphicData uri="http://schemas.openxmlformats.org/presentationml/2006/ole">
            <mc:AlternateContent xmlns:mc="http://schemas.openxmlformats.org/markup-compatibility/2006">
              <mc:Choice xmlns:v="urn:schemas-microsoft-com:vml" Requires="v">
                <p:oleObj spid="_x0000_s246598" name="Equation" r:id="rId10" imgW="342720" imgH="228600" progId="Equation.DSMT4">
                  <p:embed/>
                </p:oleObj>
              </mc:Choice>
              <mc:Fallback>
                <p:oleObj name="Equation" r:id="rId10" imgW="342720" imgH="228600" progId="Equation.DSMT4">
                  <p:embed/>
                  <p:pic>
                    <p:nvPicPr>
                      <p:cNvPr id="327696"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71800" y="3133725"/>
                        <a:ext cx="622300" cy="39052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sp>
        <p:nvSpPr>
          <p:cNvPr id="327697" name="Text Box 17"/>
          <p:cNvSpPr txBox="1">
            <a:spLocks noChangeArrowheads="1"/>
          </p:cNvSpPr>
          <p:nvPr/>
        </p:nvSpPr>
        <p:spPr bwMode="auto">
          <a:xfrm>
            <a:off x="457200" y="4191000"/>
            <a:ext cx="5410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voltage drop across the parallel branch is</a:t>
            </a:r>
          </a:p>
        </p:txBody>
      </p:sp>
      <p:graphicFrame>
        <p:nvGraphicFramePr>
          <p:cNvPr id="327698" name="Object 18"/>
          <p:cNvGraphicFramePr>
            <a:graphicFrameLocks noChangeAspect="1"/>
          </p:cNvGraphicFramePr>
          <p:nvPr/>
        </p:nvGraphicFramePr>
        <p:xfrm>
          <a:off x="5737225" y="4278313"/>
          <a:ext cx="511175" cy="368300"/>
        </p:xfrm>
        <a:graphic>
          <a:graphicData uri="http://schemas.openxmlformats.org/presentationml/2006/ole">
            <mc:AlternateContent xmlns:mc="http://schemas.openxmlformats.org/markup-compatibility/2006">
              <mc:Choice xmlns:v="urn:schemas-microsoft-com:vml" Requires="v">
                <p:oleObj spid="_x0000_s246599" name="Equation" r:id="rId12" imgW="330120" imgH="203040" progId="Equation.DSMT4">
                  <p:embed/>
                </p:oleObj>
              </mc:Choice>
              <mc:Fallback>
                <p:oleObj name="Equation" r:id="rId12" imgW="330120" imgH="203040" progId="Equation.DSMT4">
                  <p:embed/>
                  <p:pic>
                    <p:nvPicPr>
                      <p:cNvPr id="327698" name="Object 1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37225" y="4278313"/>
                        <a:ext cx="511175"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699" name="Text Box 19"/>
          <p:cNvSpPr txBox="1">
            <a:spLocks noChangeArrowheads="1"/>
          </p:cNvSpPr>
          <p:nvPr/>
        </p:nvSpPr>
        <p:spPr bwMode="auto">
          <a:xfrm>
            <a:off x="457200" y="4724400"/>
            <a:ext cx="64770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The current flowing across 500-</a:t>
            </a:r>
            <a:r>
              <a:rPr lang="en-US" dirty="0">
                <a:solidFill>
                  <a:srgbClr val="CC00CC"/>
                </a:solidFill>
                <a:latin typeface="Symbol" charset="2"/>
              </a:rPr>
              <a:t>Ω</a:t>
            </a:r>
            <a:r>
              <a:rPr lang="en-US" dirty="0">
                <a:solidFill>
                  <a:srgbClr val="CC00CC"/>
                </a:solidFill>
                <a:latin typeface="Arial Narrow" charset="0"/>
              </a:rPr>
              <a:t> resistor is therefore</a:t>
            </a:r>
          </a:p>
        </p:txBody>
      </p:sp>
      <p:graphicFrame>
        <p:nvGraphicFramePr>
          <p:cNvPr id="327700" name="Object 20"/>
          <p:cNvGraphicFramePr>
            <a:graphicFrameLocks noChangeAspect="1"/>
          </p:cNvGraphicFramePr>
          <p:nvPr/>
        </p:nvGraphicFramePr>
        <p:xfrm>
          <a:off x="2266950" y="5313363"/>
          <a:ext cx="857250" cy="393700"/>
        </p:xfrm>
        <a:graphic>
          <a:graphicData uri="http://schemas.openxmlformats.org/presentationml/2006/ole">
            <mc:AlternateContent xmlns:mc="http://schemas.openxmlformats.org/markup-compatibility/2006">
              <mc:Choice xmlns:v="urn:schemas-microsoft-com:vml" Requires="v">
                <p:oleObj spid="_x0000_s246600" name="Equation" r:id="rId14" imgW="533160" imgH="203040" progId="Equation.DSMT4">
                  <p:embed/>
                </p:oleObj>
              </mc:Choice>
              <mc:Fallback>
                <p:oleObj name="Equation" r:id="rId14" imgW="533160" imgH="203040" progId="Equation.DSMT4">
                  <p:embed/>
                  <p:pic>
                    <p:nvPicPr>
                      <p:cNvPr id="327700" name="Object 2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66950" y="5313363"/>
                        <a:ext cx="857250" cy="393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701" name="Text Box 21"/>
          <p:cNvSpPr txBox="1">
            <a:spLocks noChangeArrowheads="1"/>
          </p:cNvSpPr>
          <p:nvPr/>
        </p:nvSpPr>
        <p:spPr bwMode="auto">
          <a:xfrm>
            <a:off x="457200" y="5881688"/>
            <a:ext cx="4191000" cy="366712"/>
          </a:xfrm>
          <a:prstGeom prst="rect">
            <a:avLst/>
          </a:prstGeom>
          <a:solidFill>
            <a:srgbClr val="FFFF66"/>
          </a:solidFill>
          <a:ln w="9525">
            <a:noFill/>
            <a:miter lim="800000"/>
            <a:headEnd/>
            <a:tailEnd/>
          </a:ln>
          <a:effectLst/>
        </p:spPr>
        <p:txBody>
          <a:bodyPr>
            <a:prstTxWarp prst="textNoShape">
              <a:avLst/>
            </a:prstTxWarp>
            <a:spAutoFit/>
          </a:bodyPr>
          <a:lstStyle/>
          <a:p>
            <a:r>
              <a:rPr lang="en-US" sz="1800" b="1" dirty="0">
                <a:solidFill>
                  <a:srgbClr val="CC0000"/>
                </a:solidFill>
                <a:latin typeface="Arial Narrow" charset="0"/>
              </a:rPr>
              <a:t>What is the current flowing 700-</a:t>
            </a:r>
            <a:r>
              <a:rPr lang="en-US" sz="1800" b="1" dirty="0">
                <a:solidFill>
                  <a:srgbClr val="CC0000"/>
                </a:solidFill>
                <a:latin typeface="Symbol" charset="2"/>
              </a:rPr>
              <a:t>Ω</a:t>
            </a:r>
            <a:r>
              <a:rPr lang="en-US" sz="1800" b="1" dirty="0">
                <a:solidFill>
                  <a:srgbClr val="CC0000"/>
                </a:solidFill>
                <a:latin typeface="Arial Narrow" charset="0"/>
              </a:rPr>
              <a:t> resistor?</a:t>
            </a:r>
          </a:p>
        </p:txBody>
      </p:sp>
      <p:graphicFrame>
        <p:nvGraphicFramePr>
          <p:cNvPr id="327702" name="Object 22"/>
          <p:cNvGraphicFramePr>
            <a:graphicFrameLocks noChangeAspect="1"/>
          </p:cNvGraphicFramePr>
          <p:nvPr/>
        </p:nvGraphicFramePr>
        <p:xfrm>
          <a:off x="4818063" y="5846763"/>
          <a:ext cx="592137" cy="393700"/>
        </p:xfrm>
        <a:graphic>
          <a:graphicData uri="http://schemas.openxmlformats.org/presentationml/2006/ole">
            <mc:AlternateContent xmlns:mc="http://schemas.openxmlformats.org/markup-compatibility/2006">
              <mc:Choice xmlns:v="urn:schemas-microsoft-com:vml" Requires="v">
                <p:oleObj spid="_x0000_s246601" name="Equation" r:id="rId16" imgW="368280" imgH="203040" progId="Equation.DSMT4">
                  <p:embed/>
                </p:oleObj>
              </mc:Choice>
              <mc:Fallback>
                <p:oleObj name="Equation" r:id="rId16" imgW="368280" imgH="203040" progId="Equation.DSMT4">
                  <p:embed/>
                  <p:pic>
                    <p:nvPicPr>
                      <p:cNvPr id="327702" name="Object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818063" y="5846763"/>
                        <a:ext cx="592137" cy="393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3" name="Object 23"/>
          <p:cNvGraphicFramePr>
            <a:graphicFrameLocks noChangeAspect="1"/>
          </p:cNvGraphicFramePr>
          <p:nvPr/>
        </p:nvGraphicFramePr>
        <p:xfrm>
          <a:off x="3086100" y="5154613"/>
          <a:ext cx="571500" cy="712787"/>
        </p:xfrm>
        <a:graphic>
          <a:graphicData uri="http://schemas.openxmlformats.org/presentationml/2006/ole">
            <mc:AlternateContent xmlns:mc="http://schemas.openxmlformats.org/markup-compatibility/2006">
              <mc:Choice xmlns:v="urn:schemas-microsoft-com:vml" Requires="v">
                <p:oleObj spid="_x0000_s246602" name="Equation" r:id="rId18" imgW="355320" imgH="368280" progId="Equation.DSMT4">
                  <p:embed/>
                </p:oleObj>
              </mc:Choice>
              <mc:Fallback>
                <p:oleObj name="Equation" r:id="rId18" imgW="355320" imgH="368280" progId="Equation.DSMT4">
                  <p:embed/>
                  <p:pic>
                    <p:nvPicPr>
                      <p:cNvPr id="327703" name="Object 2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086100" y="5154613"/>
                        <a:ext cx="571500" cy="7127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4" name="Object 24"/>
          <p:cNvGraphicFramePr>
            <a:graphicFrameLocks noChangeAspect="1"/>
          </p:cNvGraphicFramePr>
          <p:nvPr/>
        </p:nvGraphicFramePr>
        <p:xfrm>
          <a:off x="3657600" y="5154613"/>
          <a:ext cx="2614613" cy="712787"/>
        </p:xfrm>
        <a:graphic>
          <a:graphicData uri="http://schemas.openxmlformats.org/presentationml/2006/ole">
            <mc:AlternateContent xmlns:mc="http://schemas.openxmlformats.org/markup-compatibility/2006">
              <mc:Choice xmlns:v="urn:schemas-microsoft-com:vml" Requires="v">
                <p:oleObj spid="_x0000_s246603" name="Equation" r:id="rId20" imgW="1625400" imgH="368280" progId="Equation.DSMT4">
                  <p:embed/>
                </p:oleObj>
              </mc:Choice>
              <mc:Fallback>
                <p:oleObj name="Equation" r:id="rId20" imgW="1625400" imgH="368280" progId="Equation.DSMT4">
                  <p:embed/>
                  <p:pic>
                    <p:nvPicPr>
                      <p:cNvPr id="327704" name="Object 2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657600" y="5154613"/>
                        <a:ext cx="2614613" cy="71278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5" name="Object 25"/>
          <p:cNvGraphicFramePr>
            <a:graphicFrameLocks noChangeAspect="1"/>
          </p:cNvGraphicFramePr>
          <p:nvPr/>
        </p:nvGraphicFramePr>
        <p:xfrm>
          <a:off x="5410200" y="5854700"/>
          <a:ext cx="919163" cy="393700"/>
        </p:xfrm>
        <a:graphic>
          <a:graphicData uri="http://schemas.openxmlformats.org/presentationml/2006/ole">
            <mc:AlternateContent xmlns:mc="http://schemas.openxmlformats.org/markup-compatibility/2006">
              <mc:Choice xmlns:v="urn:schemas-microsoft-com:vml" Requires="v">
                <p:oleObj spid="_x0000_s246604" name="Equation" r:id="rId22" imgW="571320" imgH="203040" progId="Equation.DSMT4">
                  <p:embed/>
                </p:oleObj>
              </mc:Choice>
              <mc:Fallback>
                <p:oleObj name="Equation" r:id="rId22" imgW="571320" imgH="203040" progId="Equation.DSMT4">
                  <p:embed/>
                  <p:pic>
                    <p:nvPicPr>
                      <p:cNvPr id="327705" name="Object 25"/>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410200" y="5854700"/>
                        <a:ext cx="919163" cy="3937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06" name="Object 26"/>
          <p:cNvGraphicFramePr>
            <a:graphicFrameLocks noChangeAspect="1"/>
          </p:cNvGraphicFramePr>
          <p:nvPr/>
        </p:nvGraphicFramePr>
        <p:xfrm>
          <a:off x="6354763" y="5867400"/>
          <a:ext cx="1798637" cy="320675"/>
        </p:xfrm>
        <a:graphic>
          <a:graphicData uri="http://schemas.openxmlformats.org/presentationml/2006/ole">
            <mc:AlternateContent xmlns:mc="http://schemas.openxmlformats.org/markup-compatibility/2006">
              <mc:Choice xmlns:v="urn:schemas-microsoft-com:vml" Requires="v">
                <p:oleObj spid="_x0000_s246605" name="Equation" r:id="rId24" imgW="1117440" imgH="164880" progId="Equation.DSMT4">
                  <p:embed/>
                </p:oleObj>
              </mc:Choice>
              <mc:Fallback>
                <p:oleObj name="Equation" r:id="rId24" imgW="1117440" imgH="164880" progId="Equation.DSMT4">
                  <p:embed/>
                  <p:pic>
                    <p:nvPicPr>
                      <p:cNvPr id="327706" name="Object 26"/>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354763" y="5867400"/>
                        <a:ext cx="1798637" cy="3206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
        <p:nvSpPr>
          <p:cNvPr id="327707" name="Oval 27"/>
          <p:cNvSpPr>
            <a:spLocks noChangeArrowheads="1"/>
          </p:cNvSpPr>
          <p:nvPr/>
        </p:nvSpPr>
        <p:spPr bwMode="auto">
          <a:xfrm>
            <a:off x="7848600" y="228600"/>
            <a:ext cx="990600" cy="685800"/>
          </a:xfrm>
          <a:prstGeom prst="ellipse">
            <a:avLst/>
          </a:prstGeom>
          <a:noFill/>
          <a:ln w="12700">
            <a:solidFill>
              <a:srgbClr val="CC0000"/>
            </a:solidFill>
            <a:prstDash val="dash"/>
            <a:round/>
            <a:headEnd/>
            <a:tailEnd/>
          </a:ln>
          <a:effectLst/>
        </p:spPr>
        <p:txBody>
          <a:bodyPr wrap="none" anchor="ctr">
            <a:prstTxWarp prst="textNoShape">
              <a:avLst/>
            </a:prstTxWarp>
            <a:spAutoFit/>
          </a:bodyPr>
          <a:lstStyle/>
          <a:p>
            <a:endParaRPr lang="en-US"/>
          </a:p>
        </p:txBody>
      </p:sp>
      <p:graphicFrame>
        <p:nvGraphicFramePr>
          <p:cNvPr id="327708" name="Object 28"/>
          <p:cNvGraphicFramePr>
            <a:graphicFrameLocks noChangeAspect="1"/>
          </p:cNvGraphicFramePr>
          <p:nvPr/>
        </p:nvGraphicFramePr>
        <p:xfrm>
          <a:off x="5257800" y="2438400"/>
          <a:ext cx="1985963" cy="628650"/>
        </p:xfrm>
        <a:graphic>
          <a:graphicData uri="http://schemas.openxmlformats.org/presentationml/2006/ole">
            <mc:AlternateContent xmlns:mc="http://schemas.openxmlformats.org/markup-compatibility/2006">
              <mc:Choice xmlns:v="urn:schemas-microsoft-com:vml" Requires="v">
                <p:oleObj spid="_x0000_s246606" name="Equation" r:id="rId26" imgW="1091880" imgH="368280" progId="Equation.DSMT4">
                  <p:embed/>
                </p:oleObj>
              </mc:Choice>
              <mc:Fallback>
                <p:oleObj name="Equation" r:id="rId26" imgW="1091880" imgH="368280" progId="Equation.DSMT4">
                  <p:embed/>
                  <p:pic>
                    <p:nvPicPr>
                      <p:cNvPr id="327708" name="Object 2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57800" y="2438400"/>
                        <a:ext cx="1985963" cy="628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709" name="Object 29"/>
          <p:cNvGraphicFramePr>
            <a:graphicFrameLocks noChangeAspect="1"/>
          </p:cNvGraphicFramePr>
          <p:nvPr/>
        </p:nvGraphicFramePr>
        <p:xfrm>
          <a:off x="8062913" y="2438400"/>
          <a:ext cx="623887" cy="628650"/>
        </p:xfrm>
        <a:graphic>
          <a:graphicData uri="http://schemas.openxmlformats.org/presentationml/2006/ole">
            <mc:AlternateContent xmlns:mc="http://schemas.openxmlformats.org/markup-compatibility/2006">
              <mc:Choice xmlns:v="urn:schemas-microsoft-com:vml" Requires="v">
                <p:oleObj spid="_x0000_s246607" name="Equation" r:id="rId28" imgW="342720" imgH="368280" progId="Equation.DSMT4">
                  <p:embed/>
                </p:oleObj>
              </mc:Choice>
              <mc:Fallback>
                <p:oleObj name="Equation" r:id="rId28" imgW="342720" imgH="368280" progId="Equation.DSMT4">
                  <p:embed/>
                  <p:pic>
                    <p:nvPicPr>
                      <p:cNvPr id="327709" name="Object 2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8062913" y="2438400"/>
                        <a:ext cx="623887" cy="62865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710" name="Object 30"/>
          <p:cNvGraphicFramePr>
            <a:graphicFrameLocks noChangeAspect="1"/>
          </p:cNvGraphicFramePr>
          <p:nvPr/>
        </p:nvGraphicFramePr>
        <p:xfrm>
          <a:off x="3581400" y="3027363"/>
          <a:ext cx="3348038" cy="630237"/>
        </p:xfrm>
        <a:graphic>
          <a:graphicData uri="http://schemas.openxmlformats.org/presentationml/2006/ole">
            <mc:AlternateContent xmlns:mc="http://schemas.openxmlformats.org/markup-compatibility/2006">
              <mc:Choice xmlns:v="urn:schemas-microsoft-com:vml" Requires="v">
                <p:oleObj spid="_x0000_s246608" name="Equation" r:id="rId30" imgW="1841400" imgH="368280" progId="Equation.DSMT4">
                  <p:embed/>
                </p:oleObj>
              </mc:Choice>
              <mc:Fallback>
                <p:oleObj name="Equation" r:id="rId30" imgW="1841400" imgH="368280" progId="Equation.DSMT4">
                  <p:embed/>
                  <p:pic>
                    <p:nvPicPr>
                      <p:cNvPr id="327710" name="Object 3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581400" y="3027363"/>
                        <a:ext cx="3348038" cy="630237"/>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FF0000"/>
                            </a:solidFill>
                            <a:miter lim="800000"/>
                            <a:headEnd/>
                            <a:tailEnd/>
                          </a14:hiddenLine>
                        </a:ext>
                      </a:extLst>
                    </p:spPr>
                  </p:pic>
                </p:oleObj>
              </mc:Fallback>
            </mc:AlternateContent>
          </a:graphicData>
        </a:graphic>
      </p:graphicFrame>
      <p:graphicFrame>
        <p:nvGraphicFramePr>
          <p:cNvPr id="327711" name="Object 31"/>
          <p:cNvGraphicFramePr>
            <a:graphicFrameLocks noChangeAspect="1"/>
          </p:cNvGraphicFramePr>
          <p:nvPr/>
        </p:nvGraphicFramePr>
        <p:xfrm>
          <a:off x="5105400" y="3505200"/>
          <a:ext cx="630238" cy="741363"/>
        </p:xfrm>
        <a:graphic>
          <a:graphicData uri="http://schemas.openxmlformats.org/presentationml/2006/ole">
            <mc:AlternateContent xmlns:mc="http://schemas.openxmlformats.org/markup-compatibility/2006">
              <mc:Choice xmlns:v="urn:schemas-microsoft-com:vml" Requires="v">
                <p:oleObj spid="_x0000_s246609" name="Equation" r:id="rId32" imgW="368280" imgH="419040" progId="Equation.DSMT4">
                  <p:embed/>
                </p:oleObj>
              </mc:Choice>
              <mc:Fallback>
                <p:oleObj name="Equation" r:id="rId32" imgW="368280" imgH="419040" progId="Equation.DSMT4">
                  <p:embed/>
                  <p:pic>
                    <p:nvPicPr>
                      <p:cNvPr id="327711" name="Object 3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5105400" y="3505200"/>
                        <a:ext cx="630238" cy="741363"/>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12" name="Object 32"/>
          <p:cNvGraphicFramePr>
            <a:graphicFrameLocks noChangeAspect="1"/>
          </p:cNvGraphicFramePr>
          <p:nvPr/>
        </p:nvGraphicFramePr>
        <p:xfrm>
          <a:off x="5715000" y="3505200"/>
          <a:ext cx="1258888" cy="650875"/>
        </p:xfrm>
        <a:graphic>
          <a:graphicData uri="http://schemas.openxmlformats.org/presentationml/2006/ole">
            <mc:AlternateContent xmlns:mc="http://schemas.openxmlformats.org/markup-compatibility/2006">
              <mc:Choice xmlns:v="urn:schemas-microsoft-com:vml" Requires="v">
                <p:oleObj spid="_x0000_s246610" name="Equation" r:id="rId34" imgW="736560" imgH="368280" progId="Equation.DSMT4">
                  <p:embed/>
                </p:oleObj>
              </mc:Choice>
              <mc:Fallback>
                <p:oleObj name="Equation" r:id="rId34" imgW="736560" imgH="368280" progId="Equation.DSMT4">
                  <p:embed/>
                  <p:pic>
                    <p:nvPicPr>
                      <p:cNvPr id="327712" name="Object 3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715000" y="3505200"/>
                        <a:ext cx="1258888" cy="650875"/>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13" name="Object 33"/>
          <p:cNvGraphicFramePr>
            <a:graphicFrameLocks noChangeAspect="1"/>
          </p:cNvGraphicFramePr>
          <p:nvPr/>
        </p:nvGraphicFramePr>
        <p:xfrm>
          <a:off x="6288088" y="4278313"/>
          <a:ext cx="569912" cy="368300"/>
        </p:xfrm>
        <a:graphic>
          <a:graphicData uri="http://schemas.openxmlformats.org/presentationml/2006/ole">
            <mc:AlternateContent xmlns:mc="http://schemas.openxmlformats.org/markup-compatibility/2006">
              <mc:Choice xmlns:v="urn:schemas-microsoft-com:vml" Requires="v">
                <p:oleObj spid="_x0000_s246611" name="Equation" r:id="rId36" imgW="368280" imgH="203040" progId="Equation.DSMT4">
                  <p:embed/>
                </p:oleObj>
              </mc:Choice>
              <mc:Fallback>
                <p:oleObj name="Equation" r:id="rId36" imgW="368280" imgH="203040" progId="Equation.DSMT4">
                  <p:embed/>
                  <p:pic>
                    <p:nvPicPr>
                      <p:cNvPr id="327713" name="Object 3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6288088" y="4278313"/>
                        <a:ext cx="569912"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graphicFrame>
        <p:nvGraphicFramePr>
          <p:cNvPr id="327714" name="Object 34"/>
          <p:cNvGraphicFramePr>
            <a:graphicFrameLocks noChangeAspect="1"/>
          </p:cNvGraphicFramePr>
          <p:nvPr/>
        </p:nvGraphicFramePr>
        <p:xfrm>
          <a:off x="6892925" y="4203700"/>
          <a:ext cx="2022475" cy="368300"/>
        </p:xfrm>
        <a:graphic>
          <a:graphicData uri="http://schemas.openxmlformats.org/presentationml/2006/ole">
            <mc:AlternateContent xmlns:mc="http://schemas.openxmlformats.org/markup-compatibility/2006">
              <mc:Choice xmlns:v="urn:schemas-microsoft-com:vml" Requires="v">
                <p:oleObj spid="_x0000_s246612" name="Equation" r:id="rId38" imgW="1307880" imgH="203040" progId="Equation.DSMT4">
                  <p:embed/>
                </p:oleObj>
              </mc:Choice>
              <mc:Fallback>
                <p:oleObj name="Equation" r:id="rId38" imgW="1307880" imgH="203040" progId="Equation.DSMT4">
                  <p:embed/>
                  <p:pic>
                    <p:nvPicPr>
                      <p:cNvPr id="327714" name="Object 34"/>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6892925" y="4203700"/>
                        <a:ext cx="2022475" cy="368300"/>
                      </a:xfrm>
                      <a:prstGeom prst="rect">
                        <a:avLst/>
                      </a:prstGeom>
                      <a:noFill/>
                      <a:ln>
                        <a:noFill/>
                      </a:ln>
                      <a:extLst>
                        <a:ext uri="{909E8E84-426E-40dd-AFC4-6F175D3DCCD1}">
                          <a14:hiddenFill xmlns="" xmlns:a14="http://schemas.microsoft.com/office/drawing/2010/main">
                            <a:solidFill>
                              <a:srgbClr val="99FFCC"/>
                            </a:solidFill>
                          </a14:hiddenFill>
                        </a:ext>
                        <a:ext uri="{91240B29-F687-4f45-9708-019B960494DF}">
                          <a14:hiddenLine xmlns="" xmlns:a14="http://schemas.microsoft.com/office/drawing/2010/main" w="28575">
                            <a:solidFill>
                              <a:srgbClr val="CC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8928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7686"/>
                                        </p:tgtEl>
                                        <p:attrNameLst>
                                          <p:attrName>style.visibility</p:attrName>
                                        </p:attrNameLst>
                                      </p:cBhvr>
                                      <p:to>
                                        <p:strVal val="visible"/>
                                      </p:to>
                                    </p:set>
                                    <p:animEffect transition="in" filter="wipe(left)">
                                      <p:cBhvr>
                                        <p:cTn id="7" dur="500"/>
                                        <p:tgtEl>
                                          <p:spTgt spid="32768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27707"/>
                                        </p:tgtEl>
                                        <p:attrNameLst>
                                          <p:attrName>style.visibility</p:attrName>
                                        </p:attrNameLst>
                                      </p:cBhvr>
                                      <p:to>
                                        <p:strVal val="visible"/>
                                      </p:to>
                                    </p:set>
                                    <p:anim calcmode="lin" valueType="num">
                                      <p:cBhvr>
                                        <p:cTn id="19" dur="500" fill="hold"/>
                                        <p:tgtEl>
                                          <p:spTgt spid="327707"/>
                                        </p:tgtEl>
                                        <p:attrNameLst>
                                          <p:attrName>ppt_w</p:attrName>
                                        </p:attrNameLst>
                                      </p:cBhvr>
                                      <p:tavLst>
                                        <p:tav tm="0">
                                          <p:val>
                                            <p:fltVal val="0"/>
                                          </p:val>
                                        </p:tav>
                                        <p:tav tm="100000">
                                          <p:val>
                                            <p:strVal val="#ppt_w"/>
                                          </p:val>
                                        </p:tav>
                                      </p:tavLst>
                                    </p:anim>
                                    <p:anim calcmode="lin" valueType="num">
                                      <p:cBhvr>
                                        <p:cTn id="20" dur="500" fill="hold"/>
                                        <p:tgtEl>
                                          <p:spTgt spid="327707"/>
                                        </p:tgtEl>
                                        <p:attrNameLst>
                                          <p:attrName>ppt_h</p:attrName>
                                        </p:attrNameLst>
                                      </p:cBhvr>
                                      <p:tavLst>
                                        <p:tav tm="0">
                                          <p:val>
                                            <p:fltVal val="0"/>
                                          </p:val>
                                        </p:tav>
                                        <p:tav tm="100000">
                                          <p:val>
                                            <p:strVal val="#ppt_h"/>
                                          </p:val>
                                        </p:tav>
                                      </p:tavLst>
                                    </p:anim>
                                    <p:animEffect transition="in" filter="fade">
                                      <p:cBhvr>
                                        <p:cTn id="21" dur="500"/>
                                        <p:tgtEl>
                                          <p:spTgt spid="32770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27687"/>
                                        </p:tgtEl>
                                        <p:attrNameLst>
                                          <p:attrName>style.visibility</p:attrName>
                                        </p:attrNameLst>
                                      </p:cBhvr>
                                      <p:to>
                                        <p:strVal val="visible"/>
                                      </p:to>
                                    </p:set>
                                    <p:animEffect transition="in" filter="wipe(left)">
                                      <p:cBhvr>
                                        <p:cTn id="26" dur="500"/>
                                        <p:tgtEl>
                                          <p:spTgt spid="32768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27691"/>
                                        </p:tgtEl>
                                        <p:attrNameLst>
                                          <p:attrName>style.visibility</p:attrName>
                                        </p:attrNameLst>
                                      </p:cBhvr>
                                      <p:to>
                                        <p:strVal val="visible"/>
                                      </p:to>
                                    </p:set>
                                    <p:animEffect transition="in" filter="wipe(left)">
                                      <p:cBhvr>
                                        <p:cTn id="31" dur="500"/>
                                        <p:tgtEl>
                                          <p:spTgt spid="32769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iterate type="wd">
                                    <p:tmPct val="10000"/>
                                  </p:iterate>
                                  <p:childTnLst>
                                    <p:set>
                                      <p:cBhvr>
                                        <p:cTn id="35" dur="1" fill="hold">
                                          <p:stCondLst>
                                            <p:cond delay="0"/>
                                          </p:stCondLst>
                                        </p:cTn>
                                        <p:tgtEl>
                                          <p:spTgt spid="327692"/>
                                        </p:tgtEl>
                                        <p:attrNameLst>
                                          <p:attrName>style.visibility</p:attrName>
                                        </p:attrNameLst>
                                      </p:cBhvr>
                                      <p:to>
                                        <p:strVal val="visible"/>
                                      </p:to>
                                    </p:set>
                                    <p:animEffect transition="in" filter="wipe(left)">
                                      <p:cBhvr>
                                        <p:cTn id="36" dur="500"/>
                                        <p:tgtEl>
                                          <p:spTgt spid="32769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27693"/>
                                        </p:tgtEl>
                                        <p:attrNameLst>
                                          <p:attrName>style.visibility</p:attrName>
                                        </p:attrNameLst>
                                      </p:cBhvr>
                                      <p:to>
                                        <p:strVal val="visible"/>
                                      </p:to>
                                    </p:set>
                                    <p:animEffect transition="in" filter="wipe(left)">
                                      <p:cBhvr>
                                        <p:cTn id="41" dur="500"/>
                                        <p:tgtEl>
                                          <p:spTgt spid="32769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327689"/>
                                        </p:tgtEl>
                                        <p:attrNameLst>
                                          <p:attrName>style.visibility</p:attrName>
                                        </p:attrNameLst>
                                      </p:cBhvr>
                                      <p:to>
                                        <p:strVal val="visible"/>
                                      </p:to>
                                    </p:set>
                                    <p:animEffect transition="in" filter="wipe(left)">
                                      <p:cBhvr>
                                        <p:cTn id="46" dur="500"/>
                                        <p:tgtEl>
                                          <p:spTgt spid="327689"/>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327708"/>
                                        </p:tgtEl>
                                        <p:attrNameLst>
                                          <p:attrName>style.visibility</p:attrName>
                                        </p:attrNameLst>
                                      </p:cBhvr>
                                      <p:to>
                                        <p:strVal val="visible"/>
                                      </p:to>
                                    </p:set>
                                    <p:animEffect transition="in" filter="wipe(left)">
                                      <p:cBhvr>
                                        <p:cTn id="51" dur="500"/>
                                        <p:tgtEl>
                                          <p:spTgt spid="32770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nodeType="clickEffect">
                                  <p:stCondLst>
                                    <p:cond delay="0"/>
                                  </p:stCondLst>
                                  <p:childTnLst>
                                    <p:set>
                                      <p:cBhvr>
                                        <p:cTn id="55" dur="1" fill="hold">
                                          <p:stCondLst>
                                            <p:cond delay="0"/>
                                          </p:stCondLst>
                                        </p:cTn>
                                        <p:tgtEl>
                                          <p:spTgt spid="327694"/>
                                        </p:tgtEl>
                                        <p:attrNameLst>
                                          <p:attrName>style.visibility</p:attrName>
                                        </p:attrNameLst>
                                      </p:cBhvr>
                                      <p:to>
                                        <p:strVal val="visible"/>
                                      </p:to>
                                    </p:set>
                                    <p:animEffect transition="in" filter="wipe(left)">
                                      <p:cBhvr>
                                        <p:cTn id="56" dur="500"/>
                                        <p:tgtEl>
                                          <p:spTgt spid="32769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327709"/>
                                        </p:tgtEl>
                                        <p:attrNameLst>
                                          <p:attrName>style.visibility</p:attrName>
                                        </p:attrNameLst>
                                      </p:cBhvr>
                                      <p:to>
                                        <p:strVal val="visible"/>
                                      </p:to>
                                    </p:set>
                                    <p:animEffect transition="in" filter="wipe(left)">
                                      <p:cBhvr>
                                        <p:cTn id="61" dur="500"/>
                                        <p:tgtEl>
                                          <p:spTgt spid="32770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27695"/>
                                        </p:tgtEl>
                                        <p:attrNameLst>
                                          <p:attrName>style.visibility</p:attrName>
                                        </p:attrNameLst>
                                      </p:cBhvr>
                                      <p:to>
                                        <p:strVal val="visible"/>
                                      </p:to>
                                    </p:set>
                                    <p:animEffect transition="in" filter="wipe(left)">
                                      <p:cBhvr>
                                        <p:cTn id="66" dur="500"/>
                                        <p:tgtEl>
                                          <p:spTgt spid="32769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27696"/>
                                        </p:tgtEl>
                                        <p:attrNameLst>
                                          <p:attrName>style.visibility</p:attrName>
                                        </p:attrNameLst>
                                      </p:cBhvr>
                                      <p:to>
                                        <p:strVal val="visible"/>
                                      </p:to>
                                    </p:set>
                                    <p:animEffect transition="in" filter="wipe(left)">
                                      <p:cBhvr>
                                        <p:cTn id="71" dur="500"/>
                                        <p:tgtEl>
                                          <p:spTgt spid="327696"/>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327710"/>
                                        </p:tgtEl>
                                        <p:attrNameLst>
                                          <p:attrName>style.visibility</p:attrName>
                                        </p:attrNameLst>
                                      </p:cBhvr>
                                      <p:to>
                                        <p:strVal val="visible"/>
                                      </p:to>
                                    </p:set>
                                    <p:animEffect transition="in" filter="wipe(left)">
                                      <p:cBhvr>
                                        <p:cTn id="76" dur="500"/>
                                        <p:tgtEl>
                                          <p:spTgt spid="327710"/>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iterate type="wd">
                                    <p:tmPct val="10000"/>
                                  </p:iterate>
                                  <p:childTnLst>
                                    <p:set>
                                      <p:cBhvr>
                                        <p:cTn id="80" dur="1" fill="hold">
                                          <p:stCondLst>
                                            <p:cond delay="0"/>
                                          </p:stCondLst>
                                        </p:cTn>
                                        <p:tgtEl>
                                          <p:spTgt spid="327688"/>
                                        </p:tgtEl>
                                        <p:attrNameLst>
                                          <p:attrName>style.visibility</p:attrName>
                                        </p:attrNameLst>
                                      </p:cBhvr>
                                      <p:to>
                                        <p:strVal val="visible"/>
                                      </p:to>
                                    </p:set>
                                    <p:animEffect transition="in" filter="wipe(left)">
                                      <p:cBhvr>
                                        <p:cTn id="81" dur="500"/>
                                        <p:tgtEl>
                                          <p:spTgt spid="32768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nodeType="clickEffect">
                                  <p:stCondLst>
                                    <p:cond delay="0"/>
                                  </p:stCondLst>
                                  <p:childTnLst>
                                    <p:set>
                                      <p:cBhvr>
                                        <p:cTn id="85" dur="1" fill="hold">
                                          <p:stCondLst>
                                            <p:cond delay="0"/>
                                          </p:stCondLst>
                                        </p:cTn>
                                        <p:tgtEl>
                                          <p:spTgt spid="327690"/>
                                        </p:tgtEl>
                                        <p:attrNameLst>
                                          <p:attrName>style.visibility</p:attrName>
                                        </p:attrNameLst>
                                      </p:cBhvr>
                                      <p:to>
                                        <p:strVal val="visible"/>
                                      </p:to>
                                    </p:set>
                                    <p:animEffect transition="in" filter="wipe(left)">
                                      <p:cBhvr>
                                        <p:cTn id="86" dur="500"/>
                                        <p:tgtEl>
                                          <p:spTgt spid="32769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27711"/>
                                        </p:tgtEl>
                                        <p:attrNameLst>
                                          <p:attrName>style.visibility</p:attrName>
                                        </p:attrNameLst>
                                      </p:cBhvr>
                                      <p:to>
                                        <p:strVal val="visible"/>
                                      </p:to>
                                    </p:set>
                                    <p:animEffect transition="in" filter="wipe(left)">
                                      <p:cBhvr>
                                        <p:cTn id="91" dur="500"/>
                                        <p:tgtEl>
                                          <p:spTgt spid="327711"/>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27712"/>
                                        </p:tgtEl>
                                        <p:attrNameLst>
                                          <p:attrName>style.visibility</p:attrName>
                                        </p:attrNameLst>
                                      </p:cBhvr>
                                      <p:to>
                                        <p:strVal val="visible"/>
                                      </p:to>
                                    </p:set>
                                    <p:animEffect transition="in" filter="wipe(left)">
                                      <p:cBhvr>
                                        <p:cTn id="96" dur="500"/>
                                        <p:tgtEl>
                                          <p:spTgt spid="32771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iterate type="wd">
                                    <p:tmPct val="10000"/>
                                  </p:iterate>
                                  <p:childTnLst>
                                    <p:set>
                                      <p:cBhvr>
                                        <p:cTn id="100" dur="1" fill="hold">
                                          <p:stCondLst>
                                            <p:cond delay="0"/>
                                          </p:stCondLst>
                                        </p:cTn>
                                        <p:tgtEl>
                                          <p:spTgt spid="327697"/>
                                        </p:tgtEl>
                                        <p:attrNameLst>
                                          <p:attrName>style.visibility</p:attrName>
                                        </p:attrNameLst>
                                      </p:cBhvr>
                                      <p:to>
                                        <p:strVal val="visible"/>
                                      </p:to>
                                    </p:set>
                                    <p:animEffect transition="in" filter="wipe(left)">
                                      <p:cBhvr>
                                        <p:cTn id="101" dur="500"/>
                                        <p:tgtEl>
                                          <p:spTgt spid="327697"/>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327698"/>
                                        </p:tgtEl>
                                        <p:attrNameLst>
                                          <p:attrName>style.visibility</p:attrName>
                                        </p:attrNameLst>
                                      </p:cBhvr>
                                      <p:to>
                                        <p:strVal val="visible"/>
                                      </p:to>
                                    </p:set>
                                    <p:animEffect transition="in" filter="wipe(left)">
                                      <p:cBhvr>
                                        <p:cTn id="106" dur="500"/>
                                        <p:tgtEl>
                                          <p:spTgt spid="327698"/>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327713"/>
                                        </p:tgtEl>
                                        <p:attrNameLst>
                                          <p:attrName>style.visibility</p:attrName>
                                        </p:attrNameLst>
                                      </p:cBhvr>
                                      <p:to>
                                        <p:strVal val="visible"/>
                                      </p:to>
                                    </p:set>
                                    <p:animEffect transition="in" filter="wipe(left)">
                                      <p:cBhvr>
                                        <p:cTn id="111" dur="500"/>
                                        <p:tgtEl>
                                          <p:spTgt spid="32771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327714"/>
                                        </p:tgtEl>
                                        <p:attrNameLst>
                                          <p:attrName>style.visibility</p:attrName>
                                        </p:attrNameLst>
                                      </p:cBhvr>
                                      <p:to>
                                        <p:strVal val="visible"/>
                                      </p:to>
                                    </p:set>
                                    <p:animEffect transition="in" filter="wipe(left)">
                                      <p:cBhvr>
                                        <p:cTn id="116" dur="500"/>
                                        <p:tgtEl>
                                          <p:spTgt spid="32771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327699"/>
                                        </p:tgtEl>
                                        <p:attrNameLst>
                                          <p:attrName>style.visibility</p:attrName>
                                        </p:attrNameLst>
                                      </p:cBhvr>
                                      <p:to>
                                        <p:strVal val="visible"/>
                                      </p:to>
                                    </p:set>
                                    <p:animEffect transition="in" filter="wipe(left)">
                                      <p:cBhvr>
                                        <p:cTn id="121" dur="500"/>
                                        <p:tgtEl>
                                          <p:spTgt spid="327699"/>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327700"/>
                                        </p:tgtEl>
                                        <p:attrNameLst>
                                          <p:attrName>style.visibility</p:attrName>
                                        </p:attrNameLst>
                                      </p:cBhvr>
                                      <p:to>
                                        <p:strVal val="visible"/>
                                      </p:to>
                                    </p:set>
                                    <p:animEffect transition="in" filter="wipe(left)">
                                      <p:cBhvr>
                                        <p:cTn id="126" dur="500"/>
                                        <p:tgtEl>
                                          <p:spTgt spid="327700"/>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nodeType="clickEffect">
                                  <p:stCondLst>
                                    <p:cond delay="0"/>
                                  </p:stCondLst>
                                  <p:childTnLst>
                                    <p:set>
                                      <p:cBhvr>
                                        <p:cTn id="130" dur="1" fill="hold">
                                          <p:stCondLst>
                                            <p:cond delay="0"/>
                                          </p:stCondLst>
                                        </p:cTn>
                                        <p:tgtEl>
                                          <p:spTgt spid="327703"/>
                                        </p:tgtEl>
                                        <p:attrNameLst>
                                          <p:attrName>style.visibility</p:attrName>
                                        </p:attrNameLst>
                                      </p:cBhvr>
                                      <p:to>
                                        <p:strVal val="visible"/>
                                      </p:to>
                                    </p:set>
                                    <p:animEffect transition="in" filter="wipe(left)">
                                      <p:cBhvr>
                                        <p:cTn id="131" dur="500"/>
                                        <p:tgtEl>
                                          <p:spTgt spid="327703"/>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nodeType="clickEffect">
                                  <p:stCondLst>
                                    <p:cond delay="0"/>
                                  </p:stCondLst>
                                  <p:childTnLst>
                                    <p:set>
                                      <p:cBhvr>
                                        <p:cTn id="135" dur="1" fill="hold">
                                          <p:stCondLst>
                                            <p:cond delay="0"/>
                                          </p:stCondLst>
                                        </p:cTn>
                                        <p:tgtEl>
                                          <p:spTgt spid="327704"/>
                                        </p:tgtEl>
                                        <p:attrNameLst>
                                          <p:attrName>style.visibility</p:attrName>
                                        </p:attrNameLst>
                                      </p:cBhvr>
                                      <p:to>
                                        <p:strVal val="visible"/>
                                      </p:to>
                                    </p:set>
                                    <p:animEffect transition="in" filter="wipe(left)">
                                      <p:cBhvr>
                                        <p:cTn id="136" dur="500"/>
                                        <p:tgtEl>
                                          <p:spTgt spid="327704"/>
                                        </p:tgtEl>
                                      </p:cBhvr>
                                    </p:animEffect>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grpId="0" nodeType="clickEffect">
                                  <p:stCondLst>
                                    <p:cond delay="0"/>
                                  </p:stCondLst>
                                  <p:iterate type="wd">
                                    <p:tmPct val="10000"/>
                                  </p:iterate>
                                  <p:childTnLst>
                                    <p:set>
                                      <p:cBhvr>
                                        <p:cTn id="140" dur="1" fill="hold">
                                          <p:stCondLst>
                                            <p:cond delay="0"/>
                                          </p:stCondLst>
                                        </p:cTn>
                                        <p:tgtEl>
                                          <p:spTgt spid="327701"/>
                                        </p:tgtEl>
                                        <p:attrNameLst>
                                          <p:attrName>style.visibility</p:attrName>
                                        </p:attrNameLst>
                                      </p:cBhvr>
                                      <p:to>
                                        <p:strVal val="visible"/>
                                      </p:to>
                                    </p:set>
                                    <p:animEffect transition="in" filter="wipe(left)">
                                      <p:cBhvr>
                                        <p:cTn id="141" dur="500"/>
                                        <p:tgtEl>
                                          <p:spTgt spid="327701"/>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327702"/>
                                        </p:tgtEl>
                                        <p:attrNameLst>
                                          <p:attrName>style.visibility</p:attrName>
                                        </p:attrNameLst>
                                      </p:cBhvr>
                                      <p:to>
                                        <p:strVal val="visible"/>
                                      </p:to>
                                    </p:set>
                                    <p:animEffect transition="in" filter="wipe(left)">
                                      <p:cBhvr>
                                        <p:cTn id="146" dur="500"/>
                                        <p:tgtEl>
                                          <p:spTgt spid="327702"/>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nodeType="clickEffect">
                                  <p:stCondLst>
                                    <p:cond delay="0"/>
                                  </p:stCondLst>
                                  <p:childTnLst>
                                    <p:set>
                                      <p:cBhvr>
                                        <p:cTn id="150" dur="1" fill="hold">
                                          <p:stCondLst>
                                            <p:cond delay="0"/>
                                          </p:stCondLst>
                                        </p:cTn>
                                        <p:tgtEl>
                                          <p:spTgt spid="327705"/>
                                        </p:tgtEl>
                                        <p:attrNameLst>
                                          <p:attrName>style.visibility</p:attrName>
                                        </p:attrNameLst>
                                      </p:cBhvr>
                                      <p:to>
                                        <p:strVal val="visible"/>
                                      </p:to>
                                    </p:set>
                                    <p:animEffect transition="in" filter="wipe(left)">
                                      <p:cBhvr>
                                        <p:cTn id="151" dur="500"/>
                                        <p:tgtEl>
                                          <p:spTgt spid="327705"/>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nodeType="clickEffect">
                                  <p:stCondLst>
                                    <p:cond delay="0"/>
                                  </p:stCondLst>
                                  <p:childTnLst>
                                    <p:set>
                                      <p:cBhvr>
                                        <p:cTn id="155" dur="1" fill="hold">
                                          <p:stCondLst>
                                            <p:cond delay="0"/>
                                          </p:stCondLst>
                                        </p:cTn>
                                        <p:tgtEl>
                                          <p:spTgt spid="327706"/>
                                        </p:tgtEl>
                                        <p:attrNameLst>
                                          <p:attrName>style.visibility</p:attrName>
                                        </p:attrNameLst>
                                      </p:cBhvr>
                                      <p:to>
                                        <p:strVal val="visible"/>
                                      </p:to>
                                    </p:set>
                                    <p:animEffect transition="in" filter="wipe(left)">
                                      <p:cBhvr>
                                        <p:cTn id="156" dur="500"/>
                                        <p:tgtEl>
                                          <p:spTgt spid="327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6" grpId="0"/>
      <p:bldP spid="327687" grpId="0"/>
      <p:bldP spid="327688" grpId="0"/>
      <p:bldP spid="327691" grpId="0"/>
      <p:bldP spid="327692" grpId="0"/>
      <p:bldP spid="327693" grpId="0"/>
      <p:bldP spid="327695" grpId="0"/>
      <p:bldP spid="327697" grpId="0"/>
      <p:bldP spid="327699" grpId="0"/>
      <p:bldP spid="327701" grpId="0" animBg="1"/>
      <p:bldP spid="3277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Nov. 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DA092534-CEB4-6140-93FE-0EA1FF9AFF86}" type="slidenum">
              <a:rPr lang="en-US"/>
              <a:pPr/>
              <a:t>7</a:t>
            </a:fld>
            <a:endParaRPr lang="en-US"/>
          </a:p>
        </p:txBody>
      </p:sp>
      <p:pic>
        <p:nvPicPr>
          <p:cNvPr id="328706" name="Picture 2" descr="FG26_011"/>
          <p:cNvPicPr>
            <a:picLocks noChangeAspect="1" noChangeArrowheads="1"/>
          </p:cNvPicPr>
          <p:nvPr/>
        </p:nvPicPr>
        <p:blipFill>
          <a:blip r:embed="rId3"/>
          <a:srcRect/>
          <a:stretch>
            <a:fillRect/>
          </a:stretch>
        </p:blipFill>
        <p:spPr bwMode="auto">
          <a:xfrm>
            <a:off x="5791200" y="495300"/>
            <a:ext cx="3352800" cy="2171700"/>
          </a:xfrm>
          <a:prstGeom prst="rect">
            <a:avLst/>
          </a:prstGeom>
          <a:noFill/>
        </p:spPr>
      </p:pic>
      <p:sp>
        <p:nvSpPr>
          <p:cNvPr id="328707" name="Rectangle 3"/>
          <p:cNvSpPr>
            <a:spLocks noGrp="1" noChangeArrowheads="1"/>
          </p:cNvSpPr>
          <p:nvPr>
            <p:ph type="body" idx="1"/>
          </p:nvPr>
        </p:nvSpPr>
        <p:spPr>
          <a:xfrm>
            <a:off x="228600" y="533400"/>
            <a:ext cx="5715000" cy="2362200"/>
          </a:xfrm>
        </p:spPr>
        <p:txBody>
          <a:bodyPr/>
          <a:lstStyle/>
          <a:p>
            <a:pPr>
              <a:lnSpc>
                <a:spcPct val="90000"/>
              </a:lnSpc>
            </a:pPr>
            <a:r>
              <a:rPr lang="en-US" dirty="0"/>
              <a:t>Some circuits are very complicated to do the analysis using the simple combinations of resistors</a:t>
            </a:r>
          </a:p>
          <a:p>
            <a:pPr lvl="1">
              <a:lnSpc>
                <a:spcPct val="90000"/>
              </a:lnSpc>
            </a:pPr>
            <a:r>
              <a:rPr lang="en-US" dirty="0"/>
              <a:t>G. R. Kirchhoff devised two rules to deal with complicated circuits.</a:t>
            </a:r>
          </a:p>
        </p:txBody>
      </p:sp>
      <p:sp>
        <p:nvSpPr>
          <p:cNvPr id="328708" name="Rectangle 4"/>
          <p:cNvSpPr>
            <a:spLocks noGrp="1" noChangeArrowheads="1"/>
          </p:cNvSpPr>
          <p:nvPr>
            <p:ph type="title"/>
          </p:nvPr>
        </p:nvSpPr>
        <p:spPr>
          <a:xfrm>
            <a:off x="838200" y="0"/>
            <a:ext cx="7239000" cy="609600"/>
          </a:xfrm>
        </p:spPr>
        <p:txBody>
          <a:bodyPr/>
          <a:lstStyle/>
          <a:p>
            <a:r>
              <a:rPr lang="en-US" dirty="0"/>
              <a:t> Kirchhoff’s Rules – the 1</a:t>
            </a:r>
            <a:r>
              <a:rPr lang="en-US" baseline="30000" dirty="0"/>
              <a:t>st</a:t>
            </a:r>
            <a:r>
              <a:rPr lang="en-US" dirty="0"/>
              <a:t> Rule</a:t>
            </a:r>
          </a:p>
        </p:txBody>
      </p:sp>
      <p:graphicFrame>
        <p:nvGraphicFramePr>
          <p:cNvPr id="328709" name="Object 5"/>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7660" name="Equation" r:id="rId4" imgW="914400" imgH="190080" progId="Equation.DSMT4">
                  <p:embed/>
                </p:oleObj>
              </mc:Choice>
              <mc:Fallback>
                <p:oleObj name="Equation" r:id="rId4" imgW="914400" imgH="190080" progId="Equation.DSMT4">
                  <p:embed/>
                  <p:pic>
                    <p:nvPicPr>
                      <p:cNvPr id="32870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28710" name="Rectangle 6"/>
          <p:cNvSpPr>
            <a:spLocks noChangeArrowheads="1"/>
          </p:cNvSpPr>
          <p:nvPr/>
        </p:nvSpPr>
        <p:spPr bwMode="auto">
          <a:xfrm>
            <a:off x="304800" y="2667000"/>
            <a:ext cx="8686800" cy="3657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Kirchhoff’s rules are based on </a:t>
            </a:r>
            <a:r>
              <a:rPr lang="en-US" sz="3200" b="1" u="sng" dirty="0">
                <a:solidFill>
                  <a:srgbClr val="FF0000"/>
                </a:solidFill>
                <a:latin typeface="Arial Narrow" charset="0"/>
              </a:rPr>
              <a:t>conservation of charge and conservation of energy</a:t>
            </a:r>
          </a:p>
          <a:p>
            <a:pPr marL="742950" lvl="1" indent="-285750">
              <a:spcBef>
                <a:spcPct val="20000"/>
              </a:spcBef>
              <a:buFontTx/>
              <a:buChar char="–"/>
            </a:pPr>
            <a:r>
              <a:rPr lang="en-US" sz="2800" dirty="0">
                <a:solidFill>
                  <a:srgbClr val="660066"/>
                </a:solidFill>
                <a:latin typeface="Arial Narrow" charset="0"/>
                <a:ea typeface="ＭＳ Ｐゴシック" charset="-128"/>
              </a:rPr>
              <a:t>Kirchhoff’s 1</a:t>
            </a:r>
            <a:r>
              <a:rPr lang="en-US" sz="2800" baseline="30000" dirty="0">
                <a:solidFill>
                  <a:srgbClr val="660066"/>
                </a:solidFill>
                <a:latin typeface="Arial Narrow" charset="0"/>
                <a:ea typeface="ＭＳ Ｐゴシック" charset="-128"/>
              </a:rPr>
              <a:t>st</a:t>
            </a:r>
            <a:r>
              <a:rPr lang="en-US" sz="2800" dirty="0">
                <a:solidFill>
                  <a:srgbClr val="660066"/>
                </a:solidFill>
                <a:latin typeface="Arial Narrow" charset="0"/>
                <a:ea typeface="ＭＳ Ｐゴシック" charset="-128"/>
              </a:rPr>
              <a:t> rule: The junction rule, </a:t>
            </a:r>
            <a:r>
              <a:rPr lang="en-US" sz="2800" b="1" u="sng" dirty="0">
                <a:solidFill>
                  <a:srgbClr val="FF0000"/>
                </a:solidFill>
                <a:latin typeface="Arial Narrow" charset="0"/>
                <a:ea typeface="ＭＳ Ｐゴシック" charset="-128"/>
              </a:rPr>
              <a:t>charge conservation</a:t>
            </a:r>
            <a:r>
              <a:rPr lang="en-US" sz="2800" dirty="0">
                <a:solidFill>
                  <a:srgbClr val="660066"/>
                </a:solidFill>
                <a:latin typeface="Arial Narrow" charset="0"/>
                <a:ea typeface="ＭＳ Ｐゴシック" charset="-128"/>
              </a:rPr>
              <a:t>.</a:t>
            </a:r>
          </a:p>
          <a:p>
            <a:pPr marL="1143000" lvl="2" indent="-228600">
              <a:spcBef>
                <a:spcPct val="20000"/>
              </a:spcBef>
              <a:buFontTx/>
              <a:buChar char="•"/>
            </a:pPr>
            <a:r>
              <a:rPr lang="en-US" dirty="0">
                <a:solidFill>
                  <a:srgbClr val="003300"/>
                </a:solidFill>
                <a:latin typeface="Arial Narrow" charset="0"/>
                <a:ea typeface="ＭＳ Ｐゴシック" charset="-128"/>
              </a:rPr>
              <a:t>At any junction point, the sum of all currents entering the junction must equal to the sum of all currents leaving the junction. </a:t>
            </a:r>
            <a:r>
              <a:rPr lang="en-US" dirty="0"/>
              <a:t>(</a:t>
            </a:r>
            <a:r>
              <a:rPr lang="en-US" dirty="0">
                <a:solidFill>
                  <a:srgbClr val="CC00CC"/>
                </a:solidFill>
                <a:latin typeface="+mj-lt"/>
              </a:rPr>
              <a:t>poll 5</a:t>
            </a:r>
            <a:r>
              <a:rPr lang="en-US" dirty="0"/>
              <a:t>)</a:t>
            </a:r>
            <a:endParaRPr lang="en-US" dirty="0">
              <a:solidFill>
                <a:srgbClr val="003300"/>
              </a:solidFill>
              <a:latin typeface="Arial Narrow" charset="0"/>
              <a:ea typeface="ＭＳ Ｐゴシック" charset="-128"/>
            </a:endParaRPr>
          </a:p>
          <a:p>
            <a:pPr marL="1143000" lvl="2" indent="-228600">
              <a:spcBef>
                <a:spcPct val="20000"/>
              </a:spcBef>
              <a:buFontTx/>
              <a:buChar char="•"/>
            </a:pPr>
            <a:r>
              <a:rPr lang="en-US" dirty="0">
                <a:solidFill>
                  <a:srgbClr val="003300"/>
                </a:solidFill>
                <a:latin typeface="Arial Narrow" charset="0"/>
                <a:ea typeface="ＭＳ Ｐゴシック" charset="-128"/>
              </a:rPr>
              <a:t>In other words, what goes in must come out.</a:t>
            </a:r>
          </a:p>
          <a:p>
            <a:pPr marL="1143000" lvl="2" indent="-228600">
              <a:spcBef>
                <a:spcPct val="20000"/>
              </a:spcBef>
              <a:buFontTx/>
              <a:buChar char="•"/>
            </a:pPr>
            <a:r>
              <a:rPr lang="en-US" dirty="0">
                <a:solidFill>
                  <a:srgbClr val="003300"/>
                </a:solidFill>
                <a:latin typeface="Arial Narrow" charset="0"/>
                <a:ea typeface="ＭＳ Ｐゴシック" charset="-128"/>
              </a:rPr>
              <a:t>At junction </a:t>
            </a:r>
            <a:r>
              <a:rPr lang="en-US" dirty="0">
                <a:solidFill>
                  <a:srgbClr val="003300"/>
                </a:solidFill>
                <a:latin typeface="Monotype Corsiva" charset="0"/>
                <a:ea typeface="ＭＳ Ｐゴシック" charset="-128"/>
              </a:rPr>
              <a:t>a</a:t>
            </a:r>
            <a:r>
              <a:rPr lang="en-US" dirty="0">
                <a:solidFill>
                  <a:srgbClr val="003300"/>
                </a:solidFill>
                <a:latin typeface="Arial Narrow" charset="0"/>
                <a:ea typeface="ＭＳ Ｐゴシック" charset="-128"/>
              </a:rPr>
              <a:t> in the figure,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comes into the junction while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and I</a:t>
            </a:r>
            <a:r>
              <a:rPr lang="en-US" baseline="-25000" dirty="0">
                <a:solidFill>
                  <a:srgbClr val="003300"/>
                </a:solidFill>
                <a:latin typeface="Arial Narrow" charset="0"/>
                <a:ea typeface="ＭＳ Ｐゴシック" charset="-128"/>
              </a:rPr>
              <a:t>2</a:t>
            </a:r>
            <a:r>
              <a:rPr lang="en-US" dirty="0">
                <a:solidFill>
                  <a:srgbClr val="003300"/>
                </a:solidFill>
                <a:latin typeface="Arial Narrow" charset="0"/>
                <a:ea typeface="ＭＳ Ｐゴシック" charset="-128"/>
              </a:rPr>
              <a:t> leaves: I</a:t>
            </a:r>
            <a:r>
              <a:rPr lang="en-US" baseline="-25000" dirty="0">
                <a:solidFill>
                  <a:srgbClr val="003300"/>
                </a:solidFill>
                <a:latin typeface="Arial Narrow" charset="0"/>
                <a:ea typeface="ＭＳ Ｐゴシック" charset="-128"/>
              </a:rPr>
              <a:t>3</a:t>
            </a:r>
            <a:r>
              <a:rPr lang="en-US" dirty="0">
                <a:solidFill>
                  <a:srgbClr val="003300"/>
                </a:solidFill>
                <a:latin typeface="Arial Narrow" charset="0"/>
                <a:ea typeface="ＭＳ Ｐゴシック" charset="-128"/>
              </a:rPr>
              <a:t> = I</a:t>
            </a:r>
            <a:r>
              <a:rPr lang="en-US" baseline="-25000" dirty="0">
                <a:solidFill>
                  <a:srgbClr val="003300"/>
                </a:solidFill>
                <a:latin typeface="Arial Narrow" charset="0"/>
                <a:ea typeface="ＭＳ Ｐゴシック" charset="-128"/>
              </a:rPr>
              <a:t>1</a:t>
            </a:r>
            <a:r>
              <a:rPr lang="en-US" dirty="0">
                <a:solidFill>
                  <a:srgbClr val="003300"/>
                </a:solidFill>
                <a:latin typeface="Arial Narrow" charset="0"/>
                <a:ea typeface="ＭＳ Ｐゴシック" charset="-128"/>
              </a:rPr>
              <a:t>+ I</a:t>
            </a:r>
            <a:r>
              <a:rPr lang="en-US" baseline="-25000" dirty="0">
                <a:solidFill>
                  <a:srgbClr val="003300"/>
                </a:solidFill>
                <a:latin typeface="Arial Narrow" charset="0"/>
                <a:ea typeface="ＭＳ Ｐゴシック" charset="-128"/>
              </a:rPr>
              <a:t>2</a:t>
            </a:r>
            <a:endParaRPr lang="en-US" dirty="0">
              <a:solidFill>
                <a:srgbClr val="003300"/>
              </a:solidFill>
              <a:latin typeface="Arial Narrow" charset="0"/>
              <a:ea typeface="ＭＳ Ｐゴシック" charset="-128"/>
            </a:endParaRPr>
          </a:p>
        </p:txBody>
      </p:sp>
    </p:spTree>
    <p:extLst>
      <p:ext uri="{BB962C8B-B14F-4D97-AF65-F5344CB8AC3E}">
        <p14:creationId xmlns:p14="http://schemas.microsoft.com/office/powerpoint/2010/main" val="140862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8707">
                                            <p:txEl>
                                              <p:pRg st="0" end="0"/>
                                            </p:txEl>
                                          </p:spTgt>
                                        </p:tgtEl>
                                        <p:attrNameLst>
                                          <p:attrName>style.visibility</p:attrName>
                                        </p:attrNameLst>
                                      </p:cBhvr>
                                      <p:to>
                                        <p:strVal val="visible"/>
                                      </p:to>
                                    </p:set>
                                    <p:animEffect transition="in" filter="wipe(left)">
                                      <p:cBhvr>
                                        <p:cTn id="7" dur="500"/>
                                        <p:tgtEl>
                                          <p:spTgt spid="328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28706"/>
                                        </p:tgtEl>
                                        <p:attrNameLst>
                                          <p:attrName>style.visibility</p:attrName>
                                        </p:attrNameLst>
                                      </p:cBhvr>
                                      <p:to>
                                        <p:strVal val="visible"/>
                                      </p:to>
                                    </p:set>
                                    <p:anim calcmode="lin" valueType="num">
                                      <p:cBhvr>
                                        <p:cTn id="12" dur="500" fill="hold"/>
                                        <p:tgtEl>
                                          <p:spTgt spid="328706"/>
                                        </p:tgtEl>
                                        <p:attrNameLst>
                                          <p:attrName>ppt_w</p:attrName>
                                        </p:attrNameLst>
                                      </p:cBhvr>
                                      <p:tavLst>
                                        <p:tav tm="0">
                                          <p:val>
                                            <p:fltVal val="0"/>
                                          </p:val>
                                        </p:tav>
                                        <p:tav tm="100000">
                                          <p:val>
                                            <p:strVal val="#ppt_w"/>
                                          </p:val>
                                        </p:tav>
                                      </p:tavLst>
                                    </p:anim>
                                    <p:anim calcmode="lin" valueType="num">
                                      <p:cBhvr>
                                        <p:cTn id="13" dur="500" fill="hold"/>
                                        <p:tgtEl>
                                          <p:spTgt spid="328706"/>
                                        </p:tgtEl>
                                        <p:attrNameLst>
                                          <p:attrName>ppt_h</p:attrName>
                                        </p:attrNameLst>
                                      </p:cBhvr>
                                      <p:tavLst>
                                        <p:tav tm="0">
                                          <p:val>
                                            <p:fltVal val="0"/>
                                          </p:val>
                                        </p:tav>
                                        <p:tav tm="100000">
                                          <p:val>
                                            <p:strVal val="#ppt_h"/>
                                          </p:val>
                                        </p:tav>
                                      </p:tavLst>
                                    </p:anim>
                                    <p:animEffect transition="in" filter="fade">
                                      <p:cBhvr>
                                        <p:cTn id="14" dur="500"/>
                                        <p:tgtEl>
                                          <p:spTgt spid="32870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28707">
                                            <p:txEl>
                                              <p:pRg st="1" end="1"/>
                                            </p:txEl>
                                          </p:spTgt>
                                        </p:tgtEl>
                                        <p:attrNameLst>
                                          <p:attrName>style.visibility</p:attrName>
                                        </p:attrNameLst>
                                      </p:cBhvr>
                                      <p:to>
                                        <p:strVal val="visible"/>
                                      </p:to>
                                    </p:set>
                                    <p:animEffect transition="in" filter="wipe(left)">
                                      <p:cBhvr>
                                        <p:cTn id="19" dur="500"/>
                                        <p:tgtEl>
                                          <p:spTgt spid="32870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28710">
                                            <p:txEl>
                                              <p:pRg st="0" end="0"/>
                                            </p:txEl>
                                          </p:spTgt>
                                        </p:tgtEl>
                                        <p:attrNameLst>
                                          <p:attrName>style.visibility</p:attrName>
                                        </p:attrNameLst>
                                      </p:cBhvr>
                                      <p:to>
                                        <p:strVal val="visible"/>
                                      </p:to>
                                    </p:set>
                                    <p:animEffect transition="in" filter="wipe(left)">
                                      <p:cBhvr>
                                        <p:cTn id="24" dur="500"/>
                                        <p:tgtEl>
                                          <p:spTgt spid="3287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28710">
                                            <p:txEl>
                                              <p:pRg st="1" end="1"/>
                                            </p:txEl>
                                          </p:spTgt>
                                        </p:tgtEl>
                                        <p:attrNameLst>
                                          <p:attrName>style.visibility</p:attrName>
                                        </p:attrNameLst>
                                      </p:cBhvr>
                                      <p:to>
                                        <p:strVal val="visible"/>
                                      </p:to>
                                    </p:set>
                                    <p:animEffect transition="in" filter="wipe(left)">
                                      <p:cBhvr>
                                        <p:cTn id="29" dur="500"/>
                                        <p:tgtEl>
                                          <p:spTgt spid="328710">
                                            <p:txEl>
                                              <p:pRg st="1" end="1"/>
                                            </p:txEl>
                                          </p:spTgt>
                                        </p:tgtEl>
                                      </p:cBhvr>
                                    </p:animEffect>
                                  </p:childTnLst>
                                </p:cTn>
                              </p:par>
                              <p:par>
                                <p:cTn id="30" presetID="22" presetClass="entr" presetSubtype="8" fill="hold" grpId="0" nodeType="withEffect">
                                  <p:stCondLst>
                                    <p:cond delay="0"/>
                                  </p:stCondLst>
                                  <p:iterate type="wd">
                                    <p:tmPct val="10000"/>
                                  </p:iterate>
                                  <p:childTnLst>
                                    <p:set>
                                      <p:cBhvr>
                                        <p:cTn id="31" dur="1" fill="hold">
                                          <p:stCondLst>
                                            <p:cond delay="0"/>
                                          </p:stCondLst>
                                        </p:cTn>
                                        <p:tgtEl>
                                          <p:spTgt spid="328710">
                                            <p:txEl>
                                              <p:pRg st="2" end="2"/>
                                            </p:txEl>
                                          </p:spTgt>
                                        </p:tgtEl>
                                        <p:attrNameLst>
                                          <p:attrName>style.visibility</p:attrName>
                                        </p:attrNameLst>
                                      </p:cBhvr>
                                      <p:to>
                                        <p:strVal val="visible"/>
                                      </p:to>
                                    </p:set>
                                    <p:animEffect transition="in" filter="wipe(left)">
                                      <p:cBhvr>
                                        <p:cTn id="32" dur="500"/>
                                        <p:tgtEl>
                                          <p:spTgt spid="328710">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28710">
                                            <p:txEl>
                                              <p:pRg st="3" end="3"/>
                                            </p:txEl>
                                          </p:spTgt>
                                        </p:tgtEl>
                                        <p:attrNameLst>
                                          <p:attrName>style.visibility</p:attrName>
                                        </p:attrNameLst>
                                      </p:cBhvr>
                                      <p:to>
                                        <p:strVal val="visible"/>
                                      </p:to>
                                    </p:set>
                                    <p:animEffect transition="in" filter="wipe(left)">
                                      <p:cBhvr>
                                        <p:cTn id="37" dur="500"/>
                                        <p:tgtEl>
                                          <p:spTgt spid="328710">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28710">
                                            <p:txEl>
                                              <p:pRg st="4" end="4"/>
                                            </p:txEl>
                                          </p:spTgt>
                                        </p:tgtEl>
                                        <p:attrNameLst>
                                          <p:attrName>style.visibility</p:attrName>
                                        </p:attrNameLst>
                                      </p:cBhvr>
                                      <p:to>
                                        <p:strVal val="visible"/>
                                      </p:to>
                                    </p:set>
                                    <p:animEffect transition="in" filter="wipe(left)">
                                      <p:cBhvr>
                                        <p:cTn id="42" dur="500"/>
                                        <p:tgtEl>
                                          <p:spTgt spid="3287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build="p"/>
      <p:bldP spid="3287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Nov. 2, 2020</a:t>
            </a:r>
          </a:p>
        </p:txBody>
      </p:sp>
      <p:sp>
        <p:nvSpPr>
          <p:cNvPr id="8" name="Footer Placeholder 4"/>
          <p:cNvSpPr>
            <a:spLocks noGrp="1"/>
          </p:cNvSpPr>
          <p:nvPr>
            <p:ph type="ftr" sz="quarter" idx="11"/>
          </p:nvPr>
        </p:nvSpPr>
        <p:spPr/>
        <p:txBody>
          <a:bodyPr/>
          <a:lstStyle/>
          <a:p>
            <a:r>
              <a:rPr lang="de-DE"/>
              <a:t>PHYS 1444-002, Fall 2020                    Dr. Jaehoon Yu</a:t>
            </a:r>
            <a:endParaRPr lang="en-US"/>
          </a:p>
        </p:txBody>
      </p:sp>
      <p:sp>
        <p:nvSpPr>
          <p:cNvPr id="9" name="Slide Number Placeholder 5"/>
          <p:cNvSpPr>
            <a:spLocks noGrp="1"/>
          </p:cNvSpPr>
          <p:nvPr>
            <p:ph type="sldNum" sz="quarter" idx="12"/>
          </p:nvPr>
        </p:nvSpPr>
        <p:spPr/>
        <p:txBody>
          <a:bodyPr/>
          <a:lstStyle/>
          <a:p>
            <a:fld id="{CD6BECFF-7D66-AA4A-8342-807F3767FDEC}" type="slidenum">
              <a:rPr lang="en-US"/>
              <a:pPr/>
              <a:t>8</a:t>
            </a:fld>
            <a:endParaRPr lang="en-US"/>
          </a:p>
        </p:txBody>
      </p:sp>
      <p:sp>
        <p:nvSpPr>
          <p:cNvPr id="329730" name="Rectangle 2"/>
          <p:cNvSpPr>
            <a:spLocks noGrp="1" noChangeArrowheads="1"/>
          </p:cNvSpPr>
          <p:nvPr>
            <p:ph type="title"/>
          </p:nvPr>
        </p:nvSpPr>
        <p:spPr>
          <a:xfrm>
            <a:off x="838200" y="76200"/>
            <a:ext cx="7239000" cy="609600"/>
          </a:xfrm>
        </p:spPr>
        <p:txBody>
          <a:bodyPr/>
          <a:lstStyle/>
          <a:p>
            <a:r>
              <a:rPr lang="en-US" dirty="0"/>
              <a:t> Kirchhoff’s Rules – the 2</a:t>
            </a:r>
            <a:r>
              <a:rPr lang="en-US" baseline="30000" dirty="0"/>
              <a:t>nd</a:t>
            </a:r>
            <a:r>
              <a:rPr lang="en-US" dirty="0"/>
              <a:t> Rule</a:t>
            </a:r>
          </a:p>
        </p:txBody>
      </p:sp>
      <p:graphicFrame>
        <p:nvGraphicFramePr>
          <p:cNvPr id="329731" name="Object 3"/>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8684" name="Equation" r:id="rId3" imgW="914400" imgH="190080" progId="Equation.DSMT4">
                  <p:embed/>
                </p:oleObj>
              </mc:Choice>
              <mc:Fallback>
                <p:oleObj name="Equation" r:id="rId3" imgW="914400" imgH="190080" progId="Equation.DSMT4">
                  <p:embed/>
                  <p:pic>
                    <p:nvPicPr>
                      <p:cNvPr id="32973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29732" name="Picture 4" descr="FG26_012"/>
          <p:cNvPicPr>
            <a:picLocks noChangeAspect="1" noChangeArrowheads="1"/>
          </p:cNvPicPr>
          <p:nvPr/>
        </p:nvPicPr>
        <p:blipFill>
          <a:blip r:embed="rId5"/>
          <a:srcRect/>
          <a:stretch>
            <a:fillRect/>
          </a:stretch>
        </p:blipFill>
        <p:spPr bwMode="auto">
          <a:xfrm>
            <a:off x="5486400" y="685800"/>
            <a:ext cx="4419600" cy="2133600"/>
          </a:xfrm>
          <a:prstGeom prst="rect">
            <a:avLst/>
          </a:prstGeom>
          <a:noFill/>
        </p:spPr>
      </p:pic>
      <p:sp>
        <p:nvSpPr>
          <p:cNvPr id="329733" name="Rectangle 5"/>
          <p:cNvSpPr>
            <a:spLocks noGrp="1" noChangeArrowheads="1"/>
          </p:cNvSpPr>
          <p:nvPr>
            <p:ph type="body" idx="1"/>
          </p:nvPr>
        </p:nvSpPr>
        <p:spPr>
          <a:xfrm>
            <a:off x="381000" y="914400"/>
            <a:ext cx="5943600" cy="1752600"/>
          </a:xfrm>
        </p:spPr>
        <p:txBody>
          <a:bodyPr/>
          <a:lstStyle/>
          <a:p>
            <a:r>
              <a:rPr lang="en-US" sz="2800" dirty="0" err="1"/>
              <a:t>Kirchoff’s</a:t>
            </a:r>
            <a:r>
              <a:rPr lang="en-US" sz="2800" dirty="0"/>
              <a:t> 2</a:t>
            </a:r>
            <a:r>
              <a:rPr lang="en-US" sz="2800" baseline="30000" dirty="0"/>
              <a:t>nd</a:t>
            </a:r>
            <a:r>
              <a:rPr lang="en-US" sz="2800" dirty="0"/>
              <a:t> rule: The loop rule, </a:t>
            </a:r>
            <a:r>
              <a:rPr lang="en-US" sz="2800" b="1" u="sng" dirty="0">
                <a:solidFill>
                  <a:srgbClr val="FF0000"/>
                </a:solidFill>
              </a:rPr>
              <a:t>Conservation of energy</a:t>
            </a:r>
            <a:endParaRPr lang="en-US" sz="2800" dirty="0"/>
          </a:p>
          <a:p>
            <a:pPr lvl="1"/>
            <a:r>
              <a:rPr lang="en-US" sz="2400" dirty="0"/>
              <a:t>The sum of the changes in potential in any closed path of a circuit must be zero. (</a:t>
            </a:r>
            <a:r>
              <a:rPr lang="en-US" sz="2400" dirty="0">
                <a:solidFill>
                  <a:srgbClr val="CC00CC"/>
                </a:solidFill>
              </a:rPr>
              <a:t>poll 5</a:t>
            </a:r>
            <a:r>
              <a:rPr lang="en-US" sz="2400" dirty="0"/>
              <a:t>)</a:t>
            </a:r>
          </a:p>
        </p:txBody>
      </p:sp>
      <p:sp>
        <p:nvSpPr>
          <p:cNvPr id="329734" name="Rectangle 6"/>
          <p:cNvSpPr>
            <a:spLocks noChangeArrowheads="1"/>
          </p:cNvSpPr>
          <p:nvPr/>
        </p:nvSpPr>
        <p:spPr bwMode="auto">
          <a:xfrm>
            <a:off x="304800" y="2743200"/>
            <a:ext cx="8839200" cy="34290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The current in the circuit in the figure is                              . </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Point </a:t>
            </a:r>
            <a:r>
              <a:rPr lang="en-US" sz="2000" dirty="0">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is the highest potential point while point </a:t>
            </a:r>
            <a:r>
              <a:rPr lang="en-US" sz="2000" dirty="0">
                <a:solidFill>
                  <a:srgbClr val="660066"/>
                </a:solidFill>
                <a:latin typeface="Monotype Corsiva"/>
                <a:ea typeface="ＭＳ Ｐゴシック" charset="-128"/>
                <a:cs typeface="Monotype Corsiva"/>
              </a:rPr>
              <a:t>d</a:t>
            </a:r>
            <a:r>
              <a:rPr lang="en-US" sz="2000" dirty="0">
                <a:solidFill>
                  <a:srgbClr val="660066"/>
                </a:solidFill>
                <a:latin typeface="Arial Narrow" charset="0"/>
                <a:ea typeface="ＭＳ Ｐゴシック" charset="-128"/>
              </a:rPr>
              <a:t> is the lowest potential.</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When the test charge starts at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returns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 total potential change is 0.</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point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no potential change since there is no source of potential nor any resistance.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a</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there is a 400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Between </a:t>
            </a:r>
            <a:r>
              <a:rPr lang="en-US" sz="2000" dirty="0">
                <a:solidFill>
                  <a:srgbClr val="660066"/>
                </a:solidFill>
                <a:latin typeface="Monotype Corsiva" charset="0"/>
                <a:ea typeface="ＭＳ Ｐゴシック" charset="-128"/>
              </a:rPr>
              <a:t>b</a:t>
            </a:r>
            <a:r>
              <a:rPr lang="en-US" sz="2000" dirty="0">
                <a:solidFill>
                  <a:srgbClr val="660066"/>
                </a:solidFill>
                <a:latin typeface="Arial Narrow" charset="0"/>
                <a:ea typeface="ＭＳ Ｐゴシック" charset="-128"/>
              </a:rPr>
              <a:t> and </a:t>
            </a:r>
            <a:r>
              <a:rPr lang="en-US" sz="2000" dirty="0">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there is a 290</a:t>
            </a:r>
            <a:r>
              <a:rPr lang="en-US" sz="2000" dirty="0">
                <a:solidFill>
                  <a:srgbClr val="660066"/>
                </a:solidFill>
                <a:latin typeface="Symbol" charset="2"/>
                <a:ea typeface="ＭＳ Ｐゴシック" charset="-128"/>
              </a:rPr>
              <a:t>Ω</a:t>
            </a:r>
            <a:r>
              <a:rPr lang="en-US" sz="2000" dirty="0">
                <a:solidFill>
                  <a:srgbClr val="660066"/>
                </a:solidFill>
                <a:latin typeface="Arial Narrow" charset="0"/>
                <a:ea typeface="ＭＳ Ｐゴシック" charset="-128"/>
              </a:rPr>
              <a:t> resistance, causing                                    drop.</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Since these are voltage drops, we use negative sign for these, -6.8V and -5.2V.</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No change between </a:t>
            </a:r>
            <a:r>
              <a:rPr lang="en-US" sz="2000" dirty="0" err="1">
                <a:solidFill>
                  <a:srgbClr val="660066"/>
                </a:solidFill>
                <a:latin typeface="Monotype Corsiva" charset="0"/>
                <a:ea typeface="ＭＳ Ｐゴシック" charset="-128"/>
              </a:rPr>
              <a:t>c</a:t>
            </a:r>
            <a:r>
              <a:rPr lang="en-US" sz="2000" dirty="0">
                <a:solidFill>
                  <a:srgbClr val="660066"/>
                </a:solidFill>
                <a:latin typeface="Arial Narrow" charset="0"/>
                <a:ea typeface="ＭＳ Ｐゴシック" charset="-128"/>
              </a:rPr>
              <a:t> and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while from </a:t>
            </a:r>
            <a:r>
              <a:rPr lang="en-US" sz="2000" dirty="0" err="1">
                <a:solidFill>
                  <a:srgbClr val="660066"/>
                </a:solidFill>
                <a:latin typeface="Monotype Corsiva" charset="0"/>
                <a:ea typeface="ＭＳ Ｐゴシック" charset="-128"/>
              </a:rPr>
              <a:t>d</a:t>
            </a:r>
            <a:r>
              <a:rPr lang="en-US" sz="2000" dirty="0">
                <a:solidFill>
                  <a:srgbClr val="660066"/>
                </a:solidFill>
                <a:latin typeface="Arial Narrow" charset="0"/>
                <a:ea typeface="ＭＳ Ｐゴシック" charset="-128"/>
              </a:rPr>
              <a:t> to </a:t>
            </a:r>
            <a:r>
              <a:rPr lang="en-US" sz="2000" dirty="0" err="1">
                <a:solidFill>
                  <a:srgbClr val="660066"/>
                </a:solidFill>
                <a:latin typeface="Monotype Corsiva" charset="0"/>
                <a:ea typeface="ＭＳ Ｐゴシック" charset="-128"/>
              </a:rPr>
              <a:t>e</a:t>
            </a:r>
            <a:r>
              <a:rPr lang="en-US" sz="2000" dirty="0">
                <a:solidFill>
                  <a:srgbClr val="660066"/>
                </a:solidFill>
                <a:latin typeface="Arial Narrow" charset="0"/>
                <a:ea typeface="ＭＳ Ｐゴシック" charset="-128"/>
              </a:rPr>
              <a:t> there is +12V change.</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Thus the total change of the voltage through the loop is:                                    .</a:t>
            </a:r>
          </a:p>
        </p:txBody>
      </p:sp>
      <p:sp>
        <p:nvSpPr>
          <p:cNvPr id="10" name="Rectangle 9"/>
          <p:cNvSpPr/>
          <p:nvPr/>
        </p:nvSpPr>
        <p:spPr bwMode="auto">
          <a:xfrm>
            <a:off x="6324600" y="609600"/>
            <a:ext cx="2819400" cy="914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11" name="Rectangle 10"/>
          <p:cNvSpPr/>
          <p:nvPr/>
        </p:nvSpPr>
        <p:spPr bwMode="auto">
          <a:xfrm>
            <a:off x="6400800" y="1600200"/>
            <a:ext cx="2819400" cy="1219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
        <p:nvSpPr>
          <p:cNvPr id="2" name="TextBox 1">
            <a:extLst>
              <a:ext uri="{FF2B5EF4-FFF2-40B4-BE49-F238E27FC236}">
                <a16:creationId xmlns:a16="http://schemas.microsoft.com/office/drawing/2014/main" id="{EA9C20DC-BD94-CA45-AFDC-2D9B0FED278E}"/>
              </a:ext>
            </a:extLst>
          </p:cNvPr>
          <p:cNvSpPr txBox="1"/>
          <p:nvPr/>
        </p:nvSpPr>
        <p:spPr>
          <a:xfrm>
            <a:off x="5029200" y="2738735"/>
            <a:ext cx="2129109" cy="461665"/>
          </a:xfrm>
          <a:prstGeom prst="rect">
            <a:avLst/>
          </a:prstGeom>
          <a:noFill/>
        </p:spPr>
        <p:txBody>
          <a:bodyPr wrap="none" rtlCol="0">
            <a:spAutoFit/>
          </a:bodyPr>
          <a:lstStyle/>
          <a:p>
            <a:r>
              <a:rPr lang="en-US" dirty="0">
                <a:solidFill>
                  <a:schemeClr val="accent6"/>
                </a:solidFill>
                <a:latin typeface="+mn-lt"/>
              </a:rPr>
              <a:t>I=12/690=0.017A</a:t>
            </a:r>
          </a:p>
        </p:txBody>
      </p:sp>
      <p:sp>
        <p:nvSpPr>
          <p:cNvPr id="13" name="TextBox 12">
            <a:extLst>
              <a:ext uri="{FF2B5EF4-FFF2-40B4-BE49-F238E27FC236}">
                <a16:creationId xmlns:a16="http://schemas.microsoft.com/office/drawing/2014/main" id="{99DD6638-92C5-AD4C-8230-8FE97ADED7CC}"/>
              </a:ext>
            </a:extLst>
          </p:cNvPr>
          <p:cNvSpPr txBox="1"/>
          <p:nvPr/>
        </p:nvSpPr>
        <p:spPr>
          <a:xfrm>
            <a:off x="6096000" y="4400490"/>
            <a:ext cx="2032929" cy="400110"/>
          </a:xfrm>
          <a:prstGeom prst="rect">
            <a:avLst/>
          </a:prstGeom>
          <a:noFill/>
        </p:spPr>
        <p:txBody>
          <a:bodyPr wrap="none" rtlCol="0">
            <a:spAutoFit/>
          </a:bodyPr>
          <a:lstStyle/>
          <a:p>
            <a:r>
              <a:rPr lang="en-US" sz="2000" dirty="0">
                <a:solidFill>
                  <a:srgbClr val="FF0000"/>
                </a:solidFill>
                <a:latin typeface="+mn-lt"/>
              </a:rPr>
              <a:t>IR=0.017*400=6.8V</a:t>
            </a:r>
          </a:p>
        </p:txBody>
      </p:sp>
      <p:sp>
        <p:nvSpPr>
          <p:cNvPr id="14" name="TextBox 13">
            <a:extLst>
              <a:ext uri="{FF2B5EF4-FFF2-40B4-BE49-F238E27FC236}">
                <a16:creationId xmlns:a16="http://schemas.microsoft.com/office/drawing/2014/main" id="{407FC2B7-BA7E-AE4F-9E3D-F4DD03298753}"/>
              </a:ext>
            </a:extLst>
          </p:cNvPr>
          <p:cNvSpPr txBox="1"/>
          <p:nvPr/>
        </p:nvSpPr>
        <p:spPr>
          <a:xfrm>
            <a:off x="6120471" y="4724400"/>
            <a:ext cx="2032929" cy="400110"/>
          </a:xfrm>
          <a:prstGeom prst="rect">
            <a:avLst/>
          </a:prstGeom>
          <a:noFill/>
        </p:spPr>
        <p:txBody>
          <a:bodyPr wrap="none" rtlCol="0">
            <a:spAutoFit/>
          </a:bodyPr>
          <a:lstStyle/>
          <a:p>
            <a:r>
              <a:rPr lang="en-US" sz="2000" dirty="0">
                <a:solidFill>
                  <a:srgbClr val="FF0000"/>
                </a:solidFill>
                <a:latin typeface="+mn-lt"/>
              </a:rPr>
              <a:t>IR=0.017*290=5.2V</a:t>
            </a:r>
          </a:p>
        </p:txBody>
      </p:sp>
      <p:sp>
        <p:nvSpPr>
          <p:cNvPr id="16" name="TextBox 15">
            <a:extLst>
              <a:ext uri="{FF2B5EF4-FFF2-40B4-BE49-F238E27FC236}">
                <a16:creationId xmlns:a16="http://schemas.microsoft.com/office/drawing/2014/main" id="{810100C5-29AC-2C4A-AF1F-37D216609F35}"/>
              </a:ext>
            </a:extLst>
          </p:cNvPr>
          <p:cNvSpPr txBox="1"/>
          <p:nvPr/>
        </p:nvSpPr>
        <p:spPr>
          <a:xfrm>
            <a:off x="6324600" y="5715000"/>
            <a:ext cx="2059859" cy="400110"/>
          </a:xfrm>
          <a:prstGeom prst="rect">
            <a:avLst/>
          </a:prstGeom>
          <a:noFill/>
        </p:spPr>
        <p:txBody>
          <a:bodyPr wrap="none" rtlCol="0">
            <a:spAutoFit/>
          </a:bodyPr>
          <a:lstStyle/>
          <a:p>
            <a:r>
              <a:rPr lang="en-US" sz="2000" dirty="0">
                <a:solidFill>
                  <a:srgbClr val="FF0000"/>
                </a:solidFill>
                <a:latin typeface="Arial Narrow" charset="0"/>
                <a:ea typeface="ＭＳ Ｐゴシック" charset="-128"/>
              </a:rPr>
              <a:t>-6.8V-5.2V+12V=0V</a:t>
            </a:r>
            <a:endParaRPr lang="en-US" sz="2000" dirty="0">
              <a:solidFill>
                <a:srgbClr val="FF0000"/>
              </a:solidFill>
              <a:latin typeface="+mn-lt"/>
            </a:endParaRPr>
          </a:p>
        </p:txBody>
      </p:sp>
    </p:spTree>
    <p:extLst>
      <p:ext uri="{BB962C8B-B14F-4D97-AF65-F5344CB8AC3E}">
        <p14:creationId xmlns:p14="http://schemas.microsoft.com/office/powerpoint/2010/main" val="429226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29733">
                                            <p:txEl>
                                              <p:pRg st="0" end="0"/>
                                            </p:txEl>
                                          </p:spTgt>
                                        </p:tgtEl>
                                        <p:attrNameLst>
                                          <p:attrName>style.visibility</p:attrName>
                                        </p:attrNameLst>
                                      </p:cBhvr>
                                      <p:to>
                                        <p:strVal val="visible"/>
                                      </p:to>
                                    </p:set>
                                    <p:animEffect transition="in" filter="wipe(left)">
                                      <p:cBhvr>
                                        <p:cTn id="7" dur="500"/>
                                        <p:tgtEl>
                                          <p:spTgt spid="329733">
                                            <p:txEl>
                                              <p:pRg st="0" end="0"/>
                                            </p:txEl>
                                          </p:spTgt>
                                        </p:tgtEl>
                                      </p:cBhvr>
                                    </p:animEffect>
                                  </p:childTnLst>
                                </p:cTn>
                              </p:par>
                              <p:par>
                                <p:cTn id="8" presetID="22" presetClass="entr" presetSubtype="8" fill="hold" grpId="0" nodeType="withEffect">
                                  <p:stCondLst>
                                    <p:cond delay="0"/>
                                  </p:stCondLst>
                                  <p:iterate type="wd">
                                    <p:tmPct val="10000"/>
                                  </p:iterate>
                                  <p:childTnLst>
                                    <p:set>
                                      <p:cBhvr>
                                        <p:cTn id="9" dur="1" fill="hold">
                                          <p:stCondLst>
                                            <p:cond delay="0"/>
                                          </p:stCondLst>
                                        </p:cTn>
                                        <p:tgtEl>
                                          <p:spTgt spid="329733">
                                            <p:txEl>
                                              <p:pRg st="1" end="1"/>
                                            </p:txEl>
                                          </p:spTgt>
                                        </p:tgtEl>
                                        <p:attrNameLst>
                                          <p:attrName>style.visibility</p:attrName>
                                        </p:attrNameLst>
                                      </p:cBhvr>
                                      <p:to>
                                        <p:strVal val="visible"/>
                                      </p:to>
                                    </p:set>
                                    <p:animEffect transition="in" filter="wipe(left)">
                                      <p:cBhvr>
                                        <p:cTn id="10" dur="500"/>
                                        <p:tgtEl>
                                          <p:spTgt spid="32973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type="wd">
                                    <p:tmPct val="10000"/>
                                  </p:iterate>
                                  <p:childTnLst>
                                    <p:set>
                                      <p:cBhvr>
                                        <p:cTn id="14" dur="1" fill="hold">
                                          <p:stCondLst>
                                            <p:cond delay="0"/>
                                          </p:stCondLst>
                                        </p:cTn>
                                        <p:tgtEl>
                                          <p:spTgt spid="329734">
                                            <p:txEl>
                                              <p:pRg st="0" end="0"/>
                                            </p:txEl>
                                          </p:spTgt>
                                        </p:tgtEl>
                                        <p:attrNameLst>
                                          <p:attrName>style.visibility</p:attrName>
                                        </p:attrNameLst>
                                      </p:cBhvr>
                                      <p:to>
                                        <p:strVal val="visible"/>
                                      </p:to>
                                    </p:set>
                                    <p:animEffect transition="in" filter="wipe(left)">
                                      <p:cBhvr>
                                        <p:cTn id="15" dur="500"/>
                                        <p:tgtEl>
                                          <p:spTgt spid="329734">
                                            <p:txEl>
                                              <p:pRg st="0" end="0"/>
                                            </p:txEl>
                                          </p:spTgt>
                                        </p:tgtEl>
                                      </p:cBhvr>
                                    </p:animEffect>
                                  </p:childTnLst>
                                </p:cTn>
                              </p:par>
                            </p:childTnLst>
                          </p:cTn>
                        </p:par>
                        <p:par>
                          <p:cTn id="16" fill="hold">
                            <p:stCondLst>
                              <p:cond delay="950"/>
                            </p:stCondLst>
                            <p:childTnLst>
                              <p:par>
                                <p:cTn id="17" presetID="1" presetClass="exit"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iterate type="wd">
                                    <p:tmPct val="10000"/>
                                  </p:iterate>
                                  <p:childTnLst>
                                    <p:set>
                                      <p:cBhvr>
                                        <p:cTn id="27" dur="1" fill="hold">
                                          <p:stCondLst>
                                            <p:cond delay="0"/>
                                          </p:stCondLst>
                                        </p:cTn>
                                        <p:tgtEl>
                                          <p:spTgt spid="329734">
                                            <p:txEl>
                                              <p:pRg st="1" end="1"/>
                                            </p:txEl>
                                          </p:spTgt>
                                        </p:tgtEl>
                                        <p:attrNameLst>
                                          <p:attrName>style.visibility</p:attrName>
                                        </p:attrNameLst>
                                      </p:cBhvr>
                                      <p:to>
                                        <p:strVal val="visible"/>
                                      </p:to>
                                    </p:set>
                                    <p:animEffect transition="in" filter="wipe(left)">
                                      <p:cBhvr>
                                        <p:cTn id="28" dur="500"/>
                                        <p:tgtEl>
                                          <p:spTgt spid="32973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29734">
                                            <p:txEl>
                                              <p:pRg st="2" end="2"/>
                                            </p:txEl>
                                          </p:spTgt>
                                        </p:tgtEl>
                                        <p:attrNameLst>
                                          <p:attrName>style.visibility</p:attrName>
                                        </p:attrNameLst>
                                      </p:cBhvr>
                                      <p:to>
                                        <p:strVal val="visible"/>
                                      </p:to>
                                    </p:set>
                                    <p:animEffect transition="in" filter="wipe(left)">
                                      <p:cBhvr>
                                        <p:cTn id="33" dur="500"/>
                                        <p:tgtEl>
                                          <p:spTgt spid="329734">
                                            <p:txEl>
                                              <p:pRg st="2" end="2"/>
                                            </p:txEl>
                                          </p:spTgt>
                                        </p:tgtEl>
                                      </p:cBhvr>
                                    </p:animEffect>
                                  </p:childTnLst>
                                </p:cTn>
                              </p:par>
                            </p:childTnLst>
                          </p:cTn>
                        </p:par>
                        <p:par>
                          <p:cTn id="34" fill="hold">
                            <p:stCondLst>
                              <p:cond delay="1400"/>
                            </p:stCondLst>
                            <p:childTnLst>
                              <p:par>
                                <p:cTn id="35" presetID="1" presetClass="exit" presetSubtype="0" fill="hold" grpId="0" nodeType="afterEffect">
                                  <p:stCondLst>
                                    <p:cond delay="0"/>
                                  </p:stCondLst>
                                  <p:childTnLst>
                                    <p:set>
                                      <p:cBhvr>
                                        <p:cTn id="36" dur="1" fill="hold">
                                          <p:stCondLst>
                                            <p:cond delay="0"/>
                                          </p:stCondLst>
                                        </p:cTn>
                                        <p:tgtEl>
                                          <p:spTgt spid="1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29734">
                                            <p:txEl>
                                              <p:pRg st="3" end="3"/>
                                            </p:txEl>
                                          </p:spTgt>
                                        </p:tgtEl>
                                        <p:attrNameLst>
                                          <p:attrName>style.visibility</p:attrName>
                                        </p:attrNameLst>
                                      </p:cBhvr>
                                      <p:to>
                                        <p:strVal val="visible"/>
                                      </p:to>
                                    </p:set>
                                    <p:animEffect transition="in" filter="wipe(left)">
                                      <p:cBhvr>
                                        <p:cTn id="41" dur="500"/>
                                        <p:tgtEl>
                                          <p:spTgt spid="329734">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29734">
                                            <p:txEl>
                                              <p:pRg st="4" end="4"/>
                                            </p:txEl>
                                          </p:spTgt>
                                        </p:tgtEl>
                                        <p:attrNameLst>
                                          <p:attrName>style.visibility</p:attrName>
                                        </p:attrNameLst>
                                      </p:cBhvr>
                                      <p:to>
                                        <p:strVal val="visible"/>
                                      </p:to>
                                    </p:set>
                                    <p:animEffect transition="in" filter="wipe(left)">
                                      <p:cBhvr>
                                        <p:cTn id="46" dur="500"/>
                                        <p:tgtEl>
                                          <p:spTgt spid="329734">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29734">
                                            <p:txEl>
                                              <p:pRg st="5" end="5"/>
                                            </p:txEl>
                                          </p:spTgt>
                                        </p:tgtEl>
                                        <p:attrNameLst>
                                          <p:attrName>style.visibility</p:attrName>
                                        </p:attrNameLst>
                                      </p:cBhvr>
                                      <p:to>
                                        <p:strVal val="visible"/>
                                      </p:to>
                                    </p:set>
                                    <p:animEffect transition="in" filter="wipe(left)">
                                      <p:cBhvr>
                                        <p:cTn id="56" dur="500"/>
                                        <p:tgtEl>
                                          <p:spTgt spid="329734">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29734">
                                            <p:txEl>
                                              <p:pRg st="6" end="6"/>
                                            </p:txEl>
                                          </p:spTgt>
                                        </p:tgtEl>
                                        <p:attrNameLst>
                                          <p:attrName>style.visibility</p:attrName>
                                        </p:attrNameLst>
                                      </p:cBhvr>
                                      <p:to>
                                        <p:strVal val="visible"/>
                                      </p:to>
                                    </p:set>
                                    <p:animEffect transition="in" filter="wipe(left)">
                                      <p:cBhvr>
                                        <p:cTn id="66" dur="500"/>
                                        <p:tgtEl>
                                          <p:spTgt spid="329734">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29734">
                                            <p:txEl>
                                              <p:pRg st="7" end="7"/>
                                            </p:txEl>
                                          </p:spTgt>
                                        </p:tgtEl>
                                        <p:attrNameLst>
                                          <p:attrName>style.visibility</p:attrName>
                                        </p:attrNameLst>
                                      </p:cBhvr>
                                      <p:to>
                                        <p:strVal val="visible"/>
                                      </p:to>
                                    </p:set>
                                    <p:animEffect transition="in" filter="wipe(left)">
                                      <p:cBhvr>
                                        <p:cTn id="71" dur="500"/>
                                        <p:tgtEl>
                                          <p:spTgt spid="329734">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29734">
                                            <p:txEl>
                                              <p:pRg st="8" end="8"/>
                                            </p:txEl>
                                          </p:spTgt>
                                        </p:tgtEl>
                                        <p:attrNameLst>
                                          <p:attrName>style.visibility</p:attrName>
                                        </p:attrNameLst>
                                      </p:cBhvr>
                                      <p:to>
                                        <p:strVal val="visible"/>
                                      </p:to>
                                    </p:set>
                                    <p:animEffect transition="in" filter="wipe(left)">
                                      <p:cBhvr>
                                        <p:cTn id="76" dur="500"/>
                                        <p:tgtEl>
                                          <p:spTgt spid="329734">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3" grpId="0" uiExpand="1" build="p"/>
      <p:bldP spid="329734" grpId="0" uiExpand="1" build="p"/>
      <p:bldP spid="10" grpId="0" animBg="1"/>
      <p:bldP spid="11" grpId="0" animBg="1"/>
      <p:bldP spid="2" grpId="0"/>
      <p:bldP spid="13"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Nov. 2, 2020</a:t>
            </a:r>
          </a:p>
        </p:txBody>
      </p:sp>
      <p:sp>
        <p:nvSpPr>
          <p:cNvPr id="6" name="Footer Placeholder 4"/>
          <p:cNvSpPr>
            <a:spLocks noGrp="1"/>
          </p:cNvSpPr>
          <p:nvPr>
            <p:ph type="ftr" sz="quarter" idx="11"/>
          </p:nvPr>
        </p:nvSpPr>
        <p:spPr/>
        <p:txBody>
          <a:bodyPr/>
          <a:lstStyle/>
          <a:p>
            <a:r>
              <a:rPr lang="de-DE"/>
              <a:t>PHYS 1444-002, Fall 2020                    Dr. Jaehoon Yu</a:t>
            </a:r>
            <a:endParaRPr lang="en-US"/>
          </a:p>
        </p:txBody>
      </p:sp>
      <p:sp>
        <p:nvSpPr>
          <p:cNvPr id="7" name="Slide Number Placeholder 5"/>
          <p:cNvSpPr>
            <a:spLocks noGrp="1"/>
          </p:cNvSpPr>
          <p:nvPr>
            <p:ph type="sldNum" sz="quarter" idx="12"/>
          </p:nvPr>
        </p:nvSpPr>
        <p:spPr/>
        <p:txBody>
          <a:bodyPr/>
          <a:lstStyle/>
          <a:p>
            <a:fld id="{01F104DF-547A-E245-A12B-6ACECAA20D22}" type="slidenum">
              <a:rPr lang="en-US"/>
              <a:pPr/>
              <a:t>9</a:t>
            </a:fld>
            <a:endParaRPr lang="en-US"/>
          </a:p>
        </p:txBody>
      </p:sp>
      <p:sp>
        <p:nvSpPr>
          <p:cNvPr id="330754" name="Rectangle 2"/>
          <p:cNvSpPr>
            <a:spLocks noGrp="1" noChangeArrowheads="1"/>
          </p:cNvSpPr>
          <p:nvPr>
            <p:ph type="body" idx="1"/>
          </p:nvPr>
        </p:nvSpPr>
        <p:spPr>
          <a:xfrm>
            <a:off x="228600" y="762000"/>
            <a:ext cx="8534400" cy="5410200"/>
          </a:xfrm>
        </p:spPr>
        <p:txBody>
          <a:bodyPr/>
          <a:lstStyle/>
          <a:p>
            <a:pPr marL="609600" indent="-609600">
              <a:spcBef>
                <a:spcPts val="72"/>
              </a:spcBef>
              <a:buFontTx/>
              <a:buAutoNum type="arabicPeriod"/>
            </a:pPr>
            <a:r>
              <a:rPr lang="en-US" sz="2800" dirty="0"/>
              <a:t>Determine directions of the flow of currents at the junctions and label each and everyone of the currents.</a:t>
            </a:r>
          </a:p>
          <a:p>
            <a:pPr marL="990600" lvl="1" indent="-533400">
              <a:spcBef>
                <a:spcPts val="72"/>
              </a:spcBef>
              <a:buFontTx/>
              <a:buChar char="•"/>
            </a:pPr>
            <a:r>
              <a:rPr lang="en-US" sz="2400" dirty="0"/>
              <a:t>It does not matter which direction, you decide but keep it!</a:t>
            </a:r>
          </a:p>
          <a:p>
            <a:pPr marL="990600" lvl="1" indent="-533400">
              <a:spcBef>
                <a:spcPts val="72"/>
              </a:spcBef>
              <a:buFontTx/>
              <a:buChar char="•"/>
            </a:pPr>
            <a:r>
              <a:rPr lang="en-US" sz="2400" dirty="0"/>
              <a:t>If the value of the current after completing the calculations are negative, you just need to flip the direction of the current flow.</a:t>
            </a:r>
          </a:p>
          <a:p>
            <a:pPr marL="609600" indent="-609600">
              <a:spcBef>
                <a:spcPts val="72"/>
              </a:spcBef>
              <a:buFontTx/>
              <a:buAutoNum type="arabicPeriod"/>
            </a:pPr>
            <a:r>
              <a:rPr lang="en-US" sz="2800" dirty="0"/>
              <a:t>Write down the current equation based on Kirchhoff’s 1</a:t>
            </a:r>
            <a:r>
              <a:rPr lang="en-US" sz="2800" baseline="30000" dirty="0"/>
              <a:t>st</a:t>
            </a:r>
            <a:r>
              <a:rPr lang="en-US" sz="2800" dirty="0"/>
              <a:t> rule at various junctions. (based on conservation of? </a:t>
            </a:r>
            <a:r>
              <a:rPr lang="en-US" sz="2800" dirty="0">
                <a:solidFill>
                  <a:srgbClr val="CC00CC"/>
                </a:solidFill>
              </a:rPr>
              <a:t>Poll 5</a:t>
            </a:r>
            <a:r>
              <a:rPr lang="en-US" sz="2800" dirty="0"/>
              <a:t>)</a:t>
            </a:r>
          </a:p>
          <a:p>
            <a:pPr marL="990600" lvl="1" indent="-533400">
              <a:spcBef>
                <a:spcPts val="72"/>
              </a:spcBef>
              <a:buFontTx/>
              <a:buChar char="•"/>
            </a:pPr>
            <a:r>
              <a:rPr lang="en-US" sz="2400" dirty="0"/>
              <a:t>Be sure to see if any of equations are the same.</a:t>
            </a:r>
          </a:p>
          <a:p>
            <a:pPr marL="609600" indent="-609600">
              <a:spcBef>
                <a:spcPts val="72"/>
              </a:spcBef>
              <a:buFontTx/>
              <a:buAutoNum type="arabicPeriod"/>
            </a:pPr>
            <a:r>
              <a:rPr lang="en-US" sz="2800" dirty="0"/>
              <a:t>Choose closed loops in the circuit (</a:t>
            </a:r>
            <a:r>
              <a:rPr lang="en-US" sz="2800" dirty="0">
                <a:solidFill>
                  <a:srgbClr val="CC00CC"/>
                </a:solidFill>
              </a:rPr>
              <a:t>poll 5</a:t>
            </a:r>
            <a:r>
              <a:rPr lang="en-US" sz="2800" dirty="0"/>
              <a:t>)</a:t>
            </a:r>
          </a:p>
          <a:p>
            <a:pPr marL="609600" indent="-609600">
              <a:spcBef>
                <a:spcPts val="72"/>
              </a:spcBef>
              <a:buFontTx/>
              <a:buAutoNum type="arabicPeriod"/>
            </a:pPr>
            <a:r>
              <a:rPr lang="en-US" sz="2800" dirty="0"/>
              <a:t>Write down the potential in each interval of the junctions, keeping the sign properly.</a:t>
            </a:r>
          </a:p>
          <a:p>
            <a:pPr marL="609600" indent="-609600">
              <a:spcBef>
                <a:spcPts val="72"/>
              </a:spcBef>
              <a:buFontTx/>
              <a:buAutoNum type="arabicPeriod"/>
            </a:pPr>
            <a:r>
              <a:rPr lang="en-US" sz="2800" dirty="0"/>
              <a:t>Write down the potential equations for each loop.</a:t>
            </a:r>
          </a:p>
          <a:p>
            <a:pPr marL="609600" indent="-609600">
              <a:spcBef>
                <a:spcPts val="72"/>
              </a:spcBef>
              <a:buFontTx/>
              <a:buAutoNum type="arabicPeriod"/>
            </a:pPr>
            <a:r>
              <a:rPr lang="en-US" sz="2800" dirty="0"/>
              <a:t>Solve the equations for the unknowns.</a:t>
            </a:r>
          </a:p>
        </p:txBody>
      </p:sp>
      <p:sp>
        <p:nvSpPr>
          <p:cNvPr id="330755" name="Rectangle 3"/>
          <p:cNvSpPr>
            <a:spLocks noGrp="1" noChangeArrowheads="1"/>
          </p:cNvSpPr>
          <p:nvPr>
            <p:ph type="title"/>
          </p:nvPr>
        </p:nvSpPr>
        <p:spPr>
          <a:xfrm>
            <a:off x="838200" y="152400"/>
            <a:ext cx="7239000" cy="609600"/>
          </a:xfrm>
        </p:spPr>
        <p:txBody>
          <a:bodyPr/>
          <a:lstStyle/>
          <a:p>
            <a:r>
              <a:rPr lang="en-US" dirty="0"/>
              <a:t> Using Kirchhoff’s Rules</a:t>
            </a:r>
          </a:p>
        </p:txBody>
      </p:sp>
      <p:graphicFrame>
        <p:nvGraphicFramePr>
          <p:cNvPr id="330756" name="Object 4"/>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239709" name="Equation" r:id="rId3" imgW="914400" imgH="190080" progId="Equation.DSMT4">
                  <p:embed/>
                </p:oleObj>
              </mc:Choice>
              <mc:Fallback>
                <p:oleObj name="Equation" r:id="rId3" imgW="914400" imgH="190080" progId="Equation.DSMT4">
                  <p:embed/>
                  <p:pic>
                    <p:nvPicPr>
                      <p:cNvPr id="3307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25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30754">
                                            <p:txEl>
                                              <p:pRg st="0" end="0"/>
                                            </p:txEl>
                                          </p:spTgt>
                                        </p:tgtEl>
                                        <p:attrNameLst>
                                          <p:attrName>style.visibility</p:attrName>
                                        </p:attrNameLst>
                                      </p:cBhvr>
                                      <p:to>
                                        <p:strVal val="visible"/>
                                      </p:to>
                                    </p:set>
                                    <p:animEffect transition="in" filter="wipe(left)">
                                      <p:cBhvr>
                                        <p:cTn id="7" dur="500"/>
                                        <p:tgtEl>
                                          <p:spTgt spid="3307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30754">
                                            <p:txEl>
                                              <p:pRg st="1" end="1"/>
                                            </p:txEl>
                                          </p:spTgt>
                                        </p:tgtEl>
                                        <p:attrNameLst>
                                          <p:attrName>style.visibility</p:attrName>
                                        </p:attrNameLst>
                                      </p:cBhvr>
                                      <p:to>
                                        <p:strVal val="visible"/>
                                      </p:to>
                                    </p:set>
                                    <p:animEffect transition="in" filter="wipe(left)">
                                      <p:cBhvr>
                                        <p:cTn id="12" dur="500"/>
                                        <p:tgtEl>
                                          <p:spTgt spid="3307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30754">
                                            <p:txEl>
                                              <p:pRg st="2" end="2"/>
                                            </p:txEl>
                                          </p:spTgt>
                                        </p:tgtEl>
                                        <p:attrNameLst>
                                          <p:attrName>style.visibility</p:attrName>
                                        </p:attrNameLst>
                                      </p:cBhvr>
                                      <p:to>
                                        <p:strVal val="visible"/>
                                      </p:to>
                                    </p:set>
                                    <p:animEffect transition="in" filter="wipe(left)">
                                      <p:cBhvr>
                                        <p:cTn id="17" dur="500"/>
                                        <p:tgtEl>
                                          <p:spTgt spid="3307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30754">
                                            <p:txEl>
                                              <p:pRg st="3" end="3"/>
                                            </p:txEl>
                                          </p:spTgt>
                                        </p:tgtEl>
                                        <p:attrNameLst>
                                          <p:attrName>style.visibility</p:attrName>
                                        </p:attrNameLst>
                                      </p:cBhvr>
                                      <p:to>
                                        <p:strVal val="visible"/>
                                      </p:to>
                                    </p:set>
                                    <p:animEffect transition="in" filter="wipe(left)">
                                      <p:cBhvr>
                                        <p:cTn id="22" dur="500"/>
                                        <p:tgtEl>
                                          <p:spTgt spid="33075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30754">
                                            <p:txEl>
                                              <p:pRg st="4" end="4"/>
                                            </p:txEl>
                                          </p:spTgt>
                                        </p:tgtEl>
                                        <p:attrNameLst>
                                          <p:attrName>style.visibility</p:attrName>
                                        </p:attrNameLst>
                                      </p:cBhvr>
                                      <p:to>
                                        <p:strVal val="visible"/>
                                      </p:to>
                                    </p:set>
                                    <p:animEffect transition="in" filter="wipe(left)">
                                      <p:cBhvr>
                                        <p:cTn id="27" dur="500"/>
                                        <p:tgtEl>
                                          <p:spTgt spid="33075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30754">
                                            <p:txEl>
                                              <p:pRg st="5" end="5"/>
                                            </p:txEl>
                                          </p:spTgt>
                                        </p:tgtEl>
                                        <p:attrNameLst>
                                          <p:attrName>style.visibility</p:attrName>
                                        </p:attrNameLst>
                                      </p:cBhvr>
                                      <p:to>
                                        <p:strVal val="visible"/>
                                      </p:to>
                                    </p:set>
                                    <p:animEffect transition="in" filter="wipe(left)">
                                      <p:cBhvr>
                                        <p:cTn id="32" dur="500"/>
                                        <p:tgtEl>
                                          <p:spTgt spid="33075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30754">
                                            <p:txEl>
                                              <p:pRg st="6" end="6"/>
                                            </p:txEl>
                                          </p:spTgt>
                                        </p:tgtEl>
                                        <p:attrNameLst>
                                          <p:attrName>style.visibility</p:attrName>
                                        </p:attrNameLst>
                                      </p:cBhvr>
                                      <p:to>
                                        <p:strVal val="visible"/>
                                      </p:to>
                                    </p:set>
                                    <p:animEffect transition="in" filter="wipe(left)">
                                      <p:cBhvr>
                                        <p:cTn id="37" dur="500"/>
                                        <p:tgtEl>
                                          <p:spTgt spid="33075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30754">
                                            <p:txEl>
                                              <p:pRg st="7" end="7"/>
                                            </p:txEl>
                                          </p:spTgt>
                                        </p:tgtEl>
                                        <p:attrNameLst>
                                          <p:attrName>style.visibility</p:attrName>
                                        </p:attrNameLst>
                                      </p:cBhvr>
                                      <p:to>
                                        <p:strVal val="visible"/>
                                      </p:to>
                                    </p:set>
                                    <p:animEffect transition="in" filter="wipe(left)">
                                      <p:cBhvr>
                                        <p:cTn id="42" dur="500"/>
                                        <p:tgtEl>
                                          <p:spTgt spid="33075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30754">
                                            <p:txEl>
                                              <p:pRg st="8" end="8"/>
                                            </p:txEl>
                                          </p:spTgt>
                                        </p:tgtEl>
                                        <p:attrNameLst>
                                          <p:attrName>style.visibility</p:attrName>
                                        </p:attrNameLst>
                                      </p:cBhvr>
                                      <p:to>
                                        <p:strVal val="visible"/>
                                      </p:to>
                                    </p:set>
                                    <p:animEffect transition="in" filter="wipe(left)">
                                      <p:cBhvr>
                                        <p:cTn id="47" dur="500"/>
                                        <p:tgtEl>
                                          <p:spTgt spid="3307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4"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65584</TotalTime>
  <Words>2177</Words>
  <Application>Microsoft Macintosh PowerPoint</Application>
  <PresentationFormat>On-screen Show (4:3)</PresentationFormat>
  <Paragraphs>209</Paragraphs>
  <Slides>16</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Arial Narrow</vt:lpstr>
      <vt:lpstr>Courier New</vt:lpstr>
      <vt:lpstr>Edwardian Script ITC</vt:lpstr>
      <vt:lpstr>Monotype Corsiva</vt:lpstr>
      <vt:lpstr>Symbol</vt:lpstr>
      <vt:lpstr>Times New Roman</vt:lpstr>
      <vt:lpstr>phys1443-spring02</vt:lpstr>
      <vt:lpstr>Equation</vt:lpstr>
      <vt:lpstr>PHYS 1441 – Section 002 Lecture #16</vt:lpstr>
      <vt:lpstr>Announcements</vt:lpstr>
      <vt:lpstr>SP#5 – Civic Duty II: Election Participation</vt:lpstr>
      <vt:lpstr>Access code sheet/Sticker</vt:lpstr>
      <vt:lpstr> Resistor and Capacitor Arrangements</vt:lpstr>
      <vt:lpstr>Example 26 – 5 </vt:lpstr>
      <vt:lpstr> Kirchhoff’s Rules – the 1st Rule</vt:lpstr>
      <vt:lpstr> Kirchhoff’s Rules – the 2nd Rule</vt:lpstr>
      <vt:lpstr> Using Kirchhoff’s Rules</vt:lpstr>
      <vt:lpstr>Example 26 – 9</vt:lpstr>
      <vt:lpstr>Example 26 – 9, cnt’d</vt:lpstr>
      <vt:lpstr> EMFs in Series and Parallel: Charging a Battery</vt:lpstr>
      <vt:lpstr> RC Circuits</vt:lpstr>
      <vt:lpstr> RC Circuits</vt:lpstr>
      <vt:lpstr> Analysis of RC Circuits</vt:lpstr>
      <vt:lpstr>Example 26 – 12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1238</cp:revision>
  <dcterms:created xsi:type="dcterms:W3CDTF">2012-01-19T04:21:20Z</dcterms:created>
  <dcterms:modified xsi:type="dcterms:W3CDTF">2020-11-02T20:43:00Z</dcterms:modified>
</cp:coreProperties>
</file>