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handoutMasterIdLst>
    <p:handoutMasterId r:id="rId14"/>
  </p:handoutMasterIdLst>
  <p:sldIdLst>
    <p:sldId id="391" r:id="rId2"/>
    <p:sldId id="481" r:id="rId3"/>
    <p:sldId id="744" r:id="rId4"/>
    <p:sldId id="688" r:id="rId5"/>
    <p:sldId id="713" r:id="rId6"/>
    <p:sldId id="714" r:id="rId7"/>
    <p:sldId id="748" r:id="rId8"/>
    <p:sldId id="716" r:id="rId9"/>
    <p:sldId id="718" r:id="rId10"/>
    <p:sldId id="719" r:id="rId11"/>
    <p:sldId id="720" r:id="rId12"/>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charset="0"/>
        <a:ea typeface="+mn-ea"/>
        <a:cs typeface="+mn-cs"/>
      </a:defRPr>
    </a:lvl1pPr>
    <a:lvl2pPr marL="457200" algn="l" rtl="0" fontAlgn="base">
      <a:spcBef>
        <a:spcPct val="0"/>
      </a:spcBef>
      <a:spcAft>
        <a:spcPct val="0"/>
      </a:spcAft>
      <a:defRPr sz="2400" kern="1200">
        <a:solidFill>
          <a:schemeClr val="tx1"/>
        </a:solidFill>
        <a:latin typeface="Times New Roman" charset="0"/>
        <a:ea typeface="+mn-ea"/>
        <a:cs typeface="+mn-cs"/>
      </a:defRPr>
    </a:lvl2pPr>
    <a:lvl3pPr marL="914400" algn="l" rtl="0" fontAlgn="base">
      <a:spcBef>
        <a:spcPct val="0"/>
      </a:spcBef>
      <a:spcAft>
        <a:spcPct val="0"/>
      </a:spcAft>
      <a:defRPr sz="2400" kern="1200">
        <a:solidFill>
          <a:schemeClr val="tx1"/>
        </a:solidFill>
        <a:latin typeface="Times New Roman" charset="0"/>
        <a:ea typeface="+mn-ea"/>
        <a:cs typeface="+mn-cs"/>
      </a:defRPr>
    </a:lvl3pPr>
    <a:lvl4pPr marL="1371600" algn="l" rtl="0" fontAlgn="base">
      <a:spcBef>
        <a:spcPct val="0"/>
      </a:spcBef>
      <a:spcAft>
        <a:spcPct val="0"/>
      </a:spcAft>
      <a:defRPr sz="2400" kern="1200">
        <a:solidFill>
          <a:schemeClr val="tx1"/>
        </a:solidFill>
        <a:latin typeface="Times New Roman" charset="0"/>
        <a:ea typeface="+mn-ea"/>
        <a:cs typeface="+mn-cs"/>
      </a:defRPr>
    </a:lvl4pPr>
    <a:lvl5pPr marL="1828800" algn="l" rtl="0" fontAlgn="base">
      <a:spcBef>
        <a:spcPct val="0"/>
      </a:spcBef>
      <a:spcAft>
        <a:spcPct val="0"/>
      </a:spcAft>
      <a:defRPr sz="2400" kern="1200">
        <a:solidFill>
          <a:schemeClr val="tx1"/>
        </a:solidFill>
        <a:latin typeface="Times New Roman" charset="0"/>
        <a:ea typeface="+mn-ea"/>
        <a:cs typeface="+mn-cs"/>
      </a:defRPr>
    </a:lvl5pPr>
    <a:lvl6pPr marL="2286000" algn="l" defTabSz="457200" rtl="0" eaLnBrk="1" latinLnBrk="0" hangingPunct="1">
      <a:defRPr sz="2400" kern="1200">
        <a:solidFill>
          <a:schemeClr val="tx1"/>
        </a:solidFill>
        <a:latin typeface="Times New Roman" charset="0"/>
        <a:ea typeface="+mn-ea"/>
        <a:cs typeface="+mn-cs"/>
      </a:defRPr>
    </a:lvl6pPr>
    <a:lvl7pPr marL="2743200" algn="l" defTabSz="457200" rtl="0" eaLnBrk="1" latinLnBrk="0" hangingPunct="1">
      <a:defRPr sz="2400" kern="1200">
        <a:solidFill>
          <a:schemeClr val="tx1"/>
        </a:solidFill>
        <a:latin typeface="Times New Roman" charset="0"/>
        <a:ea typeface="+mn-ea"/>
        <a:cs typeface="+mn-cs"/>
      </a:defRPr>
    </a:lvl7pPr>
    <a:lvl8pPr marL="3200400" algn="l" defTabSz="457200" rtl="0" eaLnBrk="1" latinLnBrk="0" hangingPunct="1">
      <a:defRPr sz="2400" kern="1200">
        <a:solidFill>
          <a:schemeClr val="tx1"/>
        </a:solidFill>
        <a:latin typeface="Times New Roman" charset="0"/>
        <a:ea typeface="+mn-ea"/>
        <a:cs typeface="+mn-cs"/>
      </a:defRPr>
    </a:lvl8pPr>
    <a:lvl9pPr marL="3657600" algn="l" defTabSz="457200" rtl="0" eaLnBrk="1" latinLnBrk="0" hangingPunct="1">
      <a:defRPr sz="24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003300"/>
    <a:srgbClr val="FFFFCC"/>
    <a:srgbClr val="FFFF99"/>
    <a:srgbClr val="99FFCC"/>
    <a:srgbClr val="660066"/>
    <a:srgbClr val="CC66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72"/>
    <p:restoredTop sz="94660"/>
  </p:normalViewPr>
  <p:slideViewPr>
    <p:cSldViewPr>
      <p:cViewPr varScale="1">
        <p:scale>
          <a:sx n="123" d="100"/>
          <a:sy n="123" d="100"/>
        </p:scale>
        <p:origin x="200" y="4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45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5" Type="http://schemas.openxmlformats.org/officeDocument/2006/relationships/image" Target="../media/image9.wmf"/><Relationship Id="rId4" Type="http://schemas.openxmlformats.org/officeDocument/2006/relationships/image" Target="../media/image8.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image" Target="../media/image12.wmf"/><Relationship Id="rId7" Type="http://schemas.openxmlformats.org/officeDocument/2006/relationships/image" Target="../media/image16.wmf"/><Relationship Id="rId2" Type="http://schemas.openxmlformats.org/officeDocument/2006/relationships/image" Target="../media/image11.wmf"/><Relationship Id="rId1" Type="http://schemas.openxmlformats.org/officeDocument/2006/relationships/image" Target="../media/image5.wmf"/><Relationship Id="rId6" Type="http://schemas.openxmlformats.org/officeDocument/2006/relationships/image" Target="../media/image15.wmf"/><Relationship Id="rId11" Type="http://schemas.openxmlformats.org/officeDocument/2006/relationships/image" Target="../media/image20.wmf"/><Relationship Id="rId5" Type="http://schemas.openxmlformats.org/officeDocument/2006/relationships/image" Target="../media/image14.wmf"/><Relationship Id="rId10" Type="http://schemas.openxmlformats.org/officeDocument/2006/relationships/image" Target="../media/image19.wmf"/><Relationship Id="rId4" Type="http://schemas.openxmlformats.org/officeDocument/2006/relationships/image" Target="../media/image13.wmf"/><Relationship Id="rId9" Type="http://schemas.openxmlformats.org/officeDocument/2006/relationships/image" Target="../media/image18.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27.wmf"/><Relationship Id="rId13" Type="http://schemas.openxmlformats.org/officeDocument/2006/relationships/image" Target="../media/image32.wmf"/><Relationship Id="rId3" Type="http://schemas.openxmlformats.org/officeDocument/2006/relationships/image" Target="../media/image15.wmf"/><Relationship Id="rId7" Type="http://schemas.openxmlformats.org/officeDocument/2006/relationships/image" Target="../media/image26.wmf"/><Relationship Id="rId12" Type="http://schemas.openxmlformats.org/officeDocument/2006/relationships/image" Target="../media/image31.wmf"/><Relationship Id="rId2" Type="http://schemas.openxmlformats.org/officeDocument/2006/relationships/image" Target="../media/image22.wmf"/><Relationship Id="rId16" Type="http://schemas.openxmlformats.org/officeDocument/2006/relationships/image" Target="../media/image35.wmf"/><Relationship Id="rId1" Type="http://schemas.openxmlformats.org/officeDocument/2006/relationships/image" Target="../media/image21.wmf"/><Relationship Id="rId6" Type="http://schemas.openxmlformats.org/officeDocument/2006/relationships/image" Target="../media/image25.wmf"/><Relationship Id="rId11" Type="http://schemas.openxmlformats.org/officeDocument/2006/relationships/image" Target="../media/image30.wmf"/><Relationship Id="rId5" Type="http://schemas.openxmlformats.org/officeDocument/2006/relationships/image" Target="../media/image24.wmf"/><Relationship Id="rId15" Type="http://schemas.openxmlformats.org/officeDocument/2006/relationships/image" Target="../media/image34.wmf"/><Relationship Id="rId10" Type="http://schemas.openxmlformats.org/officeDocument/2006/relationships/image" Target="../media/image29.wmf"/><Relationship Id="rId4" Type="http://schemas.openxmlformats.org/officeDocument/2006/relationships/image" Target="../media/image23.wmf"/><Relationship Id="rId9" Type="http://schemas.openxmlformats.org/officeDocument/2006/relationships/image" Target="../media/image28.wmf"/><Relationship Id="rId14" Type="http://schemas.openxmlformats.org/officeDocument/2006/relationships/image" Target="../media/image3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EBEBBD9D-2B36-914F-A6CA-7434B00079ED}" type="slidenum">
              <a:rPr lang="en-US"/>
              <a:pPr>
                <a:defRPr/>
              </a:pPr>
              <a:t>‹#›</a:t>
            </a:fld>
            <a:endParaRPr lang="en-US"/>
          </a:p>
        </p:txBody>
      </p:sp>
    </p:spTree>
    <p:extLst>
      <p:ext uri="{BB962C8B-B14F-4D97-AF65-F5344CB8AC3E}">
        <p14:creationId xmlns:p14="http://schemas.microsoft.com/office/powerpoint/2010/main" val="6692236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vl1pPr>
          </a:lstStyle>
          <a:p>
            <a:pPr>
              <a:defRPr/>
            </a:pPr>
            <a:fld id="{118042F0-41D0-5340-90E3-DBE3BE5AF95B}" type="slidenum">
              <a:rPr lang="en-US"/>
              <a:pPr>
                <a:defRPr/>
              </a:pPr>
              <a:t>‹#›</a:t>
            </a:fld>
            <a:endParaRPr lang="en-US"/>
          </a:p>
        </p:txBody>
      </p:sp>
    </p:spTree>
    <p:extLst>
      <p:ext uri="{BB962C8B-B14F-4D97-AF65-F5344CB8AC3E}">
        <p14:creationId xmlns:p14="http://schemas.microsoft.com/office/powerpoint/2010/main" val="3325049555"/>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18042F0-41D0-5340-90E3-DBE3BE5AF95B}" type="slidenum">
              <a:rPr lang="en-US" smtClean="0"/>
              <a:pPr>
                <a:defRPr/>
              </a:pPr>
              <a:t>2</a:t>
            </a:fld>
            <a:endParaRPr lang="en-US"/>
          </a:p>
        </p:txBody>
      </p:sp>
    </p:spTree>
    <p:extLst>
      <p:ext uri="{BB962C8B-B14F-4D97-AF65-F5344CB8AC3E}">
        <p14:creationId xmlns:p14="http://schemas.microsoft.com/office/powerpoint/2010/main" val="37151067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118042F0-41D0-5340-90E3-DBE3BE5AF95B}" type="slidenum">
              <a:rPr lang="en-US" smtClean="0"/>
              <a:pPr>
                <a:defRPr/>
              </a:pPr>
              <a:t>8</a:t>
            </a:fld>
            <a:endParaRPr lang="en-US"/>
          </a:p>
        </p:txBody>
      </p:sp>
    </p:spTree>
    <p:extLst>
      <p:ext uri="{BB962C8B-B14F-4D97-AF65-F5344CB8AC3E}">
        <p14:creationId xmlns:p14="http://schemas.microsoft.com/office/powerpoint/2010/main" val="415022740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smtClean="0"/>
            </a:lvl1pPr>
          </a:lstStyle>
          <a:p>
            <a:pPr>
              <a:defRPr/>
            </a:pPr>
            <a:r>
              <a:rPr lang="en-US"/>
              <a:t>Wednesday, Nov. 4, 2020</a:t>
            </a:r>
          </a:p>
        </p:txBody>
      </p:sp>
      <p:sp>
        <p:nvSpPr>
          <p:cNvPr id="6" name="Rectangle 5"/>
          <p:cNvSpPr>
            <a:spLocks noGrp="1" noChangeArrowheads="1"/>
          </p:cNvSpPr>
          <p:nvPr>
            <p:ph type="ftr" sz="quarter" idx="11"/>
          </p:nvPr>
        </p:nvSpPr>
        <p:spPr/>
        <p:txBody>
          <a:bodyPr/>
          <a:lstStyle>
            <a:lvl1pPr>
              <a:defRPr smtClean="0"/>
            </a:lvl1pPr>
          </a:lstStyle>
          <a:p>
            <a:pPr>
              <a:defRPr/>
            </a:pPr>
            <a:r>
              <a:rPr lang="de-DE"/>
              <a:t>PHYS 1444-002, Fall 2020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2C2E354-380E-2541-86AC-273DB7135896}" type="slidenum">
              <a:rPr lang="en-US"/>
              <a:pPr>
                <a:defRPr/>
              </a:pPr>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971800" y="6315667"/>
            <a:ext cx="440436" cy="388804"/>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Wednesday, Nov. 4, 2020</a:t>
            </a:r>
          </a:p>
        </p:txBody>
      </p:sp>
      <p:sp>
        <p:nvSpPr>
          <p:cNvPr id="5" name="Footer Placeholder 4"/>
          <p:cNvSpPr>
            <a:spLocks noGrp="1"/>
          </p:cNvSpPr>
          <p:nvPr>
            <p:ph type="ftr" sz="quarter" idx="11"/>
          </p:nvPr>
        </p:nvSpPr>
        <p:spPr/>
        <p:txBody>
          <a:bodyPr/>
          <a:lstStyle>
            <a:lvl1pPr>
              <a:defRPr smtClean="0"/>
            </a:lvl1pPr>
          </a:lstStyle>
          <a:p>
            <a:pPr>
              <a:defRPr/>
            </a:pPr>
            <a:r>
              <a:rPr lang="de-DE"/>
              <a:t>PHYS 1444-002, Fall 2020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11AF11F0-DDFA-B44C-AACA-04940859FE3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smtClean="0"/>
            </a:lvl1pPr>
          </a:lstStyle>
          <a:p>
            <a:pPr>
              <a:defRPr/>
            </a:pPr>
            <a:r>
              <a:rPr lang="en-US"/>
              <a:t>Wednesday, Nov. 4, 2020</a:t>
            </a:r>
          </a:p>
        </p:txBody>
      </p:sp>
      <p:sp>
        <p:nvSpPr>
          <p:cNvPr id="5" name="Footer Placeholder 4"/>
          <p:cNvSpPr>
            <a:spLocks noGrp="1"/>
          </p:cNvSpPr>
          <p:nvPr>
            <p:ph type="ftr" sz="quarter" idx="11"/>
          </p:nvPr>
        </p:nvSpPr>
        <p:spPr/>
        <p:txBody>
          <a:bodyPr/>
          <a:lstStyle>
            <a:lvl1pPr>
              <a:defRPr smtClean="0"/>
            </a:lvl1pPr>
          </a:lstStyle>
          <a:p>
            <a:pPr>
              <a:defRPr/>
            </a:pPr>
            <a:r>
              <a:rPr lang="de-DE"/>
              <a:t>PHYS 1444-002, Fall 2020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260B4D4B-3DEF-AE4B-B9BB-BFC0E5F2138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a:t>Click to edit Master title style</a:t>
            </a:r>
          </a:p>
        </p:txBody>
      </p:sp>
      <p:sp>
        <p:nvSpPr>
          <p:cNvPr id="3" name="Content Placeholder 2"/>
          <p:cNvSpPr>
            <a:spLocks noGrp="1"/>
          </p:cNvSpPr>
          <p:nvPr>
            <p:ph sz="quarter" idx="1"/>
          </p:nvPr>
        </p:nvSpPr>
        <p:spPr>
          <a:xfrm>
            <a:off x="6858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6858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Wednesday, Nov. 4, 2020</a:t>
            </a:r>
          </a:p>
        </p:txBody>
      </p:sp>
      <p:sp>
        <p:nvSpPr>
          <p:cNvPr id="8" name="Footer Placeholder 7"/>
          <p:cNvSpPr>
            <a:spLocks noGrp="1"/>
          </p:cNvSpPr>
          <p:nvPr>
            <p:ph type="ftr" sz="quarter" idx="11"/>
          </p:nvPr>
        </p:nvSpPr>
        <p:spPr/>
        <p:txBody>
          <a:bodyPr/>
          <a:lstStyle>
            <a:lvl1pPr>
              <a:defRPr smtClean="0"/>
            </a:lvl1pPr>
          </a:lstStyle>
          <a:p>
            <a:pPr>
              <a:defRPr/>
            </a:pPr>
            <a:r>
              <a:rPr lang="de-DE"/>
              <a:t>PHYS 1444-002, Fall 2020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68378816-F0BE-954B-ACE6-3B377C21A19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lvl1pPr>
              <a:defRPr smtClean="0"/>
            </a:lvl1pPr>
          </a:lstStyle>
          <a:p>
            <a:pPr>
              <a:defRPr/>
            </a:pPr>
            <a:r>
              <a:rPr lang="en-US"/>
              <a:t>Wednesday, Nov. 4, 2020</a:t>
            </a:r>
          </a:p>
        </p:txBody>
      </p:sp>
      <p:sp>
        <p:nvSpPr>
          <p:cNvPr id="5" name="Footer Placeholder 4"/>
          <p:cNvSpPr>
            <a:spLocks noGrp="1"/>
          </p:cNvSpPr>
          <p:nvPr>
            <p:ph type="ftr" sz="quarter" idx="11"/>
          </p:nvPr>
        </p:nvSpPr>
        <p:spPr/>
        <p:txBody>
          <a:bodyPr/>
          <a:lstStyle>
            <a:lvl1pPr>
              <a:defRPr smtClean="0"/>
            </a:lvl1pPr>
          </a:lstStyle>
          <a:p>
            <a:pPr>
              <a:defRPr/>
            </a:pPr>
            <a:r>
              <a:rPr lang="de-DE"/>
              <a:t>PHYS 1444-002, Fall 2020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BEF3D8A4-74EF-534D-976E-1FB9C4B7280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a:t>Wednesday, Nov. 4, 2020</a:t>
            </a:r>
          </a:p>
        </p:txBody>
      </p:sp>
      <p:sp>
        <p:nvSpPr>
          <p:cNvPr id="5" name="Footer Placeholder 4"/>
          <p:cNvSpPr>
            <a:spLocks noGrp="1"/>
          </p:cNvSpPr>
          <p:nvPr>
            <p:ph type="ftr" sz="quarter" idx="11"/>
          </p:nvPr>
        </p:nvSpPr>
        <p:spPr/>
        <p:txBody>
          <a:bodyPr/>
          <a:lstStyle>
            <a:lvl1pPr>
              <a:defRPr smtClean="0"/>
            </a:lvl1pPr>
          </a:lstStyle>
          <a:p>
            <a:pPr>
              <a:defRPr/>
            </a:pPr>
            <a:r>
              <a:rPr lang="de-DE"/>
              <a:t>PHYS 1444-002, Fall 2020                    Dr. Jaehoon Yu</a:t>
            </a:r>
            <a:endParaRPr lang="en-US"/>
          </a:p>
        </p:txBody>
      </p:sp>
      <p:sp>
        <p:nvSpPr>
          <p:cNvPr id="6" name="Slide Number Placeholder 5"/>
          <p:cNvSpPr>
            <a:spLocks noGrp="1"/>
          </p:cNvSpPr>
          <p:nvPr>
            <p:ph type="sldNum" sz="quarter" idx="12"/>
          </p:nvPr>
        </p:nvSpPr>
        <p:spPr/>
        <p:txBody>
          <a:bodyPr/>
          <a:lstStyle>
            <a:lvl1pPr>
              <a:defRPr smtClean="0"/>
            </a:lvl1pPr>
          </a:lstStyle>
          <a:p>
            <a:pPr>
              <a:defRPr/>
            </a:pPr>
            <a:fld id="{C1BF8B38-6A2B-A24F-8E1A-CFFE728496E4}"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smtClean="0"/>
            </a:lvl1pPr>
          </a:lstStyle>
          <a:p>
            <a:pPr>
              <a:defRPr/>
            </a:pPr>
            <a:r>
              <a:rPr lang="en-US"/>
              <a:t>Wednesday, Nov. 4, 2020</a:t>
            </a:r>
          </a:p>
        </p:txBody>
      </p:sp>
      <p:sp>
        <p:nvSpPr>
          <p:cNvPr id="6" name="Footer Placeholder 5"/>
          <p:cNvSpPr>
            <a:spLocks noGrp="1"/>
          </p:cNvSpPr>
          <p:nvPr>
            <p:ph type="ftr" sz="quarter" idx="11"/>
          </p:nvPr>
        </p:nvSpPr>
        <p:spPr/>
        <p:txBody>
          <a:bodyPr/>
          <a:lstStyle>
            <a:lvl1pPr>
              <a:defRPr smtClean="0"/>
            </a:lvl1pPr>
          </a:lstStyle>
          <a:p>
            <a:pPr>
              <a:defRPr/>
            </a:pPr>
            <a:r>
              <a:rPr lang="de-DE"/>
              <a:t>PHYS 1444-002, Fall 2020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AA743A56-7F86-D14E-A381-3C37627AF22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smtClean="0"/>
            </a:lvl1pPr>
          </a:lstStyle>
          <a:p>
            <a:pPr>
              <a:defRPr/>
            </a:pPr>
            <a:r>
              <a:rPr lang="en-US"/>
              <a:t>Wednesday, Nov. 4, 2020</a:t>
            </a:r>
          </a:p>
        </p:txBody>
      </p:sp>
      <p:sp>
        <p:nvSpPr>
          <p:cNvPr id="8" name="Footer Placeholder 7"/>
          <p:cNvSpPr>
            <a:spLocks noGrp="1"/>
          </p:cNvSpPr>
          <p:nvPr>
            <p:ph type="ftr" sz="quarter" idx="11"/>
          </p:nvPr>
        </p:nvSpPr>
        <p:spPr/>
        <p:txBody>
          <a:bodyPr/>
          <a:lstStyle>
            <a:lvl1pPr>
              <a:defRPr smtClean="0"/>
            </a:lvl1pPr>
          </a:lstStyle>
          <a:p>
            <a:pPr>
              <a:defRPr/>
            </a:pPr>
            <a:r>
              <a:rPr lang="de-DE"/>
              <a:t>PHYS 1444-002, Fall 2020                    Dr. Jaehoon Yu</a:t>
            </a:r>
            <a:endParaRPr lang="en-US"/>
          </a:p>
        </p:txBody>
      </p:sp>
      <p:sp>
        <p:nvSpPr>
          <p:cNvPr id="9" name="Slide Number Placeholder 8"/>
          <p:cNvSpPr>
            <a:spLocks noGrp="1"/>
          </p:cNvSpPr>
          <p:nvPr>
            <p:ph type="sldNum" sz="quarter" idx="12"/>
          </p:nvPr>
        </p:nvSpPr>
        <p:spPr/>
        <p:txBody>
          <a:bodyPr/>
          <a:lstStyle>
            <a:lvl1pPr>
              <a:defRPr smtClean="0"/>
            </a:lvl1pPr>
          </a:lstStyle>
          <a:p>
            <a:pPr>
              <a:defRPr/>
            </a:pPr>
            <a:fld id="{CD4FE25A-1989-A448-A1B9-194EB93C7C3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smtClean="0"/>
            </a:lvl1pPr>
          </a:lstStyle>
          <a:p>
            <a:pPr>
              <a:defRPr/>
            </a:pPr>
            <a:r>
              <a:rPr lang="en-US"/>
              <a:t>Wednesday, Nov. 4, 2020</a:t>
            </a:r>
          </a:p>
        </p:txBody>
      </p:sp>
      <p:sp>
        <p:nvSpPr>
          <p:cNvPr id="4" name="Footer Placeholder 3"/>
          <p:cNvSpPr>
            <a:spLocks noGrp="1"/>
          </p:cNvSpPr>
          <p:nvPr>
            <p:ph type="ftr" sz="quarter" idx="11"/>
          </p:nvPr>
        </p:nvSpPr>
        <p:spPr/>
        <p:txBody>
          <a:bodyPr/>
          <a:lstStyle>
            <a:lvl1pPr>
              <a:defRPr smtClean="0"/>
            </a:lvl1pPr>
          </a:lstStyle>
          <a:p>
            <a:pPr>
              <a:defRPr/>
            </a:pPr>
            <a:r>
              <a:rPr lang="de-DE"/>
              <a:t>PHYS 1444-002, Fall 2020                    Dr. Jaehoon Yu</a:t>
            </a:r>
            <a:endParaRPr lang="en-US"/>
          </a:p>
        </p:txBody>
      </p:sp>
      <p:sp>
        <p:nvSpPr>
          <p:cNvPr id="5" name="Slide Number Placeholder 4"/>
          <p:cNvSpPr>
            <a:spLocks noGrp="1"/>
          </p:cNvSpPr>
          <p:nvPr>
            <p:ph type="sldNum" sz="quarter" idx="12"/>
          </p:nvPr>
        </p:nvSpPr>
        <p:spPr/>
        <p:txBody>
          <a:bodyPr/>
          <a:lstStyle>
            <a:lvl1pPr>
              <a:defRPr smtClean="0"/>
            </a:lvl1pPr>
          </a:lstStyle>
          <a:p>
            <a:pPr>
              <a:defRPr/>
            </a:pPr>
            <a:fld id="{EEAF47E9-2323-F64D-AFF2-9AFE5BE481E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a:t>Wednesday, Nov. 4, 2020</a:t>
            </a:r>
          </a:p>
        </p:txBody>
      </p:sp>
      <p:sp>
        <p:nvSpPr>
          <p:cNvPr id="3" name="Footer Placeholder 2"/>
          <p:cNvSpPr>
            <a:spLocks noGrp="1"/>
          </p:cNvSpPr>
          <p:nvPr>
            <p:ph type="ftr" sz="quarter" idx="11"/>
          </p:nvPr>
        </p:nvSpPr>
        <p:spPr/>
        <p:txBody>
          <a:bodyPr/>
          <a:lstStyle>
            <a:lvl1pPr>
              <a:defRPr smtClean="0"/>
            </a:lvl1pPr>
          </a:lstStyle>
          <a:p>
            <a:pPr>
              <a:defRPr/>
            </a:pPr>
            <a:r>
              <a:rPr lang="de-DE"/>
              <a:t>PHYS 1444-002, Fall 2020                    Dr. Jaehoon Yu</a:t>
            </a:r>
            <a:endParaRPr lang="en-US"/>
          </a:p>
        </p:txBody>
      </p:sp>
      <p:sp>
        <p:nvSpPr>
          <p:cNvPr id="4" name="Slide Number Placeholder 3"/>
          <p:cNvSpPr>
            <a:spLocks noGrp="1"/>
          </p:cNvSpPr>
          <p:nvPr>
            <p:ph type="sldNum" sz="quarter" idx="12"/>
          </p:nvPr>
        </p:nvSpPr>
        <p:spPr/>
        <p:txBody>
          <a:bodyPr/>
          <a:lstStyle>
            <a:lvl1pPr>
              <a:defRPr smtClean="0"/>
            </a:lvl1pPr>
          </a:lstStyle>
          <a:p>
            <a:pPr>
              <a:defRPr/>
            </a:pPr>
            <a:fld id="{9690B60E-95F4-9C41-AEA5-2E2E6ABCCAA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Wednesday, Nov. 4, 2020</a:t>
            </a:r>
          </a:p>
        </p:txBody>
      </p:sp>
      <p:sp>
        <p:nvSpPr>
          <p:cNvPr id="6" name="Footer Placeholder 5"/>
          <p:cNvSpPr>
            <a:spLocks noGrp="1"/>
          </p:cNvSpPr>
          <p:nvPr>
            <p:ph type="ftr" sz="quarter" idx="11"/>
          </p:nvPr>
        </p:nvSpPr>
        <p:spPr/>
        <p:txBody>
          <a:bodyPr/>
          <a:lstStyle>
            <a:lvl1pPr>
              <a:defRPr smtClean="0"/>
            </a:lvl1pPr>
          </a:lstStyle>
          <a:p>
            <a:pPr>
              <a:defRPr/>
            </a:pPr>
            <a:r>
              <a:rPr lang="de-DE"/>
              <a:t>PHYS 1444-002, Fall 2020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BB327105-656C-8345-B353-0B5F787303F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Wednesday, Nov. 4, 2020</a:t>
            </a:r>
          </a:p>
        </p:txBody>
      </p:sp>
      <p:sp>
        <p:nvSpPr>
          <p:cNvPr id="6" name="Footer Placeholder 5"/>
          <p:cNvSpPr>
            <a:spLocks noGrp="1"/>
          </p:cNvSpPr>
          <p:nvPr>
            <p:ph type="ftr" sz="quarter" idx="11"/>
          </p:nvPr>
        </p:nvSpPr>
        <p:spPr/>
        <p:txBody>
          <a:bodyPr/>
          <a:lstStyle>
            <a:lvl1pPr>
              <a:defRPr smtClean="0"/>
            </a:lvl1pPr>
          </a:lstStyle>
          <a:p>
            <a:pPr>
              <a:defRPr/>
            </a:pPr>
            <a:r>
              <a:rPr lang="de-DE"/>
              <a:t>PHYS 1444-002, Fall 2020                    Dr. Jaehoon Yu</a:t>
            </a:r>
            <a:endParaRPr lang="en-US"/>
          </a:p>
        </p:txBody>
      </p:sp>
      <p:sp>
        <p:nvSpPr>
          <p:cNvPr id="7" name="Slide Number Placeholder 6"/>
          <p:cNvSpPr>
            <a:spLocks noGrp="1"/>
          </p:cNvSpPr>
          <p:nvPr>
            <p:ph type="sldNum" sz="quarter" idx="12"/>
          </p:nvPr>
        </p:nvSpPr>
        <p:spPr/>
        <p:txBody>
          <a:bodyPr/>
          <a:lstStyle>
            <a:lvl1pPr>
              <a:defRPr smtClean="0"/>
            </a:lvl1pPr>
          </a:lstStyle>
          <a:p>
            <a:pPr>
              <a:defRPr/>
            </a:pPr>
            <a:fld id="{33F747FB-9F93-7A4A-823E-4285093B0C6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solidFill>
                  <a:srgbClr val="FF0066"/>
                </a:solidFill>
                <a:latin typeface="+mn-lt"/>
              </a:defRPr>
            </a:lvl1pPr>
          </a:lstStyle>
          <a:p>
            <a:pPr>
              <a:defRPr/>
            </a:pPr>
            <a:r>
              <a:rPr lang="en-US"/>
              <a:t>Wednesday, Nov. 4, 2020</a:t>
            </a: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solidFill>
                  <a:srgbClr val="003300"/>
                </a:solidFill>
                <a:latin typeface="+mn-lt"/>
              </a:defRPr>
            </a:lvl1pPr>
          </a:lstStyle>
          <a:p>
            <a:pPr>
              <a:defRPr/>
            </a:pPr>
            <a:r>
              <a:rPr lang="de-DE"/>
              <a:t>PHYS 1444-002, Fall 2020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mn-lt"/>
              </a:defRPr>
            </a:lvl1pPr>
          </a:lstStyle>
          <a:p>
            <a:pPr>
              <a:defRPr/>
            </a:pPr>
            <a:fld id="{48A22D27-E16E-9440-8890-E1A3510F7726}" type="slidenum">
              <a:rPr lang="en-US"/>
              <a:pPr>
                <a:defRPr/>
              </a:pPr>
              <a:t>‹#›</a:t>
            </a:fld>
            <a:endParaRPr lang="en-US"/>
          </a:p>
        </p:txBody>
      </p:sp>
      <p:pic>
        <p:nvPicPr>
          <p:cNvPr id="2" name="Picture 1"/>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2971800" y="6315667"/>
            <a:ext cx="440436" cy="388804"/>
          </a:xfrm>
          <a:prstGeom prst="rect">
            <a:avLst/>
          </a:prstGeom>
        </p:spPr>
      </p:pic>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p:txStyles>
    <p:titleStyle>
      <a:lvl1pPr algn="ctr" rtl="0" eaLnBrk="0" fontAlgn="base" hangingPunct="0">
        <a:spcBef>
          <a:spcPct val="0"/>
        </a:spcBef>
        <a:spcAft>
          <a:spcPct val="0"/>
        </a:spcAft>
        <a:defRPr sz="4400">
          <a:solidFill>
            <a:srgbClr val="A5002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2pPr>
      <a:lvl3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3pPr>
      <a:lvl4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4pPr>
      <a:lvl5pPr algn="ctr" rtl="0" eaLnBrk="0" fontAlgn="base" hangingPunct="0">
        <a:spcBef>
          <a:spcPct val="0"/>
        </a:spcBef>
        <a:spcAft>
          <a:spcPct val="0"/>
        </a:spcAft>
        <a:defRPr sz="4400">
          <a:solidFill>
            <a:srgbClr val="A50021"/>
          </a:solidFill>
          <a:latin typeface="Arial Narrow" charset="0"/>
          <a:ea typeface="ＭＳ Ｐゴシック" charset="-128"/>
          <a:cs typeface="ＭＳ Ｐゴシック" charset="-128"/>
        </a:defRPr>
      </a:lvl5pPr>
      <a:lvl6pPr marL="457200" algn="ctr" rtl="0" fontAlgn="base">
        <a:spcBef>
          <a:spcPct val="0"/>
        </a:spcBef>
        <a:spcAft>
          <a:spcPct val="0"/>
        </a:spcAft>
        <a:defRPr sz="4400">
          <a:solidFill>
            <a:srgbClr val="A50021"/>
          </a:solidFill>
          <a:latin typeface="Arial Narrow" charset="0"/>
        </a:defRPr>
      </a:lvl6pPr>
      <a:lvl7pPr marL="914400" algn="ctr" rtl="0" fontAlgn="base">
        <a:spcBef>
          <a:spcPct val="0"/>
        </a:spcBef>
        <a:spcAft>
          <a:spcPct val="0"/>
        </a:spcAft>
        <a:defRPr sz="4400">
          <a:solidFill>
            <a:srgbClr val="A50021"/>
          </a:solidFill>
          <a:latin typeface="Arial Narrow" charset="0"/>
        </a:defRPr>
      </a:lvl7pPr>
      <a:lvl8pPr marL="1371600" algn="ctr" rtl="0" fontAlgn="base">
        <a:spcBef>
          <a:spcPct val="0"/>
        </a:spcBef>
        <a:spcAft>
          <a:spcPct val="0"/>
        </a:spcAft>
        <a:defRPr sz="4400">
          <a:solidFill>
            <a:srgbClr val="A50021"/>
          </a:solidFill>
          <a:latin typeface="Arial Narrow" charset="0"/>
        </a:defRPr>
      </a:lvl8pPr>
      <a:lvl9pPr marL="1828800" algn="ctr" rtl="0" fontAlgn="base">
        <a:spcBef>
          <a:spcPct val="0"/>
        </a:spcBef>
        <a:spcAft>
          <a:spcPct val="0"/>
        </a:spcAft>
        <a:defRPr sz="4400">
          <a:solidFill>
            <a:srgbClr val="A50021"/>
          </a:solidFill>
          <a:latin typeface="Arial Narrow"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file:////var/folders/kf/7w56wv9j72sbd7w75hl0rb200000gn/T/com.microsoft.Powerpoint/converted_emf.emf"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9.jpeg"/><Relationship Id="rId7" Type="http://schemas.openxmlformats.org/officeDocument/2006/relationships/oleObject" Target="../embeddings/oleObject45.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44.bin"/><Relationship Id="rId5" Type="http://schemas.openxmlformats.org/officeDocument/2006/relationships/image" Target="../media/image5.wmf"/><Relationship Id="rId4" Type="http://schemas.openxmlformats.org/officeDocument/2006/relationships/oleObject" Target="../embeddings/oleObject43.bin"/></Relationships>
</file>

<file path=ppt/slides/_rels/slide11.xml.rels><?xml version="1.0" encoding="UTF-8" standalone="yes"?>
<Relationships xmlns="http://schemas.openxmlformats.org/package/2006/relationships"><Relationship Id="rId8" Type="http://schemas.openxmlformats.org/officeDocument/2006/relationships/image" Target="../media/image41.jpeg"/><Relationship Id="rId3" Type="http://schemas.openxmlformats.org/officeDocument/2006/relationships/image" Target="../media/image40.jpeg"/><Relationship Id="rId7" Type="http://schemas.openxmlformats.org/officeDocument/2006/relationships/oleObject" Target="../embeddings/oleObject48.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47.bin"/><Relationship Id="rId5" Type="http://schemas.openxmlformats.org/officeDocument/2006/relationships/image" Target="../media/image5.wmf"/><Relationship Id="rId4" Type="http://schemas.openxmlformats.org/officeDocument/2006/relationships/oleObject" Target="../embeddings/oleObject46.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8.wmf"/><Relationship Id="rId3" Type="http://schemas.openxmlformats.org/officeDocument/2006/relationships/image" Target="../media/image10.jpeg"/><Relationship Id="rId7" Type="http://schemas.openxmlformats.org/officeDocument/2006/relationships/oleObject" Target="../embeddings/oleObject3.bin"/><Relationship Id="rId12"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7.wmf"/><Relationship Id="rId5" Type="http://schemas.openxmlformats.org/officeDocument/2006/relationships/image" Target="../media/image5.wmf"/><Relationship Id="rId15" Type="http://schemas.openxmlformats.org/officeDocument/2006/relationships/image" Target="../media/image9.wmf"/><Relationship Id="rId10" Type="http://schemas.openxmlformats.org/officeDocument/2006/relationships/oleObject" Target="../embeddings/oleObject5.bin"/><Relationship Id="rId4" Type="http://schemas.openxmlformats.org/officeDocument/2006/relationships/oleObject" Target="../embeddings/oleObject1.bin"/><Relationship Id="rId9" Type="http://schemas.openxmlformats.org/officeDocument/2006/relationships/image" Target="../media/image6.wmf"/><Relationship Id="rId14" Type="http://schemas.openxmlformats.org/officeDocument/2006/relationships/oleObject" Target="../embeddings/oleObject7.bin"/></Relationships>
</file>

<file path=ppt/slides/_rels/slide6.xml.rels><?xml version="1.0" encoding="UTF-8" standalone="yes"?>
<Relationships xmlns="http://schemas.openxmlformats.org/package/2006/relationships"><Relationship Id="rId8" Type="http://schemas.openxmlformats.org/officeDocument/2006/relationships/image" Target="../media/image11.wmf"/><Relationship Id="rId13" Type="http://schemas.openxmlformats.org/officeDocument/2006/relationships/oleObject" Target="../embeddings/oleObject14.bin"/><Relationship Id="rId18" Type="http://schemas.openxmlformats.org/officeDocument/2006/relationships/image" Target="../media/image16.wmf"/><Relationship Id="rId26" Type="http://schemas.openxmlformats.org/officeDocument/2006/relationships/image" Target="../media/image20.wmf"/><Relationship Id="rId3" Type="http://schemas.openxmlformats.org/officeDocument/2006/relationships/oleObject" Target="../embeddings/oleObject8.bin"/><Relationship Id="rId21" Type="http://schemas.openxmlformats.org/officeDocument/2006/relationships/oleObject" Target="../embeddings/oleObject18.bin"/><Relationship Id="rId7" Type="http://schemas.openxmlformats.org/officeDocument/2006/relationships/oleObject" Target="../embeddings/oleObject11.bin"/><Relationship Id="rId12" Type="http://schemas.openxmlformats.org/officeDocument/2006/relationships/image" Target="../media/image13.wmf"/><Relationship Id="rId17" Type="http://schemas.openxmlformats.org/officeDocument/2006/relationships/oleObject" Target="../embeddings/oleObject16.bin"/><Relationship Id="rId25" Type="http://schemas.openxmlformats.org/officeDocument/2006/relationships/oleObject" Target="../embeddings/oleObject20.bin"/><Relationship Id="rId2" Type="http://schemas.openxmlformats.org/officeDocument/2006/relationships/slideLayout" Target="../slideLayouts/slideLayout2.xml"/><Relationship Id="rId16" Type="http://schemas.openxmlformats.org/officeDocument/2006/relationships/image" Target="../media/image15.wmf"/><Relationship Id="rId20" Type="http://schemas.openxmlformats.org/officeDocument/2006/relationships/image" Target="../media/image17.wmf"/><Relationship Id="rId1" Type="http://schemas.openxmlformats.org/officeDocument/2006/relationships/vmlDrawing" Target="../drawings/vmlDrawing2.vml"/><Relationship Id="rId6" Type="http://schemas.openxmlformats.org/officeDocument/2006/relationships/oleObject" Target="../embeddings/oleObject10.bin"/><Relationship Id="rId11" Type="http://schemas.openxmlformats.org/officeDocument/2006/relationships/oleObject" Target="../embeddings/oleObject13.bin"/><Relationship Id="rId24" Type="http://schemas.openxmlformats.org/officeDocument/2006/relationships/image" Target="../media/image19.wmf"/><Relationship Id="rId5" Type="http://schemas.openxmlformats.org/officeDocument/2006/relationships/oleObject" Target="../embeddings/oleObject9.bin"/><Relationship Id="rId15" Type="http://schemas.openxmlformats.org/officeDocument/2006/relationships/oleObject" Target="../embeddings/oleObject15.bin"/><Relationship Id="rId23" Type="http://schemas.openxmlformats.org/officeDocument/2006/relationships/oleObject" Target="../embeddings/oleObject19.bin"/><Relationship Id="rId10" Type="http://schemas.openxmlformats.org/officeDocument/2006/relationships/image" Target="../media/image12.wmf"/><Relationship Id="rId19" Type="http://schemas.openxmlformats.org/officeDocument/2006/relationships/oleObject" Target="../embeddings/oleObject17.bin"/><Relationship Id="rId4" Type="http://schemas.openxmlformats.org/officeDocument/2006/relationships/image" Target="../media/image5.wmf"/><Relationship Id="rId9" Type="http://schemas.openxmlformats.org/officeDocument/2006/relationships/oleObject" Target="../embeddings/oleObject12.bin"/><Relationship Id="rId14" Type="http://schemas.openxmlformats.org/officeDocument/2006/relationships/image" Target="../media/image14.wmf"/><Relationship Id="rId22" Type="http://schemas.openxmlformats.org/officeDocument/2006/relationships/image" Target="../media/image18.wmf"/></Relationships>
</file>

<file path=ppt/slides/_rels/slide7.xml.rels><?xml version="1.0" encoding="UTF-8" standalone="yes"?>
<Relationships xmlns="http://schemas.openxmlformats.org/package/2006/relationships"><Relationship Id="rId13" Type="http://schemas.openxmlformats.org/officeDocument/2006/relationships/image" Target="../media/image24.wmf"/><Relationship Id="rId18" Type="http://schemas.openxmlformats.org/officeDocument/2006/relationships/oleObject" Target="../embeddings/oleObject28.bin"/><Relationship Id="rId26" Type="http://schemas.openxmlformats.org/officeDocument/2006/relationships/oleObject" Target="../embeddings/oleObject32.bin"/><Relationship Id="rId3" Type="http://schemas.openxmlformats.org/officeDocument/2006/relationships/image" Target="../media/image36.jpeg"/><Relationship Id="rId21" Type="http://schemas.openxmlformats.org/officeDocument/2006/relationships/image" Target="../media/image28.wmf"/><Relationship Id="rId34" Type="http://schemas.openxmlformats.org/officeDocument/2006/relationships/oleObject" Target="../embeddings/oleObject36.bin"/><Relationship Id="rId7" Type="http://schemas.openxmlformats.org/officeDocument/2006/relationships/image" Target="../media/image22.wmf"/><Relationship Id="rId12" Type="http://schemas.openxmlformats.org/officeDocument/2006/relationships/oleObject" Target="../embeddings/oleObject25.bin"/><Relationship Id="rId17" Type="http://schemas.openxmlformats.org/officeDocument/2006/relationships/image" Target="../media/image26.wmf"/><Relationship Id="rId25" Type="http://schemas.openxmlformats.org/officeDocument/2006/relationships/image" Target="../media/image30.wmf"/><Relationship Id="rId33" Type="http://schemas.openxmlformats.org/officeDocument/2006/relationships/image" Target="../media/image34.wmf"/><Relationship Id="rId2" Type="http://schemas.openxmlformats.org/officeDocument/2006/relationships/slideLayout" Target="../slideLayouts/slideLayout2.xml"/><Relationship Id="rId16" Type="http://schemas.openxmlformats.org/officeDocument/2006/relationships/oleObject" Target="../embeddings/oleObject27.bin"/><Relationship Id="rId20" Type="http://schemas.openxmlformats.org/officeDocument/2006/relationships/oleObject" Target="../embeddings/oleObject29.bin"/><Relationship Id="rId29" Type="http://schemas.openxmlformats.org/officeDocument/2006/relationships/image" Target="../media/image32.wmf"/><Relationship Id="rId1" Type="http://schemas.openxmlformats.org/officeDocument/2006/relationships/vmlDrawing" Target="../drawings/vmlDrawing3.vml"/><Relationship Id="rId6" Type="http://schemas.openxmlformats.org/officeDocument/2006/relationships/oleObject" Target="../embeddings/oleObject22.bin"/><Relationship Id="rId11" Type="http://schemas.openxmlformats.org/officeDocument/2006/relationships/image" Target="../media/image23.wmf"/><Relationship Id="rId24" Type="http://schemas.openxmlformats.org/officeDocument/2006/relationships/oleObject" Target="../embeddings/oleObject31.bin"/><Relationship Id="rId32" Type="http://schemas.openxmlformats.org/officeDocument/2006/relationships/oleObject" Target="../embeddings/oleObject35.bin"/><Relationship Id="rId5" Type="http://schemas.openxmlformats.org/officeDocument/2006/relationships/image" Target="../media/image21.wmf"/><Relationship Id="rId15" Type="http://schemas.openxmlformats.org/officeDocument/2006/relationships/image" Target="../media/image25.wmf"/><Relationship Id="rId23" Type="http://schemas.openxmlformats.org/officeDocument/2006/relationships/image" Target="../media/image29.wmf"/><Relationship Id="rId28" Type="http://schemas.openxmlformats.org/officeDocument/2006/relationships/oleObject" Target="../embeddings/oleObject33.bin"/><Relationship Id="rId10" Type="http://schemas.openxmlformats.org/officeDocument/2006/relationships/oleObject" Target="../embeddings/oleObject24.bin"/><Relationship Id="rId19" Type="http://schemas.openxmlformats.org/officeDocument/2006/relationships/image" Target="../media/image27.wmf"/><Relationship Id="rId31" Type="http://schemas.openxmlformats.org/officeDocument/2006/relationships/image" Target="../media/image33.wmf"/><Relationship Id="rId4" Type="http://schemas.openxmlformats.org/officeDocument/2006/relationships/oleObject" Target="../embeddings/oleObject21.bin"/><Relationship Id="rId9" Type="http://schemas.openxmlformats.org/officeDocument/2006/relationships/image" Target="../media/image15.wmf"/><Relationship Id="rId14" Type="http://schemas.openxmlformats.org/officeDocument/2006/relationships/oleObject" Target="../embeddings/oleObject26.bin"/><Relationship Id="rId22" Type="http://schemas.openxmlformats.org/officeDocument/2006/relationships/oleObject" Target="../embeddings/oleObject30.bin"/><Relationship Id="rId27" Type="http://schemas.openxmlformats.org/officeDocument/2006/relationships/image" Target="../media/image31.wmf"/><Relationship Id="rId30" Type="http://schemas.openxmlformats.org/officeDocument/2006/relationships/oleObject" Target="../embeddings/oleObject34.bin"/><Relationship Id="rId35" Type="http://schemas.openxmlformats.org/officeDocument/2006/relationships/image" Target="../media/image35.wmf"/><Relationship Id="rId8" Type="http://schemas.openxmlformats.org/officeDocument/2006/relationships/oleObject" Target="../embeddings/oleObject23.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39.bin"/><Relationship Id="rId3" Type="http://schemas.openxmlformats.org/officeDocument/2006/relationships/notesSlide" Target="../notesSlides/notesSlide2.xml"/><Relationship Id="rId7"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5.wmf"/><Relationship Id="rId5" Type="http://schemas.openxmlformats.org/officeDocument/2006/relationships/oleObject" Target="../embeddings/oleObject37.bin"/><Relationship Id="rId4" Type="http://schemas.openxmlformats.org/officeDocument/2006/relationships/image" Target="../media/image37.jpeg"/></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0.bin"/><Relationship Id="rId7" Type="http://schemas.openxmlformats.org/officeDocument/2006/relationships/image" Target="../media/image38.jpeg"/><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42.bin"/><Relationship Id="rId5" Type="http://schemas.openxmlformats.org/officeDocument/2006/relationships/oleObject" Target="../embeddings/oleObject41.bin"/><Relationship Id="rId4" Type="http://schemas.openxmlformats.org/officeDocument/2006/relationships/image" Target="../media/image5.wmf"/></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Rectangle 4"/>
          <p:cNvSpPr>
            <a:spLocks noGrp="1" noChangeArrowheads="1"/>
          </p:cNvSpPr>
          <p:nvPr>
            <p:ph type="dt" sz="quarter" idx="10"/>
          </p:nvPr>
        </p:nvSpPr>
        <p:spPr/>
        <p:txBody>
          <a:bodyPr/>
          <a:lstStyle/>
          <a:p>
            <a:pPr>
              <a:defRPr/>
            </a:pPr>
            <a:r>
              <a:rPr lang="en-US"/>
              <a:t>Wednesday, Nov. 4, 2020</a:t>
            </a:r>
          </a:p>
        </p:txBody>
      </p:sp>
      <p:sp>
        <p:nvSpPr>
          <p:cNvPr id="7" name="Rectangle 5"/>
          <p:cNvSpPr>
            <a:spLocks noGrp="1" noChangeArrowheads="1"/>
          </p:cNvSpPr>
          <p:nvPr>
            <p:ph type="ftr" sz="quarter" idx="11"/>
          </p:nvPr>
        </p:nvSpPr>
        <p:spPr/>
        <p:txBody>
          <a:bodyPr/>
          <a:lstStyle/>
          <a:p>
            <a:pPr>
              <a:defRPr/>
            </a:pPr>
            <a:r>
              <a:rPr lang="de-DE"/>
              <a:t>PHYS 1444-002, Fall 2020                    Dr. Jaehoon Yu</a:t>
            </a:r>
            <a:endParaRPr lang="en-US"/>
          </a:p>
        </p:txBody>
      </p:sp>
      <p:sp>
        <p:nvSpPr>
          <p:cNvPr id="18436" name="Rectangle 6"/>
          <p:cNvSpPr>
            <a:spLocks noGrp="1" noChangeArrowheads="1"/>
          </p:cNvSpPr>
          <p:nvPr>
            <p:ph type="sldNum" sz="quarter" idx="12"/>
          </p:nvPr>
        </p:nvSpPr>
        <p:spPr>
          <a:noFill/>
        </p:spPr>
        <p:txBody>
          <a:bodyPr/>
          <a:lstStyle/>
          <a:p>
            <a:fld id="{395A3770-54C9-3149-A664-D038CC3CB949}" type="slidenum">
              <a:rPr lang="en-US">
                <a:latin typeface="Arial Narrow" pitchFamily="-84" charset="0"/>
              </a:rPr>
              <a:pPr/>
              <a:t>1</a:t>
            </a:fld>
            <a:endParaRPr lang="en-US">
              <a:latin typeface="Arial Narrow" pitchFamily="-84" charset="0"/>
            </a:endParaRPr>
          </a:p>
        </p:txBody>
      </p:sp>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 1441 – Section 002</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#17</a:t>
            </a:r>
          </a:p>
        </p:txBody>
      </p:sp>
      <p:sp>
        <p:nvSpPr>
          <p:cNvPr id="18438" name="Text Box 4"/>
          <p:cNvSpPr txBox="1">
            <a:spLocks noChangeArrowheads="1"/>
          </p:cNvSpPr>
          <p:nvPr/>
        </p:nvSpPr>
        <p:spPr bwMode="auto">
          <a:xfrm>
            <a:off x="2930266" y="1531203"/>
            <a:ext cx="2975495" cy="830997"/>
          </a:xfrm>
          <a:prstGeom prst="rect">
            <a:avLst/>
          </a:prstGeom>
          <a:noFill/>
          <a:ln w="9525">
            <a:noFill/>
            <a:miter lim="800000"/>
            <a:headEnd/>
            <a:tailEnd/>
          </a:ln>
        </p:spPr>
        <p:txBody>
          <a:bodyPr wrap="none">
            <a:prstTxWarp prst="textNoShape">
              <a:avLst/>
            </a:prstTxWarp>
            <a:spAutoFit/>
          </a:bodyPr>
          <a:lstStyle/>
          <a:p>
            <a:pPr algn="ctr"/>
            <a:r>
              <a:rPr lang="en-US" dirty="0">
                <a:solidFill>
                  <a:schemeClr val="accent2"/>
                </a:solidFill>
                <a:latin typeface="Monotype Corsiva" pitchFamily="-84" charset="0"/>
              </a:rPr>
              <a:t>Wednesday, Nov. 4, 2020</a:t>
            </a: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2058" name="Rectangle 10"/>
          <p:cNvSpPr>
            <a:spLocks noChangeArrowheads="1"/>
          </p:cNvSpPr>
          <p:nvPr/>
        </p:nvSpPr>
        <p:spPr bwMode="auto">
          <a:xfrm>
            <a:off x="1301750" y="2285999"/>
            <a:ext cx="7537450" cy="3827464"/>
          </a:xfrm>
          <a:prstGeom prst="rect">
            <a:avLst/>
          </a:prstGeom>
          <a:noFill/>
          <a:ln w="9525">
            <a:noFill/>
            <a:miter lim="800000"/>
            <a:headEnd/>
            <a:tailEnd/>
          </a:ln>
        </p:spPr>
        <p:txBody>
          <a:bodyPr>
            <a:prstTxWarp prst="textNoShape">
              <a:avLst/>
            </a:prstTxWarp>
          </a:bodyPr>
          <a:lstStyle/>
          <a:p>
            <a:pPr marL="609600" indent="-609600">
              <a:spcBef>
                <a:spcPct val="20000"/>
              </a:spcBef>
              <a:buFontTx/>
              <a:buChar char="•"/>
            </a:pPr>
            <a:r>
              <a:rPr lang="en-US" sz="3600" dirty="0">
                <a:solidFill>
                  <a:schemeClr val="accent2"/>
                </a:solidFill>
                <a:latin typeface="Arial Narrow" pitchFamily="-84" charset="0"/>
              </a:rPr>
              <a:t>CH26</a:t>
            </a:r>
          </a:p>
          <a:p>
            <a:pPr marL="1352550" lvl="1" indent="-609600">
              <a:buFont typeface="Arial" panose="020B0604020202020204" pitchFamily="34" charset="0"/>
              <a:buChar char="•"/>
            </a:pPr>
            <a:r>
              <a:rPr lang="en-US" sz="3200" dirty="0">
                <a:latin typeface="Arial Narrow" charset="0"/>
              </a:rPr>
              <a:t>Discharging through RC circuit</a:t>
            </a:r>
          </a:p>
          <a:p>
            <a:pPr marL="1352550" lvl="1" indent="-609600">
              <a:buFont typeface="Arial" panose="020B0604020202020204" pitchFamily="34" charset="0"/>
              <a:buChar char="•"/>
            </a:pPr>
            <a:r>
              <a:rPr lang="en-US" sz="3200" dirty="0">
                <a:latin typeface="Arial Narrow" charset="0"/>
              </a:rPr>
              <a:t>Application of RC circuit</a:t>
            </a:r>
          </a:p>
          <a:p>
            <a:pPr marL="512763" indent="-533400">
              <a:buFont typeface="Arial"/>
              <a:buChar char="•"/>
            </a:pPr>
            <a:r>
              <a:rPr lang="en-US" sz="3600" dirty="0">
                <a:solidFill>
                  <a:schemeClr val="accent2"/>
                </a:solidFill>
                <a:latin typeface="Arial Narrow" charset="0"/>
              </a:rPr>
              <a:t>CH27</a:t>
            </a:r>
          </a:p>
          <a:p>
            <a:pPr marL="1352550" lvl="1" indent="-609600">
              <a:buFont typeface="Arial" panose="020B0604020202020204" pitchFamily="34" charset="0"/>
              <a:buChar char="•"/>
            </a:pPr>
            <a:r>
              <a:rPr lang="en-US" sz="3200" dirty="0">
                <a:latin typeface="Arial Narrow" charset="0"/>
              </a:rPr>
              <a:t>Electric Current and Magnetism</a:t>
            </a:r>
          </a:p>
          <a:p>
            <a:pPr marL="1352550" lvl="1" indent="-609600">
              <a:buFont typeface="Arial" panose="020B0604020202020204" pitchFamily="34" charset="0"/>
              <a:buChar char="•"/>
            </a:pPr>
            <a:r>
              <a:rPr lang="en-US" sz="3200" dirty="0">
                <a:latin typeface="Arial Narrow" charset="0"/>
              </a:rPr>
              <a:t>Magnetic Force on Electric Current</a:t>
            </a:r>
          </a:p>
          <a:p>
            <a:pPr marL="1352550" lvl="1" indent="-609600">
              <a:buFont typeface="Arial" panose="020B0604020202020204" pitchFamily="34" charset="0"/>
              <a:buChar char="•"/>
            </a:pPr>
            <a:r>
              <a:rPr lang="en-US" sz="3200" dirty="0">
                <a:latin typeface="Arial Narrow" charset="0"/>
              </a:rPr>
              <a:t>Magnetic Force on a Moving Charge</a:t>
            </a:r>
            <a:endParaRPr lang="en-US" sz="3600" dirty="0">
              <a:solidFill>
                <a:schemeClr val="accent2"/>
              </a:solidFill>
              <a:latin typeface="Arial Narrow" charset="0"/>
            </a:endParaRPr>
          </a:p>
          <a:p>
            <a:pPr marL="990600" lvl="1" indent="-533400">
              <a:buFont typeface="Courier New" panose="02070309020205020404" pitchFamily="49" charset="0"/>
              <a:buChar char="o"/>
            </a:pPr>
            <a:endParaRPr lang="en-US" sz="3200" dirty="0">
              <a:solidFill>
                <a:srgbClr val="003300"/>
              </a:solidFill>
              <a:latin typeface="Arial Narrow" charset="0"/>
            </a:endParaRPr>
          </a:p>
        </p:txBody>
      </p:sp>
      <p:pic>
        <p:nvPicPr>
          <p:cNvPr id="3" name="Picture 2">
            <a:extLst>
              <a:ext uri="{FF2B5EF4-FFF2-40B4-BE49-F238E27FC236}">
                <a16:creationId xmlns:a16="http://schemas.microsoft.com/office/drawing/2014/main" id="{6CC23817-5806-2141-9717-FC2BAB7F5A0D}"/>
              </a:ext>
            </a:extLst>
          </p:cNvPr>
          <p:cNvPicPr>
            <a:picLocks noChangeAspect="1"/>
          </p:cNvPicPr>
          <p:nvPr/>
        </p:nvPicPr>
        <p:blipFill>
          <a:blip r:link="rId2"/>
          <a:stretch>
            <a:fillRect/>
          </a:stretch>
        </p:blipFill>
        <p:spPr>
          <a:xfrm>
            <a:off x="1270000" y="1270000"/>
            <a:ext cx="63500" cy="76200"/>
          </a:xfrm>
          <a:prstGeom prst="rect">
            <a:avLst/>
          </a:prstGeom>
        </p:spPr>
      </p:pic>
      <p:pic>
        <p:nvPicPr>
          <p:cNvPr id="4" name="Picture 3">
            <a:extLst>
              <a:ext uri="{FF2B5EF4-FFF2-40B4-BE49-F238E27FC236}">
                <a16:creationId xmlns:a16="http://schemas.microsoft.com/office/drawing/2014/main" id="{2A40B400-B2AC-3D4E-A8AC-A4D55B25F579}"/>
              </a:ext>
            </a:extLst>
          </p:cNvPr>
          <p:cNvPicPr>
            <a:picLocks noChangeAspect="1"/>
          </p:cNvPicPr>
          <p:nvPr/>
        </p:nvPicPr>
        <p:blipFill>
          <a:blip r:embed="rId3"/>
          <a:stretch>
            <a:fillRect/>
          </a:stretch>
        </p:blipFill>
        <p:spPr>
          <a:xfrm>
            <a:off x="1270000" y="1270000"/>
            <a:ext cx="63500" cy="76200"/>
          </a:xfrm>
          <a:prstGeom prst="rect">
            <a:avLst/>
          </a:prstGeom>
        </p:spPr>
      </p:pic>
      <p:pic>
        <p:nvPicPr>
          <p:cNvPr id="5" name="Picture 4">
            <a:extLst>
              <a:ext uri="{FF2B5EF4-FFF2-40B4-BE49-F238E27FC236}">
                <a16:creationId xmlns:a16="http://schemas.microsoft.com/office/drawing/2014/main" id="{0297A59E-791C-C940-B7E4-7E7A9A26CC68}"/>
              </a:ext>
            </a:extLst>
          </p:cNvPr>
          <p:cNvPicPr>
            <a:picLocks noChangeAspect="1"/>
          </p:cNvPicPr>
          <p:nvPr/>
        </p:nvPicPr>
        <p:blipFill>
          <a:blip r:embed="rId3"/>
          <a:stretch>
            <a:fillRect/>
          </a:stretch>
        </p:blipFill>
        <p:spPr>
          <a:xfrm>
            <a:off x="1270000" y="1270000"/>
            <a:ext cx="63500" cy="76200"/>
          </a:xfrm>
          <a:prstGeom prst="rect">
            <a:avLst/>
          </a:prstGeom>
        </p:spPr>
      </p:pic>
      <p:pic>
        <p:nvPicPr>
          <p:cNvPr id="8" name="Picture 7">
            <a:extLst>
              <a:ext uri="{FF2B5EF4-FFF2-40B4-BE49-F238E27FC236}">
                <a16:creationId xmlns:a16="http://schemas.microsoft.com/office/drawing/2014/main" id="{D4F2950A-AA45-D949-8DBD-57745B77FC18}"/>
              </a:ext>
            </a:extLst>
          </p:cNvPr>
          <p:cNvPicPr>
            <a:picLocks noChangeAspect="1"/>
          </p:cNvPicPr>
          <p:nvPr/>
        </p:nvPicPr>
        <p:blipFill>
          <a:blip r:embed="rId3"/>
          <a:stretch>
            <a:fillRect/>
          </a:stretch>
        </p:blipFill>
        <p:spPr>
          <a:xfrm>
            <a:off x="1270000" y="1270000"/>
            <a:ext cx="63500" cy="76200"/>
          </a:xfrm>
          <a:prstGeom prst="rect">
            <a:avLst/>
          </a:prstGeom>
        </p:spPr>
      </p:pic>
    </p:spTree>
    <p:extLst>
      <p:ext uri="{BB962C8B-B14F-4D97-AF65-F5344CB8AC3E}">
        <p14:creationId xmlns:p14="http://schemas.microsoft.com/office/powerpoint/2010/main" val="2604975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Date Placeholder 3"/>
          <p:cNvSpPr>
            <a:spLocks noGrp="1"/>
          </p:cNvSpPr>
          <p:nvPr>
            <p:ph type="dt" sz="half" idx="10"/>
          </p:nvPr>
        </p:nvSpPr>
        <p:spPr/>
        <p:txBody>
          <a:bodyPr/>
          <a:lstStyle/>
          <a:p>
            <a:r>
              <a:rPr lang="en-US"/>
              <a:t>Wednesday, Nov. 4, 2020</a:t>
            </a:r>
          </a:p>
        </p:txBody>
      </p:sp>
      <p:sp>
        <p:nvSpPr>
          <p:cNvPr id="9" name="Footer Placeholder 4"/>
          <p:cNvSpPr>
            <a:spLocks noGrp="1"/>
          </p:cNvSpPr>
          <p:nvPr>
            <p:ph type="ftr" sz="quarter" idx="11"/>
          </p:nvPr>
        </p:nvSpPr>
        <p:spPr/>
        <p:txBody>
          <a:bodyPr/>
          <a:lstStyle/>
          <a:p>
            <a:r>
              <a:rPr lang="de-DE"/>
              <a:t>PHYS 1444-002, Fall 2020                    Dr. Jaehoon Yu</a:t>
            </a:r>
            <a:endParaRPr lang="en-US"/>
          </a:p>
        </p:txBody>
      </p:sp>
      <p:sp>
        <p:nvSpPr>
          <p:cNvPr id="10" name="Slide Number Placeholder 5"/>
          <p:cNvSpPr>
            <a:spLocks noGrp="1"/>
          </p:cNvSpPr>
          <p:nvPr>
            <p:ph type="sldNum" sz="quarter" idx="12"/>
          </p:nvPr>
        </p:nvSpPr>
        <p:spPr/>
        <p:txBody>
          <a:bodyPr/>
          <a:lstStyle/>
          <a:p>
            <a:fld id="{676B417D-463B-4744-9278-0479293CB6B1}" type="slidenum">
              <a:rPr lang="en-US"/>
              <a:pPr/>
              <a:t>10</a:t>
            </a:fld>
            <a:endParaRPr lang="en-US"/>
          </a:p>
        </p:txBody>
      </p:sp>
      <p:pic>
        <p:nvPicPr>
          <p:cNvPr id="348162" name="Picture 2" descr="FG27_002"/>
          <p:cNvPicPr>
            <a:picLocks noChangeAspect="1" noChangeArrowheads="1"/>
          </p:cNvPicPr>
          <p:nvPr/>
        </p:nvPicPr>
        <p:blipFill>
          <a:blip r:embed="rId3"/>
          <a:srcRect/>
          <a:stretch>
            <a:fillRect/>
          </a:stretch>
        </p:blipFill>
        <p:spPr bwMode="auto">
          <a:xfrm>
            <a:off x="6324600" y="1752600"/>
            <a:ext cx="2590800" cy="1828800"/>
          </a:xfrm>
          <a:prstGeom prst="rect">
            <a:avLst/>
          </a:prstGeom>
          <a:noFill/>
        </p:spPr>
      </p:pic>
      <p:sp>
        <p:nvSpPr>
          <p:cNvPr id="348163" name="Rectangle 3"/>
          <p:cNvSpPr>
            <a:spLocks noGrp="1" noChangeArrowheads="1"/>
          </p:cNvSpPr>
          <p:nvPr>
            <p:ph type="title"/>
          </p:nvPr>
        </p:nvSpPr>
        <p:spPr>
          <a:xfrm>
            <a:off x="381000" y="76200"/>
            <a:ext cx="8534400" cy="609600"/>
          </a:xfrm>
        </p:spPr>
        <p:txBody>
          <a:bodyPr/>
          <a:lstStyle/>
          <a:p>
            <a:r>
              <a:rPr lang="en-US"/>
              <a:t> Magnetism</a:t>
            </a:r>
          </a:p>
        </p:txBody>
      </p:sp>
      <p:graphicFrame>
        <p:nvGraphicFramePr>
          <p:cNvPr id="348164" name="Object 4"/>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59235" name="Equation" r:id="rId4" imgW="914400" imgH="190080" progId="Equation.DSMT4">
                  <p:embed/>
                </p:oleObj>
              </mc:Choice>
              <mc:Fallback>
                <p:oleObj name="Equation" r:id="rId4" imgW="914400" imgH="190080" progId="Equation.DSMT4">
                  <p:embed/>
                  <p:pic>
                    <p:nvPicPr>
                      <p:cNvPr id="348164"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8165" name="Object 5"/>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59236" name="Equation" r:id="rId6" imgW="914400" imgH="190080" progId="Equation.DSMT4">
                  <p:embed/>
                </p:oleObj>
              </mc:Choice>
              <mc:Fallback>
                <p:oleObj name="Equation" r:id="rId6" imgW="914400" imgH="190080" progId="Equation.DSMT4">
                  <p:embed/>
                  <p:pic>
                    <p:nvPicPr>
                      <p:cNvPr id="348165"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8166" name="Object 6"/>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9237" name="Equation" r:id="rId7" imgW="914400" imgH="190080" progId="Equation.DSMT4">
                  <p:embed/>
                </p:oleObj>
              </mc:Choice>
              <mc:Fallback>
                <p:oleObj name="Equation" r:id="rId7" imgW="914400" imgH="190080" progId="Equation.DSMT4">
                  <p:embed/>
                  <p:pic>
                    <p:nvPicPr>
                      <p:cNvPr id="348166"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8167" name="Rectangle 7"/>
          <p:cNvSpPr>
            <a:spLocks noGrp="1" noChangeArrowheads="1"/>
          </p:cNvSpPr>
          <p:nvPr>
            <p:ph type="body" idx="1"/>
          </p:nvPr>
        </p:nvSpPr>
        <p:spPr>
          <a:xfrm>
            <a:off x="76200" y="633470"/>
            <a:ext cx="9067800" cy="5257800"/>
          </a:xfrm>
        </p:spPr>
        <p:txBody>
          <a:bodyPr/>
          <a:lstStyle/>
          <a:p>
            <a:pPr>
              <a:lnSpc>
                <a:spcPct val="90000"/>
              </a:lnSpc>
            </a:pPr>
            <a:r>
              <a:rPr lang="en-US" sz="2800" dirty="0"/>
              <a:t>So the magnetic poles are the same as the electric charge? </a:t>
            </a:r>
            <a:r>
              <a:rPr lang="en-US" sz="2000" dirty="0">
                <a:solidFill>
                  <a:srgbClr val="CC00CC"/>
                </a:solidFill>
              </a:rPr>
              <a:t>(poll 14)</a:t>
            </a:r>
            <a:endParaRPr lang="en-US" sz="2800" dirty="0">
              <a:solidFill>
                <a:srgbClr val="CC00CC"/>
              </a:solidFill>
            </a:endParaRPr>
          </a:p>
          <a:p>
            <a:pPr lvl="1">
              <a:lnSpc>
                <a:spcPct val="90000"/>
              </a:lnSpc>
            </a:pPr>
            <a:r>
              <a:rPr lang="en-US" sz="2400" dirty="0"/>
              <a:t>No.  Why not?</a:t>
            </a:r>
          </a:p>
          <a:p>
            <a:pPr lvl="1">
              <a:lnSpc>
                <a:spcPct val="90000"/>
              </a:lnSpc>
            </a:pPr>
            <a:r>
              <a:rPr lang="en-US" sz="2400" dirty="0"/>
              <a:t>While the electric charges (positive and negative) can be isolated, the magnetic poles cannot be isolated.</a:t>
            </a:r>
          </a:p>
          <a:p>
            <a:pPr lvl="1">
              <a:lnSpc>
                <a:spcPct val="90000"/>
              </a:lnSpc>
            </a:pPr>
            <a:r>
              <a:rPr lang="en-US" sz="2400" dirty="0"/>
              <a:t>So what happens when a magnet is cut?</a:t>
            </a:r>
          </a:p>
          <a:p>
            <a:pPr lvl="2">
              <a:lnSpc>
                <a:spcPct val="90000"/>
              </a:lnSpc>
            </a:pPr>
            <a:r>
              <a:rPr lang="en-US" sz="2000" dirty="0"/>
              <a:t>If a magnet is cut, two magnets are made.</a:t>
            </a:r>
          </a:p>
          <a:p>
            <a:pPr lvl="2">
              <a:lnSpc>
                <a:spcPct val="90000"/>
              </a:lnSpc>
            </a:pPr>
            <a:r>
              <a:rPr lang="en-US" sz="2000" dirty="0"/>
              <a:t>The more they get cut, the more magnets are made</a:t>
            </a:r>
          </a:p>
          <a:p>
            <a:pPr lvl="1">
              <a:lnSpc>
                <a:spcPct val="90000"/>
              </a:lnSpc>
            </a:pPr>
            <a:r>
              <a:rPr lang="en-US" sz="2400" dirty="0"/>
              <a:t>Single pole magnet is called the monopole but it has not been seen yet</a:t>
            </a:r>
          </a:p>
          <a:p>
            <a:pPr>
              <a:lnSpc>
                <a:spcPct val="90000"/>
              </a:lnSpc>
            </a:pPr>
            <a:r>
              <a:rPr lang="en-US" sz="2800" dirty="0"/>
              <a:t>Ferromagnetic materials: Materials that show strong magnetic effects</a:t>
            </a:r>
          </a:p>
          <a:p>
            <a:pPr lvl="1">
              <a:lnSpc>
                <a:spcPct val="90000"/>
              </a:lnSpc>
            </a:pPr>
            <a:r>
              <a:rPr lang="en-US" sz="2400" dirty="0"/>
              <a:t>Iron, cobalt, nickel, gadolinium and certain alloys</a:t>
            </a:r>
          </a:p>
          <a:p>
            <a:pPr>
              <a:lnSpc>
                <a:spcPct val="90000"/>
              </a:lnSpc>
            </a:pPr>
            <a:r>
              <a:rPr lang="en-US" sz="2800" dirty="0"/>
              <a:t>Other materials show very weak magnetic effects</a:t>
            </a:r>
          </a:p>
        </p:txBody>
      </p:sp>
    </p:spTree>
    <p:extLst>
      <p:ext uri="{BB962C8B-B14F-4D97-AF65-F5344CB8AC3E}">
        <p14:creationId xmlns:p14="http://schemas.microsoft.com/office/powerpoint/2010/main" val="5736102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ate Placeholder 3"/>
          <p:cNvSpPr>
            <a:spLocks noGrp="1"/>
          </p:cNvSpPr>
          <p:nvPr>
            <p:ph type="dt" sz="half" idx="10"/>
          </p:nvPr>
        </p:nvSpPr>
        <p:spPr/>
        <p:txBody>
          <a:bodyPr/>
          <a:lstStyle/>
          <a:p>
            <a:r>
              <a:rPr lang="en-US"/>
              <a:t>Wednesday, Nov. 4, 2020</a:t>
            </a:r>
          </a:p>
        </p:txBody>
      </p:sp>
      <p:sp>
        <p:nvSpPr>
          <p:cNvPr id="12" name="Footer Placeholder 4"/>
          <p:cNvSpPr>
            <a:spLocks noGrp="1"/>
          </p:cNvSpPr>
          <p:nvPr>
            <p:ph type="ftr" sz="quarter" idx="11"/>
          </p:nvPr>
        </p:nvSpPr>
        <p:spPr/>
        <p:txBody>
          <a:bodyPr/>
          <a:lstStyle/>
          <a:p>
            <a:r>
              <a:rPr lang="de-DE"/>
              <a:t>PHYS 1444-002, Fall 2020                    Dr. Jaehoon Yu</a:t>
            </a:r>
            <a:endParaRPr lang="en-US"/>
          </a:p>
        </p:txBody>
      </p:sp>
      <p:sp>
        <p:nvSpPr>
          <p:cNvPr id="13" name="Slide Number Placeholder 5"/>
          <p:cNvSpPr>
            <a:spLocks noGrp="1"/>
          </p:cNvSpPr>
          <p:nvPr>
            <p:ph type="sldNum" sz="quarter" idx="12"/>
          </p:nvPr>
        </p:nvSpPr>
        <p:spPr/>
        <p:txBody>
          <a:bodyPr/>
          <a:lstStyle/>
          <a:p>
            <a:fld id="{F3C831CF-EE74-7C4A-8E1D-4DCC28CDCD9C}" type="slidenum">
              <a:rPr lang="en-US"/>
              <a:pPr/>
              <a:t>11</a:t>
            </a:fld>
            <a:endParaRPr lang="en-US"/>
          </a:p>
        </p:txBody>
      </p:sp>
      <p:sp>
        <p:nvSpPr>
          <p:cNvPr id="349186" name="Rectangle 2"/>
          <p:cNvSpPr>
            <a:spLocks noChangeArrowheads="1"/>
          </p:cNvSpPr>
          <p:nvPr/>
        </p:nvSpPr>
        <p:spPr bwMode="auto">
          <a:xfrm>
            <a:off x="533400" y="3429000"/>
            <a:ext cx="6096000" cy="2971800"/>
          </a:xfrm>
          <a:prstGeom prst="rect">
            <a:avLst/>
          </a:prstGeom>
          <a:solidFill>
            <a:schemeClr val="bg1"/>
          </a:solidFill>
          <a:ln w="9525">
            <a:noFill/>
            <a:miter lim="800000"/>
            <a:headEnd/>
            <a:tailEnd/>
          </a:ln>
          <a:effectLst/>
        </p:spPr>
        <p:txBody>
          <a:bodyPr>
            <a:prstTxWarp prst="textNoShape">
              <a:avLst/>
            </a:prstTxWarp>
          </a:bodyPr>
          <a:lstStyle/>
          <a:p>
            <a:pPr marL="742950" lvl="1" indent="-285750">
              <a:lnSpc>
                <a:spcPct val="90000"/>
              </a:lnSpc>
              <a:spcBef>
                <a:spcPct val="20000"/>
              </a:spcBef>
              <a:buFontTx/>
              <a:buChar char="–"/>
            </a:pPr>
            <a:r>
              <a:rPr lang="en-US" sz="2000" dirty="0">
                <a:solidFill>
                  <a:srgbClr val="660066"/>
                </a:solidFill>
                <a:latin typeface="Arial Narrow" charset="0"/>
                <a:ea typeface="ＭＳ Ｐゴシック" charset="-128"/>
              </a:rPr>
              <a:t>The direction of the magnetic field is </a:t>
            </a:r>
            <a:r>
              <a:rPr lang="en-US" sz="2000" b="1" dirty="0">
                <a:solidFill>
                  <a:srgbClr val="C00000"/>
                </a:solidFill>
                <a:latin typeface="Arial Narrow" charset="0"/>
                <a:ea typeface="ＭＳ Ｐゴシック" charset="-128"/>
              </a:rPr>
              <a:t>tangential to the field line at any point</a:t>
            </a:r>
          </a:p>
          <a:p>
            <a:pPr marL="742950" lvl="1" indent="-285750">
              <a:lnSpc>
                <a:spcPct val="90000"/>
              </a:lnSpc>
              <a:spcBef>
                <a:spcPct val="20000"/>
              </a:spcBef>
              <a:buFontTx/>
              <a:buChar char="–"/>
            </a:pPr>
            <a:r>
              <a:rPr lang="en-US" sz="2000" dirty="0">
                <a:solidFill>
                  <a:srgbClr val="660066"/>
                </a:solidFill>
                <a:latin typeface="Arial Narrow" charset="0"/>
                <a:ea typeface="ＭＳ Ｐゴシック" charset="-128"/>
              </a:rPr>
              <a:t>The direction of the field is the direction the north pole of a compass would point to; </a:t>
            </a:r>
            <a:r>
              <a:rPr lang="en-US" sz="2000" b="1" dirty="0">
                <a:solidFill>
                  <a:srgbClr val="C00000"/>
                </a:solidFill>
                <a:latin typeface="Arial Narrow" charset="0"/>
                <a:ea typeface="ＭＳ Ｐゴシック" charset="-128"/>
              </a:rPr>
              <a:t>out of N and into S</a:t>
            </a:r>
          </a:p>
          <a:p>
            <a:pPr marL="742950" lvl="1" indent="-285750">
              <a:lnSpc>
                <a:spcPct val="90000"/>
              </a:lnSpc>
              <a:spcBef>
                <a:spcPct val="20000"/>
              </a:spcBef>
              <a:buFontTx/>
              <a:buChar char="–"/>
            </a:pPr>
            <a:r>
              <a:rPr lang="en-US" sz="2000" dirty="0">
                <a:solidFill>
                  <a:srgbClr val="660066"/>
                </a:solidFill>
                <a:latin typeface="Arial Narrow" charset="0"/>
                <a:ea typeface="ＭＳ Ｐゴシック" charset="-128"/>
              </a:rPr>
              <a:t>The number of lines per unit area is proportional to the strength of the magnetic field</a:t>
            </a:r>
          </a:p>
          <a:p>
            <a:pPr marL="742950" lvl="1" indent="-285750">
              <a:spcBef>
                <a:spcPct val="20000"/>
              </a:spcBef>
              <a:buFontTx/>
              <a:buChar char="–"/>
            </a:pPr>
            <a:r>
              <a:rPr lang="en-US" sz="2000" dirty="0">
                <a:solidFill>
                  <a:srgbClr val="660066"/>
                </a:solidFill>
                <a:latin typeface="Arial Narrow" charset="0"/>
                <a:ea typeface="ＭＳ Ｐゴシック" charset="-128"/>
              </a:rPr>
              <a:t>Magnetic field lines continue inside the magnet</a:t>
            </a:r>
          </a:p>
          <a:p>
            <a:pPr marL="742950" lvl="1" indent="-285750">
              <a:spcBef>
                <a:spcPct val="20000"/>
              </a:spcBef>
              <a:buFontTx/>
              <a:buChar char="–"/>
            </a:pPr>
            <a:r>
              <a:rPr lang="en-US" sz="2000" dirty="0">
                <a:solidFill>
                  <a:srgbClr val="660066"/>
                </a:solidFill>
                <a:latin typeface="Arial Narrow" charset="0"/>
                <a:ea typeface="ＭＳ Ｐゴシック" charset="-128"/>
              </a:rPr>
              <a:t>Since magnets always have both the poles, magnetic field lines </a:t>
            </a:r>
            <a:r>
              <a:rPr lang="en-US" sz="2000" b="1" dirty="0">
                <a:solidFill>
                  <a:srgbClr val="C00000"/>
                </a:solidFill>
                <a:latin typeface="Arial Narrow" charset="0"/>
                <a:ea typeface="ＭＳ Ｐゴシック" charset="-128"/>
              </a:rPr>
              <a:t>form closed loops </a:t>
            </a:r>
            <a:r>
              <a:rPr lang="en-US" sz="2000" dirty="0">
                <a:solidFill>
                  <a:srgbClr val="660066"/>
                </a:solidFill>
                <a:latin typeface="Arial Narrow" charset="0"/>
                <a:ea typeface="ＭＳ Ｐゴシック" charset="-128"/>
              </a:rPr>
              <a:t>unlike electric field lines</a:t>
            </a:r>
          </a:p>
        </p:txBody>
      </p:sp>
      <p:pic>
        <p:nvPicPr>
          <p:cNvPr id="349187" name="Picture 3" descr="FG27_003A"/>
          <p:cNvPicPr>
            <a:picLocks noChangeAspect="1" noChangeArrowheads="1"/>
          </p:cNvPicPr>
          <p:nvPr/>
        </p:nvPicPr>
        <p:blipFill>
          <a:blip r:embed="rId3"/>
          <a:srcRect/>
          <a:stretch>
            <a:fillRect/>
          </a:stretch>
        </p:blipFill>
        <p:spPr bwMode="auto">
          <a:xfrm>
            <a:off x="6553200" y="2971800"/>
            <a:ext cx="2514600" cy="1981200"/>
          </a:xfrm>
          <a:prstGeom prst="rect">
            <a:avLst/>
          </a:prstGeom>
          <a:noFill/>
        </p:spPr>
      </p:pic>
      <p:sp>
        <p:nvSpPr>
          <p:cNvPr id="349188" name="Rectangle 4"/>
          <p:cNvSpPr>
            <a:spLocks noGrp="1" noChangeArrowheads="1"/>
          </p:cNvSpPr>
          <p:nvPr>
            <p:ph type="title"/>
          </p:nvPr>
        </p:nvSpPr>
        <p:spPr>
          <a:xfrm>
            <a:off x="381000" y="0"/>
            <a:ext cx="8534400" cy="609600"/>
          </a:xfrm>
        </p:spPr>
        <p:txBody>
          <a:bodyPr/>
          <a:lstStyle/>
          <a:p>
            <a:r>
              <a:rPr lang="en-US" dirty="0"/>
              <a:t> Magnetic Field</a:t>
            </a:r>
          </a:p>
        </p:txBody>
      </p:sp>
      <p:graphicFrame>
        <p:nvGraphicFramePr>
          <p:cNvPr id="349189" name="Object 5"/>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60259" name="Equation" r:id="rId4" imgW="914400" imgH="190080" progId="Equation.DSMT4">
                  <p:embed/>
                </p:oleObj>
              </mc:Choice>
              <mc:Fallback>
                <p:oleObj name="Equation" r:id="rId4" imgW="914400" imgH="190080" progId="Equation.DSMT4">
                  <p:embed/>
                  <p:pic>
                    <p:nvPicPr>
                      <p:cNvPr id="349189"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9190" name="Object 6"/>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60260" name="Equation" r:id="rId6" imgW="914400" imgH="190080" progId="Equation.DSMT4">
                  <p:embed/>
                </p:oleObj>
              </mc:Choice>
              <mc:Fallback>
                <p:oleObj name="Equation" r:id="rId6" imgW="914400" imgH="190080" progId="Equation.DSMT4">
                  <p:embed/>
                  <p:pic>
                    <p:nvPicPr>
                      <p:cNvPr id="34919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9191" name="Object 7"/>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60261" name="Equation" r:id="rId7" imgW="914400" imgH="190080" progId="Equation.DSMT4">
                  <p:embed/>
                </p:oleObj>
              </mc:Choice>
              <mc:Fallback>
                <p:oleObj name="Equation" r:id="rId7" imgW="914400" imgH="190080" progId="Equation.DSMT4">
                  <p:embed/>
                  <p:pic>
                    <p:nvPicPr>
                      <p:cNvPr id="349191"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9192" name="Rectangle 8"/>
          <p:cNvSpPr>
            <a:spLocks noGrp="1" noChangeArrowheads="1"/>
          </p:cNvSpPr>
          <p:nvPr>
            <p:ph type="body" idx="1"/>
          </p:nvPr>
        </p:nvSpPr>
        <p:spPr>
          <a:xfrm>
            <a:off x="533400" y="609600"/>
            <a:ext cx="8229600" cy="2819400"/>
          </a:xfrm>
        </p:spPr>
        <p:txBody>
          <a:bodyPr/>
          <a:lstStyle/>
          <a:p>
            <a:pPr>
              <a:lnSpc>
                <a:spcPct val="90000"/>
              </a:lnSpc>
            </a:pPr>
            <a:r>
              <a:rPr lang="en-US" sz="2400" dirty="0"/>
              <a:t>Just like the electric field that surrounds electric charge, the magnetic field surrounds a magnet</a:t>
            </a:r>
          </a:p>
          <a:p>
            <a:pPr>
              <a:lnSpc>
                <a:spcPct val="90000"/>
              </a:lnSpc>
            </a:pPr>
            <a:r>
              <a:rPr lang="en-US" sz="2400" dirty="0"/>
              <a:t>What does this mean?</a:t>
            </a:r>
          </a:p>
          <a:p>
            <a:pPr lvl="1">
              <a:lnSpc>
                <a:spcPct val="90000"/>
              </a:lnSpc>
            </a:pPr>
            <a:r>
              <a:rPr lang="en-US" sz="2000" dirty="0"/>
              <a:t>Magnetic force is also a field force</a:t>
            </a:r>
          </a:p>
          <a:p>
            <a:pPr lvl="1">
              <a:lnSpc>
                <a:spcPct val="90000"/>
              </a:lnSpc>
            </a:pPr>
            <a:r>
              <a:rPr lang="en-US" sz="2000" dirty="0"/>
              <a:t>The force one magnet exerts onto another can be viewed as the interaction between the magnet and the magnetic field produced by the other magnet</a:t>
            </a:r>
          </a:p>
          <a:p>
            <a:pPr lvl="1">
              <a:lnSpc>
                <a:spcPct val="90000"/>
              </a:lnSpc>
            </a:pPr>
            <a:r>
              <a:rPr lang="en-US" sz="2000" dirty="0"/>
              <a:t>What kind of quantity is the magnetic field?  (</a:t>
            </a:r>
            <a:r>
              <a:rPr lang="en-US" sz="2000" dirty="0">
                <a:solidFill>
                  <a:srgbClr val="CC00CC"/>
                </a:solidFill>
              </a:rPr>
              <a:t>poll 2</a:t>
            </a:r>
            <a:r>
              <a:rPr lang="en-US" sz="2000" dirty="0"/>
              <a:t>)</a:t>
            </a:r>
          </a:p>
          <a:p>
            <a:pPr>
              <a:lnSpc>
                <a:spcPct val="90000"/>
              </a:lnSpc>
            </a:pPr>
            <a:r>
              <a:rPr lang="en-US" sz="2400" dirty="0"/>
              <a:t>So one can draw magnetic field lines, too.</a:t>
            </a:r>
          </a:p>
        </p:txBody>
      </p:sp>
      <p:sp>
        <p:nvSpPr>
          <p:cNvPr id="349193" name="Text Box 9"/>
          <p:cNvSpPr txBox="1">
            <a:spLocks noChangeArrowheads="1"/>
          </p:cNvSpPr>
          <p:nvPr/>
        </p:nvSpPr>
        <p:spPr bwMode="auto">
          <a:xfrm>
            <a:off x="6188075" y="2671763"/>
            <a:ext cx="730250" cy="365125"/>
          </a:xfrm>
          <a:prstGeom prst="rect">
            <a:avLst/>
          </a:prstGeom>
          <a:solidFill>
            <a:srgbClr val="FFFF66"/>
          </a:solidFill>
          <a:ln w="28575">
            <a:solidFill>
              <a:srgbClr val="CC0000"/>
            </a:solidFill>
            <a:miter lim="800000"/>
            <a:headEnd/>
            <a:tailEnd/>
          </a:ln>
          <a:effectLst/>
        </p:spPr>
        <p:txBody>
          <a:bodyPr wrap="none">
            <a:prstTxWarp prst="textNoShape">
              <a:avLst/>
            </a:prstTxWarp>
            <a:spAutoFit/>
          </a:bodyPr>
          <a:lstStyle/>
          <a:p>
            <a:r>
              <a:rPr lang="en-US" sz="1600" b="1" dirty="0">
                <a:solidFill>
                  <a:srgbClr val="CC0000"/>
                </a:solidFill>
                <a:latin typeface="Arial Narrow" charset="0"/>
              </a:rPr>
              <a:t>Vector</a:t>
            </a:r>
          </a:p>
        </p:txBody>
      </p:sp>
      <p:pic>
        <p:nvPicPr>
          <p:cNvPr id="349194" name="Picture 10" descr="FG27_003B"/>
          <p:cNvPicPr>
            <a:picLocks noChangeAspect="1" noChangeArrowheads="1"/>
          </p:cNvPicPr>
          <p:nvPr/>
        </p:nvPicPr>
        <p:blipFill>
          <a:blip r:embed="rId8"/>
          <a:srcRect/>
          <a:stretch>
            <a:fillRect/>
          </a:stretch>
        </p:blipFill>
        <p:spPr bwMode="auto">
          <a:xfrm>
            <a:off x="6553200" y="4876800"/>
            <a:ext cx="2514600" cy="1524000"/>
          </a:xfrm>
          <a:prstGeom prst="rect">
            <a:avLst/>
          </a:prstGeom>
          <a:noFill/>
        </p:spPr>
      </p:pic>
    </p:spTree>
    <p:extLst>
      <p:ext uri="{BB962C8B-B14F-4D97-AF65-F5344CB8AC3E}">
        <p14:creationId xmlns:p14="http://schemas.microsoft.com/office/powerpoint/2010/main" val="1609984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Nov. 4, 2020</a:t>
            </a:r>
          </a:p>
        </p:txBody>
      </p:sp>
      <p:sp>
        <p:nvSpPr>
          <p:cNvPr id="19459"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a:solidFill>
                  <a:srgbClr val="003300"/>
                </a:solidFill>
                <a:latin typeface="Arial Narrow" charset="0"/>
              </a:rPr>
              <a:t>PHYS 1444-002, Fall 2020                    Dr. Jaehoon Yu</a:t>
            </a:r>
            <a:endParaRPr lang="en-US" sz="1400">
              <a:solidFill>
                <a:srgbClr val="003300"/>
              </a:solidFill>
              <a:latin typeface="Arial Narrow" charset="0"/>
            </a:endParaRPr>
          </a:p>
        </p:txBody>
      </p:sp>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669E5A06-31D5-AF47-8D83-B0D4AB7E3FC1}"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19461" name="Rectangle 2"/>
          <p:cNvSpPr>
            <a:spLocks noGrp="1" noChangeArrowheads="1"/>
          </p:cNvSpPr>
          <p:nvPr>
            <p:ph type="title"/>
          </p:nvPr>
        </p:nvSpPr>
        <p:spPr>
          <a:xfrm>
            <a:off x="718008" y="786"/>
            <a:ext cx="7772400" cy="533400"/>
          </a:xfrm>
        </p:spPr>
        <p:txBody>
          <a:bodyPr/>
          <a:lstStyle/>
          <a:p>
            <a:r>
              <a:rPr lang="en-US" dirty="0">
                <a:latin typeface="Arial Narrow" charset="0"/>
                <a:ea typeface="ＭＳ Ｐゴシック" charset="0"/>
                <a:cs typeface="ＭＳ Ｐゴシック" charset="0"/>
              </a:rPr>
              <a:t>Announcements</a:t>
            </a:r>
          </a:p>
        </p:txBody>
      </p:sp>
      <p:sp>
        <p:nvSpPr>
          <p:cNvPr id="111619" name="Rectangle 3"/>
          <p:cNvSpPr>
            <a:spLocks noGrp="1" noChangeArrowheads="1"/>
          </p:cNvSpPr>
          <p:nvPr>
            <p:ph type="body" idx="1"/>
          </p:nvPr>
        </p:nvSpPr>
        <p:spPr>
          <a:xfrm>
            <a:off x="152400" y="534186"/>
            <a:ext cx="8839200" cy="5561814"/>
          </a:xfrm>
        </p:spPr>
        <p:txBody>
          <a:bodyPr/>
          <a:lstStyle/>
          <a:p>
            <a:pPr eaLnBrk="1" hangingPunct="1">
              <a:spcBef>
                <a:spcPts val="200"/>
              </a:spcBef>
            </a:pPr>
            <a:r>
              <a:rPr lang="en-US" sz="2800" dirty="0"/>
              <a:t>Reading assignments: CH27.6 – 8  </a:t>
            </a:r>
          </a:p>
          <a:p>
            <a:r>
              <a:rPr lang="en-US" sz="2800" dirty="0"/>
              <a:t>2</a:t>
            </a:r>
            <a:r>
              <a:rPr lang="en-US" sz="2800" baseline="30000" dirty="0"/>
              <a:t>nd</a:t>
            </a:r>
            <a:r>
              <a:rPr lang="en-US" sz="2800" dirty="0"/>
              <a:t> Non-comprehensive exam on Quest</a:t>
            </a:r>
          </a:p>
          <a:p>
            <a:pPr lvl="1"/>
            <a:r>
              <a:rPr lang="en-US" sz="2400" dirty="0"/>
              <a:t>At the start of the class next Wednesday, Nov. 11</a:t>
            </a:r>
          </a:p>
          <a:p>
            <a:pPr lvl="1"/>
            <a:r>
              <a:rPr lang="en-US" sz="2400" dirty="0"/>
              <a:t>Covers: CH25.1 – What we finish coming Monday, Nov. 9</a:t>
            </a:r>
          </a:p>
          <a:p>
            <a:pPr lvl="1" eaLnBrk="1" hangingPunct="1">
              <a:spcBef>
                <a:spcPts val="200"/>
              </a:spcBef>
            </a:pPr>
            <a:r>
              <a:rPr lang="en-US" sz="2400" dirty="0"/>
              <a:t>BYOF: You may bring a one 8.5x11.5 sheet (front and back) of </a:t>
            </a:r>
            <a:r>
              <a:rPr lang="en-US" sz="2400" b="1" u="sng" dirty="0">
                <a:solidFill>
                  <a:srgbClr val="FF0000"/>
                </a:solidFill>
              </a:rPr>
              <a:t>handwritten</a:t>
            </a:r>
            <a:r>
              <a:rPr lang="en-US" sz="2400" dirty="0"/>
              <a:t> formulae and values of constants for the exam</a:t>
            </a:r>
          </a:p>
          <a:p>
            <a:pPr lvl="1" eaLnBrk="1" hangingPunct="1">
              <a:spcBef>
                <a:spcPts val="200"/>
              </a:spcBef>
            </a:pPr>
            <a:r>
              <a:rPr lang="en-US" sz="2400" dirty="0"/>
              <a:t>No derivations, word definitions, setups or solutions of any problems, figures, pictures, diagrams or arrows, </a:t>
            </a:r>
            <a:r>
              <a:rPr lang="en-US" sz="2400" dirty="0" err="1"/>
              <a:t>etc</a:t>
            </a:r>
            <a:r>
              <a:rPr lang="en-US" sz="2400" dirty="0"/>
              <a:t>!</a:t>
            </a:r>
          </a:p>
          <a:p>
            <a:pPr lvl="1" eaLnBrk="1" hangingPunct="1">
              <a:spcBef>
                <a:spcPts val="200"/>
              </a:spcBef>
            </a:pPr>
            <a:r>
              <a:rPr lang="en-US" sz="2400" dirty="0"/>
              <a:t>No additional formulae or values of constants will be provided!</a:t>
            </a:r>
          </a:p>
          <a:p>
            <a:pPr lvl="1" eaLnBrk="1" hangingPunct="1">
              <a:spcBef>
                <a:spcPts val="200"/>
              </a:spcBef>
            </a:pPr>
            <a:r>
              <a:rPr lang="en-US" sz="2400" dirty="0"/>
              <a:t>Must send me the photos of front and back of the formula sheet, including the blank, no later than </a:t>
            </a:r>
            <a:r>
              <a:rPr lang="en-US" sz="2400" b="1" u="sng" dirty="0">
                <a:solidFill>
                  <a:srgbClr val="C00000"/>
                </a:solidFill>
              </a:rPr>
              <a:t>11am the day of the test</a:t>
            </a:r>
          </a:p>
          <a:p>
            <a:pPr lvl="2" eaLnBrk="1" hangingPunct="1">
              <a:spcBef>
                <a:spcPts val="200"/>
              </a:spcBef>
            </a:pPr>
            <a:r>
              <a:rPr lang="en-US" sz="2000" dirty="0"/>
              <a:t>Once submitted, you cannot change, unless I ask you to delete some part of the sheet!</a:t>
            </a:r>
            <a:endParaRPr lang="en-US" dirty="0"/>
          </a:p>
        </p:txBody>
      </p:sp>
    </p:spTree>
    <p:extLst>
      <p:ext uri="{BB962C8B-B14F-4D97-AF65-F5344CB8AC3E}">
        <p14:creationId xmlns:p14="http://schemas.microsoft.com/office/powerpoint/2010/main" val="1998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304800" y="0"/>
            <a:ext cx="8534400" cy="609600"/>
          </a:xfrm>
        </p:spPr>
        <p:txBody>
          <a:bodyPr/>
          <a:lstStyle/>
          <a:p>
            <a:r>
              <a:rPr lang="en-US" sz="3600" b="1" dirty="0">
                <a:latin typeface="Arial Narrow" charset="0"/>
                <a:ea typeface="ＭＳ Ｐゴシック" charset="0"/>
                <a:cs typeface="ＭＳ Ｐゴシック" charset="0"/>
              </a:rPr>
              <a:t>SP#5 – Civic Duty II: Election Participation</a:t>
            </a:r>
          </a:p>
        </p:txBody>
      </p:sp>
      <p:sp>
        <p:nvSpPr>
          <p:cNvPr id="20484" name="Date Placeholder 3"/>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sz="1400">
                <a:solidFill>
                  <a:srgbClr val="FF0066"/>
                </a:solidFill>
                <a:latin typeface="Arial Narrow" charset="0"/>
              </a:rPr>
              <a:t>Wednesday, Nov. 4, 2020</a:t>
            </a:r>
          </a:p>
        </p:txBody>
      </p:sp>
      <p:sp>
        <p:nvSpPr>
          <p:cNvPr id="20485" name="Footer Placeholder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de-DE" sz="1400">
                <a:solidFill>
                  <a:srgbClr val="003300"/>
                </a:solidFill>
                <a:latin typeface="Arial Narrow" charset="0"/>
              </a:rPr>
              <a:t>PHYS 1444-002, Fall 2020                    Dr. Jaehoon Yu</a:t>
            </a:r>
            <a:endParaRPr lang="en-US" sz="1400">
              <a:solidFill>
                <a:srgbClr val="003300"/>
              </a:solidFill>
              <a:latin typeface="Arial Narrow" charset="0"/>
            </a:endParaRPr>
          </a:p>
        </p:txBody>
      </p:sp>
      <p:sp>
        <p:nvSpPr>
          <p:cNvPr id="6" name="Slide Number Placeholder 5"/>
          <p:cNvSpPr>
            <a:spLocks noGrp="1"/>
          </p:cNvSpPr>
          <p:nvPr>
            <p:ph type="sldNum" sz="quarter" idx="12"/>
          </p:nvPr>
        </p:nvSpPr>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CE4370A0-B7EA-AE4E-AF79-A7E0CE9ACBD2}" type="slidenum">
              <a:rPr lang="en-US" sz="1400">
                <a:solidFill>
                  <a:srgbClr val="A50021"/>
                </a:solidFill>
                <a:latin typeface="Arial Narrow" charset="0"/>
              </a:rPr>
              <a:pPr eaLnBrk="1" hangingPunct="1"/>
              <a:t>3</a:t>
            </a:fld>
            <a:endParaRPr lang="en-US" sz="1400">
              <a:solidFill>
                <a:srgbClr val="A50021"/>
              </a:solidFill>
              <a:latin typeface="Arial Narrow" charset="0"/>
            </a:endParaRPr>
          </a:p>
        </p:txBody>
      </p:sp>
      <p:sp>
        <p:nvSpPr>
          <p:cNvPr id="10" name="Rectangle 3">
            <a:extLst>
              <a:ext uri="{FF2B5EF4-FFF2-40B4-BE49-F238E27FC236}">
                <a16:creationId xmlns:a16="http://schemas.microsoft.com/office/drawing/2014/main" id="{F406C56F-BEC1-AF4D-AFC9-047F0A03FC23}"/>
              </a:ext>
            </a:extLst>
          </p:cNvPr>
          <p:cNvSpPr txBox="1">
            <a:spLocks noChangeArrowheads="1"/>
          </p:cNvSpPr>
          <p:nvPr/>
        </p:nvSpPr>
        <p:spPr bwMode="auto">
          <a:xfrm>
            <a:off x="486888" y="609600"/>
            <a:ext cx="8352312" cy="595931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accent2"/>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ea typeface="ＭＳ Ｐゴシック" charset="-128"/>
              </a:defRPr>
            </a:lvl6pPr>
            <a:lvl7pPr marL="2971800" indent="-228600" algn="l" rtl="0" fontAlgn="base">
              <a:spcBef>
                <a:spcPct val="20000"/>
              </a:spcBef>
              <a:spcAft>
                <a:spcPct val="0"/>
              </a:spcAft>
              <a:buChar char="»"/>
              <a:defRPr sz="2000">
                <a:solidFill>
                  <a:srgbClr val="FF0066"/>
                </a:solidFill>
                <a:latin typeface="+mn-lt"/>
                <a:ea typeface="ＭＳ Ｐゴシック" charset="-128"/>
              </a:defRPr>
            </a:lvl7pPr>
            <a:lvl8pPr marL="3429000" indent="-228600" algn="l" rtl="0" fontAlgn="base">
              <a:spcBef>
                <a:spcPct val="20000"/>
              </a:spcBef>
              <a:spcAft>
                <a:spcPct val="0"/>
              </a:spcAft>
              <a:buChar char="»"/>
              <a:defRPr sz="2000">
                <a:solidFill>
                  <a:srgbClr val="FF0066"/>
                </a:solidFill>
                <a:latin typeface="+mn-lt"/>
                <a:ea typeface="ＭＳ Ｐゴシック" charset="-128"/>
              </a:defRPr>
            </a:lvl8pPr>
            <a:lvl9pPr marL="3886200" indent="-228600" algn="l" rtl="0" fontAlgn="base">
              <a:spcBef>
                <a:spcPct val="20000"/>
              </a:spcBef>
              <a:spcAft>
                <a:spcPct val="0"/>
              </a:spcAft>
              <a:buChar char="»"/>
              <a:defRPr sz="2000">
                <a:solidFill>
                  <a:srgbClr val="FF0066"/>
                </a:solidFill>
                <a:latin typeface="+mn-lt"/>
                <a:ea typeface="ＭＳ Ｐゴシック" charset="-128"/>
              </a:defRPr>
            </a:lvl9pPr>
          </a:lstStyle>
          <a:p>
            <a:r>
              <a:rPr lang="en-US" sz="2400" kern="0" dirty="0"/>
              <a:t>Election is over! Deadline: </a:t>
            </a:r>
            <a:r>
              <a:rPr lang="en-US" sz="2400" b="1" u="sng" kern="0" dirty="0">
                <a:solidFill>
                  <a:srgbClr val="C00000"/>
                </a:solidFill>
              </a:rPr>
              <a:t>1pm, Monday, Nov. 9</a:t>
            </a:r>
          </a:p>
          <a:p>
            <a:r>
              <a:rPr lang="en-US" sz="2400" kern="0" dirty="0"/>
              <a:t>For those with legal voting rights: You can submit three access code green sheet for 20 points total </a:t>
            </a:r>
            <a:r>
              <a:rPr lang="mr-IN" sz="2400" kern="0" dirty="0"/>
              <a:t>–</a:t>
            </a:r>
            <a:r>
              <a:rPr lang="en-US" sz="2400" kern="0" dirty="0"/>
              <a:t> one your own and two others who voted, 5 points each.  Any additional ones will earn 2 points each</a:t>
            </a:r>
          </a:p>
          <a:p>
            <a:r>
              <a:rPr lang="en-US" sz="2400" kern="0" dirty="0"/>
              <a:t>For those without legal voting rights: You can submit for the first four access code green sheets for 20 points total, 5 points each and any additional combinations 2 points each.</a:t>
            </a:r>
          </a:p>
          <a:p>
            <a:r>
              <a:rPr lang="en-US" sz="2400" kern="0" dirty="0"/>
              <a:t>Be sure to tape one side of the access code (or </a:t>
            </a:r>
            <a:r>
              <a:rPr lang="en-US" sz="2400" kern="0" dirty="0">
                <a:solidFill>
                  <a:srgbClr val="C00000"/>
                </a:solidFill>
              </a:rPr>
              <a:t>“I Voted” sticker if the voting was not using an electronic machine</a:t>
            </a:r>
            <a:r>
              <a:rPr lang="en-US" sz="2400" kern="0" dirty="0"/>
              <a:t>) on a sheet of paper with the date, the precinct number, the name of the person voted</a:t>
            </a:r>
          </a:p>
          <a:p>
            <a:r>
              <a:rPr lang="en-US" sz="2400" kern="0" dirty="0"/>
              <a:t>None of the stickers can be from the same person on someone else’s extra credit or on your own.  All of those with any of the identical persons on your extra credit sheet will get 0 credit.</a:t>
            </a:r>
          </a:p>
          <a:p>
            <a:r>
              <a:rPr lang="en-US" sz="2400" kern="0" dirty="0"/>
              <a:t>Deadline: Beginning of the class </a:t>
            </a:r>
            <a:r>
              <a:rPr lang="en-US" sz="2400" b="1" u="sng" kern="0" dirty="0">
                <a:solidFill>
                  <a:srgbClr val="C00000"/>
                </a:solidFill>
              </a:rPr>
              <a:t>Monday, Nov. 9</a:t>
            </a:r>
            <a:endParaRPr lang="en-US" sz="2000" b="1" u="sng" kern="0" dirty="0">
              <a:solidFill>
                <a:srgbClr val="C00000"/>
              </a:solidFill>
            </a:endParaRPr>
          </a:p>
        </p:txBody>
      </p:sp>
    </p:spTree>
    <p:extLst>
      <p:ext uri="{BB962C8B-B14F-4D97-AF65-F5344CB8AC3E}">
        <p14:creationId xmlns:p14="http://schemas.microsoft.com/office/powerpoint/2010/main" val="26222712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4386" y="72887"/>
            <a:ext cx="7772400" cy="666521"/>
          </a:xfrm>
        </p:spPr>
        <p:txBody>
          <a:bodyPr/>
          <a:lstStyle/>
          <a:p>
            <a:r>
              <a:rPr lang="en-US" dirty="0"/>
              <a:t>Access code sheet/Sticker</a:t>
            </a:r>
          </a:p>
        </p:txBody>
      </p:sp>
      <p:sp>
        <p:nvSpPr>
          <p:cNvPr id="4" name="Date Placeholder 3"/>
          <p:cNvSpPr>
            <a:spLocks noGrp="1"/>
          </p:cNvSpPr>
          <p:nvPr>
            <p:ph type="dt" sz="half" idx="10"/>
          </p:nvPr>
        </p:nvSpPr>
        <p:spPr/>
        <p:txBody>
          <a:bodyPr/>
          <a:lstStyle/>
          <a:p>
            <a:pPr>
              <a:defRPr/>
            </a:pPr>
            <a:r>
              <a:rPr lang="en-US"/>
              <a:t>Wednesday, Nov. 4, 2020</a:t>
            </a:r>
          </a:p>
        </p:txBody>
      </p:sp>
      <p:sp>
        <p:nvSpPr>
          <p:cNvPr id="5" name="Footer Placeholder 4"/>
          <p:cNvSpPr>
            <a:spLocks noGrp="1"/>
          </p:cNvSpPr>
          <p:nvPr>
            <p:ph type="ftr" sz="quarter" idx="11"/>
          </p:nvPr>
        </p:nvSpPr>
        <p:spPr/>
        <p:txBody>
          <a:bodyPr/>
          <a:lstStyle/>
          <a:p>
            <a:pPr>
              <a:defRPr/>
            </a:pPr>
            <a:r>
              <a:rPr lang="en-US"/>
              <a:t>PHYS 1444-002, Fall 2020                    Dr. Jaehoon Yu</a:t>
            </a:r>
          </a:p>
        </p:txBody>
      </p:sp>
      <p:sp>
        <p:nvSpPr>
          <p:cNvPr id="6" name="Slide Number Placeholder 5"/>
          <p:cNvSpPr>
            <a:spLocks noGrp="1"/>
          </p:cNvSpPr>
          <p:nvPr>
            <p:ph type="sldNum" sz="quarter" idx="12"/>
          </p:nvPr>
        </p:nvSpPr>
        <p:spPr/>
        <p:txBody>
          <a:bodyPr/>
          <a:lstStyle/>
          <a:p>
            <a:pPr>
              <a:defRPr/>
            </a:pPr>
            <a:fld id="{BEF3D8A4-74EF-534D-976E-1FB9C4B72804}" type="slidenum">
              <a:rPr lang="en-US" smtClean="0"/>
              <a:pPr>
                <a:defRPr/>
              </a:pPr>
              <a:t>4</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6200000">
            <a:off x="5753660" y="618095"/>
            <a:ext cx="2204762" cy="3590055"/>
          </a:xfrm>
          <a:prstGeom prst="rect">
            <a:avLst/>
          </a:prstGeom>
          <a:ln w="57150">
            <a:solidFill>
              <a:srgbClr val="C00000"/>
            </a:solidFill>
          </a:ln>
        </p:spPr>
      </p:pic>
      <p:pic>
        <p:nvPicPr>
          <p:cNvPr id="9" name="Picture 8" descr="Text, letter&#10;&#10;Description automatically generated">
            <a:extLst>
              <a:ext uri="{FF2B5EF4-FFF2-40B4-BE49-F238E27FC236}">
                <a16:creationId xmlns:a16="http://schemas.microsoft.com/office/drawing/2014/main" id="{605C802F-FCE1-FE46-B2C5-7476D10DA715}"/>
              </a:ext>
            </a:extLst>
          </p:cNvPr>
          <p:cNvPicPr>
            <a:picLocks noChangeAspect="1"/>
          </p:cNvPicPr>
          <p:nvPr/>
        </p:nvPicPr>
        <p:blipFill>
          <a:blip r:embed="rId3"/>
          <a:stretch>
            <a:fillRect/>
          </a:stretch>
        </p:blipFill>
        <p:spPr>
          <a:xfrm rot="5400000">
            <a:off x="-200628" y="1437432"/>
            <a:ext cx="5541517" cy="4156138"/>
          </a:xfrm>
          <a:prstGeom prst="rect">
            <a:avLst/>
          </a:prstGeom>
        </p:spPr>
      </p:pic>
      <p:sp>
        <p:nvSpPr>
          <p:cNvPr id="10" name="TextBox 9">
            <a:extLst>
              <a:ext uri="{FF2B5EF4-FFF2-40B4-BE49-F238E27FC236}">
                <a16:creationId xmlns:a16="http://schemas.microsoft.com/office/drawing/2014/main" id="{347313FC-C600-CE47-A767-8A85D32E5917}"/>
              </a:ext>
            </a:extLst>
          </p:cNvPr>
          <p:cNvSpPr txBox="1"/>
          <p:nvPr/>
        </p:nvSpPr>
        <p:spPr>
          <a:xfrm>
            <a:off x="5075547" y="4191000"/>
            <a:ext cx="3560991" cy="1631216"/>
          </a:xfrm>
          <a:prstGeom prst="rect">
            <a:avLst/>
          </a:prstGeom>
          <a:noFill/>
          <a:ln w="38100">
            <a:solidFill>
              <a:srgbClr val="C00000"/>
            </a:solidFill>
          </a:ln>
        </p:spPr>
        <p:txBody>
          <a:bodyPr wrap="square" rtlCol="0">
            <a:spAutoFit/>
          </a:bodyPr>
          <a:lstStyle/>
          <a:p>
            <a:r>
              <a:rPr lang="en-US" sz="2000" dirty="0">
                <a:solidFill>
                  <a:schemeClr val="accent2"/>
                </a:solidFill>
                <a:latin typeface="Arial Narrow" panose="020B0604020202020204" pitchFamily="34" charset="0"/>
                <a:cs typeface="Arial Narrow" panose="020B0604020202020204" pitchFamily="34" charset="0"/>
              </a:rPr>
              <a:t>This must be accompanied with date of the vote, the county name, the precinct number, the full name of the person voted and the signature of the person</a:t>
            </a:r>
          </a:p>
        </p:txBody>
      </p:sp>
      <p:cxnSp>
        <p:nvCxnSpPr>
          <p:cNvPr id="12" name="Curved Connector 11">
            <a:extLst>
              <a:ext uri="{FF2B5EF4-FFF2-40B4-BE49-F238E27FC236}">
                <a16:creationId xmlns:a16="http://schemas.microsoft.com/office/drawing/2014/main" id="{CA2FF31F-860E-B444-95C9-A0DEEAC41907}"/>
              </a:ext>
            </a:extLst>
          </p:cNvPr>
          <p:cNvCxnSpPr>
            <a:stCxn id="10" idx="1"/>
          </p:cNvCxnSpPr>
          <p:nvPr/>
        </p:nvCxnSpPr>
        <p:spPr bwMode="auto">
          <a:xfrm>
            <a:off x="5029200" y="5077656"/>
            <a:ext cx="914400" cy="914400"/>
          </a:xfrm>
          <a:prstGeom prst="curvedConnector3">
            <a:avLst/>
          </a:prstGeom>
          <a:noFill/>
          <a:ln w="9525" cap="flat" cmpd="sng" algn="ctr">
            <a:noFill/>
            <a:prstDash val="solid"/>
            <a:round/>
            <a:headEnd type="none" w="med" len="med"/>
            <a:tailEnd type="triangle"/>
          </a:ln>
          <a:effectLst/>
        </p:spPr>
      </p:cxnSp>
      <p:cxnSp>
        <p:nvCxnSpPr>
          <p:cNvPr id="14" name="Curved Connector 13">
            <a:extLst>
              <a:ext uri="{FF2B5EF4-FFF2-40B4-BE49-F238E27FC236}">
                <a16:creationId xmlns:a16="http://schemas.microsoft.com/office/drawing/2014/main" id="{9BD98E78-1668-5C4F-9E5E-04034AFEE446}"/>
              </a:ext>
            </a:extLst>
          </p:cNvPr>
          <p:cNvCxnSpPr>
            <a:stCxn id="10" idx="1"/>
          </p:cNvCxnSpPr>
          <p:nvPr/>
        </p:nvCxnSpPr>
        <p:spPr bwMode="auto">
          <a:xfrm>
            <a:off x="5075547" y="5006608"/>
            <a:ext cx="914400" cy="914400"/>
          </a:xfrm>
          <a:prstGeom prst="curvedConnector3">
            <a:avLst/>
          </a:prstGeom>
          <a:noFill/>
          <a:ln w="9525" cap="flat" cmpd="sng" algn="ctr">
            <a:noFill/>
            <a:prstDash val="solid"/>
            <a:round/>
            <a:headEnd type="none" w="med" len="med"/>
            <a:tailEnd type="none" w="med" len="med"/>
          </a:ln>
          <a:effectLst/>
        </p:spPr>
      </p:cxnSp>
      <p:cxnSp>
        <p:nvCxnSpPr>
          <p:cNvPr id="16" name="Curved Connector 15">
            <a:extLst>
              <a:ext uri="{FF2B5EF4-FFF2-40B4-BE49-F238E27FC236}">
                <a16:creationId xmlns:a16="http://schemas.microsoft.com/office/drawing/2014/main" id="{332B2014-49A6-C04D-A4F8-AF6E3C7AA73D}"/>
              </a:ext>
            </a:extLst>
          </p:cNvPr>
          <p:cNvCxnSpPr>
            <a:cxnSpLocks/>
            <a:stCxn id="10" idx="0"/>
            <a:endCxn id="8" idx="1"/>
          </p:cNvCxnSpPr>
          <p:nvPr/>
        </p:nvCxnSpPr>
        <p:spPr bwMode="auto">
          <a:xfrm rot="16200000" flipV="1">
            <a:off x="6518295" y="3853251"/>
            <a:ext cx="675497" cy="1"/>
          </a:xfrm>
          <a:prstGeom prst="curvedConnector5">
            <a:avLst>
              <a:gd name="adj1" fmla="val 33842"/>
              <a:gd name="adj2" fmla="val 200909600000"/>
              <a:gd name="adj3" fmla="val 66158"/>
            </a:avLst>
          </a:prstGeom>
          <a:noFill/>
          <a:ln w="57150" cap="flat" cmpd="sng" algn="ctr">
            <a:solidFill>
              <a:srgbClr val="C00000"/>
            </a:solidFill>
            <a:prstDash val="solid"/>
            <a:round/>
            <a:headEnd type="none" w="med" len="med"/>
            <a:tailEnd type="triangle"/>
          </a:ln>
          <a:effectLst/>
        </p:spPr>
      </p:cxnSp>
    </p:spTree>
    <p:extLst>
      <p:ext uri="{BB962C8B-B14F-4D97-AF65-F5344CB8AC3E}">
        <p14:creationId xmlns:p14="http://schemas.microsoft.com/office/powerpoint/2010/main" val="37594842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Date Placeholder 3"/>
          <p:cNvSpPr>
            <a:spLocks noGrp="1"/>
          </p:cNvSpPr>
          <p:nvPr>
            <p:ph type="dt" sz="half" idx="10"/>
          </p:nvPr>
        </p:nvSpPr>
        <p:spPr/>
        <p:txBody>
          <a:bodyPr/>
          <a:lstStyle/>
          <a:p>
            <a:r>
              <a:rPr lang="en-US"/>
              <a:t>Wednesday, Nov. 4, 2020</a:t>
            </a:r>
          </a:p>
        </p:txBody>
      </p:sp>
      <p:sp>
        <p:nvSpPr>
          <p:cNvPr id="17" name="Footer Placeholder 4"/>
          <p:cNvSpPr>
            <a:spLocks noGrp="1"/>
          </p:cNvSpPr>
          <p:nvPr>
            <p:ph type="ftr" sz="quarter" idx="11"/>
          </p:nvPr>
        </p:nvSpPr>
        <p:spPr/>
        <p:txBody>
          <a:bodyPr/>
          <a:lstStyle/>
          <a:p>
            <a:r>
              <a:rPr lang="de-DE"/>
              <a:t>PHYS 1444-002, Fall 2020                    Dr. Jaehoon Yu</a:t>
            </a:r>
            <a:endParaRPr lang="en-US"/>
          </a:p>
        </p:txBody>
      </p:sp>
      <p:sp>
        <p:nvSpPr>
          <p:cNvPr id="18" name="Slide Number Placeholder 5"/>
          <p:cNvSpPr>
            <a:spLocks noGrp="1"/>
          </p:cNvSpPr>
          <p:nvPr>
            <p:ph type="sldNum" sz="quarter" idx="12"/>
          </p:nvPr>
        </p:nvSpPr>
        <p:spPr/>
        <p:txBody>
          <a:bodyPr/>
          <a:lstStyle/>
          <a:p>
            <a:fld id="{E5C16F05-E739-D244-93FC-DE27C2B688DE}" type="slidenum">
              <a:rPr lang="en-US"/>
              <a:pPr/>
              <a:t>5</a:t>
            </a:fld>
            <a:endParaRPr lang="en-US"/>
          </a:p>
        </p:txBody>
      </p:sp>
      <p:grpSp>
        <p:nvGrpSpPr>
          <p:cNvPr id="2" name="Group 2"/>
          <p:cNvGrpSpPr>
            <a:grpSpLocks/>
          </p:cNvGrpSpPr>
          <p:nvPr/>
        </p:nvGrpSpPr>
        <p:grpSpPr bwMode="auto">
          <a:xfrm>
            <a:off x="7391400" y="-457200"/>
            <a:ext cx="5334000" cy="3657600"/>
            <a:chOff x="480" y="480"/>
            <a:chExt cx="5040" cy="3600"/>
          </a:xfrm>
        </p:grpSpPr>
        <p:pic>
          <p:nvPicPr>
            <p:cNvPr id="343043" name="Picture 3" descr="FG26_019"/>
            <p:cNvPicPr>
              <a:picLocks noChangeAspect="1" noChangeArrowheads="1"/>
            </p:cNvPicPr>
            <p:nvPr/>
          </p:nvPicPr>
          <p:blipFill>
            <a:blip r:embed="rId3"/>
            <a:srcRect/>
            <a:stretch>
              <a:fillRect/>
            </a:stretch>
          </p:blipFill>
          <p:spPr bwMode="auto">
            <a:xfrm>
              <a:off x="480" y="480"/>
              <a:ext cx="4800" cy="3600"/>
            </a:xfrm>
            <a:prstGeom prst="rect">
              <a:avLst/>
            </a:prstGeom>
            <a:noFill/>
          </p:spPr>
        </p:pic>
        <p:sp>
          <p:nvSpPr>
            <p:cNvPr id="343044" name="Rectangle 4"/>
            <p:cNvSpPr>
              <a:spLocks noChangeArrowheads="1"/>
            </p:cNvSpPr>
            <p:nvPr/>
          </p:nvSpPr>
          <p:spPr bwMode="auto">
            <a:xfrm>
              <a:off x="1968" y="816"/>
              <a:ext cx="3552" cy="2832"/>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grpSp>
      <p:sp>
        <p:nvSpPr>
          <p:cNvPr id="343045" name="Rectangle 5"/>
          <p:cNvSpPr>
            <a:spLocks noGrp="1" noChangeArrowheads="1"/>
          </p:cNvSpPr>
          <p:nvPr>
            <p:ph type="body" idx="1"/>
          </p:nvPr>
        </p:nvSpPr>
        <p:spPr>
          <a:xfrm>
            <a:off x="228600" y="3048000"/>
            <a:ext cx="8458200" cy="3352800"/>
          </a:xfrm>
        </p:spPr>
        <p:txBody>
          <a:bodyPr/>
          <a:lstStyle/>
          <a:p>
            <a:pPr lvl="1"/>
            <a:r>
              <a:rPr lang="en-US" dirty="0"/>
              <a:t>The rate at which the charge leaves the capacitor equals the negative of the current flows through the resistor</a:t>
            </a:r>
          </a:p>
          <a:p>
            <a:pPr lvl="2"/>
            <a:r>
              <a:rPr lang="en-US" dirty="0">
                <a:latin typeface="Monotype Corsiva" charset="0"/>
              </a:rPr>
              <a:t>I</a:t>
            </a:r>
            <a:r>
              <a:rPr lang="en-US" dirty="0"/>
              <a:t>= - </a:t>
            </a:r>
            <a:r>
              <a:rPr lang="en-US" dirty="0" err="1"/>
              <a:t>dQ</a:t>
            </a:r>
            <a:r>
              <a:rPr lang="en-US" dirty="0"/>
              <a:t>/</a:t>
            </a:r>
            <a:r>
              <a:rPr lang="en-US" dirty="0" err="1"/>
              <a:t>dt</a:t>
            </a:r>
            <a:endParaRPr lang="en-US" dirty="0"/>
          </a:p>
          <a:p>
            <a:pPr lvl="2"/>
            <a:r>
              <a:rPr lang="en-US" dirty="0"/>
              <a:t>This is because the current is leaving the capacitor </a:t>
            </a:r>
          </a:p>
          <a:p>
            <a:pPr lvl="1"/>
            <a:r>
              <a:rPr lang="en-US" dirty="0"/>
              <a:t>Then the voltage equation becomes a differential equation</a:t>
            </a:r>
          </a:p>
        </p:txBody>
      </p:sp>
      <p:sp>
        <p:nvSpPr>
          <p:cNvPr id="343046" name="Rectangle 6"/>
          <p:cNvSpPr>
            <a:spLocks noGrp="1" noChangeArrowheads="1"/>
          </p:cNvSpPr>
          <p:nvPr>
            <p:ph type="title"/>
          </p:nvPr>
        </p:nvSpPr>
        <p:spPr>
          <a:xfrm>
            <a:off x="381000" y="76200"/>
            <a:ext cx="8534400" cy="609600"/>
          </a:xfrm>
        </p:spPr>
        <p:txBody>
          <a:bodyPr/>
          <a:lstStyle/>
          <a:p>
            <a:r>
              <a:rPr lang="en-US"/>
              <a:t> Discharging RC Circuits</a:t>
            </a:r>
          </a:p>
        </p:txBody>
      </p:sp>
      <p:graphicFrame>
        <p:nvGraphicFramePr>
          <p:cNvPr id="343047" name="Object 7"/>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54331" name="Equation" r:id="rId4" imgW="914400" imgH="190080" progId="Equation.DSMT4">
                  <p:embed/>
                </p:oleObj>
              </mc:Choice>
              <mc:Fallback>
                <p:oleObj name="Equation" r:id="rId4" imgW="914400" imgH="190080" progId="Equation.DSMT4">
                  <p:embed/>
                  <p:pic>
                    <p:nvPicPr>
                      <p:cNvPr id="343047"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3048" name="Object 8"/>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54332" name="Equation" r:id="rId6" imgW="914400" imgH="190080" progId="Equation.DSMT4">
                  <p:embed/>
                </p:oleObj>
              </mc:Choice>
              <mc:Fallback>
                <p:oleObj name="Equation" r:id="rId6" imgW="914400" imgH="190080" progId="Equation.DSMT4">
                  <p:embed/>
                  <p:pic>
                    <p:nvPicPr>
                      <p:cNvPr id="343048"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3049" name="Object 9"/>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4333" name="Equation" r:id="rId7" imgW="914400" imgH="190080" progId="Equation.DSMT4">
                  <p:embed/>
                </p:oleObj>
              </mc:Choice>
              <mc:Fallback>
                <p:oleObj name="Equation" r:id="rId7" imgW="914400" imgH="190080" progId="Equation.DSMT4">
                  <p:embed/>
                  <p:pic>
                    <p:nvPicPr>
                      <p:cNvPr id="343049"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43050" name="Rectangle 10"/>
          <p:cNvSpPr>
            <a:spLocks noChangeArrowheads="1"/>
          </p:cNvSpPr>
          <p:nvPr/>
        </p:nvSpPr>
        <p:spPr bwMode="auto">
          <a:xfrm>
            <a:off x="228600" y="685800"/>
            <a:ext cx="7391400" cy="2438400"/>
          </a:xfrm>
          <a:prstGeom prst="rect">
            <a:avLst/>
          </a:prstGeom>
          <a:noFill/>
          <a:ln w="9525">
            <a:noFill/>
            <a:miter lim="800000"/>
            <a:headEnd/>
            <a:tailEnd/>
          </a:ln>
          <a:effectLst/>
        </p:spPr>
        <p:txBody>
          <a:bodyPr>
            <a:prstTxWarp prst="textNoShape">
              <a:avLst/>
            </a:prstTxWarp>
          </a:bodyPr>
          <a:lstStyle/>
          <a:p>
            <a:pPr marL="342900" indent="-342900">
              <a:spcBef>
                <a:spcPct val="20000"/>
              </a:spcBef>
              <a:buFontTx/>
              <a:buChar char="•"/>
            </a:pPr>
            <a:r>
              <a:rPr lang="en-US" sz="3200" dirty="0">
                <a:solidFill>
                  <a:schemeClr val="accent2"/>
                </a:solidFill>
                <a:latin typeface="Arial Narrow" charset="0"/>
              </a:rPr>
              <a:t>When a capacitor is already charged, it is allowed to discharge through a resistance R.</a:t>
            </a:r>
          </a:p>
          <a:p>
            <a:pPr marL="742950" lvl="1" indent="-285750">
              <a:spcBef>
                <a:spcPct val="20000"/>
              </a:spcBef>
              <a:buFontTx/>
              <a:buChar char="–"/>
            </a:pPr>
            <a:r>
              <a:rPr lang="en-US" sz="2800" dirty="0">
                <a:solidFill>
                  <a:srgbClr val="660066"/>
                </a:solidFill>
                <a:latin typeface="Arial Narrow" charset="0"/>
                <a:ea typeface="ＭＳ Ｐゴシック" charset="-128"/>
              </a:rPr>
              <a:t>When the switch S is closed, the voltage across the resistor at any instant equals that across the capacitor. Thus IR=Q/C.</a:t>
            </a:r>
          </a:p>
        </p:txBody>
      </p:sp>
      <p:graphicFrame>
        <p:nvGraphicFramePr>
          <p:cNvPr id="343051" name="Object 11"/>
          <p:cNvGraphicFramePr>
            <a:graphicFrameLocks noChangeAspect="1"/>
          </p:cNvGraphicFramePr>
          <p:nvPr/>
        </p:nvGraphicFramePr>
        <p:xfrm>
          <a:off x="1114425" y="5338763"/>
          <a:ext cx="1171575" cy="757237"/>
        </p:xfrm>
        <a:graphic>
          <a:graphicData uri="http://schemas.openxmlformats.org/presentationml/2006/ole">
            <mc:AlternateContent xmlns:mc="http://schemas.openxmlformats.org/markup-compatibility/2006">
              <mc:Choice xmlns:v="urn:schemas-microsoft-com:vml" Requires="v">
                <p:oleObj spid="_x0000_s254334" name="Equation" r:id="rId8" imgW="571320" imgH="368280" progId="Equation.DSMT4">
                  <p:embed/>
                </p:oleObj>
              </mc:Choice>
              <mc:Fallback>
                <p:oleObj name="Equation" r:id="rId8" imgW="571320" imgH="368280" progId="Equation.DSMT4">
                  <p:embed/>
                  <p:pic>
                    <p:nvPicPr>
                      <p:cNvPr id="343051" name="Object 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14425" y="5338763"/>
                        <a:ext cx="1171575" cy="75723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3052" name="Object 12"/>
          <p:cNvGraphicFramePr>
            <a:graphicFrameLocks noChangeAspect="1"/>
          </p:cNvGraphicFramePr>
          <p:nvPr/>
        </p:nvGraphicFramePr>
        <p:xfrm>
          <a:off x="5181600" y="5334000"/>
          <a:ext cx="728663" cy="835025"/>
        </p:xfrm>
        <a:graphic>
          <a:graphicData uri="http://schemas.openxmlformats.org/presentationml/2006/ole">
            <mc:AlternateContent xmlns:mc="http://schemas.openxmlformats.org/markup-compatibility/2006">
              <mc:Choice xmlns:v="urn:schemas-microsoft-com:vml" Requires="v">
                <p:oleObj spid="_x0000_s254335" name="Equation" r:id="rId10" imgW="355320" imgH="406080" progId="Equation.DSMT4">
                  <p:embed/>
                </p:oleObj>
              </mc:Choice>
              <mc:Fallback>
                <p:oleObj name="Equation" r:id="rId10" imgW="355320" imgH="406080" progId="Equation.DSMT4">
                  <p:embed/>
                  <p:pic>
                    <p:nvPicPr>
                      <p:cNvPr id="343052" name="Object 12"/>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181600" y="5334000"/>
                        <a:ext cx="728663" cy="83502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43053" name="AutoShape 13"/>
          <p:cNvSpPr>
            <a:spLocks noChangeArrowheads="1"/>
          </p:cNvSpPr>
          <p:nvPr/>
        </p:nvSpPr>
        <p:spPr bwMode="auto">
          <a:xfrm>
            <a:off x="2998788" y="5426075"/>
            <a:ext cx="2105025" cy="730250"/>
          </a:xfrm>
          <a:prstGeom prst="rightArrow">
            <a:avLst>
              <a:gd name="adj1" fmla="val 50000"/>
              <a:gd name="adj2" fmla="val 72065"/>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b="1">
                <a:solidFill>
                  <a:srgbClr val="CC0000"/>
                </a:solidFill>
                <a:latin typeface="Arial Narrow" charset="0"/>
              </a:rPr>
              <a:t>Rearrange terms</a:t>
            </a:r>
          </a:p>
        </p:txBody>
      </p:sp>
      <p:graphicFrame>
        <p:nvGraphicFramePr>
          <p:cNvPr id="343054" name="Object 14"/>
          <p:cNvGraphicFramePr>
            <a:graphicFrameLocks noChangeAspect="1"/>
          </p:cNvGraphicFramePr>
          <p:nvPr/>
        </p:nvGraphicFramePr>
        <p:xfrm>
          <a:off x="2301875" y="5334000"/>
          <a:ext cx="365125" cy="757238"/>
        </p:xfrm>
        <a:graphic>
          <a:graphicData uri="http://schemas.openxmlformats.org/presentationml/2006/ole">
            <mc:AlternateContent xmlns:mc="http://schemas.openxmlformats.org/markup-compatibility/2006">
              <mc:Choice xmlns:v="urn:schemas-microsoft-com:vml" Requires="v">
                <p:oleObj spid="_x0000_s254336" name="Equation" r:id="rId12" imgW="177480" imgH="368280" progId="Equation.DSMT4">
                  <p:embed/>
                </p:oleObj>
              </mc:Choice>
              <mc:Fallback>
                <p:oleObj name="Equation" r:id="rId12" imgW="177480" imgH="368280" progId="Equation.DSMT4">
                  <p:embed/>
                  <p:pic>
                    <p:nvPicPr>
                      <p:cNvPr id="343054" name="Object 1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301875" y="5334000"/>
                        <a:ext cx="365125" cy="757238"/>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3055" name="Object 15"/>
          <p:cNvGraphicFramePr>
            <a:graphicFrameLocks noChangeAspect="1"/>
          </p:cNvGraphicFramePr>
          <p:nvPr/>
        </p:nvGraphicFramePr>
        <p:xfrm>
          <a:off x="5949950" y="5340350"/>
          <a:ext cx="755650" cy="755650"/>
        </p:xfrm>
        <a:graphic>
          <a:graphicData uri="http://schemas.openxmlformats.org/presentationml/2006/ole">
            <mc:AlternateContent xmlns:mc="http://schemas.openxmlformats.org/markup-compatibility/2006">
              <mc:Choice xmlns:v="urn:schemas-microsoft-com:vml" Requires="v">
                <p:oleObj spid="_x0000_s254337" name="Equation" r:id="rId14" imgW="368280" imgH="368280" progId="Equation.DSMT4">
                  <p:embed/>
                </p:oleObj>
              </mc:Choice>
              <mc:Fallback>
                <p:oleObj name="Equation" r:id="rId14" imgW="368280" imgH="368280" progId="Equation.DSMT4">
                  <p:embed/>
                  <p:pic>
                    <p:nvPicPr>
                      <p:cNvPr id="343055" name="Object 1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9950" y="5340350"/>
                        <a:ext cx="755650" cy="75565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018895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Date Placeholder 3"/>
          <p:cNvSpPr>
            <a:spLocks noGrp="1"/>
          </p:cNvSpPr>
          <p:nvPr>
            <p:ph type="dt" sz="half" idx="10"/>
          </p:nvPr>
        </p:nvSpPr>
        <p:spPr/>
        <p:txBody>
          <a:bodyPr/>
          <a:lstStyle/>
          <a:p>
            <a:r>
              <a:rPr lang="en-US"/>
              <a:t>Wednesday, Nov. 4, 2020</a:t>
            </a:r>
          </a:p>
        </p:txBody>
      </p:sp>
      <p:sp>
        <p:nvSpPr>
          <p:cNvPr id="21" name="Footer Placeholder 4"/>
          <p:cNvSpPr>
            <a:spLocks noGrp="1"/>
          </p:cNvSpPr>
          <p:nvPr>
            <p:ph type="ftr" sz="quarter" idx="11"/>
          </p:nvPr>
        </p:nvSpPr>
        <p:spPr/>
        <p:txBody>
          <a:bodyPr/>
          <a:lstStyle/>
          <a:p>
            <a:r>
              <a:rPr lang="de-DE"/>
              <a:t>PHYS 1444-002, Fall 2020                    Dr. Jaehoon Yu</a:t>
            </a:r>
            <a:endParaRPr lang="en-US"/>
          </a:p>
        </p:txBody>
      </p:sp>
      <p:sp>
        <p:nvSpPr>
          <p:cNvPr id="22" name="Slide Number Placeholder 5"/>
          <p:cNvSpPr>
            <a:spLocks noGrp="1"/>
          </p:cNvSpPr>
          <p:nvPr>
            <p:ph type="sldNum" sz="quarter" idx="12"/>
          </p:nvPr>
        </p:nvSpPr>
        <p:spPr/>
        <p:txBody>
          <a:bodyPr/>
          <a:lstStyle/>
          <a:p>
            <a:fld id="{FEE9D4CA-406F-DC4C-B0CF-5F5D38D9E15A}" type="slidenum">
              <a:rPr lang="en-US"/>
              <a:pPr/>
              <a:t>6</a:t>
            </a:fld>
            <a:endParaRPr lang="en-US"/>
          </a:p>
        </p:txBody>
      </p:sp>
      <p:sp>
        <p:nvSpPr>
          <p:cNvPr id="344066" name="Rectangle 2"/>
          <p:cNvSpPr>
            <a:spLocks noGrp="1" noChangeArrowheads="1"/>
          </p:cNvSpPr>
          <p:nvPr>
            <p:ph type="body" idx="1"/>
          </p:nvPr>
        </p:nvSpPr>
        <p:spPr>
          <a:xfrm>
            <a:off x="152400" y="685800"/>
            <a:ext cx="8458200" cy="5715000"/>
          </a:xfrm>
        </p:spPr>
        <p:txBody>
          <a:bodyPr/>
          <a:lstStyle/>
          <a:p>
            <a:pPr lvl="1">
              <a:lnSpc>
                <a:spcPct val="90000"/>
              </a:lnSpc>
            </a:pPr>
            <a:r>
              <a:rPr lang="en-US" dirty="0"/>
              <a:t>Now, let’s integrate from </a:t>
            </a:r>
            <a:r>
              <a:rPr lang="en-US" dirty="0" err="1"/>
              <a:t>t</a:t>
            </a:r>
            <a:r>
              <a:rPr lang="en-US" dirty="0"/>
              <a:t>=0 when the charge is Q</a:t>
            </a:r>
            <a:r>
              <a:rPr lang="en-US" baseline="-25000" dirty="0"/>
              <a:t>0</a:t>
            </a:r>
            <a:r>
              <a:rPr lang="en-US" dirty="0"/>
              <a:t> to </a:t>
            </a:r>
            <a:r>
              <a:rPr lang="en-US" dirty="0" err="1"/>
              <a:t>t</a:t>
            </a:r>
            <a:r>
              <a:rPr lang="en-US" dirty="0"/>
              <a:t> when the charge is Q</a:t>
            </a:r>
          </a:p>
          <a:p>
            <a:pPr lvl="1">
              <a:lnSpc>
                <a:spcPct val="90000"/>
              </a:lnSpc>
            </a:pPr>
            <a:endParaRPr lang="en-US" dirty="0"/>
          </a:p>
          <a:p>
            <a:pPr lvl="1">
              <a:lnSpc>
                <a:spcPct val="90000"/>
              </a:lnSpc>
            </a:pPr>
            <a:r>
              <a:rPr lang="en-US" dirty="0"/>
              <a:t>The result is</a:t>
            </a:r>
          </a:p>
          <a:p>
            <a:pPr lvl="1">
              <a:lnSpc>
                <a:spcPct val="90000"/>
              </a:lnSpc>
            </a:pPr>
            <a:r>
              <a:rPr lang="en-US" dirty="0"/>
              <a:t>Thus, we obtain</a:t>
            </a:r>
          </a:p>
          <a:p>
            <a:pPr lvl="1">
              <a:lnSpc>
                <a:spcPct val="90000"/>
              </a:lnSpc>
            </a:pPr>
            <a:endParaRPr lang="en-US" dirty="0"/>
          </a:p>
          <a:p>
            <a:pPr lvl="1">
              <a:lnSpc>
                <a:spcPct val="90000"/>
              </a:lnSpc>
            </a:pPr>
            <a:r>
              <a:rPr lang="en-US" dirty="0"/>
              <a:t>What does this tell you about the charge on the capacitor?</a:t>
            </a:r>
          </a:p>
          <a:p>
            <a:pPr lvl="2">
              <a:lnSpc>
                <a:spcPct val="90000"/>
              </a:lnSpc>
            </a:pPr>
            <a:r>
              <a:rPr lang="en-US" dirty="0"/>
              <a:t>It decreases exponentially w/ time at the time constant RC</a:t>
            </a:r>
          </a:p>
          <a:p>
            <a:pPr lvl="2">
              <a:lnSpc>
                <a:spcPct val="90000"/>
              </a:lnSpc>
            </a:pPr>
            <a:r>
              <a:rPr lang="en-US" dirty="0"/>
              <a:t>Just like the case of charging</a:t>
            </a:r>
          </a:p>
          <a:p>
            <a:pPr lvl="1">
              <a:lnSpc>
                <a:spcPct val="90000"/>
              </a:lnSpc>
            </a:pPr>
            <a:r>
              <a:rPr lang="en-US" dirty="0"/>
              <a:t>The current is:</a:t>
            </a:r>
          </a:p>
          <a:p>
            <a:pPr lvl="1">
              <a:lnSpc>
                <a:spcPct val="90000"/>
              </a:lnSpc>
            </a:pPr>
            <a:endParaRPr lang="en-US" dirty="0"/>
          </a:p>
          <a:p>
            <a:pPr lvl="2">
              <a:lnSpc>
                <a:spcPct val="90000"/>
              </a:lnSpc>
            </a:pPr>
            <a:r>
              <a:rPr lang="en-US" dirty="0"/>
              <a:t>The current also decreases exponentially w/ time w/ the time constant RC</a:t>
            </a:r>
          </a:p>
        </p:txBody>
      </p:sp>
      <p:sp>
        <p:nvSpPr>
          <p:cNvPr id="344067" name="Rectangle 3"/>
          <p:cNvSpPr>
            <a:spLocks noGrp="1" noChangeArrowheads="1"/>
          </p:cNvSpPr>
          <p:nvPr>
            <p:ph type="title"/>
          </p:nvPr>
        </p:nvSpPr>
        <p:spPr>
          <a:xfrm>
            <a:off x="381000" y="76200"/>
            <a:ext cx="8534400" cy="609600"/>
          </a:xfrm>
        </p:spPr>
        <p:txBody>
          <a:bodyPr/>
          <a:lstStyle/>
          <a:p>
            <a:r>
              <a:rPr lang="en-US"/>
              <a:t> Discharging RC Circuits</a:t>
            </a:r>
          </a:p>
        </p:txBody>
      </p:sp>
      <p:graphicFrame>
        <p:nvGraphicFramePr>
          <p:cNvPr id="344068" name="Object 4"/>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55679" name="Equation" r:id="rId3" imgW="914400" imgH="190080" progId="Equation.DSMT4">
                  <p:embed/>
                </p:oleObj>
              </mc:Choice>
              <mc:Fallback>
                <p:oleObj name="Equation" r:id="rId3" imgW="914400" imgH="190080" progId="Equation.DSMT4">
                  <p:embed/>
                  <p:pic>
                    <p:nvPicPr>
                      <p:cNvPr id="344068"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4069" name="Object 5"/>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55680" name="Equation" r:id="rId5" imgW="914400" imgH="190080" progId="Equation.DSMT4">
                  <p:embed/>
                </p:oleObj>
              </mc:Choice>
              <mc:Fallback>
                <p:oleObj name="Equation" r:id="rId5" imgW="914400" imgH="190080" progId="Equation.DSMT4">
                  <p:embed/>
                  <p:pic>
                    <p:nvPicPr>
                      <p:cNvPr id="344069"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4070" name="Object 6"/>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5681" name="Equation" r:id="rId6" imgW="914400" imgH="190080" progId="Equation.DSMT4">
                  <p:embed/>
                </p:oleObj>
              </mc:Choice>
              <mc:Fallback>
                <p:oleObj name="Equation" r:id="rId6" imgW="914400" imgH="190080" progId="Equation.DSMT4">
                  <p:embed/>
                  <p:pic>
                    <p:nvPicPr>
                      <p:cNvPr id="34407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4071" name="Object 7"/>
          <p:cNvGraphicFramePr>
            <a:graphicFrameLocks noChangeAspect="1"/>
          </p:cNvGraphicFramePr>
          <p:nvPr/>
        </p:nvGraphicFramePr>
        <p:xfrm>
          <a:off x="4038600" y="990600"/>
          <a:ext cx="1271588" cy="969963"/>
        </p:xfrm>
        <a:graphic>
          <a:graphicData uri="http://schemas.openxmlformats.org/presentationml/2006/ole">
            <mc:AlternateContent xmlns:mc="http://schemas.openxmlformats.org/markup-compatibility/2006">
              <mc:Choice xmlns:v="urn:schemas-microsoft-com:vml" Requires="v">
                <p:oleObj spid="_x0000_s255682" name="Equation" r:id="rId7" imgW="533160" imgH="406080" progId="Equation.DSMT4">
                  <p:embed/>
                </p:oleObj>
              </mc:Choice>
              <mc:Fallback>
                <p:oleObj name="Equation" r:id="rId7" imgW="533160" imgH="406080" progId="Equation.DSMT4">
                  <p:embed/>
                  <p:pic>
                    <p:nvPicPr>
                      <p:cNvPr id="344071"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38600" y="990600"/>
                        <a:ext cx="1271588" cy="969963"/>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4072" name="Object 8"/>
          <p:cNvGraphicFramePr>
            <a:graphicFrameLocks noChangeAspect="1"/>
          </p:cNvGraphicFramePr>
          <p:nvPr/>
        </p:nvGraphicFramePr>
        <p:xfrm>
          <a:off x="2870200" y="1946275"/>
          <a:ext cx="1092200" cy="600075"/>
        </p:xfrm>
        <a:graphic>
          <a:graphicData uri="http://schemas.openxmlformats.org/presentationml/2006/ole">
            <mc:AlternateContent xmlns:mc="http://schemas.openxmlformats.org/markup-compatibility/2006">
              <mc:Choice xmlns:v="urn:schemas-microsoft-com:vml" Requires="v">
                <p:oleObj spid="_x0000_s255683" name="Equation" r:id="rId9" imgW="533160" imgH="291960" progId="Equation.DSMT4">
                  <p:embed/>
                </p:oleObj>
              </mc:Choice>
              <mc:Fallback>
                <p:oleObj name="Equation" r:id="rId9" imgW="533160" imgH="291960" progId="Equation.DSMT4">
                  <p:embed/>
                  <p:pic>
                    <p:nvPicPr>
                      <p:cNvPr id="344072"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70200" y="1946275"/>
                        <a:ext cx="1092200" cy="60007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4073" name="Object 9"/>
          <p:cNvGraphicFramePr>
            <a:graphicFrameLocks noChangeAspect="1"/>
          </p:cNvGraphicFramePr>
          <p:nvPr/>
        </p:nvGraphicFramePr>
        <p:xfrm>
          <a:off x="3276600" y="2743200"/>
          <a:ext cx="2514600" cy="666750"/>
        </p:xfrm>
        <a:graphic>
          <a:graphicData uri="http://schemas.openxmlformats.org/presentationml/2006/ole">
            <mc:AlternateContent xmlns:mc="http://schemas.openxmlformats.org/markup-compatibility/2006">
              <mc:Choice xmlns:v="urn:schemas-microsoft-com:vml" Requires="v">
                <p:oleObj spid="_x0000_s255684" name="Equation" r:id="rId11" imgW="914400" imgH="241200" progId="Equation.DSMT4">
                  <p:embed/>
                </p:oleObj>
              </mc:Choice>
              <mc:Fallback>
                <p:oleObj name="Equation" r:id="rId11" imgW="914400" imgH="241200" progId="Equation.DSMT4">
                  <p:embed/>
                  <p:pic>
                    <p:nvPicPr>
                      <p:cNvPr id="344073" name="Object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276600" y="2743200"/>
                        <a:ext cx="2514600" cy="666750"/>
                      </a:xfrm>
                      <a:prstGeom prst="rect">
                        <a:avLst/>
                      </a:prstGeom>
                      <a:solidFill>
                        <a:srgbClr val="99FFCC"/>
                      </a:solidFill>
                      <a:ln w="28575">
                        <a:solidFill>
                          <a:srgbClr val="CC0000"/>
                        </a:solidFill>
                        <a:miter lim="800000"/>
                        <a:headEnd/>
                        <a:tailEnd/>
                      </a:ln>
                    </p:spPr>
                  </p:pic>
                </p:oleObj>
              </mc:Fallback>
            </mc:AlternateContent>
          </a:graphicData>
        </a:graphic>
      </p:graphicFrame>
      <p:graphicFrame>
        <p:nvGraphicFramePr>
          <p:cNvPr id="344074" name="Object 10"/>
          <p:cNvGraphicFramePr>
            <a:graphicFrameLocks noChangeAspect="1"/>
          </p:cNvGraphicFramePr>
          <p:nvPr/>
        </p:nvGraphicFramePr>
        <p:xfrm>
          <a:off x="2960688" y="4945063"/>
          <a:ext cx="468312" cy="314325"/>
        </p:xfrm>
        <a:graphic>
          <a:graphicData uri="http://schemas.openxmlformats.org/presentationml/2006/ole">
            <mc:AlternateContent xmlns:mc="http://schemas.openxmlformats.org/markup-compatibility/2006">
              <mc:Choice xmlns:v="urn:schemas-microsoft-com:vml" Requires="v">
                <p:oleObj spid="_x0000_s255685" name="Equation" r:id="rId13" imgW="228600" imgH="152280" progId="Equation.DSMT4">
                  <p:embed/>
                </p:oleObj>
              </mc:Choice>
              <mc:Fallback>
                <p:oleObj name="Equation" r:id="rId13" imgW="228600" imgH="152280" progId="Equation.DSMT4">
                  <p:embed/>
                  <p:pic>
                    <p:nvPicPr>
                      <p:cNvPr id="344074" name="Object 1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960688" y="4945063"/>
                        <a:ext cx="468312" cy="314325"/>
                      </a:xfrm>
                      <a:prstGeom prst="rect">
                        <a:avLst/>
                      </a:prstGeom>
                      <a:noFill/>
                      <a:ln>
                        <a:noFill/>
                      </a:ln>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44075" name="Object 11"/>
          <p:cNvGraphicFramePr>
            <a:graphicFrameLocks noChangeAspect="1"/>
          </p:cNvGraphicFramePr>
          <p:nvPr/>
        </p:nvGraphicFramePr>
        <p:xfrm>
          <a:off x="5864225" y="4857750"/>
          <a:ext cx="1908175" cy="552450"/>
        </p:xfrm>
        <a:graphic>
          <a:graphicData uri="http://schemas.openxmlformats.org/presentationml/2006/ole">
            <mc:AlternateContent xmlns:mc="http://schemas.openxmlformats.org/markup-compatibility/2006">
              <mc:Choice xmlns:v="urn:schemas-microsoft-com:vml" Requires="v">
                <p:oleObj spid="_x0000_s255686" name="Equation" r:id="rId15" imgW="838080" imgH="241200" progId="Equation.DSMT4">
                  <p:embed/>
                </p:oleObj>
              </mc:Choice>
              <mc:Fallback>
                <p:oleObj name="Equation" r:id="rId15" imgW="838080" imgH="241200" progId="Equation.DSMT4">
                  <p:embed/>
                  <p:pic>
                    <p:nvPicPr>
                      <p:cNvPr id="344075" name="Object 1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864225" y="4857750"/>
                        <a:ext cx="1908175" cy="552450"/>
                      </a:xfrm>
                      <a:prstGeom prst="rect">
                        <a:avLst/>
                      </a:prstGeom>
                      <a:solidFill>
                        <a:srgbClr val="99FFCC"/>
                      </a:solidFill>
                      <a:ln w="28575">
                        <a:solidFill>
                          <a:srgbClr val="CC0000"/>
                        </a:solidFill>
                        <a:miter lim="800000"/>
                        <a:headEnd/>
                        <a:tailEnd/>
                      </a:ln>
                    </p:spPr>
                  </p:pic>
                </p:oleObj>
              </mc:Fallback>
            </mc:AlternateContent>
          </a:graphicData>
        </a:graphic>
      </p:graphicFrame>
      <p:sp>
        <p:nvSpPr>
          <p:cNvPr id="344076" name="Oval 12"/>
          <p:cNvSpPr>
            <a:spLocks noChangeArrowheads="1"/>
          </p:cNvSpPr>
          <p:nvPr/>
        </p:nvSpPr>
        <p:spPr bwMode="auto">
          <a:xfrm>
            <a:off x="4267200" y="4724400"/>
            <a:ext cx="533400" cy="838200"/>
          </a:xfrm>
          <a:prstGeom prst="ellipse">
            <a:avLst/>
          </a:prstGeom>
          <a:noFill/>
          <a:ln w="38100">
            <a:solidFill>
              <a:srgbClr val="CC0000"/>
            </a:solidFill>
            <a:round/>
            <a:headEnd/>
            <a:tailEnd/>
          </a:ln>
          <a:effectLst/>
        </p:spPr>
        <p:txBody>
          <a:bodyPr anchor="ctr">
            <a:prstTxWarp prst="textNoShape">
              <a:avLst/>
            </a:prstTxWarp>
            <a:spAutoFit/>
          </a:bodyPr>
          <a:lstStyle/>
          <a:p>
            <a:endParaRPr lang="en-US"/>
          </a:p>
        </p:txBody>
      </p:sp>
      <p:graphicFrame>
        <p:nvGraphicFramePr>
          <p:cNvPr id="344077" name="Object 13"/>
          <p:cNvGraphicFramePr>
            <a:graphicFrameLocks noChangeAspect="1"/>
          </p:cNvGraphicFramePr>
          <p:nvPr/>
        </p:nvGraphicFramePr>
        <p:xfrm>
          <a:off x="3962400" y="1828800"/>
          <a:ext cx="962025" cy="835025"/>
        </p:xfrm>
        <a:graphic>
          <a:graphicData uri="http://schemas.openxmlformats.org/presentationml/2006/ole">
            <mc:AlternateContent xmlns:mc="http://schemas.openxmlformats.org/markup-compatibility/2006">
              <mc:Choice xmlns:v="urn:schemas-microsoft-com:vml" Requires="v">
                <p:oleObj spid="_x0000_s255687" name="Equation" r:id="rId17" imgW="469800" imgH="406080" progId="Equation.DSMT4">
                  <p:embed/>
                </p:oleObj>
              </mc:Choice>
              <mc:Fallback>
                <p:oleObj name="Equation" r:id="rId17" imgW="469800" imgH="406080" progId="Equation.DSMT4">
                  <p:embed/>
                  <p:pic>
                    <p:nvPicPr>
                      <p:cNvPr id="344077" name="Object 13"/>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962400" y="1828800"/>
                        <a:ext cx="962025" cy="83502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4078" name="Object 14"/>
          <p:cNvGraphicFramePr>
            <a:graphicFrameLocks noChangeAspect="1"/>
          </p:cNvGraphicFramePr>
          <p:nvPr/>
        </p:nvGraphicFramePr>
        <p:xfrm>
          <a:off x="4884738" y="1833563"/>
          <a:ext cx="754062" cy="757237"/>
        </p:xfrm>
        <a:graphic>
          <a:graphicData uri="http://schemas.openxmlformats.org/presentationml/2006/ole">
            <mc:AlternateContent xmlns:mc="http://schemas.openxmlformats.org/markup-compatibility/2006">
              <mc:Choice xmlns:v="urn:schemas-microsoft-com:vml" Requires="v">
                <p:oleObj spid="_x0000_s255688" name="Equation" r:id="rId19" imgW="368280" imgH="368280" progId="Equation.DSMT4">
                  <p:embed/>
                </p:oleObj>
              </mc:Choice>
              <mc:Fallback>
                <p:oleObj name="Equation" r:id="rId19" imgW="368280" imgH="368280" progId="Equation.DSMT4">
                  <p:embed/>
                  <p:pic>
                    <p:nvPicPr>
                      <p:cNvPr id="344078" name="Object 14"/>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884738" y="1833563"/>
                        <a:ext cx="754062" cy="757237"/>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4079" name="Object 15"/>
          <p:cNvGraphicFramePr>
            <a:graphicFrameLocks noChangeAspect="1"/>
          </p:cNvGraphicFramePr>
          <p:nvPr/>
        </p:nvGraphicFramePr>
        <p:xfrm>
          <a:off x="3405188" y="4724400"/>
          <a:ext cx="938212" cy="757238"/>
        </p:xfrm>
        <a:graphic>
          <a:graphicData uri="http://schemas.openxmlformats.org/presentationml/2006/ole">
            <mc:AlternateContent xmlns:mc="http://schemas.openxmlformats.org/markup-compatibility/2006">
              <mc:Choice xmlns:v="urn:schemas-microsoft-com:vml" Requires="v">
                <p:oleObj spid="_x0000_s255689" name="Equation" r:id="rId21" imgW="457200" imgH="368280" progId="Equation.DSMT4">
                  <p:embed/>
                </p:oleObj>
              </mc:Choice>
              <mc:Fallback>
                <p:oleObj name="Equation" r:id="rId21" imgW="457200" imgH="368280" progId="Equation.DSMT4">
                  <p:embed/>
                  <p:pic>
                    <p:nvPicPr>
                      <p:cNvPr id="344079" name="Object 15"/>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3405188" y="4724400"/>
                        <a:ext cx="938212" cy="757238"/>
                      </a:xfrm>
                      <a:prstGeom prst="rect">
                        <a:avLst/>
                      </a:prstGeom>
                      <a:noFill/>
                      <a:ln>
                        <a:noFill/>
                      </a:ln>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44080" name="Object 16"/>
          <p:cNvGraphicFramePr>
            <a:graphicFrameLocks noChangeAspect="1"/>
          </p:cNvGraphicFramePr>
          <p:nvPr/>
        </p:nvGraphicFramePr>
        <p:xfrm>
          <a:off x="4287838" y="4724400"/>
          <a:ext cx="1198562" cy="757238"/>
        </p:xfrm>
        <a:graphic>
          <a:graphicData uri="http://schemas.openxmlformats.org/presentationml/2006/ole">
            <mc:AlternateContent xmlns:mc="http://schemas.openxmlformats.org/markup-compatibility/2006">
              <mc:Choice xmlns:v="urn:schemas-microsoft-com:vml" Requires="v">
                <p:oleObj spid="_x0000_s255690" name="Equation" r:id="rId23" imgW="583920" imgH="368280" progId="Equation.DSMT4">
                  <p:embed/>
                </p:oleObj>
              </mc:Choice>
              <mc:Fallback>
                <p:oleObj name="Equation" r:id="rId23" imgW="583920" imgH="368280" progId="Equation.DSMT4">
                  <p:embed/>
                  <p:pic>
                    <p:nvPicPr>
                      <p:cNvPr id="344080" name="Object 16"/>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287838" y="4724400"/>
                        <a:ext cx="1198562" cy="757238"/>
                      </a:xfrm>
                      <a:prstGeom prst="rect">
                        <a:avLst/>
                      </a:prstGeom>
                      <a:noFill/>
                      <a:ln>
                        <a:noFill/>
                      </a:ln>
                      <a:extLst>
                        <a:ext uri="{909E8E84-426E-40dd-AFC4-6F175D3DCCD1}">
                          <a14:hiddenFill xmlns:a14="http://schemas.microsoft.com/office/drawing/2010/main" xmlns="">
                            <a:solidFill>
                              <a:schemeClr val="bg1"/>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
        <p:nvSpPr>
          <p:cNvPr id="344081" name="Text Box 17"/>
          <p:cNvSpPr txBox="1">
            <a:spLocks noChangeArrowheads="1"/>
          </p:cNvSpPr>
          <p:nvPr/>
        </p:nvSpPr>
        <p:spPr bwMode="auto">
          <a:xfrm>
            <a:off x="5410200" y="4341813"/>
            <a:ext cx="1246188" cy="365125"/>
          </a:xfrm>
          <a:prstGeom prst="rect">
            <a:avLst/>
          </a:prstGeom>
          <a:solidFill>
            <a:srgbClr val="FFFF66"/>
          </a:solidFill>
          <a:ln w="28575">
            <a:solidFill>
              <a:srgbClr val="CC0000"/>
            </a:solidFill>
            <a:miter lim="800000"/>
            <a:headEnd/>
            <a:tailEnd/>
          </a:ln>
          <a:effectLst/>
        </p:spPr>
        <p:txBody>
          <a:bodyPr wrap="none">
            <a:prstTxWarp prst="textNoShape">
              <a:avLst/>
            </a:prstTxWarp>
            <a:spAutoFit/>
          </a:bodyPr>
          <a:lstStyle/>
          <a:p>
            <a:r>
              <a:rPr lang="en-US" sz="1600" b="1">
                <a:solidFill>
                  <a:srgbClr val="CC0000"/>
                </a:solidFill>
                <a:latin typeface="Arial Narrow" charset="0"/>
              </a:rPr>
              <a:t>What is this?</a:t>
            </a:r>
          </a:p>
        </p:txBody>
      </p:sp>
      <p:cxnSp>
        <p:nvCxnSpPr>
          <p:cNvPr id="344082" name="AutoShape 18"/>
          <p:cNvCxnSpPr>
            <a:cxnSpLocks noChangeShapeType="1"/>
            <a:stCxn id="344081" idx="1"/>
            <a:endCxn id="344076" idx="0"/>
          </p:cNvCxnSpPr>
          <p:nvPr/>
        </p:nvCxnSpPr>
        <p:spPr bwMode="auto">
          <a:xfrm rot="10800000" flipV="1">
            <a:off x="4533900" y="4524376"/>
            <a:ext cx="876300" cy="200024"/>
          </a:xfrm>
          <a:prstGeom prst="curvedConnector2">
            <a:avLst/>
          </a:prstGeom>
          <a:noFill/>
          <a:ln w="28575">
            <a:solidFill>
              <a:srgbClr val="CC0000"/>
            </a:solidFill>
            <a:round/>
            <a:headEnd/>
            <a:tailEnd type="triangle" w="med" len="med"/>
          </a:ln>
          <a:effectLst/>
        </p:spPr>
      </p:cxnSp>
      <p:graphicFrame>
        <p:nvGraphicFramePr>
          <p:cNvPr id="344083" name="Object 19"/>
          <p:cNvGraphicFramePr>
            <a:graphicFrameLocks noChangeAspect="1"/>
          </p:cNvGraphicFramePr>
          <p:nvPr/>
        </p:nvGraphicFramePr>
        <p:xfrm>
          <a:off x="5205413" y="990600"/>
          <a:ext cx="1119187" cy="879475"/>
        </p:xfrm>
        <a:graphic>
          <a:graphicData uri="http://schemas.openxmlformats.org/presentationml/2006/ole">
            <mc:AlternateContent xmlns:mc="http://schemas.openxmlformats.org/markup-compatibility/2006">
              <mc:Choice xmlns:v="urn:schemas-microsoft-com:vml" Requires="v">
                <p:oleObj spid="_x0000_s255691" name="Equation" r:id="rId25" imgW="469800" imgH="368280" progId="Equation.DSMT4">
                  <p:embed/>
                </p:oleObj>
              </mc:Choice>
              <mc:Fallback>
                <p:oleObj name="Equation" r:id="rId25" imgW="469800" imgH="368280" progId="Equation.DSMT4">
                  <p:embed/>
                  <p:pic>
                    <p:nvPicPr>
                      <p:cNvPr id="344083" name="Object 19"/>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5205413" y="990600"/>
                        <a:ext cx="1119187" cy="87947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6392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Date Placeholder 3"/>
          <p:cNvSpPr>
            <a:spLocks noGrp="1"/>
          </p:cNvSpPr>
          <p:nvPr>
            <p:ph type="dt" sz="half" idx="10"/>
          </p:nvPr>
        </p:nvSpPr>
        <p:spPr/>
        <p:txBody>
          <a:bodyPr/>
          <a:lstStyle/>
          <a:p>
            <a:r>
              <a:rPr lang="en-US"/>
              <a:t>Wednesday, Nov. 4, 2020</a:t>
            </a:r>
          </a:p>
        </p:txBody>
      </p:sp>
      <p:sp>
        <p:nvSpPr>
          <p:cNvPr id="31" name="Footer Placeholder 4"/>
          <p:cNvSpPr>
            <a:spLocks noGrp="1"/>
          </p:cNvSpPr>
          <p:nvPr>
            <p:ph type="ftr" sz="quarter" idx="11"/>
          </p:nvPr>
        </p:nvSpPr>
        <p:spPr/>
        <p:txBody>
          <a:bodyPr/>
          <a:lstStyle/>
          <a:p>
            <a:r>
              <a:rPr lang="de-DE"/>
              <a:t>PHYS 1444-002, Fall 2020                    Dr. Jaehoon Yu</a:t>
            </a:r>
            <a:endParaRPr lang="en-US"/>
          </a:p>
        </p:txBody>
      </p:sp>
      <p:sp>
        <p:nvSpPr>
          <p:cNvPr id="32" name="Slide Number Placeholder 5"/>
          <p:cNvSpPr>
            <a:spLocks noGrp="1"/>
          </p:cNvSpPr>
          <p:nvPr>
            <p:ph type="sldNum" sz="quarter" idx="12"/>
          </p:nvPr>
        </p:nvSpPr>
        <p:spPr/>
        <p:txBody>
          <a:bodyPr/>
          <a:lstStyle/>
          <a:p>
            <a:fld id="{8594586E-D0B3-A344-B11D-9C94336125B6}" type="slidenum">
              <a:rPr lang="en-US"/>
              <a:pPr/>
              <a:t>7</a:t>
            </a:fld>
            <a:endParaRPr lang="en-US"/>
          </a:p>
        </p:txBody>
      </p:sp>
      <p:pic>
        <p:nvPicPr>
          <p:cNvPr id="345090" name="Picture 2" descr="FG26_020"/>
          <p:cNvPicPr>
            <a:picLocks noChangeAspect="1" noChangeArrowheads="1"/>
          </p:cNvPicPr>
          <p:nvPr/>
        </p:nvPicPr>
        <p:blipFill>
          <a:blip r:embed="rId3"/>
          <a:srcRect/>
          <a:stretch>
            <a:fillRect/>
          </a:stretch>
        </p:blipFill>
        <p:spPr bwMode="auto">
          <a:xfrm>
            <a:off x="6629400" y="-990600"/>
            <a:ext cx="2514600" cy="4038600"/>
          </a:xfrm>
          <a:prstGeom prst="rect">
            <a:avLst/>
          </a:prstGeom>
          <a:noFill/>
        </p:spPr>
      </p:pic>
      <p:sp>
        <p:nvSpPr>
          <p:cNvPr id="345091" name="Rectangle 3"/>
          <p:cNvSpPr>
            <a:spLocks noGrp="1" noChangeArrowheads="1"/>
          </p:cNvSpPr>
          <p:nvPr>
            <p:ph type="title"/>
          </p:nvPr>
        </p:nvSpPr>
        <p:spPr>
          <a:xfrm>
            <a:off x="228600" y="-76200"/>
            <a:ext cx="8686800" cy="762000"/>
          </a:xfrm>
        </p:spPr>
        <p:txBody>
          <a:bodyPr/>
          <a:lstStyle/>
          <a:p>
            <a:r>
              <a:rPr lang="en-US"/>
              <a:t>Example 26 – 13 </a:t>
            </a:r>
          </a:p>
        </p:txBody>
      </p:sp>
      <p:sp>
        <p:nvSpPr>
          <p:cNvPr id="345092" name="Text Box 4"/>
          <p:cNvSpPr txBox="1">
            <a:spLocks noChangeArrowheads="1"/>
          </p:cNvSpPr>
          <p:nvPr/>
        </p:nvSpPr>
        <p:spPr bwMode="auto">
          <a:xfrm>
            <a:off x="228600" y="536575"/>
            <a:ext cx="6553200" cy="138499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000" b="1" dirty="0">
                <a:solidFill>
                  <a:schemeClr val="accent2"/>
                </a:solidFill>
                <a:latin typeface="Arial Narrow" charset="0"/>
              </a:rPr>
              <a:t>Discharging RC circuit. </a:t>
            </a:r>
            <a:r>
              <a:rPr lang="en-US" sz="2000" dirty="0">
                <a:solidFill>
                  <a:schemeClr val="accent2"/>
                </a:solidFill>
                <a:latin typeface="Arial Narrow" charset="0"/>
              </a:rPr>
              <a:t>In the RC circuit shown in the figure the battery has fully charged the capacitor, so Q</a:t>
            </a:r>
            <a:r>
              <a:rPr lang="en-US" sz="2000" baseline="-25000" dirty="0">
                <a:solidFill>
                  <a:schemeClr val="accent2"/>
                </a:solidFill>
                <a:latin typeface="Arial Narrow" charset="0"/>
              </a:rPr>
              <a:t>0</a:t>
            </a:r>
            <a:r>
              <a:rPr lang="en-US" sz="2000" dirty="0">
                <a:solidFill>
                  <a:schemeClr val="accent2"/>
                </a:solidFill>
                <a:latin typeface="Arial Narrow" charset="0"/>
              </a:rPr>
              <a:t>=C</a:t>
            </a:r>
            <a:r>
              <a:rPr lang="en-US" dirty="0">
                <a:solidFill>
                  <a:schemeClr val="accent2"/>
                </a:solidFill>
                <a:latin typeface="Edwardian Script ITC"/>
                <a:cs typeface="Edwardian Script ITC"/>
              </a:rPr>
              <a:t>E</a:t>
            </a:r>
            <a:r>
              <a:rPr lang="en-US" sz="2000" dirty="0">
                <a:solidFill>
                  <a:schemeClr val="accent2"/>
                </a:solidFill>
                <a:latin typeface="Arial Narrow" charset="0"/>
              </a:rPr>
              <a:t>.  Then at </a:t>
            </a:r>
            <a:r>
              <a:rPr lang="en-US" sz="2000" dirty="0" err="1">
                <a:solidFill>
                  <a:schemeClr val="accent2"/>
                </a:solidFill>
                <a:latin typeface="Arial Narrow" charset="0"/>
              </a:rPr>
              <a:t>t</a:t>
            </a:r>
            <a:r>
              <a:rPr lang="en-US" sz="2000" dirty="0">
                <a:solidFill>
                  <a:schemeClr val="accent2"/>
                </a:solidFill>
                <a:latin typeface="Arial Narrow" charset="0"/>
              </a:rPr>
              <a:t>=0, the switch is thrown from position a to </a:t>
            </a:r>
            <a:r>
              <a:rPr lang="en-US" sz="2000" dirty="0" err="1">
                <a:solidFill>
                  <a:schemeClr val="accent2"/>
                </a:solidFill>
                <a:latin typeface="Arial Narrow" charset="0"/>
              </a:rPr>
              <a:t>b</a:t>
            </a:r>
            <a:r>
              <a:rPr lang="en-US" sz="2000" dirty="0">
                <a:solidFill>
                  <a:schemeClr val="accent2"/>
                </a:solidFill>
                <a:latin typeface="Arial Narrow" charset="0"/>
              </a:rPr>
              <a:t>.  The battery </a:t>
            </a:r>
            <a:r>
              <a:rPr lang="en-US" sz="2000" dirty="0" err="1">
                <a:solidFill>
                  <a:schemeClr val="accent2"/>
                </a:solidFill>
                <a:latin typeface="Arial Narrow" charset="0"/>
              </a:rPr>
              <a:t>emf</a:t>
            </a:r>
            <a:r>
              <a:rPr lang="en-US" sz="2000" dirty="0">
                <a:solidFill>
                  <a:schemeClr val="accent2"/>
                </a:solidFill>
                <a:latin typeface="Arial Narrow" charset="0"/>
              </a:rPr>
              <a:t> is 20.0V, and the capacitance C=1.02</a:t>
            </a:r>
            <a:r>
              <a:rPr lang="en-US" sz="2000" dirty="0">
                <a:solidFill>
                  <a:schemeClr val="accent2"/>
                </a:solidFill>
                <a:latin typeface="Symbol" charset="2"/>
              </a:rPr>
              <a:t>μ</a:t>
            </a:r>
            <a:r>
              <a:rPr lang="en-US" sz="2000" dirty="0">
                <a:solidFill>
                  <a:schemeClr val="accent2"/>
                </a:solidFill>
                <a:latin typeface="Arial Narrow" charset="0"/>
              </a:rPr>
              <a:t>F.  The current </a:t>
            </a:r>
            <a:r>
              <a:rPr lang="en-US" sz="2000" dirty="0">
                <a:solidFill>
                  <a:schemeClr val="accent2"/>
                </a:solidFill>
                <a:latin typeface="Monotype Corsiva" charset="0"/>
              </a:rPr>
              <a:t>I</a:t>
            </a:r>
            <a:r>
              <a:rPr lang="en-US" sz="2000" dirty="0">
                <a:solidFill>
                  <a:schemeClr val="accent2"/>
                </a:solidFill>
                <a:latin typeface="Arial Narrow" charset="0"/>
              </a:rPr>
              <a:t> is observed to decrease to</a:t>
            </a:r>
          </a:p>
        </p:txBody>
      </p:sp>
      <p:sp>
        <p:nvSpPr>
          <p:cNvPr id="345093" name="Text Box 5"/>
          <p:cNvSpPr txBox="1">
            <a:spLocks noChangeArrowheads="1"/>
          </p:cNvSpPr>
          <p:nvPr/>
        </p:nvSpPr>
        <p:spPr bwMode="auto">
          <a:xfrm>
            <a:off x="228600" y="2514600"/>
            <a:ext cx="8839200" cy="457200"/>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(a) Since the current reaches to 50% of its initial value in 40</a:t>
            </a:r>
            <a:r>
              <a:rPr lang="en-US" dirty="0">
                <a:solidFill>
                  <a:srgbClr val="CC00CC"/>
                </a:solidFill>
                <a:latin typeface="Symbol" charset="2"/>
              </a:rPr>
              <a:t>μ</a:t>
            </a:r>
            <a:r>
              <a:rPr lang="en-US" dirty="0">
                <a:solidFill>
                  <a:srgbClr val="CC00CC"/>
                </a:solidFill>
                <a:latin typeface="Arial Narrow" charset="0"/>
              </a:rPr>
              <a:t>s, we can obtain </a:t>
            </a:r>
          </a:p>
        </p:txBody>
      </p:sp>
      <p:graphicFrame>
        <p:nvGraphicFramePr>
          <p:cNvPr id="345094" name="Object 6"/>
          <p:cNvGraphicFramePr>
            <a:graphicFrameLocks noChangeAspect="1"/>
          </p:cNvGraphicFramePr>
          <p:nvPr/>
        </p:nvGraphicFramePr>
        <p:xfrm>
          <a:off x="2335213" y="5464175"/>
          <a:ext cx="484187" cy="287338"/>
        </p:xfrm>
        <a:graphic>
          <a:graphicData uri="http://schemas.openxmlformats.org/presentationml/2006/ole">
            <mc:AlternateContent xmlns:mc="http://schemas.openxmlformats.org/markup-compatibility/2006">
              <mc:Choice xmlns:v="urn:schemas-microsoft-com:vml" Requires="v">
                <p:oleObj spid="_x0000_s256881" name="Equation" r:id="rId4" imgW="228600" imgH="126720" progId="Equation.DSMT4">
                  <p:embed/>
                </p:oleObj>
              </mc:Choice>
              <mc:Fallback>
                <p:oleObj name="Equation" r:id="rId4" imgW="228600" imgH="126720" progId="Equation.DSMT4">
                  <p:embed/>
                  <p:pic>
                    <p:nvPicPr>
                      <p:cNvPr id="345094"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5213" y="5464175"/>
                        <a:ext cx="484187" cy="2873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
        <p:nvSpPr>
          <p:cNvPr id="345095" name="Text Box 7"/>
          <p:cNvSpPr txBox="1">
            <a:spLocks noChangeArrowheads="1"/>
          </p:cNvSpPr>
          <p:nvPr/>
        </p:nvSpPr>
        <p:spPr bwMode="auto">
          <a:xfrm>
            <a:off x="304800" y="4114800"/>
            <a:ext cx="3200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(b) The value of Q at t=0 is</a:t>
            </a:r>
          </a:p>
        </p:txBody>
      </p:sp>
      <p:graphicFrame>
        <p:nvGraphicFramePr>
          <p:cNvPr id="345096" name="Object 8"/>
          <p:cNvGraphicFramePr>
            <a:graphicFrameLocks noChangeAspect="1"/>
          </p:cNvGraphicFramePr>
          <p:nvPr/>
        </p:nvGraphicFramePr>
        <p:xfrm>
          <a:off x="1939925" y="4611688"/>
          <a:ext cx="650875" cy="417512"/>
        </p:xfrm>
        <a:graphic>
          <a:graphicData uri="http://schemas.openxmlformats.org/presentationml/2006/ole">
            <mc:AlternateContent xmlns:mc="http://schemas.openxmlformats.org/markup-compatibility/2006">
              <mc:Choice xmlns:v="urn:schemas-microsoft-com:vml" Requires="v">
                <p:oleObj spid="_x0000_s256882" name="Equation" r:id="rId6" imgW="317160" imgH="203040" progId="Equation.DSMT4">
                  <p:embed/>
                </p:oleObj>
              </mc:Choice>
              <mc:Fallback>
                <p:oleObj name="Equation" r:id="rId6" imgW="317160" imgH="203040" progId="Equation.DSMT4">
                  <p:embed/>
                  <p:pic>
                    <p:nvPicPr>
                      <p:cNvPr id="345096"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39925" y="4611688"/>
                        <a:ext cx="650875" cy="417512"/>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45097" name="Text Box 9"/>
          <p:cNvSpPr txBox="1">
            <a:spLocks noChangeArrowheads="1"/>
          </p:cNvSpPr>
          <p:nvPr/>
        </p:nvSpPr>
        <p:spPr bwMode="auto">
          <a:xfrm>
            <a:off x="228600" y="1828800"/>
            <a:ext cx="8305800" cy="701675"/>
          </a:xfrm>
          <a:prstGeom prst="rect">
            <a:avLst/>
          </a:prstGeom>
          <a:noFill/>
          <a:ln w="38100">
            <a:noFill/>
            <a:miter lim="800000"/>
            <a:headEnd/>
            <a:tailEnd/>
          </a:ln>
          <a:effectLst/>
        </p:spPr>
        <p:txBody>
          <a:bodyPr>
            <a:prstTxWarp prst="textNoShape">
              <a:avLst/>
            </a:prstTxWarp>
            <a:spAutoFit/>
          </a:bodyPr>
          <a:lstStyle/>
          <a:p>
            <a:pPr>
              <a:spcBef>
                <a:spcPct val="20000"/>
              </a:spcBef>
            </a:pPr>
            <a:r>
              <a:rPr lang="en-US" sz="2000" dirty="0">
                <a:solidFill>
                  <a:schemeClr val="accent2"/>
                </a:solidFill>
                <a:latin typeface="Arial Narrow" charset="0"/>
              </a:rPr>
              <a:t>0.50 of its initial value in 40</a:t>
            </a:r>
            <a:r>
              <a:rPr lang="en-US" sz="2000" dirty="0">
                <a:solidFill>
                  <a:schemeClr val="accent2"/>
                </a:solidFill>
                <a:latin typeface="Symbol" charset="2"/>
              </a:rPr>
              <a:t>μ</a:t>
            </a:r>
            <a:r>
              <a:rPr lang="en-US" sz="2000" dirty="0">
                <a:solidFill>
                  <a:schemeClr val="accent2"/>
                </a:solidFill>
                <a:latin typeface="Arial Narrow" charset="0"/>
              </a:rPr>
              <a:t>s. (a) what is the value of R? (</a:t>
            </a:r>
            <a:r>
              <a:rPr lang="en-US" sz="2000" dirty="0" err="1">
                <a:solidFill>
                  <a:schemeClr val="accent2"/>
                </a:solidFill>
                <a:latin typeface="Arial Narrow" charset="0"/>
              </a:rPr>
              <a:t>b</a:t>
            </a:r>
            <a:r>
              <a:rPr lang="en-US" sz="2000" dirty="0">
                <a:solidFill>
                  <a:schemeClr val="accent2"/>
                </a:solidFill>
                <a:latin typeface="Arial Narrow" charset="0"/>
              </a:rPr>
              <a:t>) What is the value of Q, the charge on the capacitor, at </a:t>
            </a:r>
            <a:r>
              <a:rPr lang="en-US" sz="2000" dirty="0" err="1">
                <a:solidFill>
                  <a:schemeClr val="accent2"/>
                </a:solidFill>
                <a:latin typeface="Arial Narrow" charset="0"/>
              </a:rPr>
              <a:t>t</a:t>
            </a:r>
            <a:r>
              <a:rPr lang="en-US" sz="2000" dirty="0">
                <a:solidFill>
                  <a:schemeClr val="accent2"/>
                </a:solidFill>
                <a:latin typeface="Arial Narrow" charset="0"/>
              </a:rPr>
              <a:t>=0? (c) What is the value of Q at t=60</a:t>
            </a:r>
            <a:r>
              <a:rPr lang="en-US" sz="2000" dirty="0">
                <a:solidFill>
                  <a:schemeClr val="accent2"/>
                </a:solidFill>
                <a:latin typeface="Symbol" charset="2"/>
              </a:rPr>
              <a:t>μ</a:t>
            </a:r>
            <a:r>
              <a:rPr lang="en-US" sz="2000" dirty="0">
                <a:solidFill>
                  <a:schemeClr val="accent2"/>
                </a:solidFill>
                <a:latin typeface="Arial Narrow" charset="0"/>
              </a:rPr>
              <a:t>s? </a:t>
            </a:r>
          </a:p>
        </p:txBody>
      </p:sp>
      <p:graphicFrame>
        <p:nvGraphicFramePr>
          <p:cNvPr id="345098" name="Object 10"/>
          <p:cNvGraphicFramePr>
            <a:graphicFrameLocks noChangeAspect="1"/>
          </p:cNvGraphicFramePr>
          <p:nvPr/>
        </p:nvGraphicFramePr>
        <p:xfrm>
          <a:off x="381000" y="3048000"/>
          <a:ext cx="1524000" cy="441325"/>
        </p:xfrm>
        <a:graphic>
          <a:graphicData uri="http://schemas.openxmlformats.org/presentationml/2006/ole">
            <mc:AlternateContent xmlns:mc="http://schemas.openxmlformats.org/markup-compatibility/2006">
              <mc:Choice xmlns:v="urn:schemas-microsoft-com:vml" Requires="v">
                <p:oleObj spid="_x0000_s256883" name="Equation" r:id="rId8" imgW="838080" imgH="241200" progId="Equation.DSMT4">
                  <p:embed/>
                </p:oleObj>
              </mc:Choice>
              <mc:Fallback>
                <p:oleObj name="Equation" r:id="rId8" imgW="838080" imgH="241200" progId="Equation.DSMT4">
                  <p:embed/>
                  <p:pic>
                    <p:nvPicPr>
                      <p:cNvPr id="345098"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81000" y="3048000"/>
                        <a:ext cx="1524000" cy="44132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45099" name="Object 11"/>
          <p:cNvGraphicFramePr>
            <a:graphicFrameLocks noChangeAspect="1"/>
          </p:cNvGraphicFramePr>
          <p:nvPr/>
        </p:nvGraphicFramePr>
        <p:xfrm>
          <a:off x="3236913" y="3011488"/>
          <a:ext cx="1639887" cy="417512"/>
        </p:xfrm>
        <a:graphic>
          <a:graphicData uri="http://schemas.openxmlformats.org/presentationml/2006/ole">
            <mc:AlternateContent xmlns:mc="http://schemas.openxmlformats.org/markup-compatibility/2006">
              <mc:Choice xmlns:v="urn:schemas-microsoft-com:vml" Requires="v">
                <p:oleObj spid="_x0000_s256884" name="Equation" r:id="rId10" imgW="901440" imgH="228600" progId="Equation.DSMT4">
                  <p:embed/>
                </p:oleObj>
              </mc:Choice>
              <mc:Fallback>
                <p:oleObj name="Equation" r:id="rId10" imgW="901440" imgH="228600" progId="Equation.DSMT4">
                  <p:embed/>
                  <p:pic>
                    <p:nvPicPr>
                      <p:cNvPr id="345099" name="Object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236913" y="3011488"/>
                        <a:ext cx="1639887" cy="417512"/>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45100" name="Object 12"/>
          <p:cNvGraphicFramePr>
            <a:graphicFrameLocks noChangeAspect="1"/>
          </p:cNvGraphicFramePr>
          <p:nvPr/>
        </p:nvGraphicFramePr>
        <p:xfrm>
          <a:off x="6689725" y="3048000"/>
          <a:ext cx="2378075" cy="371475"/>
        </p:xfrm>
        <a:graphic>
          <a:graphicData uri="http://schemas.openxmlformats.org/presentationml/2006/ole">
            <mc:AlternateContent xmlns:mc="http://schemas.openxmlformats.org/markup-compatibility/2006">
              <mc:Choice xmlns:v="urn:schemas-microsoft-com:vml" Requires="v">
                <p:oleObj spid="_x0000_s256885" name="Equation" r:id="rId12" imgW="1307880" imgH="203040" progId="Equation.DSMT4">
                  <p:embed/>
                </p:oleObj>
              </mc:Choice>
              <mc:Fallback>
                <p:oleObj name="Equation" r:id="rId12" imgW="1307880" imgH="203040" progId="Equation.DSMT4">
                  <p:embed/>
                  <p:pic>
                    <p:nvPicPr>
                      <p:cNvPr id="345100" name="Object 1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689725" y="3048000"/>
                        <a:ext cx="2378075" cy="3714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45101" name="Object 13"/>
          <p:cNvGraphicFramePr>
            <a:graphicFrameLocks noChangeAspect="1"/>
          </p:cNvGraphicFramePr>
          <p:nvPr/>
        </p:nvGraphicFramePr>
        <p:xfrm>
          <a:off x="2057400" y="3719513"/>
          <a:ext cx="461963" cy="279400"/>
        </p:xfrm>
        <a:graphic>
          <a:graphicData uri="http://schemas.openxmlformats.org/presentationml/2006/ole">
            <mc:AlternateContent xmlns:mc="http://schemas.openxmlformats.org/markup-compatibility/2006">
              <mc:Choice xmlns:v="urn:schemas-microsoft-com:vml" Requires="v">
                <p:oleObj spid="_x0000_s256886" name="Equation" r:id="rId14" imgW="253800" imgH="152280" progId="Equation.DSMT4">
                  <p:embed/>
                </p:oleObj>
              </mc:Choice>
              <mc:Fallback>
                <p:oleObj name="Equation" r:id="rId14" imgW="253800" imgH="152280" progId="Equation.DSMT4">
                  <p:embed/>
                  <p:pic>
                    <p:nvPicPr>
                      <p:cNvPr id="345101" name="Object 13"/>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057400" y="3719513"/>
                        <a:ext cx="461963" cy="279400"/>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
        <p:nvSpPr>
          <p:cNvPr id="345102" name="AutoShape 14"/>
          <p:cNvSpPr>
            <a:spLocks noChangeArrowheads="1"/>
          </p:cNvSpPr>
          <p:nvPr/>
        </p:nvSpPr>
        <p:spPr bwMode="auto">
          <a:xfrm>
            <a:off x="2133600" y="2971800"/>
            <a:ext cx="996950" cy="609600"/>
          </a:xfrm>
          <a:prstGeom prst="rightArrow">
            <a:avLst>
              <a:gd name="adj1" fmla="val 50000"/>
              <a:gd name="adj2" fmla="val 40885"/>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1600" b="1">
                <a:solidFill>
                  <a:srgbClr val="CC0000"/>
                </a:solidFill>
                <a:latin typeface="Arial Narrow" charset="0"/>
              </a:rPr>
              <a:t>For 0.5</a:t>
            </a:r>
            <a:r>
              <a:rPr lang="en-US" sz="1600" b="1">
                <a:solidFill>
                  <a:srgbClr val="CC0000"/>
                </a:solidFill>
                <a:latin typeface="Monotype Corsiva" charset="0"/>
              </a:rPr>
              <a:t>I</a:t>
            </a:r>
            <a:r>
              <a:rPr lang="en-US" sz="1600" b="1" baseline="-25000">
                <a:solidFill>
                  <a:srgbClr val="CC0000"/>
                </a:solidFill>
                <a:latin typeface="Arial Narrow" charset="0"/>
              </a:rPr>
              <a:t>0</a:t>
            </a:r>
          </a:p>
        </p:txBody>
      </p:sp>
      <p:sp>
        <p:nvSpPr>
          <p:cNvPr id="345103" name="AutoShape 15"/>
          <p:cNvSpPr>
            <a:spLocks noChangeArrowheads="1"/>
          </p:cNvSpPr>
          <p:nvPr/>
        </p:nvSpPr>
        <p:spPr bwMode="auto">
          <a:xfrm>
            <a:off x="4906963" y="2971800"/>
            <a:ext cx="1722437" cy="609600"/>
          </a:xfrm>
          <a:prstGeom prst="rightArrow">
            <a:avLst>
              <a:gd name="adj1" fmla="val 50000"/>
              <a:gd name="adj2" fmla="val 70638"/>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1600" b="1">
                <a:solidFill>
                  <a:srgbClr val="CC0000"/>
                </a:solidFill>
                <a:latin typeface="Arial Narrow" charset="0"/>
              </a:rPr>
              <a:t>Rearrange terms</a:t>
            </a:r>
          </a:p>
        </p:txBody>
      </p:sp>
      <p:sp>
        <p:nvSpPr>
          <p:cNvPr id="345104" name="AutoShape 16"/>
          <p:cNvSpPr>
            <a:spLocks noChangeArrowheads="1"/>
          </p:cNvSpPr>
          <p:nvPr/>
        </p:nvSpPr>
        <p:spPr bwMode="auto">
          <a:xfrm>
            <a:off x="457200" y="3429000"/>
            <a:ext cx="1468438" cy="730250"/>
          </a:xfrm>
          <a:prstGeom prst="rightArrow">
            <a:avLst>
              <a:gd name="adj1" fmla="val 50000"/>
              <a:gd name="adj2" fmla="val 50272"/>
            </a:avLst>
          </a:prstGeom>
          <a:solidFill>
            <a:srgbClr val="FFFF66"/>
          </a:solidFill>
          <a:ln w="28575">
            <a:solidFill>
              <a:srgbClr val="CC0000"/>
            </a:solidFill>
            <a:miter lim="800000"/>
            <a:headEnd/>
            <a:tailEnd/>
          </a:ln>
          <a:effectLst/>
        </p:spPr>
        <p:txBody>
          <a:bodyPr wrap="none" anchor="ctr">
            <a:prstTxWarp prst="textNoShape">
              <a:avLst/>
            </a:prstTxWarp>
            <a:spAutoFit/>
          </a:bodyPr>
          <a:lstStyle/>
          <a:p>
            <a:pPr algn="ctr"/>
            <a:r>
              <a:rPr lang="en-US" sz="2000" b="1">
                <a:solidFill>
                  <a:srgbClr val="CC0000"/>
                </a:solidFill>
                <a:latin typeface="Arial Narrow" charset="0"/>
              </a:rPr>
              <a:t>Solve for R</a:t>
            </a:r>
          </a:p>
        </p:txBody>
      </p:sp>
      <p:sp>
        <p:nvSpPr>
          <p:cNvPr id="345105" name="Text Box 17"/>
          <p:cNvSpPr txBox="1">
            <a:spLocks noChangeArrowheads="1"/>
          </p:cNvSpPr>
          <p:nvPr/>
        </p:nvSpPr>
        <p:spPr bwMode="auto">
          <a:xfrm>
            <a:off x="685800" y="5410200"/>
            <a:ext cx="16764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The RC time</a:t>
            </a:r>
          </a:p>
        </p:txBody>
      </p:sp>
      <p:sp>
        <p:nvSpPr>
          <p:cNvPr id="345106" name="Text Box 18"/>
          <p:cNvSpPr txBox="1">
            <a:spLocks noChangeArrowheads="1"/>
          </p:cNvSpPr>
          <p:nvPr/>
        </p:nvSpPr>
        <p:spPr bwMode="auto">
          <a:xfrm>
            <a:off x="304800" y="4953000"/>
            <a:ext cx="7848600" cy="457200"/>
          </a:xfrm>
          <a:prstGeom prst="rect">
            <a:avLst/>
          </a:prstGeom>
          <a:noFill/>
          <a:ln w="9525">
            <a:noFill/>
            <a:miter lim="800000"/>
            <a:headEnd/>
            <a:tailEnd/>
          </a:ln>
          <a:effectLst/>
        </p:spPr>
        <p:txBody>
          <a:bodyPr>
            <a:prstTxWarp prst="textNoShape">
              <a:avLst/>
            </a:prstTxWarp>
            <a:spAutoFit/>
          </a:bodyPr>
          <a:lstStyle/>
          <a:p>
            <a:r>
              <a:rPr lang="en-US" dirty="0">
                <a:solidFill>
                  <a:srgbClr val="CC00CC"/>
                </a:solidFill>
                <a:latin typeface="Arial Narrow" charset="0"/>
              </a:rPr>
              <a:t>(</a:t>
            </a:r>
            <a:r>
              <a:rPr lang="en-US" dirty="0" err="1">
                <a:solidFill>
                  <a:srgbClr val="CC00CC"/>
                </a:solidFill>
                <a:latin typeface="Arial Narrow" charset="0"/>
              </a:rPr>
              <a:t>c</a:t>
            </a:r>
            <a:r>
              <a:rPr lang="en-US" dirty="0">
                <a:solidFill>
                  <a:srgbClr val="CC00CC"/>
                </a:solidFill>
                <a:latin typeface="Arial Narrow" charset="0"/>
              </a:rPr>
              <a:t>) What do we need to know first for the value of Q at </a:t>
            </a:r>
            <a:r>
              <a:rPr lang="en-US" dirty="0" err="1">
                <a:solidFill>
                  <a:srgbClr val="CC00CC"/>
                </a:solidFill>
                <a:latin typeface="Arial Narrow" charset="0"/>
              </a:rPr>
              <a:t>t</a:t>
            </a:r>
            <a:r>
              <a:rPr lang="en-US" dirty="0">
                <a:solidFill>
                  <a:srgbClr val="CC00CC"/>
                </a:solidFill>
                <a:latin typeface="Arial Narrow" charset="0"/>
              </a:rPr>
              <a:t>=60</a:t>
            </a:r>
            <a:r>
              <a:rPr lang="en-US" dirty="0">
                <a:solidFill>
                  <a:srgbClr val="CC00CC"/>
                </a:solidFill>
                <a:latin typeface="Symbol" charset="2"/>
              </a:rPr>
              <a:t>μ</a:t>
            </a:r>
            <a:r>
              <a:rPr lang="en-US" dirty="0">
                <a:solidFill>
                  <a:srgbClr val="CC00CC"/>
                </a:solidFill>
                <a:latin typeface="Arial Narrow" charset="0"/>
              </a:rPr>
              <a:t>s?</a:t>
            </a:r>
          </a:p>
        </p:txBody>
      </p:sp>
      <p:sp>
        <p:nvSpPr>
          <p:cNvPr id="345107" name="Text Box 19"/>
          <p:cNvSpPr txBox="1">
            <a:spLocks noChangeArrowheads="1"/>
          </p:cNvSpPr>
          <p:nvPr/>
        </p:nvSpPr>
        <p:spPr bwMode="auto">
          <a:xfrm>
            <a:off x="685800" y="5791200"/>
            <a:ext cx="838200" cy="457200"/>
          </a:xfrm>
          <a:prstGeom prst="rect">
            <a:avLst/>
          </a:prstGeom>
          <a:noFill/>
          <a:ln w="9525">
            <a:noFill/>
            <a:miter lim="800000"/>
            <a:headEnd/>
            <a:tailEnd/>
          </a:ln>
          <a:effectLst/>
        </p:spPr>
        <p:txBody>
          <a:bodyPr>
            <a:prstTxWarp prst="textNoShape">
              <a:avLst/>
            </a:prstTxWarp>
            <a:spAutoFit/>
          </a:bodyPr>
          <a:lstStyle/>
          <a:p>
            <a:r>
              <a:rPr lang="en-US">
                <a:solidFill>
                  <a:srgbClr val="CC00CC"/>
                </a:solidFill>
                <a:latin typeface="Arial Narrow" charset="0"/>
              </a:rPr>
              <a:t>Thus</a:t>
            </a:r>
          </a:p>
        </p:txBody>
      </p:sp>
      <p:graphicFrame>
        <p:nvGraphicFramePr>
          <p:cNvPr id="345108" name="Object 20"/>
          <p:cNvGraphicFramePr>
            <a:graphicFrameLocks noChangeAspect="1"/>
          </p:cNvGraphicFramePr>
          <p:nvPr/>
        </p:nvGraphicFramePr>
        <p:xfrm>
          <a:off x="1600200" y="5846763"/>
          <a:ext cx="1798638" cy="477837"/>
        </p:xfrm>
        <a:graphic>
          <a:graphicData uri="http://schemas.openxmlformats.org/presentationml/2006/ole">
            <mc:AlternateContent xmlns:mc="http://schemas.openxmlformats.org/markup-compatibility/2006">
              <mc:Choice xmlns:v="urn:schemas-microsoft-com:vml" Requires="v">
                <p:oleObj spid="_x0000_s256887" name="Equation" r:id="rId16" imgW="863280" imgH="228600" progId="Equation.DSMT4">
                  <p:embed/>
                </p:oleObj>
              </mc:Choice>
              <mc:Fallback>
                <p:oleObj name="Equation" r:id="rId16" imgW="863280" imgH="228600" progId="Equation.DSMT4">
                  <p:embed/>
                  <p:pic>
                    <p:nvPicPr>
                      <p:cNvPr id="345108" name="Object 20"/>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600200" y="5846763"/>
                        <a:ext cx="1798638" cy="477837"/>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45109" name="Object 21"/>
          <p:cNvGraphicFramePr>
            <a:graphicFrameLocks noChangeAspect="1"/>
          </p:cNvGraphicFramePr>
          <p:nvPr/>
        </p:nvGraphicFramePr>
        <p:xfrm>
          <a:off x="2486025" y="3657600"/>
          <a:ext cx="1247775" cy="417513"/>
        </p:xfrm>
        <a:graphic>
          <a:graphicData uri="http://schemas.openxmlformats.org/presentationml/2006/ole">
            <mc:AlternateContent xmlns:mc="http://schemas.openxmlformats.org/markup-compatibility/2006">
              <mc:Choice xmlns:v="urn:schemas-microsoft-com:vml" Requires="v">
                <p:oleObj spid="_x0000_s256888" name="Equation" r:id="rId18" imgW="685800" imgH="228600" progId="Equation.DSMT4">
                  <p:embed/>
                </p:oleObj>
              </mc:Choice>
              <mc:Fallback>
                <p:oleObj name="Equation" r:id="rId18" imgW="685800" imgH="228600" progId="Equation.DSMT4">
                  <p:embed/>
                  <p:pic>
                    <p:nvPicPr>
                      <p:cNvPr id="345109" name="Object 21"/>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2486025" y="3657600"/>
                        <a:ext cx="1247775" cy="41751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45110" name="Object 22"/>
          <p:cNvGraphicFramePr>
            <a:graphicFrameLocks noChangeAspect="1"/>
          </p:cNvGraphicFramePr>
          <p:nvPr/>
        </p:nvGraphicFramePr>
        <p:xfrm>
          <a:off x="3657600" y="3581400"/>
          <a:ext cx="3811588" cy="511175"/>
        </p:xfrm>
        <a:graphic>
          <a:graphicData uri="http://schemas.openxmlformats.org/presentationml/2006/ole">
            <mc:AlternateContent xmlns:mc="http://schemas.openxmlformats.org/markup-compatibility/2006">
              <mc:Choice xmlns:v="urn:schemas-microsoft-com:vml" Requires="v">
                <p:oleObj spid="_x0000_s256889" name="Equation" r:id="rId20" imgW="2095200" imgH="279360" progId="Equation.DSMT4">
                  <p:embed/>
                </p:oleObj>
              </mc:Choice>
              <mc:Fallback>
                <p:oleObj name="Equation" r:id="rId20" imgW="2095200" imgH="279360" progId="Equation.DSMT4">
                  <p:embed/>
                  <p:pic>
                    <p:nvPicPr>
                      <p:cNvPr id="345110" name="Object 2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3657600" y="3581400"/>
                        <a:ext cx="3811588" cy="511175"/>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45111" name="Object 23"/>
          <p:cNvGraphicFramePr>
            <a:graphicFrameLocks noChangeAspect="1"/>
          </p:cNvGraphicFramePr>
          <p:nvPr/>
        </p:nvGraphicFramePr>
        <p:xfrm>
          <a:off x="2590800" y="4611688"/>
          <a:ext cx="858838" cy="417512"/>
        </p:xfrm>
        <a:graphic>
          <a:graphicData uri="http://schemas.openxmlformats.org/presentationml/2006/ole">
            <mc:AlternateContent xmlns:mc="http://schemas.openxmlformats.org/markup-compatibility/2006">
              <mc:Choice xmlns:v="urn:schemas-microsoft-com:vml" Requires="v">
                <p:oleObj spid="_x0000_s256890" name="Equation" r:id="rId22" imgW="419040" imgH="203040" progId="Equation.DSMT4">
                  <p:embed/>
                </p:oleObj>
              </mc:Choice>
              <mc:Fallback>
                <p:oleObj name="Equation" r:id="rId22" imgW="419040" imgH="203040" progId="Equation.DSMT4">
                  <p:embed/>
                  <p:pic>
                    <p:nvPicPr>
                      <p:cNvPr id="345111" name="Object 23"/>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590800" y="4611688"/>
                        <a:ext cx="858838" cy="417512"/>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5112" name="Object 24"/>
          <p:cNvGraphicFramePr>
            <a:graphicFrameLocks noChangeAspect="1"/>
          </p:cNvGraphicFramePr>
          <p:nvPr/>
        </p:nvGraphicFramePr>
        <p:xfrm>
          <a:off x="3413125" y="4648200"/>
          <a:ext cx="701675" cy="339725"/>
        </p:xfrm>
        <a:graphic>
          <a:graphicData uri="http://schemas.openxmlformats.org/presentationml/2006/ole">
            <mc:AlternateContent xmlns:mc="http://schemas.openxmlformats.org/markup-compatibility/2006">
              <mc:Choice xmlns:v="urn:schemas-microsoft-com:vml" Requires="v">
                <p:oleObj spid="_x0000_s256891" name="Equation" r:id="rId24" imgW="342720" imgH="164880" progId="Equation.DSMT4">
                  <p:embed/>
                </p:oleObj>
              </mc:Choice>
              <mc:Fallback>
                <p:oleObj name="Equation" r:id="rId24" imgW="342720" imgH="164880" progId="Equation.DSMT4">
                  <p:embed/>
                  <p:pic>
                    <p:nvPicPr>
                      <p:cNvPr id="345112" name="Object 24"/>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413125" y="4648200"/>
                        <a:ext cx="701675" cy="339725"/>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5113" name="Object 25"/>
          <p:cNvGraphicFramePr>
            <a:graphicFrameLocks noChangeAspect="1"/>
          </p:cNvGraphicFramePr>
          <p:nvPr/>
        </p:nvGraphicFramePr>
        <p:xfrm>
          <a:off x="4059238" y="4559300"/>
          <a:ext cx="3255962" cy="469900"/>
        </p:xfrm>
        <a:graphic>
          <a:graphicData uri="http://schemas.openxmlformats.org/presentationml/2006/ole">
            <mc:AlternateContent xmlns:mc="http://schemas.openxmlformats.org/markup-compatibility/2006">
              <mc:Choice xmlns:v="urn:schemas-microsoft-com:vml" Requires="v">
                <p:oleObj spid="_x0000_s256892" name="Equation" r:id="rId26" imgW="1587240" imgH="228600" progId="Equation.DSMT4">
                  <p:embed/>
                </p:oleObj>
              </mc:Choice>
              <mc:Fallback>
                <p:oleObj name="Equation" r:id="rId26" imgW="1587240" imgH="228600" progId="Equation.DSMT4">
                  <p:embed/>
                  <p:pic>
                    <p:nvPicPr>
                      <p:cNvPr id="345113" name="Object 25"/>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4059238" y="4559300"/>
                        <a:ext cx="3255962" cy="4699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5114" name="Object 26"/>
          <p:cNvGraphicFramePr>
            <a:graphicFrameLocks noChangeAspect="1"/>
          </p:cNvGraphicFramePr>
          <p:nvPr/>
        </p:nvGraphicFramePr>
        <p:xfrm>
          <a:off x="2743200" y="5410200"/>
          <a:ext cx="727075" cy="376238"/>
        </p:xfrm>
        <a:graphic>
          <a:graphicData uri="http://schemas.openxmlformats.org/presentationml/2006/ole">
            <mc:AlternateContent xmlns:mc="http://schemas.openxmlformats.org/markup-compatibility/2006">
              <mc:Choice xmlns:v="urn:schemas-microsoft-com:vml" Requires="v">
                <p:oleObj spid="_x0000_s256893" name="Equation" r:id="rId28" imgW="342720" imgH="164880" progId="Equation.DSMT4">
                  <p:embed/>
                </p:oleObj>
              </mc:Choice>
              <mc:Fallback>
                <p:oleObj name="Equation" r:id="rId28" imgW="342720" imgH="164880" progId="Equation.DSMT4">
                  <p:embed/>
                  <p:pic>
                    <p:nvPicPr>
                      <p:cNvPr id="345114" name="Object 26"/>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2743200" y="5410200"/>
                        <a:ext cx="727075" cy="3762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45115" name="Object 27"/>
          <p:cNvGraphicFramePr>
            <a:graphicFrameLocks noChangeAspect="1"/>
          </p:cNvGraphicFramePr>
          <p:nvPr/>
        </p:nvGraphicFramePr>
        <p:xfrm>
          <a:off x="3455988" y="5334000"/>
          <a:ext cx="3173412" cy="519113"/>
        </p:xfrm>
        <a:graphic>
          <a:graphicData uri="http://schemas.openxmlformats.org/presentationml/2006/ole">
            <mc:AlternateContent xmlns:mc="http://schemas.openxmlformats.org/markup-compatibility/2006">
              <mc:Choice xmlns:v="urn:schemas-microsoft-com:vml" Requires="v">
                <p:oleObj spid="_x0000_s256894" name="Equation" r:id="rId30" imgW="1498320" imgH="228600" progId="Equation.DSMT4">
                  <p:embed/>
                </p:oleObj>
              </mc:Choice>
              <mc:Fallback>
                <p:oleObj name="Equation" r:id="rId30" imgW="1498320" imgH="228600" progId="Equation.DSMT4">
                  <p:embed/>
                  <p:pic>
                    <p:nvPicPr>
                      <p:cNvPr id="345115" name="Object 27"/>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3455988" y="5334000"/>
                        <a:ext cx="3173412" cy="519113"/>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45116" name="Object 28"/>
          <p:cNvGraphicFramePr>
            <a:graphicFrameLocks noChangeAspect="1"/>
          </p:cNvGraphicFramePr>
          <p:nvPr/>
        </p:nvGraphicFramePr>
        <p:xfrm>
          <a:off x="3351213" y="5791200"/>
          <a:ext cx="1296987" cy="477838"/>
        </p:xfrm>
        <a:graphic>
          <a:graphicData uri="http://schemas.openxmlformats.org/presentationml/2006/ole">
            <mc:AlternateContent xmlns:mc="http://schemas.openxmlformats.org/markup-compatibility/2006">
              <mc:Choice xmlns:v="urn:schemas-microsoft-com:vml" Requires="v">
                <p:oleObj spid="_x0000_s256895" name="Equation" r:id="rId32" imgW="622080" imgH="228600" progId="Equation.DSMT4">
                  <p:embed/>
                </p:oleObj>
              </mc:Choice>
              <mc:Fallback>
                <p:oleObj name="Equation" r:id="rId32" imgW="622080" imgH="228600" progId="Equation.DSMT4">
                  <p:embed/>
                  <p:pic>
                    <p:nvPicPr>
                      <p:cNvPr id="345116" name="Object 28"/>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3351213" y="5791200"/>
                        <a:ext cx="1296987" cy="4778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graphicFrame>
        <p:nvGraphicFramePr>
          <p:cNvPr id="345117" name="Object 29"/>
          <p:cNvGraphicFramePr>
            <a:graphicFrameLocks noChangeAspect="1"/>
          </p:cNvGraphicFramePr>
          <p:nvPr/>
        </p:nvGraphicFramePr>
        <p:xfrm>
          <a:off x="4645025" y="5791200"/>
          <a:ext cx="3889375" cy="477838"/>
        </p:xfrm>
        <a:graphic>
          <a:graphicData uri="http://schemas.openxmlformats.org/presentationml/2006/ole">
            <mc:AlternateContent xmlns:mc="http://schemas.openxmlformats.org/markup-compatibility/2006">
              <mc:Choice xmlns:v="urn:schemas-microsoft-com:vml" Requires="v">
                <p:oleObj spid="_x0000_s256896" name="Equation" r:id="rId34" imgW="1866600" imgH="228600" progId="Equation.DSMT4">
                  <p:embed/>
                </p:oleObj>
              </mc:Choice>
              <mc:Fallback>
                <p:oleObj name="Equation" r:id="rId34" imgW="1866600" imgH="228600" progId="Equation.DSMT4">
                  <p:embed/>
                  <p:pic>
                    <p:nvPicPr>
                      <p:cNvPr id="345117" name="Object 29"/>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4645025" y="5791200"/>
                        <a:ext cx="3889375" cy="477838"/>
                      </a:xfrm>
                      <a:prstGeom prst="rect">
                        <a:avLst/>
                      </a:prstGeom>
                      <a:noFill/>
                      <a:ln>
                        <a:noFill/>
                      </a:ln>
                      <a:extLst>
                        <a:ext uri="{909E8E84-426E-40dd-AFC4-6F175D3DCCD1}">
                          <a14:hiddenFill xmlns:a14="http://schemas.microsoft.com/office/drawing/2010/main" xmlns="">
                            <a:solidFill>
                              <a:srgbClr val="99FFCC"/>
                            </a:solidFill>
                          </a14:hiddenFill>
                        </a:ext>
                        <a:ext uri="{91240B29-F687-4f45-9708-019B960494DF}">
                          <a14:hiddenLine xmlns:a14="http://schemas.microsoft.com/office/drawing/2010/main" xmlns="" w="28575">
                            <a:solidFill>
                              <a:srgbClr val="CC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81009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ate Placeholder 3"/>
          <p:cNvSpPr>
            <a:spLocks noGrp="1"/>
          </p:cNvSpPr>
          <p:nvPr>
            <p:ph type="dt" sz="half" idx="10"/>
          </p:nvPr>
        </p:nvSpPr>
        <p:spPr/>
        <p:txBody>
          <a:bodyPr/>
          <a:lstStyle/>
          <a:p>
            <a:r>
              <a:rPr lang="en-US"/>
              <a:t>Wednesday, Nov. 4, 2020</a:t>
            </a:r>
          </a:p>
        </p:txBody>
      </p:sp>
      <p:sp>
        <p:nvSpPr>
          <p:cNvPr id="16" name="Footer Placeholder 4"/>
          <p:cNvSpPr>
            <a:spLocks noGrp="1"/>
          </p:cNvSpPr>
          <p:nvPr>
            <p:ph type="ftr" sz="quarter" idx="11"/>
          </p:nvPr>
        </p:nvSpPr>
        <p:spPr/>
        <p:txBody>
          <a:bodyPr/>
          <a:lstStyle/>
          <a:p>
            <a:r>
              <a:rPr lang="de-DE"/>
              <a:t>PHYS 1444-002, Fall 2020                    Dr. Jaehoon Yu</a:t>
            </a:r>
            <a:endParaRPr lang="en-US"/>
          </a:p>
        </p:txBody>
      </p:sp>
      <p:sp>
        <p:nvSpPr>
          <p:cNvPr id="17" name="Slide Number Placeholder 5"/>
          <p:cNvSpPr>
            <a:spLocks noGrp="1"/>
          </p:cNvSpPr>
          <p:nvPr>
            <p:ph type="sldNum" sz="quarter" idx="12"/>
          </p:nvPr>
        </p:nvSpPr>
        <p:spPr/>
        <p:txBody>
          <a:bodyPr/>
          <a:lstStyle/>
          <a:p>
            <a:fld id="{B82EEA1A-E26B-CA4E-9F51-E8BAD8AA4DBB}" type="slidenum">
              <a:rPr lang="en-US"/>
              <a:pPr/>
              <a:t>8</a:t>
            </a:fld>
            <a:endParaRPr lang="en-US"/>
          </a:p>
        </p:txBody>
      </p:sp>
      <p:grpSp>
        <p:nvGrpSpPr>
          <p:cNvPr id="2" name="Group 2"/>
          <p:cNvGrpSpPr>
            <a:grpSpLocks/>
          </p:cNvGrpSpPr>
          <p:nvPr/>
        </p:nvGrpSpPr>
        <p:grpSpPr bwMode="auto">
          <a:xfrm>
            <a:off x="6324600" y="3200400"/>
            <a:ext cx="3505200" cy="3200400"/>
            <a:chOff x="144" y="1248"/>
            <a:chExt cx="3888" cy="2928"/>
          </a:xfrm>
        </p:grpSpPr>
        <p:pic>
          <p:nvPicPr>
            <p:cNvPr id="346115" name="Picture 3" descr="FG26_021"/>
            <p:cNvPicPr>
              <a:picLocks noChangeAspect="1" noChangeArrowheads="1"/>
            </p:cNvPicPr>
            <p:nvPr/>
          </p:nvPicPr>
          <p:blipFill>
            <a:blip r:embed="rId4"/>
            <a:srcRect/>
            <a:stretch>
              <a:fillRect/>
            </a:stretch>
          </p:blipFill>
          <p:spPr bwMode="auto">
            <a:xfrm>
              <a:off x="144" y="1248"/>
              <a:ext cx="3888" cy="2916"/>
            </a:xfrm>
            <a:prstGeom prst="rect">
              <a:avLst/>
            </a:prstGeom>
            <a:noFill/>
          </p:spPr>
        </p:pic>
        <p:sp>
          <p:nvSpPr>
            <p:cNvPr id="346116" name="Rectangle 4"/>
            <p:cNvSpPr>
              <a:spLocks noChangeArrowheads="1"/>
            </p:cNvSpPr>
            <p:nvPr/>
          </p:nvSpPr>
          <p:spPr bwMode="auto">
            <a:xfrm>
              <a:off x="1056" y="1248"/>
              <a:ext cx="2064" cy="1440"/>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sp>
          <p:nvSpPr>
            <p:cNvPr id="346117" name="Rectangle 5"/>
            <p:cNvSpPr>
              <a:spLocks noChangeArrowheads="1"/>
            </p:cNvSpPr>
            <p:nvPr/>
          </p:nvSpPr>
          <p:spPr bwMode="auto">
            <a:xfrm>
              <a:off x="1872" y="3984"/>
              <a:ext cx="480" cy="192"/>
            </a:xfrm>
            <a:prstGeom prst="rect">
              <a:avLst/>
            </a:prstGeom>
            <a:solidFill>
              <a:schemeClr val="bg1"/>
            </a:solidFill>
            <a:ln w="9525">
              <a:noFill/>
              <a:miter lim="800000"/>
              <a:headEnd/>
              <a:tailEnd/>
            </a:ln>
            <a:effectLst/>
          </p:spPr>
          <p:txBody>
            <a:bodyPr wrap="none" anchor="ctr">
              <a:prstTxWarp prst="textNoShape">
                <a:avLst/>
              </a:prstTxWarp>
              <a:spAutoFit/>
            </a:bodyPr>
            <a:lstStyle/>
            <a:p>
              <a:endParaRPr lang="en-US"/>
            </a:p>
          </p:txBody>
        </p:sp>
      </p:grpSp>
      <p:grpSp>
        <p:nvGrpSpPr>
          <p:cNvPr id="3" name="Group 6"/>
          <p:cNvGrpSpPr>
            <a:grpSpLocks/>
          </p:cNvGrpSpPr>
          <p:nvPr/>
        </p:nvGrpSpPr>
        <p:grpSpPr bwMode="auto">
          <a:xfrm>
            <a:off x="6705600" y="1371600"/>
            <a:ext cx="3124200" cy="3048000"/>
            <a:chOff x="480" y="1620"/>
            <a:chExt cx="3120" cy="2364"/>
          </a:xfrm>
        </p:grpSpPr>
        <p:pic>
          <p:nvPicPr>
            <p:cNvPr id="346119" name="Picture 7" descr="FG26_021"/>
            <p:cNvPicPr>
              <a:picLocks noChangeAspect="1" noChangeArrowheads="1"/>
            </p:cNvPicPr>
            <p:nvPr/>
          </p:nvPicPr>
          <p:blipFill>
            <a:blip r:embed="rId4"/>
            <a:srcRect/>
            <a:stretch>
              <a:fillRect/>
            </a:stretch>
          </p:blipFill>
          <p:spPr bwMode="auto">
            <a:xfrm>
              <a:off x="480" y="1620"/>
              <a:ext cx="3120" cy="2340"/>
            </a:xfrm>
            <a:prstGeom prst="rect">
              <a:avLst/>
            </a:prstGeom>
            <a:noFill/>
          </p:spPr>
        </p:pic>
        <p:sp>
          <p:nvSpPr>
            <p:cNvPr id="346120" name="Rectangle 8"/>
            <p:cNvSpPr>
              <a:spLocks noChangeArrowheads="1"/>
            </p:cNvSpPr>
            <p:nvPr/>
          </p:nvSpPr>
          <p:spPr bwMode="auto">
            <a:xfrm>
              <a:off x="1008" y="2640"/>
              <a:ext cx="2208" cy="1344"/>
            </a:xfrm>
            <a:prstGeom prst="rect">
              <a:avLst/>
            </a:prstGeom>
            <a:solidFill>
              <a:schemeClr val="bg1"/>
            </a:solidFill>
            <a:ln w="9525">
              <a:noFill/>
              <a:miter lim="800000"/>
              <a:headEnd/>
              <a:tailEnd/>
            </a:ln>
            <a:effectLst/>
          </p:spPr>
          <p:txBody>
            <a:bodyPr anchor="ctr">
              <a:prstTxWarp prst="textNoShape">
                <a:avLst/>
              </a:prstTxWarp>
              <a:spAutoFit/>
            </a:bodyPr>
            <a:lstStyle/>
            <a:p>
              <a:endParaRPr lang="en-US"/>
            </a:p>
          </p:txBody>
        </p:sp>
      </p:grpSp>
      <p:sp>
        <p:nvSpPr>
          <p:cNvPr id="346121" name="Rectangle 9"/>
          <p:cNvSpPr>
            <a:spLocks noGrp="1" noChangeArrowheads="1"/>
          </p:cNvSpPr>
          <p:nvPr>
            <p:ph type="body" idx="1"/>
          </p:nvPr>
        </p:nvSpPr>
        <p:spPr>
          <a:xfrm>
            <a:off x="228600" y="685800"/>
            <a:ext cx="8610600" cy="5715000"/>
          </a:xfrm>
        </p:spPr>
        <p:txBody>
          <a:bodyPr/>
          <a:lstStyle/>
          <a:p>
            <a:r>
              <a:rPr lang="en-US" dirty="0"/>
              <a:t>What do you think the charging and discharging characteristics of RC circuits can be used for?</a:t>
            </a:r>
          </a:p>
          <a:p>
            <a:pPr lvl="1"/>
            <a:r>
              <a:rPr lang="en-US" dirty="0"/>
              <a:t>To produce voltage pulses at a regular frequency</a:t>
            </a:r>
          </a:p>
          <a:p>
            <a:pPr lvl="1"/>
            <a:r>
              <a:rPr lang="en-US" dirty="0"/>
              <a:t> How?</a:t>
            </a:r>
          </a:p>
          <a:p>
            <a:pPr lvl="2"/>
            <a:r>
              <a:rPr lang="en-US" dirty="0"/>
              <a:t>The capacitor charges up to a particular voltage and discharges</a:t>
            </a:r>
          </a:p>
          <a:p>
            <a:pPr lvl="2"/>
            <a:r>
              <a:rPr lang="en-US" dirty="0"/>
              <a:t>A simple way of doing this is to use breakdown of voltage in a gas filled tube</a:t>
            </a:r>
          </a:p>
          <a:p>
            <a:pPr lvl="3"/>
            <a:r>
              <a:rPr lang="en-US" dirty="0"/>
              <a:t>The discharge occurs when the voltage breaks down at V</a:t>
            </a:r>
            <a:r>
              <a:rPr lang="en-US" baseline="-25000" dirty="0"/>
              <a:t>0</a:t>
            </a:r>
          </a:p>
          <a:p>
            <a:pPr lvl="3"/>
            <a:r>
              <a:rPr lang="en-US" dirty="0"/>
              <a:t>After the completion of discharge, the tube no longer conducts</a:t>
            </a:r>
          </a:p>
          <a:p>
            <a:pPr lvl="3"/>
            <a:r>
              <a:rPr lang="en-US" dirty="0"/>
              <a:t>Then the voltage is at V</a:t>
            </a:r>
            <a:r>
              <a:rPr lang="en-US" baseline="-25000" dirty="0"/>
              <a:t>0</a:t>
            </a:r>
            <a:r>
              <a:rPr lang="en-US" dirty="0"/>
              <a:t>’ and it starts charging up</a:t>
            </a:r>
          </a:p>
          <a:p>
            <a:pPr lvl="3"/>
            <a:r>
              <a:rPr lang="en-US" dirty="0"/>
              <a:t>How do you think the voltage as a function of time look?</a:t>
            </a:r>
          </a:p>
          <a:p>
            <a:pPr lvl="4"/>
            <a:r>
              <a:rPr lang="en-US" dirty="0"/>
              <a:t>A sawtooth shape</a:t>
            </a:r>
          </a:p>
          <a:p>
            <a:pPr lvl="2"/>
            <a:r>
              <a:rPr lang="en-US" dirty="0"/>
              <a:t>Pacemaker, intermittent windshield wiper, </a:t>
            </a:r>
            <a:r>
              <a:rPr lang="en-US" dirty="0" err="1"/>
              <a:t>etc</a:t>
            </a:r>
            <a:endParaRPr lang="en-US" dirty="0"/>
          </a:p>
        </p:txBody>
      </p:sp>
      <p:sp>
        <p:nvSpPr>
          <p:cNvPr id="346122" name="Rectangle 10"/>
          <p:cNvSpPr>
            <a:spLocks noGrp="1" noChangeArrowheads="1"/>
          </p:cNvSpPr>
          <p:nvPr>
            <p:ph type="title"/>
          </p:nvPr>
        </p:nvSpPr>
        <p:spPr>
          <a:xfrm>
            <a:off x="381000" y="76200"/>
            <a:ext cx="8534400" cy="609600"/>
          </a:xfrm>
        </p:spPr>
        <p:txBody>
          <a:bodyPr/>
          <a:lstStyle/>
          <a:p>
            <a:r>
              <a:rPr lang="en-US"/>
              <a:t> Application of RC Circuits</a:t>
            </a:r>
          </a:p>
        </p:txBody>
      </p:sp>
      <p:graphicFrame>
        <p:nvGraphicFramePr>
          <p:cNvPr id="346123" name="Object 11"/>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57190" name="Equation" r:id="rId5" imgW="914400" imgH="190080" progId="Equation.DSMT4">
                  <p:embed/>
                </p:oleObj>
              </mc:Choice>
              <mc:Fallback>
                <p:oleObj name="Equation" r:id="rId5" imgW="914400" imgH="190080" progId="Equation.DSMT4">
                  <p:embed/>
                  <p:pic>
                    <p:nvPicPr>
                      <p:cNvPr id="346123" name="Object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6124" name="Object 12"/>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57191" name="Equation" r:id="rId7" imgW="914400" imgH="190080" progId="Equation.DSMT4">
                  <p:embed/>
                </p:oleObj>
              </mc:Choice>
              <mc:Fallback>
                <p:oleObj name="Equation" r:id="rId7" imgW="914400" imgH="190080" progId="Equation.DSMT4">
                  <p:embed/>
                  <p:pic>
                    <p:nvPicPr>
                      <p:cNvPr id="346124"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graphicFrame>
        <p:nvGraphicFramePr>
          <p:cNvPr id="346125" name="Object 13"/>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7192" name="Equation" r:id="rId8" imgW="914400" imgH="190080" progId="Equation.DSMT4">
                  <p:embed/>
                </p:oleObj>
              </mc:Choice>
              <mc:Fallback>
                <p:oleObj name="Equation" r:id="rId8" imgW="914400" imgH="190080" progId="Equation.DSMT4">
                  <p:embed/>
                  <p:pic>
                    <p:nvPicPr>
                      <p:cNvPr id="346125" name="Object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xmlns="">
                            <a:solidFill>
                              <a:srgbClr val="FFFFFF"/>
                            </a:solidFill>
                          </a14:hiddenFill>
                        </a:ext>
                      </a:extLst>
                    </p:spPr>
                  </p:pic>
                </p:oleObj>
              </mc:Fallback>
            </mc:AlternateContent>
          </a:graphicData>
        </a:graphic>
      </p:graphicFrame>
      <p:sp>
        <p:nvSpPr>
          <p:cNvPr id="346126" name="Oval 14"/>
          <p:cNvSpPr>
            <a:spLocks noChangeArrowheads="1"/>
          </p:cNvSpPr>
          <p:nvPr/>
        </p:nvSpPr>
        <p:spPr bwMode="auto">
          <a:xfrm>
            <a:off x="8534400" y="1905000"/>
            <a:ext cx="609600" cy="685800"/>
          </a:xfrm>
          <a:prstGeom prst="ellipse">
            <a:avLst/>
          </a:prstGeom>
          <a:noFill/>
          <a:ln w="28575">
            <a:solidFill>
              <a:srgbClr val="CC0000"/>
            </a:solidFill>
            <a:round/>
            <a:headEnd/>
            <a:tailEnd/>
          </a:ln>
          <a:effectLst/>
        </p:spPr>
        <p:txBody>
          <a:bodyPr wrap="none" anchor="ctr">
            <a:prstTxWarp prst="textNoShape">
              <a:avLst/>
            </a:prstTxWarp>
            <a:spAutoFit/>
          </a:bodyPr>
          <a:lstStyle/>
          <a:p>
            <a:endParaRPr lang="en-US"/>
          </a:p>
        </p:txBody>
      </p:sp>
    </p:spTree>
    <p:extLst>
      <p:ext uri="{BB962C8B-B14F-4D97-AF65-F5344CB8AC3E}">
        <p14:creationId xmlns:p14="http://schemas.microsoft.com/office/powerpoint/2010/main" val="4113633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ate Placeholder 3"/>
          <p:cNvSpPr>
            <a:spLocks noGrp="1"/>
          </p:cNvSpPr>
          <p:nvPr>
            <p:ph type="dt" sz="half" idx="10"/>
          </p:nvPr>
        </p:nvSpPr>
        <p:spPr/>
        <p:txBody>
          <a:bodyPr/>
          <a:lstStyle/>
          <a:p>
            <a:r>
              <a:rPr lang="en-US"/>
              <a:t>Wednesday, Nov. 4, 2020</a:t>
            </a:r>
          </a:p>
        </p:txBody>
      </p:sp>
      <p:sp>
        <p:nvSpPr>
          <p:cNvPr id="13" name="Footer Placeholder 4"/>
          <p:cNvSpPr>
            <a:spLocks noGrp="1"/>
          </p:cNvSpPr>
          <p:nvPr>
            <p:ph type="ftr" sz="quarter" idx="11"/>
          </p:nvPr>
        </p:nvSpPr>
        <p:spPr/>
        <p:txBody>
          <a:bodyPr/>
          <a:lstStyle/>
          <a:p>
            <a:r>
              <a:rPr lang="de-DE"/>
              <a:t>PHYS 1444-002, Fall 2020                    Dr. Jaehoon Yu</a:t>
            </a:r>
            <a:endParaRPr lang="en-US"/>
          </a:p>
        </p:txBody>
      </p:sp>
      <p:sp>
        <p:nvSpPr>
          <p:cNvPr id="14" name="Slide Number Placeholder 5"/>
          <p:cNvSpPr>
            <a:spLocks noGrp="1"/>
          </p:cNvSpPr>
          <p:nvPr>
            <p:ph type="sldNum" sz="quarter" idx="12"/>
          </p:nvPr>
        </p:nvSpPr>
        <p:spPr/>
        <p:txBody>
          <a:bodyPr/>
          <a:lstStyle/>
          <a:p>
            <a:fld id="{3EC58C06-1CD7-E843-9C07-7DEE38A5493D}" type="slidenum">
              <a:rPr lang="en-US"/>
              <a:pPr/>
              <a:t>9</a:t>
            </a:fld>
            <a:endParaRPr lang="en-US"/>
          </a:p>
        </p:txBody>
      </p:sp>
      <p:sp>
        <p:nvSpPr>
          <p:cNvPr id="347138" name="Rectangle 2"/>
          <p:cNvSpPr>
            <a:spLocks noGrp="1" noChangeArrowheads="1"/>
          </p:cNvSpPr>
          <p:nvPr>
            <p:ph type="title"/>
          </p:nvPr>
        </p:nvSpPr>
        <p:spPr>
          <a:xfrm>
            <a:off x="381000" y="76200"/>
            <a:ext cx="8534400" cy="609600"/>
          </a:xfrm>
        </p:spPr>
        <p:txBody>
          <a:bodyPr/>
          <a:lstStyle/>
          <a:p>
            <a:r>
              <a:rPr lang="en-US"/>
              <a:t> Magnetism</a:t>
            </a:r>
          </a:p>
        </p:txBody>
      </p:sp>
      <p:graphicFrame>
        <p:nvGraphicFramePr>
          <p:cNvPr id="347139" name="Object 3"/>
          <p:cNvGraphicFramePr>
            <a:graphicFrameLocks noChangeAspect="1"/>
          </p:cNvGraphicFramePr>
          <p:nvPr/>
        </p:nvGraphicFramePr>
        <p:xfrm>
          <a:off x="-76200" y="0"/>
          <a:ext cx="914400" cy="190500"/>
        </p:xfrm>
        <a:graphic>
          <a:graphicData uri="http://schemas.openxmlformats.org/presentationml/2006/ole">
            <mc:AlternateContent xmlns:mc="http://schemas.openxmlformats.org/markup-compatibility/2006">
              <mc:Choice xmlns:v="urn:schemas-microsoft-com:vml" Requires="v">
                <p:oleObj spid="_x0000_s258211" name="Equation" r:id="rId3" imgW="914400" imgH="190080" progId="Equation.DSMT4">
                  <p:embed/>
                </p:oleObj>
              </mc:Choice>
              <mc:Fallback>
                <p:oleObj name="Equation" r:id="rId3" imgW="914400" imgH="190080" progId="Equation.DSMT4">
                  <p:embed/>
                  <p:pic>
                    <p:nvPicPr>
                      <p:cNvPr id="347139"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0"/>
                        <a:ext cx="914400" cy="190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7140" name="Object 4"/>
          <p:cNvGraphicFramePr>
            <a:graphicFrameLocks noChangeAspect="1"/>
          </p:cNvGraphicFramePr>
          <p:nvPr/>
        </p:nvGraphicFramePr>
        <p:xfrm>
          <a:off x="400050" y="12700"/>
          <a:ext cx="114300" cy="165100"/>
        </p:xfrm>
        <a:graphic>
          <a:graphicData uri="http://schemas.openxmlformats.org/presentationml/2006/ole">
            <mc:AlternateContent xmlns:mc="http://schemas.openxmlformats.org/markup-compatibility/2006">
              <mc:Choice xmlns:v="urn:schemas-microsoft-com:vml" Requires="v">
                <p:oleObj spid="_x0000_s258212" name="Equation" r:id="rId5" imgW="914400" imgH="190080" progId="Equation.DSMT4">
                  <p:embed/>
                </p:oleObj>
              </mc:Choice>
              <mc:Fallback>
                <p:oleObj name="Equation" r:id="rId5" imgW="914400" imgH="190080" progId="Equation.DSMT4">
                  <p:embed/>
                  <p:pic>
                    <p:nvPicPr>
                      <p:cNvPr id="34714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0050" y="12700"/>
                        <a:ext cx="114300" cy="165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7141" name="Object 5"/>
          <p:cNvGraphicFramePr>
            <a:graphicFrameLocks noChangeAspect="1"/>
          </p:cNvGraphicFramePr>
          <p:nvPr/>
        </p:nvGraphicFramePr>
        <p:xfrm>
          <a:off x="0" y="0"/>
          <a:ext cx="914400" cy="190500"/>
        </p:xfrm>
        <a:graphic>
          <a:graphicData uri="http://schemas.openxmlformats.org/presentationml/2006/ole">
            <mc:AlternateContent xmlns:mc="http://schemas.openxmlformats.org/markup-compatibility/2006">
              <mc:Choice xmlns:v="urn:schemas-microsoft-com:vml" Requires="v">
                <p:oleObj spid="_x0000_s258213" name="Equation" r:id="rId6" imgW="914400" imgH="190080" progId="Equation.DSMT4">
                  <p:embed/>
                </p:oleObj>
              </mc:Choice>
              <mc:Fallback>
                <p:oleObj name="Equation" r:id="rId6" imgW="914400" imgH="190080" progId="Equation.DSMT4">
                  <p:embed/>
                  <p:pic>
                    <p:nvPicPr>
                      <p:cNvPr id="347141"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914400" cy="190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7142" name="Rectangle 6"/>
          <p:cNvSpPr>
            <a:spLocks noGrp="1" noChangeArrowheads="1"/>
          </p:cNvSpPr>
          <p:nvPr>
            <p:ph type="body" idx="1"/>
          </p:nvPr>
        </p:nvSpPr>
        <p:spPr>
          <a:xfrm>
            <a:off x="609600" y="609600"/>
            <a:ext cx="8229600" cy="3581400"/>
          </a:xfrm>
        </p:spPr>
        <p:txBody>
          <a:bodyPr/>
          <a:lstStyle/>
          <a:p>
            <a:pPr>
              <a:lnSpc>
                <a:spcPct val="90000"/>
              </a:lnSpc>
            </a:pPr>
            <a:r>
              <a:rPr lang="en-US" sz="2800" dirty="0"/>
              <a:t>What are magnets?</a:t>
            </a:r>
          </a:p>
          <a:p>
            <a:pPr lvl="1">
              <a:lnSpc>
                <a:spcPct val="90000"/>
              </a:lnSpc>
            </a:pPr>
            <a:r>
              <a:rPr lang="en-US" sz="2400" dirty="0"/>
              <a:t>Objects with two poles, North and South poles</a:t>
            </a:r>
          </a:p>
          <a:p>
            <a:pPr lvl="2">
              <a:lnSpc>
                <a:spcPct val="90000"/>
              </a:lnSpc>
            </a:pPr>
            <a:r>
              <a:rPr lang="en-US" sz="2000" dirty="0"/>
              <a:t>The pole that points to the geographical North is the North pole and the other is the South pole</a:t>
            </a:r>
          </a:p>
          <a:p>
            <a:pPr lvl="3">
              <a:lnSpc>
                <a:spcPct val="90000"/>
              </a:lnSpc>
            </a:pPr>
            <a:r>
              <a:rPr lang="en-US" sz="1800" dirty="0"/>
              <a:t>Principle of compass</a:t>
            </a:r>
          </a:p>
          <a:p>
            <a:pPr lvl="1">
              <a:lnSpc>
                <a:spcPct val="90000"/>
              </a:lnSpc>
            </a:pPr>
            <a:r>
              <a:rPr lang="en-US" sz="2400" dirty="0"/>
              <a:t>These are called the magnet due to the name of the region, Magnesia, where the rocks that attract each other were found</a:t>
            </a:r>
          </a:p>
          <a:p>
            <a:pPr>
              <a:lnSpc>
                <a:spcPct val="90000"/>
              </a:lnSpc>
            </a:pPr>
            <a:r>
              <a:rPr lang="en-US" sz="2800" dirty="0"/>
              <a:t>What happens when two magnets are brought to each other?</a:t>
            </a:r>
          </a:p>
        </p:txBody>
      </p:sp>
      <p:sp>
        <p:nvSpPr>
          <p:cNvPr id="347143" name="Rectangle 7"/>
          <p:cNvSpPr>
            <a:spLocks noChangeArrowheads="1"/>
          </p:cNvSpPr>
          <p:nvPr/>
        </p:nvSpPr>
        <p:spPr bwMode="auto">
          <a:xfrm>
            <a:off x="762000" y="3886200"/>
            <a:ext cx="5105400" cy="2590800"/>
          </a:xfrm>
          <a:prstGeom prst="rect">
            <a:avLst/>
          </a:prstGeom>
          <a:noFill/>
          <a:ln w="9525">
            <a:noFill/>
            <a:miter lim="800000"/>
            <a:headEnd/>
            <a:tailEnd/>
          </a:ln>
          <a:effectLst/>
        </p:spPr>
        <p:txBody>
          <a:bodyPr>
            <a:prstTxWarp prst="textNoShape">
              <a:avLst/>
            </a:prstTxWarp>
          </a:bodyPr>
          <a:lstStyle/>
          <a:p>
            <a:pPr marL="742950" lvl="1" indent="-285750">
              <a:lnSpc>
                <a:spcPct val="90000"/>
              </a:lnSpc>
              <a:spcBef>
                <a:spcPct val="20000"/>
              </a:spcBef>
              <a:buFontTx/>
              <a:buChar char="–"/>
            </a:pPr>
            <a:r>
              <a:rPr lang="en-US" dirty="0">
                <a:solidFill>
                  <a:srgbClr val="660066"/>
                </a:solidFill>
                <a:latin typeface="Arial Narrow" charset="0"/>
                <a:ea typeface="ＭＳ Ｐゴシック" charset="-128"/>
              </a:rPr>
              <a:t>They exert force onto each other</a:t>
            </a:r>
          </a:p>
          <a:p>
            <a:pPr marL="742950" lvl="1" indent="-285750">
              <a:lnSpc>
                <a:spcPct val="90000"/>
              </a:lnSpc>
              <a:spcBef>
                <a:spcPct val="20000"/>
              </a:spcBef>
              <a:buFontTx/>
              <a:buChar char="–"/>
            </a:pPr>
            <a:r>
              <a:rPr lang="en-US" dirty="0">
                <a:solidFill>
                  <a:srgbClr val="660066"/>
                </a:solidFill>
                <a:latin typeface="Arial Narrow" charset="0"/>
                <a:ea typeface="ＭＳ Ｐゴシック" charset="-128"/>
              </a:rPr>
              <a:t>What kind?</a:t>
            </a:r>
          </a:p>
          <a:p>
            <a:pPr marL="742950" lvl="1" indent="-285750">
              <a:lnSpc>
                <a:spcPct val="90000"/>
              </a:lnSpc>
              <a:spcBef>
                <a:spcPct val="20000"/>
              </a:spcBef>
              <a:buFontTx/>
              <a:buChar char="–"/>
            </a:pPr>
            <a:r>
              <a:rPr lang="en-US" dirty="0">
                <a:solidFill>
                  <a:srgbClr val="660066"/>
                </a:solidFill>
                <a:latin typeface="Arial Narrow" charset="0"/>
                <a:ea typeface="ＭＳ Ｐゴシック" charset="-128"/>
              </a:rPr>
              <a:t>Both repulsive and attractive forces depending on the configurations</a:t>
            </a:r>
            <a:endParaRPr lang="en-US" dirty="0">
              <a:solidFill>
                <a:srgbClr val="660066"/>
              </a:solidFill>
              <a:latin typeface="Arial Narrow" charset="0"/>
              <a:ea typeface="ＭＳ Ｐゴシック" charset="-128"/>
              <a:sym typeface="Wingdings" charset="2"/>
            </a:endParaRPr>
          </a:p>
          <a:p>
            <a:pPr marL="1143000" lvl="2" indent="-228600">
              <a:lnSpc>
                <a:spcPct val="90000"/>
              </a:lnSpc>
              <a:spcBef>
                <a:spcPct val="20000"/>
              </a:spcBef>
              <a:buFontTx/>
              <a:buChar char="•"/>
            </a:pPr>
            <a:r>
              <a:rPr lang="en-US" sz="2000" dirty="0">
                <a:solidFill>
                  <a:srgbClr val="003300"/>
                </a:solidFill>
                <a:latin typeface="Arial Narrow" charset="0"/>
                <a:ea typeface="ＭＳ Ｐゴシック" charset="-128"/>
                <a:sym typeface="Wingdings" charset="2"/>
              </a:rPr>
              <a:t>Like poles repel each other while the unlike poles attract</a:t>
            </a:r>
            <a:r>
              <a:rPr lang="en-US" sz="2000" dirty="0">
                <a:solidFill>
                  <a:srgbClr val="003300"/>
                </a:solidFill>
                <a:latin typeface="Arial Narrow" charset="0"/>
                <a:ea typeface="ＭＳ Ｐゴシック" charset="-128"/>
              </a:rPr>
              <a:t> </a:t>
            </a:r>
          </a:p>
        </p:txBody>
      </p:sp>
      <p:pic>
        <p:nvPicPr>
          <p:cNvPr id="347144" name="Picture 8" descr="FG27_001"/>
          <p:cNvPicPr>
            <a:picLocks noChangeAspect="1" noChangeArrowheads="1"/>
          </p:cNvPicPr>
          <p:nvPr/>
        </p:nvPicPr>
        <p:blipFill>
          <a:blip r:embed="rId7"/>
          <a:srcRect/>
          <a:stretch>
            <a:fillRect/>
          </a:stretch>
        </p:blipFill>
        <p:spPr bwMode="auto">
          <a:xfrm>
            <a:off x="5638800" y="3657600"/>
            <a:ext cx="3505200" cy="2895600"/>
          </a:xfrm>
          <a:prstGeom prst="rect">
            <a:avLst/>
          </a:prstGeom>
          <a:noFill/>
        </p:spPr>
      </p:pic>
    </p:spTree>
    <p:extLst>
      <p:ext uri="{BB962C8B-B14F-4D97-AF65-F5344CB8AC3E}">
        <p14:creationId xmlns:p14="http://schemas.microsoft.com/office/powerpoint/2010/main" val="4123730767"/>
      </p:ext>
    </p:extLst>
  </p:cSld>
  <p:clrMapOvr>
    <a:masterClrMapping/>
  </p:clrMapOvr>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68458</TotalTime>
  <Words>1452</Words>
  <Application>Microsoft Macintosh PowerPoint</Application>
  <PresentationFormat>On-screen Show (4:3)</PresentationFormat>
  <Paragraphs>143</Paragraphs>
  <Slides>11</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0" baseType="lpstr">
      <vt:lpstr>Arial</vt:lpstr>
      <vt:lpstr>Arial Narrow</vt:lpstr>
      <vt:lpstr>Courier New</vt:lpstr>
      <vt:lpstr>Edwardian Script ITC</vt:lpstr>
      <vt:lpstr>Monotype Corsiva</vt:lpstr>
      <vt:lpstr>Symbol</vt:lpstr>
      <vt:lpstr>Times New Roman</vt:lpstr>
      <vt:lpstr>phys1443-spring02</vt:lpstr>
      <vt:lpstr>Equation</vt:lpstr>
      <vt:lpstr>PHYS 1441 – Section 002 Lecture #17</vt:lpstr>
      <vt:lpstr>Announcements</vt:lpstr>
      <vt:lpstr>SP#5 – Civic Duty II: Election Participation</vt:lpstr>
      <vt:lpstr>Access code sheet/Sticker</vt:lpstr>
      <vt:lpstr> Discharging RC Circuits</vt:lpstr>
      <vt:lpstr> Discharging RC Circuits</vt:lpstr>
      <vt:lpstr>Example 26 – 13 </vt:lpstr>
      <vt:lpstr> Application of RC Circuits</vt:lpstr>
      <vt:lpstr> Magnetism</vt:lpstr>
      <vt:lpstr> Magnetism</vt:lpstr>
      <vt:lpstr> Magnetic Field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Yu, Jaehoon</cp:lastModifiedBy>
  <cp:revision>1269</cp:revision>
  <dcterms:created xsi:type="dcterms:W3CDTF">2012-01-19T04:21:20Z</dcterms:created>
  <dcterms:modified xsi:type="dcterms:W3CDTF">2020-11-04T20:31:33Z</dcterms:modified>
</cp:coreProperties>
</file>