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391" r:id="rId2"/>
    <p:sldId id="481" r:id="rId3"/>
    <p:sldId id="744" r:id="rId4"/>
    <p:sldId id="688" r:id="rId5"/>
    <p:sldId id="713" r:id="rId6"/>
    <p:sldId id="714" r:id="rId7"/>
    <p:sldId id="748" r:id="rId8"/>
    <p:sldId id="716" r:id="rId9"/>
    <p:sldId id="718" r:id="rId10"/>
    <p:sldId id="719" r:id="rId11"/>
    <p:sldId id="720" r:id="rId12"/>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3300"/>
    <a:srgbClr val="FFFFCC"/>
    <a:srgbClr val="FFFF99"/>
    <a:srgbClr val="99FFCC"/>
    <a:srgbClr val="660066"/>
    <a:srgbClr val="CC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72"/>
    <p:restoredTop sz="94660"/>
  </p:normalViewPr>
  <p:slideViewPr>
    <p:cSldViewPr>
      <p:cViewPr varScale="1">
        <p:scale>
          <a:sx n="123" d="100"/>
          <a:sy n="123" d="100"/>
        </p:scale>
        <p:origin x="200" y="4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5.wmf"/><Relationship Id="rId6" Type="http://schemas.openxmlformats.org/officeDocument/2006/relationships/image" Target="../media/image15.wmf"/><Relationship Id="rId11" Type="http://schemas.openxmlformats.org/officeDocument/2006/relationships/image" Target="../media/image20.wmf"/><Relationship Id="rId5" Type="http://schemas.openxmlformats.org/officeDocument/2006/relationships/image" Target="../media/image14.wmf"/><Relationship Id="rId10" Type="http://schemas.openxmlformats.org/officeDocument/2006/relationships/image" Target="../media/image19.wmf"/><Relationship Id="rId4" Type="http://schemas.openxmlformats.org/officeDocument/2006/relationships/image" Target="../media/image13.wmf"/><Relationship Id="rId9"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32.wmf"/><Relationship Id="rId3" Type="http://schemas.openxmlformats.org/officeDocument/2006/relationships/image" Target="../media/image15.wmf"/><Relationship Id="rId7" Type="http://schemas.openxmlformats.org/officeDocument/2006/relationships/image" Target="../media/image26.wmf"/><Relationship Id="rId12" Type="http://schemas.openxmlformats.org/officeDocument/2006/relationships/image" Target="../media/image31.wmf"/><Relationship Id="rId2" Type="http://schemas.openxmlformats.org/officeDocument/2006/relationships/image" Target="../media/image22.wmf"/><Relationship Id="rId16" Type="http://schemas.openxmlformats.org/officeDocument/2006/relationships/image" Target="../media/image35.wmf"/><Relationship Id="rId1" Type="http://schemas.openxmlformats.org/officeDocument/2006/relationships/image" Target="../media/image21.wmf"/><Relationship Id="rId6" Type="http://schemas.openxmlformats.org/officeDocument/2006/relationships/image" Target="../media/image25.wmf"/><Relationship Id="rId11" Type="http://schemas.openxmlformats.org/officeDocument/2006/relationships/image" Target="../media/image30.wmf"/><Relationship Id="rId5" Type="http://schemas.openxmlformats.org/officeDocument/2006/relationships/image" Target="../media/image24.wmf"/><Relationship Id="rId15" Type="http://schemas.openxmlformats.org/officeDocument/2006/relationships/image" Target="../media/image34.wmf"/><Relationship Id="rId10" Type="http://schemas.openxmlformats.org/officeDocument/2006/relationships/image" Target="../media/image29.wmf"/><Relationship Id="rId4" Type="http://schemas.openxmlformats.org/officeDocument/2006/relationships/image" Target="../media/image23.wmf"/><Relationship Id="rId9" Type="http://schemas.openxmlformats.org/officeDocument/2006/relationships/image" Target="../media/image28.wmf"/><Relationship Id="rId14" Type="http://schemas.openxmlformats.org/officeDocument/2006/relationships/image" Target="../media/image3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3715106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8</a:t>
            </a:fld>
            <a:endParaRPr lang="en-US"/>
          </a:p>
        </p:txBody>
      </p:sp>
    </p:spTree>
    <p:extLst>
      <p:ext uri="{BB962C8B-B14F-4D97-AF65-F5344CB8AC3E}">
        <p14:creationId xmlns:p14="http://schemas.microsoft.com/office/powerpoint/2010/main" val="41502274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Nov. 4, 2020</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Nov. 4,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Nov. 4,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Nov. 4,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Nov. 4, 2020</a:t>
            </a:r>
          </a:p>
        </p:txBody>
      </p:sp>
      <p:sp>
        <p:nvSpPr>
          <p:cNvPr id="4" name="Footer Placeholder 3"/>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Nov. 4, 2020</a:t>
            </a:r>
          </a:p>
        </p:txBody>
      </p:sp>
      <p:sp>
        <p:nvSpPr>
          <p:cNvPr id="3" name="Footer Placeholder 2"/>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Nov. 4,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Nov. 4,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Nov. 4,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1444-002, Fall 2020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2" name="Picture 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file:////var/folders/kf/7w56wv9j72sbd7w75hl0rb200000gn/T/com.microsoft.Powerpoint/converted_emf.em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9.jpeg"/><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44.bin"/><Relationship Id="rId5" Type="http://schemas.openxmlformats.org/officeDocument/2006/relationships/image" Target="../media/image5.wmf"/><Relationship Id="rId4" Type="http://schemas.openxmlformats.org/officeDocument/2006/relationships/oleObject" Target="../embeddings/oleObject43.bin"/></Relationships>
</file>

<file path=ppt/slides/_rels/slide11.xml.rels><?xml version="1.0" encoding="UTF-8" standalone="yes"?>
<Relationships xmlns="http://schemas.openxmlformats.org/package/2006/relationships"><Relationship Id="rId8" Type="http://schemas.openxmlformats.org/officeDocument/2006/relationships/image" Target="../media/image41.jpeg"/><Relationship Id="rId3" Type="http://schemas.openxmlformats.org/officeDocument/2006/relationships/image" Target="../media/image40.jpeg"/><Relationship Id="rId7"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47.bin"/><Relationship Id="rId5" Type="http://schemas.openxmlformats.org/officeDocument/2006/relationships/image" Target="../media/image5.wmf"/><Relationship Id="rId4" Type="http://schemas.openxmlformats.org/officeDocument/2006/relationships/oleObject" Target="../embeddings/oleObject4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image" Target="../media/image10.jpeg"/><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wmf"/><Relationship Id="rId5" Type="http://schemas.openxmlformats.org/officeDocument/2006/relationships/image" Target="../media/image5.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1.bin"/><Relationship Id="rId9" Type="http://schemas.openxmlformats.org/officeDocument/2006/relationships/image" Target="../media/image6.wmf"/><Relationship Id="rId1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14.bin"/><Relationship Id="rId18" Type="http://schemas.openxmlformats.org/officeDocument/2006/relationships/image" Target="../media/image16.wmf"/><Relationship Id="rId26" Type="http://schemas.openxmlformats.org/officeDocument/2006/relationships/image" Target="../media/image20.wmf"/><Relationship Id="rId3" Type="http://schemas.openxmlformats.org/officeDocument/2006/relationships/oleObject" Target="../embeddings/oleObject8.bin"/><Relationship Id="rId21" Type="http://schemas.openxmlformats.org/officeDocument/2006/relationships/oleObject" Target="../embeddings/oleObject18.bin"/><Relationship Id="rId7" Type="http://schemas.openxmlformats.org/officeDocument/2006/relationships/oleObject" Target="../embeddings/oleObject11.bin"/><Relationship Id="rId12" Type="http://schemas.openxmlformats.org/officeDocument/2006/relationships/image" Target="../media/image13.wmf"/><Relationship Id="rId17" Type="http://schemas.openxmlformats.org/officeDocument/2006/relationships/oleObject" Target="../embeddings/oleObject16.bin"/><Relationship Id="rId25"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15.wmf"/><Relationship Id="rId20" Type="http://schemas.openxmlformats.org/officeDocument/2006/relationships/image" Target="../media/image17.wmf"/><Relationship Id="rId1" Type="http://schemas.openxmlformats.org/officeDocument/2006/relationships/vmlDrawing" Target="../drawings/vmlDrawing2.vml"/><Relationship Id="rId6" Type="http://schemas.openxmlformats.org/officeDocument/2006/relationships/oleObject" Target="../embeddings/oleObject10.bin"/><Relationship Id="rId11" Type="http://schemas.openxmlformats.org/officeDocument/2006/relationships/oleObject" Target="../embeddings/oleObject13.bin"/><Relationship Id="rId24" Type="http://schemas.openxmlformats.org/officeDocument/2006/relationships/image" Target="../media/image19.wmf"/><Relationship Id="rId5" Type="http://schemas.openxmlformats.org/officeDocument/2006/relationships/oleObject" Target="../embeddings/oleObject9.bin"/><Relationship Id="rId15" Type="http://schemas.openxmlformats.org/officeDocument/2006/relationships/oleObject" Target="../embeddings/oleObject15.bin"/><Relationship Id="rId23" Type="http://schemas.openxmlformats.org/officeDocument/2006/relationships/oleObject" Target="../embeddings/oleObject19.bin"/><Relationship Id="rId10" Type="http://schemas.openxmlformats.org/officeDocument/2006/relationships/image" Target="../media/image12.wmf"/><Relationship Id="rId19" Type="http://schemas.openxmlformats.org/officeDocument/2006/relationships/oleObject" Target="../embeddings/oleObject17.bin"/><Relationship Id="rId4" Type="http://schemas.openxmlformats.org/officeDocument/2006/relationships/image" Target="../media/image5.wmf"/><Relationship Id="rId9" Type="http://schemas.openxmlformats.org/officeDocument/2006/relationships/oleObject" Target="../embeddings/oleObject12.bin"/><Relationship Id="rId14" Type="http://schemas.openxmlformats.org/officeDocument/2006/relationships/image" Target="../media/image14.wmf"/><Relationship Id="rId22" Type="http://schemas.openxmlformats.org/officeDocument/2006/relationships/image" Target="../media/image18.wmf"/></Relationships>
</file>

<file path=ppt/slides/_rels/slide7.xml.rels><?xml version="1.0" encoding="UTF-8" standalone="yes"?>
<Relationships xmlns="http://schemas.openxmlformats.org/package/2006/relationships"><Relationship Id="rId13" Type="http://schemas.openxmlformats.org/officeDocument/2006/relationships/image" Target="../media/image24.wmf"/><Relationship Id="rId18" Type="http://schemas.openxmlformats.org/officeDocument/2006/relationships/oleObject" Target="../embeddings/oleObject28.bin"/><Relationship Id="rId26" Type="http://schemas.openxmlformats.org/officeDocument/2006/relationships/oleObject" Target="../embeddings/oleObject32.bin"/><Relationship Id="rId3" Type="http://schemas.openxmlformats.org/officeDocument/2006/relationships/image" Target="../media/image36.jpeg"/><Relationship Id="rId21" Type="http://schemas.openxmlformats.org/officeDocument/2006/relationships/image" Target="../media/image28.wmf"/><Relationship Id="rId34" Type="http://schemas.openxmlformats.org/officeDocument/2006/relationships/oleObject" Target="../embeddings/oleObject36.bin"/><Relationship Id="rId7" Type="http://schemas.openxmlformats.org/officeDocument/2006/relationships/image" Target="../media/image22.wmf"/><Relationship Id="rId12" Type="http://schemas.openxmlformats.org/officeDocument/2006/relationships/oleObject" Target="../embeddings/oleObject25.bin"/><Relationship Id="rId17" Type="http://schemas.openxmlformats.org/officeDocument/2006/relationships/image" Target="../media/image26.wmf"/><Relationship Id="rId25" Type="http://schemas.openxmlformats.org/officeDocument/2006/relationships/image" Target="../media/image30.wmf"/><Relationship Id="rId33" Type="http://schemas.openxmlformats.org/officeDocument/2006/relationships/image" Target="../media/image34.wmf"/><Relationship Id="rId2" Type="http://schemas.openxmlformats.org/officeDocument/2006/relationships/slideLayout" Target="../slideLayouts/slideLayout2.xml"/><Relationship Id="rId16" Type="http://schemas.openxmlformats.org/officeDocument/2006/relationships/oleObject" Target="../embeddings/oleObject27.bin"/><Relationship Id="rId20" Type="http://schemas.openxmlformats.org/officeDocument/2006/relationships/oleObject" Target="../embeddings/oleObject29.bin"/><Relationship Id="rId29" Type="http://schemas.openxmlformats.org/officeDocument/2006/relationships/image" Target="../media/image32.wmf"/><Relationship Id="rId1" Type="http://schemas.openxmlformats.org/officeDocument/2006/relationships/vmlDrawing" Target="../drawings/vmlDrawing3.vml"/><Relationship Id="rId6" Type="http://schemas.openxmlformats.org/officeDocument/2006/relationships/oleObject" Target="../embeddings/oleObject22.bin"/><Relationship Id="rId11" Type="http://schemas.openxmlformats.org/officeDocument/2006/relationships/image" Target="../media/image23.wmf"/><Relationship Id="rId24" Type="http://schemas.openxmlformats.org/officeDocument/2006/relationships/oleObject" Target="../embeddings/oleObject31.bin"/><Relationship Id="rId32" Type="http://schemas.openxmlformats.org/officeDocument/2006/relationships/oleObject" Target="../embeddings/oleObject35.bin"/><Relationship Id="rId5" Type="http://schemas.openxmlformats.org/officeDocument/2006/relationships/image" Target="../media/image21.wmf"/><Relationship Id="rId15" Type="http://schemas.openxmlformats.org/officeDocument/2006/relationships/image" Target="../media/image25.wmf"/><Relationship Id="rId23" Type="http://schemas.openxmlformats.org/officeDocument/2006/relationships/image" Target="../media/image29.wmf"/><Relationship Id="rId28" Type="http://schemas.openxmlformats.org/officeDocument/2006/relationships/oleObject" Target="../embeddings/oleObject33.bin"/><Relationship Id="rId10" Type="http://schemas.openxmlformats.org/officeDocument/2006/relationships/oleObject" Target="../embeddings/oleObject24.bin"/><Relationship Id="rId19" Type="http://schemas.openxmlformats.org/officeDocument/2006/relationships/image" Target="../media/image27.wmf"/><Relationship Id="rId31" Type="http://schemas.openxmlformats.org/officeDocument/2006/relationships/image" Target="../media/image33.wmf"/><Relationship Id="rId4" Type="http://schemas.openxmlformats.org/officeDocument/2006/relationships/oleObject" Target="../embeddings/oleObject21.bin"/><Relationship Id="rId9" Type="http://schemas.openxmlformats.org/officeDocument/2006/relationships/image" Target="../media/image15.wmf"/><Relationship Id="rId14" Type="http://schemas.openxmlformats.org/officeDocument/2006/relationships/oleObject" Target="../embeddings/oleObject26.bin"/><Relationship Id="rId22" Type="http://schemas.openxmlformats.org/officeDocument/2006/relationships/oleObject" Target="../embeddings/oleObject30.bin"/><Relationship Id="rId27" Type="http://schemas.openxmlformats.org/officeDocument/2006/relationships/image" Target="../media/image31.wmf"/><Relationship Id="rId30" Type="http://schemas.openxmlformats.org/officeDocument/2006/relationships/oleObject" Target="../embeddings/oleObject34.bin"/><Relationship Id="rId35" Type="http://schemas.openxmlformats.org/officeDocument/2006/relationships/image" Target="../media/image35.wmf"/><Relationship Id="rId8" Type="http://schemas.openxmlformats.org/officeDocument/2006/relationships/oleObject" Target="../embeddings/oleObject2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2.xml"/><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wmf"/><Relationship Id="rId5" Type="http://schemas.openxmlformats.org/officeDocument/2006/relationships/oleObject" Target="../embeddings/oleObject37.bin"/><Relationship Id="rId4" Type="http://schemas.openxmlformats.org/officeDocument/2006/relationships/image" Target="../media/image37.jpe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0.bin"/><Relationship Id="rId7" Type="http://schemas.openxmlformats.org/officeDocument/2006/relationships/image" Target="../media/image38.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Nov. 4, 2020</a:t>
            </a:r>
          </a:p>
        </p:txBody>
      </p:sp>
      <p:sp>
        <p:nvSpPr>
          <p:cNvPr id="7" name="Rectangle 5"/>
          <p:cNvSpPr>
            <a:spLocks noGrp="1" noChangeArrowheads="1"/>
          </p:cNvSpPr>
          <p:nvPr>
            <p:ph type="ftr" sz="quarter" idx="11"/>
          </p:nvPr>
        </p:nvSpPr>
        <p:spPr/>
        <p:txBody>
          <a:bodyPr/>
          <a:lstStyle/>
          <a:p>
            <a:pPr>
              <a:defRPr/>
            </a:pPr>
            <a:r>
              <a:rPr lang="de-DE"/>
              <a:t>PHYS 1444-002, Fall 2020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1441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#17</a:t>
            </a:r>
          </a:p>
        </p:txBody>
      </p:sp>
      <p:sp>
        <p:nvSpPr>
          <p:cNvPr id="18438" name="Text Box 4"/>
          <p:cNvSpPr txBox="1">
            <a:spLocks noChangeArrowheads="1"/>
          </p:cNvSpPr>
          <p:nvPr/>
        </p:nvSpPr>
        <p:spPr bwMode="auto">
          <a:xfrm>
            <a:off x="2930266" y="1531203"/>
            <a:ext cx="2975495"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Nov. 4, 2020</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301750" y="2285999"/>
            <a:ext cx="7537450" cy="3827464"/>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600" dirty="0">
                <a:solidFill>
                  <a:schemeClr val="accent2"/>
                </a:solidFill>
                <a:latin typeface="Arial Narrow" pitchFamily="-84" charset="0"/>
              </a:rPr>
              <a:t>CH26</a:t>
            </a:r>
          </a:p>
          <a:p>
            <a:pPr marL="1352550" lvl="1" indent="-609600">
              <a:buFont typeface="Arial" panose="020B0604020202020204" pitchFamily="34" charset="0"/>
              <a:buChar char="•"/>
            </a:pPr>
            <a:r>
              <a:rPr lang="en-US" sz="3200" dirty="0">
                <a:latin typeface="Arial Narrow" charset="0"/>
              </a:rPr>
              <a:t>Discharging through RC circuit</a:t>
            </a:r>
          </a:p>
          <a:p>
            <a:pPr marL="1352550" lvl="1" indent="-609600">
              <a:buFont typeface="Arial" panose="020B0604020202020204" pitchFamily="34" charset="0"/>
              <a:buChar char="•"/>
            </a:pPr>
            <a:r>
              <a:rPr lang="en-US" sz="3200" dirty="0">
                <a:latin typeface="Arial Narrow" charset="0"/>
              </a:rPr>
              <a:t>Application of RC circuit</a:t>
            </a:r>
          </a:p>
          <a:p>
            <a:pPr marL="512763" indent="-533400">
              <a:buFont typeface="Arial"/>
              <a:buChar char="•"/>
            </a:pPr>
            <a:r>
              <a:rPr lang="en-US" sz="3600" dirty="0">
                <a:solidFill>
                  <a:schemeClr val="accent2"/>
                </a:solidFill>
                <a:latin typeface="Arial Narrow" charset="0"/>
              </a:rPr>
              <a:t>CH27</a:t>
            </a:r>
          </a:p>
          <a:p>
            <a:pPr marL="1352550" lvl="1" indent="-609600">
              <a:buFont typeface="Arial" panose="020B0604020202020204" pitchFamily="34" charset="0"/>
              <a:buChar char="•"/>
            </a:pPr>
            <a:r>
              <a:rPr lang="en-US" sz="3200" dirty="0">
                <a:latin typeface="Arial Narrow" charset="0"/>
              </a:rPr>
              <a:t>Electric Current and Magnetism</a:t>
            </a:r>
          </a:p>
          <a:p>
            <a:pPr marL="1352550" lvl="1" indent="-609600">
              <a:buFont typeface="Arial" panose="020B0604020202020204" pitchFamily="34" charset="0"/>
              <a:buChar char="•"/>
            </a:pPr>
            <a:r>
              <a:rPr lang="en-US" sz="3200" dirty="0">
                <a:latin typeface="Arial Narrow" charset="0"/>
              </a:rPr>
              <a:t>Magnetic Force on Electric Current</a:t>
            </a:r>
          </a:p>
          <a:p>
            <a:pPr marL="1352550" lvl="1" indent="-609600">
              <a:buFont typeface="Arial" panose="020B0604020202020204" pitchFamily="34" charset="0"/>
              <a:buChar char="•"/>
            </a:pPr>
            <a:r>
              <a:rPr lang="en-US" sz="3200" dirty="0">
                <a:latin typeface="Arial Narrow" charset="0"/>
              </a:rPr>
              <a:t>Magnetic Force on a Moving Charge</a:t>
            </a:r>
            <a:endParaRPr lang="en-US" sz="3600" dirty="0">
              <a:solidFill>
                <a:schemeClr val="accent2"/>
              </a:solidFill>
              <a:latin typeface="Arial Narrow" charset="0"/>
            </a:endParaRPr>
          </a:p>
          <a:p>
            <a:pPr marL="990600" lvl="1" indent="-533400">
              <a:buFont typeface="Courier New" panose="02070309020205020404" pitchFamily="49" charset="0"/>
              <a:buChar char="o"/>
            </a:pPr>
            <a:endParaRPr lang="en-US" sz="3200" dirty="0">
              <a:solidFill>
                <a:srgbClr val="003300"/>
              </a:solidFill>
              <a:latin typeface="Arial Narrow" charset="0"/>
            </a:endParaRPr>
          </a:p>
        </p:txBody>
      </p:sp>
      <p:pic>
        <p:nvPicPr>
          <p:cNvPr id="3" name="Picture 2">
            <a:extLst>
              <a:ext uri="{FF2B5EF4-FFF2-40B4-BE49-F238E27FC236}">
                <a16:creationId xmlns:a16="http://schemas.microsoft.com/office/drawing/2014/main" id="{6CC23817-5806-2141-9717-FC2BAB7F5A0D}"/>
              </a:ext>
            </a:extLst>
          </p:cNvPr>
          <p:cNvPicPr>
            <a:picLocks noChangeAspect="1"/>
          </p:cNvPicPr>
          <p:nvPr/>
        </p:nvPicPr>
        <p:blipFill>
          <a:blip r:link="rId2"/>
          <a:stretch>
            <a:fillRect/>
          </a:stretch>
        </p:blipFill>
        <p:spPr>
          <a:xfrm>
            <a:off x="1270000" y="1270000"/>
            <a:ext cx="63500" cy="76200"/>
          </a:xfrm>
          <a:prstGeom prst="rect">
            <a:avLst/>
          </a:prstGeom>
        </p:spPr>
      </p:pic>
      <p:pic>
        <p:nvPicPr>
          <p:cNvPr id="4" name="Picture 3">
            <a:extLst>
              <a:ext uri="{FF2B5EF4-FFF2-40B4-BE49-F238E27FC236}">
                <a16:creationId xmlns:a16="http://schemas.microsoft.com/office/drawing/2014/main" id="{2A40B400-B2AC-3D4E-A8AC-A4D55B25F579}"/>
              </a:ext>
            </a:extLst>
          </p:cNvPr>
          <p:cNvPicPr>
            <a:picLocks noChangeAspect="1"/>
          </p:cNvPicPr>
          <p:nvPr/>
        </p:nvPicPr>
        <p:blipFill>
          <a:blip r:embed="rId3"/>
          <a:stretch>
            <a:fillRect/>
          </a:stretch>
        </p:blipFill>
        <p:spPr>
          <a:xfrm>
            <a:off x="1270000" y="1270000"/>
            <a:ext cx="63500" cy="76200"/>
          </a:xfrm>
          <a:prstGeom prst="rect">
            <a:avLst/>
          </a:prstGeom>
        </p:spPr>
      </p:pic>
      <p:pic>
        <p:nvPicPr>
          <p:cNvPr id="5" name="Picture 4">
            <a:extLst>
              <a:ext uri="{FF2B5EF4-FFF2-40B4-BE49-F238E27FC236}">
                <a16:creationId xmlns:a16="http://schemas.microsoft.com/office/drawing/2014/main" id="{0297A59E-791C-C940-B7E4-7E7A9A26CC68}"/>
              </a:ext>
            </a:extLst>
          </p:cNvPr>
          <p:cNvPicPr>
            <a:picLocks noChangeAspect="1"/>
          </p:cNvPicPr>
          <p:nvPr/>
        </p:nvPicPr>
        <p:blipFill>
          <a:blip r:embed="rId3"/>
          <a:stretch>
            <a:fillRect/>
          </a:stretch>
        </p:blipFill>
        <p:spPr>
          <a:xfrm>
            <a:off x="1270000" y="1270000"/>
            <a:ext cx="63500" cy="76200"/>
          </a:xfrm>
          <a:prstGeom prst="rect">
            <a:avLst/>
          </a:prstGeom>
        </p:spPr>
      </p:pic>
      <p:pic>
        <p:nvPicPr>
          <p:cNvPr id="8" name="Picture 7">
            <a:extLst>
              <a:ext uri="{FF2B5EF4-FFF2-40B4-BE49-F238E27FC236}">
                <a16:creationId xmlns:a16="http://schemas.microsoft.com/office/drawing/2014/main" id="{D4F2950A-AA45-D949-8DBD-57745B77FC18}"/>
              </a:ext>
            </a:extLst>
          </p:cNvPr>
          <p:cNvPicPr>
            <a:picLocks noChangeAspect="1"/>
          </p:cNvPicPr>
          <p:nvPr/>
        </p:nvPicPr>
        <p:blipFill>
          <a:blip r:embed="rId3"/>
          <a:stretch>
            <a:fillRect/>
          </a:stretch>
        </p:blipFill>
        <p:spPr>
          <a:xfrm>
            <a:off x="1270000" y="1270000"/>
            <a:ext cx="63500" cy="76200"/>
          </a:xfrm>
          <a:prstGeom prst="rect">
            <a:avLst/>
          </a:prstGeom>
        </p:spPr>
      </p:pic>
    </p:spTree>
    <p:extLst>
      <p:ext uri="{BB962C8B-B14F-4D97-AF65-F5344CB8AC3E}">
        <p14:creationId xmlns:p14="http://schemas.microsoft.com/office/powerpoint/2010/main" val="260497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58">
                                            <p:txEl>
                                              <p:pRg st="1" end="1"/>
                                            </p:txEl>
                                          </p:spTgt>
                                        </p:tgtEl>
                                        <p:attrNameLst>
                                          <p:attrName>style.visibility</p:attrName>
                                        </p:attrNameLst>
                                      </p:cBhvr>
                                      <p:to>
                                        <p:strVal val="visible"/>
                                      </p:to>
                                    </p:set>
                                    <p:animEffect transition="in" filter="wipe(left)">
                                      <p:cBhvr>
                                        <p:cTn id="7" dur="500"/>
                                        <p:tgtEl>
                                          <p:spTgt spid="205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58">
                                            <p:txEl>
                                              <p:pRg st="2" end="2"/>
                                            </p:txEl>
                                          </p:spTgt>
                                        </p:tgtEl>
                                        <p:attrNameLst>
                                          <p:attrName>style.visibility</p:attrName>
                                        </p:attrNameLst>
                                      </p:cBhvr>
                                      <p:to>
                                        <p:strVal val="visible"/>
                                      </p:to>
                                    </p:set>
                                    <p:animEffect transition="in" filter="wipe(left)">
                                      <p:cBhvr>
                                        <p:cTn id="12" dur="500"/>
                                        <p:tgtEl>
                                          <p:spTgt spid="20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58">
                                            <p:txEl>
                                              <p:pRg st="3" end="3"/>
                                            </p:txEl>
                                          </p:spTgt>
                                        </p:tgtEl>
                                        <p:attrNameLst>
                                          <p:attrName>style.visibility</p:attrName>
                                        </p:attrNameLst>
                                      </p:cBhvr>
                                      <p:to>
                                        <p:strVal val="visible"/>
                                      </p:to>
                                    </p:set>
                                    <p:animEffect transition="in" filter="wipe(left)">
                                      <p:cBhvr>
                                        <p:cTn id="17" dur="500"/>
                                        <p:tgtEl>
                                          <p:spTgt spid="2058">
                                            <p:txEl>
                                              <p:pRg st="3" end="3"/>
                                            </p:txEl>
                                          </p:spTgt>
                                        </p:tgtEl>
                                      </p:cBhvr>
                                    </p:animEffect>
                                  </p:childTnLst>
                                </p:cTn>
                              </p:par>
                            </p:childTnLst>
                          </p:cTn>
                        </p:par>
                        <p:par>
                          <p:cTn id="18" fill="hold">
                            <p:stCondLst>
                              <p:cond delay="500"/>
                            </p:stCondLst>
                            <p:childTnLst>
                              <p:par>
                                <p:cTn id="19" presetID="22" presetClass="entr" presetSubtype="8" fill="hold" grpId="0" nodeType="afterEffect">
                                  <p:stCondLst>
                                    <p:cond delay="0"/>
                                  </p:stCondLst>
                                  <p:iterate type="wd">
                                    <p:tmPct val="10000"/>
                                  </p:iterate>
                                  <p:childTnLst>
                                    <p:set>
                                      <p:cBhvr>
                                        <p:cTn id="20" dur="1" fill="hold">
                                          <p:stCondLst>
                                            <p:cond delay="0"/>
                                          </p:stCondLst>
                                        </p:cTn>
                                        <p:tgtEl>
                                          <p:spTgt spid="2058">
                                            <p:txEl>
                                              <p:pRg st="4" end="4"/>
                                            </p:txEl>
                                          </p:spTgt>
                                        </p:tgtEl>
                                        <p:attrNameLst>
                                          <p:attrName>style.visibility</p:attrName>
                                        </p:attrNameLst>
                                      </p:cBhvr>
                                      <p:to>
                                        <p:strVal val="visible"/>
                                      </p:to>
                                    </p:set>
                                    <p:animEffect transition="in" filter="wipe(left)">
                                      <p:cBhvr>
                                        <p:cTn id="21" dur="500"/>
                                        <p:tgtEl>
                                          <p:spTgt spid="2058">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2058">
                                            <p:txEl>
                                              <p:pRg st="5" end="5"/>
                                            </p:txEl>
                                          </p:spTgt>
                                        </p:tgtEl>
                                        <p:attrNameLst>
                                          <p:attrName>style.visibility</p:attrName>
                                        </p:attrNameLst>
                                      </p:cBhvr>
                                      <p:to>
                                        <p:strVal val="visible"/>
                                      </p:to>
                                    </p:set>
                                    <p:animEffect transition="in" filter="wipe(left)">
                                      <p:cBhvr>
                                        <p:cTn id="26" dur="500"/>
                                        <p:tgtEl>
                                          <p:spTgt spid="2058">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058">
                                            <p:txEl>
                                              <p:pRg st="6" end="6"/>
                                            </p:txEl>
                                          </p:spTgt>
                                        </p:tgtEl>
                                        <p:attrNameLst>
                                          <p:attrName>style.visibility</p:attrName>
                                        </p:attrNameLst>
                                      </p:cBhvr>
                                      <p:to>
                                        <p:strVal val="visible"/>
                                      </p:to>
                                    </p:set>
                                    <p:animEffect transition="in" filter="wipe(left)">
                                      <p:cBhvr>
                                        <p:cTn id="31" dur="500"/>
                                        <p:tgtEl>
                                          <p:spTgt spid="20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uiExpand="1"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Wednesday, Nov. 4, 2020</a:t>
            </a:r>
          </a:p>
        </p:txBody>
      </p:sp>
      <p:sp>
        <p:nvSpPr>
          <p:cNvPr id="9" name="Footer Placeholder 4"/>
          <p:cNvSpPr>
            <a:spLocks noGrp="1"/>
          </p:cNvSpPr>
          <p:nvPr>
            <p:ph type="ftr" sz="quarter" idx="11"/>
          </p:nvPr>
        </p:nvSpPr>
        <p:spPr/>
        <p:txBody>
          <a:bodyPr/>
          <a:lstStyle/>
          <a:p>
            <a:r>
              <a:rPr lang="de-DE"/>
              <a:t>PHYS 1444-002, Fall 2020                    Dr. Jaehoon Yu</a:t>
            </a:r>
            <a:endParaRPr lang="en-US"/>
          </a:p>
        </p:txBody>
      </p:sp>
      <p:sp>
        <p:nvSpPr>
          <p:cNvPr id="10" name="Slide Number Placeholder 5"/>
          <p:cNvSpPr>
            <a:spLocks noGrp="1"/>
          </p:cNvSpPr>
          <p:nvPr>
            <p:ph type="sldNum" sz="quarter" idx="12"/>
          </p:nvPr>
        </p:nvSpPr>
        <p:spPr/>
        <p:txBody>
          <a:bodyPr/>
          <a:lstStyle/>
          <a:p>
            <a:fld id="{676B417D-463B-4744-9278-0479293CB6B1}" type="slidenum">
              <a:rPr lang="en-US"/>
              <a:pPr/>
              <a:t>10</a:t>
            </a:fld>
            <a:endParaRPr lang="en-US"/>
          </a:p>
        </p:txBody>
      </p:sp>
      <p:pic>
        <p:nvPicPr>
          <p:cNvPr id="348162" name="Picture 2" descr="FG27_002"/>
          <p:cNvPicPr>
            <a:picLocks noChangeAspect="1" noChangeArrowheads="1"/>
          </p:cNvPicPr>
          <p:nvPr/>
        </p:nvPicPr>
        <p:blipFill>
          <a:blip r:embed="rId3"/>
          <a:srcRect/>
          <a:stretch>
            <a:fillRect/>
          </a:stretch>
        </p:blipFill>
        <p:spPr bwMode="auto">
          <a:xfrm>
            <a:off x="6324600" y="1752600"/>
            <a:ext cx="2590800" cy="1828800"/>
          </a:xfrm>
          <a:prstGeom prst="rect">
            <a:avLst/>
          </a:prstGeom>
          <a:noFill/>
        </p:spPr>
      </p:pic>
      <p:sp>
        <p:nvSpPr>
          <p:cNvPr id="348163" name="Rectangle 3"/>
          <p:cNvSpPr>
            <a:spLocks noGrp="1" noChangeArrowheads="1"/>
          </p:cNvSpPr>
          <p:nvPr>
            <p:ph type="title"/>
          </p:nvPr>
        </p:nvSpPr>
        <p:spPr>
          <a:xfrm>
            <a:off x="381000" y="76200"/>
            <a:ext cx="8534400" cy="609600"/>
          </a:xfrm>
        </p:spPr>
        <p:txBody>
          <a:bodyPr/>
          <a:lstStyle/>
          <a:p>
            <a:r>
              <a:rPr lang="en-US"/>
              <a:t> Magnetism</a:t>
            </a:r>
          </a:p>
        </p:txBody>
      </p:sp>
      <p:graphicFrame>
        <p:nvGraphicFramePr>
          <p:cNvPr id="34816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9229" name="Equation" r:id="rId4" imgW="914400" imgH="190080" progId="Equation.DSMT4">
                  <p:embed/>
                </p:oleObj>
              </mc:Choice>
              <mc:Fallback>
                <p:oleObj name="Equation" r:id="rId4" imgW="914400" imgH="190080" progId="Equation.DSMT4">
                  <p:embed/>
                  <p:pic>
                    <p:nvPicPr>
                      <p:cNvPr id="348164"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6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9230" name="Equation" r:id="rId6" imgW="914400" imgH="190080" progId="Equation.DSMT4">
                  <p:embed/>
                </p:oleObj>
              </mc:Choice>
              <mc:Fallback>
                <p:oleObj name="Equation" r:id="rId6" imgW="914400" imgH="190080" progId="Equation.DSMT4">
                  <p:embed/>
                  <p:pic>
                    <p:nvPicPr>
                      <p:cNvPr id="348165"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6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9231" name="Equation" r:id="rId7" imgW="914400" imgH="190080" progId="Equation.DSMT4">
                  <p:embed/>
                </p:oleObj>
              </mc:Choice>
              <mc:Fallback>
                <p:oleObj name="Equation" r:id="rId7" imgW="914400" imgH="190080" progId="Equation.DSMT4">
                  <p:embed/>
                  <p:pic>
                    <p:nvPicPr>
                      <p:cNvPr id="348166"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167" name="Rectangle 7"/>
          <p:cNvSpPr>
            <a:spLocks noGrp="1" noChangeArrowheads="1"/>
          </p:cNvSpPr>
          <p:nvPr>
            <p:ph type="body" idx="1"/>
          </p:nvPr>
        </p:nvSpPr>
        <p:spPr>
          <a:xfrm>
            <a:off x="76200" y="633470"/>
            <a:ext cx="9067800" cy="5257800"/>
          </a:xfrm>
        </p:spPr>
        <p:txBody>
          <a:bodyPr/>
          <a:lstStyle/>
          <a:p>
            <a:pPr>
              <a:lnSpc>
                <a:spcPct val="90000"/>
              </a:lnSpc>
            </a:pPr>
            <a:r>
              <a:rPr lang="en-US" sz="2800" dirty="0"/>
              <a:t>So the magnetic poles are the same as the electric charge? </a:t>
            </a:r>
            <a:r>
              <a:rPr lang="en-US" sz="2000" dirty="0">
                <a:solidFill>
                  <a:srgbClr val="CC00CC"/>
                </a:solidFill>
              </a:rPr>
              <a:t>(poll 14)</a:t>
            </a:r>
            <a:endParaRPr lang="en-US" sz="2800" dirty="0">
              <a:solidFill>
                <a:srgbClr val="CC00CC"/>
              </a:solidFill>
            </a:endParaRPr>
          </a:p>
          <a:p>
            <a:pPr lvl="1">
              <a:lnSpc>
                <a:spcPct val="90000"/>
              </a:lnSpc>
            </a:pPr>
            <a:r>
              <a:rPr lang="en-US" sz="2400" dirty="0"/>
              <a:t>No.  Why not?</a:t>
            </a:r>
          </a:p>
          <a:p>
            <a:pPr lvl="1">
              <a:lnSpc>
                <a:spcPct val="90000"/>
              </a:lnSpc>
            </a:pPr>
            <a:r>
              <a:rPr lang="en-US" sz="2400" dirty="0"/>
              <a:t>While the electric charges (positive and negative) can be isolated, the magnetic poles cannot be isolated.</a:t>
            </a:r>
          </a:p>
          <a:p>
            <a:pPr lvl="1">
              <a:lnSpc>
                <a:spcPct val="90000"/>
              </a:lnSpc>
            </a:pPr>
            <a:r>
              <a:rPr lang="en-US" sz="2400" dirty="0"/>
              <a:t>So what happens when a magnet is cut?</a:t>
            </a:r>
          </a:p>
          <a:p>
            <a:pPr lvl="2">
              <a:lnSpc>
                <a:spcPct val="90000"/>
              </a:lnSpc>
            </a:pPr>
            <a:r>
              <a:rPr lang="en-US" sz="2000" dirty="0"/>
              <a:t>If a magnet is cut, two magnets are made.</a:t>
            </a:r>
          </a:p>
          <a:p>
            <a:pPr lvl="2">
              <a:lnSpc>
                <a:spcPct val="90000"/>
              </a:lnSpc>
            </a:pPr>
            <a:r>
              <a:rPr lang="en-US" sz="2000" dirty="0"/>
              <a:t>The more they get cut, the more magnets are made</a:t>
            </a:r>
          </a:p>
          <a:p>
            <a:pPr lvl="1">
              <a:lnSpc>
                <a:spcPct val="90000"/>
              </a:lnSpc>
            </a:pPr>
            <a:r>
              <a:rPr lang="en-US" sz="2400" dirty="0"/>
              <a:t>Single pole magnet is called the monopole but it has not been seen yet</a:t>
            </a:r>
          </a:p>
          <a:p>
            <a:pPr>
              <a:lnSpc>
                <a:spcPct val="90000"/>
              </a:lnSpc>
            </a:pPr>
            <a:r>
              <a:rPr lang="en-US" sz="2800" dirty="0"/>
              <a:t>Ferromagnetic materials: Materials that show strong magnetic effects</a:t>
            </a:r>
          </a:p>
          <a:p>
            <a:pPr lvl="1">
              <a:lnSpc>
                <a:spcPct val="90000"/>
              </a:lnSpc>
            </a:pPr>
            <a:r>
              <a:rPr lang="en-US" sz="2400" dirty="0"/>
              <a:t>Iron, cobalt, nickel, gadolinium and certain alloys</a:t>
            </a:r>
          </a:p>
          <a:p>
            <a:pPr>
              <a:lnSpc>
                <a:spcPct val="90000"/>
              </a:lnSpc>
            </a:pPr>
            <a:r>
              <a:rPr lang="en-US" sz="2800" dirty="0"/>
              <a:t>Other materials show very weak magnetic effects</a:t>
            </a:r>
          </a:p>
        </p:txBody>
      </p:sp>
    </p:spTree>
    <p:extLst>
      <p:ext uri="{BB962C8B-B14F-4D97-AF65-F5344CB8AC3E}">
        <p14:creationId xmlns:p14="http://schemas.microsoft.com/office/powerpoint/2010/main" val="57361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8167">
                                            <p:txEl>
                                              <p:pRg st="0" end="0"/>
                                            </p:txEl>
                                          </p:spTgt>
                                        </p:tgtEl>
                                        <p:attrNameLst>
                                          <p:attrName>style.visibility</p:attrName>
                                        </p:attrNameLst>
                                      </p:cBhvr>
                                      <p:to>
                                        <p:strVal val="visible"/>
                                      </p:to>
                                    </p:set>
                                    <p:animEffect transition="in" filter="wipe(left)">
                                      <p:cBhvr>
                                        <p:cTn id="7" dur="500"/>
                                        <p:tgtEl>
                                          <p:spTgt spid="3481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48167">
                                            <p:txEl>
                                              <p:pRg st="1" end="1"/>
                                            </p:txEl>
                                          </p:spTgt>
                                        </p:tgtEl>
                                        <p:attrNameLst>
                                          <p:attrName>style.visibility</p:attrName>
                                        </p:attrNameLst>
                                      </p:cBhvr>
                                      <p:to>
                                        <p:strVal val="visible"/>
                                      </p:to>
                                    </p:set>
                                    <p:animEffect transition="in" filter="wipe(left)">
                                      <p:cBhvr>
                                        <p:cTn id="12" dur="500"/>
                                        <p:tgtEl>
                                          <p:spTgt spid="3481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48167">
                                            <p:txEl>
                                              <p:pRg st="2" end="2"/>
                                            </p:txEl>
                                          </p:spTgt>
                                        </p:tgtEl>
                                        <p:attrNameLst>
                                          <p:attrName>style.visibility</p:attrName>
                                        </p:attrNameLst>
                                      </p:cBhvr>
                                      <p:to>
                                        <p:strVal val="visible"/>
                                      </p:to>
                                    </p:set>
                                    <p:animEffect transition="in" filter="wipe(left)">
                                      <p:cBhvr>
                                        <p:cTn id="17" dur="500"/>
                                        <p:tgtEl>
                                          <p:spTgt spid="3481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48167">
                                            <p:txEl>
                                              <p:pRg st="3" end="3"/>
                                            </p:txEl>
                                          </p:spTgt>
                                        </p:tgtEl>
                                        <p:attrNameLst>
                                          <p:attrName>style.visibility</p:attrName>
                                        </p:attrNameLst>
                                      </p:cBhvr>
                                      <p:to>
                                        <p:strVal val="visible"/>
                                      </p:to>
                                    </p:set>
                                    <p:animEffect transition="in" filter="wipe(left)">
                                      <p:cBhvr>
                                        <p:cTn id="22" dur="500"/>
                                        <p:tgtEl>
                                          <p:spTgt spid="3481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48167">
                                            <p:txEl>
                                              <p:pRg st="4" end="4"/>
                                            </p:txEl>
                                          </p:spTgt>
                                        </p:tgtEl>
                                        <p:attrNameLst>
                                          <p:attrName>style.visibility</p:attrName>
                                        </p:attrNameLst>
                                      </p:cBhvr>
                                      <p:to>
                                        <p:strVal val="visible"/>
                                      </p:to>
                                    </p:set>
                                    <p:animEffect transition="in" filter="wipe(left)">
                                      <p:cBhvr>
                                        <p:cTn id="27" dur="500"/>
                                        <p:tgtEl>
                                          <p:spTgt spid="3481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48167">
                                            <p:txEl>
                                              <p:pRg st="5" end="5"/>
                                            </p:txEl>
                                          </p:spTgt>
                                        </p:tgtEl>
                                        <p:attrNameLst>
                                          <p:attrName>style.visibility</p:attrName>
                                        </p:attrNameLst>
                                      </p:cBhvr>
                                      <p:to>
                                        <p:strVal val="visible"/>
                                      </p:to>
                                    </p:set>
                                    <p:animEffect transition="in" filter="wipe(left)">
                                      <p:cBhvr>
                                        <p:cTn id="32" dur="500"/>
                                        <p:tgtEl>
                                          <p:spTgt spid="34816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nodeType="clickEffect">
                                  <p:stCondLst>
                                    <p:cond delay="0"/>
                                  </p:stCondLst>
                                  <p:childTnLst>
                                    <p:set>
                                      <p:cBhvr>
                                        <p:cTn id="36" dur="1" fill="hold">
                                          <p:stCondLst>
                                            <p:cond delay="0"/>
                                          </p:stCondLst>
                                        </p:cTn>
                                        <p:tgtEl>
                                          <p:spTgt spid="348162"/>
                                        </p:tgtEl>
                                        <p:attrNameLst>
                                          <p:attrName>style.visibility</p:attrName>
                                        </p:attrNameLst>
                                      </p:cBhvr>
                                      <p:to>
                                        <p:strVal val="visible"/>
                                      </p:to>
                                    </p:set>
                                    <p:anim calcmode="lin" valueType="num">
                                      <p:cBhvr>
                                        <p:cTn id="37" dur="500" fill="hold"/>
                                        <p:tgtEl>
                                          <p:spTgt spid="348162"/>
                                        </p:tgtEl>
                                        <p:attrNameLst>
                                          <p:attrName>ppt_w</p:attrName>
                                        </p:attrNameLst>
                                      </p:cBhvr>
                                      <p:tavLst>
                                        <p:tav tm="0">
                                          <p:val>
                                            <p:fltVal val="0"/>
                                          </p:val>
                                        </p:tav>
                                        <p:tav tm="100000">
                                          <p:val>
                                            <p:strVal val="#ppt_w"/>
                                          </p:val>
                                        </p:tav>
                                      </p:tavLst>
                                    </p:anim>
                                    <p:anim calcmode="lin" valueType="num">
                                      <p:cBhvr>
                                        <p:cTn id="38" dur="500" fill="hold"/>
                                        <p:tgtEl>
                                          <p:spTgt spid="348162"/>
                                        </p:tgtEl>
                                        <p:attrNameLst>
                                          <p:attrName>ppt_h</p:attrName>
                                        </p:attrNameLst>
                                      </p:cBhvr>
                                      <p:tavLst>
                                        <p:tav tm="0">
                                          <p:val>
                                            <p:fltVal val="0"/>
                                          </p:val>
                                        </p:tav>
                                        <p:tav tm="100000">
                                          <p:val>
                                            <p:strVal val="#ppt_h"/>
                                          </p:val>
                                        </p:tav>
                                      </p:tavLst>
                                    </p:anim>
                                    <p:animEffect transition="in" filter="fade">
                                      <p:cBhvr>
                                        <p:cTn id="39" dur="500"/>
                                        <p:tgtEl>
                                          <p:spTgt spid="34816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48167">
                                            <p:txEl>
                                              <p:pRg st="6" end="6"/>
                                            </p:txEl>
                                          </p:spTgt>
                                        </p:tgtEl>
                                        <p:attrNameLst>
                                          <p:attrName>style.visibility</p:attrName>
                                        </p:attrNameLst>
                                      </p:cBhvr>
                                      <p:to>
                                        <p:strVal val="visible"/>
                                      </p:to>
                                    </p:set>
                                    <p:animEffect transition="in" filter="wipe(left)">
                                      <p:cBhvr>
                                        <p:cTn id="44" dur="500"/>
                                        <p:tgtEl>
                                          <p:spTgt spid="34816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348167">
                                            <p:txEl>
                                              <p:pRg st="7" end="7"/>
                                            </p:txEl>
                                          </p:spTgt>
                                        </p:tgtEl>
                                        <p:attrNameLst>
                                          <p:attrName>style.visibility</p:attrName>
                                        </p:attrNameLst>
                                      </p:cBhvr>
                                      <p:to>
                                        <p:strVal val="visible"/>
                                      </p:to>
                                    </p:set>
                                    <p:animEffect transition="in" filter="wipe(left)">
                                      <p:cBhvr>
                                        <p:cTn id="49" dur="500"/>
                                        <p:tgtEl>
                                          <p:spTgt spid="348167">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48167">
                                            <p:txEl>
                                              <p:pRg st="8" end="8"/>
                                            </p:txEl>
                                          </p:spTgt>
                                        </p:tgtEl>
                                        <p:attrNameLst>
                                          <p:attrName>style.visibility</p:attrName>
                                        </p:attrNameLst>
                                      </p:cBhvr>
                                      <p:to>
                                        <p:strVal val="visible"/>
                                      </p:to>
                                    </p:set>
                                    <p:animEffect transition="in" filter="wipe(left)">
                                      <p:cBhvr>
                                        <p:cTn id="54" dur="500"/>
                                        <p:tgtEl>
                                          <p:spTgt spid="348167">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348167">
                                            <p:txEl>
                                              <p:pRg st="9" end="9"/>
                                            </p:txEl>
                                          </p:spTgt>
                                        </p:tgtEl>
                                        <p:attrNameLst>
                                          <p:attrName>style.visibility</p:attrName>
                                        </p:attrNameLst>
                                      </p:cBhvr>
                                      <p:to>
                                        <p:strVal val="visible"/>
                                      </p:to>
                                    </p:set>
                                    <p:animEffect transition="in" filter="wipe(left)">
                                      <p:cBhvr>
                                        <p:cTn id="59" dur="500"/>
                                        <p:tgtEl>
                                          <p:spTgt spid="3481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Nov. 4, 2020</a:t>
            </a:r>
          </a:p>
        </p:txBody>
      </p:sp>
      <p:sp>
        <p:nvSpPr>
          <p:cNvPr id="12" name="Footer Placeholder 4"/>
          <p:cNvSpPr>
            <a:spLocks noGrp="1"/>
          </p:cNvSpPr>
          <p:nvPr>
            <p:ph type="ftr" sz="quarter" idx="11"/>
          </p:nvPr>
        </p:nvSpPr>
        <p:spPr/>
        <p:txBody>
          <a:bodyPr/>
          <a:lstStyle/>
          <a:p>
            <a:r>
              <a:rPr lang="de-DE"/>
              <a:t>PHYS 1444-002, Fall 2020                    Dr. Jaehoon Yu</a:t>
            </a:r>
            <a:endParaRPr lang="en-US"/>
          </a:p>
        </p:txBody>
      </p:sp>
      <p:sp>
        <p:nvSpPr>
          <p:cNvPr id="13" name="Slide Number Placeholder 5"/>
          <p:cNvSpPr>
            <a:spLocks noGrp="1"/>
          </p:cNvSpPr>
          <p:nvPr>
            <p:ph type="sldNum" sz="quarter" idx="12"/>
          </p:nvPr>
        </p:nvSpPr>
        <p:spPr/>
        <p:txBody>
          <a:bodyPr/>
          <a:lstStyle/>
          <a:p>
            <a:fld id="{F3C831CF-EE74-7C4A-8E1D-4DCC28CDCD9C}" type="slidenum">
              <a:rPr lang="en-US"/>
              <a:pPr/>
              <a:t>11</a:t>
            </a:fld>
            <a:endParaRPr lang="en-US"/>
          </a:p>
        </p:txBody>
      </p:sp>
      <p:sp>
        <p:nvSpPr>
          <p:cNvPr id="349186" name="Rectangle 2"/>
          <p:cNvSpPr>
            <a:spLocks noChangeArrowheads="1"/>
          </p:cNvSpPr>
          <p:nvPr/>
        </p:nvSpPr>
        <p:spPr bwMode="auto">
          <a:xfrm>
            <a:off x="533400" y="3429000"/>
            <a:ext cx="6096000" cy="2971800"/>
          </a:xfrm>
          <a:prstGeom prst="rect">
            <a:avLst/>
          </a:prstGeom>
          <a:solidFill>
            <a:schemeClr val="bg1"/>
          </a:solidFill>
          <a:ln w="9525">
            <a:noFill/>
            <a:miter lim="800000"/>
            <a:headEnd/>
            <a:tailEnd/>
          </a:ln>
          <a:effectLst/>
        </p:spPr>
        <p:txBody>
          <a:bodyPr>
            <a:prstTxWarp prst="textNoShape">
              <a:avLst/>
            </a:prstTxWarp>
          </a:bodyPr>
          <a:lstStyle/>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The direction of the magnetic field is </a:t>
            </a:r>
            <a:r>
              <a:rPr lang="en-US" sz="2000" b="1" dirty="0">
                <a:solidFill>
                  <a:srgbClr val="C00000"/>
                </a:solidFill>
                <a:latin typeface="Arial Narrow" charset="0"/>
                <a:ea typeface="ＭＳ Ｐゴシック" charset="-128"/>
              </a:rPr>
              <a:t>tangential to the field line at any point</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The direction of the field is the direction the north pole of a compass would point to; </a:t>
            </a:r>
            <a:r>
              <a:rPr lang="en-US" sz="2000" b="1" dirty="0">
                <a:solidFill>
                  <a:srgbClr val="C00000"/>
                </a:solidFill>
                <a:latin typeface="Arial Narrow" charset="0"/>
                <a:ea typeface="ＭＳ Ｐゴシック" charset="-128"/>
              </a:rPr>
              <a:t>out of N and into S</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The number of lines per unit area is proportional to the strength of the magnetic field</a:t>
            </a:r>
          </a:p>
          <a:p>
            <a:pPr marL="742950" lvl="1" indent="-285750">
              <a:spcBef>
                <a:spcPct val="20000"/>
              </a:spcBef>
              <a:buFontTx/>
              <a:buChar char="–"/>
            </a:pPr>
            <a:r>
              <a:rPr lang="en-US" sz="2000" dirty="0">
                <a:solidFill>
                  <a:srgbClr val="660066"/>
                </a:solidFill>
                <a:latin typeface="Arial Narrow" charset="0"/>
                <a:ea typeface="ＭＳ Ｐゴシック" charset="-128"/>
              </a:rPr>
              <a:t>Magnetic field lines continue inside the magnet</a:t>
            </a:r>
          </a:p>
          <a:p>
            <a:pPr marL="742950" lvl="1" indent="-285750">
              <a:spcBef>
                <a:spcPct val="20000"/>
              </a:spcBef>
              <a:buFontTx/>
              <a:buChar char="–"/>
            </a:pPr>
            <a:r>
              <a:rPr lang="en-US" sz="2000" dirty="0">
                <a:solidFill>
                  <a:srgbClr val="660066"/>
                </a:solidFill>
                <a:latin typeface="Arial Narrow" charset="0"/>
                <a:ea typeface="ＭＳ Ｐゴシック" charset="-128"/>
              </a:rPr>
              <a:t>Since magnets always have both the poles, magnetic field lines </a:t>
            </a:r>
            <a:r>
              <a:rPr lang="en-US" sz="2000" b="1" dirty="0">
                <a:solidFill>
                  <a:srgbClr val="C00000"/>
                </a:solidFill>
                <a:latin typeface="Arial Narrow" charset="0"/>
                <a:ea typeface="ＭＳ Ｐゴシック" charset="-128"/>
              </a:rPr>
              <a:t>form closed loops </a:t>
            </a:r>
            <a:r>
              <a:rPr lang="en-US" sz="2000" dirty="0">
                <a:solidFill>
                  <a:srgbClr val="660066"/>
                </a:solidFill>
                <a:latin typeface="Arial Narrow" charset="0"/>
                <a:ea typeface="ＭＳ Ｐゴシック" charset="-128"/>
              </a:rPr>
              <a:t>unlike electric field lines</a:t>
            </a:r>
          </a:p>
        </p:txBody>
      </p:sp>
      <p:pic>
        <p:nvPicPr>
          <p:cNvPr id="349187" name="Picture 3" descr="FG27_003A"/>
          <p:cNvPicPr>
            <a:picLocks noChangeAspect="1" noChangeArrowheads="1"/>
          </p:cNvPicPr>
          <p:nvPr/>
        </p:nvPicPr>
        <p:blipFill>
          <a:blip r:embed="rId3"/>
          <a:srcRect/>
          <a:stretch>
            <a:fillRect/>
          </a:stretch>
        </p:blipFill>
        <p:spPr bwMode="auto">
          <a:xfrm>
            <a:off x="6553200" y="2971800"/>
            <a:ext cx="2514600" cy="1981200"/>
          </a:xfrm>
          <a:prstGeom prst="rect">
            <a:avLst/>
          </a:prstGeom>
          <a:noFill/>
        </p:spPr>
      </p:pic>
      <p:sp>
        <p:nvSpPr>
          <p:cNvPr id="349188" name="Rectangle 4"/>
          <p:cNvSpPr>
            <a:spLocks noGrp="1" noChangeArrowheads="1"/>
          </p:cNvSpPr>
          <p:nvPr>
            <p:ph type="title"/>
          </p:nvPr>
        </p:nvSpPr>
        <p:spPr>
          <a:xfrm>
            <a:off x="381000" y="0"/>
            <a:ext cx="8534400" cy="609600"/>
          </a:xfrm>
        </p:spPr>
        <p:txBody>
          <a:bodyPr/>
          <a:lstStyle/>
          <a:p>
            <a:r>
              <a:rPr lang="en-US" dirty="0"/>
              <a:t> Magnetic Field</a:t>
            </a:r>
          </a:p>
        </p:txBody>
      </p:sp>
      <p:graphicFrame>
        <p:nvGraphicFramePr>
          <p:cNvPr id="349189" name="Object 5"/>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60253" name="Equation" r:id="rId4" imgW="914400" imgH="190080" progId="Equation.DSMT4">
                  <p:embed/>
                </p:oleObj>
              </mc:Choice>
              <mc:Fallback>
                <p:oleObj name="Equation" r:id="rId4" imgW="914400" imgH="190080" progId="Equation.DSMT4">
                  <p:embed/>
                  <p:pic>
                    <p:nvPicPr>
                      <p:cNvPr id="349189"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90" name="Object 6"/>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60254" name="Equation" r:id="rId6" imgW="914400" imgH="190080" progId="Equation.DSMT4">
                  <p:embed/>
                </p:oleObj>
              </mc:Choice>
              <mc:Fallback>
                <p:oleObj name="Equation" r:id="rId6" imgW="914400" imgH="190080" progId="Equation.DSMT4">
                  <p:embed/>
                  <p:pic>
                    <p:nvPicPr>
                      <p:cNvPr id="34919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9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0255" name="Equation" r:id="rId7" imgW="914400" imgH="190080" progId="Equation.DSMT4">
                  <p:embed/>
                </p:oleObj>
              </mc:Choice>
              <mc:Fallback>
                <p:oleObj name="Equation" r:id="rId7" imgW="914400" imgH="190080" progId="Equation.DSMT4">
                  <p:embed/>
                  <p:pic>
                    <p:nvPicPr>
                      <p:cNvPr id="34919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9192" name="Rectangle 8"/>
          <p:cNvSpPr>
            <a:spLocks noGrp="1" noChangeArrowheads="1"/>
          </p:cNvSpPr>
          <p:nvPr>
            <p:ph type="body" idx="1"/>
          </p:nvPr>
        </p:nvSpPr>
        <p:spPr>
          <a:xfrm>
            <a:off x="533400" y="609600"/>
            <a:ext cx="8229600" cy="2819400"/>
          </a:xfrm>
        </p:spPr>
        <p:txBody>
          <a:bodyPr/>
          <a:lstStyle/>
          <a:p>
            <a:pPr>
              <a:lnSpc>
                <a:spcPct val="90000"/>
              </a:lnSpc>
            </a:pPr>
            <a:r>
              <a:rPr lang="en-US" sz="2400" dirty="0"/>
              <a:t>Just like the electric field that surrounds electric charge, the magnetic field surrounds a magnet</a:t>
            </a:r>
          </a:p>
          <a:p>
            <a:pPr>
              <a:lnSpc>
                <a:spcPct val="90000"/>
              </a:lnSpc>
            </a:pPr>
            <a:r>
              <a:rPr lang="en-US" sz="2400" dirty="0"/>
              <a:t>What does this mean?</a:t>
            </a:r>
          </a:p>
          <a:p>
            <a:pPr lvl="1">
              <a:lnSpc>
                <a:spcPct val="90000"/>
              </a:lnSpc>
            </a:pPr>
            <a:r>
              <a:rPr lang="en-US" sz="2000" dirty="0"/>
              <a:t>Magnetic force is also a field force</a:t>
            </a:r>
          </a:p>
          <a:p>
            <a:pPr lvl="1">
              <a:lnSpc>
                <a:spcPct val="90000"/>
              </a:lnSpc>
            </a:pPr>
            <a:r>
              <a:rPr lang="en-US" sz="2000" dirty="0"/>
              <a:t>The force one magnet exerts onto another can be viewed as the interaction between the magnet and the magnetic field produced by the other magnet</a:t>
            </a:r>
          </a:p>
          <a:p>
            <a:pPr lvl="1">
              <a:lnSpc>
                <a:spcPct val="90000"/>
              </a:lnSpc>
            </a:pPr>
            <a:r>
              <a:rPr lang="en-US" sz="2000" dirty="0"/>
              <a:t>What kind of quantity is the magnetic field?  (</a:t>
            </a:r>
            <a:r>
              <a:rPr lang="en-US" sz="2000" dirty="0">
                <a:solidFill>
                  <a:srgbClr val="CC00CC"/>
                </a:solidFill>
              </a:rPr>
              <a:t>poll 2</a:t>
            </a:r>
            <a:r>
              <a:rPr lang="en-US" sz="2000" dirty="0"/>
              <a:t>)</a:t>
            </a:r>
          </a:p>
          <a:p>
            <a:pPr>
              <a:lnSpc>
                <a:spcPct val="90000"/>
              </a:lnSpc>
            </a:pPr>
            <a:r>
              <a:rPr lang="en-US" sz="2400" dirty="0"/>
              <a:t>So one can draw magnetic field lines, too.</a:t>
            </a:r>
          </a:p>
        </p:txBody>
      </p:sp>
      <p:sp>
        <p:nvSpPr>
          <p:cNvPr id="349193" name="Text Box 9"/>
          <p:cNvSpPr txBox="1">
            <a:spLocks noChangeArrowheads="1"/>
          </p:cNvSpPr>
          <p:nvPr/>
        </p:nvSpPr>
        <p:spPr bwMode="auto">
          <a:xfrm>
            <a:off x="6188075" y="2671763"/>
            <a:ext cx="730250" cy="365125"/>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1600" b="1" dirty="0">
                <a:solidFill>
                  <a:srgbClr val="CC0000"/>
                </a:solidFill>
                <a:latin typeface="Arial Narrow" charset="0"/>
              </a:rPr>
              <a:t>Vector</a:t>
            </a:r>
          </a:p>
        </p:txBody>
      </p:sp>
      <p:pic>
        <p:nvPicPr>
          <p:cNvPr id="349194" name="Picture 10" descr="FG27_003B"/>
          <p:cNvPicPr>
            <a:picLocks noChangeAspect="1" noChangeArrowheads="1"/>
          </p:cNvPicPr>
          <p:nvPr/>
        </p:nvPicPr>
        <p:blipFill>
          <a:blip r:embed="rId8"/>
          <a:srcRect/>
          <a:stretch>
            <a:fillRect/>
          </a:stretch>
        </p:blipFill>
        <p:spPr bwMode="auto">
          <a:xfrm>
            <a:off x="6553200" y="4876800"/>
            <a:ext cx="2514600" cy="1524000"/>
          </a:xfrm>
          <a:prstGeom prst="rect">
            <a:avLst/>
          </a:prstGeom>
          <a:noFill/>
        </p:spPr>
      </p:pic>
    </p:spTree>
    <p:extLst>
      <p:ext uri="{BB962C8B-B14F-4D97-AF65-F5344CB8AC3E}">
        <p14:creationId xmlns:p14="http://schemas.microsoft.com/office/powerpoint/2010/main" val="160998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9192">
                                            <p:txEl>
                                              <p:pRg st="0" end="0"/>
                                            </p:txEl>
                                          </p:spTgt>
                                        </p:tgtEl>
                                        <p:attrNameLst>
                                          <p:attrName>style.visibility</p:attrName>
                                        </p:attrNameLst>
                                      </p:cBhvr>
                                      <p:to>
                                        <p:strVal val="visible"/>
                                      </p:to>
                                    </p:set>
                                    <p:animEffect transition="in" filter="wipe(left)">
                                      <p:cBhvr>
                                        <p:cTn id="7" dur="500"/>
                                        <p:tgtEl>
                                          <p:spTgt spid="3491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49192">
                                            <p:txEl>
                                              <p:pRg st="1" end="1"/>
                                            </p:txEl>
                                          </p:spTgt>
                                        </p:tgtEl>
                                        <p:attrNameLst>
                                          <p:attrName>style.visibility</p:attrName>
                                        </p:attrNameLst>
                                      </p:cBhvr>
                                      <p:to>
                                        <p:strVal val="visible"/>
                                      </p:to>
                                    </p:set>
                                    <p:animEffect transition="in" filter="wipe(left)">
                                      <p:cBhvr>
                                        <p:cTn id="12" dur="500"/>
                                        <p:tgtEl>
                                          <p:spTgt spid="3491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49192">
                                            <p:txEl>
                                              <p:pRg st="2" end="2"/>
                                            </p:txEl>
                                          </p:spTgt>
                                        </p:tgtEl>
                                        <p:attrNameLst>
                                          <p:attrName>style.visibility</p:attrName>
                                        </p:attrNameLst>
                                      </p:cBhvr>
                                      <p:to>
                                        <p:strVal val="visible"/>
                                      </p:to>
                                    </p:set>
                                    <p:animEffect transition="in" filter="wipe(left)">
                                      <p:cBhvr>
                                        <p:cTn id="17" dur="500"/>
                                        <p:tgtEl>
                                          <p:spTgt spid="34919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49192">
                                            <p:txEl>
                                              <p:pRg st="3" end="3"/>
                                            </p:txEl>
                                          </p:spTgt>
                                        </p:tgtEl>
                                        <p:attrNameLst>
                                          <p:attrName>style.visibility</p:attrName>
                                        </p:attrNameLst>
                                      </p:cBhvr>
                                      <p:to>
                                        <p:strVal val="visible"/>
                                      </p:to>
                                    </p:set>
                                    <p:animEffect transition="in" filter="wipe(left)">
                                      <p:cBhvr>
                                        <p:cTn id="22" dur="500"/>
                                        <p:tgtEl>
                                          <p:spTgt spid="34919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49192">
                                            <p:txEl>
                                              <p:pRg st="4" end="4"/>
                                            </p:txEl>
                                          </p:spTgt>
                                        </p:tgtEl>
                                        <p:attrNameLst>
                                          <p:attrName>style.visibility</p:attrName>
                                        </p:attrNameLst>
                                      </p:cBhvr>
                                      <p:to>
                                        <p:strVal val="visible"/>
                                      </p:to>
                                    </p:set>
                                    <p:animEffect transition="in" filter="wipe(left)">
                                      <p:cBhvr>
                                        <p:cTn id="27" dur="500"/>
                                        <p:tgtEl>
                                          <p:spTgt spid="34919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9193"/>
                                        </p:tgtEl>
                                        <p:attrNameLst>
                                          <p:attrName>style.visibility</p:attrName>
                                        </p:attrNameLst>
                                      </p:cBhvr>
                                      <p:to>
                                        <p:strVal val="visible"/>
                                      </p:to>
                                    </p:set>
                                    <p:animEffect transition="in" filter="wipe(left)">
                                      <p:cBhvr>
                                        <p:cTn id="32" dur="500"/>
                                        <p:tgtEl>
                                          <p:spTgt spid="34919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49192">
                                            <p:txEl>
                                              <p:pRg st="5" end="5"/>
                                            </p:txEl>
                                          </p:spTgt>
                                        </p:tgtEl>
                                        <p:attrNameLst>
                                          <p:attrName>style.visibility</p:attrName>
                                        </p:attrNameLst>
                                      </p:cBhvr>
                                      <p:to>
                                        <p:strVal val="visible"/>
                                      </p:to>
                                    </p:set>
                                    <p:animEffect transition="in" filter="wipe(left)">
                                      <p:cBhvr>
                                        <p:cTn id="37" dur="500"/>
                                        <p:tgtEl>
                                          <p:spTgt spid="34919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49186">
                                            <p:bg/>
                                          </p:spTgt>
                                        </p:tgtEl>
                                        <p:attrNameLst>
                                          <p:attrName>style.visibility</p:attrName>
                                        </p:attrNameLst>
                                      </p:cBhvr>
                                      <p:to>
                                        <p:strVal val="visible"/>
                                      </p:to>
                                    </p:set>
                                    <p:animEffect transition="in" filter="wipe(left)">
                                      <p:cBhvr>
                                        <p:cTn id="42" dur="500"/>
                                        <p:tgtEl>
                                          <p:spTgt spid="349186">
                                            <p:bg/>
                                          </p:spTgt>
                                        </p:tgtEl>
                                      </p:cBhvr>
                                    </p:animEffect>
                                  </p:childTnLst>
                                </p:cTn>
                              </p:par>
                              <p:par>
                                <p:cTn id="43" presetID="22" presetClass="entr" presetSubtype="8" fill="hold" grpId="0" nodeType="withEffect">
                                  <p:stCondLst>
                                    <p:cond delay="0"/>
                                  </p:stCondLst>
                                  <p:iterate type="wd">
                                    <p:tmPct val="10000"/>
                                  </p:iterate>
                                  <p:childTnLst>
                                    <p:set>
                                      <p:cBhvr>
                                        <p:cTn id="44" dur="1" fill="hold">
                                          <p:stCondLst>
                                            <p:cond delay="0"/>
                                          </p:stCondLst>
                                        </p:cTn>
                                        <p:tgtEl>
                                          <p:spTgt spid="349186">
                                            <p:txEl>
                                              <p:pRg st="0" end="0"/>
                                            </p:txEl>
                                          </p:spTgt>
                                        </p:tgtEl>
                                        <p:attrNameLst>
                                          <p:attrName>style.visibility</p:attrName>
                                        </p:attrNameLst>
                                      </p:cBhvr>
                                      <p:to>
                                        <p:strVal val="visible"/>
                                      </p:to>
                                    </p:set>
                                    <p:animEffect transition="in" filter="wipe(left)">
                                      <p:cBhvr>
                                        <p:cTn id="45" dur="500"/>
                                        <p:tgtEl>
                                          <p:spTgt spid="349186">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nodeType="clickEffect">
                                  <p:stCondLst>
                                    <p:cond delay="0"/>
                                  </p:stCondLst>
                                  <p:childTnLst>
                                    <p:set>
                                      <p:cBhvr>
                                        <p:cTn id="49" dur="1" fill="hold">
                                          <p:stCondLst>
                                            <p:cond delay="0"/>
                                          </p:stCondLst>
                                        </p:cTn>
                                        <p:tgtEl>
                                          <p:spTgt spid="349187"/>
                                        </p:tgtEl>
                                        <p:attrNameLst>
                                          <p:attrName>style.visibility</p:attrName>
                                        </p:attrNameLst>
                                      </p:cBhvr>
                                      <p:to>
                                        <p:strVal val="visible"/>
                                      </p:to>
                                    </p:set>
                                    <p:anim calcmode="lin" valueType="num">
                                      <p:cBhvr>
                                        <p:cTn id="50" dur="500" fill="hold"/>
                                        <p:tgtEl>
                                          <p:spTgt spid="349187"/>
                                        </p:tgtEl>
                                        <p:attrNameLst>
                                          <p:attrName>ppt_w</p:attrName>
                                        </p:attrNameLst>
                                      </p:cBhvr>
                                      <p:tavLst>
                                        <p:tav tm="0">
                                          <p:val>
                                            <p:fltVal val="0"/>
                                          </p:val>
                                        </p:tav>
                                        <p:tav tm="100000">
                                          <p:val>
                                            <p:strVal val="#ppt_w"/>
                                          </p:val>
                                        </p:tav>
                                      </p:tavLst>
                                    </p:anim>
                                    <p:anim calcmode="lin" valueType="num">
                                      <p:cBhvr>
                                        <p:cTn id="51" dur="500" fill="hold"/>
                                        <p:tgtEl>
                                          <p:spTgt spid="349187"/>
                                        </p:tgtEl>
                                        <p:attrNameLst>
                                          <p:attrName>ppt_h</p:attrName>
                                        </p:attrNameLst>
                                      </p:cBhvr>
                                      <p:tavLst>
                                        <p:tav tm="0">
                                          <p:val>
                                            <p:fltVal val="0"/>
                                          </p:val>
                                        </p:tav>
                                        <p:tav tm="100000">
                                          <p:val>
                                            <p:strVal val="#ppt_h"/>
                                          </p:val>
                                        </p:tav>
                                      </p:tavLst>
                                    </p:anim>
                                    <p:animEffect transition="in" filter="fade">
                                      <p:cBhvr>
                                        <p:cTn id="52" dur="500"/>
                                        <p:tgtEl>
                                          <p:spTgt spid="34918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49186">
                                            <p:txEl>
                                              <p:pRg st="1" end="1"/>
                                            </p:txEl>
                                          </p:spTgt>
                                        </p:tgtEl>
                                        <p:attrNameLst>
                                          <p:attrName>style.visibility</p:attrName>
                                        </p:attrNameLst>
                                      </p:cBhvr>
                                      <p:to>
                                        <p:strVal val="visible"/>
                                      </p:to>
                                    </p:set>
                                    <p:animEffect transition="in" filter="wipe(left)">
                                      <p:cBhvr>
                                        <p:cTn id="57" dur="500"/>
                                        <p:tgtEl>
                                          <p:spTgt spid="349186">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49186">
                                            <p:txEl>
                                              <p:pRg st="2" end="2"/>
                                            </p:txEl>
                                          </p:spTgt>
                                        </p:tgtEl>
                                        <p:attrNameLst>
                                          <p:attrName>style.visibility</p:attrName>
                                        </p:attrNameLst>
                                      </p:cBhvr>
                                      <p:to>
                                        <p:strVal val="visible"/>
                                      </p:to>
                                    </p:set>
                                    <p:animEffect transition="in" filter="wipe(left)">
                                      <p:cBhvr>
                                        <p:cTn id="62" dur="500"/>
                                        <p:tgtEl>
                                          <p:spTgt spid="349186">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0" fill="hold" nodeType="clickEffect">
                                  <p:stCondLst>
                                    <p:cond delay="0"/>
                                  </p:stCondLst>
                                  <p:childTnLst>
                                    <p:set>
                                      <p:cBhvr>
                                        <p:cTn id="66" dur="1" fill="hold">
                                          <p:stCondLst>
                                            <p:cond delay="0"/>
                                          </p:stCondLst>
                                        </p:cTn>
                                        <p:tgtEl>
                                          <p:spTgt spid="349194"/>
                                        </p:tgtEl>
                                        <p:attrNameLst>
                                          <p:attrName>style.visibility</p:attrName>
                                        </p:attrNameLst>
                                      </p:cBhvr>
                                      <p:to>
                                        <p:strVal val="visible"/>
                                      </p:to>
                                    </p:set>
                                    <p:anim calcmode="lin" valueType="num">
                                      <p:cBhvr>
                                        <p:cTn id="67" dur="500" fill="hold"/>
                                        <p:tgtEl>
                                          <p:spTgt spid="349194"/>
                                        </p:tgtEl>
                                        <p:attrNameLst>
                                          <p:attrName>ppt_w</p:attrName>
                                        </p:attrNameLst>
                                      </p:cBhvr>
                                      <p:tavLst>
                                        <p:tav tm="0">
                                          <p:val>
                                            <p:fltVal val="0"/>
                                          </p:val>
                                        </p:tav>
                                        <p:tav tm="100000">
                                          <p:val>
                                            <p:strVal val="#ppt_w"/>
                                          </p:val>
                                        </p:tav>
                                      </p:tavLst>
                                    </p:anim>
                                    <p:anim calcmode="lin" valueType="num">
                                      <p:cBhvr>
                                        <p:cTn id="68" dur="500" fill="hold"/>
                                        <p:tgtEl>
                                          <p:spTgt spid="349194"/>
                                        </p:tgtEl>
                                        <p:attrNameLst>
                                          <p:attrName>ppt_h</p:attrName>
                                        </p:attrNameLst>
                                      </p:cBhvr>
                                      <p:tavLst>
                                        <p:tav tm="0">
                                          <p:val>
                                            <p:fltVal val="0"/>
                                          </p:val>
                                        </p:tav>
                                        <p:tav tm="100000">
                                          <p:val>
                                            <p:strVal val="#ppt_h"/>
                                          </p:val>
                                        </p:tav>
                                      </p:tavLst>
                                    </p:anim>
                                    <p:animEffect transition="in" filter="fade">
                                      <p:cBhvr>
                                        <p:cTn id="69" dur="500"/>
                                        <p:tgtEl>
                                          <p:spTgt spid="34919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349186">
                                            <p:txEl>
                                              <p:pRg st="3" end="3"/>
                                            </p:txEl>
                                          </p:spTgt>
                                        </p:tgtEl>
                                        <p:attrNameLst>
                                          <p:attrName>style.visibility</p:attrName>
                                        </p:attrNameLst>
                                      </p:cBhvr>
                                      <p:to>
                                        <p:strVal val="visible"/>
                                      </p:to>
                                    </p:set>
                                    <p:animEffect transition="in" filter="wipe(left)">
                                      <p:cBhvr>
                                        <p:cTn id="74" dur="500"/>
                                        <p:tgtEl>
                                          <p:spTgt spid="349186">
                                            <p:txEl>
                                              <p:pRg st="3" end="3"/>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349186">
                                            <p:txEl>
                                              <p:pRg st="4" end="4"/>
                                            </p:txEl>
                                          </p:spTgt>
                                        </p:tgtEl>
                                        <p:attrNameLst>
                                          <p:attrName>style.visibility</p:attrName>
                                        </p:attrNameLst>
                                      </p:cBhvr>
                                      <p:to>
                                        <p:strVal val="visible"/>
                                      </p:to>
                                    </p:set>
                                    <p:animEffect transition="in" filter="wipe(left)">
                                      <p:cBhvr>
                                        <p:cTn id="79" dur="500"/>
                                        <p:tgtEl>
                                          <p:spTgt spid="3491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6" grpId="0" build="p" animBg="1"/>
      <p:bldP spid="349192" grpId="0" build="p"/>
      <p:bldP spid="3491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Nov. 4, 2020</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1444-002, Fall 2020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18008" y="786"/>
            <a:ext cx="7772400" cy="533400"/>
          </a:xfrm>
        </p:spPr>
        <p:txBody>
          <a:bodyPr/>
          <a:lstStyle/>
          <a:p>
            <a:r>
              <a:rPr lang="en-US"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152400" y="534186"/>
            <a:ext cx="8839200" cy="5561814"/>
          </a:xfrm>
        </p:spPr>
        <p:txBody>
          <a:bodyPr/>
          <a:lstStyle/>
          <a:p>
            <a:pPr eaLnBrk="1" hangingPunct="1">
              <a:spcBef>
                <a:spcPts val="200"/>
              </a:spcBef>
            </a:pPr>
            <a:r>
              <a:rPr lang="en-US" sz="2800" dirty="0"/>
              <a:t>Reading assignments: CH27.6 – 8  </a:t>
            </a:r>
          </a:p>
          <a:p>
            <a:r>
              <a:rPr lang="en-US" sz="2800" dirty="0"/>
              <a:t>2</a:t>
            </a:r>
            <a:r>
              <a:rPr lang="en-US" sz="2800" baseline="30000" dirty="0"/>
              <a:t>nd</a:t>
            </a:r>
            <a:r>
              <a:rPr lang="en-US" sz="2800" dirty="0"/>
              <a:t> Non-comprehensive exam on Quest</a:t>
            </a:r>
          </a:p>
          <a:p>
            <a:pPr lvl="1"/>
            <a:r>
              <a:rPr lang="en-US" sz="2400" dirty="0"/>
              <a:t>At the start of the class next Wednesday, Nov. 11</a:t>
            </a:r>
          </a:p>
          <a:p>
            <a:pPr lvl="1"/>
            <a:r>
              <a:rPr lang="en-US" sz="2400" dirty="0"/>
              <a:t>Covers: CH25.1 – What we finish coming Monday, Nov. 9</a:t>
            </a:r>
          </a:p>
          <a:p>
            <a:pPr lvl="1" eaLnBrk="1" hangingPunct="1">
              <a:spcBef>
                <a:spcPts val="200"/>
              </a:spcBef>
            </a:pPr>
            <a:r>
              <a:rPr lang="en-US" sz="2400" dirty="0"/>
              <a:t>BYOF: You may bring a one 8.5x11.5 sheet (front and back) of </a:t>
            </a:r>
            <a:r>
              <a:rPr lang="en-US" sz="2400" b="1" u="sng" dirty="0">
                <a:solidFill>
                  <a:srgbClr val="FF0000"/>
                </a:solidFill>
              </a:rPr>
              <a:t>handwritten</a:t>
            </a:r>
            <a:r>
              <a:rPr lang="en-US" sz="2400" dirty="0"/>
              <a:t> formulae and values of constants for the exam</a:t>
            </a:r>
          </a:p>
          <a:p>
            <a:pPr lvl="1" eaLnBrk="1" hangingPunct="1">
              <a:spcBef>
                <a:spcPts val="200"/>
              </a:spcBef>
            </a:pPr>
            <a:r>
              <a:rPr lang="en-US" sz="2400" dirty="0"/>
              <a:t>No derivations, word definitions, setups or solutions of any problems, figures, pictures, diagrams or arrows, </a:t>
            </a:r>
            <a:r>
              <a:rPr lang="en-US" sz="2400" dirty="0" err="1"/>
              <a:t>etc</a:t>
            </a:r>
            <a:r>
              <a:rPr lang="en-US" sz="2400" dirty="0"/>
              <a:t>!</a:t>
            </a:r>
          </a:p>
          <a:p>
            <a:pPr lvl="1" eaLnBrk="1" hangingPunct="1">
              <a:spcBef>
                <a:spcPts val="200"/>
              </a:spcBef>
            </a:pPr>
            <a:r>
              <a:rPr lang="en-US" sz="2400" dirty="0"/>
              <a:t>No additional formulae or values of constants will be provided!</a:t>
            </a:r>
          </a:p>
          <a:p>
            <a:pPr lvl="1" eaLnBrk="1" hangingPunct="1">
              <a:spcBef>
                <a:spcPts val="200"/>
              </a:spcBef>
            </a:pPr>
            <a:r>
              <a:rPr lang="en-US" sz="2400" dirty="0"/>
              <a:t>Must send me the photos of front and back of the formula sheet, including the blank, no later than </a:t>
            </a:r>
            <a:r>
              <a:rPr lang="en-US" sz="2400" b="1" u="sng" dirty="0">
                <a:solidFill>
                  <a:srgbClr val="C00000"/>
                </a:solidFill>
              </a:rPr>
              <a:t>11am the day of the test</a:t>
            </a:r>
          </a:p>
          <a:p>
            <a:pPr lvl="2" eaLnBrk="1" hangingPunct="1">
              <a:spcBef>
                <a:spcPts val="200"/>
              </a:spcBef>
            </a:pPr>
            <a:r>
              <a:rPr lang="en-US" sz="2000" dirty="0"/>
              <a:t>Once submitted, you cannot change, unless I ask you to delete some part of the sheet!</a:t>
            </a:r>
            <a:endParaRPr lang="en-US" dirty="0"/>
          </a:p>
        </p:txBody>
      </p:sp>
    </p:spTree>
    <p:extLst>
      <p:ext uri="{BB962C8B-B14F-4D97-AF65-F5344CB8AC3E}">
        <p14:creationId xmlns:p14="http://schemas.microsoft.com/office/powerpoint/2010/main" val="1998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4800" y="0"/>
            <a:ext cx="8534400" cy="609600"/>
          </a:xfrm>
        </p:spPr>
        <p:txBody>
          <a:bodyPr/>
          <a:lstStyle/>
          <a:p>
            <a:r>
              <a:rPr lang="en-US" sz="3600" b="1" dirty="0">
                <a:latin typeface="Arial Narrow" charset="0"/>
                <a:ea typeface="ＭＳ Ｐゴシック" charset="0"/>
                <a:cs typeface="ＭＳ Ｐゴシック" charset="0"/>
              </a:rPr>
              <a:t>SP#5 – Civic Duty II: Election Participation</a:t>
            </a:r>
          </a:p>
        </p:txBody>
      </p:sp>
      <p:sp>
        <p:nvSpPr>
          <p:cNvPr id="2048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Nov. 4, 2020</a:t>
            </a:r>
          </a:p>
        </p:txBody>
      </p:sp>
      <p:sp>
        <p:nvSpPr>
          <p:cNvPr id="20485"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1444-002, Fall 2020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4370A0-B7EA-AE4E-AF79-A7E0CE9ACBD2}"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0" name="Rectangle 3">
            <a:extLst>
              <a:ext uri="{FF2B5EF4-FFF2-40B4-BE49-F238E27FC236}">
                <a16:creationId xmlns:a16="http://schemas.microsoft.com/office/drawing/2014/main" id="{F406C56F-BEC1-AF4D-AFC9-047F0A03FC23}"/>
              </a:ext>
            </a:extLst>
          </p:cNvPr>
          <p:cNvSpPr txBox="1">
            <a:spLocks noChangeArrowheads="1"/>
          </p:cNvSpPr>
          <p:nvPr/>
        </p:nvSpPr>
        <p:spPr bwMode="auto">
          <a:xfrm>
            <a:off x="486888" y="609600"/>
            <a:ext cx="8352312" cy="59593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r>
              <a:rPr lang="en-US" sz="2400" kern="0" dirty="0"/>
              <a:t>Election is over! Deadline: </a:t>
            </a:r>
            <a:r>
              <a:rPr lang="en-US" sz="2400" b="1" u="sng" kern="0" dirty="0">
                <a:solidFill>
                  <a:srgbClr val="C00000"/>
                </a:solidFill>
              </a:rPr>
              <a:t>1pm, Monday, Nov. 9</a:t>
            </a:r>
          </a:p>
          <a:p>
            <a:r>
              <a:rPr lang="en-US" sz="2400" kern="0" dirty="0"/>
              <a:t>For those with legal voting rights: You can submit three access code green sheet for 20 points total </a:t>
            </a:r>
            <a:r>
              <a:rPr lang="mr-IN" sz="2400" kern="0" dirty="0"/>
              <a:t>–</a:t>
            </a:r>
            <a:r>
              <a:rPr lang="en-US" sz="2400" kern="0" dirty="0"/>
              <a:t> one your own and two others who voted, 5 points each.  Any additional ones will earn 2 points each</a:t>
            </a:r>
          </a:p>
          <a:p>
            <a:r>
              <a:rPr lang="en-US" sz="2400" kern="0" dirty="0"/>
              <a:t>For those without legal voting rights: You can submit for the first four access code green sheets for 20 points total, 5 points each and any additional combinations 2 points each.</a:t>
            </a:r>
          </a:p>
          <a:p>
            <a:r>
              <a:rPr lang="en-US" sz="2400" kern="0" dirty="0"/>
              <a:t>Be sure to tape one side of the access code (or </a:t>
            </a:r>
            <a:r>
              <a:rPr lang="en-US" sz="2400" kern="0" dirty="0">
                <a:solidFill>
                  <a:srgbClr val="C00000"/>
                </a:solidFill>
              </a:rPr>
              <a:t>“I Voted” sticker if the voting was not using an electronic machine</a:t>
            </a:r>
            <a:r>
              <a:rPr lang="en-US" sz="2400" kern="0" dirty="0"/>
              <a:t>) on a sheet of paper with the date, the precinct number, the name of the person voted</a:t>
            </a:r>
          </a:p>
          <a:p>
            <a:r>
              <a:rPr lang="en-US" sz="2400" kern="0" dirty="0"/>
              <a:t>None of the stickers can be from the same person on someone else’s extra credit or on your own.  All of those with any of the identical persons on your extra credit sheet will get 0 credit.</a:t>
            </a:r>
          </a:p>
          <a:p>
            <a:r>
              <a:rPr lang="en-US" sz="2400" kern="0" dirty="0"/>
              <a:t>Deadline: Beginning of the class </a:t>
            </a:r>
            <a:r>
              <a:rPr lang="en-US" sz="2400" b="1" u="sng" kern="0" dirty="0">
                <a:solidFill>
                  <a:srgbClr val="C00000"/>
                </a:solidFill>
              </a:rPr>
              <a:t>Monday, Nov. 9</a:t>
            </a:r>
            <a:endParaRPr lang="en-US" sz="2000" b="1" u="sng" kern="0" dirty="0">
              <a:solidFill>
                <a:srgbClr val="C00000"/>
              </a:solidFill>
            </a:endParaRPr>
          </a:p>
        </p:txBody>
      </p:sp>
    </p:spTree>
    <p:extLst>
      <p:ext uri="{BB962C8B-B14F-4D97-AF65-F5344CB8AC3E}">
        <p14:creationId xmlns:p14="http://schemas.microsoft.com/office/powerpoint/2010/main" val="2622271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86" y="72887"/>
            <a:ext cx="7772400" cy="666521"/>
          </a:xfrm>
        </p:spPr>
        <p:txBody>
          <a:bodyPr/>
          <a:lstStyle/>
          <a:p>
            <a:r>
              <a:rPr lang="en-US" dirty="0"/>
              <a:t>Access code sheet/Sticker</a:t>
            </a:r>
          </a:p>
        </p:txBody>
      </p:sp>
      <p:sp>
        <p:nvSpPr>
          <p:cNvPr id="4" name="Date Placeholder 3"/>
          <p:cNvSpPr>
            <a:spLocks noGrp="1"/>
          </p:cNvSpPr>
          <p:nvPr>
            <p:ph type="dt" sz="half" idx="10"/>
          </p:nvPr>
        </p:nvSpPr>
        <p:spPr/>
        <p:txBody>
          <a:bodyPr/>
          <a:lstStyle/>
          <a:p>
            <a:pPr>
              <a:defRPr/>
            </a:pPr>
            <a:r>
              <a:rPr lang="en-US"/>
              <a:t>Wednesday, Nov. 4, 2020</a:t>
            </a:r>
          </a:p>
        </p:txBody>
      </p:sp>
      <p:sp>
        <p:nvSpPr>
          <p:cNvPr id="5" name="Footer Placeholder 4"/>
          <p:cNvSpPr>
            <a:spLocks noGrp="1"/>
          </p:cNvSpPr>
          <p:nvPr>
            <p:ph type="ftr" sz="quarter" idx="11"/>
          </p:nvPr>
        </p:nvSpPr>
        <p:spPr/>
        <p:txBody>
          <a:bodyPr/>
          <a:lstStyle/>
          <a:p>
            <a:pPr>
              <a:defRPr/>
            </a:pPr>
            <a:r>
              <a:rPr lang="en-US"/>
              <a:t>PHYS 1444-002, Fall 2020                    Dr. Jaehoon Yu</a:t>
            </a:r>
          </a:p>
        </p:txBody>
      </p:sp>
      <p:sp>
        <p:nvSpPr>
          <p:cNvPr id="6" name="Slide Number Placeholder 5"/>
          <p:cNvSpPr>
            <a:spLocks noGrp="1"/>
          </p:cNvSpPr>
          <p:nvPr>
            <p:ph type="sldNum" sz="quarter" idx="12"/>
          </p:nvPr>
        </p:nvSpPr>
        <p:spPr/>
        <p:txBody>
          <a:bodyPr/>
          <a:lstStyle/>
          <a:p>
            <a:pPr>
              <a:defRPr/>
            </a:pPr>
            <a:fld id="{BEF3D8A4-74EF-534D-976E-1FB9C4B72804}" type="slidenum">
              <a:rPr lang="en-US" smtClean="0"/>
              <a:pPr>
                <a:defRPr/>
              </a:pPr>
              <a:t>4</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753660" y="618095"/>
            <a:ext cx="2204762" cy="3590055"/>
          </a:xfrm>
          <a:prstGeom prst="rect">
            <a:avLst/>
          </a:prstGeom>
          <a:ln w="57150">
            <a:solidFill>
              <a:srgbClr val="C00000"/>
            </a:solidFill>
          </a:ln>
        </p:spPr>
      </p:pic>
      <p:pic>
        <p:nvPicPr>
          <p:cNvPr id="9" name="Picture 8" descr="Text, letter&#10;&#10;Description automatically generated">
            <a:extLst>
              <a:ext uri="{FF2B5EF4-FFF2-40B4-BE49-F238E27FC236}">
                <a16:creationId xmlns:a16="http://schemas.microsoft.com/office/drawing/2014/main" id="{605C802F-FCE1-FE46-B2C5-7476D10DA715}"/>
              </a:ext>
            </a:extLst>
          </p:cNvPr>
          <p:cNvPicPr>
            <a:picLocks noChangeAspect="1"/>
          </p:cNvPicPr>
          <p:nvPr/>
        </p:nvPicPr>
        <p:blipFill>
          <a:blip r:embed="rId3"/>
          <a:stretch>
            <a:fillRect/>
          </a:stretch>
        </p:blipFill>
        <p:spPr>
          <a:xfrm rot="5400000">
            <a:off x="-200628" y="1437432"/>
            <a:ext cx="5541517" cy="4156138"/>
          </a:xfrm>
          <a:prstGeom prst="rect">
            <a:avLst/>
          </a:prstGeom>
        </p:spPr>
      </p:pic>
      <p:sp>
        <p:nvSpPr>
          <p:cNvPr id="10" name="TextBox 9">
            <a:extLst>
              <a:ext uri="{FF2B5EF4-FFF2-40B4-BE49-F238E27FC236}">
                <a16:creationId xmlns:a16="http://schemas.microsoft.com/office/drawing/2014/main" id="{347313FC-C600-CE47-A767-8A85D32E5917}"/>
              </a:ext>
            </a:extLst>
          </p:cNvPr>
          <p:cNvSpPr txBox="1"/>
          <p:nvPr/>
        </p:nvSpPr>
        <p:spPr>
          <a:xfrm>
            <a:off x="5075547" y="4191000"/>
            <a:ext cx="3560991" cy="1631216"/>
          </a:xfrm>
          <a:prstGeom prst="rect">
            <a:avLst/>
          </a:prstGeom>
          <a:noFill/>
          <a:ln w="38100">
            <a:solidFill>
              <a:srgbClr val="C00000"/>
            </a:solidFill>
          </a:ln>
        </p:spPr>
        <p:txBody>
          <a:bodyPr wrap="square" rtlCol="0">
            <a:spAutoFit/>
          </a:bodyPr>
          <a:lstStyle/>
          <a:p>
            <a:r>
              <a:rPr lang="en-US" sz="2000" dirty="0">
                <a:solidFill>
                  <a:schemeClr val="accent2"/>
                </a:solidFill>
                <a:latin typeface="Arial Narrow" panose="020B0604020202020204" pitchFamily="34" charset="0"/>
                <a:cs typeface="Arial Narrow" panose="020B0604020202020204" pitchFamily="34" charset="0"/>
              </a:rPr>
              <a:t>This must be accompanied with date of the vote, the county name, the precinct number, the full name of the person voted and the signature of the person</a:t>
            </a:r>
          </a:p>
        </p:txBody>
      </p:sp>
      <p:cxnSp>
        <p:nvCxnSpPr>
          <p:cNvPr id="12" name="Curved Connector 11">
            <a:extLst>
              <a:ext uri="{FF2B5EF4-FFF2-40B4-BE49-F238E27FC236}">
                <a16:creationId xmlns:a16="http://schemas.microsoft.com/office/drawing/2014/main" id="{CA2FF31F-860E-B444-95C9-A0DEEAC41907}"/>
              </a:ext>
            </a:extLst>
          </p:cNvPr>
          <p:cNvCxnSpPr>
            <a:stCxn id="10" idx="1"/>
          </p:cNvCxnSpPr>
          <p:nvPr/>
        </p:nvCxnSpPr>
        <p:spPr bwMode="auto">
          <a:xfrm>
            <a:off x="5029200" y="5077656"/>
            <a:ext cx="914400" cy="914400"/>
          </a:xfrm>
          <a:prstGeom prst="curvedConnector3">
            <a:avLst/>
          </a:prstGeom>
          <a:noFill/>
          <a:ln w="9525" cap="flat" cmpd="sng" algn="ctr">
            <a:noFill/>
            <a:prstDash val="solid"/>
            <a:round/>
            <a:headEnd type="none" w="med" len="med"/>
            <a:tailEnd type="triangle"/>
          </a:ln>
          <a:effectLst/>
        </p:spPr>
      </p:cxnSp>
      <p:cxnSp>
        <p:nvCxnSpPr>
          <p:cNvPr id="14" name="Curved Connector 13">
            <a:extLst>
              <a:ext uri="{FF2B5EF4-FFF2-40B4-BE49-F238E27FC236}">
                <a16:creationId xmlns:a16="http://schemas.microsoft.com/office/drawing/2014/main" id="{9BD98E78-1668-5C4F-9E5E-04034AFEE446}"/>
              </a:ext>
            </a:extLst>
          </p:cNvPr>
          <p:cNvCxnSpPr>
            <a:stCxn id="10" idx="1"/>
          </p:cNvCxnSpPr>
          <p:nvPr/>
        </p:nvCxnSpPr>
        <p:spPr bwMode="auto">
          <a:xfrm>
            <a:off x="5075547" y="5006608"/>
            <a:ext cx="914400" cy="914400"/>
          </a:xfrm>
          <a:prstGeom prst="curvedConnector3">
            <a:avLst/>
          </a:prstGeom>
          <a:noFill/>
          <a:ln w="9525" cap="flat" cmpd="sng" algn="ctr">
            <a:noFill/>
            <a:prstDash val="solid"/>
            <a:round/>
            <a:headEnd type="none" w="med" len="med"/>
            <a:tailEnd type="none" w="med" len="med"/>
          </a:ln>
          <a:effectLst/>
        </p:spPr>
      </p:cxnSp>
      <p:cxnSp>
        <p:nvCxnSpPr>
          <p:cNvPr id="16" name="Curved Connector 15">
            <a:extLst>
              <a:ext uri="{FF2B5EF4-FFF2-40B4-BE49-F238E27FC236}">
                <a16:creationId xmlns:a16="http://schemas.microsoft.com/office/drawing/2014/main" id="{332B2014-49A6-C04D-A4F8-AF6E3C7AA73D}"/>
              </a:ext>
            </a:extLst>
          </p:cNvPr>
          <p:cNvCxnSpPr>
            <a:cxnSpLocks/>
            <a:stCxn id="10" idx="0"/>
            <a:endCxn id="8" idx="1"/>
          </p:cNvCxnSpPr>
          <p:nvPr/>
        </p:nvCxnSpPr>
        <p:spPr bwMode="auto">
          <a:xfrm rot="16200000" flipV="1">
            <a:off x="6518295" y="3853251"/>
            <a:ext cx="675497" cy="1"/>
          </a:xfrm>
          <a:prstGeom prst="curvedConnector5">
            <a:avLst>
              <a:gd name="adj1" fmla="val 33842"/>
              <a:gd name="adj2" fmla="val 200909600000"/>
              <a:gd name="adj3" fmla="val 66158"/>
            </a:avLst>
          </a:prstGeom>
          <a:noFill/>
          <a:ln w="57150" cap="flat" cmpd="sng" algn="ctr">
            <a:solidFill>
              <a:srgbClr val="C00000"/>
            </a:solidFill>
            <a:prstDash val="solid"/>
            <a:round/>
            <a:headEnd type="none" w="med" len="med"/>
            <a:tailEnd type="triangle"/>
          </a:ln>
          <a:effectLst/>
        </p:spPr>
      </p:cxnSp>
    </p:spTree>
    <p:extLst>
      <p:ext uri="{BB962C8B-B14F-4D97-AF65-F5344CB8AC3E}">
        <p14:creationId xmlns:p14="http://schemas.microsoft.com/office/powerpoint/2010/main" val="375948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Wednesday, Nov. 4, 2020</a:t>
            </a:r>
          </a:p>
        </p:txBody>
      </p:sp>
      <p:sp>
        <p:nvSpPr>
          <p:cNvPr id="17" name="Footer Placeholder 4"/>
          <p:cNvSpPr>
            <a:spLocks noGrp="1"/>
          </p:cNvSpPr>
          <p:nvPr>
            <p:ph type="ftr" sz="quarter" idx="11"/>
          </p:nvPr>
        </p:nvSpPr>
        <p:spPr/>
        <p:txBody>
          <a:bodyPr/>
          <a:lstStyle/>
          <a:p>
            <a:r>
              <a:rPr lang="de-DE"/>
              <a:t>PHYS 1444-002, Fall 2020                    Dr. Jaehoon Yu</a:t>
            </a:r>
            <a:endParaRPr lang="en-US"/>
          </a:p>
        </p:txBody>
      </p:sp>
      <p:sp>
        <p:nvSpPr>
          <p:cNvPr id="18" name="Slide Number Placeholder 5"/>
          <p:cNvSpPr>
            <a:spLocks noGrp="1"/>
          </p:cNvSpPr>
          <p:nvPr>
            <p:ph type="sldNum" sz="quarter" idx="12"/>
          </p:nvPr>
        </p:nvSpPr>
        <p:spPr/>
        <p:txBody>
          <a:bodyPr/>
          <a:lstStyle/>
          <a:p>
            <a:fld id="{E5C16F05-E739-D244-93FC-DE27C2B688DE}" type="slidenum">
              <a:rPr lang="en-US"/>
              <a:pPr/>
              <a:t>5</a:t>
            </a:fld>
            <a:endParaRPr lang="en-US"/>
          </a:p>
        </p:txBody>
      </p:sp>
      <p:grpSp>
        <p:nvGrpSpPr>
          <p:cNvPr id="2" name="Group 2"/>
          <p:cNvGrpSpPr>
            <a:grpSpLocks/>
          </p:cNvGrpSpPr>
          <p:nvPr/>
        </p:nvGrpSpPr>
        <p:grpSpPr bwMode="auto">
          <a:xfrm>
            <a:off x="7391400" y="-457200"/>
            <a:ext cx="5334000" cy="3657600"/>
            <a:chOff x="480" y="480"/>
            <a:chExt cx="5040" cy="3600"/>
          </a:xfrm>
        </p:grpSpPr>
        <p:pic>
          <p:nvPicPr>
            <p:cNvPr id="343043" name="Picture 3" descr="FG26_019"/>
            <p:cNvPicPr>
              <a:picLocks noChangeAspect="1" noChangeArrowheads="1"/>
            </p:cNvPicPr>
            <p:nvPr/>
          </p:nvPicPr>
          <p:blipFill>
            <a:blip r:embed="rId3"/>
            <a:srcRect/>
            <a:stretch>
              <a:fillRect/>
            </a:stretch>
          </p:blipFill>
          <p:spPr bwMode="auto">
            <a:xfrm>
              <a:off x="480" y="480"/>
              <a:ext cx="4800" cy="3600"/>
            </a:xfrm>
            <a:prstGeom prst="rect">
              <a:avLst/>
            </a:prstGeom>
            <a:noFill/>
          </p:spPr>
        </p:pic>
        <p:sp>
          <p:nvSpPr>
            <p:cNvPr id="343044" name="Rectangle 4"/>
            <p:cNvSpPr>
              <a:spLocks noChangeArrowheads="1"/>
            </p:cNvSpPr>
            <p:nvPr/>
          </p:nvSpPr>
          <p:spPr bwMode="auto">
            <a:xfrm>
              <a:off x="1968" y="816"/>
              <a:ext cx="3552" cy="28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
        <p:nvSpPr>
          <p:cNvPr id="343045" name="Rectangle 5"/>
          <p:cNvSpPr>
            <a:spLocks noGrp="1" noChangeArrowheads="1"/>
          </p:cNvSpPr>
          <p:nvPr>
            <p:ph type="body" idx="1"/>
          </p:nvPr>
        </p:nvSpPr>
        <p:spPr>
          <a:xfrm>
            <a:off x="228600" y="3048000"/>
            <a:ext cx="8458200" cy="3352800"/>
          </a:xfrm>
        </p:spPr>
        <p:txBody>
          <a:bodyPr/>
          <a:lstStyle/>
          <a:p>
            <a:pPr lvl="1"/>
            <a:r>
              <a:rPr lang="en-US" dirty="0"/>
              <a:t>The rate at which the charge leaves the capacitor equals the negative of the current flows through the resistor</a:t>
            </a:r>
          </a:p>
          <a:p>
            <a:pPr lvl="2"/>
            <a:r>
              <a:rPr lang="en-US" dirty="0">
                <a:latin typeface="Monotype Corsiva" charset="0"/>
              </a:rPr>
              <a:t>I</a:t>
            </a:r>
            <a:r>
              <a:rPr lang="en-US" dirty="0"/>
              <a:t>= - </a:t>
            </a:r>
            <a:r>
              <a:rPr lang="en-US" dirty="0" err="1"/>
              <a:t>dQ</a:t>
            </a:r>
            <a:r>
              <a:rPr lang="en-US" dirty="0"/>
              <a:t>/</a:t>
            </a:r>
            <a:r>
              <a:rPr lang="en-US" dirty="0" err="1"/>
              <a:t>dt</a:t>
            </a:r>
            <a:endParaRPr lang="en-US" dirty="0"/>
          </a:p>
          <a:p>
            <a:pPr lvl="2"/>
            <a:r>
              <a:rPr lang="en-US" dirty="0"/>
              <a:t>This is because the current is leaving the capacitor </a:t>
            </a:r>
          </a:p>
          <a:p>
            <a:pPr lvl="1"/>
            <a:r>
              <a:rPr lang="en-US" dirty="0"/>
              <a:t>Then the voltage equation becomes a differential equation</a:t>
            </a:r>
          </a:p>
        </p:txBody>
      </p:sp>
      <p:sp>
        <p:nvSpPr>
          <p:cNvPr id="343046" name="Rectangle 6"/>
          <p:cNvSpPr>
            <a:spLocks noGrp="1" noChangeArrowheads="1"/>
          </p:cNvSpPr>
          <p:nvPr>
            <p:ph type="title"/>
          </p:nvPr>
        </p:nvSpPr>
        <p:spPr>
          <a:xfrm>
            <a:off x="381000" y="76200"/>
            <a:ext cx="8534400" cy="609600"/>
          </a:xfrm>
        </p:spPr>
        <p:txBody>
          <a:bodyPr/>
          <a:lstStyle/>
          <a:p>
            <a:r>
              <a:rPr lang="en-US"/>
              <a:t> Discharging RC Circuits</a:t>
            </a:r>
          </a:p>
        </p:txBody>
      </p:sp>
      <p:graphicFrame>
        <p:nvGraphicFramePr>
          <p:cNvPr id="343047" name="Object 7"/>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4317" name="Equation" r:id="rId4" imgW="914400" imgH="190080" progId="Equation.DSMT4">
                  <p:embed/>
                </p:oleObj>
              </mc:Choice>
              <mc:Fallback>
                <p:oleObj name="Equation" r:id="rId4" imgW="914400" imgH="190080" progId="Equation.DSMT4">
                  <p:embed/>
                  <p:pic>
                    <p:nvPicPr>
                      <p:cNvPr id="34304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48" name="Object 8"/>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4318" name="Equation" r:id="rId6" imgW="914400" imgH="190080" progId="Equation.DSMT4">
                  <p:embed/>
                </p:oleObj>
              </mc:Choice>
              <mc:Fallback>
                <p:oleObj name="Equation" r:id="rId6" imgW="914400" imgH="190080" progId="Equation.DSMT4">
                  <p:embed/>
                  <p:pic>
                    <p:nvPicPr>
                      <p:cNvPr id="34304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49" name="Object 9"/>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4319" name="Equation" r:id="rId7" imgW="914400" imgH="190080" progId="Equation.DSMT4">
                  <p:embed/>
                </p:oleObj>
              </mc:Choice>
              <mc:Fallback>
                <p:oleObj name="Equation" r:id="rId7" imgW="914400" imgH="190080" progId="Equation.DSMT4">
                  <p:embed/>
                  <p:pic>
                    <p:nvPicPr>
                      <p:cNvPr id="343049"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3050" name="Rectangle 10"/>
          <p:cNvSpPr>
            <a:spLocks noChangeArrowheads="1"/>
          </p:cNvSpPr>
          <p:nvPr/>
        </p:nvSpPr>
        <p:spPr bwMode="auto">
          <a:xfrm>
            <a:off x="228600" y="685800"/>
            <a:ext cx="7391400" cy="2438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When a capacitor is already charged, it is allowed to discharge through a resistance R.</a:t>
            </a:r>
          </a:p>
          <a:p>
            <a:pPr marL="742950" lvl="1" indent="-285750">
              <a:spcBef>
                <a:spcPct val="20000"/>
              </a:spcBef>
              <a:buFontTx/>
              <a:buChar char="–"/>
            </a:pPr>
            <a:r>
              <a:rPr lang="en-US" sz="2800" dirty="0">
                <a:solidFill>
                  <a:srgbClr val="660066"/>
                </a:solidFill>
                <a:latin typeface="Arial Narrow" charset="0"/>
                <a:ea typeface="ＭＳ Ｐゴシック" charset="-128"/>
              </a:rPr>
              <a:t>When the switch S is closed, the voltage across the resistor at any instant equals that across the capacitor. Thus IR=Q/C.</a:t>
            </a:r>
          </a:p>
        </p:txBody>
      </p:sp>
      <p:graphicFrame>
        <p:nvGraphicFramePr>
          <p:cNvPr id="343051" name="Object 11"/>
          <p:cNvGraphicFramePr>
            <a:graphicFrameLocks noChangeAspect="1"/>
          </p:cNvGraphicFramePr>
          <p:nvPr/>
        </p:nvGraphicFramePr>
        <p:xfrm>
          <a:off x="1114425" y="5338763"/>
          <a:ext cx="1171575" cy="757237"/>
        </p:xfrm>
        <a:graphic>
          <a:graphicData uri="http://schemas.openxmlformats.org/presentationml/2006/ole">
            <mc:AlternateContent xmlns:mc="http://schemas.openxmlformats.org/markup-compatibility/2006">
              <mc:Choice xmlns:v="urn:schemas-microsoft-com:vml" Requires="v">
                <p:oleObj spid="_x0000_s254320" name="Equation" r:id="rId8" imgW="571320" imgH="368280" progId="Equation.DSMT4">
                  <p:embed/>
                </p:oleObj>
              </mc:Choice>
              <mc:Fallback>
                <p:oleObj name="Equation" r:id="rId8" imgW="571320" imgH="368280" progId="Equation.DSMT4">
                  <p:embed/>
                  <p:pic>
                    <p:nvPicPr>
                      <p:cNvPr id="343051"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4425" y="5338763"/>
                        <a:ext cx="1171575" cy="75723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52" name="Object 12"/>
          <p:cNvGraphicFramePr>
            <a:graphicFrameLocks noChangeAspect="1"/>
          </p:cNvGraphicFramePr>
          <p:nvPr/>
        </p:nvGraphicFramePr>
        <p:xfrm>
          <a:off x="5181600" y="5334000"/>
          <a:ext cx="728663" cy="835025"/>
        </p:xfrm>
        <a:graphic>
          <a:graphicData uri="http://schemas.openxmlformats.org/presentationml/2006/ole">
            <mc:AlternateContent xmlns:mc="http://schemas.openxmlformats.org/markup-compatibility/2006">
              <mc:Choice xmlns:v="urn:schemas-microsoft-com:vml" Requires="v">
                <p:oleObj spid="_x0000_s254321" name="Equation" r:id="rId10" imgW="355320" imgH="406080" progId="Equation.DSMT4">
                  <p:embed/>
                </p:oleObj>
              </mc:Choice>
              <mc:Fallback>
                <p:oleObj name="Equation" r:id="rId10" imgW="355320" imgH="406080" progId="Equation.DSMT4">
                  <p:embed/>
                  <p:pic>
                    <p:nvPicPr>
                      <p:cNvPr id="343052"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81600" y="5334000"/>
                        <a:ext cx="728663" cy="8350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3053" name="AutoShape 13"/>
          <p:cNvSpPr>
            <a:spLocks noChangeArrowheads="1"/>
          </p:cNvSpPr>
          <p:nvPr/>
        </p:nvSpPr>
        <p:spPr bwMode="auto">
          <a:xfrm>
            <a:off x="2998788" y="5426075"/>
            <a:ext cx="2105025" cy="730250"/>
          </a:xfrm>
          <a:prstGeom prst="rightArrow">
            <a:avLst>
              <a:gd name="adj1" fmla="val 50000"/>
              <a:gd name="adj2" fmla="val 7206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Rearrange terms</a:t>
            </a:r>
          </a:p>
        </p:txBody>
      </p:sp>
      <p:graphicFrame>
        <p:nvGraphicFramePr>
          <p:cNvPr id="343054" name="Object 14"/>
          <p:cNvGraphicFramePr>
            <a:graphicFrameLocks noChangeAspect="1"/>
          </p:cNvGraphicFramePr>
          <p:nvPr/>
        </p:nvGraphicFramePr>
        <p:xfrm>
          <a:off x="2301875" y="5334000"/>
          <a:ext cx="365125" cy="757238"/>
        </p:xfrm>
        <a:graphic>
          <a:graphicData uri="http://schemas.openxmlformats.org/presentationml/2006/ole">
            <mc:AlternateContent xmlns:mc="http://schemas.openxmlformats.org/markup-compatibility/2006">
              <mc:Choice xmlns:v="urn:schemas-microsoft-com:vml" Requires="v">
                <p:oleObj spid="_x0000_s254322" name="Equation" r:id="rId12" imgW="177480" imgH="368280" progId="Equation.DSMT4">
                  <p:embed/>
                </p:oleObj>
              </mc:Choice>
              <mc:Fallback>
                <p:oleObj name="Equation" r:id="rId12" imgW="177480" imgH="368280" progId="Equation.DSMT4">
                  <p:embed/>
                  <p:pic>
                    <p:nvPicPr>
                      <p:cNvPr id="343054"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01875" y="5334000"/>
                        <a:ext cx="365125" cy="7572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55" name="Object 15"/>
          <p:cNvGraphicFramePr>
            <a:graphicFrameLocks noChangeAspect="1"/>
          </p:cNvGraphicFramePr>
          <p:nvPr/>
        </p:nvGraphicFramePr>
        <p:xfrm>
          <a:off x="5949950" y="5340350"/>
          <a:ext cx="755650" cy="755650"/>
        </p:xfrm>
        <a:graphic>
          <a:graphicData uri="http://schemas.openxmlformats.org/presentationml/2006/ole">
            <mc:AlternateContent xmlns:mc="http://schemas.openxmlformats.org/markup-compatibility/2006">
              <mc:Choice xmlns:v="urn:schemas-microsoft-com:vml" Requires="v">
                <p:oleObj spid="_x0000_s254323" name="Equation" r:id="rId14" imgW="368280" imgH="368280" progId="Equation.DSMT4">
                  <p:embed/>
                </p:oleObj>
              </mc:Choice>
              <mc:Fallback>
                <p:oleObj name="Equation" r:id="rId14" imgW="368280" imgH="368280" progId="Equation.DSMT4">
                  <p:embed/>
                  <p:pic>
                    <p:nvPicPr>
                      <p:cNvPr id="343055"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9950" y="5340350"/>
                        <a:ext cx="755650" cy="7556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1889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3050">
                                            <p:txEl>
                                              <p:pRg st="0" end="0"/>
                                            </p:txEl>
                                          </p:spTgt>
                                        </p:tgtEl>
                                        <p:attrNameLst>
                                          <p:attrName>style.visibility</p:attrName>
                                        </p:attrNameLst>
                                      </p:cBhvr>
                                      <p:to>
                                        <p:strVal val="visible"/>
                                      </p:to>
                                    </p:set>
                                    <p:animEffect transition="in" filter="wipe(left)">
                                      <p:cBhvr>
                                        <p:cTn id="7" dur="500"/>
                                        <p:tgtEl>
                                          <p:spTgt spid="3430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43050">
                                            <p:txEl>
                                              <p:pRg st="1" end="1"/>
                                            </p:txEl>
                                          </p:spTgt>
                                        </p:tgtEl>
                                        <p:attrNameLst>
                                          <p:attrName>style.visibility</p:attrName>
                                        </p:attrNameLst>
                                      </p:cBhvr>
                                      <p:to>
                                        <p:strVal val="visible"/>
                                      </p:to>
                                    </p:set>
                                    <p:animEffect transition="in" filter="wipe(left)">
                                      <p:cBhvr>
                                        <p:cTn id="19" dur="500"/>
                                        <p:tgtEl>
                                          <p:spTgt spid="343050">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43045">
                                            <p:txEl>
                                              <p:pRg st="0" end="0"/>
                                            </p:txEl>
                                          </p:spTgt>
                                        </p:tgtEl>
                                        <p:attrNameLst>
                                          <p:attrName>style.visibility</p:attrName>
                                        </p:attrNameLst>
                                      </p:cBhvr>
                                      <p:to>
                                        <p:strVal val="visible"/>
                                      </p:to>
                                    </p:set>
                                    <p:animEffect transition="in" filter="wipe(left)">
                                      <p:cBhvr>
                                        <p:cTn id="24" dur="500"/>
                                        <p:tgtEl>
                                          <p:spTgt spid="343045">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43045">
                                            <p:txEl>
                                              <p:pRg st="1" end="1"/>
                                            </p:txEl>
                                          </p:spTgt>
                                        </p:tgtEl>
                                        <p:attrNameLst>
                                          <p:attrName>style.visibility</p:attrName>
                                        </p:attrNameLst>
                                      </p:cBhvr>
                                      <p:to>
                                        <p:strVal val="visible"/>
                                      </p:to>
                                    </p:set>
                                    <p:animEffect transition="in" filter="wipe(left)">
                                      <p:cBhvr>
                                        <p:cTn id="29" dur="500"/>
                                        <p:tgtEl>
                                          <p:spTgt spid="343045">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343045">
                                            <p:txEl>
                                              <p:pRg st="2" end="2"/>
                                            </p:txEl>
                                          </p:spTgt>
                                        </p:tgtEl>
                                        <p:attrNameLst>
                                          <p:attrName>style.visibility</p:attrName>
                                        </p:attrNameLst>
                                      </p:cBhvr>
                                      <p:to>
                                        <p:strVal val="visible"/>
                                      </p:to>
                                    </p:set>
                                    <p:animEffect transition="in" filter="wipe(left)">
                                      <p:cBhvr>
                                        <p:cTn id="34" dur="500"/>
                                        <p:tgtEl>
                                          <p:spTgt spid="34304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43045">
                                            <p:txEl>
                                              <p:pRg st="3" end="3"/>
                                            </p:txEl>
                                          </p:spTgt>
                                        </p:tgtEl>
                                        <p:attrNameLst>
                                          <p:attrName>style.visibility</p:attrName>
                                        </p:attrNameLst>
                                      </p:cBhvr>
                                      <p:to>
                                        <p:strVal val="visible"/>
                                      </p:to>
                                    </p:set>
                                    <p:animEffect transition="in" filter="wipe(left)">
                                      <p:cBhvr>
                                        <p:cTn id="39" dur="500"/>
                                        <p:tgtEl>
                                          <p:spTgt spid="343045">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43051"/>
                                        </p:tgtEl>
                                        <p:attrNameLst>
                                          <p:attrName>style.visibility</p:attrName>
                                        </p:attrNameLst>
                                      </p:cBhvr>
                                      <p:to>
                                        <p:strVal val="visible"/>
                                      </p:to>
                                    </p:set>
                                    <p:animEffect transition="in" filter="wipe(left)">
                                      <p:cBhvr>
                                        <p:cTn id="44" dur="500"/>
                                        <p:tgtEl>
                                          <p:spTgt spid="34305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43054"/>
                                        </p:tgtEl>
                                        <p:attrNameLst>
                                          <p:attrName>style.visibility</p:attrName>
                                        </p:attrNameLst>
                                      </p:cBhvr>
                                      <p:to>
                                        <p:strVal val="visible"/>
                                      </p:to>
                                    </p:set>
                                    <p:animEffect transition="in" filter="wipe(left)">
                                      <p:cBhvr>
                                        <p:cTn id="49" dur="500"/>
                                        <p:tgtEl>
                                          <p:spTgt spid="34305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43053"/>
                                        </p:tgtEl>
                                        <p:attrNameLst>
                                          <p:attrName>style.visibility</p:attrName>
                                        </p:attrNameLst>
                                      </p:cBhvr>
                                      <p:to>
                                        <p:strVal val="visible"/>
                                      </p:to>
                                    </p:set>
                                    <p:animEffect transition="in" filter="wipe(left)">
                                      <p:cBhvr>
                                        <p:cTn id="54" dur="500"/>
                                        <p:tgtEl>
                                          <p:spTgt spid="34305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43052"/>
                                        </p:tgtEl>
                                        <p:attrNameLst>
                                          <p:attrName>style.visibility</p:attrName>
                                        </p:attrNameLst>
                                      </p:cBhvr>
                                      <p:to>
                                        <p:strVal val="visible"/>
                                      </p:to>
                                    </p:set>
                                    <p:animEffect transition="in" filter="wipe(left)">
                                      <p:cBhvr>
                                        <p:cTn id="59" dur="500"/>
                                        <p:tgtEl>
                                          <p:spTgt spid="34305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43055"/>
                                        </p:tgtEl>
                                        <p:attrNameLst>
                                          <p:attrName>style.visibility</p:attrName>
                                        </p:attrNameLst>
                                      </p:cBhvr>
                                      <p:to>
                                        <p:strVal val="visible"/>
                                      </p:to>
                                    </p:set>
                                    <p:animEffect transition="in" filter="wipe(left)">
                                      <p:cBhvr>
                                        <p:cTn id="64" dur="500"/>
                                        <p:tgtEl>
                                          <p:spTgt spid="343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5" grpId="0" build="p"/>
      <p:bldP spid="343050" grpId="0" build="p"/>
      <p:bldP spid="3430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a:t>Wednesday, Nov. 4, 2020</a:t>
            </a:r>
          </a:p>
        </p:txBody>
      </p:sp>
      <p:sp>
        <p:nvSpPr>
          <p:cNvPr id="21" name="Footer Placeholder 4"/>
          <p:cNvSpPr>
            <a:spLocks noGrp="1"/>
          </p:cNvSpPr>
          <p:nvPr>
            <p:ph type="ftr" sz="quarter" idx="11"/>
          </p:nvPr>
        </p:nvSpPr>
        <p:spPr/>
        <p:txBody>
          <a:bodyPr/>
          <a:lstStyle/>
          <a:p>
            <a:r>
              <a:rPr lang="de-DE"/>
              <a:t>PHYS 1444-002, Fall 2020                    Dr. Jaehoon Yu</a:t>
            </a:r>
            <a:endParaRPr lang="en-US"/>
          </a:p>
        </p:txBody>
      </p:sp>
      <p:sp>
        <p:nvSpPr>
          <p:cNvPr id="22" name="Slide Number Placeholder 5"/>
          <p:cNvSpPr>
            <a:spLocks noGrp="1"/>
          </p:cNvSpPr>
          <p:nvPr>
            <p:ph type="sldNum" sz="quarter" idx="12"/>
          </p:nvPr>
        </p:nvSpPr>
        <p:spPr/>
        <p:txBody>
          <a:bodyPr/>
          <a:lstStyle/>
          <a:p>
            <a:fld id="{FEE9D4CA-406F-DC4C-B0CF-5F5D38D9E15A}" type="slidenum">
              <a:rPr lang="en-US"/>
              <a:pPr/>
              <a:t>6</a:t>
            </a:fld>
            <a:endParaRPr lang="en-US"/>
          </a:p>
        </p:txBody>
      </p:sp>
      <p:sp>
        <p:nvSpPr>
          <p:cNvPr id="344066" name="Rectangle 2"/>
          <p:cNvSpPr>
            <a:spLocks noGrp="1" noChangeArrowheads="1"/>
          </p:cNvSpPr>
          <p:nvPr>
            <p:ph type="body" idx="1"/>
          </p:nvPr>
        </p:nvSpPr>
        <p:spPr>
          <a:xfrm>
            <a:off x="152400" y="685800"/>
            <a:ext cx="8458200" cy="5715000"/>
          </a:xfrm>
        </p:spPr>
        <p:txBody>
          <a:bodyPr/>
          <a:lstStyle/>
          <a:p>
            <a:pPr lvl="1">
              <a:lnSpc>
                <a:spcPct val="90000"/>
              </a:lnSpc>
            </a:pPr>
            <a:r>
              <a:rPr lang="en-US" dirty="0"/>
              <a:t>Now, let’s integrate from </a:t>
            </a:r>
            <a:r>
              <a:rPr lang="en-US" dirty="0" err="1"/>
              <a:t>t</a:t>
            </a:r>
            <a:r>
              <a:rPr lang="en-US" dirty="0"/>
              <a:t>=0 when the charge is Q</a:t>
            </a:r>
            <a:r>
              <a:rPr lang="en-US" baseline="-25000" dirty="0"/>
              <a:t>0</a:t>
            </a:r>
            <a:r>
              <a:rPr lang="en-US" dirty="0"/>
              <a:t> to </a:t>
            </a:r>
            <a:r>
              <a:rPr lang="en-US" dirty="0" err="1"/>
              <a:t>t</a:t>
            </a:r>
            <a:r>
              <a:rPr lang="en-US" dirty="0"/>
              <a:t> when the charge is Q</a:t>
            </a:r>
          </a:p>
          <a:p>
            <a:pPr lvl="1">
              <a:lnSpc>
                <a:spcPct val="90000"/>
              </a:lnSpc>
            </a:pPr>
            <a:endParaRPr lang="en-US" dirty="0"/>
          </a:p>
          <a:p>
            <a:pPr lvl="1">
              <a:lnSpc>
                <a:spcPct val="90000"/>
              </a:lnSpc>
            </a:pPr>
            <a:r>
              <a:rPr lang="en-US" dirty="0"/>
              <a:t>The result is</a:t>
            </a:r>
          </a:p>
          <a:p>
            <a:pPr lvl="1">
              <a:lnSpc>
                <a:spcPct val="90000"/>
              </a:lnSpc>
            </a:pPr>
            <a:r>
              <a:rPr lang="en-US" dirty="0"/>
              <a:t>Thus, we obtain</a:t>
            </a:r>
          </a:p>
          <a:p>
            <a:pPr lvl="1">
              <a:lnSpc>
                <a:spcPct val="90000"/>
              </a:lnSpc>
            </a:pPr>
            <a:endParaRPr lang="en-US" dirty="0"/>
          </a:p>
          <a:p>
            <a:pPr lvl="1">
              <a:lnSpc>
                <a:spcPct val="90000"/>
              </a:lnSpc>
            </a:pPr>
            <a:r>
              <a:rPr lang="en-US" dirty="0"/>
              <a:t>What does this tell you about the charge on the capacitor?</a:t>
            </a:r>
          </a:p>
          <a:p>
            <a:pPr lvl="2">
              <a:lnSpc>
                <a:spcPct val="90000"/>
              </a:lnSpc>
            </a:pPr>
            <a:r>
              <a:rPr lang="en-US" dirty="0"/>
              <a:t>It decreases exponentially w/ time at the time constant RC</a:t>
            </a:r>
          </a:p>
          <a:p>
            <a:pPr lvl="2">
              <a:lnSpc>
                <a:spcPct val="90000"/>
              </a:lnSpc>
            </a:pPr>
            <a:r>
              <a:rPr lang="en-US" dirty="0"/>
              <a:t>Just like the case of charging</a:t>
            </a:r>
          </a:p>
          <a:p>
            <a:pPr lvl="1">
              <a:lnSpc>
                <a:spcPct val="90000"/>
              </a:lnSpc>
            </a:pPr>
            <a:r>
              <a:rPr lang="en-US" dirty="0"/>
              <a:t>The current is:</a:t>
            </a:r>
          </a:p>
          <a:p>
            <a:pPr lvl="1">
              <a:lnSpc>
                <a:spcPct val="90000"/>
              </a:lnSpc>
            </a:pPr>
            <a:endParaRPr lang="en-US" dirty="0"/>
          </a:p>
          <a:p>
            <a:pPr lvl="2">
              <a:lnSpc>
                <a:spcPct val="90000"/>
              </a:lnSpc>
            </a:pPr>
            <a:r>
              <a:rPr lang="en-US" dirty="0"/>
              <a:t>The current also decreases exponentially w/ time w/ the time constant RC</a:t>
            </a:r>
          </a:p>
        </p:txBody>
      </p:sp>
      <p:sp>
        <p:nvSpPr>
          <p:cNvPr id="344067" name="Rectangle 3"/>
          <p:cNvSpPr>
            <a:spLocks noGrp="1" noChangeArrowheads="1"/>
          </p:cNvSpPr>
          <p:nvPr>
            <p:ph type="title"/>
          </p:nvPr>
        </p:nvSpPr>
        <p:spPr>
          <a:xfrm>
            <a:off x="381000" y="76200"/>
            <a:ext cx="8534400" cy="609600"/>
          </a:xfrm>
        </p:spPr>
        <p:txBody>
          <a:bodyPr/>
          <a:lstStyle/>
          <a:p>
            <a:r>
              <a:rPr lang="en-US"/>
              <a:t> Discharging RC Circuits</a:t>
            </a:r>
          </a:p>
        </p:txBody>
      </p:sp>
      <p:graphicFrame>
        <p:nvGraphicFramePr>
          <p:cNvPr id="344068"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5653" name="Equation" r:id="rId3" imgW="914400" imgH="190080" progId="Equation.DSMT4">
                  <p:embed/>
                </p:oleObj>
              </mc:Choice>
              <mc:Fallback>
                <p:oleObj name="Equation" r:id="rId3" imgW="914400" imgH="190080" progId="Equation.DSMT4">
                  <p:embed/>
                  <p:pic>
                    <p:nvPicPr>
                      <p:cNvPr id="34406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69"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5654" name="Equation" r:id="rId5" imgW="914400" imgH="190080" progId="Equation.DSMT4">
                  <p:embed/>
                </p:oleObj>
              </mc:Choice>
              <mc:Fallback>
                <p:oleObj name="Equation" r:id="rId5" imgW="914400" imgH="190080" progId="Equation.DSMT4">
                  <p:embed/>
                  <p:pic>
                    <p:nvPicPr>
                      <p:cNvPr id="344069"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0"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5655" name="Equation" r:id="rId6" imgW="914400" imgH="190080" progId="Equation.DSMT4">
                  <p:embed/>
                </p:oleObj>
              </mc:Choice>
              <mc:Fallback>
                <p:oleObj name="Equation" r:id="rId6" imgW="914400" imgH="190080" progId="Equation.DSMT4">
                  <p:embed/>
                  <p:pic>
                    <p:nvPicPr>
                      <p:cNvPr id="34407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1" name="Object 7"/>
          <p:cNvGraphicFramePr>
            <a:graphicFrameLocks noChangeAspect="1"/>
          </p:cNvGraphicFramePr>
          <p:nvPr/>
        </p:nvGraphicFramePr>
        <p:xfrm>
          <a:off x="4038600" y="990600"/>
          <a:ext cx="1271588" cy="969963"/>
        </p:xfrm>
        <a:graphic>
          <a:graphicData uri="http://schemas.openxmlformats.org/presentationml/2006/ole">
            <mc:AlternateContent xmlns:mc="http://schemas.openxmlformats.org/markup-compatibility/2006">
              <mc:Choice xmlns:v="urn:schemas-microsoft-com:vml" Requires="v">
                <p:oleObj spid="_x0000_s255656" name="Equation" r:id="rId7" imgW="533160" imgH="406080" progId="Equation.DSMT4">
                  <p:embed/>
                </p:oleObj>
              </mc:Choice>
              <mc:Fallback>
                <p:oleObj name="Equation" r:id="rId7" imgW="533160" imgH="406080" progId="Equation.DSMT4">
                  <p:embed/>
                  <p:pic>
                    <p:nvPicPr>
                      <p:cNvPr id="344071"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990600"/>
                        <a:ext cx="1271588" cy="96996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2" name="Object 8"/>
          <p:cNvGraphicFramePr>
            <a:graphicFrameLocks noChangeAspect="1"/>
          </p:cNvGraphicFramePr>
          <p:nvPr/>
        </p:nvGraphicFramePr>
        <p:xfrm>
          <a:off x="2870200" y="1946275"/>
          <a:ext cx="1092200" cy="600075"/>
        </p:xfrm>
        <a:graphic>
          <a:graphicData uri="http://schemas.openxmlformats.org/presentationml/2006/ole">
            <mc:AlternateContent xmlns:mc="http://schemas.openxmlformats.org/markup-compatibility/2006">
              <mc:Choice xmlns:v="urn:schemas-microsoft-com:vml" Requires="v">
                <p:oleObj spid="_x0000_s255657" name="Equation" r:id="rId9" imgW="533160" imgH="291960" progId="Equation.DSMT4">
                  <p:embed/>
                </p:oleObj>
              </mc:Choice>
              <mc:Fallback>
                <p:oleObj name="Equation" r:id="rId9" imgW="533160" imgH="291960" progId="Equation.DSMT4">
                  <p:embed/>
                  <p:pic>
                    <p:nvPicPr>
                      <p:cNvPr id="344072"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70200" y="1946275"/>
                        <a:ext cx="1092200" cy="6000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3" name="Object 9"/>
          <p:cNvGraphicFramePr>
            <a:graphicFrameLocks noChangeAspect="1"/>
          </p:cNvGraphicFramePr>
          <p:nvPr/>
        </p:nvGraphicFramePr>
        <p:xfrm>
          <a:off x="3276600" y="2743200"/>
          <a:ext cx="2514600" cy="666750"/>
        </p:xfrm>
        <a:graphic>
          <a:graphicData uri="http://schemas.openxmlformats.org/presentationml/2006/ole">
            <mc:AlternateContent xmlns:mc="http://schemas.openxmlformats.org/markup-compatibility/2006">
              <mc:Choice xmlns:v="urn:schemas-microsoft-com:vml" Requires="v">
                <p:oleObj spid="_x0000_s255658" name="Equation" r:id="rId11" imgW="914400" imgH="241200" progId="Equation.DSMT4">
                  <p:embed/>
                </p:oleObj>
              </mc:Choice>
              <mc:Fallback>
                <p:oleObj name="Equation" r:id="rId11" imgW="914400" imgH="241200" progId="Equation.DSMT4">
                  <p:embed/>
                  <p:pic>
                    <p:nvPicPr>
                      <p:cNvPr id="344073"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76600" y="2743200"/>
                        <a:ext cx="2514600" cy="666750"/>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44074" name="Object 10"/>
          <p:cNvGraphicFramePr>
            <a:graphicFrameLocks noChangeAspect="1"/>
          </p:cNvGraphicFramePr>
          <p:nvPr/>
        </p:nvGraphicFramePr>
        <p:xfrm>
          <a:off x="2960688" y="4945063"/>
          <a:ext cx="468312" cy="314325"/>
        </p:xfrm>
        <a:graphic>
          <a:graphicData uri="http://schemas.openxmlformats.org/presentationml/2006/ole">
            <mc:AlternateContent xmlns:mc="http://schemas.openxmlformats.org/markup-compatibility/2006">
              <mc:Choice xmlns:v="urn:schemas-microsoft-com:vml" Requires="v">
                <p:oleObj spid="_x0000_s255659" name="Equation" r:id="rId13" imgW="228600" imgH="152280" progId="Equation.DSMT4">
                  <p:embed/>
                </p:oleObj>
              </mc:Choice>
              <mc:Fallback>
                <p:oleObj name="Equation" r:id="rId13" imgW="228600" imgH="152280" progId="Equation.DSMT4">
                  <p:embed/>
                  <p:pic>
                    <p:nvPicPr>
                      <p:cNvPr id="344074"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60688" y="4945063"/>
                        <a:ext cx="468312" cy="314325"/>
                      </a:xfrm>
                      <a:prstGeom prst="rect">
                        <a:avLst/>
                      </a:prstGeom>
                      <a:noFill/>
                      <a:ln>
                        <a:noFill/>
                      </a:ln>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4075" name="Object 11"/>
          <p:cNvGraphicFramePr>
            <a:graphicFrameLocks noChangeAspect="1"/>
          </p:cNvGraphicFramePr>
          <p:nvPr/>
        </p:nvGraphicFramePr>
        <p:xfrm>
          <a:off x="5864225" y="4857750"/>
          <a:ext cx="1908175" cy="552450"/>
        </p:xfrm>
        <a:graphic>
          <a:graphicData uri="http://schemas.openxmlformats.org/presentationml/2006/ole">
            <mc:AlternateContent xmlns:mc="http://schemas.openxmlformats.org/markup-compatibility/2006">
              <mc:Choice xmlns:v="urn:schemas-microsoft-com:vml" Requires="v">
                <p:oleObj spid="_x0000_s255660" name="Equation" r:id="rId15" imgW="838080" imgH="241200" progId="Equation.DSMT4">
                  <p:embed/>
                </p:oleObj>
              </mc:Choice>
              <mc:Fallback>
                <p:oleObj name="Equation" r:id="rId15" imgW="838080" imgH="241200" progId="Equation.DSMT4">
                  <p:embed/>
                  <p:pic>
                    <p:nvPicPr>
                      <p:cNvPr id="344075" name="Object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64225" y="4857750"/>
                        <a:ext cx="1908175" cy="5524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44076" name="Oval 12"/>
          <p:cNvSpPr>
            <a:spLocks noChangeArrowheads="1"/>
          </p:cNvSpPr>
          <p:nvPr/>
        </p:nvSpPr>
        <p:spPr bwMode="auto">
          <a:xfrm>
            <a:off x="4267200" y="4724400"/>
            <a:ext cx="533400" cy="838200"/>
          </a:xfrm>
          <a:prstGeom prst="ellipse">
            <a:avLst/>
          </a:prstGeom>
          <a:noFill/>
          <a:ln w="38100">
            <a:solidFill>
              <a:srgbClr val="CC0000"/>
            </a:solidFill>
            <a:round/>
            <a:headEnd/>
            <a:tailEnd/>
          </a:ln>
          <a:effectLst/>
        </p:spPr>
        <p:txBody>
          <a:bodyPr anchor="ctr">
            <a:prstTxWarp prst="textNoShape">
              <a:avLst/>
            </a:prstTxWarp>
            <a:spAutoFit/>
          </a:bodyPr>
          <a:lstStyle/>
          <a:p>
            <a:endParaRPr lang="en-US"/>
          </a:p>
        </p:txBody>
      </p:sp>
      <p:graphicFrame>
        <p:nvGraphicFramePr>
          <p:cNvPr id="344077" name="Object 13"/>
          <p:cNvGraphicFramePr>
            <a:graphicFrameLocks noChangeAspect="1"/>
          </p:cNvGraphicFramePr>
          <p:nvPr/>
        </p:nvGraphicFramePr>
        <p:xfrm>
          <a:off x="3962400" y="1828800"/>
          <a:ext cx="962025" cy="835025"/>
        </p:xfrm>
        <a:graphic>
          <a:graphicData uri="http://schemas.openxmlformats.org/presentationml/2006/ole">
            <mc:AlternateContent xmlns:mc="http://schemas.openxmlformats.org/markup-compatibility/2006">
              <mc:Choice xmlns:v="urn:schemas-microsoft-com:vml" Requires="v">
                <p:oleObj spid="_x0000_s255661" name="Equation" r:id="rId17" imgW="469800" imgH="406080" progId="Equation.DSMT4">
                  <p:embed/>
                </p:oleObj>
              </mc:Choice>
              <mc:Fallback>
                <p:oleObj name="Equation" r:id="rId17" imgW="469800" imgH="406080" progId="Equation.DSMT4">
                  <p:embed/>
                  <p:pic>
                    <p:nvPicPr>
                      <p:cNvPr id="344077" name="Object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962400" y="1828800"/>
                        <a:ext cx="962025" cy="8350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8" name="Object 14"/>
          <p:cNvGraphicFramePr>
            <a:graphicFrameLocks noChangeAspect="1"/>
          </p:cNvGraphicFramePr>
          <p:nvPr/>
        </p:nvGraphicFramePr>
        <p:xfrm>
          <a:off x="4884738" y="1833563"/>
          <a:ext cx="754062" cy="757237"/>
        </p:xfrm>
        <a:graphic>
          <a:graphicData uri="http://schemas.openxmlformats.org/presentationml/2006/ole">
            <mc:AlternateContent xmlns:mc="http://schemas.openxmlformats.org/markup-compatibility/2006">
              <mc:Choice xmlns:v="urn:schemas-microsoft-com:vml" Requires="v">
                <p:oleObj spid="_x0000_s255662" name="Equation" r:id="rId19" imgW="368280" imgH="368280" progId="Equation.DSMT4">
                  <p:embed/>
                </p:oleObj>
              </mc:Choice>
              <mc:Fallback>
                <p:oleObj name="Equation" r:id="rId19" imgW="368280" imgH="368280" progId="Equation.DSMT4">
                  <p:embed/>
                  <p:pic>
                    <p:nvPicPr>
                      <p:cNvPr id="344078" name="Object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884738" y="1833563"/>
                        <a:ext cx="754062" cy="75723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9" name="Object 15"/>
          <p:cNvGraphicFramePr>
            <a:graphicFrameLocks noChangeAspect="1"/>
          </p:cNvGraphicFramePr>
          <p:nvPr/>
        </p:nvGraphicFramePr>
        <p:xfrm>
          <a:off x="3405188" y="4724400"/>
          <a:ext cx="938212" cy="757238"/>
        </p:xfrm>
        <a:graphic>
          <a:graphicData uri="http://schemas.openxmlformats.org/presentationml/2006/ole">
            <mc:AlternateContent xmlns:mc="http://schemas.openxmlformats.org/markup-compatibility/2006">
              <mc:Choice xmlns:v="urn:schemas-microsoft-com:vml" Requires="v">
                <p:oleObj spid="_x0000_s255663" name="Equation" r:id="rId21" imgW="457200" imgH="368280" progId="Equation.DSMT4">
                  <p:embed/>
                </p:oleObj>
              </mc:Choice>
              <mc:Fallback>
                <p:oleObj name="Equation" r:id="rId21" imgW="457200" imgH="368280" progId="Equation.DSMT4">
                  <p:embed/>
                  <p:pic>
                    <p:nvPicPr>
                      <p:cNvPr id="344079" name="Object 1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405188" y="4724400"/>
                        <a:ext cx="938212" cy="757238"/>
                      </a:xfrm>
                      <a:prstGeom prst="rect">
                        <a:avLst/>
                      </a:prstGeom>
                      <a:noFill/>
                      <a:ln>
                        <a:noFill/>
                      </a:ln>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4080" name="Object 16"/>
          <p:cNvGraphicFramePr>
            <a:graphicFrameLocks noChangeAspect="1"/>
          </p:cNvGraphicFramePr>
          <p:nvPr/>
        </p:nvGraphicFramePr>
        <p:xfrm>
          <a:off x="4287838" y="4724400"/>
          <a:ext cx="1198562" cy="757238"/>
        </p:xfrm>
        <a:graphic>
          <a:graphicData uri="http://schemas.openxmlformats.org/presentationml/2006/ole">
            <mc:AlternateContent xmlns:mc="http://schemas.openxmlformats.org/markup-compatibility/2006">
              <mc:Choice xmlns:v="urn:schemas-microsoft-com:vml" Requires="v">
                <p:oleObj spid="_x0000_s255664" name="Equation" r:id="rId23" imgW="583920" imgH="368280" progId="Equation.DSMT4">
                  <p:embed/>
                </p:oleObj>
              </mc:Choice>
              <mc:Fallback>
                <p:oleObj name="Equation" r:id="rId23" imgW="583920" imgH="368280" progId="Equation.DSMT4">
                  <p:embed/>
                  <p:pic>
                    <p:nvPicPr>
                      <p:cNvPr id="344080" name="Object 1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287838" y="4724400"/>
                        <a:ext cx="1198562" cy="757238"/>
                      </a:xfrm>
                      <a:prstGeom prst="rect">
                        <a:avLst/>
                      </a:prstGeom>
                      <a:noFill/>
                      <a:ln>
                        <a:noFill/>
                      </a:ln>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44081" name="Text Box 17"/>
          <p:cNvSpPr txBox="1">
            <a:spLocks noChangeArrowheads="1"/>
          </p:cNvSpPr>
          <p:nvPr/>
        </p:nvSpPr>
        <p:spPr bwMode="auto">
          <a:xfrm>
            <a:off x="5410200" y="4341813"/>
            <a:ext cx="1246188" cy="365125"/>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1600" b="1">
                <a:solidFill>
                  <a:srgbClr val="CC0000"/>
                </a:solidFill>
                <a:latin typeface="Arial Narrow" charset="0"/>
              </a:rPr>
              <a:t>What is this?</a:t>
            </a:r>
          </a:p>
        </p:txBody>
      </p:sp>
      <p:cxnSp>
        <p:nvCxnSpPr>
          <p:cNvPr id="344082" name="AutoShape 18"/>
          <p:cNvCxnSpPr>
            <a:cxnSpLocks noChangeShapeType="1"/>
            <a:stCxn id="344081" idx="1"/>
            <a:endCxn id="344076" idx="0"/>
          </p:cNvCxnSpPr>
          <p:nvPr/>
        </p:nvCxnSpPr>
        <p:spPr bwMode="auto">
          <a:xfrm rot="10800000" flipV="1">
            <a:off x="4533900" y="4524376"/>
            <a:ext cx="876300" cy="200024"/>
          </a:xfrm>
          <a:prstGeom prst="curvedConnector2">
            <a:avLst/>
          </a:prstGeom>
          <a:noFill/>
          <a:ln w="28575">
            <a:solidFill>
              <a:srgbClr val="CC0000"/>
            </a:solidFill>
            <a:round/>
            <a:headEnd/>
            <a:tailEnd type="triangle" w="med" len="med"/>
          </a:ln>
          <a:effectLst/>
        </p:spPr>
      </p:cxnSp>
      <p:graphicFrame>
        <p:nvGraphicFramePr>
          <p:cNvPr id="344083" name="Object 19"/>
          <p:cNvGraphicFramePr>
            <a:graphicFrameLocks noChangeAspect="1"/>
          </p:cNvGraphicFramePr>
          <p:nvPr/>
        </p:nvGraphicFramePr>
        <p:xfrm>
          <a:off x="5205413" y="990600"/>
          <a:ext cx="1119187" cy="879475"/>
        </p:xfrm>
        <a:graphic>
          <a:graphicData uri="http://schemas.openxmlformats.org/presentationml/2006/ole">
            <mc:AlternateContent xmlns:mc="http://schemas.openxmlformats.org/markup-compatibility/2006">
              <mc:Choice xmlns:v="urn:schemas-microsoft-com:vml" Requires="v">
                <p:oleObj spid="_x0000_s255665" name="Equation" r:id="rId25" imgW="469800" imgH="368280" progId="Equation.DSMT4">
                  <p:embed/>
                </p:oleObj>
              </mc:Choice>
              <mc:Fallback>
                <p:oleObj name="Equation" r:id="rId25" imgW="469800" imgH="368280" progId="Equation.DSMT4">
                  <p:embed/>
                  <p:pic>
                    <p:nvPicPr>
                      <p:cNvPr id="344083" name="Object 1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205413" y="990600"/>
                        <a:ext cx="1119187" cy="8794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39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4066">
                                            <p:txEl>
                                              <p:pRg st="0" end="0"/>
                                            </p:txEl>
                                          </p:spTgt>
                                        </p:tgtEl>
                                        <p:attrNameLst>
                                          <p:attrName>style.visibility</p:attrName>
                                        </p:attrNameLst>
                                      </p:cBhvr>
                                      <p:to>
                                        <p:strVal val="visible"/>
                                      </p:to>
                                    </p:set>
                                    <p:animEffect transition="in" filter="wipe(left)">
                                      <p:cBhvr>
                                        <p:cTn id="7" dur="500"/>
                                        <p:tgtEl>
                                          <p:spTgt spid="3440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44071"/>
                                        </p:tgtEl>
                                        <p:attrNameLst>
                                          <p:attrName>style.visibility</p:attrName>
                                        </p:attrNameLst>
                                      </p:cBhvr>
                                      <p:to>
                                        <p:strVal val="visible"/>
                                      </p:to>
                                    </p:set>
                                    <p:animEffect transition="in" filter="wipe(left)">
                                      <p:cBhvr>
                                        <p:cTn id="12" dur="500"/>
                                        <p:tgtEl>
                                          <p:spTgt spid="34407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44083"/>
                                        </p:tgtEl>
                                        <p:attrNameLst>
                                          <p:attrName>style.visibility</p:attrName>
                                        </p:attrNameLst>
                                      </p:cBhvr>
                                      <p:to>
                                        <p:strVal val="visible"/>
                                      </p:to>
                                    </p:set>
                                    <p:animEffect transition="in" filter="wipe(left)">
                                      <p:cBhvr>
                                        <p:cTn id="17" dur="500"/>
                                        <p:tgtEl>
                                          <p:spTgt spid="34408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44066">
                                            <p:txEl>
                                              <p:pRg st="2" end="2"/>
                                            </p:txEl>
                                          </p:spTgt>
                                        </p:tgtEl>
                                        <p:attrNameLst>
                                          <p:attrName>style.visibility</p:attrName>
                                        </p:attrNameLst>
                                      </p:cBhvr>
                                      <p:to>
                                        <p:strVal val="visible"/>
                                      </p:to>
                                    </p:set>
                                    <p:animEffect transition="in" filter="wipe(left)">
                                      <p:cBhvr>
                                        <p:cTn id="22" dur="500"/>
                                        <p:tgtEl>
                                          <p:spTgt spid="34406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44072"/>
                                        </p:tgtEl>
                                        <p:attrNameLst>
                                          <p:attrName>style.visibility</p:attrName>
                                        </p:attrNameLst>
                                      </p:cBhvr>
                                      <p:to>
                                        <p:strVal val="visible"/>
                                      </p:to>
                                    </p:set>
                                    <p:animEffect transition="in" filter="wipe(left)">
                                      <p:cBhvr>
                                        <p:cTn id="27" dur="500"/>
                                        <p:tgtEl>
                                          <p:spTgt spid="34407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44077"/>
                                        </p:tgtEl>
                                        <p:attrNameLst>
                                          <p:attrName>style.visibility</p:attrName>
                                        </p:attrNameLst>
                                      </p:cBhvr>
                                      <p:to>
                                        <p:strVal val="visible"/>
                                      </p:to>
                                    </p:set>
                                    <p:animEffect transition="in" filter="wipe(left)">
                                      <p:cBhvr>
                                        <p:cTn id="32" dur="500"/>
                                        <p:tgtEl>
                                          <p:spTgt spid="34407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44078"/>
                                        </p:tgtEl>
                                        <p:attrNameLst>
                                          <p:attrName>style.visibility</p:attrName>
                                        </p:attrNameLst>
                                      </p:cBhvr>
                                      <p:to>
                                        <p:strVal val="visible"/>
                                      </p:to>
                                    </p:set>
                                    <p:animEffect transition="in" filter="wipe(left)">
                                      <p:cBhvr>
                                        <p:cTn id="37" dur="500"/>
                                        <p:tgtEl>
                                          <p:spTgt spid="34407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44066">
                                            <p:txEl>
                                              <p:pRg st="3" end="3"/>
                                            </p:txEl>
                                          </p:spTgt>
                                        </p:tgtEl>
                                        <p:attrNameLst>
                                          <p:attrName>style.visibility</p:attrName>
                                        </p:attrNameLst>
                                      </p:cBhvr>
                                      <p:to>
                                        <p:strVal val="visible"/>
                                      </p:to>
                                    </p:set>
                                    <p:animEffect transition="in" filter="wipe(left)">
                                      <p:cBhvr>
                                        <p:cTn id="42" dur="500"/>
                                        <p:tgtEl>
                                          <p:spTgt spid="344066">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44073"/>
                                        </p:tgtEl>
                                        <p:attrNameLst>
                                          <p:attrName>style.visibility</p:attrName>
                                        </p:attrNameLst>
                                      </p:cBhvr>
                                      <p:to>
                                        <p:strVal val="visible"/>
                                      </p:to>
                                    </p:set>
                                    <p:animEffect transition="in" filter="wipe(left)">
                                      <p:cBhvr>
                                        <p:cTn id="47" dur="500"/>
                                        <p:tgtEl>
                                          <p:spTgt spid="34407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44066">
                                            <p:txEl>
                                              <p:pRg st="5" end="5"/>
                                            </p:txEl>
                                          </p:spTgt>
                                        </p:tgtEl>
                                        <p:attrNameLst>
                                          <p:attrName>style.visibility</p:attrName>
                                        </p:attrNameLst>
                                      </p:cBhvr>
                                      <p:to>
                                        <p:strVal val="visible"/>
                                      </p:to>
                                    </p:set>
                                    <p:animEffect transition="in" filter="wipe(left)">
                                      <p:cBhvr>
                                        <p:cTn id="52" dur="500"/>
                                        <p:tgtEl>
                                          <p:spTgt spid="344066">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44066">
                                            <p:txEl>
                                              <p:pRg st="6" end="6"/>
                                            </p:txEl>
                                          </p:spTgt>
                                        </p:tgtEl>
                                        <p:attrNameLst>
                                          <p:attrName>style.visibility</p:attrName>
                                        </p:attrNameLst>
                                      </p:cBhvr>
                                      <p:to>
                                        <p:strVal val="visible"/>
                                      </p:to>
                                    </p:set>
                                    <p:animEffect transition="in" filter="wipe(left)">
                                      <p:cBhvr>
                                        <p:cTn id="57" dur="500"/>
                                        <p:tgtEl>
                                          <p:spTgt spid="344066">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44066">
                                            <p:txEl>
                                              <p:pRg st="7" end="7"/>
                                            </p:txEl>
                                          </p:spTgt>
                                        </p:tgtEl>
                                        <p:attrNameLst>
                                          <p:attrName>style.visibility</p:attrName>
                                        </p:attrNameLst>
                                      </p:cBhvr>
                                      <p:to>
                                        <p:strVal val="visible"/>
                                      </p:to>
                                    </p:set>
                                    <p:animEffect transition="in" filter="wipe(left)">
                                      <p:cBhvr>
                                        <p:cTn id="62" dur="500"/>
                                        <p:tgtEl>
                                          <p:spTgt spid="344066">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344066">
                                            <p:txEl>
                                              <p:pRg st="8" end="8"/>
                                            </p:txEl>
                                          </p:spTgt>
                                        </p:tgtEl>
                                        <p:attrNameLst>
                                          <p:attrName>style.visibility</p:attrName>
                                        </p:attrNameLst>
                                      </p:cBhvr>
                                      <p:to>
                                        <p:strVal val="visible"/>
                                      </p:to>
                                    </p:set>
                                    <p:animEffect transition="in" filter="wipe(left)">
                                      <p:cBhvr>
                                        <p:cTn id="67" dur="500"/>
                                        <p:tgtEl>
                                          <p:spTgt spid="344066">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44074"/>
                                        </p:tgtEl>
                                        <p:attrNameLst>
                                          <p:attrName>style.visibility</p:attrName>
                                        </p:attrNameLst>
                                      </p:cBhvr>
                                      <p:to>
                                        <p:strVal val="visible"/>
                                      </p:to>
                                    </p:set>
                                    <p:animEffect transition="in" filter="wipe(left)">
                                      <p:cBhvr>
                                        <p:cTn id="72" dur="500"/>
                                        <p:tgtEl>
                                          <p:spTgt spid="34407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44079"/>
                                        </p:tgtEl>
                                        <p:attrNameLst>
                                          <p:attrName>style.visibility</p:attrName>
                                        </p:attrNameLst>
                                      </p:cBhvr>
                                      <p:to>
                                        <p:strVal val="visible"/>
                                      </p:to>
                                    </p:set>
                                    <p:animEffect transition="in" filter="wipe(left)">
                                      <p:cBhvr>
                                        <p:cTn id="77" dur="500"/>
                                        <p:tgtEl>
                                          <p:spTgt spid="34407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44080"/>
                                        </p:tgtEl>
                                        <p:attrNameLst>
                                          <p:attrName>style.visibility</p:attrName>
                                        </p:attrNameLst>
                                      </p:cBhvr>
                                      <p:to>
                                        <p:strVal val="visible"/>
                                      </p:to>
                                    </p:set>
                                    <p:animEffect transition="in" filter="wipe(left)">
                                      <p:cBhvr>
                                        <p:cTn id="82" dur="500"/>
                                        <p:tgtEl>
                                          <p:spTgt spid="34408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344081"/>
                                        </p:tgtEl>
                                        <p:attrNameLst>
                                          <p:attrName>style.visibility</p:attrName>
                                        </p:attrNameLst>
                                      </p:cBhvr>
                                      <p:to>
                                        <p:strVal val="visible"/>
                                      </p:to>
                                    </p:set>
                                    <p:animEffect transition="in" filter="wipe(left)">
                                      <p:cBhvr>
                                        <p:cTn id="87" dur="500"/>
                                        <p:tgtEl>
                                          <p:spTgt spid="344081"/>
                                        </p:tgtEl>
                                      </p:cBhvr>
                                    </p:animEffect>
                                  </p:childTnLst>
                                </p:cTn>
                              </p:par>
                            </p:childTnLst>
                          </p:cTn>
                        </p:par>
                        <p:par>
                          <p:cTn id="88" fill="hold">
                            <p:stCondLst>
                              <p:cond delay="650"/>
                            </p:stCondLst>
                            <p:childTnLst>
                              <p:par>
                                <p:cTn id="89" presetID="22" presetClass="entr" presetSubtype="2" fill="hold" nodeType="afterEffect">
                                  <p:stCondLst>
                                    <p:cond delay="0"/>
                                  </p:stCondLst>
                                  <p:childTnLst>
                                    <p:set>
                                      <p:cBhvr>
                                        <p:cTn id="90" dur="1" fill="hold">
                                          <p:stCondLst>
                                            <p:cond delay="0"/>
                                          </p:stCondLst>
                                        </p:cTn>
                                        <p:tgtEl>
                                          <p:spTgt spid="344082"/>
                                        </p:tgtEl>
                                        <p:attrNameLst>
                                          <p:attrName>style.visibility</p:attrName>
                                        </p:attrNameLst>
                                      </p:cBhvr>
                                      <p:to>
                                        <p:strVal val="visible"/>
                                      </p:to>
                                    </p:set>
                                    <p:animEffect transition="in" filter="wipe(right)">
                                      <p:cBhvr>
                                        <p:cTn id="91" dur="500"/>
                                        <p:tgtEl>
                                          <p:spTgt spid="344082"/>
                                        </p:tgtEl>
                                      </p:cBhvr>
                                    </p:animEffect>
                                  </p:childTnLst>
                                </p:cTn>
                              </p:par>
                            </p:childTnLst>
                          </p:cTn>
                        </p:par>
                        <p:par>
                          <p:cTn id="92" fill="hold">
                            <p:stCondLst>
                              <p:cond delay="1150"/>
                            </p:stCondLst>
                            <p:childTnLst>
                              <p:par>
                                <p:cTn id="93" presetID="53" presetClass="entr" presetSubtype="0" fill="hold" grpId="0" nodeType="afterEffect">
                                  <p:stCondLst>
                                    <p:cond delay="0"/>
                                  </p:stCondLst>
                                  <p:childTnLst>
                                    <p:set>
                                      <p:cBhvr>
                                        <p:cTn id="94" dur="1" fill="hold">
                                          <p:stCondLst>
                                            <p:cond delay="0"/>
                                          </p:stCondLst>
                                        </p:cTn>
                                        <p:tgtEl>
                                          <p:spTgt spid="344076"/>
                                        </p:tgtEl>
                                        <p:attrNameLst>
                                          <p:attrName>style.visibility</p:attrName>
                                        </p:attrNameLst>
                                      </p:cBhvr>
                                      <p:to>
                                        <p:strVal val="visible"/>
                                      </p:to>
                                    </p:set>
                                    <p:anim calcmode="lin" valueType="num">
                                      <p:cBhvr>
                                        <p:cTn id="95" dur="500" fill="hold"/>
                                        <p:tgtEl>
                                          <p:spTgt spid="344076"/>
                                        </p:tgtEl>
                                        <p:attrNameLst>
                                          <p:attrName>ppt_w</p:attrName>
                                        </p:attrNameLst>
                                      </p:cBhvr>
                                      <p:tavLst>
                                        <p:tav tm="0">
                                          <p:val>
                                            <p:fltVal val="0"/>
                                          </p:val>
                                        </p:tav>
                                        <p:tav tm="100000">
                                          <p:val>
                                            <p:strVal val="#ppt_w"/>
                                          </p:val>
                                        </p:tav>
                                      </p:tavLst>
                                    </p:anim>
                                    <p:anim calcmode="lin" valueType="num">
                                      <p:cBhvr>
                                        <p:cTn id="96" dur="500" fill="hold"/>
                                        <p:tgtEl>
                                          <p:spTgt spid="344076"/>
                                        </p:tgtEl>
                                        <p:attrNameLst>
                                          <p:attrName>ppt_h</p:attrName>
                                        </p:attrNameLst>
                                      </p:cBhvr>
                                      <p:tavLst>
                                        <p:tav tm="0">
                                          <p:val>
                                            <p:fltVal val="0"/>
                                          </p:val>
                                        </p:tav>
                                        <p:tav tm="100000">
                                          <p:val>
                                            <p:strVal val="#ppt_h"/>
                                          </p:val>
                                        </p:tav>
                                      </p:tavLst>
                                    </p:anim>
                                    <p:animEffect transition="in" filter="fade">
                                      <p:cBhvr>
                                        <p:cTn id="97" dur="500"/>
                                        <p:tgtEl>
                                          <p:spTgt spid="344076"/>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344075"/>
                                        </p:tgtEl>
                                        <p:attrNameLst>
                                          <p:attrName>style.visibility</p:attrName>
                                        </p:attrNameLst>
                                      </p:cBhvr>
                                      <p:to>
                                        <p:strVal val="visible"/>
                                      </p:to>
                                    </p:set>
                                    <p:animEffect transition="in" filter="wipe(left)">
                                      <p:cBhvr>
                                        <p:cTn id="102" dur="500"/>
                                        <p:tgtEl>
                                          <p:spTgt spid="344075"/>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344066">
                                            <p:txEl>
                                              <p:pRg st="10" end="10"/>
                                            </p:txEl>
                                          </p:spTgt>
                                        </p:tgtEl>
                                        <p:attrNameLst>
                                          <p:attrName>style.visibility</p:attrName>
                                        </p:attrNameLst>
                                      </p:cBhvr>
                                      <p:to>
                                        <p:strVal val="visible"/>
                                      </p:to>
                                    </p:set>
                                    <p:animEffect transition="in" filter="wipe(left)">
                                      <p:cBhvr>
                                        <p:cTn id="107" dur="500"/>
                                        <p:tgtEl>
                                          <p:spTgt spid="34406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6" grpId="0" build="p"/>
      <p:bldP spid="344076" grpId="0" animBg="1"/>
      <p:bldP spid="34408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3"/>
          <p:cNvSpPr>
            <a:spLocks noGrp="1"/>
          </p:cNvSpPr>
          <p:nvPr>
            <p:ph type="dt" sz="half" idx="10"/>
          </p:nvPr>
        </p:nvSpPr>
        <p:spPr/>
        <p:txBody>
          <a:bodyPr/>
          <a:lstStyle/>
          <a:p>
            <a:r>
              <a:rPr lang="en-US"/>
              <a:t>Wednesday, Nov. 4, 2020</a:t>
            </a:r>
          </a:p>
        </p:txBody>
      </p:sp>
      <p:sp>
        <p:nvSpPr>
          <p:cNvPr id="31" name="Footer Placeholder 4"/>
          <p:cNvSpPr>
            <a:spLocks noGrp="1"/>
          </p:cNvSpPr>
          <p:nvPr>
            <p:ph type="ftr" sz="quarter" idx="11"/>
          </p:nvPr>
        </p:nvSpPr>
        <p:spPr/>
        <p:txBody>
          <a:bodyPr/>
          <a:lstStyle/>
          <a:p>
            <a:r>
              <a:rPr lang="de-DE"/>
              <a:t>PHYS 1444-002, Fall 2020                    Dr. Jaehoon Yu</a:t>
            </a:r>
            <a:endParaRPr lang="en-US"/>
          </a:p>
        </p:txBody>
      </p:sp>
      <p:sp>
        <p:nvSpPr>
          <p:cNvPr id="32" name="Slide Number Placeholder 5"/>
          <p:cNvSpPr>
            <a:spLocks noGrp="1"/>
          </p:cNvSpPr>
          <p:nvPr>
            <p:ph type="sldNum" sz="quarter" idx="12"/>
          </p:nvPr>
        </p:nvSpPr>
        <p:spPr/>
        <p:txBody>
          <a:bodyPr/>
          <a:lstStyle/>
          <a:p>
            <a:fld id="{8594586E-D0B3-A344-B11D-9C94336125B6}" type="slidenum">
              <a:rPr lang="en-US"/>
              <a:pPr/>
              <a:t>7</a:t>
            </a:fld>
            <a:endParaRPr lang="en-US"/>
          </a:p>
        </p:txBody>
      </p:sp>
      <p:pic>
        <p:nvPicPr>
          <p:cNvPr id="345090" name="Picture 2" descr="FG26_020"/>
          <p:cNvPicPr>
            <a:picLocks noChangeAspect="1" noChangeArrowheads="1"/>
          </p:cNvPicPr>
          <p:nvPr/>
        </p:nvPicPr>
        <p:blipFill>
          <a:blip r:embed="rId3"/>
          <a:srcRect/>
          <a:stretch>
            <a:fillRect/>
          </a:stretch>
        </p:blipFill>
        <p:spPr bwMode="auto">
          <a:xfrm>
            <a:off x="6629400" y="-990600"/>
            <a:ext cx="2514600" cy="4038600"/>
          </a:xfrm>
          <a:prstGeom prst="rect">
            <a:avLst/>
          </a:prstGeom>
          <a:noFill/>
        </p:spPr>
      </p:pic>
      <p:sp>
        <p:nvSpPr>
          <p:cNvPr id="345091" name="Rectangle 3"/>
          <p:cNvSpPr>
            <a:spLocks noGrp="1" noChangeArrowheads="1"/>
          </p:cNvSpPr>
          <p:nvPr>
            <p:ph type="title"/>
          </p:nvPr>
        </p:nvSpPr>
        <p:spPr>
          <a:xfrm>
            <a:off x="228600" y="-76200"/>
            <a:ext cx="8686800" cy="762000"/>
          </a:xfrm>
        </p:spPr>
        <p:txBody>
          <a:bodyPr/>
          <a:lstStyle/>
          <a:p>
            <a:r>
              <a:rPr lang="en-US"/>
              <a:t>Example 26 – 13 </a:t>
            </a:r>
          </a:p>
        </p:txBody>
      </p:sp>
      <p:sp>
        <p:nvSpPr>
          <p:cNvPr id="345092" name="Text Box 4"/>
          <p:cNvSpPr txBox="1">
            <a:spLocks noChangeArrowheads="1"/>
          </p:cNvSpPr>
          <p:nvPr/>
        </p:nvSpPr>
        <p:spPr bwMode="auto">
          <a:xfrm>
            <a:off x="228600" y="536575"/>
            <a:ext cx="65532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dirty="0">
                <a:solidFill>
                  <a:schemeClr val="accent2"/>
                </a:solidFill>
                <a:latin typeface="Arial Narrow" charset="0"/>
              </a:rPr>
              <a:t>Discharging RC circuit. </a:t>
            </a:r>
            <a:r>
              <a:rPr lang="en-US" sz="2000" dirty="0">
                <a:solidFill>
                  <a:schemeClr val="accent2"/>
                </a:solidFill>
                <a:latin typeface="Arial Narrow" charset="0"/>
              </a:rPr>
              <a:t>In the RC circuit shown in the figure the battery has fully charged the capacitor, so Q</a:t>
            </a:r>
            <a:r>
              <a:rPr lang="en-US" sz="2000" baseline="-25000" dirty="0">
                <a:solidFill>
                  <a:schemeClr val="accent2"/>
                </a:solidFill>
                <a:latin typeface="Arial Narrow" charset="0"/>
              </a:rPr>
              <a:t>0</a:t>
            </a:r>
            <a:r>
              <a:rPr lang="en-US" sz="2000" dirty="0">
                <a:solidFill>
                  <a:schemeClr val="accent2"/>
                </a:solidFill>
                <a:latin typeface="Arial Narrow" charset="0"/>
              </a:rPr>
              <a:t>=C</a:t>
            </a:r>
            <a:r>
              <a:rPr lang="en-US" dirty="0">
                <a:solidFill>
                  <a:schemeClr val="accent2"/>
                </a:solidFill>
                <a:latin typeface="Edwardian Script ITC"/>
                <a:cs typeface="Edwardian Script ITC"/>
              </a:rPr>
              <a:t>E</a:t>
            </a:r>
            <a:r>
              <a:rPr lang="en-US" sz="2000" dirty="0">
                <a:solidFill>
                  <a:schemeClr val="accent2"/>
                </a:solidFill>
                <a:latin typeface="Arial Narrow" charset="0"/>
              </a:rPr>
              <a:t>.  Then at </a:t>
            </a:r>
            <a:r>
              <a:rPr lang="en-US" sz="2000" dirty="0" err="1">
                <a:solidFill>
                  <a:schemeClr val="accent2"/>
                </a:solidFill>
                <a:latin typeface="Arial Narrow" charset="0"/>
              </a:rPr>
              <a:t>t</a:t>
            </a:r>
            <a:r>
              <a:rPr lang="en-US" sz="2000" dirty="0">
                <a:solidFill>
                  <a:schemeClr val="accent2"/>
                </a:solidFill>
                <a:latin typeface="Arial Narrow" charset="0"/>
              </a:rPr>
              <a:t>=0, the switch is thrown from position a to </a:t>
            </a:r>
            <a:r>
              <a:rPr lang="en-US" sz="2000" dirty="0" err="1">
                <a:solidFill>
                  <a:schemeClr val="accent2"/>
                </a:solidFill>
                <a:latin typeface="Arial Narrow" charset="0"/>
              </a:rPr>
              <a:t>b</a:t>
            </a:r>
            <a:r>
              <a:rPr lang="en-US" sz="2000" dirty="0">
                <a:solidFill>
                  <a:schemeClr val="accent2"/>
                </a:solidFill>
                <a:latin typeface="Arial Narrow" charset="0"/>
              </a:rPr>
              <a:t>.  The battery </a:t>
            </a:r>
            <a:r>
              <a:rPr lang="en-US" sz="2000" dirty="0" err="1">
                <a:solidFill>
                  <a:schemeClr val="accent2"/>
                </a:solidFill>
                <a:latin typeface="Arial Narrow" charset="0"/>
              </a:rPr>
              <a:t>emf</a:t>
            </a:r>
            <a:r>
              <a:rPr lang="en-US" sz="2000" dirty="0">
                <a:solidFill>
                  <a:schemeClr val="accent2"/>
                </a:solidFill>
                <a:latin typeface="Arial Narrow" charset="0"/>
              </a:rPr>
              <a:t> is 20.0V, and the capacitance C=1.02</a:t>
            </a:r>
            <a:r>
              <a:rPr lang="en-US" sz="2000" dirty="0">
                <a:solidFill>
                  <a:schemeClr val="accent2"/>
                </a:solidFill>
                <a:latin typeface="Symbol" charset="2"/>
              </a:rPr>
              <a:t>μ</a:t>
            </a:r>
            <a:r>
              <a:rPr lang="en-US" sz="2000" dirty="0">
                <a:solidFill>
                  <a:schemeClr val="accent2"/>
                </a:solidFill>
                <a:latin typeface="Arial Narrow" charset="0"/>
              </a:rPr>
              <a:t>F.  The current </a:t>
            </a:r>
            <a:r>
              <a:rPr lang="en-US" sz="2000" dirty="0">
                <a:solidFill>
                  <a:schemeClr val="accent2"/>
                </a:solidFill>
                <a:latin typeface="Monotype Corsiva" charset="0"/>
              </a:rPr>
              <a:t>I</a:t>
            </a:r>
            <a:r>
              <a:rPr lang="en-US" sz="2000" dirty="0">
                <a:solidFill>
                  <a:schemeClr val="accent2"/>
                </a:solidFill>
                <a:latin typeface="Arial Narrow" charset="0"/>
              </a:rPr>
              <a:t> is observed to decrease to</a:t>
            </a:r>
          </a:p>
        </p:txBody>
      </p:sp>
      <p:sp>
        <p:nvSpPr>
          <p:cNvPr id="345093" name="Text Box 5"/>
          <p:cNvSpPr txBox="1">
            <a:spLocks noChangeArrowheads="1"/>
          </p:cNvSpPr>
          <p:nvPr/>
        </p:nvSpPr>
        <p:spPr bwMode="auto">
          <a:xfrm>
            <a:off x="228600" y="2514600"/>
            <a:ext cx="88392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 Since the current reaches to 50% of its initial value in 40</a:t>
            </a:r>
            <a:r>
              <a:rPr lang="en-US" dirty="0">
                <a:solidFill>
                  <a:srgbClr val="CC00CC"/>
                </a:solidFill>
                <a:latin typeface="Symbol" charset="2"/>
              </a:rPr>
              <a:t>μ</a:t>
            </a:r>
            <a:r>
              <a:rPr lang="en-US" dirty="0">
                <a:solidFill>
                  <a:srgbClr val="CC00CC"/>
                </a:solidFill>
                <a:latin typeface="Arial Narrow" charset="0"/>
              </a:rPr>
              <a:t>s, we can obtain </a:t>
            </a:r>
          </a:p>
        </p:txBody>
      </p:sp>
      <p:graphicFrame>
        <p:nvGraphicFramePr>
          <p:cNvPr id="345094" name="Object 6"/>
          <p:cNvGraphicFramePr>
            <a:graphicFrameLocks noChangeAspect="1"/>
          </p:cNvGraphicFramePr>
          <p:nvPr/>
        </p:nvGraphicFramePr>
        <p:xfrm>
          <a:off x="2335213" y="5464175"/>
          <a:ext cx="484187" cy="287338"/>
        </p:xfrm>
        <a:graphic>
          <a:graphicData uri="http://schemas.openxmlformats.org/presentationml/2006/ole">
            <mc:AlternateContent xmlns:mc="http://schemas.openxmlformats.org/markup-compatibility/2006">
              <mc:Choice xmlns:v="urn:schemas-microsoft-com:vml" Requires="v">
                <p:oleObj spid="_x0000_s256849" name="Equation" r:id="rId4" imgW="228600" imgH="126720" progId="Equation.DSMT4">
                  <p:embed/>
                </p:oleObj>
              </mc:Choice>
              <mc:Fallback>
                <p:oleObj name="Equation" r:id="rId4" imgW="228600" imgH="126720" progId="Equation.DSMT4">
                  <p:embed/>
                  <p:pic>
                    <p:nvPicPr>
                      <p:cNvPr id="345094"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5213" y="5464175"/>
                        <a:ext cx="484187" cy="2873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45095" name="Text Box 7"/>
          <p:cNvSpPr txBox="1">
            <a:spLocks noChangeArrowheads="1"/>
          </p:cNvSpPr>
          <p:nvPr/>
        </p:nvSpPr>
        <p:spPr bwMode="auto">
          <a:xfrm>
            <a:off x="304800" y="4114800"/>
            <a:ext cx="320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The value of Q at t=0 is</a:t>
            </a:r>
          </a:p>
        </p:txBody>
      </p:sp>
      <p:graphicFrame>
        <p:nvGraphicFramePr>
          <p:cNvPr id="345096" name="Object 8"/>
          <p:cNvGraphicFramePr>
            <a:graphicFrameLocks noChangeAspect="1"/>
          </p:cNvGraphicFramePr>
          <p:nvPr/>
        </p:nvGraphicFramePr>
        <p:xfrm>
          <a:off x="1939925" y="4611688"/>
          <a:ext cx="650875" cy="417512"/>
        </p:xfrm>
        <a:graphic>
          <a:graphicData uri="http://schemas.openxmlformats.org/presentationml/2006/ole">
            <mc:AlternateContent xmlns:mc="http://schemas.openxmlformats.org/markup-compatibility/2006">
              <mc:Choice xmlns:v="urn:schemas-microsoft-com:vml" Requires="v">
                <p:oleObj spid="_x0000_s256850" name="Equation" r:id="rId6" imgW="317160" imgH="203040" progId="Equation.DSMT4">
                  <p:embed/>
                </p:oleObj>
              </mc:Choice>
              <mc:Fallback>
                <p:oleObj name="Equation" r:id="rId6" imgW="317160" imgH="203040" progId="Equation.DSMT4">
                  <p:embed/>
                  <p:pic>
                    <p:nvPicPr>
                      <p:cNvPr id="345096"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9925" y="4611688"/>
                        <a:ext cx="650875" cy="4175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5097" name="Text Box 9"/>
          <p:cNvSpPr txBox="1">
            <a:spLocks noChangeArrowheads="1"/>
          </p:cNvSpPr>
          <p:nvPr/>
        </p:nvSpPr>
        <p:spPr bwMode="auto">
          <a:xfrm>
            <a:off x="228600" y="1828800"/>
            <a:ext cx="8305800" cy="7016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dirty="0">
                <a:solidFill>
                  <a:schemeClr val="accent2"/>
                </a:solidFill>
                <a:latin typeface="Arial Narrow" charset="0"/>
              </a:rPr>
              <a:t>0.50 of its initial value in 40</a:t>
            </a:r>
            <a:r>
              <a:rPr lang="en-US" sz="2000" dirty="0">
                <a:solidFill>
                  <a:schemeClr val="accent2"/>
                </a:solidFill>
                <a:latin typeface="Symbol" charset="2"/>
              </a:rPr>
              <a:t>μ</a:t>
            </a:r>
            <a:r>
              <a:rPr lang="en-US" sz="2000" dirty="0">
                <a:solidFill>
                  <a:schemeClr val="accent2"/>
                </a:solidFill>
                <a:latin typeface="Arial Narrow" charset="0"/>
              </a:rPr>
              <a:t>s. (a) what is the value of R? (</a:t>
            </a:r>
            <a:r>
              <a:rPr lang="en-US" sz="2000" dirty="0" err="1">
                <a:solidFill>
                  <a:schemeClr val="accent2"/>
                </a:solidFill>
                <a:latin typeface="Arial Narrow" charset="0"/>
              </a:rPr>
              <a:t>b</a:t>
            </a:r>
            <a:r>
              <a:rPr lang="en-US" sz="2000" dirty="0">
                <a:solidFill>
                  <a:schemeClr val="accent2"/>
                </a:solidFill>
                <a:latin typeface="Arial Narrow" charset="0"/>
              </a:rPr>
              <a:t>) What is the value of Q, the charge on the capacitor, at </a:t>
            </a:r>
            <a:r>
              <a:rPr lang="en-US" sz="2000" dirty="0" err="1">
                <a:solidFill>
                  <a:schemeClr val="accent2"/>
                </a:solidFill>
                <a:latin typeface="Arial Narrow" charset="0"/>
              </a:rPr>
              <a:t>t</a:t>
            </a:r>
            <a:r>
              <a:rPr lang="en-US" sz="2000" dirty="0">
                <a:solidFill>
                  <a:schemeClr val="accent2"/>
                </a:solidFill>
                <a:latin typeface="Arial Narrow" charset="0"/>
              </a:rPr>
              <a:t>=0? (c) What is the value of Q at t=60</a:t>
            </a:r>
            <a:r>
              <a:rPr lang="en-US" sz="2000" dirty="0">
                <a:solidFill>
                  <a:schemeClr val="accent2"/>
                </a:solidFill>
                <a:latin typeface="Symbol" charset="2"/>
              </a:rPr>
              <a:t>μ</a:t>
            </a:r>
            <a:r>
              <a:rPr lang="en-US" sz="2000" dirty="0">
                <a:solidFill>
                  <a:schemeClr val="accent2"/>
                </a:solidFill>
                <a:latin typeface="Arial Narrow" charset="0"/>
              </a:rPr>
              <a:t>s? </a:t>
            </a:r>
          </a:p>
        </p:txBody>
      </p:sp>
      <p:graphicFrame>
        <p:nvGraphicFramePr>
          <p:cNvPr id="345098" name="Object 10"/>
          <p:cNvGraphicFramePr>
            <a:graphicFrameLocks noChangeAspect="1"/>
          </p:cNvGraphicFramePr>
          <p:nvPr/>
        </p:nvGraphicFramePr>
        <p:xfrm>
          <a:off x="381000" y="3048000"/>
          <a:ext cx="1524000" cy="441325"/>
        </p:xfrm>
        <a:graphic>
          <a:graphicData uri="http://schemas.openxmlformats.org/presentationml/2006/ole">
            <mc:AlternateContent xmlns:mc="http://schemas.openxmlformats.org/markup-compatibility/2006">
              <mc:Choice xmlns:v="urn:schemas-microsoft-com:vml" Requires="v">
                <p:oleObj spid="_x0000_s256851" name="Equation" r:id="rId8" imgW="838080" imgH="241200" progId="Equation.DSMT4">
                  <p:embed/>
                </p:oleObj>
              </mc:Choice>
              <mc:Fallback>
                <p:oleObj name="Equation" r:id="rId8" imgW="838080" imgH="241200" progId="Equation.DSMT4">
                  <p:embed/>
                  <p:pic>
                    <p:nvPicPr>
                      <p:cNvPr id="345098"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3048000"/>
                        <a:ext cx="1524000" cy="4413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099" name="Object 11"/>
          <p:cNvGraphicFramePr>
            <a:graphicFrameLocks noChangeAspect="1"/>
          </p:cNvGraphicFramePr>
          <p:nvPr/>
        </p:nvGraphicFramePr>
        <p:xfrm>
          <a:off x="3236913" y="3011488"/>
          <a:ext cx="1639887" cy="417512"/>
        </p:xfrm>
        <a:graphic>
          <a:graphicData uri="http://schemas.openxmlformats.org/presentationml/2006/ole">
            <mc:AlternateContent xmlns:mc="http://schemas.openxmlformats.org/markup-compatibility/2006">
              <mc:Choice xmlns:v="urn:schemas-microsoft-com:vml" Requires="v">
                <p:oleObj spid="_x0000_s256852" name="Equation" r:id="rId10" imgW="901440" imgH="228600" progId="Equation.DSMT4">
                  <p:embed/>
                </p:oleObj>
              </mc:Choice>
              <mc:Fallback>
                <p:oleObj name="Equation" r:id="rId10" imgW="901440" imgH="228600" progId="Equation.DSMT4">
                  <p:embed/>
                  <p:pic>
                    <p:nvPicPr>
                      <p:cNvPr id="345099"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36913" y="3011488"/>
                        <a:ext cx="1639887" cy="4175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00" name="Object 12"/>
          <p:cNvGraphicFramePr>
            <a:graphicFrameLocks noChangeAspect="1"/>
          </p:cNvGraphicFramePr>
          <p:nvPr/>
        </p:nvGraphicFramePr>
        <p:xfrm>
          <a:off x="6689725" y="3048000"/>
          <a:ext cx="2378075" cy="371475"/>
        </p:xfrm>
        <a:graphic>
          <a:graphicData uri="http://schemas.openxmlformats.org/presentationml/2006/ole">
            <mc:AlternateContent xmlns:mc="http://schemas.openxmlformats.org/markup-compatibility/2006">
              <mc:Choice xmlns:v="urn:schemas-microsoft-com:vml" Requires="v">
                <p:oleObj spid="_x0000_s256853" name="Equation" r:id="rId12" imgW="1307880" imgH="203040" progId="Equation.DSMT4">
                  <p:embed/>
                </p:oleObj>
              </mc:Choice>
              <mc:Fallback>
                <p:oleObj name="Equation" r:id="rId12" imgW="1307880" imgH="203040" progId="Equation.DSMT4">
                  <p:embed/>
                  <p:pic>
                    <p:nvPicPr>
                      <p:cNvPr id="34510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89725" y="3048000"/>
                        <a:ext cx="2378075" cy="3714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01" name="Object 13"/>
          <p:cNvGraphicFramePr>
            <a:graphicFrameLocks noChangeAspect="1"/>
          </p:cNvGraphicFramePr>
          <p:nvPr/>
        </p:nvGraphicFramePr>
        <p:xfrm>
          <a:off x="2057400" y="3719513"/>
          <a:ext cx="461963" cy="279400"/>
        </p:xfrm>
        <a:graphic>
          <a:graphicData uri="http://schemas.openxmlformats.org/presentationml/2006/ole">
            <mc:AlternateContent xmlns:mc="http://schemas.openxmlformats.org/markup-compatibility/2006">
              <mc:Choice xmlns:v="urn:schemas-microsoft-com:vml" Requires="v">
                <p:oleObj spid="_x0000_s256854" name="Equation" r:id="rId14" imgW="253800" imgH="152280" progId="Equation.DSMT4">
                  <p:embed/>
                </p:oleObj>
              </mc:Choice>
              <mc:Fallback>
                <p:oleObj name="Equation" r:id="rId14" imgW="253800" imgH="152280" progId="Equation.DSMT4">
                  <p:embed/>
                  <p:pic>
                    <p:nvPicPr>
                      <p:cNvPr id="345101"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57400" y="3719513"/>
                        <a:ext cx="461963" cy="2794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45102" name="AutoShape 14"/>
          <p:cNvSpPr>
            <a:spLocks noChangeArrowheads="1"/>
          </p:cNvSpPr>
          <p:nvPr/>
        </p:nvSpPr>
        <p:spPr bwMode="auto">
          <a:xfrm>
            <a:off x="2133600" y="2971800"/>
            <a:ext cx="996950" cy="609600"/>
          </a:xfrm>
          <a:prstGeom prst="rightArrow">
            <a:avLst>
              <a:gd name="adj1" fmla="val 50000"/>
              <a:gd name="adj2" fmla="val 4088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For 0.5</a:t>
            </a:r>
            <a:r>
              <a:rPr lang="en-US" sz="1600" b="1">
                <a:solidFill>
                  <a:srgbClr val="CC0000"/>
                </a:solidFill>
                <a:latin typeface="Monotype Corsiva" charset="0"/>
              </a:rPr>
              <a:t>I</a:t>
            </a:r>
            <a:r>
              <a:rPr lang="en-US" sz="1600" b="1" baseline="-25000">
                <a:solidFill>
                  <a:srgbClr val="CC0000"/>
                </a:solidFill>
                <a:latin typeface="Arial Narrow" charset="0"/>
              </a:rPr>
              <a:t>0</a:t>
            </a:r>
          </a:p>
        </p:txBody>
      </p:sp>
      <p:sp>
        <p:nvSpPr>
          <p:cNvPr id="345103" name="AutoShape 15"/>
          <p:cNvSpPr>
            <a:spLocks noChangeArrowheads="1"/>
          </p:cNvSpPr>
          <p:nvPr/>
        </p:nvSpPr>
        <p:spPr bwMode="auto">
          <a:xfrm>
            <a:off x="4906963" y="2971800"/>
            <a:ext cx="1722437" cy="609600"/>
          </a:xfrm>
          <a:prstGeom prst="rightArrow">
            <a:avLst>
              <a:gd name="adj1" fmla="val 50000"/>
              <a:gd name="adj2" fmla="val 70638"/>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Rearrange terms</a:t>
            </a:r>
          </a:p>
        </p:txBody>
      </p:sp>
      <p:sp>
        <p:nvSpPr>
          <p:cNvPr id="345104" name="AutoShape 16"/>
          <p:cNvSpPr>
            <a:spLocks noChangeArrowheads="1"/>
          </p:cNvSpPr>
          <p:nvPr/>
        </p:nvSpPr>
        <p:spPr bwMode="auto">
          <a:xfrm>
            <a:off x="457200" y="3429000"/>
            <a:ext cx="1468438" cy="730250"/>
          </a:xfrm>
          <a:prstGeom prst="rightArrow">
            <a:avLst>
              <a:gd name="adj1" fmla="val 50000"/>
              <a:gd name="adj2" fmla="val 5027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Solve for R</a:t>
            </a:r>
          </a:p>
        </p:txBody>
      </p:sp>
      <p:sp>
        <p:nvSpPr>
          <p:cNvPr id="345105" name="Text Box 17"/>
          <p:cNvSpPr txBox="1">
            <a:spLocks noChangeArrowheads="1"/>
          </p:cNvSpPr>
          <p:nvPr/>
        </p:nvSpPr>
        <p:spPr bwMode="auto">
          <a:xfrm>
            <a:off x="685800" y="5410200"/>
            <a:ext cx="1676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RC time</a:t>
            </a:r>
          </a:p>
        </p:txBody>
      </p:sp>
      <p:sp>
        <p:nvSpPr>
          <p:cNvPr id="345106" name="Text Box 18"/>
          <p:cNvSpPr txBox="1">
            <a:spLocks noChangeArrowheads="1"/>
          </p:cNvSpPr>
          <p:nvPr/>
        </p:nvSpPr>
        <p:spPr bwMode="auto">
          <a:xfrm>
            <a:off x="304800" y="4953000"/>
            <a:ext cx="7848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c</a:t>
            </a:r>
            <a:r>
              <a:rPr lang="en-US" dirty="0">
                <a:solidFill>
                  <a:srgbClr val="CC00CC"/>
                </a:solidFill>
                <a:latin typeface="Arial Narrow" charset="0"/>
              </a:rPr>
              <a:t>) What do we need to know first for the value of Q at </a:t>
            </a:r>
            <a:r>
              <a:rPr lang="en-US" dirty="0" err="1">
                <a:solidFill>
                  <a:srgbClr val="CC00CC"/>
                </a:solidFill>
                <a:latin typeface="Arial Narrow" charset="0"/>
              </a:rPr>
              <a:t>t</a:t>
            </a:r>
            <a:r>
              <a:rPr lang="en-US" dirty="0">
                <a:solidFill>
                  <a:srgbClr val="CC00CC"/>
                </a:solidFill>
                <a:latin typeface="Arial Narrow" charset="0"/>
              </a:rPr>
              <a:t>=60</a:t>
            </a:r>
            <a:r>
              <a:rPr lang="en-US" dirty="0">
                <a:solidFill>
                  <a:srgbClr val="CC00CC"/>
                </a:solidFill>
                <a:latin typeface="Symbol" charset="2"/>
              </a:rPr>
              <a:t>μ</a:t>
            </a:r>
            <a:r>
              <a:rPr lang="en-US" dirty="0">
                <a:solidFill>
                  <a:srgbClr val="CC00CC"/>
                </a:solidFill>
                <a:latin typeface="Arial Narrow" charset="0"/>
              </a:rPr>
              <a:t>s?</a:t>
            </a:r>
          </a:p>
        </p:txBody>
      </p:sp>
      <p:sp>
        <p:nvSpPr>
          <p:cNvPr id="345107" name="Text Box 19"/>
          <p:cNvSpPr txBox="1">
            <a:spLocks noChangeArrowheads="1"/>
          </p:cNvSpPr>
          <p:nvPr/>
        </p:nvSpPr>
        <p:spPr bwMode="auto">
          <a:xfrm>
            <a:off x="685800" y="5791200"/>
            <a:ext cx="838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Thus</a:t>
            </a:r>
          </a:p>
        </p:txBody>
      </p:sp>
      <p:graphicFrame>
        <p:nvGraphicFramePr>
          <p:cNvPr id="345108" name="Object 20"/>
          <p:cNvGraphicFramePr>
            <a:graphicFrameLocks noChangeAspect="1"/>
          </p:cNvGraphicFramePr>
          <p:nvPr/>
        </p:nvGraphicFramePr>
        <p:xfrm>
          <a:off x="1600200" y="5846763"/>
          <a:ext cx="1798638" cy="477837"/>
        </p:xfrm>
        <a:graphic>
          <a:graphicData uri="http://schemas.openxmlformats.org/presentationml/2006/ole">
            <mc:AlternateContent xmlns:mc="http://schemas.openxmlformats.org/markup-compatibility/2006">
              <mc:Choice xmlns:v="urn:schemas-microsoft-com:vml" Requires="v">
                <p:oleObj spid="_x0000_s256855" name="Equation" r:id="rId16" imgW="863280" imgH="228600" progId="Equation.DSMT4">
                  <p:embed/>
                </p:oleObj>
              </mc:Choice>
              <mc:Fallback>
                <p:oleObj name="Equation" r:id="rId16" imgW="863280" imgH="228600" progId="Equation.DSMT4">
                  <p:embed/>
                  <p:pic>
                    <p:nvPicPr>
                      <p:cNvPr id="345108" name="Object 2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0200" y="5846763"/>
                        <a:ext cx="1798638" cy="4778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09" name="Object 21"/>
          <p:cNvGraphicFramePr>
            <a:graphicFrameLocks noChangeAspect="1"/>
          </p:cNvGraphicFramePr>
          <p:nvPr/>
        </p:nvGraphicFramePr>
        <p:xfrm>
          <a:off x="2486025" y="3657600"/>
          <a:ext cx="1247775" cy="417513"/>
        </p:xfrm>
        <a:graphic>
          <a:graphicData uri="http://schemas.openxmlformats.org/presentationml/2006/ole">
            <mc:AlternateContent xmlns:mc="http://schemas.openxmlformats.org/markup-compatibility/2006">
              <mc:Choice xmlns:v="urn:schemas-microsoft-com:vml" Requires="v">
                <p:oleObj spid="_x0000_s256856" name="Equation" r:id="rId18" imgW="685800" imgH="228600" progId="Equation.DSMT4">
                  <p:embed/>
                </p:oleObj>
              </mc:Choice>
              <mc:Fallback>
                <p:oleObj name="Equation" r:id="rId18" imgW="685800" imgH="228600" progId="Equation.DSMT4">
                  <p:embed/>
                  <p:pic>
                    <p:nvPicPr>
                      <p:cNvPr id="345109" name="Object 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486025" y="3657600"/>
                        <a:ext cx="1247775" cy="4175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0" name="Object 22"/>
          <p:cNvGraphicFramePr>
            <a:graphicFrameLocks noChangeAspect="1"/>
          </p:cNvGraphicFramePr>
          <p:nvPr/>
        </p:nvGraphicFramePr>
        <p:xfrm>
          <a:off x="3657600" y="3581400"/>
          <a:ext cx="3811588" cy="511175"/>
        </p:xfrm>
        <a:graphic>
          <a:graphicData uri="http://schemas.openxmlformats.org/presentationml/2006/ole">
            <mc:AlternateContent xmlns:mc="http://schemas.openxmlformats.org/markup-compatibility/2006">
              <mc:Choice xmlns:v="urn:schemas-microsoft-com:vml" Requires="v">
                <p:oleObj spid="_x0000_s256857" name="Equation" r:id="rId20" imgW="2095200" imgH="279360" progId="Equation.DSMT4">
                  <p:embed/>
                </p:oleObj>
              </mc:Choice>
              <mc:Fallback>
                <p:oleObj name="Equation" r:id="rId20" imgW="2095200" imgH="279360" progId="Equation.DSMT4">
                  <p:embed/>
                  <p:pic>
                    <p:nvPicPr>
                      <p:cNvPr id="345110" name="Object 2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657600" y="3581400"/>
                        <a:ext cx="3811588" cy="5111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1" name="Object 23"/>
          <p:cNvGraphicFramePr>
            <a:graphicFrameLocks noChangeAspect="1"/>
          </p:cNvGraphicFramePr>
          <p:nvPr/>
        </p:nvGraphicFramePr>
        <p:xfrm>
          <a:off x="2590800" y="4611688"/>
          <a:ext cx="858838" cy="417512"/>
        </p:xfrm>
        <a:graphic>
          <a:graphicData uri="http://schemas.openxmlformats.org/presentationml/2006/ole">
            <mc:AlternateContent xmlns:mc="http://schemas.openxmlformats.org/markup-compatibility/2006">
              <mc:Choice xmlns:v="urn:schemas-microsoft-com:vml" Requires="v">
                <p:oleObj spid="_x0000_s256858" name="Equation" r:id="rId22" imgW="419040" imgH="203040" progId="Equation.DSMT4">
                  <p:embed/>
                </p:oleObj>
              </mc:Choice>
              <mc:Fallback>
                <p:oleObj name="Equation" r:id="rId22" imgW="419040" imgH="203040" progId="Equation.DSMT4">
                  <p:embed/>
                  <p:pic>
                    <p:nvPicPr>
                      <p:cNvPr id="345111" name="Object 2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590800" y="4611688"/>
                        <a:ext cx="858838" cy="4175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5112" name="Object 24"/>
          <p:cNvGraphicFramePr>
            <a:graphicFrameLocks noChangeAspect="1"/>
          </p:cNvGraphicFramePr>
          <p:nvPr/>
        </p:nvGraphicFramePr>
        <p:xfrm>
          <a:off x="3413125" y="4648200"/>
          <a:ext cx="701675" cy="339725"/>
        </p:xfrm>
        <a:graphic>
          <a:graphicData uri="http://schemas.openxmlformats.org/presentationml/2006/ole">
            <mc:AlternateContent xmlns:mc="http://schemas.openxmlformats.org/markup-compatibility/2006">
              <mc:Choice xmlns:v="urn:schemas-microsoft-com:vml" Requires="v">
                <p:oleObj spid="_x0000_s256859" name="Equation" r:id="rId24" imgW="342720" imgH="164880" progId="Equation.DSMT4">
                  <p:embed/>
                </p:oleObj>
              </mc:Choice>
              <mc:Fallback>
                <p:oleObj name="Equation" r:id="rId24" imgW="342720" imgH="164880" progId="Equation.DSMT4">
                  <p:embed/>
                  <p:pic>
                    <p:nvPicPr>
                      <p:cNvPr id="345112" name="Object 2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13125" y="4648200"/>
                        <a:ext cx="701675" cy="3397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5113" name="Object 25"/>
          <p:cNvGraphicFramePr>
            <a:graphicFrameLocks noChangeAspect="1"/>
          </p:cNvGraphicFramePr>
          <p:nvPr/>
        </p:nvGraphicFramePr>
        <p:xfrm>
          <a:off x="4059238" y="4559300"/>
          <a:ext cx="3255962" cy="469900"/>
        </p:xfrm>
        <a:graphic>
          <a:graphicData uri="http://schemas.openxmlformats.org/presentationml/2006/ole">
            <mc:AlternateContent xmlns:mc="http://schemas.openxmlformats.org/markup-compatibility/2006">
              <mc:Choice xmlns:v="urn:schemas-microsoft-com:vml" Requires="v">
                <p:oleObj spid="_x0000_s256860" name="Equation" r:id="rId26" imgW="1587240" imgH="228600" progId="Equation.DSMT4">
                  <p:embed/>
                </p:oleObj>
              </mc:Choice>
              <mc:Fallback>
                <p:oleObj name="Equation" r:id="rId26" imgW="1587240" imgH="228600" progId="Equation.DSMT4">
                  <p:embed/>
                  <p:pic>
                    <p:nvPicPr>
                      <p:cNvPr id="345113" name="Object 2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059238" y="4559300"/>
                        <a:ext cx="3255962" cy="469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5114" name="Object 26"/>
          <p:cNvGraphicFramePr>
            <a:graphicFrameLocks noChangeAspect="1"/>
          </p:cNvGraphicFramePr>
          <p:nvPr/>
        </p:nvGraphicFramePr>
        <p:xfrm>
          <a:off x="2743200" y="5410200"/>
          <a:ext cx="727075" cy="376238"/>
        </p:xfrm>
        <a:graphic>
          <a:graphicData uri="http://schemas.openxmlformats.org/presentationml/2006/ole">
            <mc:AlternateContent xmlns:mc="http://schemas.openxmlformats.org/markup-compatibility/2006">
              <mc:Choice xmlns:v="urn:schemas-microsoft-com:vml" Requires="v">
                <p:oleObj spid="_x0000_s256861" name="Equation" r:id="rId28" imgW="342720" imgH="164880" progId="Equation.DSMT4">
                  <p:embed/>
                </p:oleObj>
              </mc:Choice>
              <mc:Fallback>
                <p:oleObj name="Equation" r:id="rId28" imgW="342720" imgH="164880" progId="Equation.DSMT4">
                  <p:embed/>
                  <p:pic>
                    <p:nvPicPr>
                      <p:cNvPr id="345114" name="Object 2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743200" y="5410200"/>
                        <a:ext cx="727075" cy="3762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5" name="Object 27"/>
          <p:cNvGraphicFramePr>
            <a:graphicFrameLocks noChangeAspect="1"/>
          </p:cNvGraphicFramePr>
          <p:nvPr/>
        </p:nvGraphicFramePr>
        <p:xfrm>
          <a:off x="3455988" y="5334000"/>
          <a:ext cx="3173412" cy="519113"/>
        </p:xfrm>
        <a:graphic>
          <a:graphicData uri="http://schemas.openxmlformats.org/presentationml/2006/ole">
            <mc:AlternateContent xmlns:mc="http://schemas.openxmlformats.org/markup-compatibility/2006">
              <mc:Choice xmlns:v="urn:schemas-microsoft-com:vml" Requires="v">
                <p:oleObj spid="_x0000_s256862" name="Equation" r:id="rId30" imgW="1498320" imgH="228600" progId="Equation.DSMT4">
                  <p:embed/>
                </p:oleObj>
              </mc:Choice>
              <mc:Fallback>
                <p:oleObj name="Equation" r:id="rId30" imgW="1498320" imgH="228600" progId="Equation.DSMT4">
                  <p:embed/>
                  <p:pic>
                    <p:nvPicPr>
                      <p:cNvPr id="345115" name="Object 27"/>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455988" y="5334000"/>
                        <a:ext cx="3173412" cy="5191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6" name="Object 28"/>
          <p:cNvGraphicFramePr>
            <a:graphicFrameLocks noChangeAspect="1"/>
          </p:cNvGraphicFramePr>
          <p:nvPr/>
        </p:nvGraphicFramePr>
        <p:xfrm>
          <a:off x="3351213" y="5791200"/>
          <a:ext cx="1296987" cy="477838"/>
        </p:xfrm>
        <a:graphic>
          <a:graphicData uri="http://schemas.openxmlformats.org/presentationml/2006/ole">
            <mc:AlternateContent xmlns:mc="http://schemas.openxmlformats.org/markup-compatibility/2006">
              <mc:Choice xmlns:v="urn:schemas-microsoft-com:vml" Requires="v">
                <p:oleObj spid="_x0000_s256863" name="Equation" r:id="rId32" imgW="622080" imgH="228600" progId="Equation.DSMT4">
                  <p:embed/>
                </p:oleObj>
              </mc:Choice>
              <mc:Fallback>
                <p:oleObj name="Equation" r:id="rId32" imgW="622080" imgH="228600" progId="Equation.DSMT4">
                  <p:embed/>
                  <p:pic>
                    <p:nvPicPr>
                      <p:cNvPr id="345116" name="Object 28"/>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351213" y="5791200"/>
                        <a:ext cx="1296987" cy="4778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7" name="Object 29"/>
          <p:cNvGraphicFramePr>
            <a:graphicFrameLocks noChangeAspect="1"/>
          </p:cNvGraphicFramePr>
          <p:nvPr/>
        </p:nvGraphicFramePr>
        <p:xfrm>
          <a:off x="4645025" y="5791200"/>
          <a:ext cx="3889375" cy="477838"/>
        </p:xfrm>
        <a:graphic>
          <a:graphicData uri="http://schemas.openxmlformats.org/presentationml/2006/ole">
            <mc:AlternateContent xmlns:mc="http://schemas.openxmlformats.org/markup-compatibility/2006">
              <mc:Choice xmlns:v="urn:schemas-microsoft-com:vml" Requires="v">
                <p:oleObj spid="_x0000_s256864" name="Equation" r:id="rId34" imgW="1866600" imgH="228600" progId="Equation.DSMT4">
                  <p:embed/>
                </p:oleObj>
              </mc:Choice>
              <mc:Fallback>
                <p:oleObj name="Equation" r:id="rId34" imgW="1866600" imgH="228600" progId="Equation.DSMT4">
                  <p:embed/>
                  <p:pic>
                    <p:nvPicPr>
                      <p:cNvPr id="345117" name="Object 29"/>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645025" y="5791200"/>
                        <a:ext cx="3889375" cy="4778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8100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5092"/>
                                        </p:tgtEl>
                                        <p:attrNameLst>
                                          <p:attrName>style.visibility</p:attrName>
                                        </p:attrNameLst>
                                      </p:cBhvr>
                                      <p:to>
                                        <p:strVal val="visible"/>
                                      </p:to>
                                    </p:set>
                                    <p:animEffect transition="in" filter="wipe(left)">
                                      <p:cBhvr>
                                        <p:cTn id="7" dur="500"/>
                                        <p:tgtEl>
                                          <p:spTgt spid="345092"/>
                                        </p:tgtEl>
                                      </p:cBhvr>
                                    </p:animEffect>
                                  </p:childTnLst>
                                </p:cTn>
                              </p:par>
                            </p:childTnLst>
                          </p:cTn>
                        </p:par>
                        <p:par>
                          <p:cTn id="8" fill="hold">
                            <p:stCondLst>
                              <p:cond delay="3550"/>
                            </p:stCondLst>
                            <p:childTnLst>
                              <p:par>
                                <p:cTn id="9" presetID="22" presetClass="entr" presetSubtype="8" fill="hold" grpId="0" nodeType="afterEffect">
                                  <p:stCondLst>
                                    <p:cond delay="0"/>
                                  </p:stCondLst>
                                  <p:iterate type="wd">
                                    <p:tmPct val="10000"/>
                                  </p:iterate>
                                  <p:childTnLst>
                                    <p:set>
                                      <p:cBhvr>
                                        <p:cTn id="10" dur="1" fill="hold">
                                          <p:stCondLst>
                                            <p:cond delay="0"/>
                                          </p:stCondLst>
                                        </p:cTn>
                                        <p:tgtEl>
                                          <p:spTgt spid="345097"/>
                                        </p:tgtEl>
                                        <p:attrNameLst>
                                          <p:attrName>style.visibility</p:attrName>
                                        </p:attrNameLst>
                                      </p:cBhvr>
                                      <p:to>
                                        <p:strVal val="visible"/>
                                      </p:to>
                                    </p:set>
                                    <p:animEffect transition="in" filter="wipe(left)">
                                      <p:cBhvr>
                                        <p:cTn id="11" dur="500"/>
                                        <p:tgtEl>
                                          <p:spTgt spid="345097"/>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nodeType="clickEffect">
                                  <p:stCondLst>
                                    <p:cond delay="0"/>
                                  </p:stCondLst>
                                  <p:childTnLst>
                                    <p:set>
                                      <p:cBhvr>
                                        <p:cTn id="15" dur="1" fill="hold">
                                          <p:stCondLst>
                                            <p:cond delay="0"/>
                                          </p:stCondLst>
                                        </p:cTn>
                                        <p:tgtEl>
                                          <p:spTgt spid="345090"/>
                                        </p:tgtEl>
                                        <p:attrNameLst>
                                          <p:attrName>style.visibility</p:attrName>
                                        </p:attrNameLst>
                                      </p:cBhvr>
                                      <p:to>
                                        <p:strVal val="visible"/>
                                      </p:to>
                                    </p:set>
                                    <p:anim calcmode="lin" valueType="num">
                                      <p:cBhvr>
                                        <p:cTn id="16" dur="500" fill="hold"/>
                                        <p:tgtEl>
                                          <p:spTgt spid="345090"/>
                                        </p:tgtEl>
                                        <p:attrNameLst>
                                          <p:attrName>ppt_w</p:attrName>
                                        </p:attrNameLst>
                                      </p:cBhvr>
                                      <p:tavLst>
                                        <p:tav tm="0">
                                          <p:val>
                                            <p:fltVal val="0"/>
                                          </p:val>
                                        </p:tav>
                                        <p:tav tm="100000">
                                          <p:val>
                                            <p:strVal val="#ppt_w"/>
                                          </p:val>
                                        </p:tav>
                                      </p:tavLst>
                                    </p:anim>
                                    <p:anim calcmode="lin" valueType="num">
                                      <p:cBhvr>
                                        <p:cTn id="17" dur="500" fill="hold"/>
                                        <p:tgtEl>
                                          <p:spTgt spid="345090"/>
                                        </p:tgtEl>
                                        <p:attrNameLst>
                                          <p:attrName>ppt_h</p:attrName>
                                        </p:attrNameLst>
                                      </p:cBhvr>
                                      <p:tavLst>
                                        <p:tav tm="0">
                                          <p:val>
                                            <p:fltVal val="0"/>
                                          </p:val>
                                        </p:tav>
                                        <p:tav tm="100000">
                                          <p:val>
                                            <p:strVal val="#ppt_h"/>
                                          </p:val>
                                        </p:tav>
                                      </p:tavLst>
                                    </p:anim>
                                    <p:animEffect transition="in" filter="fade">
                                      <p:cBhvr>
                                        <p:cTn id="18" dur="500"/>
                                        <p:tgtEl>
                                          <p:spTgt spid="34509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345093"/>
                                        </p:tgtEl>
                                        <p:attrNameLst>
                                          <p:attrName>style.visibility</p:attrName>
                                        </p:attrNameLst>
                                      </p:cBhvr>
                                      <p:to>
                                        <p:strVal val="visible"/>
                                      </p:to>
                                    </p:set>
                                    <p:animEffect transition="in" filter="wipe(left)">
                                      <p:cBhvr>
                                        <p:cTn id="23" dur="500"/>
                                        <p:tgtEl>
                                          <p:spTgt spid="34509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45098"/>
                                        </p:tgtEl>
                                        <p:attrNameLst>
                                          <p:attrName>style.visibility</p:attrName>
                                        </p:attrNameLst>
                                      </p:cBhvr>
                                      <p:to>
                                        <p:strVal val="visible"/>
                                      </p:to>
                                    </p:set>
                                    <p:animEffect transition="in" filter="wipe(left)">
                                      <p:cBhvr>
                                        <p:cTn id="28" dur="500"/>
                                        <p:tgtEl>
                                          <p:spTgt spid="34509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345102"/>
                                        </p:tgtEl>
                                        <p:attrNameLst>
                                          <p:attrName>style.visibility</p:attrName>
                                        </p:attrNameLst>
                                      </p:cBhvr>
                                      <p:to>
                                        <p:strVal val="visible"/>
                                      </p:to>
                                    </p:set>
                                    <p:animEffect transition="in" filter="wipe(left)">
                                      <p:cBhvr>
                                        <p:cTn id="33" dur="500"/>
                                        <p:tgtEl>
                                          <p:spTgt spid="34510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345099"/>
                                        </p:tgtEl>
                                        <p:attrNameLst>
                                          <p:attrName>style.visibility</p:attrName>
                                        </p:attrNameLst>
                                      </p:cBhvr>
                                      <p:to>
                                        <p:strVal val="visible"/>
                                      </p:to>
                                    </p:set>
                                    <p:animEffect transition="in" filter="wipe(left)">
                                      <p:cBhvr>
                                        <p:cTn id="38" dur="500"/>
                                        <p:tgtEl>
                                          <p:spTgt spid="34509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345103"/>
                                        </p:tgtEl>
                                        <p:attrNameLst>
                                          <p:attrName>style.visibility</p:attrName>
                                        </p:attrNameLst>
                                      </p:cBhvr>
                                      <p:to>
                                        <p:strVal val="visible"/>
                                      </p:to>
                                    </p:set>
                                    <p:animEffect transition="in" filter="wipe(left)">
                                      <p:cBhvr>
                                        <p:cTn id="43" dur="500"/>
                                        <p:tgtEl>
                                          <p:spTgt spid="34510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345100"/>
                                        </p:tgtEl>
                                        <p:attrNameLst>
                                          <p:attrName>style.visibility</p:attrName>
                                        </p:attrNameLst>
                                      </p:cBhvr>
                                      <p:to>
                                        <p:strVal val="visible"/>
                                      </p:to>
                                    </p:set>
                                    <p:animEffect transition="in" filter="wipe(left)">
                                      <p:cBhvr>
                                        <p:cTn id="48" dur="500"/>
                                        <p:tgtEl>
                                          <p:spTgt spid="34510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iterate type="wd">
                                    <p:tmPct val="10000"/>
                                  </p:iterate>
                                  <p:childTnLst>
                                    <p:set>
                                      <p:cBhvr>
                                        <p:cTn id="52" dur="1" fill="hold">
                                          <p:stCondLst>
                                            <p:cond delay="0"/>
                                          </p:stCondLst>
                                        </p:cTn>
                                        <p:tgtEl>
                                          <p:spTgt spid="345104"/>
                                        </p:tgtEl>
                                        <p:attrNameLst>
                                          <p:attrName>style.visibility</p:attrName>
                                        </p:attrNameLst>
                                      </p:cBhvr>
                                      <p:to>
                                        <p:strVal val="visible"/>
                                      </p:to>
                                    </p:set>
                                    <p:animEffect transition="in" filter="wipe(left)">
                                      <p:cBhvr>
                                        <p:cTn id="53" dur="500"/>
                                        <p:tgtEl>
                                          <p:spTgt spid="34510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45101"/>
                                        </p:tgtEl>
                                        <p:attrNameLst>
                                          <p:attrName>style.visibility</p:attrName>
                                        </p:attrNameLst>
                                      </p:cBhvr>
                                      <p:to>
                                        <p:strVal val="visible"/>
                                      </p:to>
                                    </p:set>
                                    <p:animEffect transition="in" filter="wipe(left)">
                                      <p:cBhvr>
                                        <p:cTn id="58" dur="500"/>
                                        <p:tgtEl>
                                          <p:spTgt spid="345101"/>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45109"/>
                                        </p:tgtEl>
                                        <p:attrNameLst>
                                          <p:attrName>style.visibility</p:attrName>
                                        </p:attrNameLst>
                                      </p:cBhvr>
                                      <p:to>
                                        <p:strVal val="visible"/>
                                      </p:to>
                                    </p:set>
                                    <p:animEffect transition="in" filter="wipe(left)">
                                      <p:cBhvr>
                                        <p:cTn id="63" dur="500"/>
                                        <p:tgtEl>
                                          <p:spTgt spid="345109"/>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345110"/>
                                        </p:tgtEl>
                                        <p:attrNameLst>
                                          <p:attrName>style.visibility</p:attrName>
                                        </p:attrNameLst>
                                      </p:cBhvr>
                                      <p:to>
                                        <p:strVal val="visible"/>
                                      </p:to>
                                    </p:set>
                                    <p:animEffect transition="in" filter="wipe(left)">
                                      <p:cBhvr>
                                        <p:cTn id="68" dur="500"/>
                                        <p:tgtEl>
                                          <p:spTgt spid="34511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345095"/>
                                        </p:tgtEl>
                                        <p:attrNameLst>
                                          <p:attrName>style.visibility</p:attrName>
                                        </p:attrNameLst>
                                      </p:cBhvr>
                                      <p:to>
                                        <p:strVal val="visible"/>
                                      </p:to>
                                    </p:set>
                                    <p:animEffect transition="in" filter="wipe(left)">
                                      <p:cBhvr>
                                        <p:cTn id="73" dur="500"/>
                                        <p:tgtEl>
                                          <p:spTgt spid="345095"/>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345096"/>
                                        </p:tgtEl>
                                        <p:attrNameLst>
                                          <p:attrName>style.visibility</p:attrName>
                                        </p:attrNameLst>
                                      </p:cBhvr>
                                      <p:to>
                                        <p:strVal val="visible"/>
                                      </p:to>
                                    </p:set>
                                    <p:animEffect transition="in" filter="wipe(left)">
                                      <p:cBhvr>
                                        <p:cTn id="78" dur="500"/>
                                        <p:tgtEl>
                                          <p:spTgt spid="34509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345111"/>
                                        </p:tgtEl>
                                        <p:attrNameLst>
                                          <p:attrName>style.visibility</p:attrName>
                                        </p:attrNameLst>
                                      </p:cBhvr>
                                      <p:to>
                                        <p:strVal val="visible"/>
                                      </p:to>
                                    </p:set>
                                    <p:animEffect transition="in" filter="wipe(left)">
                                      <p:cBhvr>
                                        <p:cTn id="83" dur="500"/>
                                        <p:tgtEl>
                                          <p:spTgt spid="34511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345112"/>
                                        </p:tgtEl>
                                        <p:attrNameLst>
                                          <p:attrName>style.visibility</p:attrName>
                                        </p:attrNameLst>
                                      </p:cBhvr>
                                      <p:to>
                                        <p:strVal val="visible"/>
                                      </p:to>
                                    </p:set>
                                    <p:animEffect transition="in" filter="wipe(left)">
                                      <p:cBhvr>
                                        <p:cTn id="88" dur="500"/>
                                        <p:tgtEl>
                                          <p:spTgt spid="34511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345113"/>
                                        </p:tgtEl>
                                        <p:attrNameLst>
                                          <p:attrName>style.visibility</p:attrName>
                                        </p:attrNameLst>
                                      </p:cBhvr>
                                      <p:to>
                                        <p:strVal val="visible"/>
                                      </p:to>
                                    </p:set>
                                    <p:animEffect transition="in" filter="wipe(left)">
                                      <p:cBhvr>
                                        <p:cTn id="93" dur="500"/>
                                        <p:tgtEl>
                                          <p:spTgt spid="34511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345106"/>
                                        </p:tgtEl>
                                        <p:attrNameLst>
                                          <p:attrName>style.visibility</p:attrName>
                                        </p:attrNameLst>
                                      </p:cBhvr>
                                      <p:to>
                                        <p:strVal val="visible"/>
                                      </p:to>
                                    </p:set>
                                    <p:animEffect transition="in" filter="wipe(left)">
                                      <p:cBhvr>
                                        <p:cTn id="98" dur="500"/>
                                        <p:tgtEl>
                                          <p:spTgt spid="345106"/>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345105"/>
                                        </p:tgtEl>
                                        <p:attrNameLst>
                                          <p:attrName>style.visibility</p:attrName>
                                        </p:attrNameLst>
                                      </p:cBhvr>
                                      <p:to>
                                        <p:strVal val="visible"/>
                                      </p:to>
                                    </p:set>
                                    <p:animEffect transition="in" filter="wipe(left)">
                                      <p:cBhvr>
                                        <p:cTn id="103" dur="500"/>
                                        <p:tgtEl>
                                          <p:spTgt spid="345105"/>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345094"/>
                                        </p:tgtEl>
                                        <p:attrNameLst>
                                          <p:attrName>style.visibility</p:attrName>
                                        </p:attrNameLst>
                                      </p:cBhvr>
                                      <p:to>
                                        <p:strVal val="visible"/>
                                      </p:to>
                                    </p:set>
                                    <p:animEffect transition="in" filter="wipe(left)">
                                      <p:cBhvr>
                                        <p:cTn id="108" dur="500"/>
                                        <p:tgtEl>
                                          <p:spTgt spid="345094"/>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345114"/>
                                        </p:tgtEl>
                                        <p:attrNameLst>
                                          <p:attrName>style.visibility</p:attrName>
                                        </p:attrNameLst>
                                      </p:cBhvr>
                                      <p:to>
                                        <p:strVal val="visible"/>
                                      </p:to>
                                    </p:set>
                                    <p:animEffect transition="in" filter="wipe(left)">
                                      <p:cBhvr>
                                        <p:cTn id="113" dur="500"/>
                                        <p:tgtEl>
                                          <p:spTgt spid="345114"/>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345115"/>
                                        </p:tgtEl>
                                        <p:attrNameLst>
                                          <p:attrName>style.visibility</p:attrName>
                                        </p:attrNameLst>
                                      </p:cBhvr>
                                      <p:to>
                                        <p:strVal val="visible"/>
                                      </p:to>
                                    </p:set>
                                    <p:animEffect transition="in" filter="wipe(left)">
                                      <p:cBhvr>
                                        <p:cTn id="118" dur="500"/>
                                        <p:tgtEl>
                                          <p:spTgt spid="345115"/>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grpId="0" nodeType="clickEffect">
                                  <p:stCondLst>
                                    <p:cond delay="0"/>
                                  </p:stCondLst>
                                  <p:iterate type="wd">
                                    <p:tmPct val="10000"/>
                                  </p:iterate>
                                  <p:childTnLst>
                                    <p:set>
                                      <p:cBhvr>
                                        <p:cTn id="122" dur="1" fill="hold">
                                          <p:stCondLst>
                                            <p:cond delay="0"/>
                                          </p:stCondLst>
                                        </p:cTn>
                                        <p:tgtEl>
                                          <p:spTgt spid="345107"/>
                                        </p:tgtEl>
                                        <p:attrNameLst>
                                          <p:attrName>style.visibility</p:attrName>
                                        </p:attrNameLst>
                                      </p:cBhvr>
                                      <p:to>
                                        <p:strVal val="visible"/>
                                      </p:to>
                                    </p:set>
                                    <p:animEffect transition="in" filter="wipe(left)">
                                      <p:cBhvr>
                                        <p:cTn id="123" dur="500"/>
                                        <p:tgtEl>
                                          <p:spTgt spid="345107"/>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childTnLst>
                                    <p:set>
                                      <p:cBhvr>
                                        <p:cTn id="127" dur="1" fill="hold">
                                          <p:stCondLst>
                                            <p:cond delay="0"/>
                                          </p:stCondLst>
                                        </p:cTn>
                                        <p:tgtEl>
                                          <p:spTgt spid="345108"/>
                                        </p:tgtEl>
                                        <p:attrNameLst>
                                          <p:attrName>style.visibility</p:attrName>
                                        </p:attrNameLst>
                                      </p:cBhvr>
                                      <p:to>
                                        <p:strVal val="visible"/>
                                      </p:to>
                                    </p:set>
                                    <p:animEffect transition="in" filter="wipe(left)">
                                      <p:cBhvr>
                                        <p:cTn id="128" dur="500"/>
                                        <p:tgtEl>
                                          <p:spTgt spid="345108"/>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childTnLst>
                                    <p:set>
                                      <p:cBhvr>
                                        <p:cTn id="132" dur="1" fill="hold">
                                          <p:stCondLst>
                                            <p:cond delay="0"/>
                                          </p:stCondLst>
                                        </p:cTn>
                                        <p:tgtEl>
                                          <p:spTgt spid="345116"/>
                                        </p:tgtEl>
                                        <p:attrNameLst>
                                          <p:attrName>style.visibility</p:attrName>
                                        </p:attrNameLst>
                                      </p:cBhvr>
                                      <p:to>
                                        <p:strVal val="visible"/>
                                      </p:to>
                                    </p:set>
                                    <p:animEffect transition="in" filter="wipe(left)">
                                      <p:cBhvr>
                                        <p:cTn id="133" dur="500"/>
                                        <p:tgtEl>
                                          <p:spTgt spid="345116"/>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childTnLst>
                                    <p:set>
                                      <p:cBhvr>
                                        <p:cTn id="137" dur="1" fill="hold">
                                          <p:stCondLst>
                                            <p:cond delay="0"/>
                                          </p:stCondLst>
                                        </p:cTn>
                                        <p:tgtEl>
                                          <p:spTgt spid="345117"/>
                                        </p:tgtEl>
                                        <p:attrNameLst>
                                          <p:attrName>style.visibility</p:attrName>
                                        </p:attrNameLst>
                                      </p:cBhvr>
                                      <p:to>
                                        <p:strVal val="visible"/>
                                      </p:to>
                                    </p:set>
                                    <p:animEffect transition="in" filter="wipe(left)">
                                      <p:cBhvr>
                                        <p:cTn id="138" dur="500"/>
                                        <p:tgtEl>
                                          <p:spTgt spid="345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092" grpId="0"/>
      <p:bldP spid="345093" grpId="0"/>
      <p:bldP spid="345095" grpId="0"/>
      <p:bldP spid="345097" grpId="0"/>
      <p:bldP spid="345102" grpId="0" animBg="1"/>
      <p:bldP spid="345103" grpId="0" animBg="1"/>
      <p:bldP spid="345104" grpId="0" animBg="1"/>
      <p:bldP spid="345105" grpId="0"/>
      <p:bldP spid="345106" grpId="0"/>
      <p:bldP spid="34510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Wednesday, Nov. 4, 2020</a:t>
            </a:r>
          </a:p>
        </p:txBody>
      </p:sp>
      <p:sp>
        <p:nvSpPr>
          <p:cNvPr id="16" name="Footer Placeholder 4"/>
          <p:cNvSpPr>
            <a:spLocks noGrp="1"/>
          </p:cNvSpPr>
          <p:nvPr>
            <p:ph type="ftr" sz="quarter" idx="11"/>
          </p:nvPr>
        </p:nvSpPr>
        <p:spPr/>
        <p:txBody>
          <a:bodyPr/>
          <a:lstStyle/>
          <a:p>
            <a:r>
              <a:rPr lang="de-DE"/>
              <a:t>PHYS 1444-002, Fall 2020                    Dr. Jaehoon Yu</a:t>
            </a:r>
            <a:endParaRPr lang="en-US"/>
          </a:p>
        </p:txBody>
      </p:sp>
      <p:sp>
        <p:nvSpPr>
          <p:cNvPr id="17" name="Slide Number Placeholder 5"/>
          <p:cNvSpPr>
            <a:spLocks noGrp="1"/>
          </p:cNvSpPr>
          <p:nvPr>
            <p:ph type="sldNum" sz="quarter" idx="12"/>
          </p:nvPr>
        </p:nvSpPr>
        <p:spPr/>
        <p:txBody>
          <a:bodyPr/>
          <a:lstStyle/>
          <a:p>
            <a:fld id="{B82EEA1A-E26B-CA4E-9F51-E8BAD8AA4DBB}" type="slidenum">
              <a:rPr lang="en-US"/>
              <a:pPr/>
              <a:t>8</a:t>
            </a:fld>
            <a:endParaRPr lang="en-US"/>
          </a:p>
        </p:txBody>
      </p:sp>
      <p:grpSp>
        <p:nvGrpSpPr>
          <p:cNvPr id="2" name="Group 2"/>
          <p:cNvGrpSpPr>
            <a:grpSpLocks/>
          </p:cNvGrpSpPr>
          <p:nvPr/>
        </p:nvGrpSpPr>
        <p:grpSpPr bwMode="auto">
          <a:xfrm>
            <a:off x="6324600" y="3200400"/>
            <a:ext cx="3505200" cy="3200400"/>
            <a:chOff x="144" y="1248"/>
            <a:chExt cx="3888" cy="2928"/>
          </a:xfrm>
        </p:grpSpPr>
        <p:pic>
          <p:nvPicPr>
            <p:cNvPr id="346115" name="Picture 3" descr="FG26_021"/>
            <p:cNvPicPr>
              <a:picLocks noChangeAspect="1" noChangeArrowheads="1"/>
            </p:cNvPicPr>
            <p:nvPr/>
          </p:nvPicPr>
          <p:blipFill>
            <a:blip r:embed="rId4"/>
            <a:srcRect/>
            <a:stretch>
              <a:fillRect/>
            </a:stretch>
          </p:blipFill>
          <p:spPr bwMode="auto">
            <a:xfrm>
              <a:off x="144" y="1248"/>
              <a:ext cx="3888" cy="2916"/>
            </a:xfrm>
            <a:prstGeom prst="rect">
              <a:avLst/>
            </a:prstGeom>
            <a:noFill/>
          </p:spPr>
        </p:pic>
        <p:sp>
          <p:nvSpPr>
            <p:cNvPr id="346116" name="Rectangle 4"/>
            <p:cNvSpPr>
              <a:spLocks noChangeArrowheads="1"/>
            </p:cNvSpPr>
            <p:nvPr/>
          </p:nvSpPr>
          <p:spPr bwMode="auto">
            <a:xfrm>
              <a:off x="1056" y="1248"/>
              <a:ext cx="2064" cy="1440"/>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46117" name="Rectangle 5"/>
            <p:cNvSpPr>
              <a:spLocks noChangeArrowheads="1"/>
            </p:cNvSpPr>
            <p:nvPr/>
          </p:nvSpPr>
          <p:spPr bwMode="auto">
            <a:xfrm>
              <a:off x="1872" y="3984"/>
              <a:ext cx="480"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6"/>
          <p:cNvGrpSpPr>
            <a:grpSpLocks/>
          </p:cNvGrpSpPr>
          <p:nvPr/>
        </p:nvGrpSpPr>
        <p:grpSpPr bwMode="auto">
          <a:xfrm>
            <a:off x="6705600" y="1371600"/>
            <a:ext cx="3124200" cy="3048000"/>
            <a:chOff x="480" y="1620"/>
            <a:chExt cx="3120" cy="2364"/>
          </a:xfrm>
        </p:grpSpPr>
        <p:pic>
          <p:nvPicPr>
            <p:cNvPr id="346119" name="Picture 7" descr="FG26_021"/>
            <p:cNvPicPr>
              <a:picLocks noChangeAspect="1" noChangeArrowheads="1"/>
            </p:cNvPicPr>
            <p:nvPr/>
          </p:nvPicPr>
          <p:blipFill>
            <a:blip r:embed="rId4"/>
            <a:srcRect/>
            <a:stretch>
              <a:fillRect/>
            </a:stretch>
          </p:blipFill>
          <p:spPr bwMode="auto">
            <a:xfrm>
              <a:off x="480" y="1620"/>
              <a:ext cx="3120" cy="2340"/>
            </a:xfrm>
            <a:prstGeom prst="rect">
              <a:avLst/>
            </a:prstGeom>
            <a:noFill/>
          </p:spPr>
        </p:pic>
        <p:sp>
          <p:nvSpPr>
            <p:cNvPr id="346120" name="Rectangle 8"/>
            <p:cNvSpPr>
              <a:spLocks noChangeArrowheads="1"/>
            </p:cNvSpPr>
            <p:nvPr/>
          </p:nvSpPr>
          <p:spPr bwMode="auto">
            <a:xfrm>
              <a:off x="1008" y="2640"/>
              <a:ext cx="2208" cy="1344"/>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
        <p:nvSpPr>
          <p:cNvPr id="346121" name="Rectangle 9"/>
          <p:cNvSpPr>
            <a:spLocks noGrp="1" noChangeArrowheads="1"/>
          </p:cNvSpPr>
          <p:nvPr>
            <p:ph type="body" idx="1"/>
          </p:nvPr>
        </p:nvSpPr>
        <p:spPr>
          <a:xfrm>
            <a:off x="228600" y="685800"/>
            <a:ext cx="8610600" cy="5715000"/>
          </a:xfrm>
        </p:spPr>
        <p:txBody>
          <a:bodyPr/>
          <a:lstStyle/>
          <a:p>
            <a:r>
              <a:rPr lang="en-US" dirty="0"/>
              <a:t>What do you think the charging and discharging characteristics of RC circuits can be used for?</a:t>
            </a:r>
          </a:p>
          <a:p>
            <a:pPr lvl="1"/>
            <a:r>
              <a:rPr lang="en-US" dirty="0"/>
              <a:t>To produce voltage pulses at a regular frequency</a:t>
            </a:r>
          </a:p>
          <a:p>
            <a:pPr lvl="1"/>
            <a:r>
              <a:rPr lang="en-US" dirty="0"/>
              <a:t> How?</a:t>
            </a:r>
          </a:p>
          <a:p>
            <a:pPr lvl="2"/>
            <a:r>
              <a:rPr lang="en-US" dirty="0"/>
              <a:t>The capacitor charges up to a particular voltage and discharges</a:t>
            </a:r>
          </a:p>
          <a:p>
            <a:pPr lvl="2"/>
            <a:r>
              <a:rPr lang="en-US" dirty="0"/>
              <a:t>A simple way of doing this is to use breakdown of voltage in a gas filled tube</a:t>
            </a:r>
          </a:p>
          <a:p>
            <a:pPr lvl="3"/>
            <a:r>
              <a:rPr lang="en-US" dirty="0"/>
              <a:t>The discharge occurs when the voltage breaks down at V</a:t>
            </a:r>
            <a:r>
              <a:rPr lang="en-US" baseline="-25000" dirty="0"/>
              <a:t>0</a:t>
            </a:r>
          </a:p>
          <a:p>
            <a:pPr lvl="3"/>
            <a:r>
              <a:rPr lang="en-US" dirty="0"/>
              <a:t>After the completion of discharge, the tube no longer conducts</a:t>
            </a:r>
          </a:p>
          <a:p>
            <a:pPr lvl="3"/>
            <a:r>
              <a:rPr lang="en-US" dirty="0"/>
              <a:t>Then the voltage is at V</a:t>
            </a:r>
            <a:r>
              <a:rPr lang="en-US" baseline="-25000" dirty="0"/>
              <a:t>0</a:t>
            </a:r>
            <a:r>
              <a:rPr lang="en-US" dirty="0"/>
              <a:t>’ and it starts charging up</a:t>
            </a:r>
          </a:p>
          <a:p>
            <a:pPr lvl="3"/>
            <a:r>
              <a:rPr lang="en-US" dirty="0"/>
              <a:t>How do you think the voltage as a function of time look?</a:t>
            </a:r>
          </a:p>
          <a:p>
            <a:pPr lvl="4"/>
            <a:r>
              <a:rPr lang="en-US" dirty="0"/>
              <a:t>A sawtooth shape</a:t>
            </a:r>
          </a:p>
          <a:p>
            <a:pPr lvl="2"/>
            <a:r>
              <a:rPr lang="en-US" dirty="0"/>
              <a:t>Pacemaker, intermittent windshield wiper, </a:t>
            </a:r>
            <a:r>
              <a:rPr lang="en-US" dirty="0" err="1"/>
              <a:t>etc</a:t>
            </a:r>
            <a:endParaRPr lang="en-US" dirty="0"/>
          </a:p>
        </p:txBody>
      </p:sp>
      <p:sp>
        <p:nvSpPr>
          <p:cNvPr id="346122" name="Rectangle 10"/>
          <p:cNvSpPr>
            <a:spLocks noGrp="1" noChangeArrowheads="1"/>
          </p:cNvSpPr>
          <p:nvPr>
            <p:ph type="title"/>
          </p:nvPr>
        </p:nvSpPr>
        <p:spPr>
          <a:xfrm>
            <a:off x="381000" y="76200"/>
            <a:ext cx="8534400" cy="609600"/>
          </a:xfrm>
        </p:spPr>
        <p:txBody>
          <a:bodyPr/>
          <a:lstStyle/>
          <a:p>
            <a:r>
              <a:rPr lang="en-US"/>
              <a:t> Application of RC Circuits</a:t>
            </a:r>
          </a:p>
        </p:txBody>
      </p:sp>
      <p:graphicFrame>
        <p:nvGraphicFramePr>
          <p:cNvPr id="346123" name="Object 11"/>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7184" name="Equation" r:id="rId5" imgW="914400" imgH="190080" progId="Equation.DSMT4">
                  <p:embed/>
                </p:oleObj>
              </mc:Choice>
              <mc:Fallback>
                <p:oleObj name="Equation" r:id="rId5" imgW="914400" imgH="190080" progId="Equation.DSMT4">
                  <p:embed/>
                  <p:pic>
                    <p:nvPicPr>
                      <p:cNvPr id="346123"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6124" name="Object 12"/>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7185" name="Equation" r:id="rId7" imgW="914400" imgH="190080" progId="Equation.DSMT4">
                  <p:embed/>
                </p:oleObj>
              </mc:Choice>
              <mc:Fallback>
                <p:oleObj name="Equation" r:id="rId7" imgW="914400" imgH="190080" progId="Equation.DSMT4">
                  <p:embed/>
                  <p:pic>
                    <p:nvPicPr>
                      <p:cNvPr id="346124"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6125" name="Object 13"/>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7186" name="Equation" r:id="rId8" imgW="914400" imgH="190080" progId="Equation.DSMT4">
                  <p:embed/>
                </p:oleObj>
              </mc:Choice>
              <mc:Fallback>
                <p:oleObj name="Equation" r:id="rId8" imgW="914400" imgH="190080" progId="Equation.DSMT4">
                  <p:embed/>
                  <p:pic>
                    <p:nvPicPr>
                      <p:cNvPr id="346125"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6126" name="Oval 14"/>
          <p:cNvSpPr>
            <a:spLocks noChangeArrowheads="1"/>
          </p:cNvSpPr>
          <p:nvPr/>
        </p:nvSpPr>
        <p:spPr bwMode="auto">
          <a:xfrm>
            <a:off x="8534400" y="1905000"/>
            <a:ext cx="609600" cy="685800"/>
          </a:xfrm>
          <a:prstGeom prst="ellipse">
            <a:avLst/>
          </a:prstGeom>
          <a:noFill/>
          <a:ln w="28575">
            <a:solidFill>
              <a:srgbClr val="CC0000"/>
            </a:solidFill>
            <a:round/>
            <a:headEnd/>
            <a:tailEnd/>
          </a:ln>
          <a:effectLst/>
        </p:spPr>
        <p:txBody>
          <a:bodyPr wrap="none" anchor="ctr">
            <a:prstTxWarp prst="textNoShape">
              <a:avLst/>
            </a:prstTxWarp>
            <a:spAutoFit/>
          </a:bodyPr>
          <a:lstStyle/>
          <a:p>
            <a:endParaRPr lang="en-US"/>
          </a:p>
        </p:txBody>
      </p:sp>
    </p:spTree>
    <p:extLst>
      <p:ext uri="{BB962C8B-B14F-4D97-AF65-F5344CB8AC3E}">
        <p14:creationId xmlns:p14="http://schemas.microsoft.com/office/powerpoint/2010/main" val="4113633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6121">
                                            <p:txEl>
                                              <p:pRg st="0" end="0"/>
                                            </p:txEl>
                                          </p:spTgt>
                                        </p:tgtEl>
                                        <p:attrNameLst>
                                          <p:attrName>style.visibility</p:attrName>
                                        </p:attrNameLst>
                                      </p:cBhvr>
                                      <p:to>
                                        <p:strVal val="visible"/>
                                      </p:to>
                                    </p:set>
                                    <p:animEffect transition="in" filter="wipe(left)">
                                      <p:cBhvr>
                                        <p:cTn id="7" dur="500"/>
                                        <p:tgtEl>
                                          <p:spTgt spid="3461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46121">
                                            <p:txEl>
                                              <p:pRg st="1" end="1"/>
                                            </p:txEl>
                                          </p:spTgt>
                                        </p:tgtEl>
                                        <p:attrNameLst>
                                          <p:attrName>style.visibility</p:attrName>
                                        </p:attrNameLst>
                                      </p:cBhvr>
                                      <p:to>
                                        <p:strVal val="visible"/>
                                      </p:to>
                                    </p:set>
                                    <p:animEffect transition="in" filter="wipe(left)">
                                      <p:cBhvr>
                                        <p:cTn id="12" dur="500"/>
                                        <p:tgtEl>
                                          <p:spTgt spid="3461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46121">
                                            <p:txEl>
                                              <p:pRg st="2" end="2"/>
                                            </p:txEl>
                                          </p:spTgt>
                                        </p:tgtEl>
                                        <p:attrNameLst>
                                          <p:attrName>style.visibility</p:attrName>
                                        </p:attrNameLst>
                                      </p:cBhvr>
                                      <p:to>
                                        <p:strVal val="visible"/>
                                      </p:to>
                                    </p:set>
                                    <p:animEffect transition="in" filter="wipe(left)">
                                      <p:cBhvr>
                                        <p:cTn id="17" dur="500"/>
                                        <p:tgtEl>
                                          <p:spTgt spid="3461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46121">
                                            <p:txEl>
                                              <p:pRg st="3" end="3"/>
                                            </p:txEl>
                                          </p:spTgt>
                                        </p:tgtEl>
                                        <p:attrNameLst>
                                          <p:attrName>style.visibility</p:attrName>
                                        </p:attrNameLst>
                                      </p:cBhvr>
                                      <p:to>
                                        <p:strVal val="visible"/>
                                      </p:to>
                                    </p:set>
                                    <p:animEffect transition="in" filter="wipe(left)">
                                      <p:cBhvr>
                                        <p:cTn id="22" dur="500"/>
                                        <p:tgtEl>
                                          <p:spTgt spid="3461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46121">
                                            <p:txEl>
                                              <p:pRg st="4" end="4"/>
                                            </p:txEl>
                                          </p:spTgt>
                                        </p:tgtEl>
                                        <p:attrNameLst>
                                          <p:attrName>style.visibility</p:attrName>
                                        </p:attrNameLst>
                                      </p:cBhvr>
                                      <p:to>
                                        <p:strVal val="visible"/>
                                      </p:to>
                                    </p:set>
                                    <p:animEffect transition="in" filter="wipe(left)">
                                      <p:cBhvr>
                                        <p:cTn id="27" dur="500"/>
                                        <p:tgtEl>
                                          <p:spTgt spid="3461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animEffect transition="in" filter="fade">
                                      <p:cBhvr>
                                        <p:cTn id="34" dur="500"/>
                                        <p:tgtEl>
                                          <p:spTgt spid="3"/>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346126"/>
                                        </p:tgtEl>
                                        <p:attrNameLst>
                                          <p:attrName>style.visibility</p:attrName>
                                        </p:attrNameLst>
                                      </p:cBhvr>
                                      <p:to>
                                        <p:strVal val="visible"/>
                                      </p:to>
                                    </p:set>
                                    <p:anim calcmode="lin" valueType="num">
                                      <p:cBhvr>
                                        <p:cTn id="39" dur="500" fill="hold"/>
                                        <p:tgtEl>
                                          <p:spTgt spid="346126"/>
                                        </p:tgtEl>
                                        <p:attrNameLst>
                                          <p:attrName>ppt_w</p:attrName>
                                        </p:attrNameLst>
                                      </p:cBhvr>
                                      <p:tavLst>
                                        <p:tav tm="0">
                                          <p:val>
                                            <p:fltVal val="0"/>
                                          </p:val>
                                        </p:tav>
                                        <p:tav tm="100000">
                                          <p:val>
                                            <p:strVal val="#ppt_w"/>
                                          </p:val>
                                        </p:tav>
                                      </p:tavLst>
                                    </p:anim>
                                    <p:anim calcmode="lin" valueType="num">
                                      <p:cBhvr>
                                        <p:cTn id="40" dur="500" fill="hold"/>
                                        <p:tgtEl>
                                          <p:spTgt spid="346126"/>
                                        </p:tgtEl>
                                        <p:attrNameLst>
                                          <p:attrName>ppt_h</p:attrName>
                                        </p:attrNameLst>
                                      </p:cBhvr>
                                      <p:tavLst>
                                        <p:tav tm="0">
                                          <p:val>
                                            <p:fltVal val="0"/>
                                          </p:val>
                                        </p:tav>
                                        <p:tav tm="100000">
                                          <p:val>
                                            <p:strVal val="#ppt_h"/>
                                          </p:val>
                                        </p:tav>
                                      </p:tavLst>
                                    </p:anim>
                                    <p:animEffect transition="in" filter="fade">
                                      <p:cBhvr>
                                        <p:cTn id="41" dur="500"/>
                                        <p:tgtEl>
                                          <p:spTgt spid="34612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346121">
                                            <p:txEl>
                                              <p:pRg st="5" end="5"/>
                                            </p:txEl>
                                          </p:spTgt>
                                        </p:tgtEl>
                                        <p:attrNameLst>
                                          <p:attrName>style.visibility</p:attrName>
                                        </p:attrNameLst>
                                      </p:cBhvr>
                                      <p:to>
                                        <p:strVal val="visible"/>
                                      </p:to>
                                    </p:set>
                                    <p:animEffect transition="in" filter="wipe(left)">
                                      <p:cBhvr>
                                        <p:cTn id="46" dur="500"/>
                                        <p:tgtEl>
                                          <p:spTgt spid="346121">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346121">
                                            <p:txEl>
                                              <p:pRg st="6" end="6"/>
                                            </p:txEl>
                                          </p:spTgt>
                                        </p:tgtEl>
                                        <p:attrNameLst>
                                          <p:attrName>style.visibility</p:attrName>
                                        </p:attrNameLst>
                                      </p:cBhvr>
                                      <p:to>
                                        <p:strVal val="visible"/>
                                      </p:to>
                                    </p:set>
                                    <p:animEffect transition="in" filter="wipe(left)">
                                      <p:cBhvr>
                                        <p:cTn id="51" dur="500"/>
                                        <p:tgtEl>
                                          <p:spTgt spid="34612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346121">
                                            <p:txEl>
                                              <p:pRg st="7" end="7"/>
                                            </p:txEl>
                                          </p:spTgt>
                                        </p:tgtEl>
                                        <p:attrNameLst>
                                          <p:attrName>style.visibility</p:attrName>
                                        </p:attrNameLst>
                                      </p:cBhvr>
                                      <p:to>
                                        <p:strVal val="visible"/>
                                      </p:to>
                                    </p:set>
                                    <p:animEffect transition="in" filter="wipe(left)">
                                      <p:cBhvr>
                                        <p:cTn id="56" dur="500"/>
                                        <p:tgtEl>
                                          <p:spTgt spid="346121">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346121">
                                            <p:txEl>
                                              <p:pRg st="8" end="8"/>
                                            </p:txEl>
                                          </p:spTgt>
                                        </p:tgtEl>
                                        <p:attrNameLst>
                                          <p:attrName>style.visibility</p:attrName>
                                        </p:attrNameLst>
                                      </p:cBhvr>
                                      <p:to>
                                        <p:strVal val="visible"/>
                                      </p:to>
                                    </p:set>
                                    <p:animEffect transition="in" filter="wipe(left)">
                                      <p:cBhvr>
                                        <p:cTn id="61" dur="500"/>
                                        <p:tgtEl>
                                          <p:spTgt spid="346121">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iterate type="wd">
                                    <p:tmPct val="10000"/>
                                  </p:iterate>
                                  <p:childTnLst>
                                    <p:set>
                                      <p:cBhvr>
                                        <p:cTn id="65" dur="1" fill="hold">
                                          <p:stCondLst>
                                            <p:cond delay="0"/>
                                          </p:stCondLst>
                                        </p:cTn>
                                        <p:tgtEl>
                                          <p:spTgt spid="346121">
                                            <p:txEl>
                                              <p:pRg st="9" end="9"/>
                                            </p:txEl>
                                          </p:spTgt>
                                        </p:tgtEl>
                                        <p:attrNameLst>
                                          <p:attrName>style.visibility</p:attrName>
                                        </p:attrNameLst>
                                      </p:cBhvr>
                                      <p:to>
                                        <p:strVal val="visible"/>
                                      </p:to>
                                    </p:set>
                                    <p:animEffect transition="in" filter="wipe(left)">
                                      <p:cBhvr>
                                        <p:cTn id="66" dur="500"/>
                                        <p:tgtEl>
                                          <p:spTgt spid="346121">
                                            <p:txEl>
                                              <p:pRg st="9" end="9"/>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2"/>
                                        </p:tgtEl>
                                        <p:attrNameLst>
                                          <p:attrName>style.visibility</p:attrName>
                                        </p:attrNameLst>
                                      </p:cBhvr>
                                      <p:to>
                                        <p:strVal val="visible"/>
                                      </p:to>
                                    </p:set>
                                    <p:animEffect transition="in" filter="wipe(left)">
                                      <p:cBhvr>
                                        <p:cTn id="71" dur="500"/>
                                        <p:tgtEl>
                                          <p:spTgt spid="2"/>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346121">
                                            <p:txEl>
                                              <p:pRg st="10" end="10"/>
                                            </p:txEl>
                                          </p:spTgt>
                                        </p:tgtEl>
                                        <p:attrNameLst>
                                          <p:attrName>style.visibility</p:attrName>
                                        </p:attrNameLst>
                                      </p:cBhvr>
                                      <p:to>
                                        <p:strVal val="visible"/>
                                      </p:to>
                                    </p:set>
                                    <p:animEffect transition="in" filter="wipe(left)">
                                      <p:cBhvr>
                                        <p:cTn id="76" dur="500"/>
                                        <p:tgtEl>
                                          <p:spTgt spid="34612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21" grpId="0" build="p"/>
      <p:bldP spid="3461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Wednesday, Nov. 4, 2020</a:t>
            </a:r>
          </a:p>
        </p:txBody>
      </p:sp>
      <p:sp>
        <p:nvSpPr>
          <p:cNvPr id="13" name="Footer Placeholder 4"/>
          <p:cNvSpPr>
            <a:spLocks noGrp="1"/>
          </p:cNvSpPr>
          <p:nvPr>
            <p:ph type="ftr" sz="quarter" idx="11"/>
          </p:nvPr>
        </p:nvSpPr>
        <p:spPr/>
        <p:txBody>
          <a:bodyPr/>
          <a:lstStyle/>
          <a:p>
            <a:r>
              <a:rPr lang="de-DE"/>
              <a:t>PHYS 1444-002, Fall 2020                    Dr. Jaehoon Yu</a:t>
            </a:r>
            <a:endParaRPr lang="en-US"/>
          </a:p>
        </p:txBody>
      </p:sp>
      <p:sp>
        <p:nvSpPr>
          <p:cNvPr id="14" name="Slide Number Placeholder 5"/>
          <p:cNvSpPr>
            <a:spLocks noGrp="1"/>
          </p:cNvSpPr>
          <p:nvPr>
            <p:ph type="sldNum" sz="quarter" idx="12"/>
          </p:nvPr>
        </p:nvSpPr>
        <p:spPr/>
        <p:txBody>
          <a:bodyPr/>
          <a:lstStyle/>
          <a:p>
            <a:fld id="{3EC58C06-1CD7-E843-9C07-7DEE38A5493D}" type="slidenum">
              <a:rPr lang="en-US"/>
              <a:pPr/>
              <a:t>9</a:t>
            </a:fld>
            <a:endParaRPr lang="en-US"/>
          </a:p>
        </p:txBody>
      </p:sp>
      <p:sp>
        <p:nvSpPr>
          <p:cNvPr id="347138" name="Rectangle 2"/>
          <p:cNvSpPr>
            <a:spLocks noGrp="1" noChangeArrowheads="1"/>
          </p:cNvSpPr>
          <p:nvPr>
            <p:ph type="title"/>
          </p:nvPr>
        </p:nvSpPr>
        <p:spPr>
          <a:xfrm>
            <a:off x="381000" y="76200"/>
            <a:ext cx="8534400" cy="609600"/>
          </a:xfrm>
        </p:spPr>
        <p:txBody>
          <a:bodyPr/>
          <a:lstStyle/>
          <a:p>
            <a:r>
              <a:rPr lang="en-US"/>
              <a:t> Magnetism</a:t>
            </a:r>
          </a:p>
        </p:txBody>
      </p:sp>
      <p:graphicFrame>
        <p:nvGraphicFramePr>
          <p:cNvPr id="347139"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8205" name="Equation" r:id="rId3" imgW="914400" imgH="190080" progId="Equation.DSMT4">
                  <p:embed/>
                </p:oleObj>
              </mc:Choice>
              <mc:Fallback>
                <p:oleObj name="Equation" r:id="rId3" imgW="914400" imgH="190080" progId="Equation.DSMT4">
                  <p:embed/>
                  <p:pic>
                    <p:nvPicPr>
                      <p:cNvPr id="34713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7140"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8206" name="Equation" r:id="rId5" imgW="914400" imgH="190080" progId="Equation.DSMT4">
                  <p:embed/>
                </p:oleObj>
              </mc:Choice>
              <mc:Fallback>
                <p:oleObj name="Equation" r:id="rId5" imgW="914400" imgH="190080" progId="Equation.DSMT4">
                  <p:embed/>
                  <p:pic>
                    <p:nvPicPr>
                      <p:cNvPr id="3471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7141"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8207" name="Equation" r:id="rId6" imgW="914400" imgH="190080" progId="Equation.DSMT4">
                  <p:embed/>
                </p:oleObj>
              </mc:Choice>
              <mc:Fallback>
                <p:oleObj name="Equation" r:id="rId6" imgW="914400" imgH="190080" progId="Equation.DSMT4">
                  <p:embed/>
                  <p:pic>
                    <p:nvPicPr>
                      <p:cNvPr id="34714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7142" name="Rectangle 6"/>
          <p:cNvSpPr>
            <a:spLocks noGrp="1" noChangeArrowheads="1"/>
          </p:cNvSpPr>
          <p:nvPr>
            <p:ph type="body" idx="1"/>
          </p:nvPr>
        </p:nvSpPr>
        <p:spPr>
          <a:xfrm>
            <a:off x="609600" y="609600"/>
            <a:ext cx="8229600" cy="3581400"/>
          </a:xfrm>
        </p:spPr>
        <p:txBody>
          <a:bodyPr/>
          <a:lstStyle/>
          <a:p>
            <a:pPr>
              <a:lnSpc>
                <a:spcPct val="90000"/>
              </a:lnSpc>
            </a:pPr>
            <a:r>
              <a:rPr lang="en-US" sz="2800" dirty="0"/>
              <a:t>What are magnets?</a:t>
            </a:r>
          </a:p>
          <a:p>
            <a:pPr lvl="1">
              <a:lnSpc>
                <a:spcPct val="90000"/>
              </a:lnSpc>
            </a:pPr>
            <a:r>
              <a:rPr lang="en-US" sz="2400" dirty="0"/>
              <a:t>Objects with two poles, North and South poles</a:t>
            </a:r>
          </a:p>
          <a:p>
            <a:pPr lvl="2">
              <a:lnSpc>
                <a:spcPct val="90000"/>
              </a:lnSpc>
            </a:pPr>
            <a:r>
              <a:rPr lang="en-US" sz="2000" dirty="0"/>
              <a:t>The pole that points to the geographical North is the North pole and the other is the South pole</a:t>
            </a:r>
          </a:p>
          <a:p>
            <a:pPr lvl="3">
              <a:lnSpc>
                <a:spcPct val="90000"/>
              </a:lnSpc>
            </a:pPr>
            <a:r>
              <a:rPr lang="en-US" sz="1800" dirty="0"/>
              <a:t>Principle of compass</a:t>
            </a:r>
          </a:p>
          <a:p>
            <a:pPr lvl="1">
              <a:lnSpc>
                <a:spcPct val="90000"/>
              </a:lnSpc>
            </a:pPr>
            <a:r>
              <a:rPr lang="en-US" sz="2400" dirty="0"/>
              <a:t>These are called the magnet due to the name of the region, Magnesia, where the rocks that attract each other were found</a:t>
            </a:r>
          </a:p>
          <a:p>
            <a:pPr>
              <a:lnSpc>
                <a:spcPct val="90000"/>
              </a:lnSpc>
            </a:pPr>
            <a:r>
              <a:rPr lang="en-US" sz="2800" dirty="0"/>
              <a:t>What happens when two magnets are brought to each other?</a:t>
            </a:r>
          </a:p>
        </p:txBody>
      </p:sp>
      <p:sp>
        <p:nvSpPr>
          <p:cNvPr id="347143" name="Rectangle 7"/>
          <p:cNvSpPr>
            <a:spLocks noChangeArrowheads="1"/>
          </p:cNvSpPr>
          <p:nvPr/>
        </p:nvSpPr>
        <p:spPr bwMode="auto">
          <a:xfrm>
            <a:off x="762000" y="3886200"/>
            <a:ext cx="5105400" cy="2590800"/>
          </a:xfrm>
          <a:prstGeom prst="rect">
            <a:avLst/>
          </a:prstGeom>
          <a:noFill/>
          <a:ln w="9525">
            <a:noFill/>
            <a:miter lim="800000"/>
            <a:headEnd/>
            <a:tailEnd/>
          </a:ln>
          <a:effectLst/>
        </p:spPr>
        <p:txBody>
          <a:bodyPr>
            <a:prstTxWarp prst="textNoShape">
              <a:avLst/>
            </a:prstTxWarp>
          </a:bodyPr>
          <a:lstStyle/>
          <a:p>
            <a:pPr marL="742950" lvl="1" indent="-285750">
              <a:lnSpc>
                <a:spcPct val="90000"/>
              </a:lnSpc>
              <a:spcBef>
                <a:spcPct val="20000"/>
              </a:spcBef>
              <a:buFontTx/>
              <a:buChar char="–"/>
            </a:pPr>
            <a:r>
              <a:rPr lang="en-US" dirty="0">
                <a:solidFill>
                  <a:srgbClr val="660066"/>
                </a:solidFill>
                <a:latin typeface="Arial Narrow" charset="0"/>
                <a:ea typeface="ＭＳ Ｐゴシック" charset="-128"/>
              </a:rPr>
              <a:t>They exert force onto each other</a:t>
            </a:r>
          </a:p>
          <a:p>
            <a:pPr marL="742950" lvl="1" indent="-285750">
              <a:lnSpc>
                <a:spcPct val="90000"/>
              </a:lnSpc>
              <a:spcBef>
                <a:spcPct val="20000"/>
              </a:spcBef>
              <a:buFontTx/>
              <a:buChar char="–"/>
            </a:pPr>
            <a:r>
              <a:rPr lang="en-US" dirty="0">
                <a:solidFill>
                  <a:srgbClr val="660066"/>
                </a:solidFill>
                <a:latin typeface="Arial Narrow" charset="0"/>
                <a:ea typeface="ＭＳ Ｐゴシック" charset="-128"/>
              </a:rPr>
              <a:t>What kind?</a:t>
            </a:r>
          </a:p>
          <a:p>
            <a:pPr marL="742950" lvl="1" indent="-285750">
              <a:lnSpc>
                <a:spcPct val="90000"/>
              </a:lnSpc>
              <a:spcBef>
                <a:spcPct val="20000"/>
              </a:spcBef>
              <a:buFontTx/>
              <a:buChar char="–"/>
            </a:pPr>
            <a:r>
              <a:rPr lang="en-US" dirty="0">
                <a:solidFill>
                  <a:srgbClr val="660066"/>
                </a:solidFill>
                <a:latin typeface="Arial Narrow" charset="0"/>
                <a:ea typeface="ＭＳ Ｐゴシック" charset="-128"/>
              </a:rPr>
              <a:t>Both repulsive and attractive forces depending on the configurations</a:t>
            </a:r>
            <a:endParaRPr lang="en-US" dirty="0">
              <a:solidFill>
                <a:srgbClr val="660066"/>
              </a:solidFill>
              <a:latin typeface="Arial Narrow" charset="0"/>
              <a:ea typeface="ＭＳ Ｐゴシック" charset="-128"/>
              <a:sym typeface="Wingdings" charset="2"/>
            </a:endParaRPr>
          </a:p>
          <a:p>
            <a:pPr marL="1143000" lvl="2" indent="-228600">
              <a:lnSpc>
                <a:spcPct val="90000"/>
              </a:lnSpc>
              <a:spcBef>
                <a:spcPct val="20000"/>
              </a:spcBef>
              <a:buFontTx/>
              <a:buChar char="•"/>
            </a:pPr>
            <a:r>
              <a:rPr lang="en-US" sz="2000" dirty="0">
                <a:solidFill>
                  <a:srgbClr val="003300"/>
                </a:solidFill>
                <a:latin typeface="Arial Narrow" charset="0"/>
                <a:ea typeface="ＭＳ Ｐゴシック" charset="-128"/>
                <a:sym typeface="Wingdings" charset="2"/>
              </a:rPr>
              <a:t>Like poles repel each other while the unlike poles attract</a:t>
            </a:r>
            <a:r>
              <a:rPr lang="en-US" sz="2000" dirty="0">
                <a:solidFill>
                  <a:srgbClr val="003300"/>
                </a:solidFill>
                <a:latin typeface="Arial Narrow" charset="0"/>
                <a:ea typeface="ＭＳ Ｐゴシック" charset="-128"/>
              </a:rPr>
              <a:t> </a:t>
            </a:r>
          </a:p>
        </p:txBody>
      </p:sp>
      <p:pic>
        <p:nvPicPr>
          <p:cNvPr id="347144" name="Picture 8" descr="FG27_001"/>
          <p:cNvPicPr>
            <a:picLocks noChangeAspect="1" noChangeArrowheads="1"/>
          </p:cNvPicPr>
          <p:nvPr/>
        </p:nvPicPr>
        <p:blipFill>
          <a:blip r:embed="rId7"/>
          <a:srcRect/>
          <a:stretch>
            <a:fillRect/>
          </a:stretch>
        </p:blipFill>
        <p:spPr bwMode="auto">
          <a:xfrm>
            <a:off x="5638800" y="3657600"/>
            <a:ext cx="3505200" cy="2895600"/>
          </a:xfrm>
          <a:prstGeom prst="rect">
            <a:avLst/>
          </a:prstGeom>
          <a:noFill/>
        </p:spPr>
      </p:pic>
      <p:sp>
        <p:nvSpPr>
          <p:cNvPr id="347145" name="Rectangle 9"/>
          <p:cNvSpPr>
            <a:spLocks noChangeArrowheads="1"/>
          </p:cNvSpPr>
          <p:nvPr/>
        </p:nvSpPr>
        <p:spPr bwMode="auto">
          <a:xfrm>
            <a:off x="6858000" y="4267200"/>
            <a:ext cx="1066800" cy="304800"/>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47146" name="Rectangle 10"/>
          <p:cNvSpPr>
            <a:spLocks noChangeArrowheads="1"/>
          </p:cNvSpPr>
          <p:nvPr/>
        </p:nvSpPr>
        <p:spPr bwMode="auto">
          <a:xfrm>
            <a:off x="6934200" y="5257800"/>
            <a:ext cx="1066800" cy="304800"/>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47147" name="Rectangle 11"/>
          <p:cNvSpPr>
            <a:spLocks noChangeArrowheads="1"/>
          </p:cNvSpPr>
          <p:nvPr/>
        </p:nvSpPr>
        <p:spPr bwMode="auto">
          <a:xfrm>
            <a:off x="6934200" y="6324600"/>
            <a:ext cx="1066800" cy="304800"/>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Tree>
    <p:extLst>
      <p:ext uri="{BB962C8B-B14F-4D97-AF65-F5344CB8AC3E}">
        <p14:creationId xmlns:p14="http://schemas.microsoft.com/office/powerpoint/2010/main" val="412373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7142">
                                            <p:txEl>
                                              <p:pRg st="0" end="0"/>
                                            </p:txEl>
                                          </p:spTgt>
                                        </p:tgtEl>
                                        <p:attrNameLst>
                                          <p:attrName>style.visibility</p:attrName>
                                        </p:attrNameLst>
                                      </p:cBhvr>
                                      <p:to>
                                        <p:strVal val="visible"/>
                                      </p:to>
                                    </p:set>
                                    <p:animEffect transition="in" filter="wipe(left)">
                                      <p:cBhvr>
                                        <p:cTn id="7" dur="500"/>
                                        <p:tgtEl>
                                          <p:spTgt spid="3471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47142">
                                            <p:txEl>
                                              <p:pRg st="1" end="1"/>
                                            </p:txEl>
                                          </p:spTgt>
                                        </p:tgtEl>
                                        <p:attrNameLst>
                                          <p:attrName>style.visibility</p:attrName>
                                        </p:attrNameLst>
                                      </p:cBhvr>
                                      <p:to>
                                        <p:strVal val="visible"/>
                                      </p:to>
                                    </p:set>
                                    <p:animEffect transition="in" filter="wipe(left)">
                                      <p:cBhvr>
                                        <p:cTn id="12" dur="500"/>
                                        <p:tgtEl>
                                          <p:spTgt spid="3471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47142">
                                            <p:txEl>
                                              <p:pRg st="2" end="2"/>
                                            </p:txEl>
                                          </p:spTgt>
                                        </p:tgtEl>
                                        <p:attrNameLst>
                                          <p:attrName>style.visibility</p:attrName>
                                        </p:attrNameLst>
                                      </p:cBhvr>
                                      <p:to>
                                        <p:strVal val="visible"/>
                                      </p:to>
                                    </p:set>
                                    <p:animEffect transition="in" filter="wipe(left)">
                                      <p:cBhvr>
                                        <p:cTn id="17" dur="500"/>
                                        <p:tgtEl>
                                          <p:spTgt spid="3471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47142">
                                            <p:txEl>
                                              <p:pRg st="3" end="3"/>
                                            </p:txEl>
                                          </p:spTgt>
                                        </p:tgtEl>
                                        <p:attrNameLst>
                                          <p:attrName>style.visibility</p:attrName>
                                        </p:attrNameLst>
                                      </p:cBhvr>
                                      <p:to>
                                        <p:strVal val="visible"/>
                                      </p:to>
                                    </p:set>
                                    <p:animEffect transition="in" filter="wipe(left)">
                                      <p:cBhvr>
                                        <p:cTn id="22" dur="500"/>
                                        <p:tgtEl>
                                          <p:spTgt spid="34714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47142">
                                            <p:txEl>
                                              <p:pRg st="4" end="4"/>
                                            </p:txEl>
                                          </p:spTgt>
                                        </p:tgtEl>
                                        <p:attrNameLst>
                                          <p:attrName>style.visibility</p:attrName>
                                        </p:attrNameLst>
                                      </p:cBhvr>
                                      <p:to>
                                        <p:strVal val="visible"/>
                                      </p:to>
                                    </p:set>
                                    <p:animEffect transition="in" filter="wipe(left)">
                                      <p:cBhvr>
                                        <p:cTn id="27" dur="500"/>
                                        <p:tgtEl>
                                          <p:spTgt spid="34714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47142">
                                            <p:txEl>
                                              <p:pRg st="5" end="5"/>
                                            </p:txEl>
                                          </p:spTgt>
                                        </p:tgtEl>
                                        <p:attrNameLst>
                                          <p:attrName>style.visibility</p:attrName>
                                        </p:attrNameLst>
                                      </p:cBhvr>
                                      <p:to>
                                        <p:strVal val="visible"/>
                                      </p:to>
                                    </p:set>
                                    <p:animEffect transition="in" filter="wipe(left)">
                                      <p:cBhvr>
                                        <p:cTn id="32" dur="500"/>
                                        <p:tgtEl>
                                          <p:spTgt spid="34714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47143">
                                            <p:txEl>
                                              <p:pRg st="0" end="0"/>
                                            </p:txEl>
                                          </p:spTgt>
                                        </p:tgtEl>
                                        <p:attrNameLst>
                                          <p:attrName>style.visibility</p:attrName>
                                        </p:attrNameLst>
                                      </p:cBhvr>
                                      <p:to>
                                        <p:strVal val="visible"/>
                                      </p:to>
                                    </p:set>
                                    <p:animEffect transition="in" filter="wipe(left)">
                                      <p:cBhvr>
                                        <p:cTn id="37" dur="500"/>
                                        <p:tgtEl>
                                          <p:spTgt spid="34714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47143">
                                            <p:txEl>
                                              <p:pRg st="1" end="1"/>
                                            </p:txEl>
                                          </p:spTgt>
                                        </p:tgtEl>
                                        <p:attrNameLst>
                                          <p:attrName>style.visibility</p:attrName>
                                        </p:attrNameLst>
                                      </p:cBhvr>
                                      <p:to>
                                        <p:strVal val="visible"/>
                                      </p:to>
                                    </p:set>
                                    <p:animEffect transition="in" filter="wipe(left)">
                                      <p:cBhvr>
                                        <p:cTn id="42" dur="500"/>
                                        <p:tgtEl>
                                          <p:spTgt spid="34714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47143">
                                            <p:txEl>
                                              <p:pRg st="2" end="2"/>
                                            </p:txEl>
                                          </p:spTgt>
                                        </p:tgtEl>
                                        <p:attrNameLst>
                                          <p:attrName>style.visibility</p:attrName>
                                        </p:attrNameLst>
                                      </p:cBhvr>
                                      <p:to>
                                        <p:strVal val="visible"/>
                                      </p:to>
                                    </p:set>
                                    <p:animEffect transition="in" filter="wipe(left)">
                                      <p:cBhvr>
                                        <p:cTn id="47" dur="500"/>
                                        <p:tgtEl>
                                          <p:spTgt spid="34714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47143">
                                            <p:txEl>
                                              <p:pRg st="3" end="3"/>
                                            </p:txEl>
                                          </p:spTgt>
                                        </p:tgtEl>
                                        <p:attrNameLst>
                                          <p:attrName>style.visibility</p:attrName>
                                        </p:attrNameLst>
                                      </p:cBhvr>
                                      <p:to>
                                        <p:strVal val="visible"/>
                                      </p:to>
                                    </p:set>
                                    <p:animEffect transition="in" filter="wipe(left)">
                                      <p:cBhvr>
                                        <p:cTn id="52" dur="500"/>
                                        <p:tgtEl>
                                          <p:spTgt spid="34714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347144"/>
                                        </p:tgtEl>
                                        <p:attrNameLst>
                                          <p:attrName>style.visibility</p:attrName>
                                        </p:attrNameLst>
                                      </p:cBhvr>
                                      <p:to>
                                        <p:strVal val="visible"/>
                                      </p:to>
                                    </p:set>
                                    <p:anim calcmode="lin" valueType="num">
                                      <p:cBhvr>
                                        <p:cTn id="57" dur="500" fill="hold"/>
                                        <p:tgtEl>
                                          <p:spTgt spid="347144"/>
                                        </p:tgtEl>
                                        <p:attrNameLst>
                                          <p:attrName>ppt_w</p:attrName>
                                        </p:attrNameLst>
                                      </p:cBhvr>
                                      <p:tavLst>
                                        <p:tav tm="0">
                                          <p:val>
                                            <p:fltVal val="0"/>
                                          </p:val>
                                        </p:tav>
                                        <p:tav tm="100000">
                                          <p:val>
                                            <p:strVal val="#ppt_w"/>
                                          </p:val>
                                        </p:tav>
                                      </p:tavLst>
                                    </p:anim>
                                    <p:anim calcmode="lin" valueType="num">
                                      <p:cBhvr>
                                        <p:cTn id="58" dur="500" fill="hold"/>
                                        <p:tgtEl>
                                          <p:spTgt spid="347144"/>
                                        </p:tgtEl>
                                        <p:attrNameLst>
                                          <p:attrName>ppt_h</p:attrName>
                                        </p:attrNameLst>
                                      </p:cBhvr>
                                      <p:tavLst>
                                        <p:tav tm="0">
                                          <p:val>
                                            <p:fltVal val="0"/>
                                          </p:val>
                                        </p:tav>
                                        <p:tav tm="100000">
                                          <p:val>
                                            <p:strVal val="#ppt_h"/>
                                          </p:val>
                                        </p:tav>
                                      </p:tavLst>
                                    </p:anim>
                                    <p:animEffect transition="in" filter="fade">
                                      <p:cBhvr>
                                        <p:cTn id="59" dur="500"/>
                                        <p:tgtEl>
                                          <p:spTgt spid="347144"/>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347145"/>
                                        </p:tgtEl>
                                        <p:attrNameLst>
                                          <p:attrName>style.visibility</p:attrName>
                                        </p:attrNameLst>
                                      </p:cBhvr>
                                      <p:to>
                                        <p:strVal val="visible"/>
                                      </p:to>
                                    </p:set>
                                    <p:animEffect transition="in" filter="wipe(down)">
                                      <p:cBhvr>
                                        <p:cTn id="62" dur="500"/>
                                        <p:tgtEl>
                                          <p:spTgt spid="347145"/>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347146"/>
                                        </p:tgtEl>
                                        <p:attrNameLst>
                                          <p:attrName>style.visibility</p:attrName>
                                        </p:attrNameLst>
                                      </p:cBhvr>
                                      <p:to>
                                        <p:strVal val="visible"/>
                                      </p:to>
                                    </p:set>
                                    <p:animEffect transition="in" filter="wipe(down)">
                                      <p:cBhvr>
                                        <p:cTn id="65" dur="500"/>
                                        <p:tgtEl>
                                          <p:spTgt spid="347146"/>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347147"/>
                                        </p:tgtEl>
                                        <p:attrNameLst>
                                          <p:attrName>style.visibility</p:attrName>
                                        </p:attrNameLst>
                                      </p:cBhvr>
                                      <p:to>
                                        <p:strVal val="visible"/>
                                      </p:to>
                                    </p:set>
                                    <p:animEffect transition="in" filter="wipe(down)">
                                      <p:cBhvr>
                                        <p:cTn id="68" dur="500"/>
                                        <p:tgtEl>
                                          <p:spTgt spid="347147"/>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xit" presetSubtype="10" fill="hold" grpId="1" nodeType="clickEffect">
                                  <p:stCondLst>
                                    <p:cond delay="0"/>
                                  </p:stCondLst>
                                  <p:childTnLst>
                                    <p:animEffect transition="out" filter="checkerboard(across)">
                                      <p:cBhvr>
                                        <p:cTn id="72" dur="500"/>
                                        <p:tgtEl>
                                          <p:spTgt spid="347145"/>
                                        </p:tgtEl>
                                      </p:cBhvr>
                                    </p:animEffect>
                                    <p:set>
                                      <p:cBhvr>
                                        <p:cTn id="73" dur="1" fill="hold">
                                          <p:stCondLst>
                                            <p:cond delay="499"/>
                                          </p:stCondLst>
                                        </p:cTn>
                                        <p:tgtEl>
                                          <p:spTgt spid="347145"/>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5" presetClass="exit" presetSubtype="10" fill="hold" grpId="1" nodeType="clickEffect">
                                  <p:stCondLst>
                                    <p:cond delay="0"/>
                                  </p:stCondLst>
                                  <p:childTnLst>
                                    <p:animEffect transition="out" filter="checkerboard(across)">
                                      <p:cBhvr>
                                        <p:cTn id="77" dur="500"/>
                                        <p:tgtEl>
                                          <p:spTgt spid="347146"/>
                                        </p:tgtEl>
                                      </p:cBhvr>
                                    </p:animEffect>
                                    <p:set>
                                      <p:cBhvr>
                                        <p:cTn id="78" dur="1" fill="hold">
                                          <p:stCondLst>
                                            <p:cond delay="499"/>
                                          </p:stCondLst>
                                        </p:cTn>
                                        <p:tgtEl>
                                          <p:spTgt spid="347146"/>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5" presetClass="exit" presetSubtype="10" fill="hold" grpId="1" nodeType="clickEffect">
                                  <p:stCondLst>
                                    <p:cond delay="0"/>
                                  </p:stCondLst>
                                  <p:childTnLst>
                                    <p:animEffect transition="out" filter="checkerboard(across)">
                                      <p:cBhvr>
                                        <p:cTn id="82" dur="500"/>
                                        <p:tgtEl>
                                          <p:spTgt spid="347147"/>
                                        </p:tgtEl>
                                      </p:cBhvr>
                                    </p:animEffect>
                                    <p:set>
                                      <p:cBhvr>
                                        <p:cTn id="83" dur="1" fill="hold">
                                          <p:stCondLst>
                                            <p:cond delay="499"/>
                                          </p:stCondLst>
                                        </p:cTn>
                                        <p:tgtEl>
                                          <p:spTgt spid="3471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42" grpId="0" build="p"/>
      <p:bldP spid="347143" grpId="0" build="p"/>
      <p:bldP spid="347145" grpId="0" animBg="1"/>
      <p:bldP spid="347145" grpId="1" animBg="1"/>
      <p:bldP spid="347146" grpId="0" animBg="1"/>
      <p:bldP spid="347146" grpId="1" animBg="1"/>
      <p:bldP spid="347147" grpId="0" animBg="1"/>
      <p:bldP spid="347147" grpId="1"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68450</TotalTime>
  <Words>1452</Words>
  <Application>Microsoft Macintosh PowerPoint</Application>
  <PresentationFormat>On-screen Show (4:3)</PresentationFormat>
  <Paragraphs>143</Paragraphs>
  <Slides>11</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vt:lpstr>
      <vt:lpstr>Arial Narrow</vt:lpstr>
      <vt:lpstr>Courier New</vt:lpstr>
      <vt:lpstr>Edwardian Script ITC</vt:lpstr>
      <vt:lpstr>Monotype Corsiva</vt:lpstr>
      <vt:lpstr>Symbol</vt:lpstr>
      <vt:lpstr>Times New Roman</vt:lpstr>
      <vt:lpstr>phys1443-spring02</vt:lpstr>
      <vt:lpstr>Equation</vt:lpstr>
      <vt:lpstr>PHYS 1441 – Section 002 Lecture #17</vt:lpstr>
      <vt:lpstr>Announcements</vt:lpstr>
      <vt:lpstr>SP#5 – Civic Duty II: Election Participation</vt:lpstr>
      <vt:lpstr>Access code sheet/Sticker</vt:lpstr>
      <vt:lpstr> Discharging RC Circuits</vt:lpstr>
      <vt:lpstr> Discharging RC Circuits</vt:lpstr>
      <vt:lpstr>Example 26 – 13 </vt:lpstr>
      <vt:lpstr> Application of RC Circuits</vt:lpstr>
      <vt:lpstr> Magnetism</vt:lpstr>
      <vt:lpstr> Magnetism</vt:lpstr>
      <vt:lpstr> Magnetic Field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1268</cp:revision>
  <dcterms:created xsi:type="dcterms:W3CDTF">2012-01-19T04:21:20Z</dcterms:created>
  <dcterms:modified xsi:type="dcterms:W3CDTF">2020-11-04T20:23:34Z</dcterms:modified>
</cp:coreProperties>
</file>