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20" r:id="rId4"/>
    <p:sldId id="721" r:id="rId5"/>
    <p:sldId id="722" r:id="rId6"/>
    <p:sldId id="723" r:id="rId7"/>
    <p:sldId id="724" r:id="rId8"/>
    <p:sldId id="725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003300"/>
    <a:srgbClr val="FFFFCC"/>
    <a:srgbClr val="FFFF99"/>
    <a:srgbClr val="99FFCC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0"/>
    <p:restoredTop sz="94660"/>
  </p:normalViewPr>
  <p:slideViewPr>
    <p:cSldViewPr>
      <p:cViewPr varScale="1">
        <p:scale>
          <a:sx n="137" d="100"/>
          <a:sy n="137" d="100"/>
        </p:scale>
        <p:origin x="3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image" Target="../media/image3.wmf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.wmf"/><Relationship Id="rId4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image" Target="../media/image29.wmf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5.wmf"/><Relationship Id="rId3" Type="http://schemas.openxmlformats.org/officeDocument/2006/relationships/image" Target="../media/image28.jpe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40.jpe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35.emf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29.wmf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46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42.png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0.png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9.png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wmf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6.wmf"/><Relationship Id="rId5" Type="http://schemas.openxmlformats.org/officeDocument/2006/relationships/image" Target="../media/image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95375" y="1531203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CH27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Electric Current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a Moving Charge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Charged Particle Path in a Magnetic Field</a:t>
            </a:r>
            <a:endParaRPr lang="en-US" sz="3600" dirty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10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2 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the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inside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0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357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1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357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2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3573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3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57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4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357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5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3573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6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3573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B3708997-AC5C-BD4B-8627-8BDC0004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73714"/>
            <a:ext cx="1654175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SI unit of B field is Tesla or T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681D49B1-9BD2-7D4D-A262-57E933B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262756"/>
            <a:ext cx="1654175" cy="40011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1 T = 10</a:t>
            </a:r>
            <a:r>
              <a:rPr lang="en-US" sz="2000" baseline="30000" dirty="0">
                <a:solidFill>
                  <a:srgbClr val="CC0000"/>
                </a:solidFill>
                <a:latin typeface="Arial Narrow" charset="0"/>
              </a:rPr>
              <a:t>4</a:t>
            </a:r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 gauss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11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3 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straight portions each has length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 in opposite 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0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358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1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358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50866"/>
              </p:ext>
            </p:extLst>
          </p:nvPr>
        </p:nvGraphicFramePr>
        <p:xfrm>
          <a:off x="5638800" y="5170487"/>
          <a:ext cx="64910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2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3584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70487"/>
                        <a:ext cx="649106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 </a:t>
            </a:r>
            <a:r>
              <a:rPr lang="en-US" sz="1600" b="1" dirty="0" err="1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3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358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4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3584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1336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Y-component of the force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dF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43934"/>
              </p:ext>
            </p:extLst>
          </p:nvPr>
        </p:nvGraphicFramePr>
        <p:xfrm>
          <a:off x="6248400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5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3584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320887"/>
              </p:ext>
            </p:extLst>
          </p:nvPr>
        </p:nvGraphicFramePr>
        <p:xfrm>
          <a:off x="7696200" y="5129213"/>
          <a:ext cx="1466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6" name="Equation" r:id="rId16" imgW="723900" imgH="228600" progId="Equation.DSMT4">
                  <p:embed/>
                </p:oleObj>
              </mc:Choice>
              <mc:Fallback>
                <p:oleObj name="Equation" r:id="rId16" imgW="723900" imgH="228600" progId="Equation.DSMT4">
                  <p:embed/>
                  <p:pic>
                    <p:nvPicPr>
                      <p:cNvPr id="3584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29213"/>
                        <a:ext cx="1466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7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3584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8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3584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09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3584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10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3584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 </a:t>
            </a:r>
            <a:r>
              <a:rPr lang="en-US" sz="2000" dirty="0">
                <a:solidFill>
                  <a:srgbClr val="CC00CC"/>
                </a:solidFill>
              </a:rPr>
              <a:t>(poll14)</a:t>
            </a:r>
            <a:endParaRPr lang="en-US" sz="2800" dirty="0">
              <a:solidFill>
                <a:srgbClr val="CC00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a wire carrying electric current (moving charge) experiences force in a magnetic field, a freely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moving particles with charge </a:t>
            </a:r>
            <a:r>
              <a:rPr lang="en-US" sz="2400" dirty="0" err="1">
                <a:solidFill>
                  <a:srgbClr val="FF0000"/>
                </a:solidFill>
              </a:rPr>
              <a:t>q</a:t>
            </a:r>
            <a:r>
              <a:rPr lang="en-US" sz="2400" dirty="0"/>
              <a:t> each, and they pass by a given point in a time interval </a:t>
            </a:r>
            <a:r>
              <a:rPr lang="en-US" sz="2400" dirty="0" err="1">
                <a:solidFill>
                  <a:srgbClr val="FF0000"/>
                </a:solidFill>
              </a:rPr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 be the time for a charge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to travel a distance </a:t>
            </a:r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</a:t>
            </a:r>
            <a:r>
              <a:rPr lang="en-US" sz="2400" dirty="0"/>
              <a:t> in the magnetic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>
                <a:solidFill>
                  <a:srgbClr val="FF0066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rgbClr val="FF0066"/>
                </a:solidFill>
              </a:rPr>
              <a:t>  </a:t>
            </a:r>
            <a:r>
              <a:rPr lang="en-US" sz="2000" dirty="0"/>
              <a:t>can be expressed as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b="1" dirty="0" err="1">
                <a:solidFill>
                  <a:srgbClr val="FF0066"/>
                </a:solidFill>
              </a:rPr>
              <a:t>v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/>
              <a:t>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>
                <a:solidFill>
                  <a:srgbClr val="FF0066"/>
                </a:solidFill>
              </a:rPr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76944"/>
              </p:ext>
            </p:extLst>
          </p:nvPr>
        </p:nvGraphicFramePr>
        <p:xfrm>
          <a:off x="5867400" y="4646612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8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6612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9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359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0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1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2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359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3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4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49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13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dirty="0"/>
              <a:t> moving with a velocity 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/>
              <a:t> in a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is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 the angle </a:t>
            </a:r>
            <a:r>
              <a:rPr lang="en-US" dirty="0" err="1">
                <a:solidFill>
                  <a:srgbClr val="FF0066"/>
                </a:solidFill>
                <a:latin typeface="Symbol" charset="2"/>
              </a:rPr>
              <a:t>θ</a:t>
            </a:r>
            <a:r>
              <a:rPr lang="en-US" dirty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B field and the velocity vector are perpendicular to each other.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0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0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0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6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7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360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96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 </a:t>
            </a:r>
            <a:r>
              <a:rPr lang="en-US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(poll 7)</a:t>
            </a:r>
            <a:endParaRPr lang="en-US" sz="2800" dirty="0">
              <a:solidFill>
                <a:srgbClr val="CC00CC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8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360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9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14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5 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 West when it moves vertically upward.  When moving horizontally in a northerly direction, it feels zero force.  What is the magnitude and the 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58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361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Since the particle feels force toward West, the field should be pointing to? </a:t>
            </a:r>
            <a:endParaRPr lang="en-US" sz="22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80010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59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361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60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361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61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361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62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361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14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15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(the speed)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74287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16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8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9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0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1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2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3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4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5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6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7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8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9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0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CH27.6 – 8  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Non-comprehensive exam on Quest</a:t>
            </a:r>
          </a:p>
          <a:p>
            <a:pPr lvl="1"/>
            <a:r>
              <a:rPr lang="en-US" sz="2000" dirty="0"/>
              <a:t>In class this Wednesday, Nov. 11</a:t>
            </a:r>
          </a:p>
          <a:p>
            <a:pPr lvl="1"/>
            <a:r>
              <a:rPr lang="en-US" sz="2000" dirty="0"/>
              <a:t>Covers: CH25.1 – CH27.4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11am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3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Class average: 47.8/70 equivalent to 68.3/100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Previous quizzes: 80.3/100 and 58.8/100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Top score: 70/70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1CF-EE74-7C4A-8E1D-4DCC28CDCD9C}" type="slidenum">
              <a:rPr lang="en-US"/>
              <a:pPr/>
              <a:t>3</a:t>
            </a:fld>
            <a:endParaRPr lang="en-US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magnetic field is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tangential to the field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field is the direction the north pole of a compass would point to;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out of N and into 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magnets always have both the poles, magnetic field lines </a:t>
            </a:r>
            <a:r>
              <a:rPr lang="en-US" sz="2000" b="1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form closed loops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 Magnetic Field</a:t>
            </a:r>
          </a:p>
        </p:txBody>
      </p:sp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9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9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9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Just like the electric field that surrounds electric charge, the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kind of quantity is the magnetic field?  (</a:t>
            </a:r>
            <a:r>
              <a:rPr lang="en-US" sz="2000" dirty="0">
                <a:solidFill>
                  <a:srgbClr val="CC00CC"/>
                </a:solidFill>
              </a:rPr>
              <a:t>poll 2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6188075" y="2671763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98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830-3001-1E4E-A930-90CEC6DB33FD}" type="slidenum">
              <a:rPr lang="en-US"/>
              <a:pPr/>
              <a:t>4</a:t>
            </a:fld>
            <a:endParaRPr lang="en-US"/>
          </a:p>
        </p:txBody>
      </p:sp>
      <p:pic>
        <p:nvPicPr>
          <p:cNvPr id="350210" name="Picture 2" descr="FG27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962400" cy="3200400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Earth’s Magnetic Field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53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magnetic pole does the geographic North pole has to have?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South pole.  What?  How do you know that?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magnetic North pole points to the geographic North, the geographic north must have magnetic south pole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pole in the North is still called geomagnetic North pole just because it is in the North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Similarly, South pole has magnetic North pole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228600" y="3429000"/>
            <a:ext cx="6400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Earth’s magnetic poles do not coincide with the geographic poles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  <a:sym typeface="Wingdings" charset="2"/>
              </a:rPr>
              <a:t>magnetic declination</a:t>
            </a:r>
            <a:endParaRPr lang="en-US" sz="2800" b="1" dirty="0">
              <a:solidFill>
                <a:srgbClr val="C00000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Geomagnetic North pole is in Northern Canada, some 900km off the true North pole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Earth’s magnetic field line is not tangent to the earth’s surface at all points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the Earth’s magnetic field makes to the horizontal line is called </a:t>
            </a:r>
            <a:r>
              <a:rPr lang="en-US" b="1" dirty="0">
                <a:solidFill>
                  <a:srgbClr val="C00000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dip</a:t>
            </a:r>
            <a:endParaRPr lang="en-US" b="1" dirty="0">
              <a:solidFill>
                <a:srgbClr val="C000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97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B843-0528-5C41-962F-8ADC3EC80DBB}" type="slidenum">
              <a:rPr lang="en-US"/>
              <a:pPr/>
              <a:t>5</a:t>
            </a:fld>
            <a:endParaRPr lang="en-US"/>
          </a:p>
        </p:txBody>
      </p:sp>
      <p:pic>
        <p:nvPicPr>
          <p:cNvPr id="351234" name="Picture 2" descr="FG27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417888"/>
            <a:ext cx="3200400" cy="2982912"/>
          </a:xfrm>
          <a:prstGeom prst="rect">
            <a:avLst/>
          </a:prstGeom>
          <a:noFill/>
        </p:spPr>
      </p:pic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Electric Current and Magnetism</a:t>
            </a:r>
          </a:p>
        </p:txBody>
      </p:sp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1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1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1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3124200"/>
          </a:xfrm>
        </p:spPr>
        <p:txBody>
          <a:bodyPr/>
          <a:lstStyle/>
          <a:p>
            <a:r>
              <a:rPr lang="en-US" sz="2800" dirty="0"/>
              <a:t>In 1820, </a:t>
            </a:r>
            <a:r>
              <a:rPr lang="en-US" sz="2800" dirty="0" err="1"/>
              <a:t>Oersted</a:t>
            </a:r>
            <a:r>
              <a:rPr lang="en-US" sz="2800" dirty="0"/>
              <a:t> found that when a compass needle is placed near an electric wire, the needle deflects as soon as the wire is connected to a battery and the current flows</a:t>
            </a:r>
          </a:p>
          <a:p>
            <a:pPr lvl="1"/>
            <a:r>
              <a:rPr lang="en-US" sz="2400" dirty="0"/>
              <a:t>Electric current produces a magnetic field </a:t>
            </a:r>
            <a:r>
              <a:rPr lang="en-US" sz="2400" dirty="0">
                <a:solidFill>
                  <a:srgbClr val="CC00CC"/>
                </a:solidFill>
              </a:rPr>
              <a:t>(poll 2)</a:t>
            </a:r>
          </a:p>
          <a:p>
            <a:pPr lvl="2"/>
            <a:r>
              <a:rPr lang="en-US" sz="2000" dirty="0"/>
              <a:t>The first indication that electricity and magnetism are of the same origin</a:t>
            </a:r>
          </a:p>
          <a:p>
            <a:pPr lvl="1"/>
            <a:r>
              <a:rPr lang="en-US" sz="2400" dirty="0"/>
              <a:t>What about a stationary electric charge and magnet?</a:t>
            </a:r>
          </a:p>
          <a:p>
            <a:pPr lvl="2"/>
            <a:r>
              <a:rPr lang="en-US" sz="2000" dirty="0"/>
              <a:t>They don’t affect each other.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457200" y="38100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magnetic field lines produced by a current in a straight wire is in the form of </a:t>
            </a:r>
            <a:r>
              <a:rPr lang="en-US" sz="2800" b="1" dirty="0">
                <a:solidFill>
                  <a:srgbClr val="C00000"/>
                </a:solidFill>
                <a:latin typeface="Arial Narrow" charset="0"/>
              </a:rPr>
              <a:t>circles following the “right-hand” rule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lines follow right-hand fingers wrapped around the wire when the thumb points to the direction of the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42593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A164-F4E3-0942-89BF-FE9AFCA87EDE}" type="slidenum">
              <a:rPr lang="en-US"/>
              <a:pPr/>
              <a:t>6</a:t>
            </a:fld>
            <a:endParaRPr lang="en-US"/>
          </a:p>
        </p:txBody>
      </p:sp>
      <p:pic>
        <p:nvPicPr>
          <p:cNvPr id="352258" name="Picture 2" descr="FG27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5715000" cy="4286250"/>
          </a:xfrm>
          <a:prstGeom prst="rect">
            <a:avLst/>
          </a:prstGeom>
          <a:noFill/>
        </p:spPr>
      </p:pic>
      <p:pic>
        <p:nvPicPr>
          <p:cNvPr id="352259" name="Picture 3" descr="FG27_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4724400" cy="4343400"/>
          </a:xfrm>
          <a:prstGeom prst="rect">
            <a:avLst/>
          </a:prstGeom>
          <a:noFill/>
        </p:spPr>
      </p:pic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458200" cy="1295400"/>
          </a:xfrm>
        </p:spPr>
        <p:txBody>
          <a:bodyPr/>
          <a:lstStyle/>
          <a:p>
            <a:r>
              <a:rPr lang="en-US"/>
              <a:t> Directions in a Circular Wire?</a:t>
            </a:r>
          </a:p>
        </p:txBody>
      </p:sp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2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2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1676400"/>
          </a:xfrm>
        </p:spPr>
        <p:txBody>
          <a:bodyPr/>
          <a:lstStyle/>
          <a:p>
            <a:r>
              <a:rPr lang="en-US" dirty="0"/>
              <a:t>OK, then what is the direction of the magnetic field generated by the current flowing through a circular loop?</a:t>
            </a:r>
          </a:p>
        </p:txBody>
      </p:sp>
    </p:spTree>
    <p:extLst>
      <p:ext uri="{BB962C8B-B14F-4D97-AF65-F5344CB8AC3E}">
        <p14:creationId xmlns:p14="http://schemas.microsoft.com/office/powerpoint/2010/main" val="25498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3ABB-4B65-094C-8BA1-090195D1D642}" type="slidenum">
              <a:rPr lang="en-US"/>
              <a:pPr/>
              <a:t>7</a:t>
            </a:fld>
            <a:endParaRPr lang="en-US"/>
          </a:p>
        </p:txBody>
      </p:sp>
      <p:pic>
        <p:nvPicPr>
          <p:cNvPr id="353283" name="Picture 3" descr="FG27_0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95800"/>
            <a:ext cx="3352800" cy="2133600"/>
          </a:xfrm>
          <a:prstGeom prst="rect">
            <a:avLst/>
          </a:prstGeom>
          <a:noFill/>
        </p:spPr>
      </p:pic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3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Since the electric current exerts force on a magnet, the magnet should also exert force on the electric current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Which law justifies this?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C00CC"/>
                </a:solidFill>
              </a:rPr>
              <a:t>poll 17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Newton’s 3</a:t>
            </a:r>
            <a:r>
              <a:rPr lang="en-US" sz="1800" baseline="30000" dirty="0"/>
              <a:t>rd</a:t>
            </a:r>
            <a:r>
              <a:rPr lang="en-US" sz="1800" dirty="0"/>
              <a:t> law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was also discovered by </a:t>
            </a:r>
            <a:r>
              <a:rPr lang="en-US" sz="2000" dirty="0" err="1"/>
              <a:t>Oersted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Direction of the force is always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perpendicular to the direction of the current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perpendicular to the direction of the magnetic field, </a:t>
            </a:r>
            <a:r>
              <a:rPr lang="en-US" sz="2000" b="1" dirty="0"/>
              <a:t>B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Experimentally the direction of the force is given by another right-hand rule </a:t>
            </a:r>
            <a:r>
              <a:rPr lang="en-US" sz="2400" dirty="0">
                <a:sym typeface="Wingdings" charset="2"/>
              </a:rPr>
              <a:t> When the fingers of the right-hand points to the direction of the current and the fingertips bent to the direction of magnetic field B, the direction of thumb points to the direction of the force </a:t>
            </a:r>
            <a:r>
              <a:rPr lang="en-US" sz="2400" dirty="0">
                <a:solidFill>
                  <a:srgbClr val="C00000"/>
                </a:solidFill>
                <a:sym typeface="Wingdings" charset="2"/>
              </a:rPr>
              <a:t>(</a:t>
            </a:r>
            <a:r>
              <a:rPr lang="en-US" sz="2400" dirty="0">
                <a:solidFill>
                  <a:srgbClr val="CC00CC"/>
                </a:solidFill>
                <a:sym typeface="Wingdings" charset="2"/>
              </a:rPr>
              <a:t>poll 7</a:t>
            </a:r>
            <a:r>
              <a:rPr lang="en-US" sz="2400" dirty="0">
                <a:solidFill>
                  <a:srgbClr val="C00000"/>
                </a:solidFill>
                <a:sym typeface="Wingdings" charset="2"/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53289" name="Picture 9" descr="FG27_01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572000"/>
            <a:ext cx="3200400" cy="2133600"/>
          </a:xfrm>
          <a:prstGeom prst="rect">
            <a:avLst/>
          </a:prstGeom>
          <a:noFill/>
        </p:spPr>
      </p:pic>
      <p:pic>
        <p:nvPicPr>
          <p:cNvPr id="14" name="Picture 2" descr="FG27_01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617" y="4495800"/>
            <a:ext cx="280198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8496-8AC1-4B4F-8B0E-83CD77E739F4}" type="slidenum">
              <a:rPr lang="en-US"/>
              <a:pPr/>
              <a:t>8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 Magnetic Forces on Electric Current</a:t>
            </a:r>
          </a:p>
        </p:txBody>
      </p: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791200"/>
          </a:xfrm>
        </p:spPr>
        <p:txBody>
          <a:bodyPr/>
          <a:lstStyle/>
          <a:p>
            <a:r>
              <a:rPr lang="en-US" sz="2800" dirty="0"/>
              <a:t>OK, we are set for the direction but what about the magnitude?</a:t>
            </a:r>
          </a:p>
          <a:p>
            <a:r>
              <a:rPr lang="en-US" sz="2800" dirty="0"/>
              <a:t>It is found that the magnitude of the force is directly proportional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</a:rPr>
              <a:t>poll 2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sz="2400" dirty="0"/>
              <a:t>To the current in the wire</a:t>
            </a:r>
          </a:p>
          <a:p>
            <a:pPr lvl="1"/>
            <a:r>
              <a:rPr lang="en-US" sz="2400" dirty="0"/>
              <a:t>To the length of the wire in the magnetic field (if the field is uniform)</a:t>
            </a:r>
          </a:p>
          <a:p>
            <a:pPr lvl="1"/>
            <a:r>
              <a:rPr lang="en-US" sz="2400" dirty="0"/>
              <a:t>To the strength of the magnetic field</a:t>
            </a:r>
          </a:p>
          <a:p>
            <a:r>
              <a:rPr lang="en-US" sz="2800" dirty="0"/>
              <a:t>The force also depends on the angle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 between the directions of the current and the magnetic field</a:t>
            </a:r>
          </a:p>
          <a:p>
            <a:pPr lvl="1"/>
            <a:r>
              <a:rPr lang="en-US" sz="2400" dirty="0"/>
              <a:t>When the wire is perpendicular to the field, the force is the strongest</a:t>
            </a:r>
          </a:p>
          <a:p>
            <a:pPr lvl="1"/>
            <a:r>
              <a:rPr lang="en-US" sz="2400" dirty="0"/>
              <a:t>When the wire is parallel to the field, there is no force at all</a:t>
            </a:r>
          </a:p>
          <a:p>
            <a:r>
              <a:rPr lang="en-US" sz="2800" dirty="0"/>
              <a:t>Thus the force on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in the wire w/ length 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 immersed in a uniform field </a:t>
            </a:r>
            <a:r>
              <a:rPr lang="en-US" sz="2800" dirty="0">
                <a:latin typeface="Monotype Corsiva" charset="0"/>
              </a:rPr>
              <a:t>B</a:t>
            </a:r>
            <a:r>
              <a:rPr lang="en-US" sz="2800" dirty="0"/>
              <a:t> is</a:t>
            </a:r>
          </a:p>
        </p:txBody>
      </p:sp>
      <p:graphicFrame>
        <p:nvGraphicFramePr>
          <p:cNvPr id="354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16835"/>
              </p:ext>
            </p:extLst>
          </p:nvPr>
        </p:nvGraphicFramePr>
        <p:xfrm>
          <a:off x="3124200" y="5811524"/>
          <a:ext cx="25209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48" name="Equation" r:id="rId7" imgW="774360" imgH="164880" progId="Equation.DSMT4">
                  <p:embed/>
                </p:oleObj>
              </mc:Choice>
              <mc:Fallback>
                <p:oleObj name="Equation" r:id="rId7" imgW="774360" imgH="1648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11524"/>
                        <a:ext cx="2520950" cy="5381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51195BBB-7236-6C42-9111-5E0294C47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5780498"/>
            <a:ext cx="1349781" cy="10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9,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5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5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5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proportionality relationship w/ the constant 1.                            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</a:rPr>
              <a:t>poll 18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=90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 </a:t>
            </a:r>
            <a:r>
              <a:rPr lang="en-US" sz="2800" dirty="0" err="1">
                <a:latin typeface="Symbol" charset="2"/>
              </a:rPr>
              <a:t>θ</a:t>
            </a:r>
            <a:r>
              <a:rPr lang="en-US" sz="2800" dirty="0"/>
              <a:t>=0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 the wire carrying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</a:t>
            </a:r>
            <a:r>
              <a:rPr lang="en-US" sz="2400" dirty="0">
                <a:solidFill>
                  <a:srgbClr val="FF0000"/>
                </a:solidFill>
              </a:rPr>
              <a:t>magnitude is the length of the wire in B</a:t>
            </a:r>
            <a:r>
              <a:rPr lang="en-US" sz="2400" dirty="0"/>
              <a:t> and its direction is along the wire in the </a:t>
            </a:r>
            <a:r>
              <a:rPr lang="en-US" sz="2400" dirty="0">
                <a:solidFill>
                  <a:srgbClr val="FF0000"/>
                </a:solidFill>
              </a:rPr>
              <a:t>direction of the </a:t>
            </a:r>
            <a:r>
              <a:rPr lang="en-US" sz="2400" b="1" u="sng" dirty="0">
                <a:solidFill>
                  <a:srgbClr val="FF0000"/>
                </a:solidFill>
              </a:rPr>
              <a:t>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only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/>
        </p:nvGraphicFramePr>
        <p:xfrm>
          <a:off x="4724400" y="1087437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7" name="Equation" r:id="rId8" imgW="749160" imgH="164880" progId="Equation.DSMT4">
                  <p:embed/>
                </p:oleObj>
              </mc:Choice>
              <mc:Fallback>
                <p:oleObj name="Equation" r:id="rId8" imgW="749160" imgH="164880" progId="Equation.DSMT4">
                  <p:embed/>
                  <p:pic>
                    <p:nvPicPr>
                      <p:cNvPr id="355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87437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8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3553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19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3553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0"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355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1905000" y="36068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1"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355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068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22"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3553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1274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69551</TotalTime>
  <Words>2334</Words>
  <Application>Microsoft Macintosh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Apple Chancery</vt:lpstr>
      <vt:lpstr>Arial</vt:lpstr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#18</vt:lpstr>
      <vt:lpstr>Announcements</vt:lpstr>
      <vt:lpstr> Magnetic Field</vt:lpstr>
      <vt:lpstr> Earth’s Magnetic Field</vt:lpstr>
      <vt:lpstr> Electric Current and Magnetism</vt:lpstr>
      <vt:lpstr> Directions in a Circular Wire?</vt:lpstr>
      <vt:lpstr> Magnetic Forces on Electric Current</vt:lpstr>
      <vt:lpstr> Magnetic Forces on Electric Current</vt:lpstr>
      <vt:lpstr> Magnetic Forces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1295</cp:revision>
  <cp:lastPrinted>2020-11-09T20:32:52Z</cp:lastPrinted>
  <dcterms:created xsi:type="dcterms:W3CDTF">2012-01-19T04:21:20Z</dcterms:created>
  <dcterms:modified xsi:type="dcterms:W3CDTF">2020-11-09T20:33:40Z</dcterms:modified>
</cp:coreProperties>
</file>