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20" r:id="rId4"/>
    <p:sldId id="721" r:id="rId5"/>
    <p:sldId id="722" r:id="rId6"/>
    <p:sldId id="723" r:id="rId7"/>
    <p:sldId id="724" r:id="rId8"/>
    <p:sldId id="725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34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003300"/>
    <a:srgbClr val="FFFFCC"/>
    <a:srgbClr val="FFFF99"/>
    <a:srgbClr val="99FFCC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/>
    <p:restoredTop sz="94660"/>
  </p:normalViewPr>
  <p:slideViewPr>
    <p:cSldViewPr>
      <p:cViewPr varScale="1">
        <p:scale>
          <a:sx n="137" d="100"/>
          <a:sy n="137" d="100"/>
        </p:scale>
        <p:origin x="1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image" Target="../media/image3.wmf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3.wmf"/><Relationship Id="rId4" Type="http://schemas.openxmlformats.org/officeDocument/2006/relationships/image" Target="../media/image5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image" Target="../media/image29.wmf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5.wmf"/><Relationship Id="rId3" Type="http://schemas.openxmlformats.org/officeDocument/2006/relationships/image" Target="../media/image28.jpe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35.emf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2.png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29.wmf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36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46.pn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3.png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42.png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0.png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9.png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55.png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wmf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6.wmf"/><Relationship Id="rId5" Type="http://schemas.openxmlformats.org/officeDocument/2006/relationships/image" Target="../media/image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95375" y="1531203"/>
            <a:ext cx="2645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9,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01750" y="2129631"/>
            <a:ext cx="753745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CH27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Electric Current and Magnetism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Force on Electric Current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Force on a Moving Charge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Charged Particle Path in a Magnetic Field</a:t>
            </a:r>
            <a:endParaRPr lang="en-US" sz="3600" dirty="0">
              <a:solidFill>
                <a:schemeClr val="accent2"/>
              </a:solidFill>
              <a:latin typeface="Arial Narrow" charset="0"/>
            </a:endParaRPr>
          </a:p>
          <a:p>
            <a:pPr marL="990600" lvl="1" indent="-533400"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9A65-0150-E040-9025-C8F94FB038DF}" type="slidenum">
              <a:rPr lang="en-US"/>
              <a:pPr/>
              <a:t>10</a:t>
            </a:fld>
            <a:endParaRPr lang="en-US"/>
          </a:p>
        </p:txBody>
      </p:sp>
      <p:pic>
        <p:nvPicPr>
          <p:cNvPr id="357378" name="Picture 2" descr="FG27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0550"/>
            <a:ext cx="3124200" cy="268605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2 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593725"/>
            <a:ext cx="678180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Measuring the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rectangular loop of wire hangs vertically as shown in the figure.  A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directed horizontally perpendicular to the wire and points out of the page. 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very nearly uniform along the horizontal portion of wire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ab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(length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=10.0cm) which is near the center of a large magnet producing the field.  The top portion of the wire loop is free of the field.  The loop hangs from a balance which measures a downward force ( in addition to the gravitational force) of F=3.48x10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 when the wire carries a current I=0.245A.  What is the magnitude of the magnetic field B inside the magnet? 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Magnetic force exerted on the wire due to the uniform field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Magnitude of the force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1271588" y="4230688"/>
          <a:ext cx="728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79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357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0688"/>
                        <a:ext cx="728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7315200" y="3733800"/>
          <a:ext cx="1655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0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357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655763" cy="528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5257800" y="4256088"/>
          <a:ext cx="1000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1" name="Equation" r:id="rId8" imgW="469800" imgH="164880" progId="Equation.DSMT4">
                  <p:embed/>
                </p:oleObj>
              </mc:Choice>
              <mc:Fallback>
                <p:oleObj name="Equation" r:id="rId8" imgW="469800" imgH="164880" progId="Equation.DSMT4">
                  <p:embed/>
                  <p:pic>
                    <p:nvPicPr>
                      <p:cNvPr id="3573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56088"/>
                        <a:ext cx="10001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AutoShape 11"/>
          <p:cNvSpPr>
            <a:spLocks noChangeArrowheads="1"/>
          </p:cNvSpPr>
          <p:nvPr/>
        </p:nvSpPr>
        <p:spPr bwMode="auto">
          <a:xfrm>
            <a:off x="631825" y="4876800"/>
            <a:ext cx="1692275" cy="730250"/>
          </a:xfrm>
          <a:prstGeom prst="rightArrow">
            <a:avLst>
              <a:gd name="adj1" fmla="val 50000"/>
              <a:gd name="adj2" fmla="val 579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57388" name="Object 12"/>
          <p:cNvGraphicFramePr>
            <a:graphicFrameLocks noChangeAspect="1"/>
          </p:cNvGraphicFramePr>
          <p:nvPr/>
        </p:nvGraphicFramePr>
        <p:xfrm>
          <a:off x="2438400" y="5086350"/>
          <a:ext cx="541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2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573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6350"/>
                        <a:ext cx="541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9" name="Object 13"/>
          <p:cNvGraphicFramePr>
            <a:graphicFrameLocks noChangeAspect="1"/>
          </p:cNvGraphicFramePr>
          <p:nvPr/>
        </p:nvGraphicFramePr>
        <p:xfrm>
          <a:off x="2959100" y="4856163"/>
          <a:ext cx="62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3" name="Equation" r:id="rId12" imgW="291960" imgH="368280" progId="Equation.DSMT4">
                  <p:embed/>
                </p:oleObj>
              </mc:Choice>
              <mc:Fallback>
                <p:oleObj name="Equation" r:id="rId12" imgW="291960" imgH="368280" progId="Equation.DSMT4">
                  <p:embed/>
                  <p:pic>
                    <p:nvPicPr>
                      <p:cNvPr id="3573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856163"/>
                        <a:ext cx="62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0" name="Object 14"/>
          <p:cNvGraphicFramePr>
            <a:graphicFrameLocks noChangeAspect="1"/>
          </p:cNvGraphicFramePr>
          <p:nvPr/>
        </p:nvGraphicFramePr>
        <p:xfrm>
          <a:off x="3551238" y="4800600"/>
          <a:ext cx="2163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4" name="Equation" r:id="rId14" imgW="1015920" imgH="393480" progId="Equation.DSMT4">
                  <p:embed/>
                </p:oleObj>
              </mc:Choice>
              <mc:Fallback>
                <p:oleObj name="Equation" r:id="rId14" imgW="1015920" imgH="393480" progId="Equation.DSMT4">
                  <p:embed/>
                  <p:pic>
                    <p:nvPicPr>
                      <p:cNvPr id="3573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800600"/>
                        <a:ext cx="2163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1" name="Object 15"/>
          <p:cNvGraphicFramePr>
            <a:graphicFrameLocks noChangeAspect="1"/>
          </p:cNvGraphicFramePr>
          <p:nvPr/>
        </p:nvGraphicFramePr>
        <p:xfrm>
          <a:off x="5770563" y="5059363"/>
          <a:ext cx="7826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5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3573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5059363"/>
                        <a:ext cx="7826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3914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83058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886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Something is not right! What happened to the forces on the loop on the side?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4495800" y="5699125"/>
            <a:ext cx="43434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The two forces cancel out since they are in opposite direction with the same magnitude.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70866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rot="10800000" flipH="1">
            <a:off x="84582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B3708997-AC5C-BD4B-8627-8BDC0004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73714"/>
            <a:ext cx="1654175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SI unit of B field is Tesla or T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681D49B1-9BD2-7D4D-A262-57E933BA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5262756"/>
            <a:ext cx="1654175" cy="40011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1 T = 10</a:t>
            </a:r>
            <a:r>
              <a:rPr lang="en-US" sz="2000" baseline="30000" dirty="0">
                <a:solidFill>
                  <a:srgbClr val="CC0000"/>
                </a:solidFill>
                <a:latin typeface="Arial Narrow" charset="0"/>
              </a:rPr>
              <a:t>4</a:t>
            </a:r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 gauss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381" grpId="0"/>
      <p:bldP spid="357382" grpId="0"/>
      <p:bldP spid="357383" grpId="0"/>
      <p:bldP spid="357387" grpId="0" animBg="1"/>
      <p:bldP spid="357392" grpId="0" animBg="1"/>
      <p:bldP spid="357393" grpId="0" animBg="1"/>
      <p:bldP spid="357394" grpId="0" animBg="1"/>
      <p:bldP spid="357395" grpId="0" animBg="1"/>
      <p:bldP spid="357396" grpId="0" animBg="1"/>
      <p:bldP spid="357397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38A-0E9D-5D45-8605-D1CEDAFA609A}" type="slidenum">
              <a:rPr lang="en-US"/>
              <a:pPr/>
              <a:t>11</a:t>
            </a:fld>
            <a:endParaRPr lang="en-US"/>
          </a:p>
        </p:txBody>
      </p:sp>
      <p:pic>
        <p:nvPicPr>
          <p:cNvPr id="358402" name="Picture 2" descr="FG27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971800" cy="222885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3 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7818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Magnetic force on a semi-circular wire.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rigid wire, carrying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consists of a semicircle of radius R and two straight portions as shown in the figure.  The wire lies in a plane perpendicular to the uniform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straight portions each has length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 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within the field.  Determine the net force on the wire due to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As in the previous example, the forces on the straight sections of the wire is equal and in opposite direction.  Thus they cancel.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04800" y="512921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04800" y="43275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What is the net x component of the force exerting on the circular section?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1119188" y="5122863"/>
          <a:ext cx="1014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7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358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122863"/>
                        <a:ext cx="10144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9" name="Object 9"/>
          <p:cNvGraphicFramePr>
            <a:graphicFrameLocks noChangeAspect="1"/>
          </p:cNvGraphicFramePr>
          <p:nvPr/>
        </p:nvGraphicFramePr>
        <p:xfrm>
          <a:off x="7386638" y="3371850"/>
          <a:ext cx="1695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8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3584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3371850"/>
                        <a:ext cx="169545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50866"/>
              </p:ext>
            </p:extLst>
          </p:nvPr>
        </p:nvGraphicFramePr>
        <p:xfrm>
          <a:off x="5638800" y="5170487"/>
          <a:ext cx="649106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9" name="Equation" r:id="rId8" imgW="368300" imgH="254000" progId="Equation.DSMT4">
                  <p:embed/>
                </p:oleObj>
              </mc:Choice>
              <mc:Fallback>
                <p:oleObj name="Equation" r:id="rId8" imgW="368300" imgH="254000" progId="Equation.DSMT4">
                  <p:embed/>
                  <p:pic>
                    <p:nvPicPr>
                      <p:cNvPr id="3584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70487"/>
                        <a:ext cx="649106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143092" y="5531138"/>
            <a:ext cx="2437971" cy="672525"/>
          </a:xfrm>
          <a:prstGeom prst="rightArrow">
            <a:avLst>
              <a:gd name="adj1" fmla="val 50000"/>
              <a:gd name="adj2" fmla="val 9921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Integrating over </a:t>
            </a:r>
            <a:r>
              <a:rPr lang="en-US" sz="1600" b="1" dirty="0" err="1">
                <a:solidFill>
                  <a:srgbClr val="CC0000"/>
                </a:solidFill>
                <a:latin typeface="Symbol" charset="2"/>
              </a:rPr>
              <a:t>ϕ</a:t>
            </a:r>
            <a:r>
              <a:rPr lang="en-US" sz="1600" b="1" dirty="0">
                <a:solidFill>
                  <a:srgbClr val="CC0000"/>
                </a:solidFill>
                <a:latin typeface="Symbol" charset="2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+mj-lt"/>
              </a:rPr>
              <a:t>0</a:t>
            </a:r>
            <a:r>
              <a:rPr lang="en-US" sz="1600" b="1" dirty="0">
                <a:solidFill>
                  <a:srgbClr val="CC0000"/>
                </a:solidFill>
                <a:latin typeface="+mj-lt"/>
                <a:sym typeface="Wingdings"/>
              </a:rPr>
              <a:t> - </a:t>
            </a:r>
            <a:r>
              <a:rPr lang="en-US" sz="1600" b="1" dirty="0" err="1">
                <a:solidFill>
                  <a:srgbClr val="CC0000"/>
                </a:solidFill>
                <a:latin typeface="Symbol" charset="2"/>
                <a:cs typeface="Symbol" charset="2"/>
              </a:rPr>
              <a:t>π</a:t>
            </a:r>
            <a:endParaRPr lang="en-US" sz="1600" b="1" dirty="0">
              <a:solidFill>
                <a:srgbClr val="CC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2590800" y="5718175"/>
          <a:ext cx="5032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0" name="Equation" r:id="rId10" imgW="266700" imgH="152400" progId="Equation.DSMT4">
                  <p:embed/>
                </p:oleObj>
              </mc:Choice>
              <mc:Fallback>
                <p:oleObj name="Equation" r:id="rId10" imgW="266700" imgH="152400" progId="Equation.DSMT4">
                  <p:embed/>
                  <p:pic>
                    <p:nvPicPr>
                      <p:cNvPr id="3584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8175"/>
                        <a:ext cx="5032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73152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83820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use to figure out the net force on the semicircle?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divide the semicircle into infinitesimal straight sections.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17" name="Object 17"/>
          <p:cNvGraphicFramePr>
            <a:graphicFrameLocks noChangeAspect="1"/>
          </p:cNvGraphicFramePr>
          <p:nvPr/>
        </p:nvGraphicFramePr>
        <p:xfrm>
          <a:off x="7402513" y="3886200"/>
          <a:ext cx="1162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1" name="Equation" r:id="rId12" imgW="546100" imgH="190500" progId="Equation.DSMT4">
                  <p:embed/>
                </p:oleObj>
              </mc:Choice>
              <mc:Fallback>
                <p:oleObj name="Equation" r:id="rId12" imgW="546100" imgH="190500" progId="Equation.DSMT4">
                  <p:embed/>
                  <p:pic>
                    <p:nvPicPr>
                      <p:cNvPr id="3584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886200"/>
                        <a:ext cx="11620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381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0  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8382000" y="4327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Why?  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04800" y="47085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Because the forces on left and the right-hand sides of the semicircle balance.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133600" y="51292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Y-component of the force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dF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 </a:t>
            </a:r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43934"/>
              </p:ext>
            </p:extLst>
          </p:nvPr>
        </p:nvGraphicFramePr>
        <p:xfrm>
          <a:off x="6248400" y="5102225"/>
          <a:ext cx="14906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2" name="Equation" r:id="rId14" imgW="736600" imgH="254000" progId="Equation.DSMT4">
                  <p:embed/>
                </p:oleObj>
              </mc:Choice>
              <mc:Fallback>
                <p:oleObj name="Equation" r:id="rId14" imgW="736600" imgH="254000" progId="Equation.DSMT4">
                  <p:embed/>
                  <p:pic>
                    <p:nvPicPr>
                      <p:cNvPr id="3584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2225"/>
                        <a:ext cx="14906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72748"/>
              </p:ext>
            </p:extLst>
          </p:nvPr>
        </p:nvGraphicFramePr>
        <p:xfrm>
          <a:off x="7696200" y="5129213"/>
          <a:ext cx="14668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3" name="Equation" r:id="rId16" imgW="723900" imgH="228600" progId="Equation.DSMT4">
                  <p:embed/>
                </p:oleObj>
              </mc:Choice>
              <mc:Fallback>
                <p:oleObj name="Equation" r:id="rId16" imgW="723900" imgH="228600" progId="Equation.DSMT4">
                  <p:embed/>
                  <p:pic>
                    <p:nvPicPr>
                      <p:cNvPr id="3584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29213"/>
                        <a:ext cx="14668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152400" y="6308725"/>
            <a:ext cx="1752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Which direction?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2057400" y="6324600"/>
            <a:ext cx="678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Vertically upward direction.  The wire will be pulled deeper into the field.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58426" name="Object 26"/>
          <p:cNvGraphicFramePr>
            <a:graphicFrameLocks noChangeAspect="1"/>
          </p:cNvGraphicFramePr>
          <p:nvPr/>
        </p:nvGraphicFramePr>
        <p:xfrm>
          <a:off x="3003550" y="5551488"/>
          <a:ext cx="1700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4" name="Equation" r:id="rId18" imgW="901700" imgH="342900" progId="Equation.DSMT4">
                  <p:embed/>
                </p:oleObj>
              </mc:Choice>
              <mc:Fallback>
                <p:oleObj name="Equation" r:id="rId18" imgW="901700" imgH="342900" progId="Equation.DSMT4">
                  <p:embed/>
                  <p:pic>
                    <p:nvPicPr>
                      <p:cNvPr id="3584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551488"/>
                        <a:ext cx="1700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7" name="Object 27"/>
          <p:cNvGraphicFramePr>
            <a:graphicFrameLocks noChangeAspect="1"/>
          </p:cNvGraphicFramePr>
          <p:nvPr/>
        </p:nvGraphicFramePr>
        <p:xfrm>
          <a:off x="4583113" y="5551488"/>
          <a:ext cx="1893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5" name="Equation" r:id="rId20" imgW="1003300" imgH="342900" progId="Equation.DSMT4">
                  <p:embed/>
                </p:oleObj>
              </mc:Choice>
              <mc:Fallback>
                <p:oleObj name="Equation" r:id="rId20" imgW="1003300" imgH="342900" progId="Equation.DSMT4">
                  <p:embed/>
                  <p:pic>
                    <p:nvPicPr>
                      <p:cNvPr id="3584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551488"/>
                        <a:ext cx="18938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28"/>
          <p:cNvGraphicFramePr>
            <a:graphicFrameLocks noChangeAspect="1"/>
          </p:cNvGraphicFramePr>
          <p:nvPr/>
        </p:nvGraphicFramePr>
        <p:xfrm>
          <a:off x="6465888" y="5591175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6" name="Equation" r:id="rId22" imgW="1003300" imgH="317500" progId="Equation.DSMT4">
                  <p:embed/>
                </p:oleObj>
              </mc:Choice>
              <mc:Fallback>
                <p:oleObj name="Equation" r:id="rId22" imgW="1003300" imgH="317500" progId="Equation.DSMT4">
                  <p:embed/>
                  <p:pic>
                    <p:nvPicPr>
                      <p:cNvPr id="3584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5591175"/>
                        <a:ext cx="1893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29"/>
          <p:cNvGraphicFramePr>
            <a:graphicFrameLocks noChangeAspect="1"/>
          </p:cNvGraphicFramePr>
          <p:nvPr/>
        </p:nvGraphicFramePr>
        <p:xfrm>
          <a:off x="8324850" y="5689600"/>
          <a:ext cx="719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7" name="Equation" r:id="rId24" imgW="381000" imgH="228600" progId="Equation.DSMT4">
                  <p:embed/>
                </p:oleObj>
              </mc:Choice>
              <mc:Fallback>
                <p:oleObj name="Equation" r:id="rId24" imgW="381000" imgH="228600" progId="Equation.DSMT4">
                  <p:embed/>
                  <p:pic>
                    <p:nvPicPr>
                      <p:cNvPr id="3584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5689600"/>
                        <a:ext cx="719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8305800" y="5638800"/>
            <a:ext cx="3810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/>
      <p:bldP spid="358405" grpId="0"/>
      <p:bldP spid="358406" grpId="0"/>
      <p:bldP spid="358407" grpId="0"/>
      <p:bldP spid="358411" grpId="0" animBg="1"/>
      <p:bldP spid="358413" grpId="0" animBg="1"/>
      <p:bldP spid="358414" grpId="0" animBg="1"/>
      <p:bldP spid="358415" grpId="0"/>
      <p:bldP spid="358416" grpId="0"/>
      <p:bldP spid="358418" grpId="0" animBg="1"/>
      <p:bldP spid="358419" grpId="0"/>
      <p:bldP spid="358420" grpId="0"/>
      <p:bldP spid="358421" grpId="0"/>
      <p:bldP spid="358424" grpId="0" animBg="1"/>
      <p:bldP spid="358425" grpId="0" animBg="1"/>
      <p:bldP spid="3584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 </a:t>
            </a:r>
            <a:r>
              <a:rPr lang="en-US" sz="2000" dirty="0">
                <a:solidFill>
                  <a:srgbClr val="CC00CC"/>
                </a:solidFill>
              </a:rPr>
              <a:t>(poll14)</a:t>
            </a:r>
            <a:endParaRPr lang="en-US" sz="2800" dirty="0">
              <a:solidFill>
                <a:srgbClr val="CC00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a wire carrying electric current (moving charge) experiences force in a magnetic field, a freely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moving particles with charge </a:t>
            </a:r>
            <a:r>
              <a:rPr lang="en-US" sz="2400" dirty="0" err="1">
                <a:solidFill>
                  <a:srgbClr val="FF0000"/>
                </a:solidFill>
              </a:rPr>
              <a:t>q</a:t>
            </a:r>
            <a:r>
              <a:rPr lang="en-US" sz="2400" dirty="0"/>
              <a:t> each, and they pass by a given point in a time interval </a:t>
            </a:r>
            <a:r>
              <a:rPr lang="en-US" sz="2400" dirty="0" err="1">
                <a:solidFill>
                  <a:srgbClr val="FF0000"/>
                </a:solidFill>
              </a:rPr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 be the time for a charge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 to travel a distance </a:t>
            </a:r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</a:t>
            </a:r>
            <a:r>
              <a:rPr lang="en-US" sz="2400" dirty="0"/>
              <a:t> in the magnetic field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>
                <a:solidFill>
                  <a:srgbClr val="FF0066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rgbClr val="FF0066"/>
                </a:solidFill>
              </a:rPr>
              <a:t>  </a:t>
            </a:r>
            <a:r>
              <a:rPr lang="en-US" sz="2000" dirty="0"/>
              <a:t>can be expressed as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v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/>
              <a:t>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>
                <a:solidFill>
                  <a:srgbClr val="FF0066"/>
                </a:solidFill>
              </a:rPr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76944"/>
              </p:ext>
            </p:extLst>
          </p:nvPr>
        </p:nvGraphicFramePr>
        <p:xfrm>
          <a:off x="5867400" y="4646612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28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46612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29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359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30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31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32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359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33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34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4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13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dirty="0"/>
              <a:t> moving with a velocity 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/>
              <a:t> in a field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is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 the angle </a:t>
            </a:r>
            <a:r>
              <a:rPr lang="en-US" dirty="0" err="1">
                <a:solidFill>
                  <a:srgbClr val="FF0066"/>
                </a:solidFill>
                <a:latin typeface="Symbol" charset="2"/>
              </a:rPr>
              <a:t>θ</a:t>
            </a:r>
            <a:r>
              <a:rPr lang="en-US" dirty="0"/>
              <a:t>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B field and the velocity vector are perpendicular to each other.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0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0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0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88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89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3604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96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 </a:t>
            </a:r>
            <a:r>
              <a:rPr lang="en-US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(poll 7)</a:t>
            </a:r>
            <a:endParaRPr lang="en-US" sz="2800" dirty="0">
              <a:solidFill>
                <a:srgbClr val="CC00CC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90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360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9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  <p:bldP spid="36045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14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5 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having a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a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 West when it moves vertically upward.  When moving horizontally in a northerly direction, it feels zero force.  What is the magnitude and the 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759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43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3614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6482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Since the particle feels force toward West, the field should be pointing to? </a:t>
            </a:r>
            <a:endParaRPr lang="en-US" sz="22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80010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44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361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45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361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46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361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47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361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1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/>
      <p:bldP spid="361476" grpId="0"/>
      <p:bldP spid="361477" grpId="0"/>
      <p:bldP spid="361478" grpId="0"/>
      <p:bldP spid="361480" grpId="0"/>
      <p:bldP spid="361481" grpId="0"/>
      <p:bldP spid="361482" grpId="0"/>
      <p:bldP spid="361483" grpId="0"/>
      <p:bldP spid="361484" grpId="0"/>
      <p:bldP spid="3614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15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/>
              <a:t>Circle!!  Why?</a:t>
            </a:r>
            <a:endParaRPr lang="en-US" altLang="ko-KR" sz="240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0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0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(the speed)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17428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  <p:bldP spid="3706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16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5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6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7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8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9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0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1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2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3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4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5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6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7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8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/>
      <p:bldP spid="371717" grpId="0"/>
      <p:bldP spid="371718" grpId="0"/>
      <p:bldP spid="3717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9,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400" dirty="0"/>
              <a:t>Reading assignments: CH27.6 – 8  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Non-comprehensive exam on Quest</a:t>
            </a:r>
          </a:p>
          <a:p>
            <a:pPr lvl="1"/>
            <a:r>
              <a:rPr lang="en-US" sz="2000" dirty="0"/>
              <a:t>In class this Wednesday, Nov. 11</a:t>
            </a:r>
          </a:p>
          <a:p>
            <a:pPr lvl="1"/>
            <a:r>
              <a:rPr lang="en-US" sz="2000" dirty="0"/>
              <a:t>Covers: CH25.1 – CH27.4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</a:t>
            </a:r>
            <a:r>
              <a:rPr lang="en-US" sz="2000" b="1" u="sng" dirty="0">
                <a:solidFill>
                  <a:srgbClr val="C00000"/>
                </a:solidFill>
              </a:rPr>
              <a:t>11am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some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3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Class average: 47.8/70 equivalent to 68.3/100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Previous quizzes: 80.3/100 and 58.8/100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Top score: 70/70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1CF-EE74-7C4A-8E1D-4DCC28CDCD9C}" type="slidenum">
              <a:rPr lang="en-US"/>
              <a:pPr/>
              <a:t>3</a:t>
            </a:fld>
            <a:endParaRPr lang="en-US"/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533400" y="3429000"/>
            <a:ext cx="6096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magnetic field is </a:t>
            </a:r>
            <a:r>
              <a:rPr lang="en-US" sz="2000" b="1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tangential to the field line at any point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field is the direction the north pole of a compass would point to; </a:t>
            </a:r>
            <a:r>
              <a:rPr lang="en-US" sz="2000" b="1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out of N and into 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number of lines per unit area is proportional to the strength of the magnetic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Magnetic field lines continue inside the magnet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magnets always have both the poles, magnetic field lines </a:t>
            </a:r>
            <a:r>
              <a:rPr lang="en-US" sz="2000" b="1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form closed loops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unlike electric field lines</a:t>
            </a:r>
          </a:p>
        </p:txBody>
      </p:sp>
      <p:pic>
        <p:nvPicPr>
          <p:cNvPr id="349187" name="Picture 3" descr="FG27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971800"/>
            <a:ext cx="2514600" cy="1981200"/>
          </a:xfrm>
          <a:prstGeom prst="rect">
            <a:avLst/>
          </a:prstGeom>
          <a:noFill/>
        </p:spPr>
      </p:pic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 Magnetic Field</a:t>
            </a:r>
          </a:p>
        </p:txBody>
      </p:sp>
      <p:graphicFrame>
        <p:nvGraphicFramePr>
          <p:cNvPr id="3491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5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9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5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9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9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Just like the electric field that surrounds electric charge, the magnetic field surrounds a magnet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Magnetic force is also a field force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force one magnet exerts onto another can be viewed as the interaction between the magnet and the magnetic field produced by the other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kind of quantity is the magnetic field?  (</a:t>
            </a:r>
            <a:r>
              <a:rPr lang="en-US" sz="2000" dirty="0">
                <a:solidFill>
                  <a:srgbClr val="CC00CC"/>
                </a:solidFill>
              </a:rPr>
              <a:t>poll 2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 one can draw magnetic field lines, too.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6188075" y="2671763"/>
            <a:ext cx="73025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Vector</a:t>
            </a:r>
          </a:p>
        </p:txBody>
      </p:sp>
      <p:pic>
        <p:nvPicPr>
          <p:cNvPr id="349194" name="Picture 10" descr="FG27_003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876800"/>
            <a:ext cx="25146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9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9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uiExpand="1" build="p"/>
      <p:bldP spid="349192" grpId="0" uiExpand="1" build="p"/>
      <p:bldP spid="349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830-3001-1E4E-A930-90CEC6DB33FD}" type="slidenum">
              <a:rPr lang="en-US"/>
              <a:pPr/>
              <a:t>4</a:t>
            </a:fld>
            <a:endParaRPr lang="en-US"/>
          </a:p>
        </p:txBody>
      </p:sp>
      <p:pic>
        <p:nvPicPr>
          <p:cNvPr id="350210" name="Picture 2" descr="FG27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3962400" cy="3200400"/>
          </a:xfrm>
          <a:prstGeom prst="rect">
            <a:avLst/>
          </a:prstGeom>
          <a:noFill/>
        </p:spPr>
      </p:pic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Earth’s Magnetic Field</a:t>
            </a:r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153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magnetic pole does the geographic North pole has to have?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South pole.  What?  How do you know that?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magnetic North pole points to the geographic North, the geographic north must have magnetic south pole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pole in the North is still called geomagnetic North pole just because it is in the North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Similarly, South pole has magnetic North pole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228600" y="3429000"/>
            <a:ext cx="6400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Earth’s magnetic poles do not coincide with the geographic poles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  <a:sym typeface="Wingdings" charset="2"/>
              </a:rPr>
              <a:t>magnetic declination</a:t>
            </a:r>
            <a:endParaRPr lang="en-US" sz="2800" b="1" dirty="0">
              <a:solidFill>
                <a:srgbClr val="C00000"/>
              </a:solidFill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Geomagnetic North pole is in Northern Canada, some 900km off the true North pole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Earth’s magnetic field line is not tangent to the earth’s surface at all points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The angle the Earth’s magnetic field makes to the horizontal line is called </a:t>
            </a:r>
            <a:r>
              <a:rPr lang="en-US" b="1" dirty="0">
                <a:solidFill>
                  <a:srgbClr val="C00000"/>
                </a:solidFill>
                <a:latin typeface="Arial Narrow" charset="0"/>
                <a:ea typeface="ＭＳ Ｐゴシック" charset="-128"/>
                <a:sym typeface="Wingdings" charset="2"/>
              </a:rPr>
              <a:t>the angle dip</a:t>
            </a:r>
            <a:endParaRPr lang="en-US" b="1" dirty="0">
              <a:solidFill>
                <a:srgbClr val="C000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9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0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0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0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5" grpId="0" build="p"/>
      <p:bldP spid="35021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B843-0528-5C41-962F-8ADC3EC80DBB}" type="slidenum">
              <a:rPr lang="en-US"/>
              <a:pPr/>
              <a:t>5</a:t>
            </a:fld>
            <a:endParaRPr lang="en-US"/>
          </a:p>
        </p:txBody>
      </p:sp>
      <p:pic>
        <p:nvPicPr>
          <p:cNvPr id="351234" name="Picture 2" descr="FG27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417888"/>
            <a:ext cx="3200400" cy="2982912"/>
          </a:xfrm>
          <a:prstGeom prst="rect">
            <a:avLst/>
          </a:prstGeom>
          <a:noFill/>
        </p:spPr>
      </p:pic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Electric Current and Magnetism</a:t>
            </a:r>
          </a:p>
        </p:txBody>
      </p:sp>
      <p:graphicFrame>
        <p:nvGraphicFramePr>
          <p:cNvPr id="3512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1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1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1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3124200"/>
          </a:xfrm>
        </p:spPr>
        <p:txBody>
          <a:bodyPr/>
          <a:lstStyle/>
          <a:p>
            <a:r>
              <a:rPr lang="en-US" sz="2800" dirty="0"/>
              <a:t>In 1820, </a:t>
            </a:r>
            <a:r>
              <a:rPr lang="en-US" sz="2800" dirty="0" err="1"/>
              <a:t>Oersted</a:t>
            </a:r>
            <a:r>
              <a:rPr lang="en-US" sz="2800" dirty="0"/>
              <a:t> found that when a compass needle is placed near an electric wire, the needle deflects as soon as the wire is connected to a battery and the current flows</a:t>
            </a:r>
          </a:p>
          <a:p>
            <a:pPr lvl="1"/>
            <a:r>
              <a:rPr lang="en-US" sz="2400" dirty="0"/>
              <a:t>Electric current produces a magnetic field </a:t>
            </a:r>
            <a:r>
              <a:rPr lang="en-US" sz="2400" dirty="0">
                <a:solidFill>
                  <a:srgbClr val="CC00CC"/>
                </a:solidFill>
              </a:rPr>
              <a:t>(poll 2)</a:t>
            </a:r>
          </a:p>
          <a:p>
            <a:pPr lvl="2"/>
            <a:r>
              <a:rPr lang="en-US" sz="2000" dirty="0"/>
              <a:t>The first indication that electricity and magnetism are of the same origin</a:t>
            </a:r>
          </a:p>
          <a:p>
            <a:pPr lvl="1"/>
            <a:r>
              <a:rPr lang="en-US" sz="2400" dirty="0"/>
              <a:t>What about a stationary electric charge and magnet?</a:t>
            </a:r>
          </a:p>
          <a:p>
            <a:pPr lvl="2"/>
            <a:r>
              <a:rPr lang="en-US" sz="2000" dirty="0"/>
              <a:t>They don’t affect each other.</a:t>
            </a: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457200" y="3810000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magnetic field lines produced by a current in a straight wire is in the form of 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</a:rPr>
              <a:t>circles following the “right-hand” rule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lines follow right-hand fingers wrapped around the wire when the thumb points to the direction of the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4259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1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1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9" grpId="0" build="p"/>
      <p:bldP spid="3512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A164-F4E3-0942-89BF-FE9AFCA87EDE}" type="slidenum">
              <a:rPr lang="en-US"/>
              <a:pPr/>
              <a:t>6</a:t>
            </a:fld>
            <a:endParaRPr lang="en-US"/>
          </a:p>
        </p:txBody>
      </p:sp>
      <p:pic>
        <p:nvPicPr>
          <p:cNvPr id="352258" name="Picture 2" descr="FG27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5715000" cy="4286250"/>
          </a:xfrm>
          <a:prstGeom prst="rect">
            <a:avLst/>
          </a:prstGeom>
          <a:noFill/>
        </p:spPr>
      </p:pic>
      <p:pic>
        <p:nvPicPr>
          <p:cNvPr id="352259" name="Picture 3" descr="FG27_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4724400" cy="4343400"/>
          </a:xfrm>
          <a:prstGeom prst="rect">
            <a:avLst/>
          </a:prstGeom>
          <a:noFill/>
        </p:spPr>
      </p:pic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458200" cy="1295400"/>
          </a:xfrm>
        </p:spPr>
        <p:txBody>
          <a:bodyPr/>
          <a:lstStyle/>
          <a:p>
            <a:r>
              <a:rPr lang="en-US"/>
              <a:t> Directions in a Circular Wire?</a:t>
            </a:r>
          </a:p>
        </p:txBody>
      </p:sp>
      <p:graphicFrame>
        <p:nvGraphicFramePr>
          <p:cNvPr id="35226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2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2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1676400"/>
          </a:xfrm>
        </p:spPr>
        <p:txBody>
          <a:bodyPr/>
          <a:lstStyle/>
          <a:p>
            <a:r>
              <a:rPr lang="en-US" dirty="0"/>
              <a:t>OK, then what is the direction of the magnetic field generated by the current flowing through a circular loop?</a:t>
            </a:r>
          </a:p>
        </p:txBody>
      </p:sp>
    </p:spTree>
    <p:extLst>
      <p:ext uri="{BB962C8B-B14F-4D97-AF65-F5344CB8AC3E}">
        <p14:creationId xmlns:p14="http://schemas.microsoft.com/office/powerpoint/2010/main" val="25498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3ABB-4B65-094C-8BA1-090195D1D642}" type="slidenum">
              <a:rPr lang="en-US"/>
              <a:pPr/>
              <a:t>7</a:t>
            </a:fld>
            <a:endParaRPr lang="en-US"/>
          </a:p>
        </p:txBody>
      </p:sp>
      <p:pic>
        <p:nvPicPr>
          <p:cNvPr id="353283" name="Picture 3" descr="FG27_0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95800"/>
            <a:ext cx="3352800" cy="2133600"/>
          </a:xfrm>
          <a:prstGeom prst="rect">
            <a:avLst/>
          </a:prstGeom>
          <a:noFill/>
        </p:spPr>
      </p:pic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Electric Current</a:t>
            </a:r>
          </a:p>
        </p:txBody>
      </p:sp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3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7630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Since the electric current exerts force on a magnet, the magnet should also exert force on the electric current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Which law justifies this? 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C00CC"/>
                </a:solidFill>
              </a:rPr>
              <a:t>poll 17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Newton’s 3</a:t>
            </a:r>
            <a:r>
              <a:rPr lang="en-US" sz="1800" baseline="30000" dirty="0"/>
              <a:t>rd</a:t>
            </a:r>
            <a:r>
              <a:rPr lang="en-US" sz="1800" dirty="0"/>
              <a:t> law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was also discovered by </a:t>
            </a:r>
            <a:r>
              <a:rPr lang="en-US" sz="2000" dirty="0" err="1"/>
              <a:t>Oersted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Direction of the force is always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perpendicular to the direction of the current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perpendicular to the direction of the magnetic field, </a:t>
            </a:r>
            <a:r>
              <a:rPr lang="en-US" sz="2000" b="1" dirty="0"/>
              <a:t>B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Experimentally the direction of the force is given by another right-hand rule </a:t>
            </a:r>
            <a:r>
              <a:rPr lang="en-US" sz="2400" dirty="0">
                <a:sym typeface="Wingdings" charset="2"/>
              </a:rPr>
              <a:t> When the fingers of the right-hand points to the direction of the current and the fingertips bent to the direction of magnetic field B, the direction of thumb points to the direction of the force </a:t>
            </a:r>
            <a:r>
              <a:rPr lang="en-US" sz="2400" dirty="0">
                <a:solidFill>
                  <a:srgbClr val="C00000"/>
                </a:solidFill>
                <a:sym typeface="Wingdings" charset="2"/>
              </a:rPr>
              <a:t>(</a:t>
            </a:r>
            <a:r>
              <a:rPr lang="en-US" sz="2400" dirty="0">
                <a:solidFill>
                  <a:srgbClr val="CC00CC"/>
                </a:solidFill>
                <a:sym typeface="Wingdings" charset="2"/>
              </a:rPr>
              <a:t>poll 7</a:t>
            </a:r>
            <a:r>
              <a:rPr lang="en-US" sz="2400" dirty="0">
                <a:solidFill>
                  <a:srgbClr val="C00000"/>
                </a:solidFill>
                <a:sym typeface="Wingdings" charset="2"/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53289" name="Picture 9" descr="FG27_01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572000"/>
            <a:ext cx="3200400" cy="2133600"/>
          </a:xfrm>
          <a:prstGeom prst="rect">
            <a:avLst/>
          </a:prstGeom>
          <a:noFill/>
        </p:spPr>
      </p:pic>
      <p:pic>
        <p:nvPicPr>
          <p:cNvPr id="14" name="Picture 2" descr="FG27_01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617" y="4495800"/>
            <a:ext cx="2801983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1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3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3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3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3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3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3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8496-8AC1-4B4F-8B0E-83CD77E739F4}" type="slidenum">
              <a:rPr lang="en-US"/>
              <a:pPr/>
              <a:t>8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 Magnetic Forces on Electric Current</a:t>
            </a:r>
          </a:p>
        </p:txBody>
      </p: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791200"/>
          </a:xfrm>
        </p:spPr>
        <p:txBody>
          <a:bodyPr/>
          <a:lstStyle/>
          <a:p>
            <a:r>
              <a:rPr lang="en-US" sz="2800" dirty="0"/>
              <a:t>OK, we are set for the direction but what about the magnitude?</a:t>
            </a:r>
          </a:p>
          <a:p>
            <a:r>
              <a:rPr lang="en-US" sz="2800" dirty="0"/>
              <a:t>It is found that the magnitude of the force is directly proportional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</a:rPr>
              <a:t>poll 2</a:t>
            </a:r>
            <a:r>
              <a:rPr lang="en-US" sz="2800" dirty="0">
                <a:solidFill>
                  <a:srgbClr val="C00000"/>
                </a:solidFill>
              </a:rPr>
              <a:t>) </a:t>
            </a:r>
          </a:p>
          <a:p>
            <a:pPr lvl="1"/>
            <a:r>
              <a:rPr lang="en-US" sz="2400" dirty="0"/>
              <a:t>To the current in the wire</a:t>
            </a:r>
          </a:p>
          <a:p>
            <a:pPr lvl="1"/>
            <a:r>
              <a:rPr lang="en-US" sz="2400" dirty="0"/>
              <a:t>To the length of the wire in the magnetic field (if the field is uniform)</a:t>
            </a:r>
          </a:p>
          <a:p>
            <a:pPr lvl="1"/>
            <a:r>
              <a:rPr lang="en-US" sz="2400" dirty="0"/>
              <a:t>To the strength of the magnetic field</a:t>
            </a:r>
          </a:p>
          <a:p>
            <a:r>
              <a:rPr lang="en-US" sz="2800" dirty="0"/>
              <a:t>The force also depends on the angle </a:t>
            </a:r>
            <a:r>
              <a:rPr lang="en-US" sz="2800" dirty="0" err="1">
                <a:latin typeface="Symbol" charset="2"/>
              </a:rPr>
              <a:t>θ</a:t>
            </a:r>
            <a:r>
              <a:rPr lang="en-US" sz="2800" dirty="0"/>
              <a:t> between the directions of the current and the magnetic field</a:t>
            </a:r>
          </a:p>
          <a:p>
            <a:pPr lvl="1"/>
            <a:r>
              <a:rPr lang="en-US" sz="2400" dirty="0"/>
              <a:t>When the wire is perpendicular to the field, the force is the strongest</a:t>
            </a:r>
          </a:p>
          <a:p>
            <a:pPr lvl="1"/>
            <a:r>
              <a:rPr lang="en-US" sz="2400" dirty="0"/>
              <a:t>When the wire is parallel to the field, there is no force at all</a:t>
            </a:r>
          </a:p>
          <a:p>
            <a:r>
              <a:rPr lang="en-US" sz="2800" dirty="0"/>
              <a:t>Thus the force on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in the wire w/ length 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 immersed in a uniform field </a:t>
            </a:r>
            <a:r>
              <a:rPr lang="en-US" sz="2800" dirty="0">
                <a:latin typeface="Monotype Corsiva" charset="0"/>
              </a:rPr>
              <a:t>B</a:t>
            </a:r>
            <a:r>
              <a:rPr lang="en-US" sz="2800" dirty="0"/>
              <a:t> is</a:t>
            </a:r>
          </a:p>
        </p:txBody>
      </p:sp>
      <p:graphicFrame>
        <p:nvGraphicFramePr>
          <p:cNvPr id="354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16835"/>
              </p:ext>
            </p:extLst>
          </p:nvPr>
        </p:nvGraphicFramePr>
        <p:xfrm>
          <a:off x="3124200" y="5811524"/>
          <a:ext cx="25209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36" name="Equation" r:id="rId7" imgW="774360" imgH="164880" progId="Equation.DSMT4">
                  <p:embed/>
                </p:oleObj>
              </mc:Choice>
              <mc:Fallback>
                <p:oleObj name="Equation" r:id="rId7" imgW="774360" imgH="1648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11524"/>
                        <a:ext cx="2520950" cy="5381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91652852-0241-2640-A2E2-6F6285E37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1333500"/>
            <a:ext cx="5454650" cy="4090988"/>
          </a:xfrm>
          <a:prstGeom prst="rect">
            <a:avLst/>
          </a:prstGeom>
        </p:spPr>
      </p:pic>
      <p:pic>
        <p:nvPicPr>
          <p:cNvPr id="13" name="Picture 1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51195BBB-7236-6C42-9111-5E0294C47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5780498"/>
            <a:ext cx="1349781" cy="10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4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4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52B-119A-6C42-8075-689A4B8E7A37}" type="slidenum">
              <a:rPr lang="en-US"/>
              <a:pPr/>
              <a:t>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Electric Current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8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5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5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5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Magnetic field strength B can be defined using the proportionality relationship w/ the constant 1.                            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</a:rPr>
              <a:t>poll 18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</a:t>
            </a:r>
            <a:r>
              <a:rPr lang="en-US" sz="2800" dirty="0" err="1">
                <a:latin typeface="Symbol" charset="2"/>
              </a:rPr>
              <a:t>θ</a:t>
            </a:r>
            <a:r>
              <a:rPr lang="en-US" sz="2800" dirty="0"/>
              <a:t>=90</a:t>
            </a:r>
            <a:r>
              <a:rPr lang="en-US" sz="2800" baseline="30000" dirty="0"/>
              <a:t>o</a:t>
            </a:r>
            <a:r>
              <a:rPr lang="en-US" sz="2800" dirty="0"/>
              <a:t>,                    and if </a:t>
            </a:r>
            <a:r>
              <a:rPr lang="en-US" sz="2800" dirty="0" err="1">
                <a:latin typeface="Symbol" charset="2"/>
              </a:rPr>
              <a:t>θ</a:t>
            </a:r>
            <a:r>
              <a:rPr lang="en-US" sz="2800" dirty="0"/>
              <a:t>=0</a:t>
            </a:r>
            <a:r>
              <a:rPr lang="en-US" sz="2800" baseline="30000" dirty="0"/>
              <a:t>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 the magnitude of the magnetic field B can be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magnitude of the force on a straight length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of the wire carrying the current </a:t>
            </a:r>
            <a:r>
              <a:rPr lang="en-US" sz="2400" dirty="0">
                <a:latin typeface="Monotype Corsiva" charset="0"/>
              </a:rPr>
              <a:t>I </a:t>
            </a:r>
            <a:r>
              <a:rPr lang="en-US" sz="2400" dirty="0"/>
              <a:t>when the wire is perpendicular to </a:t>
            </a:r>
            <a:r>
              <a:rPr lang="en-US" sz="2400" b="1" dirty="0"/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relationship between F, B and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can be written in a vector formula: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is the vector whose </a:t>
            </a:r>
            <a:r>
              <a:rPr lang="en-US" sz="2400" dirty="0">
                <a:solidFill>
                  <a:srgbClr val="FF0000"/>
                </a:solidFill>
              </a:rPr>
              <a:t>magnitude is the length of the wire in B</a:t>
            </a:r>
            <a:r>
              <a:rPr lang="en-US" sz="2400" dirty="0"/>
              <a:t> and its direction is along the wire in the </a:t>
            </a:r>
            <a:r>
              <a:rPr lang="en-US" sz="2400" dirty="0">
                <a:solidFill>
                  <a:srgbClr val="FF0000"/>
                </a:solidFill>
              </a:rPr>
              <a:t>direction of the </a:t>
            </a:r>
            <a:r>
              <a:rPr lang="en-US" sz="2400" b="1" u="sng" dirty="0">
                <a:solidFill>
                  <a:srgbClr val="FF0000"/>
                </a:solidFill>
              </a:rPr>
              <a:t>conventional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formula works only if </a:t>
            </a:r>
            <a:r>
              <a:rPr lang="en-US" sz="2400" b="1" dirty="0"/>
              <a:t>B</a:t>
            </a:r>
            <a:r>
              <a:rPr lang="en-US" sz="2400" dirty="0"/>
              <a:t> is uniform.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B is not uniform or </a:t>
            </a:r>
            <a:r>
              <a:rPr lang="en-US" sz="2800" dirty="0" err="1">
                <a:latin typeface="Monotype Corsiva" charset="0"/>
              </a:rPr>
              <a:t>l</a:t>
            </a:r>
            <a:r>
              <a:rPr lang="en-US" sz="2800" dirty="0"/>
              <a:t> does not form the same angle with B everywhere, the infinitesimal force acting on a differential length d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is </a:t>
            </a:r>
          </a:p>
        </p:txBody>
      </p:sp>
      <p:graphicFrame>
        <p:nvGraphicFramePr>
          <p:cNvPr id="355335" name="Object 7"/>
          <p:cNvGraphicFramePr>
            <a:graphicFrameLocks noChangeAspect="1"/>
          </p:cNvGraphicFramePr>
          <p:nvPr/>
        </p:nvGraphicFramePr>
        <p:xfrm>
          <a:off x="4724400" y="1087437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90" name="Equation" r:id="rId8" imgW="749160" imgH="164880" progId="Equation.DSMT4">
                  <p:embed/>
                </p:oleObj>
              </mc:Choice>
              <mc:Fallback>
                <p:oleObj name="Equation" r:id="rId8" imgW="749160" imgH="164880" progId="Equation.DSMT4">
                  <p:embed/>
                  <p:pic>
                    <p:nvPicPr>
                      <p:cNvPr id="355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87437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1804988" y="1552575"/>
          <a:ext cx="154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91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3553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552575"/>
                        <a:ext cx="15478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4953000" y="15240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92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3553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990600" y="2443163"/>
          <a:ext cx="1295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93"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3553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163"/>
                        <a:ext cx="1295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9" name="Object 11"/>
          <p:cNvGraphicFramePr>
            <a:graphicFrameLocks noChangeAspect="1"/>
          </p:cNvGraphicFramePr>
          <p:nvPr/>
        </p:nvGraphicFramePr>
        <p:xfrm>
          <a:off x="1905000" y="3606800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94" name="Equation" r:id="rId16" imgW="634680" imgH="203040" progId="Equation.DSMT4">
                  <p:embed/>
                </p:oleObj>
              </mc:Choice>
              <mc:Fallback>
                <p:oleObj name="Equation" r:id="rId16" imgW="634680" imgH="203040" progId="Equation.DSMT4">
                  <p:embed/>
                  <p:pic>
                    <p:nvPicPr>
                      <p:cNvPr id="3553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06800"/>
                        <a:ext cx="1350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ChangeAspect="1"/>
          </p:cNvGraphicFramePr>
          <p:nvPr/>
        </p:nvGraphicFramePr>
        <p:xfrm>
          <a:off x="1541463" y="6045200"/>
          <a:ext cx="162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95" name="Equation" r:id="rId18" imgW="761760" imgH="203040" progId="Equation.DSMT4">
                  <p:embed/>
                </p:oleObj>
              </mc:Choice>
              <mc:Fallback>
                <p:oleObj name="Equation" r:id="rId18" imgW="761760" imgH="203040" progId="Equation.DSMT4">
                  <p:embed/>
                  <p:pic>
                    <p:nvPicPr>
                      <p:cNvPr id="3553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6045200"/>
                        <a:ext cx="1620837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5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5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69549</TotalTime>
  <Words>2334</Words>
  <Application>Microsoft Macintosh PowerPoint</Application>
  <PresentationFormat>On-screen Show (4:3)</PresentationFormat>
  <Paragraphs>206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Apple Chancery</vt:lpstr>
      <vt:lpstr>Arial</vt:lpstr>
      <vt:lpstr>Arial Narrow</vt:lpstr>
      <vt:lpstr>Courier New</vt:lpstr>
      <vt:lpstr>Monotype Corsiva</vt:lpstr>
      <vt:lpstr>Symbol</vt:lpstr>
      <vt:lpstr>Times New Roman</vt:lpstr>
      <vt:lpstr>phys1443-spring02</vt:lpstr>
      <vt:lpstr>Equation</vt:lpstr>
      <vt:lpstr>PHYS 1441 – Section 002 Lecture #18</vt:lpstr>
      <vt:lpstr>Announcements</vt:lpstr>
      <vt:lpstr> Magnetic Field</vt:lpstr>
      <vt:lpstr> Earth’s Magnetic Field</vt:lpstr>
      <vt:lpstr> Electric Current and Magnetism</vt:lpstr>
      <vt:lpstr> Directions in a Circular Wire?</vt:lpstr>
      <vt:lpstr> Magnetic Forces on Electric Current</vt:lpstr>
      <vt:lpstr> Magnetic Forces on Electric Current</vt:lpstr>
      <vt:lpstr> Magnetic Forces on Electric Current</vt:lpstr>
      <vt:lpstr>Example 27 – 2 </vt:lpstr>
      <vt:lpstr>Example 27 – 3 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1293</cp:revision>
  <dcterms:created xsi:type="dcterms:W3CDTF">2012-01-19T04:21:20Z</dcterms:created>
  <dcterms:modified xsi:type="dcterms:W3CDTF">2020-11-09T20:31:14Z</dcterms:modified>
</cp:coreProperties>
</file>