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481" r:id="rId3"/>
    <p:sldId id="734" r:id="rId4"/>
    <p:sldId id="735" r:id="rId5"/>
    <p:sldId id="736" r:id="rId6"/>
    <p:sldId id="737" r:id="rId7"/>
    <p:sldId id="738" r:id="rId8"/>
    <p:sldId id="739" r:id="rId9"/>
    <p:sldId id="740" r:id="rId10"/>
    <p:sldId id="743" r:id="rId11"/>
    <p:sldId id="744" r:id="rId12"/>
    <p:sldId id="74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003300"/>
    <a:srgbClr val="FFFFCC"/>
    <a:srgbClr val="FFFF99"/>
    <a:srgbClr val="99FFCC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3"/>
    <p:restoredTop sz="94660"/>
  </p:normalViewPr>
  <p:slideViewPr>
    <p:cSldViewPr>
      <p:cViewPr varScale="1">
        <p:scale>
          <a:sx n="137" d="100"/>
          <a:sy n="137" d="100"/>
        </p:scale>
        <p:origin x="3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3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image" Target="../media/image17.wmf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1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1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17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17.wmf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8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69.jpe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68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25.png"/><Relationship Id="rId21" Type="http://schemas.openxmlformats.org/officeDocument/2006/relationships/image" Target="../media/image24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png"/><Relationship Id="rId5" Type="http://schemas.openxmlformats.org/officeDocument/2006/relationships/image" Target="../media/image17.wmf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34.jpeg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1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7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4.bin"/><Relationship Id="rId3" Type="http://schemas.openxmlformats.org/officeDocument/2006/relationships/oleObject" Target="../embeddings/oleObject45.bin"/><Relationship Id="rId21" Type="http://schemas.openxmlformats.org/officeDocument/2006/relationships/image" Target="../media/image44.wmf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57.bin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41.wmf"/><Relationship Id="rId23" Type="http://schemas.openxmlformats.org/officeDocument/2006/relationships/image" Target="../media/image45.png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43.wmf"/><Relationship Id="rId4" Type="http://schemas.openxmlformats.org/officeDocument/2006/relationships/image" Target="../media/image17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57.wmf"/><Relationship Id="rId32" Type="http://schemas.openxmlformats.org/officeDocument/2006/relationships/image" Target="../media/image61.png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59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2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9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16,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01750" y="2129631"/>
            <a:ext cx="753745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CH27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Cyclotron Frequency 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Torque on a Current Loop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Magnetic Dipole Moment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CH28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Source of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Magnetic Field Due to a Straight Wire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Ampere’s Law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990600" lvl="1" indent="-533400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E80D2E08-805C-FC44-8172-BC4F50CD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62935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#10, due 11pm,Tuesday, Dec. 1!!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4537-924A-FF44-B589-DEA4C18594E6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 Sources of Magnetic Field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0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029200"/>
          </a:xfrm>
        </p:spPr>
        <p:txBody>
          <a:bodyPr/>
          <a:lstStyle/>
          <a:p>
            <a:r>
              <a:rPr lang="en-US" dirty="0"/>
              <a:t>We have learned so far about the effects of magnetic field on the electric current and the moving charge</a:t>
            </a:r>
          </a:p>
          <a:p>
            <a:r>
              <a:rPr lang="en-US" dirty="0"/>
              <a:t>We will now learn about the dynamics of magnetism</a:t>
            </a:r>
          </a:p>
          <a:p>
            <a:pPr lvl="1"/>
            <a:r>
              <a:rPr lang="en-US" dirty="0"/>
              <a:t>How do we determine magnetic field strengths in certain situations?</a:t>
            </a:r>
          </a:p>
          <a:p>
            <a:pPr lvl="1"/>
            <a:r>
              <a:rPr lang="en-US" dirty="0"/>
              <a:t>How do two wires with electric current interact?</a:t>
            </a:r>
          </a:p>
          <a:p>
            <a:pPr lvl="1"/>
            <a:r>
              <a:rPr lang="en-US" dirty="0"/>
              <a:t>What is the general approach to finding the connection between current and magnetic field?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09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6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135E-66BE-DD42-9FA7-519E3CE468D0}" type="slidenum">
              <a:rPr lang="en-US"/>
              <a:pPr/>
              <a:t>11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Field due to a Straight Wire</a:t>
            </a:r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10200"/>
          </a:xfrm>
        </p:spPr>
        <p:txBody>
          <a:bodyPr/>
          <a:lstStyle/>
          <a:p>
            <a:r>
              <a:rPr lang="en-US" sz="2800" dirty="0"/>
              <a:t>The magnetic field due to the current flowing through a straight wire forms a circular pattern around the wire</a:t>
            </a:r>
          </a:p>
          <a:p>
            <a:pPr lvl="1"/>
            <a:r>
              <a:rPr lang="en-US" sz="2400" dirty="0"/>
              <a:t>What do you imagine the strength of the field is as a function of the distance from the wire?</a:t>
            </a:r>
            <a:endParaRPr lang="en-US" sz="2400" dirty="0">
              <a:solidFill>
                <a:srgbClr val="C00000"/>
              </a:solidFill>
            </a:endParaRPr>
          </a:p>
          <a:p>
            <a:pPr lvl="2"/>
            <a:r>
              <a:rPr lang="en-US" sz="2000" dirty="0"/>
              <a:t>It must be weaker as the distance increases</a:t>
            </a:r>
          </a:p>
          <a:p>
            <a:pPr lvl="1"/>
            <a:r>
              <a:rPr lang="en-US" sz="2400" dirty="0"/>
              <a:t> How about as a function of current?</a:t>
            </a:r>
          </a:p>
          <a:p>
            <a:pPr lvl="2"/>
            <a:r>
              <a:rPr lang="en-US" sz="2000" dirty="0"/>
              <a:t>Directly proportional to the current</a:t>
            </a:r>
          </a:p>
          <a:p>
            <a:pPr lvl="1"/>
            <a:r>
              <a:rPr lang="en-US" sz="2400" dirty="0"/>
              <a:t>Indeed, the above are experimentally verified</a:t>
            </a:r>
          </a:p>
          <a:p>
            <a:pPr lvl="2"/>
            <a:r>
              <a:rPr lang="en-US" sz="2000" dirty="0"/>
              <a:t>This is valid as long as </a:t>
            </a:r>
            <a:r>
              <a:rPr lang="en-US" sz="2000" dirty="0" err="1"/>
              <a:t>r</a:t>
            </a:r>
            <a:r>
              <a:rPr lang="en-US" sz="2000" dirty="0"/>
              <a:t> &lt;&lt; the length of the wire</a:t>
            </a:r>
          </a:p>
          <a:p>
            <a:pPr lvl="1"/>
            <a:r>
              <a:rPr lang="en-US" sz="2400" dirty="0"/>
              <a:t> The proportionality constant is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/2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π</a:t>
            </a:r>
            <a:r>
              <a:rPr lang="en-US" sz="2400" dirty="0"/>
              <a:t>, thus the field strength becomes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is the permeability of free space  </a:t>
            </a:r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6477000" y="3733800"/>
          <a:ext cx="5302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7" name="Equation" r:id="rId8" imgW="266400" imgH="152280" progId="Equation.DSMT4">
                  <p:embed/>
                </p:oleObj>
              </mc:Choice>
              <mc:Fallback>
                <p:oleObj name="Equation" r:id="rId8" imgW="266400" imgH="152280" progId="Equation.DSMT4">
                  <p:embed/>
                  <p:pic>
                    <p:nvPicPr>
                      <p:cNvPr id="381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5302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2757488" y="4876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8" name="Equation" r:id="rId10" imgW="533160" imgH="368280" progId="Equation.DSMT4">
                  <p:embed/>
                </p:oleObj>
              </mc:Choice>
              <mc:Fallback>
                <p:oleObj name="Equation" r:id="rId10" imgW="53316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876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/>
        </p:nvGraphicFramePr>
        <p:xfrm>
          <a:off x="5392738" y="5638800"/>
          <a:ext cx="3141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9" name="Equation" r:id="rId12" imgW="1307880" imgH="228600" progId="Equation.DSMT4">
                  <p:embed/>
                </p:oleObj>
              </mc:Choice>
              <mc:Fallback>
                <p:oleObj name="Equation" r:id="rId12" imgW="1307880" imgH="2286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5638800"/>
                        <a:ext cx="3141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6961188" y="3535363"/>
          <a:ext cx="2778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60" name="Equation" r:id="rId14" imgW="139680" imgH="368280" progId="Equation.DSMT4">
                  <p:embed/>
                </p:oleObj>
              </mc:Choice>
              <mc:Fallback>
                <p:oleObj name="Equation" r:id="rId14" imgW="139680" imgH="368280" progId="Equation.DSMT4">
                  <p:embed/>
                  <p:pic>
                    <p:nvPicPr>
                      <p:cNvPr id="381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3535363"/>
                        <a:ext cx="2778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57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7BED-DFA8-B04D-9D2D-DE01748C5C54}" type="slidenum">
              <a:rPr lang="en-US"/>
              <a:pPr/>
              <a:t>12</a:t>
            </a:fld>
            <a:endParaRPr lang="en-US"/>
          </a:p>
        </p:txBody>
      </p:sp>
      <p:pic>
        <p:nvPicPr>
          <p:cNvPr id="382978" name="Picture 2" descr="FG28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3124200" cy="2743200"/>
          </a:xfrm>
          <a:prstGeom prst="rect">
            <a:avLst/>
          </a:prstGeom>
          <a:noFill/>
        </p:spPr>
      </p:pic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28 – 1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7056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Calculation of B near a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vertical electric wire in the wall of a building carries a DC current of 25A upward.  What is the magnetic field at a point 10cm due East of this wire? 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457200" y="2465388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the magnetic field near a straight wire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magnetic field at 10cm away as</a:t>
            </a:r>
          </a:p>
        </p:txBody>
      </p:sp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2757488" y="2971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1" name="Equation" r:id="rId4" imgW="533160" imgH="368280" progId="Equation.DSMT4">
                  <p:embed/>
                </p:oleObj>
              </mc:Choice>
              <mc:Fallback>
                <p:oleObj name="Equation" r:id="rId4" imgW="533160" imgH="368280" progId="Equation.DSMT4">
                  <p:embed/>
                  <p:pic>
                    <p:nvPicPr>
                      <p:cNvPr id="382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971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762000" y="5045075"/>
          <a:ext cx="609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2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382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45075"/>
                        <a:ext cx="6096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1309688" y="4800600"/>
          <a:ext cx="9763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3" name="Equation" r:id="rId8" imgW="406080" imgH="368280" progId="Equation.DSMT4">
                  <p:embed/>
                </p:oleObj>
              </mc:Choice>
              <mc:Fallback>
                <p:oleObj name="Equation" r:id="rId8" imgW="406080" imgH="368280" progId="Equation.DSMT4">
                  <p:embed/>
                  <p:pic>
                    <p:nvPicPr>
                      <p:cNvPr id="382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800600"/>
                        <a:ext cx="9763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6" name="Object 10"/>
          <p:cNvGraphicFramePr>
            <a:graphicFrameLocks noChangeAspect="1"/>
          </p:cNvGraphicFramePr>
          <p:nvPr/>
        </p:nvGraphicFramePr>
        <p:xfrm>
          <a:off x="2286000" y="4602163"/>
          <a:ext cx="56118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4" name="Equation" r:id="rId10" imgW="2336760" imgH="495000" progId="Equation.DSMT4">
                  <p:embed/>
                </p:oleObj>
              </mc:Choice>
              <mc:Fallback>
                <p:oleObj name="Equation" r:id="rId10" imgW="2336760" imgH="495000" progId="Equation.DSMT4">
                  <p:embed/>
                  <p:pic>
                    <p:nvPicPr>
                      <p:cNvPr id="382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02163"/>
                        <a:ext cx="5611813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3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16,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dirty="0"/>
              <a:t>Reading assignments: CH28.6 – 10  </a:t>
            </a:r>
          </a:p>
          <a:p>
            <a:pPr eaLnBrk="1" hangingPunct="1">
              <a:spcBef>
                <a:spcPts val="200"/>
              </a:spcBef>
            </a:pPr>
            <a:r>
              <a:rPr lang="en-US" dirty="0"/>
              <a:t>The final exam date and time</a:t>
            </a:r>
          </a:p>
          <a:p>
            <a:pPr lvl="1" eaLnBrk="1" hangingPunct="1">
              <a:spcBef>
                <a:spcPts val="200"/>
              </a:spcBef>
            </a:pPr>
            <a:r>
              <a:rPr lang="en-US" u="sng" dirty="0">
                <a:solidFill>
                  <a:srgbClr val="FF0000"/>
                </a:solidFill>
              </a:rPr>
              <a:t>11am – 12:20pm, 80min, Wed. Dec. 16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/>
              <a:t>No class Monday, Dec. 14</a:t>
            </a:r>
          </a:p>
          <a:p>
            <a:pPr eaLnBrk="1" hangingPunct="1">
              <a:spcBef>
                <a:spcPts val="200"/>
              </a:spcBef>
            </a:pPr>
            <a:r>
              <a:rPr lang="en-US" dirty="0"/>
              <a:t>Term 2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/>
              <a:t>Class average: 62.2/104 equivalent to 58.5/100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Previous quizzes: 65.7/100 and 58.6/100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/>
              <a:t>Top score: 104/104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99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0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1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2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3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4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5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6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7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8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09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0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1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2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moving w/ a constant speed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</a:t>
            </a:r>
            <a:r>
              <a:rPr lang="en-US" sz="2800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in a cyclotron accelerator</a:t>
            </a:r>
          </a:p>
          <a:p>
            <a:pPr lvl="1"/>
            <a:r>
              <a:rPr lang="en-US" sz="2400" dirty="0"/>
              <a:t>While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depends on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, the frequency is independent of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8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372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9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372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60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61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62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372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63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3727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64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3727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70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in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wire? (</a:t>
            </a: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Poll 20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beyond 90 degrees without changing current direction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 dirty="0"/>
              <a:t>What do you think will happen to a closed rectangular loop of wire with an electric current as shown in the figure?</a:t>
            </a:r>
          </a:p>
          <a:p>
            <a:pPr lvl="1"/>
            <a:r>
              <a:rPr lang="en-US" sz="2400" dirty="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266579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6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A=ab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the area of the 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1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2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374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3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4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5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374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79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6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794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7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3748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7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0050" y="2882900"/>
            <a:ext cx="8534400" cy="3962400"/>
          </a:xfrm>
        </p:spPr>
        <p:txBody>
          <a:bodyPr/>
          <a:lstStyle/>
          <a:p>
            <a:pPr lvl="1"/>
            <a:r>
              <a:rPr lang="en-US" sz="2400" dirty="0"/>
              <a:t>It is a vector quantity                      </a:t>
            </a:r>
          </a:p>
          <a:p>
            <a:pPr lvl="1"/>
            <a:r>
              <a:rPr lang="en-US" sz="2000" dirty="0"/>
              <a:t>Its direction is the same as that of the area vector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and is perpendicular to the plane of the coil consistent with the right-hand rule</a:t>
            </a:r>
          </a:p>
          <a:p>
            <a:pPr lvl="3"/>
            <a:r>
              <a:rPr lang="en-US" sz="1800" dirty="0"/>
              <a:t>When your fingers cup around the loop in the same direction as the current, your thumb points to the direction of the magnetic moment</a:t>
            </a:r>
          </a:p>
          <a:p>
            <a:pPr lvl="1"/>
            <a:r>
              <a:rPr lang="en-US" sz="2400" dirty="0"/>
              <a:t>The tendency of an object to interact with an external magnetic field</a:t>
            </a:r>
          </a:p>
          <a:p>
            <a:pPr lvl="1"/>
            <a:r>
              <a:rPr lang="en-US" sz="2400" dirty="0"/>
              <a:t>Using the definition of magnetic moment, the torque can be rewritten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751912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2800" dirty="0">
                <a:solidFill>
                  <a:srgbClr val="FF0000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 </a:t>
            </a:r>
            <a:r>
              <a:rPr lang="en-US" dirty="0">
                <a:solidFill>
                  <a:srgbClr val="CC00CC"/>
                </a:solidFill>
                <a:latin typeface="+mj-lt"/>
              </a:rPr>
              <a:t>(Poll 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3871914" y="2857064"/>
          <a:ext cx="1083204" cy="44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5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375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4" y="2857064"/>
                        <a:ext cx="1083204" cy="44493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3657600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6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56088" y="5486400"/>
            <a:ext cx="2097087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799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8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 the torque?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</a:t>
            </a:r>
            <a:r>
              <a:rPr lang="en-US" dirty="0">
                <a:solidFill>
                  <a:srgbClr val="FF0000"/>
                </a:solidFill>
              </a:rPr>
              <a:t>U=0</a:t>
            </a:r>
            <a:r>
              <a:rPr lang="en-US" dirty="0"/>
              <a:t> at </a:t>
            </a:r>
            <a:r>
              <a:rPr lang="en-US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dirty="0">
                <a:solidFill>
                  <a:srgbClr val="FF0000"/>
                </a:solidFill>
                <a:latin typeface="Symbol" charset="2"/>
              </a:rPr>
              <a:t>=π</a:t>
            </a:r>
            <a:r>
              <a:rPr lang="en-US" dirty="0">
                <a:solidFill>
                  <a:srgbClr val="FF0000"/>
                </a:solidFill>
              </a:rPr>
              <a:t>/2</a:t>
            </a:r>
            <a:r>
              <a:rPr lang="en-US" dirty="0"/>
              <a:t>, then </a:t>
            </a:r>
            <a:r>
              <a:rPr lang="en-US" dirty="0">
                <a:solidFill>
                  <a:srgbClr val="FF0000"/>
                </a:solidFill>
              </a:rPr>
              <a:t>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8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9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0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1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2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3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4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25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1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9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12 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65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66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Coulomb 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67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A=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68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69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0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1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2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3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4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5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6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7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3778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8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9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039633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69697</TotalTime>
  <Words>1256</Words>
  <Application>Microsoft Macintosh PowerPoint</Application>
  <PresentationFormat>On-screen Show (4:3)</PresentationFormat>
  <Paragraphs>142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Courier New</vt:lpstr>
      <vt:lpstr>Monotype Corsiva</vt:lpstr>
      <vt:lpstr>Symbol</vt:lpstr>
      <vt:lpstr>Times New Roman</vt:lpstr>
      <vt:lpstr>phys1443-spring02</vt:lpstr>
      <vt:lpstr>Equation</vt:lpstr>
      <vt:lpstr>PHYS 1441 – Section 002 Lecture #19</vt:lpstr>
      <vt:lpstr>Announcements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Sources of Magnetic Field</vt:lpstr>
      <vt:lpstr>Magnetic Field due to a Straight Wire</vt:lpstr>
      <vt:lpstr>Example 28 –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1320</cp:revision>
  <dcterms:created xsi:type="dcterms:W3CDTF">2012-01-19T04:21:20Z</dcterms:created>
  <dcterms:modified xsi:type="dcterms:W3CDTF">2020-11-16T20:50:19Z</dcterms:modified>
</cp:coreProperties>
</file>