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91" r:id="rId2"/>
    <p:sldId id="481" r:id="rId3"/>
    <p:sldId id="734" r:id="rId4"/>
    <p:sldId id="735" r:id="rId5"/>
    <p:sldId id="736" r:id="rId6"/>
    <p:sldId id="737" r:id="rId7"/>
    <p:sldId id="738" r:id="rId8"/>
    <p:sldId id="739" r:id="rId9"/>
    <p:sldId id="740" r:id="rId10"/>
    <p:sldId id="743" r:id="rId11"/>
    <p:sldId id="744" r:id="rId12"/>
    <p:sldId id="748" r:id="rId13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0066"/>
    <a:srgbClr val="003300"/>
    <a:srgbClr val="FFFFCC"/>
    <a:srgbClr val="FFFF99"/>
    <a:srgbClr val="99FFCC"/>
    <a:srgbClr val="660066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38"/>
    <p:restoredTop sz="94660"/>
  </p:normalViewPr>
  <p:slideViewPr>
    <p:cSldViewPr>
      <p:cViewPr varScale="1">
        <p:scale>
          <a:sx n="137" d="100"/>
          <a:sy n="137" d="100"/>
        </p:scale>
        <p:origin x="141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15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12" Type="http://schemas.openxmlformats.org/officeDocument/2006/relationships/image" Target="../media/image14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Relationship Id="rId14" Type="http://schemas.openxmlformats.org/officeDocument/2006/relationships/image" Target="../media/image16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3.wmf"/><Relationship Id="rId4" Type="http://schemas.openxmlformats.org/officeDocument/2006/relationships/image" Target="../media/image68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wmf"/><Relationship Id="rId2" Type="http://schemas.openxmlformats.org/officeDocument/2006/relationships/image" Target="../media/image18.png"/><Relationship Id="rId1" Type="http://schemas.openxmlformats.org/officeDocument/2006/relationships/image" Target="../media/image17.wmf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17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image" Target="../media/image1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10" Type="http://schemas.openxmlformats.org/officeDocument/2006/relationships/image" Target="../media/image46.wmf"/><Relationship Id="rId4" Type="http://schemas.openxmlformats.org/officeDocument/2006/relationships/image" Target="../media/image40.wmf"/><Relationship Id="rId9" Type="http://schemas.openxmlformats.org/officeDocument/2006/relationships/image" Target="../media/image45.png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image" Target="../media/image59.wmf"/><Relationship Id="rId3" Type="http://schemas.openxmlformats.org/officeDocument/2006/relationships/image" Target="../media/image49.wmf"/><Relationship Id="rId7" Type="http://schemas.openxmlformats.org/officeDocument/2006/relationships/image" Target="../media/image53.png"/><Relationship Id="rId12" Type="http://schemas.openxmlformats.org/officeDocument/2006/relationships/image" Target="../media/image58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11" Type="http://schemas.openxmlformats.org/officeDocument/2006/relationships/image" Target="../media/image57.wmf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wmf"/><Relationship Id="rId4" Type="http://schemas.openxmlformats.org/officeDocument/2006/relationships/image" Target="../media/image50.wmf"/><Relationship Id="rId9" Type="http://schemas.openxmlformats.org/officeDocument/2006/relationships/image" Target="../media/image55.wmf"/><Relationship Id="rId14" Type="http://schemas.openxmlformats.org/officeDocument/2006/relationships/image" Target="../media/image6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17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06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16, 2020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16,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16,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16,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16,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16,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16,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16,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16,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16,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16,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16,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Monday, Nov. 16, 2020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file:////var/folders/kf/7w56wv9j72sbd7w75hl0rb200000gn/T/com.microsoft.Powerpoint/converted_emf.em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75.bin"/><Relationship Id="rId5" Type="http://schemas.openxmlformats.org/officeDocument/2006/relationships/oleObject" Target="../embeddings/oleObject74.bin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13" Type="http://schemas.openxmlformats.org/officeDocument/2006/relationships/image" Target="../media/image64.w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80.bin"/><Relationship Id="rId12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79.bin"/><Relationship Id="rId11" Type="http://schemas.openxmlformats.org/officeDocument/2006/relationships/image" Target="../media/image63.wmf"/><Relationship Id="rId5" Type="http://schemas.openxmlformats.org/officeDocument/2006/relationships/oleObject" Target="../embeddings/oleObject78.bin"/><Relationship Id="rId15" Type="http://schemas.openxmlformats.org/officeDocument/2006/relationships/image" Target="../media/image65.wmf"/><Relationship Id="rId10" Type="http://schemas.openxmlformats.org/officeDocument/2006/relationships/oleObject" Target="../embeddings/oleObject82.bin"/><Relationship Id="rId4" Type="http://schemas.openxmlformats.org/officeDocument/2006/relationships/image" Target="../media/image17.wmf"/><Relationship Id="rId9" Type="http://schemas.openxmlformats.org/officeDocument/2006/relationships/image" Target="../media/image62.wmf"/><Relationship Id="rId14" Type="http://schemas.openxmlformats.org/officeDocument/2006/relationships/oleObject" Target="../embeddings/oleObject8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3" Type="http://schemas.openxmlformats.org/officeDocument/2006/relationships/image" Target="../media/image69.jpeg"/><Relationship Id="rId7" Type="http://schemas.openxmlformats.org/officeDocument/2006/relationships/image" Target="../media/image6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86.bin"/><Relationship Id="rId11" Type="http://schemas.openxmlformats.org/officeDocument/2006/relationships/image" Target="../media/image68.wmf"/><Relationship Id="rId5" Type="http://schemas.openxmlformats.org/officeDocument/2006/relationships/image" Target="../media/image63.wmf"/><Relationship Id="rId10" Type="http://schemas.openxmlformats.org/officeDocument/2006/relationships/oleObject" Target="../embeddings/oleObject88.bin"/><Relationship Id="rId4" Type="http://schemas.openxmlformats.org/officeDocument/2006/relationships/oleObject" Target="../embeddings/oleObject85.bin"/><Relationship Id="rId9" Type="http://schemas.openxmlformats.org/officeDocument/2006/relationships/image" Target="../media/image6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0.wmf"/><Relationship Id="rId26" Type="http://schemas.openxmlformats.org/officeDocument/2006/relationships/image" Target="../media/image14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wmf"/><Relationship Id="rId20" Type="http://schemas.openxmlformats.org/officeDocument/2006/relationships/image" Target="../media/image11.w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15.wmf"/><Relationship Id="rId10" Type="http://schemas.openxmlformats.org/officeDocument/2006/relationships/image" Target="../media/image6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wmf"/><Relationship Id="rId22" Type="http://schemas.openxmlformats.org/officeDocument/2006/relationships/image" Target="../media/image12.w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0.png"/><Relationship Id="rId18" Type="http://schemas.openxmlformats.org/officeDocument/2006/relationships/oleObject" Target="../embeddings/oleObject23.bin"/><Relationship Id="rId3" Type="http://schemas.openxmlformats.org/officeDocument/2006/relationships/image" Target="../media/image25.png"/><Relationship Id="rId21" Type="http://schemas.openxmlformats.org/officeDocument/2006/relationships/image" Target="../media/image24.png"/><Relationship Id="rId7" Type="http://schemas.openxmlformats.org/officeDocument/2006/relationships/oleObject" Target="../embeddings/oleObject17.bin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2.bin"/><Relationship Id="rId20" Type="http://schemas.openxmlformats.org/officeDocument/2006/relationships/oleObject" Target="../embeddings/oleObject24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19.png"/><Relationship Id="rId5" Type="http://schemas.openxmlformats.org/officeDocument/2006/relationships/image" Target="../media/image17.wmf"/><Relationship Id="rId15" Type="http://schemas.openxmlformats.org/officeDocument/2006/relationships/image" Target="../media/image21.png"/><Relationship Id="rId10" Type="http://schemas.openxmlformats.org/officeDocument/2006/relationships/oleObject" Target="../embeddings/oleObject19.bin"/><Relationship Id="rId19" Type="http://schemas.openxmlformats.org/officeDocument/2006/relationships/image" Target="../media/image23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8.png"/><Relationship Id="rId14" Type="http://schemas.openxmlformats.org/officeDocument/2006/relationships/oleObject" Target="../embeddings/oleObject2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28.wmf"/><Relationship Id="rId18" Type="http://schemas.openxmlformats.org/officeDocument/2006/relationships/oleObject" Target="../embeddings/oleObject36.bin"/><Relationship Id="rId3" Type="http://schemas.openxmlformats.org/officeDocument/2006/relationships/image" Target="../media/image34.jpeg"/><Relationship Id="rId21" Type="http://schemas.openxmlformats.org/officeDocument/2006/relationships/image" Target="../media/image32.wmf"/><Relationship Id="rId7" Type="http://schemas.openxmlformats.org/officeDocument/2006/relationships/oleObject" Target="../embeddings/oleObject29.bin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5.bin"/><Relationship Id="rId20" Type="http://schemas.openxmlformats.org/officeDocument/2006/relationships/oleObject" Target="../embeddings/oleObject37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11" Type="http://schemas.openxmlformats.org/officeDocument/2006/relationships/image" Target="../media/image27.wmf"/><Relationship Id="rId5" Type="http://schemas.openxmlformats.org/officeDocument/2006/relationships/oleObject" Target="../embeddings/oleObject28.bin"/><Relationship Id="rId15" Type="http://schemas.openxmlformats.org/officeDocument/2006/relationships/image" Target="../media/image29.wmf"/><Relationship Id="rId23" Type="http://schemas.openxmlformats.org/officeDocument/2006/relationships/image" Target="../media/image33.wmf"/><Relationship Id="rId10" Type="http://schemas.openxmlformats.org/officeDocument/2006/relationships/oleObject" Target="../embeddings/oleObject32.bin"/><Relationship Id="rId19" Type="http://schemas.openxmlformats.org/officeDocument/2006/relationships/image" Target="../media/image31.wmf"/><Relationship Id="rId4" Type="http://schemas.openxmlformats.org/officeDocument/2006/relationships/image" Target="../media/image26.jpeg"/><Relationship Id="rId9" Type="http://schemas.openxmlformats.org/officeDocument/2006/relationships/oleObject" Target="../embeddings/oleObject31.bin"/><Relationship Id="rId14" Type="http://schemas.openxmlformats.org/officeDocument/2006/relationships/oleObject" Target="../embeddings/oleObject34.bin"/><Relationship Id="rId22" Type="http://schemas.openxmlformats.org/officeDocument/2006/relationships/oleObject" Target="../embeddings/oleObject3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image" Target="../media/image37.jpeg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0.bin"/><Relationship Id="rId11" Type="http://schemas.openxmlformats.org/officeDocument/2006/relationships/oleObject" Target="../embeddings/oleObject44.bin"/><Relationship Id="rId5" Type="http://schemas.openxmlformats.org/officeDocument/2006/relationships/image" Target="../media/image17.wmf"/><Relationship Id="rId10" Type="http://schemas.openxmlformats.org/officeDocument/2006/relationships/image" Target="../media/image35.png"/><Relationship Id="rId4" Type="http://schemas.openxmlformats.org/officeDocument/2006/relationships/oleObject" Target="../embeddings/oleObject39.bin"/><Relationship Id="rId9" Type="http://schemas.openxmlformats.org/officeDocument/2006/relationships/oleObject" Target="../embeddings/oleObject4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40.wmf"/><Relationship Id="rId18" Type="http://schemas.openxmlformats.org/officeDocument/2006/relationships/oleObject" Target="../embeddings/oleObject54.bin"/><Relationship Id="rId3" Type="http://schemas.openxmlformats.org/officeDocument/2006/relationships/oleObject" Target="../embeddings/oleObject45.bin"/><Relationship Id="rId21" Type="http://schemas.openxmlformats.org/officeDocument/2006/relationships/image" Target="../media/image44.wmf"/><Relationship Id="rId7" Type="http://schemas.openxmlformats.org/officeDocument/2006/relationships/oleObject" Target="../embeddings/oleObject48.bin"/><Relationship Id="rId12" Type="http://schemas.openxmlformats.org/officeDocument/2006/relationships/oleObject" Target="../embeddings/oleObject51.bin"/><Relationship Id="rId17" Type="http://schemas.openxmlformats.org/officeDocument/2006/relationships/image" Target="../media/image42.wmf"/><Relationship Id="rId25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3.bin"/><Relationship Id="rId20" Type="http://schemas.openxmlformats.org/officeDocument/2006/relationships/oleObject" Target="../embeddings/oleObject55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39.wmf"/><Relationship Id="rId24" Type="http://schemas.openxmlformats.org/officeDocument/2006/relationships/oleObject" Target="../embeddings/oleObject57.bin"/><Relationship Id="rId5" Type="http://schemas.openxmlformats.org/officeDocument/2006/relationships/oleObject" Target="../embeddings/oleObject46.bin"/><Relationship Id="rId15" Type="http://schemas.openxmlformats.org/officeDocument/2006/relationships/image" Target="../media/image41.wmf"/><Relationship Id="rId23" Type="http://schemas.openxmlformats.org/officeDocument/2006/relationships/image" Target="../media/image45.png"/><Relationship Id="rId10" Type="http://schemas.openxmlformats.org/officeDocument/2006/relationships/oleObject" Target="../embeddings/oleObject50.bin"/><Relationship Id="rId19" Type="http://schemas.openxmlformats.org/officeDocument/2006/relationships/image" Target="../media/image43.wmf"/><Relationship Id="rId4" Type="http://schemas.openxmlformats.org/officeDocument/2006/relationships/image" Target="../media/image17.wmf"/><Relationship Id="rId9" Type="http://schemas.openxmlformats.org/officeDocument/2006/relationships/image" Target="../media/image38.wmf"/><Relationship Id="rId14" Type="http://schemas.openxmlformats.org/officeDocument/2006/relationships/oleObject" Target="../embeddings/oleObject52.bin"/><Relationship Id="rId22" Type="http://schemas.openxmlformats.org/officeDocument/2006/relationships/oleObject" Target="../embeddings/oleObject5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63.bin"/><Relationship Id="rId18" Type="http://schemas.openxmlformats.org/officeDocument/2006/relationships/image" Target="../media/image54.wmf"/><Relationship Id="rId26" Type="http://schemas.openxmlformats.org/officeDocument/2006/relationships/image" Target="../media/image58.wmf"/><Relationship Id="rId3" Type="http://schemas.openxmlformats.org/officeDocument/2006/relationships/oleObject" Target="../embeddings/oleObject58.bin"/><Relationship Id="rId21" Type="http://schemas.openxmlformats.org/officeDocument/2006/relationships/oleObject" Target="../embeddings/oleObject67.bin"/><Relationship Id="rId7" Type="http://schemas.openxmlformats.org/officeDocument/2006/relationships/oleObject" Target="../embeddings/oleObject60.bin"/><Relationship Id="rId12" Type="http://schemas.openxmlformats.org/officeDocument/2006/relationships/image" Target="../media/image51.png"/><Relationship Id="rId17" Type="http://schemas.openxmlformats.org/officeDocument/2006/relationships/oleObject" Target="../embeddings/oleObject65.bin"/><Relationship Id="rId25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3.png"/><Relationship Id="rId20" Type="http://schemas.openxmlformats.org/officeDocument/2006/relationships/image" Target="../media/image55.wmf"/><Relationship Id="rId29" Type="http://schemas.openxmlformats.org/officeDocument/2006/relationships/oleObject" Target="../embeddings/oleObject71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62.bin"/><Relationship Id="rId24" Type="http://schemas.openxmlformats.org/officeDocument/2006/relationships/image" Target="../media/image57.wmf"/><Relationship Id="rId32" Type="http://schemas.openxmlformats.org/officeDocument/2006/relationships/image" Target="../media/image61.png"/><Relationship Id="rId5" Type="http://schemas.openxmlformats.org/officeDocument/2006/relationships/oleObject" Target="../embeddings/oleObject59.bin"/><Relationship Id="rId15" Type="http://schemas.openxmlformats.org/officeDocument/2006/relationships/oleObject" Target="../embeddings/oleObject64.bin"/><Relationship Id="rId23" Type="http://schemas.openxmlformats.org/officeDocument/2006/relationships/oleObject" Target="../embeddings/oleObject68.bin"/><Relationship Id="rId28" Type="http://schemas.openxmlformats.org/officeDocument/2006/relationships/image" Target="../media/image59.wmf"/><Relationship Id="rId10" Type="http://schemas.openxmlformats.org/officeDocument/2006/relationships/image" Target="../media/image50.wmf"/><Relationship Id="rId19" Type="http://schemas.openxmlformats.org/officeDocument/2006/relationships/oleObject" Target="../embeddings/oleObject66.bin"/><Relationship Id="rId31" Type="http://schemas.openxmlformats.org/officeDocument/2006/relationships/oleObject" Target="../embeddings/oleObject72.bin"/><Relationship Id="rId4" Type="http://schemas.openxmlformats.org/officeDocument/2006/relationships/image" Target="../media/image47.wmf"/><Relationship Id="rId9" Type="http://schemas.openxmlformats.org/officeDocument/2006/relationships/oleObject" Target="../embeddings/oleObject61.bin"/><Relationship Id="rId14" Type="http://schemas.openxmlformats.org/officeDocument/2006/relationships/image" Target="../media/image52.wmf"/><Relationship Id="rId22" Type="http://schemas.openxmlformats.org/officeDocument/2006/relationships/image" Target="../media/image56.wmf"/><Relationship Id="rId27" Type="http://schemas.openxmlformats.org/officeDocument/2006/relationships/oleObject" Target="../embeddings/oleObject70.bin"/><Relationship Id="rId30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Nov. 16, 2020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1441 – Section 002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#19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28049" y="1531203"/>
            <a:ext cx="27799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Monday, Nov. 16, 2020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301750" y="2129631"/>
            <a:ext cx="7537450" cy="398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CH27</a:t>
            </a:r>
          </a:p>
          <a:p>
            <a:pPr marL="1352550" lvl="1" indent="-609600"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charset="0"/>
              </a:rPr>
              <a:t>Cyclotron Frequency </a:t>
            </a:r>
          </a:p>
          <a:p>
            <a:pPr marL="1352550" lvl="1" indent="-609600"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charset="0"/>
              </a:rPr>
              <a:t>Torque on a Current Loop</a:t>
            </a:r>
          </a:p>
          <a:p>
            <a:pPr marL="1352550" lvl="1" indent="-609600"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charset="0"/>
              </a:rPr>
              <a:t>Magnetic Dipole Moment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CH28</a:t>
            </a:r>
          </a:p>
          <a:p>
            <a:pPr marL="1352550" lvl="1" indent="-609600"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charset="0"/>
              </a:rPr>
              <a:t>Source of Magnetic Field</a:t>
            </a:r>
          </a:p>
          <a:p>
            <a:pPr marL="1352550" lvl="1" indent="-609600"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charset="0"/>
              </a:rPr>
              <a:t>Magnetic Field Due to a Straight Wire</a:t>
            </a:r>
          </a:p>
          <a:p>
            <a:pPr marL="1352550" lvl="1" indent="-609600"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charset="0"/>
              </a:rPr>
              <a:t>Ampere’s Law</a:t>
            </a: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990600" lvl="1" indent="-533400">
              <a:buFont typeface="Courier New" panose="02070309020205020404" pitchFamily="49" charset="0"/>
              <a:buChar char="o"/>
            </a:pPr>
            <a:endParaRPr lang="en-US" sz="2800" dirty="0">
              <a:solidFill>
                <a:srgbClr val="003300"/>
              </a:solidFill>
              <a:latin typeface="Arial Narrow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C23817-5806-2141-9717-FC2BAB7F5A0D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40B400-B2AC-3D4E-A8AC-A4D55B25F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97A59E-791C-C940-B7E4-7E7A9A26C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F2950A-AA45-D949-8DBD-57745B77F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sp>
        <p:nvSpPr>
          <p:cNvPr id="12" name="Text Box 9">
            <a:extLst>
              <a:ext uri="{FF2B5EF4-FFF2-40B4-BE49-F238E27FC236}">
                <a16:creationId xmlns:a16="http://schemas.microsoft.com/office/drawing/2014/main" id="{E80D2E08-805C-FC44-8172-BC4F50CD0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862935"/>
            <a:ext cx="8001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3300"/>
                </a:solidFill>
                <a:latin typeface="Arial Narrow" charset="0"/>
              </a:rPr>
              <a:t>Today’s homework is homework #10, due 11pm,Tuesday, Dec. 1!!</a:t>
            </a: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uiExpand="1" build="p" autoUpdateAnimBg="0"/>
      <p:bldP spid="12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16,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4537-924A-FF44-B589-DEA4C18594E6}" type="slidenum">
              <a:rPr lang="en-US"/>
              <a:pPr/>
              <a:t>10</a:t>
            </a:fld>
            <a:endParaRPr lang="en-US"/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609600"/>
          </a:xfrm>
        </p:spPr>
        <p:txBody>
          <a:bodyPr/>
          <a:lstStyle/>
          <a:p>
            <a:r>
              <a:rPr lang="en-US"/>
              <a:t> Sources of Magnetic Field</a:t>
            </a:r>
          </a:p>
        </p:txBody>
      </p:sp>
      <p:graphicFrame>
        <p:nvGraphicFramePr>
          <p:cNvPr id="38093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0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809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093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0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809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093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0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809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09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82000" cy="5029200"/>
          </a:xfrm>
        </p:spPr>
        <p:txBody>
          <a:bodyPr/>
          <a:lstStyle/>
          <a:p>
            <a:r>
              <a:rPr lang="en-US" dirty="0"/>
              <a:t>We have learned so far about the effects of magnetic field on the electric current and the moving charge</a:t>
            </a:r>
          </a:p>
          <a:p>
            <a:r>
              <a:rPr lang="en-US" dirty="0"/>
              <a:t>We will now learn about the dynamics of magnetism</a:t>
            </a:r>
          </a:p>
          <a:p>
            <a:pPr lvl="1"/>
            <a:r>
              <a:rPr lang="en-US" dirty="0"/>
              <a:t>How do we determine magnetic field strengths in certain situations?</a:t>
            </a:r>
          </a:p>
          <a:p>
            <a:pPr lvl="1"/>
            <a:r>
              <a:rPr lang="en-US" dirty="0"/>
              <a:t>How do two wires with electric current interact?</a:t>
            </a:r>
          </a:p>
          <a:p>
            <a:pPr lvl="1"/>
            <a:r>
              <a:rPr lang="en-US" dirty="0"/>
              <a:t>What is the general approach to finding the connection between current and magnetic field?</a:t>
            </a:r>
          </a:p>
        </p:txBody>
      </p:sp>
      <p:graphicFrame>
        <p:nvGraphicFramePr>
          <p:cNvPr id="38093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0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8093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03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0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09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09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809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09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16, 2020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135E-66BE-DD42-9FA7-519E3CE468D0}" type="slidenum">
              <a:rPr lang="en-US"/>
              <a:pPr/>
              <a:t>11</a:t>
            </a:fld>
            <a:endParaRPr lang="en-US"/>
          </a:p>
        </p:txBody>
      </p:sp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Magnetic Field due to a Straight Wire</a:t>
            </a:r>
          </a:p>
        </p:txBody>
      </p:sp>
      <p:graphicFrame>
        <p:nvGraphicFramePr>
          <p:cNvPr id="38195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3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819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5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3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819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5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3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819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195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382000" cy="5410200"/>
          </a:xfrm>
        </p:spPr>
        <p:txBody>
          <a:bodyPr/>
          <a:lstStyle/>
          <a:p>
            <a:r>
              <a:rPr lang="en-US" sz="2800" dirty="0"/>
              <a:t>The magnetic field due to the current flowing through a straight wire forms a circular pattern around the wire</a:t>
            </a:r>
          </a:p>
          <a:p>
            <a:pPr lvl="1"/>
            <a:r>
              <a:rPr lang="en-US" sz="2400" dirty="0"/>
              <a:t>What do you imagine the strength of the field is as a function of the distance from the wire?</a:t>
            </a:r>
            <a:endParaRPr lang="en-US" sz="2400" dirty="0">
              <a:solidFill>
                <a:srgbClr val="C00000"/>
              </a:solidFill>
            </a:endParaRPr>
          </a:p>
          <a:p>
            <a:pPr lvl="2"/>
            <a:r>
              <a:rPr lang="en-US" sz="2000" dirty="0"/>
              <a:t>It must be weaker as the distance increases</a:t>
            </a:r>
          </a:p>
          <a:p>
            <a:pPr lvl="1"/>
            <a:r>
              <a:rPr lang="en-US" sz="2400" dirty="0"/>
              <a:t> How about as a function of current?</a:t>
            </a:r>
          </a:p>
          <a:p>
            <a:pPr lvl="2"/>
            <a:r>
              <a:rPr lang="en-US" sz="2000" dirty="0"/>
              <a:t>Directly proportional to the current</a:t>
            </a:r>
          </a:p>
          <a:p>
            <a:pPr lvl="1"/>
            <a:r>
              <a:rPr lang="en-US" sz="2400" dirty="0"/>
              <a:t>Indeed, the above are experimentally verified</a:t>
            </a:r>
          </a:p>
          <a:p>
            <a:pPr lvl="2"/>
            <a:r>
              <a:rPr lang="en-US" sz="2000" dirty="0"/>
              <a:t>This is valid as long as </a:t>
            </a:r>
            <a:r>
              <a:rPr lang="en-US" sz="2000" dirty="0" err="1"/>
              <a:t>r</a:t>
            </a:r>
            <a:r>
              <a:rPr lang="en-US" sz="2000" dirty="0"/>
              <a:t> &lt;&lt; the length of the wire</a:t>
            </a:r>
          </a:p>
          <a:p>
            <a:pPr lvl="1"/>
            <a:r>
              <a:rPr lang="en-US" sz="2400" dirty="0"/>
              <a:t> The proportionality constant is </a:t>
            </a:r>
            <a:r>
              <a:rPr lang="en-US" sz="2400" dirty="0">
                <a:solidFill>
                  <a:srgbClr val="FF0000"/>
                </a:solidFill>
                <a:latin typeface="Symbol" charset="2"/>
              </a:rPr>
              <a:t>μ</a:t>
            </a:r>
            <a:r>
              <a:rPr lang="en-US" sz="2400" baseline="-25000" dirty="0">
                <a:solidFill>
                  <a:srgbClr val="FF0000"/>
                </a:solidFill>
              </a:rPr>
              <a:t>0</a:t>
            </a:r>
            <a:r>
              <a:rPr lang="en-US" sz="2400" dirty="0">
                <a:solidFill>
                  <a:srgbClr val="FF0000"/>
                </a:solidFill>
              </a:rPr>
              <a:t>/2</a:t>
            </a:r>
            <a:r>
              <a:rPr lang="en-US" sz="2400" dirty="0">
                <a:solidFill>
                  <a:srgbClr val="FF0000"/>
                </a:solidFill>
                <a:latin typeface="Symbol" charset="2"/>
              </a:rPr>
              <a:t>π</a:t>
            </a:r>
            <a:r>
              <a:rPr lang="en-US" sz="2400" dirty="0"/>
              <a:t>, thus the field strength becomes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  <a:latin typeface="Symbol" charset="2"/>
              </a:rPr>
              <a:t>μ</a:t>
            </a:r>
            <a:r>
              <a:rPr lang="en-US" sz="2400" baseline="-25000" dirty="0">
                <a:solidFill>
                  <a:srgbClr val="FF0000"/>
                </a:solidFill>
              </a:rPr>
              <a:t>0</a:t>
            </a:r>
            <a:r>
              <a:rPr lang="en-US" sz="2400" dirty="0">
                <a:solidFill>
                  <a:srgbClr val="FF0000"/>
                </a:solidFill>
              </a:rPr>
              <a:t> is the permeability of free space  </a:t>
            </a:r>
          </a:p>
        </p:txBody>
      </p:sp>
      <p:graphicFrame>
        <p:nvGraphicFramePr>
          <p:cNvPr id="38195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4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8195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0" name="Object 8"/>
          <p:cNvGraphicFramePr>
            <a:graphicFrameLocks noChangeAspect="1"/>
          </p:cNvGraphicFramePr>
          <p:nvPr/>
        </p:nvGraphicFramePr>
        <p:xfrm>
          <a:off x="6477000" y="3733800"/>
          <a:ext cx="53022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41" name="Equation" r:id="rId8" imgW="266400" imgH="152280" progId="Equation.DSMT4">
                  <p:embed/>
                </p:oleObj>
              </mc:Choice>
              <mc:Fallback>
                <p:oleObj name="Equation" r:id="rId8" imgW="266400" imgH="152280" progId="Equation.DSMT4">
                  <p:embed/>
                  <p:pic>
                    <p:nvPicPr>
                      <p:cNvPr id="38196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733800"/>
                        <a:ext cx="530225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1" name="Object 9"/>
          <p:cNvGraphicFramePr>
            <a:graphicFrameLocks noChangeAspect="1"/>
          </p:cNvGraphicFramePr>
          <p:nvPr/>
        </p:nvGraphicFramePr>
        <p:xfrm>
          <a:off x="2757488" y="4876800"/>
          <a:ext cx="1281112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42" name="Equation" r:id="rId10" imgW="533160" imgH="368280" progId="Equation.DSMT4">
                  <p:embed/>
                </p:oleObj>
              </mc:Choice>
              <mc:Fallback>
                <p:oleObj name="Equation" r:id="rId10" imgW="533160" imgH="368280" progId="Equation.DSMT4">
                  <p:embed/>
                  <p:pic>
                    <p:nvPicPr>
                      <p:cNvPr id="38196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488" y="4876800"/>
                        <a:ext cx="1281112" cy="8842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2" name="Object 10"/>
          <p:cNvGraphicFramePr>
            <a:graphicFrameLocks noChangeAspect="1"/>
          </p:cNvGraphicFramePr>
          <p:nvPr/>
        </p:nvGraphicFramePr>
        <p:xfrm>
          <a:off x="5392738" y="5638800"/>
          <a:ext cx="314166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43" name="Equation" r:id="rId12" imgW="1307880" imgH="228600" progId="Equation.DSMT4">
                  <p:embed/>
                </p:oleObj>
              </mc:Choice>
              <mc:Fallback>
                <p:oleObj name="Equation" r:id="rId12" imgW="1307880" imgH="228600" progId="Equation.DSMT4">
                  <p:embed/>
                  <p:pic>
                    <p:nvPicPr>
                      <p:cNvPr id="38196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2738" y="5638800"/>
                        <a:ext cx="3141662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3" name="Object 11"/>
          <p:cNvGraphicFramePr>
            <a:graphicFrameLocks noChangeAspect="1"/>
          </p:cNvGraphicFramePr>
          <p:nvPr/>
        </p:nvGraphicFramePr>
        <p:xfrm>
          <a:off x="6961188" y="3535363"/>
          <a:ext cx="277812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44" name="Equation" r:id="rId14" imgW="139680" imgH="368280" progId="Equation.DSMT4">
                  <p:embed/>
                </p:oleObj>
              </mc:Choice>
              <mc:Fallback>
                <p:oleObj name="Equation" r:id="rId14" imgW="139680" imgH="368280" progId="Equation.DSMT4">
                  <p:embed/>
                  <p:pic>
                    <p:nvPicPr>
                      <p:cNvPr id="38196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1188" y="3535363"/>
                        <a:ext cx="277812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257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1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19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19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19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19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19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1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1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819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819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81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819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81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16,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77BED-DFA8-B04D-9D2D-DE01748C5C54}" type="slidenum">
              <a:rPr lang="en-US"/>
              <a:pPr/>
              <a:t>12</a:t>
            </a:fld>
            <a:endParaRPr lang="en-US"/>
          </a:p>
        </p:txBody>
      </p:sp>
      <p:pic>
        <p:nvPicPr>
          <p:cNvPr id="382978" name="Picture 2" descr="FG28_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52400"/>
            <a:ext cx="3124200" cy="2743200"/>
          </a:xfrm>
          <a:prstGeom prst="rect">
            <a:avLst/>
          </a:prstGeom>
          <a:noFill/>
        </p:spPr>
      </p:pic>
      <p:sp>
        <p:nvSpPr>
          <p:cNvPr id="38297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28 – 1 </a:t>
            </a:r>
          </a:p>
        </p:txBody>
      </p:sp>
      <p:sp>
        <p:nvSpPr>
          <p:cNvPr id="382980" name="Text Box 4"/>
          <p:cNvSpPr txBox="1">
            <a:spLocks noChangeArrowheads="1"/>
          </p:cNvSpPr>
          <p:nvPr/>
        </p:nvSpPr>
        <p:spPr bwMode="auto">
          <a:xfrm>
            <a:off x="381000" y="609600"/>
            <a:ext cx="6705600" cy="1800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Calculation of B near a wire.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 vertical electric wire in the wall of a building carries a DC current of 25A upward.  What is the magnetic field at a point 10cm due East of this wire? </a:t>
            </a:r>
          </a:p>
        </p:txBody>
      </p:sp>
      <p:sp>
        <p:nvSpPr>
          <p:cNvPr id="382981" name="Text Box 5"/>
          <p:cNvSpPr txBox="1">
            <a:spLocks noChangeArrowheads="1"/>
          </p:cNvSpPr>
          <p:nvPr/>
        </p:nvSpPr>
        <p:spPr bwMode="auto">
          <a:xfrm>
            <a:off x="457200" y="2465388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Using the formula for the magnetic field near a straight wire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82982" name="Text Box 6"/>
          <p:cNvSpPr txBox="1">
            <a:spLocks noChangeArrowheads="1"/>
          </p:cNvSpPr>
          <p:nvPr/>
        </p:nvSpPr>
        <p:spPr bwMode="auto">
          <a:xfrm>
            <a:off x="381000" y="39624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So we can obtain the magnetic field at 10cm away as</a:t>
            </a:r>
          </a:p>
        </p:txBody>
      </p:sp>
      <p:graphicFrame>
        <p:nvGraphicFramePr>
          <p:cNvPr id="382983" name="Object 7"/>
          <p:cNvGraphicFramePr>
            <a:graphicFrameLocks noChangeAspect="1"/>
          </p:cNvGraphicFramePr>
          <p:nvPr/>
        </p:nvGraphicFramePr>
        <p:xfrm>
          <a:off x="2757488" y="2971800"/>
          <a:ext cx="1281112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53" name="Equation" r:id="rId4" imgW="533160" imgH="368280" progId="Equation.DSMT4">
                  <p:embed/>
                </p:oleObj>
              </mc:Choice>
              <mc:Fallback>
                <p:oleObj name="Equation" r:id="rId4" imgW="533160" imgH="368280" progId="Equation.DSMT4">
                  <p:embed/>
                  <p:pic>
                    <p:nvPicPr>
                      <p:cNvPr id="38298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488" y="2971800"/>
                        <a:ext cx="1281112" cy="8842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4" name="Object 8"/>
          <p:cNvGraphicFramePr>
            <a:graphicFrameLocks noChangeAspect="1"/>
          </p:cNvGraphicFramePr>
          <p:nvPr/>
        </p:nvGraphicFramePr>
        <p:xfrm>
          <a:off x="762000" y="5045075"/>
          <a:ext cx="6096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54" name="Equation" r:id="rId6" imgW="253800" imgH="152280" progId="Equation.DSMT4">
                  <p:embed/>
                </p:oleObj>
              </mc:Choice>
              <mc:Fallback>
                <p:oleObj name="Equation" r:id="rId6" imgW="253800" imgH="152280" progId="Equation.DSMT4">
                  <p:embed/>
                  <p:pic>
                    <p:nvPicPr>
                      <p:cNvPr id="38298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045075"/>
                        <a:ext cx="60960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5" name="Object 9"/>
          <p:cNvGraphicFramePr>
            <a:graphicFrameLocks noChangeAspect="1"/>
          </p:cNvGraphicFramePr>
          <p:nvPr/>
        </p:nvGraphicFramePr>
        <p:xfrm>
          <a:off x="1309688" y="4800600"/>
          <a:ext cx="976312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55" name="Equation" r:id="rId8" imgW="406080" imgH="368280" progId="Equation.DSMT4">
                  <p:embed/>
                </p:oleObj>
              </mc:Choice>
              <mc:Fallback>
                <p:oleObj name="Equation" r:id="rId8" imgW="406080" imgH="368280" progId="Equation.DSMT4">
                  <p:embed/>
                  <p:pic>
                    <p:nvPicPr>
                      <p:cNvPr id="38298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9688" y="4800600"/>
                        <a:ext cx="976312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6" name="Object 10"/>
          <p:cNvGraphicFramePr>
            <a:graphicFrameLocks noChangeAspect="1"/>
          </p:cNvGraphicFramePr>
          <p:nvPr/>
        </p:nvGraphicFramePr>
        <p:xfrm>
          <a:off x="2286000" y="4602163"/>
          <a:ext cx="5611813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56" name="Equation" r:id="rId10" imgW="2336760" imgH="495000" progId="Equation.DSMT4">
                  <p:embed/>
                </p:oleObj>
              </mc:Choice>
              <mc:Fallback>
                <p:oleObj name="Equation" r:id="rId10" imgW="2336760" imgH="495000" progId="Equation.DSMT4">
                  <p:embed/>
                  <p:pic>
                    <p:nvPicPr>
                      <p:cNvPr id="38298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602163"/>
                        <a:ext cx="5611813" cy="1189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839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2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2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2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2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2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2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2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2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2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2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80" grpId="0"/>
      <p:bldP spid="382981" grpId="0"/>
      <p:bldP spid="3829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Nov. 16, 2020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3300"/>
                </a:solidFill>
                <a:latin typeface="Arial Narrow" charset="0"/>
              </a:rPr>
              <a:t>PHYS 1444-002, Fall 2020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18008" y="786"/>
            <a:ext cx="7772400" cy="5334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34186"/>
            <a:ext cx="8839200" cy="5561814"/>
          </a:xfrm>
        </p:spPr>
        <p:txBody>
          <a:bodyPr/>
          <a:lstStyle/>
          <a:p>
            <a:pPr eaLnBrk="1" hangingPunct="1">
              <a:spcBef>
                <a:spcPts val="200"/>
              </a:spcBef>
            </a:pPr>
            <a:r>
              <a:rPr lang="en-US" dirty="0"/>
              <a:t>Reading assignments: CH28.6 – 10  </a:t>
            </a:r>
          </a:p>
          <a:p>
            <a:pPr eaLnBrk="1" hangingPunct="1">
              <a:spcBef>
                <a:spcPts val="200"/>
              </a:spcBef>
            </a:pPr>
            <a:r>
              <a:rPr lang="en-US" dirty="0"/>
              <a:t>The final exam date and time</a:t>
            </a:r>
          </a:p>
          <a:p>
            <a:pPr lvl="1" eaLnBrk="1" hangingPunct="1">
              <a:spcBef>
                <a:spcPts val="200"/>
              </a:spcBef>
            </a:pPr>
            <a:r>
              <a:rPr lang="en-US" u="sng" dirty="0">
                <a:solidFill>
                  <a:srgbClr val="FF0000"/>
                </a:solidFill>
              </a:rPr>
              <a:t>11am – 12:20pm, 80min, Wed. Dec. 16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/>
              <a:t>No class Monday, Dec. 14</a:t>
            </a:r>
          </a:p>
          <a:p>
            <a:pPr eaLnBrk="1" hangingPunct="1">
              <a:spcBef>
                <a:spcPts val="200"/>
              </a:spcBef>
            </a:pPr>
            <a:r>
              <a:rPr lang="en-US" dirty="0"/>
              <a:t>Term 2 results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/>
              <a:t>Class average</a:t>
            </a:r>
            <a:r>
              <a:rPr lang="en-US"/>
              <a:t>: 62.2/104 </a:t>
            </a:r>
            <a:r>
              <a:rPr lang="en-US" dirty="0"/>
              <a:t>equivalent to 58.5/100</a:t>
            </a:r>
          </a:p>
          <a:p>
            <a:pPr lvl="2" eaLnBrk="1" hangingPunct="1">
              <a:spcBef>
                <a:spcPts val="200"/>
              </a:spcBef>
            </a:pPr>
            <a:r>
              <a:rPr lang="en-US" sz="2000" dirty="0"/>
              <a:t>Previous quizzes: 65.7/100 and 58.6/100</a:t>
            </a:r>
          </a:p>
          <a:p>
            <a:pPr lvl="1" eaLnBrk="1" hangingPunct="1">
              <a:spcBef>
                <a:spcPts val="200"/>
              </a:spcBef>
            </a:pPr>
            <a:r>
              <a:rPr lang="en-US" dirty="0"/>
              <a:t>Top score: 104/104</a:t>
            </a:r>
          </a:p>
        </p:txBody>
      </p:sp>
    </p:spTree>
    <p:extLst>
      <p:ext uri="{BB962C8B-B14F-4D97-AF65-F5344CB8AC3E}">
        <p14:creationId xmlns:p14="http://schemas.microsoft.com/office/powerpoint/2010/main" val="199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16, 2020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EFCD-0B63-0348-8D12-417E39DFB4A3}" type="slidenum">
              <a:rPr lang="en-US"/>
              <a:pPr/>
              <a:t>3</a:t>
            </a:fld>
            <a:endParaRPr lang="en-US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27 – 7 </a:t>
            </a:r>
          </a:p>
        </p:txBody>
      </p:sp>
      <p:sp>
        <p:nvSpPr>
          <p:cNvPr id="371715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610600" cy="13731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Electron’s path in a uniform magnetic field.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An electron travels at the speed of 2.0x10</a:t>
            </a:r>
            <a:r>
              <a:rPr lang="en-US" sz="2800" baseline="30000" dirty="0">
                <a:solidFill>
                  <a:schemeClr val="accent2"/>
                </a:solidFill>
                <a:latin typeface="Arial Narrow" charset="0"/>
              </a:rPr>
              <a:t>7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m/s in a plane perpendicular to a 0.010-T magnetic field.  What is the radius of the electron’s path?</a:t>
            </a:r>
          </a:p>
        </p:txBody>
      </p:sp>
      <p:sp>
        <p:nvSpPr>
          <p:cNvPr id="371716" name="Text Box 4"/>
          <p:cNvSpPr txBox="1">
            <a:spLocks noChangeArrowheads="1"/>
          </p:cNvSpPr>
          <p:nvPr/>
        </p:nvSpPr>
        <p:spPr bwMode="auto">
          <a:xfrm>
            <a:off x="457200" y="2147888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is formula for the centripetal force?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71717" name="Text Box 5"/>
          <p:cNvSpPr txBox="1">
            <a:spLocks noChangeArrowheads="1"/>
          </p:cNvSpPr>
          <p:nvPr/>
        </p:nvSpPr>
        <p:spPr bwMode="auto">
          <a:xfrm>
            <a:off x="457200" y="2681288"/>
            <a:ext cx="6324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the magnetic field is perpendicular to the motion of the electron, the magnitude of the magnetic force is</a:t>
            </a:r>
          </a:p>
        </p:txBody>
      </p:sp>
      <p:sp>
        <p:nvSpPr>
          <p:cNvPr id="371718" name="Text Box 6"/>
          <p:cNvSpPr txBox="1">
            <a:spLocks noChangeArrowheads="1"/>
          </p:cNvSpPr>
          <p:nvPr/>
        </p:nvSpPr>
        <p:spPr bwMode="auto">
          <a:xfrm>
            <a:off x="381000" y="3519488"/>
            <a:ext cx="6324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the magnetic force provides the centripetal force, we can establish an equation with the two forces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71719" name="Object 7"/>
          <p:cNvGraphicFramePr>
            <a:graphicFrameLocks noChangeAspect="1"/>
          </p:cNvGraphicFramePr>
          <p:nvPr/>
        </p:nvGraphicFramePr>
        <p:xfrm>
          <a:off x="5181600" y="2159000"/>
          <a:ext cx="6477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71" name="Equation" r:id="rId3" imgW="266400" imgH="152280" progId="Equation.DSMT4">
                  <p:embed/>
                </p:oleObj>
              </mc:Choice>
              <mc:Fallback>
                <p:oleObj name="Equation" r:id="rId3" imgW="266400" imgH="152280" progId="Equation.DSMT4">
                  <p:embed/>
                  <p:pic>
                    <p:nvPicPr>
                      <p:cNvPr id="37171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159000"/>
                        <a:ext cx="647700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0" name="Object 8"/>
          <p:cNvGraphicFramePr>
            <a:graphicFrameLocks noChangeAspect="1"/>
          </p:cNvGraphicFramePr>
          <p:nvPr/>
        </p:nvGraphicFramePr>
        <p:xfrm>
          <a:off x="3810000" y="4562475"/>
          <a:ext cx="488315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72" name="Equation" r:id="rId5" imgW="2565360" imgH="545760" progId="Equation.DSMT4">
                  <p:embed/>
                </p:oleObj>
              </mc:Choice>
              <mc:Fallback>
                <p:oleObj name="Equation" r:id="rId5" imgW="2565360" imgH="545760" progId="Equation.DSMT4">
                  <p:embed/>
                  <p:pic>
                    <p:nvPicPr>
                      <p:cNvPr id="37172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562475"/>
                        <a:ext cx="4883150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1" name="Object 9"/>
          <p:cNvGraphicFramePr>
            <a:graphicFrameLocks noChangeAspect="1"/>
          </p:cNvGraphicFramePr>
          <p:nvPr/>
        </p:nvGraphicFramePr>
        <p:xfrm>
          <a:off x="6934200" y="2855913"/>
          <a:ext cx="94297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73" name="Equation" r:id="rId7" imgW="266400" imgH="152280" progId="Equation.DSMT4">
                  <p:embed/>
                </p:oleObj>
              </mc:Choice>
              <mc:Fallback>
                <p:oleObj name="Equation" r:id="rId7" imgW="266400" imgH="152280" progId="Equation.DSMT4">
                  <p:embed/>
                  <p:pic>
                    <p:nvPicPr>
                      <p:cNvPr id="37172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855913"/>
                        <a:ext cx="942975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2" name="Object 10"/>
          <p:cNvGraphicFramePr>
            <a:graphicFrameLocks noChangeAspect="1"/>
          </p:cNvGraphicFramePr>
          <p:nvPr/>
        </p:nvGraphicFramePr>
        <p:xfrm>
          <a:off x="6629400" y="3773488"/>
          <a:ext cx="73342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74" name="Equation" r:id="rId9" imgW="266400" imgH="152280" progId="Equation.DSMT4">
                  <p:embed/>
                </p:oleObj>
              </mc:Choice>
              <mc:Fallback>
                <p:oleObj name="Equation" r:id="rId9" imgW="266400" imgH="152280" progId="Equation.DSMT4">
                  <p:embed/>
                  <p:pic>
                    <p:nvPicPr>
                      <p:cNvPr id="37172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773488"/>
                        <a:ext cx="733425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3" name="Object 11"/>
          <p:cNvGraphicFramePr>
            <a:graphicFrameLocks noChangeAspect="1"/>
          </p:cNvGraphicFramePr>
          <p:nvPr/>
        </p:nvGraphicFramePr>
        <p:xfrm>
          <a:off x="1905000" y="4876800"/>
          <a:ext cx="61595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75" name="Equation" r:id="rId11" imgW="215640" imgH="114120" progId="Equation.DSMT4">
                  <p:embed/>
                </p:oleObj>
              </mc:Choice>
              <mc:Fallback>
                <p:oleObj name="Equation" r:id="rId11" imgW="215640" imgH="114120" progId="Equation.DSMT4">
                  <p:embed/>
                  <p:pic>
                    <p:nvPicPr>
                      <p:cNvPr id="37172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876800"/>
                        <a:ext cx="615950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1724" name="AutoShape 12"/>
          <p:cNvSpPr>
            <a:spLocks noChangeArrowheads="1"/>
          </p:cNvSpPr>
          <p:nvPr/>
        </p:nvSpPr>
        <p:spPr bwMode="auto">
          <a:xfrm>
            <a:off x="228600" y="4648200"/>
            <a:ext cx="1612900" cy="730250"/>
          </a:xfrm>
          <a:prstGeom prst="rightArrow">
            <a:avLst>
              <a:gd name="adj1" fmla="val 50000"/>
              <a:gd name="adj2" fmla="val 55217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Solving for r</a:t>
            </a:r>
          </a:p>
        </p:txBody>
      </p:sp>
      <p:graphicFrame>
        <p:nvGraphicFramePr>
          <p:cNvPr id="371725" name="Object 13"/>
          <p:cNvGraphicFramePr>
            <a:graphicFrameLocks noChangeAspect="1"/>
          </p:cNvGraphicFramePr>
          <p:nvPr/>
        </p:nvGraphicFramePr>
        <p:xfrm>
          <a:off x="5826125" y="2224088"/>
          <a:ext cx="803275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76" name="Equation" r:id="rId13" imgW="330120" imgH="126720" progId="Equation.DSMT4">
                  <p:embed/>
                </p:oleObj>
              </mc:Choice>
              <mc:Fallback>
                <p:oleObj name="Equation" r:id="rId13" imgW="330120" imgH="126720" progId="Equation.DSMT4">
                  <p:embed/>
                  <p:pic>
                    <p:nvPicPr>
                      <p:cNvPr id="37172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25" y="2224088"/>
                        <a:ext cx="803275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6" name="Object 14"/>
          <p:cNvGraphicFramePr>
            <a:graphicFrameLocks noChangeAspect="1"/>
          </p:cNvGraphicFramePr>
          <p:nvPr/>
        </p:nvGraphicFramePr>
        <p:xfrm>
          <a:off x="6629400" y="2219325"/>
          <a:ext cx="37147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77" name="Equation" r:id="rId15" imgW="152280" imgH="126720" progId="Equation.DSMT4">
                  <p:embed/>
                </p:oleObj>
              </mc:Choice>
              <mc:Fallback>
                <p:oleObj name="Equation" r:id="rId15" imgW="152280" imgH="126720" progId="Equation.DSMT4">
                  <p:embed/>
                  <p:pic>
                    <p:nvPicPr>
                      <p:cNvPr id="37172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219325"/>
                        <a:ext cx="371475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7" name="Object 15"/>
          <p:cNvGraphicFramePr>
            <a:graphicFrameLocks noChangeAspect="1"/>
          </p:cNvGraphicFramePr>
          <p:nvPr/>
        </p:nvGraphicFramePr>
        <p:xfrm>
          <a:off x="6973888" y="1800225"/>
          <a:ext cx="493712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78" name="Equation" r:id="rId17" imgW="203040" imgH="393480" progId="Equation.DSMT4">
                  <p:embed/>
                </p:oleObj>
              </mc:Choice>
              <mc:Fallback>
                <p:oleObj name="Equation" r:id="rId17" imgW="203040" imgH="393480" progId="Equation.DSMT4">
                  <p:embed/>
                  <p:pic>
                    <p:nvPicPr>
                      <p:cNvPr id="37172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3888" y="1800225"/>
                        <a:ext cx="493712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8" name="Object 16"/>
          <p:cNvGraphicFramePr>
            <a:graphicFrameLocks noChangeAspect="1"/>
          </p:cNvGraphicFramePr>
          <p:nvPr/>
        </p:nvGraphicFramePr>
        <p:xfrm>
          <a:off x="7788275" y="2833688"/>
          <a:ext cx="8985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79" name="Equation" r:id="rId19" imgW="253800" imgH="164880" progId="Equation.DSMT4">
                  <p:embed/>
                </p:oleObj>
              </mc:Choice>
              <mc:Fallback>
                <p:oleObj name="Equation" r:id="rId19" imgW="253800" imgH="164880" progId="Equation.DSMT4">
                  <p:embed/>
                  <p:pic>
                    <p:nvPicPr>
                      <p:cNvPr id="37172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8275" y="2833688"/>
                        <a:ext cx="89852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9" name="Object 17"/>
          <p:cNvGraphicFramePr>
            <a:graphicFrameLocks noChangeAspect="1"/>
          </p:cNvGraphicFramePr>
          <p:nvPr/>
        </p:nvGraphicFramePr>
        <p:xfrm>
          <a:off x="7292975" y="3748088"/>
          <a:ext cx="10128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80" name="Equation" r:id="rId21" imgW="368280" imgH="164880" progId="Equation.DSMT4">
                  <p:embed/>
                </p:oleObj>
              </mc:Choice>
              <mc:Fallback>
                <p:oleObj name="Equation" r:id="rId21" imgW="368280" imgH="164880" progId="Equation.DSMT4">
                  <p:embed/>
                  <p:pic>
                    <p:nvPicPr>
                      <p:cNvPr id="37172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2975" y="3748088"/>
                        <a:ext cx="10128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30" name="Object 18"/>
          <p:cNvGraphicFramePr>
            <a:graphicFrameLocks noChangeAspect="1"/>
          </p:cNvGraphicFramePr>
          <p:nvPr/>
        </p:nvGraphicFramePr>
        <p:xfrm>
          <a:off x="8229600" y="3367088"/>
          <a:ext cx="9080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81" name="Equation" r:id="rId23" imgW="330120" imgH="393480" progId="Equation.DSMT4">
                  <p:embed/>
                </p:oleObj>
              </mc:Choice>
              <mc:Fallback>
                <p:oleObj name="Equation" r:id="rId23" imgW="330120" imgH="393480" progId="Equation.DSMT4">
                  <p:embed/>
                  <p:pic>
                    <p:nvPicPr>
                      <p:cNvPr id="37173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3367088"/>
                        <a:ext cx="90805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31" name="Object 19"/>
          <p:cNvGraphicFramePr>
            <a:graphicFrameLocks noChangeAspect="1"/>
          </p:cNvGraphicFramePr>
          <p:nvPr/>
        </p:nvGraphicFramePr>
        <p:xfrm>
          <a:off x="2667000" y="4648200"/>
          <a:ext cx="6159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82" name="Equation" r:id="rId25" imgW="215640" imgH="126720" progId="Equation.DSMT4">
                  <p:embed/>
                </p:oleObj>
              </mc:Choice>
              <mc:Fallback>
                <p:oleObj name="Equation" r:id="rId25" imgW="215640" imgH="126720" progId="Equation.DSMT4">
                  <p:embed/>
                  <p:pic>
                    <p:nvPicPr>
                      <p:cNvPr id="37173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648200"/>
                        <a:ext cx="6159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32" name="Object 20"/>
          <p:cNvGraphicFramePr>
            <a:graphicFrameLocks noChangeAspect="1"/>
          </p:cNvGraphicFramePr>
          <p:nvPr/>
        </p:nvGraphicFramePr>
        <p:xfrm>
          <a:off x="2590800" y="5094288"/>
          <a:ext cx="544513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83" name="Equation" r:id="rId27" imgW="190440" imgH="164880" progId="Equation.DSMT4">
                  <p:embed/>
                </p:oleObj>
              </mc:Choice>
              <mc:Fallback>
                <p:oleObj name="Equation" r:id="rId27" imgW="190440" imgH="164880" progId="Equation.DSMT4">
                  <p:embed/>
                  <p:pic>
                    <p:nvPicPr>
                      <p:cNvPr id="37173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094288"/>
                        <a:ext cx="544513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33" name="Object 21"/>
          <p:cNvGraphicFramePr>
            <a:graphicFrameLocks noChangeAspect="1"/>
          </p:cNvGraphicFramePr>
          <p:nvPr/>
        </p:nvGraphicFramePr>
        <p:xfrm>
          <a:off x="2574925" y="4757738"/>
          <a:ext cx="11572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84" name="Equation" r:id="rId29" imgW="368300" imgH="381000" progId="Equation.DSMT4">
                  <p:embed/>
                </p:oleObj>
              </mc:Choice>
              <mc:Fallback>
                <p:oleObj name="Equation" r:id="rId29" imgW="368300" imgH="381000" progId="Equation.DSMT4">
                  <p:embed/>
                  <p:pic>
                    <p:nvPicPr>
                      <p:cNvPr id="371733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4925" y="4757738"/>
                        <a:ext cx="11572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Oval 30"/>
          <p:cNvSpPr>
            <a:spLocks noChangeArrowheads="1"/>
          </p:cNvSpPr>
          <p:nvPr/>
        </p:nvSpPr>
        <p:spPr bwMode="auto">
          <a:xfrm>
            <a:off x="2590800" y="4572000"/>
            <a:ext cx="685800" cy="4572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2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1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1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1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1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1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1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1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1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1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1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7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71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71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7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7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7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71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5" grpId="0"/>
      <p:bldP spid="371716" grpId="0"/>
      <p:bldP spid="371717" grpId="0"/>
      <p:bldP spid="371718" grpId="0"/>
      <p:bldP spid="3717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16, 2020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72B92-E824-DC4B-8B62-759F0B7211E7}" type="slidenum">
              <a:rPr lang="en-US"/>
              <a:pPr/>
              <a:t>4</a:t>
            </a:fld>
            <a:endParaRPr lang="en-US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5715000"/>
          </a:xfrm>
        </p:spPr>
        <p:txBody>
          <a:bodyPr/>
          <a:lstStyle/>
          <a:p>
            <a:r>
              <a:rPr lang="en-US" sz="2800" dirty="0"/>
              <a:t>The time required for a particle of charge </a:t>
            </a:r>
            <a:r>
              <a:rPr lang="en-US" sz="2800" b="1" dirty="0">
                <a:solidFill>
                  <a:srgbClr val="FF0000"/>
                </a:solidFill>
              </a:rPr>
              <a:t>q</a:t>
            </a:r>
            <a:r>
              <a:rPr lang="en-US" sz="2800" dirty="0"/>
              <a:t> moving w/ a constant speed </a:t>
            </a:r>
            <a:r>
              <a:rPr lang="en-US" sz="2800" b="1" dirty="0">
                <a:solidFill>
                  <a:srgbClr val="FF0000"/>
                </a:solidFill>
              </a:rPr>
              <a:t>v</a:t>
            </a:r>
            <a:r>
              <a:rPr lang="en-US" sz="2800" dirty="0"/>
              <a:t> to make one circular revolution in a uniform magnetic field,            , is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Since T is the period of rotation, the frequency of the rotation is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This is the cyclotron frequency, the frequency of a particle with charge </a:t>
            </a:r>
            <a:r>
              <a:rPr lang="en-US" sz="2800" dirty="0">
                <a:solidFill>
                  <a:srgbClr val="FF0000"/>
                </a:solidFill>
              </a:rPr>
              <a:t>q</a:t>
            </a:r>
            <a:r>
              <a:rPr lang="en-US" sz="2800" dirty="0"/>
              <a:t> in a cyclotron accelerator</a:t>
            </a:r>
          </a:p>
          <a:p>
            <a:pPr lvl="1"/>
            <a:r>
              <a:rPr lang="en-US" sz="2400" dirty="0"/>
              <a:t>While </a:t>
            </a:r>
            <a:r>
              <a:rPr lang="en-US" sz="2400" dirty="0">
                <a:solidFill>
                  <a:srgbClr val="FF0000"/>
                </a:solidFill>
              </a:rPr>
              <a:t>r</a:t>
            </a:r>
            <a:r>
              <a:rPr lang="en-US" sz="2400" dirty="0"/>
              <a:t> depends on </a:t>
            </a:r>
            <a:r>
              <a:rPr lang="en-US" sz="2400" dirty="0">
                <a:solidFill>
                  <a:srgbClr val="FF0000"/>
                </a:solidFill>
              </a:rPr>
              <a:t>v</a:t>
            </a:r>
            <a:r>
              <a:rPr lang="en-US" sz="2400" dirty="0"/>
              <a:t>, the frequency is independent of </a:t>
            </a:r>
            <a:r>
              <a:rPr lang="en-US" sz="2400" dirty="0">
                <a:solidFill>
                  <a:srgbClr val="FF0000"/>
                </a:solidFill>
              </a:rPr>
              <a:t>v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F0000"/>
                </a:solidFill>
              </a:rPr>
              <a:t>r</a:t>
            </a:r>
            <a:r>
              <a:rPr lang="en-US" sz="2400" dirty="0"/>
              <a:t>.</a:t>
            </a:r>
          </a:p>
        </p:txBody>
      </p:sp>
      <p:pic>
        <p:nvPicPr>
          <p:cNvPr id="372739" name="Picture 3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600200"/>
            <a:ext cx="2286000" cy="1662113"/>
          </a:xfrm>
          <a:prstGeom prst="rect">
            <a:avLst/>
          </a:prstGeom>
          <a:noFill/>
        </p:spPr>
      </p:pic>
      <p:sp>
        <p:nvSpPr>
          <p:cNvPr id="37274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Cyclotron Frequency</a:t>
            </a:r>
          </a:p>
        </p:txBody>
      </p:sp>
      <p:graphicFrame>
        <p:nvGraphicFramePr>
          <p:cNvPr id="372741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93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727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2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93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7274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93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7274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4" name="Object 8"/>
          <p:cNvGraphicFramePr>
            <a:graphicFrameLocks noChangeAspect="1"/>
          </p:cNvGraphicFramePr>
          <p:nvPr/>
        </p:nvGraphicFramePr>
        <p:xfrm>
          <a:off x="1049338" y="2438400"/>
          <a:ext cx="7302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938" name="Equation" r:id="rId8" imgW="254000" imgH="152400" progId="Equation.DSMT4">
                  <p:embed/>
                </p:oleObj>
              </mc:Choice>
              <mc:Fallback>
                <p:oleObj name="Equation" r:id="rId8" imgW="254000" imgH="152400" progId="Equation.DSMT4">
                  <p:embed/>
                  <p:pic>
                    <p:nvPicPr>
                      <p:cNvPr id="37274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38" y="2438400"/>
                        <a:ext cx="73025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5" name="Object 9"/>
          <p:cNvGraphicFramePr>
            <a:graphicFrameLocks noChangeAspect="1"/>
          </p:cNvGraphicFramePr>
          <p:nvPr/>
        </p:nvGraphicFramePr>
        <p:xfrm>
          <a:off x="2579687" y="1668463"/>
          <a:ext cx="92551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939" name="Equation" r:id="rId10" imgW="381000" imgH="177800" progId="Equation.DSMT4">
                  <p:embed/>
                </p:oleObj>
              </mc:Choice>
              <mc:Fallback>
                <p:oleObj name="Equation" r:id="rId10" imgW="381000" imgH="177800" progId="Equation.DSMT4">
                  <p:embed/>
                  <p:pic>
                    <p:nvPicPr>
                      <p:cNvPr id="37274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9687" y="1668463"/>
                        <a:ext cx="925513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6" name="Object 10"/>
          <p:cNvGraphicFramePr>
            <a:graphicFrameLocks noChangeAspect="1"/>
          </p:cNvGraphicFramePr>
          <p:nvPr/>
        </p:nvGraphicFramePr>
        <p:xfrm>
          <a:off x="1201738" y="3686175"/>
          <a:ext cx="2303462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940" name="Equation" r:id="rId12" imgW="825500" imgH="381000" progId="Equation.DSMT4">
                  <p:embed/>
                </p:oleObj>
              </mc:Choice>
              <mc:Fallback>
                <p:oleObj name="Equation" r:id="rId12" imgW="825500" imgH="381000" progId="Equation.DSMT4">
                  <p:embed/>
                  <p:pic>
                    <p:nvPicPr>
                      <p:cNvPr id="37274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738" y="3686175"/>
                        <a:ext cx="2303462" cy="105727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7" name="Object 11"/>
          <p:cNvGraphicFramePr>
            <a:graphicFrameLocks noChangeAspect="1"/>
          </p:cNvGraphicFramePr>
          <p:nvPr/>
        </p:nvGraphicFramePr>
        <p:xfrm>
          <a:off x="1652588" y="2116138"/>
          <a:ext cx="1166812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941" name="Equation" r:id="rId14" imgW="406400" imgH="381000" progId="Equation.DSMT4">
                  <p:embed/>
                </p:oleObj>
              </mc:Choice>
              <mc:Fallback>
                <p:oleObj name="Equation" r:id="rId14" imgW="406400" imgH="381000" progId="Equation.DSMT4">
                  <p:embed/>
                  <p:pic>
                    <p:nvPicPr>
                      <p:cNvPr id="37274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2588" y="2116138"/>
                        <a:ext cx="1166812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8" name="Object 12"/>
          <p:cNvGraphicFramePr>
            <a:graphicFrameLocks noChangeAspect="1"/>
          </p:cNvGraphicFramePr>
          <p:nvPr/>
        </p:nvGraphicFramePr>
        <p:xfrm>
          <a:off x="2836863" y="2116138"/>
          <a:ext cx="655637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942" name="Equation" r:id="rId16" imgW="228600" imgH="381000" progId="Equation.DSMT4">
                  <p:embed/>
                </p:oleObj>
              </mc:Choice>
              <mc:Fallback>
                <p:oleObj name="Equation" r:id="rId16" imgW="228600" imgH="381000" progId="Equation.DSMT4">
                  <p:embed/>
                  <p:pic>
                    <p:nvPicPr>
                      <p:cNvPr id="37274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863" y="2116138"/>
                        <a:ext cx="655637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9" name="Object 13"/>
          <p:cNvGraphicFramePr>
            <a:graphicFrameLocks noChangeAspect="1"/>
          </p:cNvGraphicFramePr>
          <p:nvPr/>
        </p:nvGraphicFramePr>
        <p:xfrm>
          <a:off x="4424363" y="2133600"/>
          <a:ext cx="985837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943" name="Equation" r:id="rId18" imgW="342720" imgH="406080" progId="Equation.DSMT4">
                  <p:embed/>
                </p:oleObj>
              </mc:Choice>
              <mc:Fallback>
                <p:oleObj name="Equation" r:id="rId18" imgW="342720" imgH="406080" progId="Equation.DSMT4">
                  <p:embed/>
                  <p:pic>
                    <p:nvPicPr>
                      <p:cNvPr id="37274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4363" y="2133600"/>
                        <a:ext cx="985837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50" name="Object 14"/>
          <p:cNvGraphicFramePr>
            <a:graphicFrameLocks noChangeAspect="1"/>
          </p:cNvGraphicFramePr>
          <p:nvPr/>
        </p:nvGraphicFramePr>
        <p:xfrm>
          <a:off x="3397250" y="2117725"/>
          <a:ext cx="1022350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944" name="Equation" r:id="rId20" imgW="355600" imgH="406400" progId="Equation.DSMT4">
                  <p:embed/>
                </p:oleObj>
              </mc:Choice>
              <mc:Fallback>
                <p:oleObj name="Equation" r:id="rId20" imgW="355600" imgH="406400" progId="Equation.DSMT4">
                  <p:embed/>
                  <p:pic>
                    <p:nvPicPr>
                      <p:cNvPr id="37275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0" y="2117725"/>
                        <a:ext cx="1022350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170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2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2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2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2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2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2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72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2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27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2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2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2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727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3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16, 2020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D1D1-B6D7-A34F-B5BC-DAEB3E8C4A23}" type="slidenum">
              <a:rPr lang="en-US"/>
              <a:pPr/>
              <a:t>5</a:t>
            </a:fld>
            <a:endParaRPr lang="en-US"/>
          </a:p>
        </p:txBody>
      </p:sp>
      <p:sp>
        <p:nvSpPr>
          <p:cNvPr id="373762" name="Rectangle 2"/>
          <p:cNvSpPr>
            <a:spLocks noChangeArrowheads="1"/>
          </p:cNvSpPr>
          <p:nvPr/>
        </p:nvSpPr>
        <p:spPr bwMode="auto">
          <a:xfrm>
            <a:off x="228600" y="2590800"/>
            <a:ext cx="8610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magnetic field exerts force on both vertical sections of wire.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Where is this principle used in?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Ammeters, motors, volt-meters, speedometers, etc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two forces on the different sections of the wire exerts net torque in the same direction about the rotational axis along the symmetry axis of the wire.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happens when the wire? (</a:t>
            </a:r>
            <a:r>
              <a:rPr lang="en-US" sz="2800" dirty="0">
                <a:solidFill>
                  <a:srgbClr val="CC00CC"/>
                </a:solidFill>
                <a:latin typeface="Arial Narrow" charset="0"/>
              </a:rPr>
              <a:t>Poll 20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)</a:t>
            </a:r>
            <a:endParaRPr lang="en-US" dirty="0">
              <a:solidFill>
                <a:srgbClr val="CC00CC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It will not turn beyond 90 degrees without changing current direction</a:t>
            </a:r>
          </a:p>
        </p:txBody>
      </p:sp>
      <p:pic>
        <p:nvPicPr>
          <p:cNvPr id="373763" name="Picture 3" descr="FG27_021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81000"/>
            <a:ext cx="4038600" cy="2286000"/>
          </a:xfrm>
          <a:prstGeom prst="rect">
            <a:avLst/>
          </a:prstGeom>
          <a:noFill/>
        </p:spPr>
      </p:pic>
      <p:sp>
        <p:nvSpPr>
          <p:cNvPr id="37376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Torque on a Current Loop</a:t>
            </a:r>
          </a:p>
        </p:txBody>
      </p:sp>
      <p:graphicFrame>
        <p:nvGraphicFramePr>
          <p:cNvPr id="373765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19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737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6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19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737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19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737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37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6400800" cy="1828800"/>
          </a:xfrm>
        </p:spPr>
        <p:txBody>
          <a:bodyPr/>
          <a:lstStyle/>
          <a:p>
            <a:r>
              <a:rPr lang="en-US" sz="2800" dirty="0"/>
              <a:t>What do you think will happen to a closed rectangular loop of wire with an electric current as shown in the figure?</a:t>
            </a:r>
          </a:p>
          <a:p>
            <a:pPr lvl="1"/>
            <a:r>
              <a:rPr lang="en-US" sz="2400" dirty="0"/>
              <a:t>It will rotate!  Why?</a:t>
            </a:r>
          </a:p>
        </p:txBody>
      </p:sp>
    </p:spTree>
    <p:extLst>
      <p:ext uri="{BB962C8B-B14F-4D97-AF65-F5344CB8AC3E}">
        <p14:creationId xmlns:p14="http://schemas.microsoft.com/office/powerpoint/2010/main" val="266579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3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3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3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3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37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3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3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3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3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73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3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2" grpId="0" build="p"/>
      <p:bldP spid="37376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16, 2020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A188-A418-B545-BD28-07B0B2B8A04B}" type="slidenum">
              <a:rPr lang="en-US"/>
              <a:pPr/>
              <a:t>6</a:t>
            </a:fld>
            <a:endParaRPr lang="en-US"/>
          </a:p>
        </p:txBody>
      </p:sp>
      <p:pic>
        <p:nvPicPr>
          <p:cNvPr id="374786" name="Picture 2" descr="FG27_021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2209800"/>
            <a:ext cx="2057400" cy="1371600"/>
          </a:xfrm>
          <a:prstGeom prst="rect">
            <a:avLst/>
          </a:prstGeom>
          <a:noFill/>
        </p:spPr>
      </p:pic>
      <p:pic>
        <p:nvPicPr>
          <p:cNvPr id="374787" name="Picture 3" descr="FG27_021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381000"/>
            <a:ext cx="4038600" cy="1905000"/>
          </a:xfrm>
          <a:prstGeom prst="rect">
            <a:avLst/>
          </a:prstGeom>
          <a:noFill/>
        </p:spPr>
      </p:pic>
      <p:sp>
        <p:nvSpPr>
          <p:cNvPr id="37478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Torque on a Current Loop</a:t>
            </a:r>
          </a:p>
        </p:txBody>
      </p:sp>
      <p:graphicFrame>
        <p:nvGraphicFramePr>
          <p:cNvPr id="374789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715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747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0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71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7479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717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7479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79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8382000" cy="3581400"/>
          </a:xfrm>
        </p:spPr>
        <p:txBody>
          <a:bodyPr/>
          <a:lstStyle/>
          <a:p>
            <a:pPr lvl="2">
              <a:lnSpc>
                <a:spcPct val="90000"/>
              </a:lnSpc>
            </a:pPr>
            <a:r>
              <a:rPr lang="en-US" sz="2000" dirty="0" err="1"/>
              <a:t>F</a:t>
            </a:r>
            <a:r>
              <a:rPr lang="en-US" sz="2000" baseline="-25000" dirty="0" err="1"/>
              <a:t>a</a:t>
            </a:r>
            <a:r>
              <a:rPr lang="en-US" sz="2000" dirty="0"/>
              <a:t>=</a:t>
            </a:r>
            <a:r>
              <a:rPr lang="en-US" sz="2000" dirty="0" err="1">
                <a:latin typeface="Monotype Corsiva" charset="0"/>
              </a:rPr>
              <a:t>IaB</a:t>
            </a:r>
            <a:endParaRPr lang="en-US" sz="2000" dirty="0">
              <a:latin typeface="Monotype Corsiva" charset="0"/>
            </a:endParaRPr>
          </a:p>
          <a:p>
            <a:pPr lvl="2">
              <a:lnSpc>
                <a:spcPct val="90000"/>
              </a:lnSpc>
            </a:pPr>
            <a:r>
              <a:rPr lang="en-US" sz="2000" dirty="0"/>
              <a:t>The moment arm of the coil is </a:t>
            </a:r>
            <a:r>
              <a:rPr lang="en-US" sz="2000" dirty="0">
                <a:latin typeface="Monotype Corsiva" charset="0"/>
              </a:rPr>
              <a:t>b</a:t>
            </a:r>
            <a:r>
              <a:rPr lang="en-US" sz="2000" dirty="0"/>
              <a:t>/2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 the total torque is the sum of the torques by each of the forces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2000" dirty="0"/>
              <a:t> </a:t>
            </a:r>
          </a:p>
          <a:p>
            <a:pPr lvl="2">
              <a:lnSpc>
                <a:spcPct val="90000"/>
              </a:lnSpc>
            </a:pPr>
            <a:endParaRPr lang="en-US" sz="20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Where </a:t>
            </a:r>
            <a:r>
              <a:rPr lang="en-US" sz="2000" dirty="0">
                <a:solidFill>
                  <a:srgbClr val="FF0000"/>
                </a:solidFill>
                <a:latin typeface="Monotype Corsiva" charset="0"/>
              </a:rPr>
              <a:t>A=ab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is the area of the coil loop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What is the total net torque if the coil consists of </a:t>
            </a:r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dirty="0"/>
              <a:t> loops of wire?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If the coil makes an angle </a:t>
            </a:r>
            <a:r>
              <a:rPr lang="en-US" sz="2400" dirty="0" err="1">
                <a:solidFill>
                  <a:srgbClr val="FF0000"/>
                </a:solidFill>
                <a:latin typeface="Symbol" charset="2"/>
              </a:rPr>
              <a:t>θ</a:t>
            </a:r>
            <a:r>
              <a:rPr lang="en-US" sz="2400" dirty="0"/>
              <a:t> </a:t>
            </a:r>
            <a:r>
              <a:rPr lang="en-US" sz="2400" dirty="0" err="1"/>
              <a:t>w</a:t>
            </a:r>
            <a:r>
              <a:rPr lang="en-US" sz="2400" dirty="0"/>
              <a:t>/ the field</a:t>
            </a:r>
          </a:p>
        </p:txBody>
      </p:sp>
      <p:sp>
        <p:nvSpPr>
          <p:cNvPr id="374793" name="Rectangle 9"/>
          <p:cNvSpPr>
            <a:spLocks noChangeArrowheads="1"/>
          </p:cNvSpPr>
          <p:nvPr/>
        </p:nvSpPr>
        <p:spPr bwMode="auto">
          <a:xfrm>
            <a:off x="381000" y="685800"/>
            <a:ext cx="670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So what would be the magnitude of this torque?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is the magnitude of the force on the section of the wire with length </a:t>
            </a:r>
            <a:r>
              <a:rPr lang="en-US" sz="2800" dirty="0">
                <a:solidFill>
                  <a:srgbClr val="FF0000"/>
                </a:solidFill>
                <a:latin typeface="Monotype Corsiva" charset="0"/>
                <a:ea typeface="ＭＳ Ｐゴシック" charset="-128"/>
              </a:rPr>
              <a:t>a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?</a:t>
            </a:r>
          </a:p>
        </p:txBody>
      </p:sp>
      <p:graphicFrame>
        <p:nvGraphicFramePr>
          <p:cNvPr id="374794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718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37479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5" name="Object 11"/>
          <p:cNvGraphicFramePr>
            <a:graphicFrameLocks noChangeAspect="1"/>
          </p:cNvGraphicFramePr>
          <p:nvPr/>
        </p:nvGraphicFramePr>
        <p:xfrm>
          <a:off x="1447800" y="3948113"/>
          <a:ext cx="508000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719" name="Equation" r:id="rId10" imgW="228600" imgH="126720" progId="Equation.DSMT4">
                  <p:embed/>
                </p:oleObj>
              </mc:Choice>
              <mc:Fallback>
                <p:oleObj name="Equation" r:id="rId10" imgW="228600" imgH="126720" progId="Equation.DSMT4">
                  <p:embed/>
                  <p:pic>
                    <p:nvPicPr>
                      <p:cNvPr id="37479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948113"/>
                        <a:ext cx="508000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6" name="Object 12"/>
          <p:cNvGraphicFramePr>
            <a:graphicFrameLocks noChangeAspect="1"/>
          </p:cNvGraphicFramePr>
          <p:nvPr/>
        </p:nvGraphicFramePr>
        <p:xfrm>
          <a:off x="1981200" y="5181600"/>
          <a:ext cx="14478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720" name="Equation" r:id="rId12" imgW="571320" imgH="164880" progId="Equation.DSMT4">
                  <p:embed/>
                </p:oleObj>
              </mc:Choice>
              <mc:Fallback>
                <p:oleObj name="Equation" r:id="rId12" imgW="571320" imgH="164880" progId="Equation.DSMT4">
                  <p:embed/>
                  <p:pic>
                    <p:nvPicPr>
                      <p:cNvPr id="37479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181600"/>
                        <a:ext cx="1447800" cy="4159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7" name="Object 13"/>
          <p:cNvGraphicFramePr>
            <a:graphicFrameLocks noChangeAspect="1"/>
          </p:cNvGraphicFramePr>
          <p:nvPr/>
        </p:nvGraphicFramePr>
        <p:xfrm>
          <a:off x="5791200" y="5562600"/>
          <a:ext cx="195738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721" name="Equation" r:id="rId14" imgW="863280" imgH="164880" progId="Equation.DSMT4">
                  <p:embed/>
                </p:oleObj>
              </mc:Choice>
              <mc:Fallback>
                <p:oleObj name="Equation" r:id="rId14" imgW="863280" imgH="164880" progId="Equation.DSMT4">
                  <p:embed/>
                  <p:pic>
                    <p:nvPicPr>
                      <p:cNvPr id="37479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562600"/>
                        <a:ext cx="1957388" cy="37147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8" name="Object 14"/>
          <p:cNvGraphicFramePr>
            <a:graphicFrameLocks noChangeAspect="1"/>
          </p:cNvGraphicFramePr>
          <p:nvPr/>
        </p:nvGraphicFramePr>
        <p:xfrm>
          <a:off x="1916113" y="3683000"/>
          <a:ext cx="8191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722" name="Equation" r:id="rId16" imgW="368280" imgH="368280" progId="Equation.DSMT4">
                  <p:embed/>
                </p:oleObj>
              </mc:Choice>
              <mc:Fallback>
                <p:oleObj name="Equation" r:id="rId16" imgW="368280" imgH="368280" progId="Equation.DSMT4">
                  <p:embed/>
                  <p:pic>
                    <p:nvPicPr>
                      <p:cNvPr id="37479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113" y="3683000"/>
                        <a:ext cx="81915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9" name="Object 15"/>
          <p:cNvGraphicFramePr>
            <a:graphicFrameLocks noChangeAspect="1"/>
          </p:cNvGraphicFramePr>
          <p:nvPr/>
        </p:nvGraphicFramePr>
        <p:xfrm>
          <a:off x="2693988" y="3683000"/>
          <a:ext cx="124301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723" name="Equation" r:id="rId18" imgW="558720" imgH="368280" progId="Equation.DSMT4">
                  <p:embed/>
                </p:oleObj>
              </mc:Choice>
              <mc:Fallback>
                <p:oleObj name="Equation" r:id="rId18" imgW="558720" imgH="368280" progId="Equation.DSMT4">
                  <p:embed/>
                  <p:pic>
                    <p:nvPicPr>
                      <p:cNvPr id="37479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3988" y="3683000"/>
                        <a:ext cx="1243012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0" name="Object 16"/>
          <p:cNvGraphicFramePr>
            <a:graphicFrameLocks noChangeAspect="1"/>
          </p:cNvGraphicFramePr>
          <p:nvPr/>
        </p:nvGraphicFramePr>
        <p:xfrm>
          <a:off x="3897313" y="3906838"/>
          <a:ext cx="97948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724" name="Equation" r:id="rId20" imgW="431640" imgH="164880" progId="Equation.DSMT4">
                  <p:embed/>
                </p:oleObj>
              </mc:Choice>
              <mc:Fallback>
                <p:oleObj name="Equation" r:id="rId20" imgW="431640" imgH="164880" progId="Equation.DSMT4">
                  <p:embed/>
                  <p:pic>
                    <p:nvPicPr>
                      <p:cNvPr id="37480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7313" y="3906838"/>
                        <a:ext cx="979487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1" name="Object 17"/>
          <p:cNvGraphicFramePr>
            <a:graphicFrameLocks noChangeAspect="1"/>
          </p:cNvGraphicFramePr>
          <p:nvPr/>
        </p:nvGraphicFramePr>
        <p:xfrm>
          <a:off x="4800600" y="3921125"/>
          <a:ext cx="5937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725" name="Equation" r:id="rId22" imgW="266400" imgH="152280" progId="Equation.DSMT4">
                  <p:embed/>
                </p:oleObj>
              </mc:Choice>
              <mc:Fallback>
                <p:oleObj name="Equation" r:id="rId22" imgW="266400" imgH="152280" progId="Equation.DSMT4">
                  <p:embed/>
                  <p:pic>
                    <p:nvPicPr>
                      <p:cNvPr id="37480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921125"/>
                        <a:ext cx="59372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802" name="Oval 18"/>
          <p:cNvSpPr>
            <a:spLocks noChangeArrowheads="1"/>
          </p:cNvSpPr>
          <p:nvPr/>
        </p:nvSpPr>
        <p:spPr bwMode="auto">
          <a:xfrm>
            <a:off x="4038600" y="3886200"/>
            <a:ext cx="381000" cy="3810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2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4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4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4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4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4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4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47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47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4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4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74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74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4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4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74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747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747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74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747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74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92" grpId="0" build="p"/>
      <p:bldP spid="374793" grpId="0" build="p"/>
      <p:bldP spid="37480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16, 2020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DBAF-88D1-AF45-9390-CA3B14442D0A}" type="slidenum">
              <a:rPr lang="en-US"/>
              <a:pPr/>
              <a:t>7</a:t>
            </a:fld>
            <a:endParaRPr lang="en-US"/>
          </a:p>
        </p:txBody>
      </p:sp>
      <p:pic>
        <p:nvPicPr>
          <p:cNvPr id="375810" name="Picture 2" descr="FG27_021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7225" y="533400"/>
            <a:ext cx="2136775" cy="2438400"/>
          </a:xfrm>
          <a:prstGeom prst="rect">
            <a:avLst/>
          </a:prstGeom>
          <a:noFill/>
        </p:spPr>
      </p:pic>
      <p:sp>
        <p:nvSpPr>
          <p:cNvPr id="37581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Magnetic Dipole Moment</a:t>
            </a:r>
          </a:p>
        </p:txBody>
      </p:sp>
      <p:graphicFrame>
        <p:nvGraphicFramePr>
          <p:cNvPr id="37581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429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758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43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758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43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758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58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00050" y="2882900"/>
            <a:ext cx="8534400" cy="3962400"/>
          </a:xfrm>
        </p:spPr>
        <p:txBody>
          <a:bodyPr/>
          <a:lstStyle/>
          <a:p>
            <a:pPr lvl="1"/>
            <a:r>
              <a:rPr lang="en-US" sz="2400" dirty="0"/>
              <a:t>It is a vector quantity                      </a:t>
            </a:r>
          </a:p>
          <a:p>
            <a:pPr lvl="1"/>
            <a:r>
              <a:rPr lang="en-US" sz="2000" dirty="0"/>
              <a:t>Its direction is the same as that of the area vector </a:t>
            </a:r>
            <a:r>
              <a:rPr lang="en-US" sz="2000" b="1" dirty="0">
                <a:solidFill>
                  <a:srgbClr val="FF0000"/>
                </a:solidFill>
              </a:rPr>
              <a:t>A</a:t>
            </a:r>
            <a:r>
              <a:rPr lang="en-US" sz="2000" dirty="0"/>
              <a:t> and is perpendicular to the plane of the coil consistent with the right-hand rule</a:t>
            </a:r>
          </a:p>
          <a:p>
            <a:pPr lvl="3"/>
            <a:r>
              <a:rPr lang="en-US" sz="1800" dirty="0"/>
              <a:t>When your fingers cup around the loop in the same direction as the current, your thumb points to the direction of the magnetic moment</a:t>
            </a:r>
          </a:p>
          <a:p>
            <a:pPr lvl="1"/>
            <a:r>
              <a:rPr lang="en-US" sz="2400" dirty="0"/>
              <a:t>The tendency of an object to interact with an external magnetic field</a:t>
            </a:r>
          </a:p>
          <a:p>
            <a:pPr lvl="1"/>
            <a:r>
              <a:rPr lang="en-US" sz="2400" dirty="0"/>
              <a:t>Using the definition of magnetic moment, the torque can be rewritten in vector form</a:t>
            </a:r>
          </a:p>
        </p:txBody>
      </p:sp>
      <p:sp>
        <p:nvSpPr>
          <p:cNvPr id="375816" name="Rectangle 8"/>
          <p:cNvSpPr>
            <a:spLocks noChangeArrowheads="1"/>
          </p:cNvSpPr>
          <p:nvPr/>
        </p:nvSpPr>
        <p:spPr bwMode="auto">
          <a:xfrm>
            <a:off x="228600" y="751912"/>
            <a:ext cx="670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formula derived in the previous page for a rectangular coil is valid for any shape of the coil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quantity </a:t>
            </a:r>
            <a:r>
              <a:rPr lang="en-US" sz="2800" dirty="0">
                <a:solidFill>
                  <a:srgbClr val="FF0000"/>
                </a:solidFill>
                <a:latin typeface="Arial Narrow" charset="0"/>
              </a:rPr>
              <a:t>N</a:t>
            </a:r>
            <a:r>
              <a:rPr lang="en-US" sz="3200" dirty="0">
                <a:solidFill>
                  <a:srgbClr val="FF0000"/>
                </a:solidFill>
                <a:latin typeface="Monotype Corsiva" charset="0"/>
              </a:rPr>
              <a:t>I</a:t>
            </a:r>
            <a:r>
              <a:rPr lang="en-US" sz="2800" dirty="0">
                <a:solidFill>
                  <a:srgbClr val="FF0000"/>
                </a:solidFill>
                <a:latin typeface="Monotype Corsiva" charset="0"/>
              </a:rPr>
              <a:t>A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is called the </a:t>
            </a:r>
            <a:r>
              <a:rPr lang="en-US" sz="28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magnetic dipole moment of the coil </a:t>
            </a:r>
            <a:r>
              <a:rPr lang="en-US" dirty="0">
                <a:solidFill>
                  <a:srgbClr val="CC00CC"/>
                </a:solidFill>
                <a:latin typeface="+mj-lt"/>
              </a:rPr>
              <a:t>(Poll 2)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 u="sng" dirty="0">
              <a:solidFill>
                <a:srgbClr val="CC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</a:endParaRPr>
          </a:p>
        </p:txBody>
      </p:sp>
      <p:graphicFrame>
        <p:nvGraphicFramePr>
          <p:cNvPr id="375817" name="Object 9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432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7581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8" name="Object 10"/>
          <p:cNvGraphicFramePr>
            <a:graphicFrameLocks noChangeAspect="1"/>
          </p:cNvGraphicFramePr>
          <p:nvPr/>
        </p:nvGraphicFramePr>
        <p:xfrm>
          <a:off x="3871914" y="2857064"/>
          <a:ext cx="1083204" cy="444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433" name="Equation" r:id="rId9" imgW="584200" imgH="241300" progId="Equation.DSMT4">
                  <p:embed/>
                </p:oleObj>
              </mc:Choice>
              <mc:Fallback>
                <p:oleObj name="Equation" r:id="rId9" imgW="584200" imgH="241300" progId="Equation.DSMT4">
                  <p:embed/>
                  <p:pic>
                    <p:nvPicPr>
                      <p:cNvPr id="37581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1914" y="2857064"/>
                        <a:ext cx="1083204" cy="44493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9" name="Object 11"/>
          <p:cNvGraphicFramePr>
            <a:graphicFrameLocks noChangeAspect="1"/>
          </p:cNvGraphicFramePr>
          <p:nvPr/>
        </p:nvGraphicFramePr>
        <p:xfrm>
          <a:off x="3657600" y="5503863"/>
          <a:ext cx="3152775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434" name="Equation" r:id="rId11" imgW="1244600" imgH="241300" progId="Equation.DSMT4">
                  <p:embed/>
                </p:oleObj>
              </mc:Choice>
              <mc:Fallback>
                <p:oleObj name="Equation" r:id="rId11" imgW="1244600" imgH="241300" progId="Equation.DSMT4">
                  <p:embed/>
                  <p:pic>
                    <p:nvPicPr>
                      <p:cNvPr id="37581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503863"/>
                        <a:ext cx="3152775" cy="60801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256088" y="5486400"/>
            <a:ext cx="2097087" cy="609600"/>
            <a:chOff x="3360" y="3504"/>
            <a:chExt cx="1152" cy="384"/>
          </a:xfrm>
        </p:grpSpPr>
        <p:sp>
          <p:nvSpPr>
            <p:cNvPr id="375821" name="Oval 13"/>
            <p:cNvSpPr>
              <a:spLocks noChangeArrowheads="1"/>
            </p:cNvSpPr>
            <p:nvPr/>
          </p:nvSpPr>
          <p:spPr bwMode="auto">
            <a:xfrm>
              <a:off x="3360" y="3504"/>
              <a:ext cx="384" cy="336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75822" name="Oval 14"/>
            <p:cNvSpPr>
              <a:spLocks noChangeArrowheads="1"/>
            </p:cNvSpPr>
            <p:nvPr/>
          </p:nvSpPr>
          <p:spPr bwMode="auto">
            <a:xfrm>
              <a:off x="4176" y="3600"/>
              <a:ext cx="336" cy="288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cxnSp>
          <p:nvCxnSpPr>
            <p:cNvPr id="375823" name="AutoShape 15"/>
            <p:cNvCxnSpPr>
              <a:cxnSpLocks noChangeShapeType="1"/>
              <a:stCxn id="375821" idx="4"/>
              <a:endCxn id="375822" idx="4"/>
            </p:cNvCxnSpPr>
            <p:nvPr/>
          </p:nvCxnSpPr>
          <p:spPr bwMode="auto">
            <a:xfrm rot="16200000" flipH="1">
              <a:off x="3924" y="3468"/>
              <a:ext cx="48" cy="792"/>
            </a:xfrm>
            <a:prstGeom prst="curvedConnector3">
              <a:avLst>
                <a:gd name="adj1" fmla="val 400000"/>
              </a:avLst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81799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5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58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5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58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5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58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758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58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75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5" grpId="0" build="p"/>
      <p:bldP spid="3758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16, 2020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34FA-9E98-2C45-ABE6-2CDCF55FD4A7}" type="slidenum">
              <a:rPr lang="en-US"/>
              <a:pPr/>
              <a:t>8</a:t>
            </a:fld>
            <a:endParaRPr lang="en-US"/>
          </a:p>
        </p:txBody>
      </p:sp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Magnetic Dipole Potential Energy</a:t>
            </a:r>
          </a:p>
        </p:txBody>
      </p:sp>
      <p:graphicFrame>
        <p:nvGraphicFramePr>
          <p:cNvPr id="37683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88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768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88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768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88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768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3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534400" cy="5638800"/>
          </a:xfrm>
        </p:spPr>
        <p:txBody>
          <a:bodyPr/>
          <a:lstStyle/>
          <a:p>
            <a:r>
              <a:rPr lang="en-US" dirty="0"/>
              <a:t>Where else did you see the same form of the torque?</a:t>
            </a:r>
          </a:p>
          <a:p>
            <a:pPr lvl="1"/>
            <a:r>
              <a:rPr lang="en-US" dirty="0"/>
              <a:t>Remember the torque due to electric field on an electric dipole?  </a:t>
            </a:r>
          </a:p>
          <a:p>
            <a:pPr lvl="1"/>
            <a:r>
              <a:rPr lang="en-US" dirty="0"/>
              <a:t>The potential energy of the electric dipole is </a:t>
            </a:r>
          </a:p>
          <a:p>
            <a:pPr lvl="1"/>
            <a:r>
              <a:rPr lang="en-US" dirty="0"/>
              <a:t> </a:t>
            </a:r>
          </a:p>
          <a:p>
            <a:r>
              <a:rPr lang="en-US" dirty="0"/>
              <a:t>How about the potential energy of a magnetic dipole?</a:t>
            </a:r>
          </a:p>
          <a:p>
            <a:pPr lvl="1"/>
            <a:r>
              <a:rPr lang="en-US" dirty="0"/>
              <a:t>The work done by the torque is</a:t>
            </a:r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n-US" dirty="0"/>
              <a:t>If we chose </a:t>
            </a:r>
            <a:r>
              <a:rPr lang="en-US" dirty="0">
                <a:solidFill>
                  <a:srgbClr val="FF0000"/>
                </a:solidFill>
              </a:rPr>
              <a:t>U=0</a:t>
            </a:r>
            <a:r>
              <a:rPr lang="en-US" dirty="0"/>
              <a:t> at </a:t>
            </a:r>
            <a:r>
              <a:rPr lang="en-US" dirty="0" err="1">
                <a:solidFill>
                  <a:srgbClr val="FF0000"/>
                </a:solidFill>
                <a:latin typeface="Symbol" charset="2"/>
              </a:rPr>
              <a:t>θ</a:t>
            </a:r>
            <a:r>
              <a:rPr lang="en-US" dirty="0">
                <a:solidFill>
                  <a:srgbClr val="FF0000"/>
                </a:solidFill>
                <a:latin typeface="Symbol" charset="2"/>
              </a:rPr>
              <a:t>=π</a:t>
            </a:r>
            <a:r>
              <a:rPr lang="en-US" dirty="0">
                <a:solidFill>
                  <a:srgbClr val="FF0000"/>
                </a:solidFill>
              </a:rPr>
              <a:t>/2</a:t>
            </a:r>
            <a:r>
              <a:rPr lang="en-US" dirty="0"/>
              <a:t>, then </a:t>
            </a:r>
            <a:r>
              <a:rPr lang="en-US" dirty="0">
                <a:solidFill>
                  <a:srgbClr val="FF0000"/>
                </a:solidFill>
              </a:rPr>
              <a:t>C=0</a:t>
            </a:r>
          </a:p>
          <a:p>
            <a:pPr lvl="1"/>
            <a:r>
              <a:rPr lang="en-US" dirty="0"/>
              <a:t>Thus the potential energy is</a:t>
            </a:r>
          </a:p>
          <a:p>
            <a:pPr lvl="2"/>
            <a:r>
              <a:rPr lang="en-US" dirty="0"/>
              <a:t>Very similar to the electric dipole</a:t>
            </a:r>
          </a:p>
        </p:txBody>
      </p:sp>
      <p:graphicFrame>
        <p:nvGraphicFramePr>
          <p:cNvPr id="37683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89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7683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0" name="Object 8"/>
          <p:cNvGraphicFramePr>
            <a:graphicFrameLocks noChangeAspect="1"/>
          </p:cNvGraphicFramePr>
          <p:nvPr/>
        </p:nvGraphicFramePr>
        <p:xfrm>
          <a:off x="5016500" y="5257800"/>
          <a:ext cx="34417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891" name="Equation" r:id="rId8" imgW="1358640" imgH="228600" progId="Equation.DSMT4">
                  <p:embed/>
                </p:oleObj>
              </mc:Choice>
              <mc:Fallback>
                <p:oleObj name="Equation" r:id="rId8" imgW="1358640" imgH="228600" progId="Equation.DSMT4">
                  <p:embed/>
                  <p:pic>
                    <p:nvPicPr>
                      <p:cNvPr id="37684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5257800"/>
                        <a:ext cx="3441700" cy="5762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1" name="Object 9"/>
          <p:cNvGraphicFramePr>
            <a:graphicFrameLocks noChangeAspect="1"/>
          </p:cNvGraphicFramePr>
          <p:nvPr/>
        </p:nvGraphicFramePr>
        <p:xfrm>
          <a:off x="2438400" y="1755775"/>
          <a:ext cx="5270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892" name="Equation" r:id="rId10" imgW="228600" imgH="164880" progId="Equation.DSMT4">
                  <p:embed/>
                </p:oleObj>
              </mc:Choice>
              <mc:Fallback>
                <p:oleObj name="Equation" r:id="rId10" imgW="228600" imgH="164880" progId="Equation.DSMT4">
                  <p:embed/>
                  <p:pic>
                    <p:nvPicPr>
                      <p:cNvPr id="37684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755775"/>
                        <a:ext cx="52705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2" name="Object 10"/>
          <p:cNvGraphicFramePr>
            <a:graphicFrameLocks noChangeAspect="1"/>
          </p:cNvGraphicFramePr>
          <p:nvPr/>
        </p:nvGraphicFramePr>
        <p:xfrm>
          <a:off x="1524000" y="2749550"/>
          <a:ext cx="6159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893" name="Equation" r:id="rId12" imgW="266400" imgH="164880" progId="Equation.DSMT4">
                  <p:embed/>
                </p:oleObj>
              </mc:Choice>
              <mc:Fallback>
                <p:oleObj name="Equation" r:id="rId12" imgW="266400" imgH="164880" progId="Equation.DSMT4">
                  <p:embed/>
                  <p:pic>
                    <p:nvPicPr>
                      <p:cNvPr id="37684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749550"/>
                        <a:ext cx="61595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3" name="Object 11"/>
          <p:cNvGraphicFramePr>
            <a:graphicFrameLocks noChangeAspect="1"/>
          </p:cNvGraphicFramePr>
          <p:nvPr/>
        </p:nvGraphicFramePr>
        <p:xfrm>
          <a:off x="1371600" y="4335463"/>
          <a:ext cx="614363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894" name="Equation" r:id="rId14" imgW="266400" imgH="164880" progId="Equation.DSMT4">
                  <p:embed/>
                </p:oleObj>
              </mc:Choice>
              <mc:Fallback>
                <p:oleObj name="Equation" r:id="rId14" imgW="266400" imgH="164880" progId="Equation.DSMT4">
                  <p:embed/>
                  <p:pic>
                    <p:nvPicPr>
                      <p:cNvPr id="37684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335463"/>
                        <a:ext cx="614363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4" name="Object 12"/>
          <p:cNvGraphicFramePr>
            <a:graphicFrameLocks noChangeAspect="1"/>
          </p:cNvGraphicFramePr>
          <p:nvPr/>
        </p:nvGraphicFramePr>
        <p:xfrm>
          <a:off x="2990850" y="1676400"/>
          <a:ext cx="8191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895" name="Equation" r:id="rId16" imgW="355320" imgH="228600" progId="Equation.DSMT4">
                  <p:embed/>
                </p:oleObj>
              </mc:Choice>
              <mc:Fallback>
                <p:oleObj name="Equation" r:id="rId16" imgW="355320" imgH="228600" progId="Equation.DSMT4">
                  <p:embed/>
                  <p:pic>
                    <p:nvPicPr>
                      <p:cNvPr id="37684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850" y="1676400"/>
                        <a:ext cx="81915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5" name="Object 13"/>
          <p:cNvGraphicFramePr>
            <a:graphicFrameLocks noChangeAspect="1"/>
          </p:cNvGraphicFramePr>
          <p:nvPr/>
        </p:nvGraphicFramePr>
        <p:xfrm>
          <a:off x="2111375" y="2667000"/>
          <a:ext cx="9366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896" name="Equation" r:id="rId18" imgW="406080" imgH="228600" progId="Equation.DSMT4">
                  <p:embed/>
                </p:oleObj>
              </mc:Choice>
              <mc:Fallback>
                <p:oleObj name="Equation" r:id="rId18" imgW="406080" imgH="228600" progId="Equation.DSMT4">
                  <p:embed/>
                  <p:pic>
                    <p:nvPicPr>
                      <p:cNvPr id="37684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75" y="2667000"/>
                        <a:ext cx="93662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6" name="Object 14"/>
          <p:cNvGraphicFramePr>
            <a:graphicFrameLocks noChangeAspect="1"/>
          </p:cNvGraphicFramePr>
          <p:nvPr/>
        </p:nvGraphicFramePr>
        <p:xfrm>
          <a:off x="1935163" y="4191000"/>
          <a:ext cx="1112837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897" name="Equation" r:id="rId20" imgW="482400" imgH="291960" progId="Equation.DSMT4">
                  <p:embed/>
                </p:oleObj>
              </mc:Choice>
              <mc:Fallback>
                <p:oleObj name="Equation" r:id="rId20" imgW="482400" imgH="291960" progId="Equation.DSMT4">
                  <p:embed/>
                  <p:pic>
                    <p:nvPicPr>
                      <p:cNvPr id="37684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163" y="4191000"/>
                        <a:ext cx="1112837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7" name="Object 15"/>
          <p:cNvGraphicFramePr>
            <a:graphicFrameLocks noChangeAspect="1"/>
          </p:cNvGraphicFramePr>
          <p:nvPr/>
        </p:nvGraphicFramePr>
        <p:xfrm>
          <a:off x="2990850" y="4176713"/>
          <a:ext cx="23431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898" name="Equation" r:id="rId22" imgW="1016000" imgH="304800" progId="Equation.DSMT4">
                  <p:embed/>
                </p:oleObj>
              </mc:Choice>
              <mc:Fallback>
                <p:oleObj name="Equation" r:id="rId22" imgW="1016000" imgH="304800" progId="Equation.DSMT4">
                  <p:embed/>
                  <p:pic>
                    <p:nvPicPr>
                      <p:cNvPr id="37684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850" y="4176713"/>
                        <a:ext cx="234315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8" name="Object 16"/>
          <p:cNvGraphicFramePr>
            <a:graphicFrameLocks noChangeAspect="1"/>
          </p:cNvGraphicFramePr>
          <p:nvPr/>
        </p:nvGraphicFramePr>
        <p:xfrm>
          <a:off x="5324475" y="4308475"/>
          <a:ext cx="199072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899" name="Equation" r:id="rId24" imgW="863280" imgH="190440" progId="Equation.DSMT4">
                  <p:embed/>
                </p:oleObj>
              </mc:Choice>
              <mc:Fallback>
                <p:oleObj name="Equation" r:id="rId24" imgW="863280" imgH="190440" progId="Equation.DSMT4">
                  <p:embed/>
                  <p:pic>
                    <p:nvPicPr>
                      <p:cNvPr id="37684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4475" y="4308475"/>
                        <a:ext cx="199072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411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6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68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6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6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68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68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7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6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68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68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768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76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76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7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76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768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768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76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768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16, 2020</a:t>
            </a: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15A-2325-4B44-8F11-7EC06FE320FC}" type="slidenum">
              <a:rPr lang="en-US"/>
              <a:pPr/>
              <a:t>9</a:t>
            </a:fld>
            <a:endParaRPr lang="en-US"/>
          </a:p>
        </p:txBody>
      </p:sp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27 – 12 </a:t>
            </a:r>
          </a:p>
        </p:txBody>
      </p:sp>
      <p:sp>
        <p:nvSpPr>
          <p:cNvPr id="377859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610600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accent2"/>
                </a:solidFill>
                <a:latin typeface="Arial Narrow" charset="0"/>
              </a:rPr>
              <a:t>Magnetic moment of a hydrogen atom.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Determine the magnetic dipole moment of the electron orbiting the proton of a hydrogen atom, assuming (in the Bohr model) it is in its ground state with a circular orbit of radius 0.529x10</a:t>
            </a:r>
            <a:r>
              <a:rPr lang="en-US" baseline="30000">
                <a:solidFill>
                  <a:schemeClr val="accent2"/>
                </a:solidFill>
                <a:latin typeface="Arial Narrow" charset="0"/>
              </a:rPr>
              <a:t>-10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m. </a:t>
            </a:r>
          </a:p>
        </p:txBody>
      </p:sp>
      <p:sp>
        <p:nvSpPr>
          <p:cNvPr id="377860" name="Text Box 4"/>
          <p:cNvSpPr txBox="1">
            <a:spLocks noChangeArrowheads="1"/>
          </p:cNvSpPr>
          <p:nvPr/>
        </p:nvSpPr>
        <p:spPr bwMode="auto">
          <a:xfrm>
            <a:off x="457200" y="2147888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provides the centripetal force?  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77861" name="Text Box 5"/>
          <p:cNvSpPr txBox="1">
            <a:spLocks noChangeArrowheads="1"/>
          </p:cNvSpPr>
          <p:nvPr/>
        </p:nvSpPr>
        <p:spPr bwMode="auto">
          <a:xfrm>
            <a:off x="457200" y="2681288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So we can obtain the speed of the electron from</a:t>
            </a:r>
          </a:p>
        </p:txBody>
      </p:sp>
      <p:sp>
        <p:nvSpPr>
          <p:cNvPr id="377862" name="Text Box 6"/>
          <p:cNvSpPr txBox="1">
            <a:spLocks noChangeArrowheads="1"/>
          </p:cNvSpPr>
          <p:nvPr/>
        </p:nvSpPr>
        <p:spPr bwMode="auto">
          <a:xfrm>
            <a:off x="381000" y="4295775"/>
            <a:ext cx="678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the electric current is the charge that passes through the given point per unit time, we can obtain the current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77863" name="Object 7"/>
          <p:cNvGraphicFramePr>
            <a:graphicFrameLocks noChangeAspect="1"/>
          </p:cNvGraphicFramePr>
          <p:nvPr/>
        </p:nvGraphicFramePr>
        <p:xfrm>
          <a:off x="6096000" y="2667000"/>
          <a:ext cx="496888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035" name="Equation" r:id="rId3" imgW="266400" imgH="152280" progId="Equation.DSMT4">
                  <p:embed/>
                </p:oleObj>
              </mc:Choice>
              <mc:Fallback>
                <p:oleObj name="Equation" r:id="rId3" imgW="266400" imgH="152280" progId="Equation.DSMT4">
                  <p:embed/>
                  <p:pic>
                    <p:nvPicPr>
                      <p:cNvPr id="37786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667000"/>
                        <a:ext cx="496888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4" name="Object 8"/>
          <p:cNvGraphicFramePr>
            <a:graphicFrameLocks noChangeAspect="1"/>
          </p:cNvGraphicFramePr>
          <p:nvPr/>
        </p:nvGraphicFramePr>
        <p:xfrm>
          <a:off x="7318375" y="4557713"/>
          <a:ext cx="454025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036" name="Equation" r:id="rId5" imgW="228600" imgH="152280" progId="Equation.DSMT4">
                  <p:embed/>
                </p:oleObj>
              </mc:Choice>
              <mc:Fallback>
                <p:oleObj name="Equation" r:id="rId5" imgW="228600" imgH="152280" progId="Equation.DSMT4">
                  <p:embed/>
                  <p:pic>
                    <p:nvPicPr>
                      <p:cNvPr id="37786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75" y="4557713"/>
                        <a:ext cx="454025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65" name="Text Box 9"/>
          <p:cNvSpPr txBox="1">
            <a:spLocks noChangeArrowheads="1"/>
          </p:cNvSpPr>
          <p:nvPr/>
        </p:nvSpPr>
        <p:spPr bwMode="auto">
          <a:xfrm>
            <a:off x="4724400" y="2133600"/>
            <a:ext cx="243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00"/>
                </a:solidFill>
                <a:latin typeface="Arial Narrow" charset="0"/>
              </a:rPr>
              <a:t>The Coulomb force</a:t>
            </a:r>
          </a:p>
        </p:txBody>
      </p:sp>
      <p:graphicFrame>
        <p:nvGraphicFramePr>
          <p:cNvPr id="377866" name="Object 10"/>
          <p:cNvGraphicFramePr>
            <a:graphicFrameLocks noChangeAspect="1"/>
          </p:cNvGraphicFramePr>
          <p:nvPr/>
        </p:nvGraphicFramePr>
        <p:xfrm>
          <a:off x="1828800" y="3751263"/>
          <a:ext cx="360363" cy="21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037" name="Equation" r:id="rId7" imgW="215640" imgH="126720" progId="Equation.DSMT4">
                  <p:embed/>
                </p:oleObj>
              </mc:Choice>
              <mc:Fallback>
                <p:oleObj name="Equation" r:id="rId7" imgW="215640" imgH="126720" progId="Equation.DSMT4">
                  <p:embed/>
                  <p:pic>
                    <p:nvPicPr>
                      <p:cNvPr id="37786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751263"/>
                        <a:ext cx="360363" cy="21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67" name="Text Box 11"/>
          <p:cNvSpPr txBox="1">
            <a:spLocks noChangeArrowheads="1"/>
          </p:cNvSpPr>
          <p:nvPr/>
        </p:nvSpPr>
        <p:spPr bwMode="auto">
          <a:xfrm>
            <a:off x="228600" y="5045075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Since the area of the orbit is A=</a:t>
            </a:r>
            <a:r>
              <a:rPr lang="en-US" dirty="0">
                <a:solidFill>
                  <a:srgbClr val="CC00CC"/>
                </a:solidFill>
                <a:latin typeface="Symbol" charset="2"/>
              </a:rPr>
              <a:t>π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r</a:t>
            </a:r>
            <a:r>
              <a:rPr lang="en-US" baseline="30000" dirty="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, we obtain the hydrogen magnetic moment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77868" name="Object 12"/>
          <p:cNvGraphicFramePr>
            <a:graphicFrameLocks noChangeAspect="1"/>
          </p:cNvGraphicFramePr>
          <p:nvPr/>
        </p:nvGraphicFramePr>
        <p:xfrm>
          <a:off x="1066800" y="5884862"/>
          <a:ext cx="5746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038" name="Equation" r:id="rId9" imgW="253800" imgH="152280" progId="Equation.DSMT4">
                  <p:embed/>
                </p:oleObj>
              </mc:Choice>
              <mc:Fallback>
                <p:oleObj name="Equation" r:id="rId9" imgW="253800" imgH="152280" progId="Equation.DSMT4">
                  <p:embed/>
                  <p:pic>
                    <p:nvPicPr>
                      <p:cNvPr id="37786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884862"/>
                        <a:ext cx="574675" cy="342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9" name="Object 13"/>
          <p:cNvGraphicFramePr>
            <a:graphicFrameLocks noChangeAspect="1"/>
          </p:cNvGraphicFramePr>
          <p:nvPr/>
        </p:nvGraphicFramePr>
        <p:xfrm>
          <a:off x="7702550" y="2416175"/>
          <a:ext cx="639763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039" name="Equation" r:id="rId11" imgW="342900" imgH="419100" progId="Equation.DSMT4">
                  <p:embed/>
                </p:oleObj>
              </mc:Choice>
              <mc:Fallback>
                <p:oleObj name="Equation" r:id="rId11" imgW="342900" imgH="419100" progId="Equation.DSMT4">
                  <p:embed/>
                  <p:pic>
                    <p:nvPicPr>
                      <p:cNvPr id="37786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2550" y="2416175"/>
                        <a:ext cx="639763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0" name="Object 14"/>
          <p:cNvGraphicFramePr>
            <a:graphicFrameLocks noChangeAspect="1"/>
          </p:cNvGraphicFramePr>
          <p:nvPr/>
        </p:nvGraphicFramePr>
        <p:xfrm>
          <a:off x="6553200" y="2438400"/>
          <a:ext cx="1087438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040" name="Equation" r:id="rId13" imgW="583920" imgH="444240" progId="Equation.DSMT4">
                  <p:embed/>
                </p:oleObj>
              </mc:Choice>
              <mc:Fallback>
                <p:oleObj name="Equation" r:id="rId13" imgW="583920" imgH="444240" progId="Equation.DSMT4">
                  <p:embed/>
                  <p:pic>
                    <p:nvPicPr>
                      <p:cNvPr id="37787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438400"/>
                        <a:ext cx="1087438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71" name="AutoShape 15"/>
          <p:cNvSpPr>
            <a:spLocks noChangeArrowheads="1"/>
          </p:cNvSpPr>
          <p:nvPr/>
        </p:nvSpPr>
        <p:spPr bwMode="auto">
          <a:xfrm>
            <a:off x="236538" y="3505200"/>
            <a:ext cx="1363662" cy="609600"/>
          </a:xfrm>
          <a:prstGeom prst="rightArrow">
            <a:avLst>
              <a:gd name="adj1" fmla="val 50000"/>
              <a:gd name="adj2" fmla="val 55924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Solving for v</a:t>
            </a:r>
          </a:p>
        </p:txBody>
      </p:sp>
      <p:graphicFrame>
        <p:nvGraphicFramePr>
          <p:cNvPr id="377872" name="Object 16"/>
          <p:cNvGraphicFramePr>
            <a:graphicFrameLocks noChangeAspect="1"/>
          </p:cNvGraphicFramePr>
          <p:nvPr/>
        </p:nvGraphicFramePr>
        <p:xfrm>
          <a:off x="2112963" y="3408363"/>
          <a:ext cx="1271587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041" name="Equation" r:id="rId15" imgW="762000" imgH="495300" progId="Equation.DSMT4">
                  <p:embed/>
                </p:oleObj>
              </mc:Choice>
              <mc:Fallback>
                <p:oleObj name="Equation" r:id="rId15" imgW="762000" imgH="495300" progId="Equation.DSMT4">
                  <p:embed/>
                  <p:pic>
                    <p:nvPicPr>
                      <p:cNvPr id="37787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2963" y="3408363"/>
                        <a:ext cx="1271587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3" name="Object 17"/>
          <p:cNvGraphicFramePr>
            <a:graphicFrameLocks noChangeAspect="1"/>
          </p:cNvGraphicFramePr>
          <p:nvPr/>
        </p:nvGraphicFramePr>
        <p:xfrm>
          <a:off x="3325813" y="3276600"/>
          <a:ext cx="5513387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042" name="Equation" r:id="rId17" imgW="3301920" imgH="622080" progId="Equation.DSMT4">
                  <p:embed/>
                </p:oleObj>
              </mc:Choice>
              <mc:Fallback>
                <p:oleObj name="Equation" r:id="rId17" imgW="3301920" imgH="622080" progId="Equation.DSMT4">
                  <p:embed/>
                  <p:pic>
                    <p:nvPicPr>
                      <p:cNvPr id="37787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813" y="3276600"/>
                        <a:ext cx="5513387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4" name="Object 18"/>
          <p:cNvGraphicFramePr>
            <a:graphicFrameLocks noChangeAspect="1"/>
          </p:cNvGraphicFramePr>
          <p:nvPr/>
        </p:nvGraphicFramePr>
        <p:xfrm>
          <a:off x="7775575" y="4343400"/>
          <a:ext cx="53022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043" name="Equation" r:id="rId19" imgW="266400" imgH="368280" progId="Equation.DSMT4">
                  <p:embed/>
                </p:oleObj>
              </mc:Choice>
              <mc:Fallback>
                <p:oleObj name="Equation" r:id="rId19" imgW="266400" imgH="368280" progId="Equation.DSMT4">
                  <p:embed/>
                  <p:pic>
                    <p:nvPicPr>
                      <p:cNvPr id="37787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5575" y="4343400"/>
                        <a:ext cx="530225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5" name="Object 19"/>
          <p:cNvGraphicFramePr>
            <a:graphicFrameLocks noChangeAspect="1"/>
          </p:cNvGraphicFramePr>
          <p:nvPr/>
        </p:nvGraphicFramePr>
        <p:xfrm>
          <a:off x="8232775" y="4343400"/>
          <a:ext cx="60642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044" name="Equation" r:id="rId21" imgW="304560" imgH="368280" progId="Equation.DSMT4">
                  <p:embed/>
                </p:oleObj>
              </mc:Choice>
              <mc:Fallback>
                <p:oleObj name="Equation" r:id="rId21" imgW="304560" imgH="368280" progId="Equation.DSMT4">
                  <p:embed/>
                  <p:pic>
                    <p:nvPicPr>
                      <p:cNvPr id="37787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2775" y="4343400"/>
                        <a:ext cx="606425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6" name="Object 20"/>
          <p:cNvGraphicFramePr>
            <a:graphicFrameLocks noChangeAspect="1"/>
          </p:cNvGraphicFramePr>
          <p:nvPr/>
        </p:nvGraphicFramePr>
        <p:xfrm>
          <a:off x="1641475" y="5824537"/>
          <a:ext cx="660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045" name="Equation" r:id="rId23" imgW="291960" imgH="152280" progId="Equation.DSMT4">
                  <p:embed/>
                </p:oleObj>
              </mc:Choice>
              <mc:Fallback>
                <p:oleObj name="Equation" r:id="rId23" imgW="291960" imgH="152280" progId="Equation.DSMT4">
                  <p:embed/>
                  <p:pic>
                    <p:nvPicPr>
                      <p:cNvPr id="37787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1475" y="5824537"/>
                        <a:ext cx="660400" cy="342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7" name="Object 21"/>
          <p:cNvGraphicFramePr>
            <a:graphicFrameLocks noChangeAspect="1"/>
          </p:cNvGraphicFramePr>
          <p:nvPr/>
        </p:nvGraphicFramePr>
        <p:xfrm>
          <a:off x="2301875" y="5580062"/>
          <a:ext cx="1465263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046" name="Equation" r:id="rId25" imgW="647640" imgH="368280" progId="Equation.DSMT4">
                  <p:embed/>
                </p:oleObj>
              </mc:Choice>
              <mc:Fallback>
                <p:oleObj name="Equation" r:id="rId25" imgW="647640" imgH="368280" progId="Equation.DSMT4">
                  <p:embed/>
                  <p:pic>
                    <p:nvPicPr>
                      <p:cNvPr id="37787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75" y="5580062"/>
                        <a:ext cx="1465263" cy="8302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8" name="Object 22"/>
          <p:cNvGraphicFramePr>
            <a:graphicFrameLocks noChangeAspect="1"/>
          </p:cNvGraphicFramePr>
          <p:nvPr/>
        </p:nvGraphicFramePr>
        <p:xfrm>
          <a:off x="3767138" y="5580062"/>
          <a:ext cx="83343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047" name="Equation" r:id="rId27" imgW="368280" imgH="368280" progId="Equation.DSMT4">
                  <p:embed/>
                </p:oleObj>
              </mc:Choice>
              <mc:Fallback>
                <p:oleObj name="Equation" r:id="rId27" imgW="368280" imgH="368280" progId="Equation.DSMT4">
                  <p:embed/>
                  <p:pic>
                    <p:nvPicPr>
                      <p:cNvPr id="37787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7138" y="5580062"/>
                        <a:ext cx="833437" cy="8302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9" name="Object 23"/>
          <p:cNvGraphicFramePr>
            <a:graphicFrameLocks noChangeAspect="1"/>
          </p:cNvGraphicFramePr>
          <p:nvPr/>
        </p:nvGraphicFramePr>
        <p:xfrm>
          <a:off x="4557713" y="5437187"/>
          <a:ext cx="2098675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048" name="Equation" r:id="rId29" imgW="927100" imgH="495300" progId="Equation.DSMT4">
                  <p:embed/>
                </p:oleObj>
              </mc:Choice>
              <mc:Fallback>
                <p:oleObj name="Equation" r:id="rId29" imgW="927100" imgH="495300" progId="Equation.DSMT4">
                  <p:embed/>
                  <p:pic>
                    <p:nvPicPr>
                      <p:cNvPr id="37787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7713" y="5437187"/>
                        <a:ext cx="2098675" cy="1116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80" name="Object 24"/>
          <p:cNvGraphicFramePr>
            <a:graphicFrameLocks noChangeAspect="1"/>
          </p:cNvGraphicFramePr>
          <p:nvPr/>
        </p:nvGraphicFramePr>
        <p:xfrm>
          <a:off x="6567488" y="5453062"/>
          <a:ext cx="155257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049" name="Equation" r:id="rId31" imgW="685800" imgH="482600" progId="Equation.DSMT4">
                  <p:embed/>
                </p:oleObj>
              </mc:Choice>
              <mc:Fallback>
                <p:oleObj name="Equation" r:id="rId31" imgW="685800" imgH="482600" progId="Equation.DSMT4">
                  <p:embed/>
                  <p:pic>
                    <p:nvPicPr>
                      <p:cNvPr id="37788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7488" y="5453062"/>
                        <a:ext cx="1552575" cy="10874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503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7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7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7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7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7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7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7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7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7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7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7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77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7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7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77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77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7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7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7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7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77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9" grpId="0"/>
      <p:bldP spid="377860" grpId="0"/>
      <p:bldP spid="377861" grpId="0"/>
      <p:bldP spid="377862" grpId="0"/>
      <p:bldP spid="377865" grpId="0"/>
      <p:bldP spid="377867" grpId="0"/>
      <p:bldP spid="377871" grpId="0" animBg="1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69695</TotalTime>
  <Words>1256</Words>
  <Application>Microsoft Macintosh PowerPoint</Application>
  <PresentationFormat>On-screen Show (4:3)</PresentationFormat>
  <Paragraphs>142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Narrow</vt:lpstr>
      <vt:lpstr>Courier New</vt:lpstr>
      <vt:lpstr>Monotype Corsiva</vt:lpstr>
      <vt:lpstr>Symbol</vt:lpstr>
      <vt:lpstr>Times New Roman</vt:lpstr>
      <vt:lpstr>phys1443-spring02</vt:lpstr>
      <vt:lpstr>Equation</vt:lpstr>
      <vt:lpstr>PHYS 1441 – Section 002 Lecture #19</vt:lpstr>
      <vt:lpstr>Announcements</vt:lpstr>
      <vt:lpstr>Example 27 – 7 </vt:lpstr>
      <vt:lpstr> Cyclotron Frequency</vt:lpstr>
      <vt:lpstr> Torque on a Current Loop</vt:lpstr>
      <vt:lpstr> Torque on a Current Loop</vt:lpstr>
      <vt:lpstr> Magnetic Dipole Moment</vt:lpstr>
      <vt:lpstr> Magnetic Dipole Potential Energy</vt:lpstr>
      <vt:lpstr>Example 27 – 12 </vt:lpstr>
      <vt:lpstr> Sources of Magnetic Field</vt:lpstr>
      <vt:lpstr>Magnetic Field due to a Straight Wire</vt:lpstr>
      <vt:lpstr>Example 28 – 1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1319</cp:revision>
  <dcterms:created xsi:type="dcterms:W3CDTF">2012-01-19T04:21:20Z</dcterms:created>
  <dcterms:modified xsi:type="dcterms:W3CDTF">2020-11-16T20:49:13Z</dcterms:modified>
</cp:coreProperties>
</file>