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91" r:id="rId2"/>
    <p:sldId id="481" r:id="rId3"/>
    <p:sldId id="744" r:id="rId4"/>
    <p:sldId id="746" r:id="rId5"/>
    <p:sldId id="749" r:id="rId6"/>
    <p:sldId id="750" r:id="rId7"/>
    <p:sldId id="751" r:id="rId8"/>
    <p:sldId id="752" r:id="rId9"/>
    <p:sldId id="753" r:id="rId10"/>
    <p:sldId id="754" r:id="rId11"/>
    <p:sldId id="755" r:id="rId12"/>
    <p:sldId id="756" r:id="rId13"/>
    <p:sldId id="757" r:id="rId14"/>
    <p:sldId id="758" r:id="rId1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66"/>
    <a:srgbClr val="003300"/>
    <a:srgbClr val="FFFFCC"/>
    <a:srgbClr val="FFFF99"/>
    <a:srgbClr val="99FFCC"/>
    <a:srgbClr val="66006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5"/>
    <p:restoredTop sz="94660"/>
  </p:normalViewPr>
  <p:slideViewPr>
    <p:cSldViewPr>
      <p:cViewPr varScale="1">
        <p:scale>
          <a:sx n="137" d="100"/>
          <a:sy n="137" d="100"/>
        </p:scale>
        <p:origin x="40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37.wmf"/><Relationship Id="rId7" Type="http://schemas.openxmlformats.org/officeDocument/2006/relationships/image" Target="../media/image54.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3.wmf"/><Relationship Id="rId5" Type="http://schemas.openxmlformats.org/officeDocument/2006/relationships/image" Target="../media/image52.wmf"/><Relationship Id="rId10" Type="http://schemas.openxmlformats.org/officeDocument/2006/relationships/image" Target="../media/image47.wmf"/><Relationship Id="rId4" Type="http://schemas.openxmlformats.org/officeDocument/2006/relationships/image" Target="../media/image51.wmf"/><Relationship Id="rId9" Type="http://schemas.openxmlformats.org/officeDocument/2006/relationships/image" Target="../media/image5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3.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5.wmf"/><Relationship Id="rId1" Type="http://schemas.openxmlformats.org/officeDocument/2006/relationships/image" Target="../media/image3.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381878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9</a:t>
            </a:fld>
            <a:endParaRPr lang="en-US"/>
          </a:p>
        </p:txBody>
      </p:sp>
    </p:spTree>
    <p:extLst>
      <p:ext uri="{BB962C8B-B14F-4D97-AF65-F5344CB8AC3E}">
        <p14:creationId xmlns:p14="http://schemas.microsoft.com/office/powerpoint/2010/main" val="135448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12</a:t>
            </a:fld>
            <a:endParaRPr lang="en-US"/>
          </a:p>
        </p:txBody>
      </p:sp>
    </p:spTree>
    <p:extLst>
      <p:ext uri="{BB962C8B-B14F-4D97-AF65-F5344CB8AC3E}">
        <p14:creationId xmlns:p14="http://schemas.microsoft.com/office/powerpoint/2010/main" val="3337261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Nov. 18,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Nov.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Nov.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Nov. 18,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Nov.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Nov.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Nov. 18,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Nov. 18,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Nov. 18,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Nov. 18,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Nov. 18,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Nov. 18,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Nov. 18,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oleObject" Target="../embeddings/oleObject57.bin"/><Relationship Id="rId18" Type="http://schemas.openxmlformats.org/officeDocument/2006/relationships/image" Target="../media/image39.wmf"/><Relationship Id="rId3" Type="http://schemas.openxmlformats.org/officeDocument/2006/relationships/image" Target="../media/image40.jpeg"/><Relationship Id="rId21" Type="http://schemas.openxmlformats.org/officeDocument/2006/relationships/image" Target="../media/image43.emf"/><Relationship Id="rId7" Type="http://schemas.openxmlformats.org/officeDocument/2006/relationships/oleObject" Target="../embeddings/oleObject53.bin"/><Relationship Id="rId12" Type="http://schemas.openxmlformats.org/officeDocument/2006/relationships/image" Target="../media/image36.wmf"/><Relationship Id="rId17" Type="http://schemas.openxmlformats.org/officeDocument/2006/relationships/oleObject" Target="../embeddings/oleObject59.bin"/><Relationship Id="rId2" Type="http://schemas.openxmlformats.org/officeDocument/2006/relationships/slideLayout" Target="../slideLayouts/slideLayout2.xml"/><Relationship Id="rId16" Type="http://schemas.openxmlformats.org/officeDocument/2006/relationships/image" Target="../media/image38.wmf"/><Relationship Id="rId20" Type="http://schemas.openxmlformats.org/officeDocument/2006/relationships/image" Target="../media/image42.emf"/><Relationship Id="rId1" Type="http://schemas.openxmlformats.org/officeDocument/2006/relationships/vmlDrawing" Target="../drawings/vmlDrawing8.vml"/><Relationship Id="rId6" Type="http://schemas.openxmlformats.org/officeDocument/2006/relationships/oleObject" Target="../embeddings/oleObject52.bin"/><Relationship Id="rId11" Type="http://schemas.openxmlformats.org/officeDocument/2006/relationships/oleObject" Target="../embeddings/oleObject56.bin"/><Relationship Id="rId5" Type="http://schemas.openxmlformats.org/officeDocument/2006/relationships/image" Target="../media/image3.wmf"/><Relationship Id="rId15" Type="http://schemas.openxmlformats.org/officeDocument/2006/relationships/oleObject" Target="../embeddings/oleObject58.bin"/><Relationship Id="rId10" Type="http://schemas.openxmlformats.org/officeDocument/2006/relationships/image" Target="../media/image35.wmf"/><Relationship Id="rId19" Type="http://schemas.openxmlformats.org/officeDocument/2006/relationships/image" Target="../media/image41.emf"/><Relationship Id="rId4" Type="http://schemas.openxmlformats.org/officeDocument/2006/relationships/oleObject" Target="../embeddings/oleObject51.bin"/><Relationship Id="rId9" Type="http://schemas.openxmlformats.org/officeDocument/2006/relationships/oleObject" Target="../embeddings/oleObject55.bin"/><Relationship Id="rId14" Type="http://schemas.openxmlformats.org/officeDocument/2006/relationships/image" Target="../media/image37.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44.jpeg"/><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61.bin"/><Relationship Id="rId5" Type="http://schemas.openxmlformats.org/officeDocument/2006/relationships/image" Target="../media/image3.wmf"/><Relationship Id="rId4" Type="http://schemas.openxmlformats.org/officeDocument/2006/relationships/oleObject" Target="../embeddings/oleObject60.bin"/></Relationships>
</file>

<file path=ppt/slides/_rels/slide12.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1.emf"/><Relationship Id="rId3" Type="http://schemas.openxmlformats.org/officeDocument/2006/relationships/notesSlide" Target="../notesSlides/notesSlide4.xml"/><Relationship Id="rId7" Type="http://schemas.openxmlformats.org/officeDocument/2006/relationships/oleObject" Target="../embeddings/oleObject65.bin"/><Relationship Id="rId12"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5.wmf"/><Relationship Id="rId11" Type="http://schemas.openxmlformats.org/officeDocument/2006/relationships/oleObject" Target="../embeddings/oleObject67.bin"/><Relationship Id="rId5" Type="http://schemas.openxmlformats.org/officeDocument/2006/relationships/oleObject" Target="../embeddings/oleObject64.bin"/><Relationship Id="rId10" Type="http://schemas.openxmlformats.org/officeDocument/2006/relationships/image" Target="../media/image37.wmf"/><Relationship Id="rId4" Type="http://schemas.openxmlformats.org/officeDocument/2006/relationships/image" Target="../media/image48.jpeg"/><Relationship Id="rId9" Type="http://schemas.openxmlformats.org/officeDocument/2006/relationships/oleObject" Target="../embeddings/oleObject66.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52.wmf"/><Relationship Id="rId18" Type="http://schemas.openxmlformats.org/officeDocument/2006/relationships/oleObject" Target="../embeddings/oleObject75.bin"/><Relationship Id="rId3" Type="http://schemas.openxmlformats.org/officeDocument/2006/relationships/image" Target="../media/image48.jpeg"/><Relationship Id="rId21" Type="http://schemas.openxmlformats.org/officeDocument/2006/relationships/image" Target="../media/image56.emf"/><Relationship Id="rId7" Type="http://schemas.openxmlformats.org/officeDocument/2006/relationships/image" Target="../media/image50.wmf"/><Relationship Id="rId12" Type="http://schemas.openxmlformats.org/officeDocument/2006/relationships/oleObject" Target="../embeddings/oleObject72.bin"/><Relationship Id="rId17" Type="http://schemas.openxmlformats.org/officeDocument/2006/relationships/image" Target="../media/image54.wmf"/><Relationship Id="rId2" Type="http://schemas.openxmlformats.org/officeDocument/2006/relationships/slideLayout" Target="../slideLayouts/slideLayout2.xml"/><Relationship Id="rId16" Type="http://schemas.openxmlformats.org/officeDocument/2006/relationships/oleObject" Target="../embeddings/oleObject74.bin"/><Relationship Id="rId20" Type="http://schemas.openxmlformats.org/officeDocument/2006/relationships/oleObject" Target="../embeddings/oleObject76.bin"/><Relationship Id="rId1" Type="http://schemas.openxmlformats.org/officeDocument/2006/relationships/vmlDrawing" Target="../drawings/vmlDrawing11.vml"/><Relationship Id="rId6" Type="http://schemas.openxmlformats.org/officeDocument/2006/relationships/oleObject" Target="../embeddings/oleObject69.bin"/><Relationship Id="rId11" Type="http://schemas.openxmlformats.org/officeDocument/2006/relationships/image" Target="../media/image51.wmf"/><Relationship Id="rId24" Type="http://schemas.openxmlformats.org/officeDocument/2006/relationships/image" Target="../media/image41.emf"/><Relationship Id="rId5" Type="http://schemas.openxmlformats.org/officeDocument/2006/relationships/image" Target="../media/image49.wmf"/><Relationship Id="rId15" Type="http://schemas.openxmlformats.org/officeDocument/2006/relationships/image" Target="../media/image53.wmf"/><Relationship Id="rId23" Type="http://schemas.openxmlformats.org/officeDocument/2006/relationships/image" Target="../media/image47.wmf"/><Relationship Id="rId10" Type="http://schemas.openxmlformats.org/officeDocument/2006/relationships/oleObject" Target="../embeddings/oleObject71.bin"/><Relationship Id="rId19" Type="http://schemas.openxmlformats.org/officeDocument/2006/relationships/image" Target="../media/image55.wmf"/><Relationship Id="rId4" Type="http://schemas.openxmlformats.org/officeDocument/2006/relationships/oleObject" Target="../embeddings/oleObject68.bin"/><Relationship Id="rId9" Type="http://schemas.openxmlformats.org/officeDocument/2006/relationships/image" Target="../media/image37.wmf"/><Relationship Id="rId14" Type="http://schemas.openxmlformats.org/officeDocument/2006/relationships/oleObject" Target="../embeddings/oleObject73.bin"/><Relationship Id="rId22" Type="http://schemas.openxmlformats.org/officeDocument/2006/relationships/oleObject" Target="../embeddings/oleObject7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61.jpeg"/><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79.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5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5.wmf"/><Relationship Id="rId5" Type="http://schemas.openxmlformats.org/officeDocument/2006/relationships/oleObject" Target="../embeddings/oleObject2.bin"/><Relationship Id="rId15" Type="http://schemas.openxmlformats.org/officeDocument/2006/relationships/image" Target="../media/image7.wmf"/><Relationship Id="rId10" Type="http://schemas.openxmlformats.org/officeDocument/2006/relationships/oleObject" Target="../embeddings/oleObject6.bin"/><Relationship Id="rId4" Type="http://schemas.openxmlformats.org/officeDocument/2006/relationships/image" Target="../media/image3.wmf"/><Relationship Id="rId9" Type="http://schemas.openxmlformats.org/officeDocument/2006/relationships/image" Target="../media/image4.wmf"/><Relationship Id="rId1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oleObject" Target="../embeddings/oleObject10.bin"/><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wmf"/><Relationship Id="rId11" Type="http://schemas.openxmlformats.org/officeDocument/2006/relationships/image" Target="../media/image8.wmf"/><Relationship Id="rId5" Type="http://schemas.openxmlformats.org/officeDocument/2006/relationships/oleObject" Target="../embeddings/oleObject9.bin"/><Relationship Id="rId10" Type="http://schemas.openxmlformats.org/officeDocument/2006/relationships/oleObject" Target="../embeddings/oleObject13.bin"/><Relationship Id="rId4" Type="http://schemas.openxmlformats.org/officeDocument/2006/relationships/image" Target="../media/image9.jpeg"/><Relationship Id="rId9"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0.bin"/><Relationship Id="rId18" Type="http://schemas.openxmlformats.org/officeDocument/2006/relationships/image" Target="../media/image16.wmf"/><Relationship Id="rId3" Type="http://schemas.openxmlformats.org/officeDocument/2006/relationships/image" Target="../media/image19.jpeg"/><Relationship Id="rId21" Type="http://schemas.openxmlformats.org/officeDocument/2006/relationships/oleObject" Target="../embeddings/oleObject24.bin"/><Relationship Id="rId7" Type="http://schemas.openxmlformats.org/officeDocument/2006/relationships/oleObject" Target="../embeddings/oleObject16.bin"/><Relationship Id="rId12" Type="http://schemas.openxmlformats.org/officeDocument/2006/relationships/image" Target="../media/image13.w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vmlDrawing" Target="../drawings/vmlDrawing3.vml"/><Relationship Id="rId6" Type="http://schemas.openxmlformats.org/officeDocument/2006/relationships/oleObject" Target="../embeddings/oleObject15.bin"/><Relationship Id="rId11" Type="http://schemas.openxmlformats.org/officeDocument/2006/relationships/oleObject" Target="../embeddings/oleObject19.bin"/><Relationship Id="rId24" Type="http://schemas.openxmlformats.org/officeDocument/2006/relationships/image" Target="../media/image11.png"/><Relationship Id="rId5" Type="http://schemas.openxmlformats.org/officeDocument/2006/relationships/image" Target="../media/image3.wmf"/><Relationship Id="rId15" Type="http://schemas.openxmlformats.org/officeDocument/2006/relationships/oleObject" Target="../embeddings/oleObject21.bin"/><Relationship Id="rId23" Type="http://schemas.openxmlformats.org/officeDocument/2006/relationships/image" Target="../media/image10.png"/><Relationship Id="rId10" Type="http://schemas.openxmlformats.org/officeDocument/2006/relationships/image" Target="../media/image12.wmf"/><Relationship Id="rId19" Type="http://schemas.openxmlformats.org/officeDocument/2006/relationships/oleObject" Target="../embeddings/oleObject23.bin"/><Relationship Id="rId4" Type="http://schemas.openxmlformats.org/officeDocument/2006/relationships/oleObject" Target="../embeddings/oleObject14.bin"/><Relationship Id="rId9" Type="http://schemas.openxmlformats.org/officeDocument/2006/relationships/oleObject" Target="../embeddings/oleObject18.bin"/><Relationship Id="rId14" Type="http://schemas.openxmlformats.org/officeDocument/2006/relationships/image" Target="../media/image14.wmf"/><Relationship Id="rId22" Type="http://schemas.openxmlformats.org/officeDocument/2006/relationships/image" Target="../media/image18.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24.wmf"/><Relationship Id="rId3" Type="http://schemas.openxmlformats.org/officeDocument/2006/relationships/image" Target="../media/image27.jpeg"/><Relationship Id="rId7" Type="http://schemas.openxmlformats.org/officeDocument/2006/relationships/image" Target="../media/image21.wmf"/><Relationship Id="rId12" Type="http://schemas.openxmlformats.org/officeDocument/2006/relationships/oleObject" Target="../embeddings/oleObject29.bin"/><Relationship Id="rId17"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oleObject" Target="../embeddings/oleObject31.bin"/><Relationship Id="rId1" Type="http://schemas.openxmlformats.org/officeDocument/2006/relationships/vmlDrawing" Target="../drawings/vmlDrawing4.vml"/><Relationship Id="rId6" Type="http://schemas.openxmlformats.org/officeDocument/2006/relationships/oleObject" Target="../embeddings/oleObject26.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22.wmf"/><Relationship Id="rId14"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29.wmf"/><Relationship Id="rId3" Type="http://schemas.openxmlformats.org/officeDocument/2006/relationships/oleObject" Target="../embeddings/oleObject32.bin"/><Relationship Id="rId7" Type="http://schemas.openxmlformats.org/officeDocument/2006/relationships/oleObject" Target="../embeddings/oleObject35.bin"/><Relationship Id="rId12" Type="http://schemas.openxmlformats.org/officeDocument/2006/relationships/oleObject" Target="../embeddings/oleObject38.bin"/><Relationship Id="rId17"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40.bin"/><Relationship Id="rId1" Type="http://schemas.openxmlformats.org/officeDocument/2006/relationships/vmlDrawing" Target="../drawings/vmlDrawing5.vml"/><Relationship Id="rId6" Type="http://schemas.openxmlformats.org/officeDocument/2006/relationships/oleObject" Target="../embeddings/oleObject34.bin"/><Relationship Id="rId11" Type="http://schemas.openxmlformats.org/officeDocument/2006/relationships/image" Target="../media/image28.wmf"/><Relationship Id="rId5" Type="http://schemas.openxmlformats.org/officeDocument/2006/relationships/oleObject" Target="../embeddings/oleObject33.bin"/><Relationship Id="rId15" Type="http://schemas.openxmlformats.org/officeDocument/2006/relationships/image" Target="../media/image30.wmf"/><Relationship Id="rId10" Type="http://schemas.openxmlformats.org/officeDocument/2006/relationships/oleObject" Target="../embeddings/oleObject37.bin"/><Relationship Id="rId4" Type="http://schemas.openxmlformats.org/officeDocument/2006/relationships/image" Target="../media/image3.wmf"/><Relationship Id="rId9" Type="http://schemas.openxmlformats.org/officeDocument/2006/relationships/image" Target="../media/image5.wmf"/><Relationship Id="rId14" Type="http://schemas.openxmlformats.org/officeDocument/2006/relationships/oleObject" Target="../embeddings/oleObject3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oleObject" Target="../embeddings/oleObject41.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image" Target="../media/image3.wmf"/><Relationship Id="rId9" Type="http://schemas.openxmlformats.org/officeDocument/2006/relationships/image" Target="../media/image4.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3.xml"/><Relationship Id="rId7" Type="http://schemas.openxmlformats.org/officeDocument/2006/relationships/oleObject" Target="../embeddings/oleObject48.bin"/><Relationship Id="rId12"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7.bin"/><Relationship Id="rId11" Type="http://schemas.openxmlformats.org/officeDocument/2006/relationships/image" Target="../media/image32.wmf"/><Relationship Id="rId5" Type="http://schemas.openxmlformats.org/officeDocument/2006/relationships/image" Target="../media/image3.wmf"/><Relationship Id="rId10" Type="http://schemas.openxmlformats.org/officeDocument/2006/relationships/oleObject" Target="../embeddings/oleObject50.bin"/><Relationship Id="rId4" Type="http://schemas.openxmlformats.org/officeDocument/2006/relationships/oleObject" Target="../embeddings/oleObject46.bin"/><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Nov. 18,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#20</a:t>
            </a:r>
          </a:p>
        </p:txBody>
      </p:sp>
      <p:sp>
        <p:nvSpPr>
          <p:cNvPr id="18438" name="Text Box 4"/>
          <p:cNvSpPr txBox="1">
            <a:spLocks noChangeArrowheads="1"/>
          </p:cNvSpPr>
          <p:nvPr/>
        </p:nvSpPr>
        <p:spPr bwMode="auto">
          <a:xfrm>
            <a:off x="2862940" y="1531203"/>
            <a:ext cx="3110147"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Nov. 18,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537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charset="0"/>
              </a:rPr>
              <a:t>CH28</a:t>
            </a:r>
          </a:p>
          <a:p>
            <a:pPr marL="1352550" lvl="1" indent="-609600">
              <a:buFont typeface="Arial" panose="020B0604020202020204" pitchFamily="34" charset="0"/>
              <a:buChar char="•"/>
            </a:pPr>
            <a:r>
              <a:rPr lang="en-US" sz="3200" dirty="0">
                <a:latin typeface="Arial Narrow" charset="0"/>
              </a:rPr>
              <a:t>Magnetic Field Due to a Straight Wire</a:t>
            </a:r>
          </a:p>
          <a:p>
            <a:pPr marL="1352550" lvl="1" indent="-609600">
              <a:buFont typeface="Arial" panose="020B0604020202020204" pitchFamily="34" charset="0"/>
              <a:buChar char="•"/>
            </a:pPr>
            <a:r>
              <a:rPr lang="en-US" sz="3200" dirty="0">
                <a:latin typeface="Arial Narrow" charset="0"/>
              </a:rPr>
              <a:t>Ampere’s Law</a:t>
            </a:r>
          </a:p>
          <a:p>
            <a:pPr marL="1352550" lvl="1" indent="-609600">
              <a:buFont typeface="Arial" panose="020B0604020202020204" pitchFamily="34" charset="0"/>
              <a:buChar char="•"/>
            </a:pPr>
            <a:r>
              <a:rPr lang="en-US" sz="3200" dirty="0">
                <a:latin typeface="Arial Narrow" charset="0"/>
              </a:rPr>
              <a:t>Solenoid</a:t>
            </a:r>
          </a:p>
          <a:p>
            <a:pPr marL="1352550" lvl="1" indent="-609600">
              <a:buFont typeface="Arial" panose="020B0604020202020204" pitchFamily="34" charset="0"/>
              <a:buChar char="•"/>
            </a:pPr>
            <a:r>
              <a:rPr lang="en-US" sz="3200" dirty="0">
                <a:latin typeface="Arial Narrow" charset="0"/>
              </a:rPr>
              <a:t>Magnetic Materials and Their Behaviors</a:t>
            </a:r>
          </a:p>
          <a:p>
            <a:pPr marL="1352550" lvl="1" indent="-609600">
              <a:buFont typeface="Arial" panose="020B0604020202020204" pitchFamily="34" charset="0"/>
              <a:buChar char="•"/>
            </a:pPr>
            <a:r>
              <a:rPr lang="en-US" sz="3200" dirty="0">
                <a:latin typeface="Arial Narrow" charset="0"/>
              </a:rPr>
              <a:t>Hysteresis</a:t>
            </a: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A40B400-B2AC-3D4E-A8AC-A4D55B25F579}"/>
              </a:ext>
            </a:extLst>
          </p:cNvPr>
          <p:cNvPicPr>
            <a:picLocks noChangeAspect="1"/>
          </p:cNvPicPr>
          <p:nvPr/>
        </p:nvPicPr>
        <p:blipFill>
          <a:blip r:embed="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0297A59E-791C-C940-B7E4-7E7A9A26CC68}"/>
              </a:ext>
            </a:extLst>
          </p:cNvPr>
          <p:cNvPicPr>
            <a:picLocks noChangeAspect="1"/>
          </p:cNvPicPr>
          <p:nvPr/>
        </p:nvPicPr>
        <p:blipFill>
          <a:blip r:embed="rId3"/>
          <a:stretch>
            <a:fillRect/>
          </a:stretch>
        </p:blipFill>
        <p:spPr>
          <a:xfrm>
            <a:off x="1270000" y="1270000"/>
            <a:ext cx="63500" cy="76200"/>
          </a:xfrm>
          <a:prstGeom prst="rect">
            <a:avLst/>
          </a:prstGeom>
        </p:spPr>
      </p:pic>
      <p:pic>
        <p:nvPicPr>
          <p:cNvPr id="8" name="Picture 7">
            <a:extLst>
              <a:ext uri="{FF2B5EF4-FFF2-40B4-BE49-F238E27FC236}">
                <a16:creationId xmlns:a16="http://schemas.microsoft.com/office/drawing/2014/main" id="{D4F2950A-AA45-D949-8DBD-57745B77FC18}"/>
              </a:ext>
            </a:extLst>
          </p:cNvPr>
          <p:cNvPicPr>
            <a:picLocks noChangeAspect="1"/>
          </p:cNvPicPr>
          <p:nvPr/>
        </p:nvPicPr>
        <p:blipFill>
          <a:blip r:embed="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Wednesday, Nov. 18, 2020</a:t>
            </a:r>
          </a:p>
        </p:txBody>
      </p:sp>
      <p:sp>
        <p:nvSpPr>
          <p:cNvPr id="20" name="Footer Placeholder 4"/>
          <p:cNvSpPr>
            <a:spLocks noGrp="1"/>
          </p:cNvSpPr>
          <p:nvPr>
            <p:ph type="ftr" sz="quarter" idx="11"/>
          </p:nvPr>
        </p:nvSpPr>
        <p:spPr/>
        <p:txBody>
          <a:bodyPr/>
          <a:lstStyle/>
          <a:p>
            <a:r>
              <a:rPr lang="de-DE"/>
              <a:t>PHYS 1444-002, Fall 2020                    Dr. Jaehoon Yu</a:t>
            </a:r>
            <a:endParaRPr lang="en-US"/>
          </a:p>
        </p:txBody>
      </p:sp>
      <p:sp>
        <p:nvSpPr>
          <p:cNvPr id="21" name="Slide Number Placeholder 5"/>
          <p:cNvSpPr>
            <a:spLocks noGrp="1"/>
          </p:cNvSpPr>
          <p:nvPr>
            <p:ph type="sldNum" sz="quarter" idx="12"/>
          </p:nvPr>
        </p:nvSpPr>
        <p:spPr/>
        <p:txBody>
          <a:bodyPr/>
          <a:lstStyle/>
          <a:p>
            <a:fld id="{41879950-A83E-4641-82AF-32848199E9BE}" type="slidenum">
              <a:rPr lang="en-US"/>
              <a:pPr/>
              <a:t>10</a:t>
            </a:fld>
            <a:endParaRPr lang="en-US"/>
          </a:p>
        </p:txBody>
      </p:sp>
      <p:pic>
        <p:nvPicPr>
          <p:cNvPr id="393218" name="Picture 2" descr="FG28_007"/>
          <p:cNvPicPr>
            <a:picLocks noChangeAspect="1" noChangeArrowheads="1"/>
          </p:cNvPicPr>
          <p:nvPr/>
        </p:nvPicPr>
        <p:blipFill>
          <a:blip r:embed="rId3"/>
          <a:srcRect/>
          <a:stretch>
            <a:fillRect/>
          </a:stretch>
        </p:blipFill>
        <p:spPr bwMode="auto">
          <a:xfrm>
            <a:off x="6705600" y="571500"/>
            <a:ext cx="2743200" cy="2057400"/>
          </a:xfrm>
          <a:prstGeom prst="rect">
            <a:avLst/>
          </a:prstGeom>
          <a:noFill/>
        </p:spPr>
      </p:pic>
      <p:sp>
        <p:nvSpPr>
          <p:cNvPr id="393219" name="Rectangle 3"/>
          <p:cNvSpPr>
            <a:spLocks noGrp="1" noChangeArrowheads="1"/>
          </p:cNvSpPr>
          <p:nvPr>
            <p:ph type="title"/>
          </p:nvPr>
        </p:nvSpPr>
        <p:spPr>
          <a:xfrm>
            <a:off x="0" y="152400"/>
            <a:ext cx="9144000" cy="609600"/>
          </a:xfrm>
        </p:spPr>
        <p:txBody>
          <a:bodyPr/>
          <a:lstStyle/>
          <a:p>
            <a:r>
              <a:rPr lang="en-US" dirty="0"/>
              <a:t>Verification of </a:t>
            </a:r>
            <a:r>
              <a:rPr lang="en-US" dirty="0" err="1"/>
              <a:t>Ampére’s</a:t>
            </a:r>
            <a:r>
              <a:rPr lang="en-US" dirty="0"/>
              <a:t> Law</a:t>
            </a:r>
          </a:p>
        </p:txBody>
      </p:sp>
      <p:graphicFrame>
        <p:nvGraphicFramePr>
          <p:cNvPr id="39322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1260" name="Equation" r:id="rId4" imgW="914400" imgH="190080" progId="Equation.DSMT4">
                  <p:embed/>
                </p:oleObj>
              </mc:Choice>
              <mc:Fallback>
                <p:oleObj name="Equation" r:id="rId4" imgW="914400" imgH="190080" progId="Equation.DSMT4">
                  <p:embed/>
                  <p:pic>
                    <p:nvPicPr>
                      <p:cNvPr id="39322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1261" name="Equation" r:id="rId6" imgW="914400" imgH="190080" progId="Equation.DSMT4">
                  <p:embed/>
                </p:oleObj>
              </mc:Choice>
              <mc:Fallback>
                <p:oleObj name="Equation" r:id="rId6" imgW="914400" imgH="190080" progId="Equation.DSMT4">
                  <p:embed/>
                  <p:pic>
                    <p:nvPicPr>
                      <p:cNvPr id="39322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1262" name="Equation" r:id="rId7" imgW="914400" imgH="190080" progId="Equation.DSMT4">
                  <p:embed/>
                </p:oleObj>
              </mc:Choice>
              <mc:Fallback>
                <p:oleObj name="Equation" r:id="rId7" imgW="914400" imgH="190080" progId="Equation.DSMT4">
                  <p:embed/>
                  <p:pic>
                    <p:nvPicPr>
                      <p:cNvPr id="3932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3223" name="Rectangle 7"/>
          <p:cNvSpPr>
            <a:spLocks noGrp="1" noChangeArrowheads="1"/>
          </p:cNvSpPr>
          <p:nvPr>
            <p:ph type="body" idx="1"/>
          </p:nvPr>
        </p:nvSpPr>
        <p:spPr>
          <a:xfrm>
            <a:off x="381000" y="4724400"/>
            <a:ext cx="8534400" cy="1981200"/>
          </a:xfrm>
          <a:solidFill>
            <a:schemeClr val="bg1"/>
          </a:solidFill>
        </p:spPr>
        <p:txBody>
          <a:bodyPr/>
          <a:lstStyle/>
          <a:p>
            <a:pPr lvl="1"/>
            <a:r>
              <a:rPr lang="en-US" dirty="0"/>
              <a:t>We just verified that Ampere’s law works in a simple case</a:t>
            </a:r>
          </a:p>
          <a:p>
            <a:pPr lvl="1"/>
            <a:r>
              <a:rPr lang="en-US" dirty="0"/>
              <a:t>Experiments verified that it works for other cases, as well </a:t>
            </a:r>
          </a:p>
          <a:p>
            <a:pPr lvl="1"/>
            <a:r>
              <a:rPr lang="en-US" dirty="0"/>
              <a:t>The importance of this formula, however, is that it provides </a:t>
            </a:r>
            <a:r>
              <a:rPr lang="en-US" b="1" u="sng" dirty="0">
                <a:solidFill>
                  <a:srgbClr val="FF0000"/>
                </a:solidFill>
              </a:rPr>
              <a:t>means to relate magnetic field to current </a:t>
            </a:r>
          </a:p>
        </p:txBody>
      </p:sp>
      <p:graphicFrame>
        <p:nvGraphicFramePr>
          <p:cNvPr id="39322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1263" name="Equation" r:id="rId8" imgW="914400" imgH="190080" progId="Equation.DSMT4">
                  <p:embed/>
                </p:oleObj>
              </mc:Choice>
              <mc:Fallback>
                <p:oleObj name="Equation" r:id="rId8" imgW="914400" imgH="190080" progId="Equation.DSMT4">
                  <p:embed/>
                  <p:pic>
                    <p:nvPicPr>
                      <p:cNvPr id="39322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5" name="Object 9"/>
          <p:cNvGraphicFramePr>
            <a:graphicFrameLocks noChangeAspect="1"/>
          </p:cNvGraphicFramePr>
          <p:nvPr/>
        </p:nvGraphicFramePr>
        <p:xfrm>
          <a:off x="1295400" y="3278188"/>
          <a:ext cx="1198563" cy="455612"/>
        </p:xfrm>
        <a:graphic>
          <a:graphicData uri="http://schemas.openxmlformats.org/presentationml/2006/ole">
            <mc:AlternateContent xmlns:mc="http://schemas.openxmlformats.org/markup-compatibility/2006">
              <mc:Choice xmlns:v="urn:schemas-microsoft-com:vml" Requires="v">
                <p:oleObj spid="_x0000_s321264" name="Equation" r:id="rId9" imgW="533160" imgH="203040" progId="Equation.DSMT4">
                  <p:embed/>
                </p:oleObj>
              </mc:Choice>
              <mc:Fallback>
                <p:oleObj name="Equation" r:id="rId9" imgW="533160" imgH="203040" progId="Equation.DSMT4">
                  <p:embed/>
                  <p:pic>
                    <p:nvPicPr>
                      <p:cNvPr id="393225"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278188"/>
                        <a:ext cx="1198563"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6" name="Rectangle 10"/>
          <p:cNvSpPr>
            <a:spLocks noChangeArrowheads="1"/>
          </p:cNvSpPr>
          <p:nvPr/>
        </p:nvSpPr>
        <p:spPr bwMode="auto">
          <a:xfrm>
            <a:off x="381000" y="838200"/>
            <a:ext cx="7086600" cy="2362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find the magnitude of </a:t>
            </a:r>
            <a:r>
              <a:rPr lang="en-US" sz="3200" b="1" dirty="0">
                <a:solidFill>
                  <a:srgbClr val="FF0000"/>
                </a:solidFill>
                <a:latin typeface="Arial Narrow" charset="0"/>
              </a:rPr>
              <a:t>B</a:t>
            </a:r>
            <a:r>
              <a:rPr lang="en-US" sz="3200" dirty="0">
                <a:solidFill>
                  <a:schemeClr val="accent2"/>
                </a:solidFill>
                <a:latin typeface="Arial Narrow" charset="0"/>
              </a:rPr>
              <a:t> at a distance </a:t>
            </a:r>
            <a:r>
              <a:rPr lang="en-US" sz="3200" b="1" dirty="0" err="1">
                <a:solidFill>
                  <a:srgbClr val="FF0000"/>
                </a:solidFill>
                <a:latin typeface="Arial Narrow" charset="0"/>
              </a:rPr>
              <a:t>r</a:t>
            </a:r>
            <a:r>
              <a:rPr lang="en-US" sz="3200" dirty="0">
                <a:solidFill>
                  <a:schemeClr val="accent2"/>
                </a:solidFill>
                <a:latin typeface="Arial Narrow" charset="0"/>
              </a:rPr>
              <a:t> away from a long straight wire </a:t>
            </a:r>
            <a:r>
              <a:rPr lang="en-US" sz="3200" dirty="0" err="1">
                <a:solidFill>
                  <a:schemeClr val="accent2"/>
                </a:solidFill>
                <a:latin typeface="Arial Narrow" charset="0"/>
              </a:rPr>
              <a:t>w</a:t>
            </a:r>
            <a:r>
              <a:rPr lang="en-US" sz="3200" dirty="0">
                <a:solidFill>
                  <a:schemeClr val="accent2"/>
                </a:solidFill>
                <a:latin typeface="Arial Narrow" charset="0"/>
              </a:rPr>
              <a:t>/ current </a:t>
            </a:r>
            <a:r>
              <a:rPr lang="en-US" sz="3200" b="1" dirty="0">
                <a:solidFill>
                  <a:srgbClr val="FF0000"/>
                </a:solidFill>
                <a:latin typeface="Monotype Corsiva" charset="0"/>
              </a:rPr>
              <a:t>I</a:t>
            </a:r>
          </a:p>
          <a:p>
            <a:pPr marL="742950" lvl="1" indent="-285750">
              <a:spcBef>
                <a:spcPct val="20000"/>
              </a:spcBef>
              <a:buFontTx/>
              <a:buChar char="–"/>
            </a:pPr>
            <a:r>
              <a:rPr lang="en-US" sz="2800" dirty="0">
                <a:solidFill>
                  <a:srgbClr val="660066"/>
                </a:solidFill>
                <a:latin typeface="Arial Narrow" charset="0"/>
                <a:ea typeface="ＭＳ Ｐゴシック" charset="-128"/>
              </a:rPr>
              <a:t>This is a verification of Ampere’s Law</a:t>
            </a:r>
          </a:p>
          <a:p>
            <a:pPr marL="742950" lvl="1" indent="-285750">
              <a:spcBef>
                <a:spcPct val="20000"/>
              </a:spcBef>
              <a:buFontTx/>
              <a:buChar char="–"/>
            </a:pPr>
            <a:r>
              <a:rPr lang="en-US" sz="2800" dirty="0">
                <a:solidFill>
                  <a:srgbClr val="660066"/>
                </a:solidFill>
                <a:latin typeface="Arial Narrow" charset="0"/>
                <a:ea typeface="ＭＳ Ｐゴシック" charset="-128"/>
              </a:rPr>
              <a:t>We can apply Ampere’s law to a circular path of radius </a:t>
            </a:r>
            <a:r>
              <a:rPr lang="en-US" sz="2800" b="1" dirty="0" err="1">
                <a:solidFill>
                  <a:srgbClr val="FF0000"/>
                </a:solidFill>
                <a:latin typeface="Monotype Corsiva" charset="0"/>
                <a:ea typeface="ＭＳ Ｐゴシック" charset="-128"/>
              </a:rPr>
              <a:t>r</a:t>
            </a:r>
            <a:r>
              <a:rPr lang="en-US" sz="2800" b="1" dirty="0">
                <a:solidFill>
                  <a:srgbClr val="FF0000"/>
                </a:solidFill>
                <a:latin typeface="Arial Narrow" charset="0"/>
                <a:ea typeface="ＭＳ Ｐゴシック" charset="-128"/>
              </a:rPr>
              <a:t>.</a:t>
            </a:r>
          </a:p>
        </p:txBody>
      </p:sp>
      <p:graphicFrame>
        <p:nvGraphicFramePr>
          <p:cNvPr id="393227" name="Object 11"/>
          <p:cNvGraphicFramePr>
            <a:graphicFrameLocks noChangeAspect="1"/>
          </p:cNvGraphicFramePr>
          <p:nvPr/>
        </p:nvGraphicFramePr>
        <p:xfrm>
          <a:off x="3352800" y="4046538"/>
          <a:ext cx="623888" cy="373062"/>
        </p:xfrm>
        <a:graphic>
          <a:graphicData uri="http://schemas.openxmlformats.org/presentationml/2006/ole">
            <mc:AlternateContent xmlns:mc="http://schemas.openxmlformats.org/markup-compatibility/2006">
              <mc:Choice xmlns:v="urn:schemas-microsoft-com:vml" Requires="v">
                <p:oleObj spid="_x0000_s321265" name="Equation" r:id="rId11" imgW="253800" imgH="152280" progId="Equation.DSMT4">
                  <p:embed/>
                </p:oleObj>
              </mc:Choice>
              <mc:Fallback>
                <p:oleObj name="Equation" r:id="rId11" imgW="253800" imgH="152280" progId="Equation.DSMT4">
                  <p:embed/>
                  <p:pic>
                    <p:nvPicPr>
                      <p:cNvPr id="39322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4046538"/>
                        <a:ext cx="623888" cy="373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8" name="AutoShape 12"/>
          <p:cNvSpPr>
            <a:spLocks noChangeArrowheads="1"/>
          </p:cNvSpPr>
          <p:nvPr/>
        </p:nvSpPr>
        <p:spPr bwMode="auto">
          <a:xfrm>
            <a:off x="1466850" y="3854450"/>
            <a:ext cx="1728788" cy="850900"/>
          </a:xfrm>
          <a:prstGeom prst="rightArrow">
            <a:avLst>
              <a:gd name="adj1" fmla="val 50000"/>
              <a:gd name="adj2" fmla="val 5079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B</a:t>
            </a:r>
            <a:endParaRPr lang="en-US" sz="2000" b="1" baseline="-25000">
              <a:solidFill>
                <a:srgbClr val="CC0000"/>
              </a:solidFill>
              <a:latin typeface="Arial Narrow" charset="0"/>
            </a:endParaRPr>
          </a:p>
        </p:txBody>
      </p:sp>
      <p:graphicFrame>
        <p:nvGraphicFramePr>
          <p:cNvPr id="393232" name="Object 16"/>
          <p:cNvGraphicFramePr>
            <a:graphicFrameLocks noChangeAspect="1"/>
          </p:cNvGraphicFramePr>
          <p:nvPr/>
        </p:nvGraphicFramePr>
        <p:xfrm>
          <a:off x="5983288" y="3352800"/>
          <a:ext cx="798512" cy="368300"/>
        </p:xfrm>
        <a:graphic>
          <a:graphicData uri="http://schemas.openxmlformats.org/presentationml/2006/ole">
            <mc:AlternateContent xmlns:mc="http://schemas.openxmlformats.org/markup-compatibility/2006">
              <mc:Choice xmlns:v="urn:schemas-microsoft-com:vml" Requires="v">
                <p:oleObj spid="_x0000_s321266" name="Equation" r:id="rId13" imgW="355320" imgH="164880" progId="Equation.DSMT4">
                  <p:embed/>
                </p:oleObj>
              </mc:Choice>
              <mc:Fallback>
                <p:oleObj name="Equation" r:id="rId13" imgW="355320" imgH="164880" progId="Equation.DSMT4">
                  <p:embed/>
                  <p:pic>
                    <p:nvPicPr>
                      <p:cNvPr id="393232"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83288" y="33528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3" name="Object 17"/>
          <p:cNvGraphicFramePr>
            <a:graphicFrameLocks noChangeAspect="1"/>
          </p:cNvGraphicFramePr>
          <p:nvPr/>
        </p:nvGraphicFramePr>
        <p:xfrm>
          <a:off x="3886200" y="3810000"/>
          <a:ext cx="1371600" cy="901700"/>
        </p:xfrm>
        <a:graphic>
          <a:graphicData uri="http://schemas.openxmlformats.org/presentationml/2006/ole">
            <mc:AlternateContent xmlns:mc="http://schemas.openxmlformats.org/markup-compatibility/2006">
              <mc:Choice xmlns:v="urn:schemas-microsoft-com:vml" Requires="v">
                <p:oleObj spid="_x0000_s321267" name="Equation" r:id="rId15" imgW="558720" imgH="368280" progId="Equation.DSMT4">
                  <p:embed/>
                </p:oleObj>
              </mc:Choice>
              <mc:Fallback>
                <p:oleObj name="Equation" r:id="rId15" imgW="558720" imgH="368280" progId="Equation.DSMT4">
                  <p:embed/>
                  <p:pic>
                    <p:nvPicPr>
                      <p:cNvPr id="393233"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810000"/>
                        <a:ext cx="1371600"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4" name="Object 18"/>
          <p:cNvGraphicFramePr>
            <a:graphicFrameLocks noChangeAspect="1"/>
          </p:cNvGraphicFramePr>
          <p:nvPr/>
        </p:nvGraphicFramePr>
        <p:xfrm>
          <a:off x="5254625" y="3746500"/>
          <a:ext cx="841375" cy="901700"/>
        </p:xfrm>
        <a:graphic>
          <a:graphicData uri="http://schemas.openxmlformats.org/presentationml/2006/ole">
            <mc:AlternateContent xmlns:mc="http://schemas.openxmlformats.org/markup-compatibility/2006">
              <mc:Choice xmlns:v="urn:schemas-microsoft-com:vml" Requires="v">
                <p:oleObj spid="_x0000_s321268" name="Equation" r:id="rId17" imgW="342720" imgH="368280" progId="Equation.DSMT4">
                  <p:embed/>
                </p:oleObj>
              </mc:Choice>
              <mc:Fallback>
                <p:oleObj name="Equation" r:id="rId17" imgW="342720" imgH="368280" progId="Equation.DSMT4">
                  <p:embed/>
                  <p:pic>
                    <p:nvPicPr>
                      <p:cNvPr id="393234"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4625" y="3746500"/>
                        <a:ext cx="841375"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19"/>
          <a:stretch>
            <a:fillRect/>
          </a:stretch>
        </p:blipFill>
        <p:spPr>
          <a:xfrm>
            <a:off x="2524126" y="3211099"/>
            <a:ext cx="1293812" cy="619952"/>
          </a:xfrm>
          <a:prstGeom prst="rect">
            <a:avLst/>
          </a:prstGeom>
        </p:spPr>
      </p:pic>
      <p:pic>
        <p:nvPicPr>
          <p:cNvPr id="5" name="Picture 4"/>
          <p:cNvPicPr>
            <a:picLocks noChangeAspect="1"/>
          </p:cNvPicPr>
          <p:nvPr/>
        </p:nvPicPr>
        <p:blipFill>
          <a:blip r:embed="rId20"/>
          <a:stretch>
            <a:fillRect/>
          </a:stretch>
        </p:blipFill>
        <p:spPr>
          <a:xfrm>
            <a:off x="3771900" y="3184618"/>
            <a:ext cx="1170819" cy="641163"/>
          </a:xfrm>
          <a:prstGeom prst="rect">
            <a:avLst/>
          </a:prstGeom>
        </p:spPr>
      </p:pic>
      <p:pic>
        <p:nvPicPr>
          <p:cNvPr id="6" name="Picture 5"/>
          <p:cNvPicPr>
            <a:picLocks noChangeAspect="1"/>
          </p:cNvPicPr>
          <p:nvPr/>
        </p:nvPicPr>
        <p:blipFill>
          <a:blip r:embed="rId21"/>
          <a:stretch>
            <a:fillRect/>
          </a:stretch>
        </p:blipFill>
        <p:spPr>
          <a:xfrm>
            <a:off x="4894610" y="3194578"/>
            <a:ext cx="1125190" cy="631204"/>
          </a:xfrm>
          <a:prstGeom prst="rect">
            <a:avLst/>
          </a:prstGeom>
        </p:spPr>
      </p:pic>
    </p:spTree>
    <p:extLst>
      <p:ext uri="{BB962C8B-B14F-4D97-AF65-F5344CB8AC3E}">
        <p14:creationId xmlns:p14="http://schemas.microsoft.com/office/powerpoint/2010/main" val="386364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Nov. 18, 2020</a:t>
            </a:r>
          </a:p>
        </p:txBody>
      </p:sp>
      <p:sp>
        <p:nvSpPr>
          <p:cNvPr id="11" name="Footer Placeholder 4"/>
          <p:cNvSpPr>
            <a:spLocks noGrp="1"/>
          </p:cNvSpPr>
          <p:nvPr>
            <p:ph type="ftr" sz="quarter" idx="11"/>
          </p:nvPr>
        </p:nvSpPr>
        <p:spPr/>
        <p:txBody>
          <a:bodyPr/>
          <a:lstStyle/>
          <a:p>
            <a:r>
              <a:rPr lang="de-DE"/>
              <a:t>PHYS 1444-002, Fall 2020                    Dr. Jaehoon Yu</a:t>
            </a:r>
            <a:endParaRPr lang="en-US"/>
          </a:p>
        </p:txBody>
      </p:sp>
      <p:sp>
        <p:nvSpPr>
          <p:cNvPr id="12" name="Slide Number Placeholder 5"/>
          <p:cNvSpPr>
            <a:spLocks noGrp="1"/>
          </p:cNvSpPr>
          <p:nvPr>
            <p:ph type="sldNum" sz="quarter" idx="12"/>
          </p:nvPr>
        </p:nvSpPr>
        <p:spPr/>
        <p:txBody>
          <a:bodyPr/>
          <a:lstStyle/>
          <a:p>
            <a:fld id="{AC34B25D-7F4C-9747-AD9B-ADD11A8F32DF}" type="slidenum">
              <a:rPr lang="en-US"/>
              <a:pPr/>
              <a:t>11</a:t>
            </a:fld>
            <a:endParaRPr lang="en-US"/>
          </a:p>
        </p:txBody>
      </p:sp>
      <p:pic>
        <p:nvPicPr>
          <p:cNvPr id="394242" name="Picture 2" descr="FG28_008"/>
          <p:cNvPicPr>
            <a:picLocks noChangeAspect="1" noChangeArrowheads="1"/>
          </p:cNvPicPr>
          <p:nvPr/>
        </p:nvPicPr>
        <p:blipFill>
          <a:blip r:embed="rId3"/>
          <a:srcRect/>
          <a:stretch>
            <a:fillRect/>
          </a:stretch>
        </p:blipFill>
        <p:spPr bwMode="auto">
          <a:xfrm>
            <a:off x="6553200" y="3581400"/>
            <a:ext cx="3429000" cy="2571750"/>
          </a:xfrm>
          <a:prstGeom prst="rect">
            <a:avLst/>
          </a:prstGeom>
          <a:noFill/>
        </p:spPr>
      </p:pic>
      <p:sp>
        <p:nvSpPr>
          <p:cNvPr id="394243" name="Rectangle 3"/>
          <p:cNvSpPr>
            <a:spLocks noGrp="1" noChangeArrowheads="1"/>
          </p:cNvSpPr>
          <p:nvPr>
            <p:ph type="title"/>
          </p:nvPr>
        </p:nvSpPr>
        <p:spPr>
          <a:xfrm>
            <a:off x="0" y="76200"/>
            <a:ext cx="9144000" cy="609600"/>
          </a:xfrm>
        </p:spPr>
        <p:txBody>
          <a:bodyPr/>
          <a:lstStyle/>
          <a:p>
            <a:r>
              <a:rPr lang="en-US" dirty="0"/>
              <a:t>Verification of </a:t>
            </a:r>
            <a:r>
              <a:rPr lang="en-US" dirty="0" err="1"/>
              <a:t>Ampére’s</a:t>
            </a:r>
            <a:r>
              <a:rPr lang="en-US" dirty="0"/>
              <a:t> Law</a:t>
            </a:r>
          </a:p>
        </p:txBody>
      </p:sp>
      <p:graphicFrame>
        <p:nvGraphicFramePr>
          <p:cNvPr id="39424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1869" name="Equation" r:id="rId4" imgW="914400" imgH="190080" progId="Equation.DSMT4">
                  <p:embed/>
                </p:oleObj>
              </mc:Choice>
              <mc:Fallback>
                <p:oleObj name="Equation" r:id="rId4" imgW="914400" imgH="190080" progId="Equation.DSMT4">
                  <p:embed/>
                  <p:pic>
                    <p:nvPicPr>
                      <p:cNvPr id="3942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1870" name="Equation" r:id="rId6" imgW="914400" imgH="190080" progId="Equation.DSMT4">
                  <p:embed/>
                </p:oleObj>
              </mc:Choice>
              <mc:Fallback>
                <p:oleObj name="Equation" r:id="rId6" imgW="914400" imgH="190080" progId="Equation.DSMT4">
                  <p:embed/>
                  <p:pic>
                    <p:nvPicPr>
                      <p:cNvPr id="3942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1871" name="Equation" r:id="rId7" imgW="914400" imgH="190080" progId="Equation.DSMT4">
                  <p:embed/>
                </p:oleObj>
              </mc:Choice>
              <mc:Fallback>
                <p:oleObj name="Equation" r:id="rId7" imgW="914400" imgH="190080" progId="Equation.DSMT4">
                  <p:embed/>
                  <p:pic>
                    <p:nvPicPr>
                      <p:cNvPr id="39424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7" name="Rectangle 7"/>
          <p:cNvSpPr>
            <a:spLocks noGrp="1" noChangeArrowheads="1"/>
          </p:cNvSpPr>
          <p:nvPr>
            <p:ph type="body" idx="1"/>
          </p:nvPr>
        </p:nvSpPr>
        <p:spPr>
          <a:xfrm>
            <a:off x="228600" y="3581400"/>
            <a:ext cx="7543800" cy="2743200"/>
          </a:xfrm>
          <a:noFill/>
        </p:spPr>
        <p:txBody>
          <a:bodyPr/>
          <a:lstStyle/>
          <a:p>
            <a:pPr lvl="1">
              <a:lnSpc>
                <a:spcPct val="90000"/>
              </a:lnSpc>
            </a:pPr>
            <a:r>
              <a:rPr lang="en-US" sz="2400" dirty="0"/>
              <a:t>How do you obtain </a:t>
            </a:r>
            <a:r>
              <a:rPr lang="en-US" sz="2400" b="1" dirty="0">
                <a:solidFill>
                  <a:srgbClr val="FF0000"/>
                </a:solidFill>
              </a:rPr>
              <a:t>B</a:t>
            </a:r>
            <a:r>
              <a:rPr lang="en-US" sz="2400" dirty="0"/>
              <a:t> in the figure at any point?</a:t>
            </a:r>
          </a:p>
          <a:p>
            <a:pPr lvl="2">
              <a:lnSpc>
                <a:spcPct val="90000"/>
              </a:lnSpc>
            </a:pPr>
            <a:r>
              <a:rPr lang="en-US" sz="2000" dirty="0"/>
              <a:t>Vector sum of the field by the two currents</a:t>
            </a:r>
          </a:p>
          <a:p>
            <a:pPr lvl="1">
              <a:lnSpc>
                <a:spcPct val="90000"/>
              </a:lnSpc>
            </a:pPr>
            <a:r>
              <a:rPr lang="en-US" sz="2400" dirty="0"/>
              <a:t>The result of the closed path integral in Ampere’s law for green dashed path is still </a:t>
            </a:r>
            <a:r>
              <a:rPr lang="en-US" sz="2400" b="1" dirty="0">
                <a:solidFill>
                  <a:srgbClr val="FF0000"/>
                </a:solidFill>
                <a:latin typeface="Symbol" charset="2"/>
              </a:rPr>
              <a:t>μ</a:t>
            </a:r>
            <a:r>
              <a:rPr lang="en-US" sz="2400" b="1" baseline="-25000" dirty="0">
                <a:solidFill>
                  <a:srgbClr val="FF0000"/>
                </a:solidFill>
              </a:rPr>
              <a:t>0</a:t>
            </a:r>
            <a:r>
              <a:rPr lang="en-US" sz="2400" b="1" dirty="0">
                <a:solidFill>
                  <a:srgbClr val="FF0000"/>
                </a:solidFill>
                <a:latin typeface="Monotype Corsiva" charset="0"/>
              </a:rPr>
              <a:t>I</a:t>
            </a:r>
            <a:r>
              <a:rPr lang="en-US" sz="2400" b="1" baseline="-25000" dirty="0">
                <a:solidFill>
                  <a:srgbClr val="FF0000"/>
                </a:solidFill>
              </a:rPr>
              <a:t>1</a:t>
            </a:r>
            <a:r>
              <a:rPr lang="en-US" sz="2400" dirty="0"/>
              <a:t>. Why?</a:t>
            </a:r>
          </a:p>
          <a:p>
            <a:pPr lvl="1">
              <a:lnSpc>
                <a:spcPct val="90000"/>
              </a:lnSpc>
            </a:pPr>
            <a:r>
              <a:rPr lang="en-US" sz="2400" dirty="0"/>
              <a:t>While </a:t>
            </a:r>
            <a:r>
              <a:rPr lang="en-US" sz="2400" b="1" dirty="0">
                <a:solidFill>
                  <a:srgbClr val="FF0000"/>
                </a:solidFill>
              </a:rPr>
              <a:t>B</a:t>
            </a:r>
            <a:r>
              <a:rPr lang="en-US" sz="2400" dirty="0"/>
              <a:t> in each point along the path varies, the integral over the closed path still comes out the same whether there is the second wire or not.</a:t>
            </a:r>
          </a:p>
        </p:txBody>
      </p:sp>
      <p:graphicFrame>
        <p:nvGraphicFramePr>
          <p:cNvPr id="39424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1872" name="Equation" r:id="rId8" imgW="914400" imgH="190080" progId="Equation.DSMT4">
                  <p:embed/>
                </p:oleObj>
              </mc:Choice>
              <mc:Fallback>
                <p:oleObj name="Equation" r:id="rId8" imgW="914400" imgH="190080" progId="Equation.DSMT4">
                  <p:embed/>
                  <p:pic>
                    <p:nvPicPr>
                      <p:cNvPr id="39424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9" name="Rectangle 9"/>
          <p:cNvSpPr>
            <a:spLocks noChangeArrowheads="1"/>
          </p:cNvSpPr>
          <p:nvPr/>
        </p:nvSpPr>
        <p:spPr bwMode="auto">
          <a:xfrm>
            <a:off x="381000" y="838200"/>
            <a:ext cx="8458200" cy="2743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Ampere’s law is valid in general, </a:t>
            </a:r>
            <a:r>
              <a:rPr lang="en-US" sz="2800" b="1" dirty="0">
                <a:solidFill>
                  <a:srgbClr val="FF0000"/>
                </a:solidFill>
                <a:latin typeface="Arial Narrow" charset="0"/>
              </a:rPr>
              <a:t>B</a:t>
            </a:r>
            <a:r>
              <a:rPr lang="en-US" sz="2800" dirty="0">
                <a:solidFill>
                  <a:schemeClr val="accent2"/>
                </a:solidFill>
                <a:latin typeface="Arial Narrow" charset="0"/>
              </a:rPr>
              <a:t> in Ampere’s law is not just due to the current </a:t>
            </a:r>
            <a:r>
              <a:rPr lang="en-US" sz="2800" b="1" dirty="0" err="1">
                <a:solidFill>
                  <a:srgbClr val="FF0000"/>
                </a:solidFill>
                <a:latin typeface="Monotype Corsiva" charset="0"/>
              </a:rPr>
              <a:t>I</a:t>
            </a:r>
            <a:r>
              <a:rPr lang="en-US" sz="2800" b="1" baseline="-25000" dirty="0" err="1">
                <a:solidFill>
                  <a:srgbClr val="FF0000"/>
                </a:solidFill>
                <a:latin typeface="Arial Narrow" charset="0"/>
              </a:rPr>
              <a:t>encl</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B is the field at each point in space along the chosen path due to all sources</a:t>
            </a:r>
          </a:p>
          <a:p>
            <a:pPr marL="742950" lvl="1" indent="-285750">
              <a:spcBef>
                <a:spcPct val="20000"/>
              </a:spcBef>
              <a:buFontTx/>
              <a:buChar char="–"/>
            </a:pPr>
            <a:r>
              <a:rPr lang="en-US" dirty="0">
                <a:solidFill>
                  <a:srgbClr val="660066"/>
                </a:solidFill>
                <a:latin typeface="Arial Narrow" charset="0"/>
                <a:ea typeface="ＭＳ Ｐゴシック" charset="-128"/>
              </a:rPr>
              <a:t>Including the current </a:t>
            </a:r>
            <a:r>
              <a:rPr lang="en-US" b="1" dirty="0">
                <a:solidFill>
                  <a:srgbClr val="FF0000"/>
                </a:solidFill>
                <a:latin typeface="Monotype Corsiva" charset="0"/>
                <a:ea typeface="ＭＳ Ｐゴシック" charset="-128"/>
              </a:rPr>
              <a:t>I</a:t>
            </a:r>
            <a:r>
              <a:rPr lang="en-US" dirty="0">
                <a:solidFill>
                  <a:srgbClr val="660066"/>
                </a:solidFill>
                <a:latin typeface="Arial Narrow" charset="0"/>
                <a:ea typeface="ＭＳ Ｐゴシック" charset="-128"/>
              </a:rPr>
              <a:t> enclosed by the path but also due to any other sources</a:t>
            </a:r>
          </a:p>
        </p:txBody>
      </p:sp>
    </p:spTree>
    <p:extLst>
      <p:ext uri="{BB962C8B-B14F-4D97-AF65-F5344CB8AC3E}">
        <p14:creationId xmlns:p14="http://schemas.microsoft.com/office/powerpoint/2010/main" val="4117061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Nov. 18, 2020</a:t>
            </a:r>
          </a:p>
        </p:txBody>
      </p:sp>
      <p:sp>
        <p:nvSpPr>
          <p:cNvPr id="18" name="Footer Placeholder 4"/>
          <p:cNvSpPr>
            <a:spLocks noGrp="1"/>
          </p:cNvSpPr>
          <p:nvPr>
            <p:ph type="ftr" sz="quarter" idx="11"/>
          </p:nvPr>
        </p:nvSpPr>
        <p:spPr/>
        <p:txBody>
          <a:bodyPr/>
          <a:lstStyle/>
          <a:p>
            <a:r>
              <a:rPr lang="de-DE"/>
              <a:t>PHYS 1444-002, Fall 2020                    Dr. Jaehoon Yu</a:t>
            </a:r>
            <a:endParaRPr lang="en-US"/>
          </a:p>
        </p:txBody>
      </p:sp>
      <p:sp>
        <p:nvSpPr>
          <p:cNvPr id="19" name="Slide Number Placeholder 5"/>
          <p:cNvSpPr>
            <a:spLocks noGrp="1"/>
          </p:cNvSpPr>
          <p:nvPr>
            <p:ph type="sldNum" sz="quarter" idx="12"/>
          </p:nvPr>
        </p:nvSpPr>
        <p:spPr/>
        <p:txBody>
          <a:bodyPr/>
          <a:lstStyle/>
          <a:p>
            <a:fld id="{2D6018DF-D22B-5C48-9B13-919AA395DCB0}" type="slidenum">
              <a:rPr lang="en-US"/>
              <a:pPr/>
              <a:t>12</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4"/>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dirty="0"/>
              <a:t>Example 28 – 6 </a:t>
            </a:r>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tangential to circles around the wire, let’s choose a circular path of the closed-path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mc:AlternateContent xmlns:mc="http://schemas.openxmlformats.org/markup-compatibility/2006">
              <mc:Choice xmlns:v="urn:schemas-microsoft-com:vml" Requires="v">
                <p:oleObj spid="_x0000_s322893" name="Equation" r:id="rId5" imgW="482400" imgH="203040" progId="Equation.DSMT4">
                  <p:embed/>
                </p:oleObj>
              </mc:Choice>
              <mc:Fallback>
                <p:oleObj name="Equation" r:id="rId5" imgW="482400" imgH="203040" progId="Equation.DSMT4">
                  <p:embed/>
                  <p:pic>
                    <p:nvPicPr>
                      <p:cNvPr id="395276"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702175"/>
                        <a:ext cx="1143000"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mc:AlternateContent xmlns:mc="http://schemas.openxmlformats.org/markup-compatibility/2006">
              <mc:Choice xmlns:v="urn:schemas-microsoft-com:vml" Requires="v">
                <p:oleObj spid="_x0000_s322894" name="Equation" r:id="rId7" imgW="368280" imgH="203040" progId="Equation.DSMT4">
                  <p:embed/>
                </p:oleObj>
              </mc:Choice>
              <mc:Fallback>
                <p:oleObj name="Equation" r:id="rId7" imgW="368280" imgH="203040" progId="Equation.DSMT4">
                  <p:embed/>
                  <p:pic>
                    <p:nvPicPr>
                      <p:cNvPr id="39527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625" y="5651500"/>
                        <a:ext cx="827088"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mc:AlternateContent xmlns:mc="http://schemas.openxmlformats.org/markup-compatibility/2006">
              <mc:Choice xmlns:v="urn:schemas-microsoft-com:vml" Requires="v">
                <p:oleObj spid="_x0000_s322895" name="Equation" r:id="rId9" imgW="355320" imgH="164880" progId="Equation.DSMT4">
                  <p:embed/>
                </p:oleObj>
              </mc:Choice>
              <mc:Fallback>
                <p:oleObj name="Equation" r:id="rId9" imgW="355320" imgH="164880" progId="Equation.DSMT4">
                  <p:embed/>
                  <p:pic>
                    <p:nvPicPr>
                      <p:cNvPr id="395279"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6288" y="5662613"/>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mc:AlternateContent xmlns:mc="http://schemas.openxmlformats.org/markup-compatibility/2006">
              <mc:Choice xmlns:v="urn:schemas-microsoft-com:vml" Requires="v">
                <p:oleObj spid="_x0000_s322896" name="Equation" r:id="rId11" imgW="583920" imgH="368280" progId="Equation.DSMT4">
                  <p:embed/>
                </p:oleObj>
              </mc:Choice>
              <mc:Fallback>
                <p:oleObj name="Equation" r:id="rId11" imgW="583920" imgH="368280" progId="Equation.DSMT4">
                  <p:embed/>
                  <p:pic>
                    <p:nvPicPr>
                      <p:cNvPr id="39528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497513"/>
                        <a:ext cx="1193800" cy="750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3"/>
          <a:stretch>
            <a:fillRect/>
          </a:stretch>
        </p:blipFill>
        <p:spPr>
          <a:xfrm>
            <a:off x="1981200" y="5552248"/>
            <a:ext cx="1293812" cy="619952"/>
          </a:xfrm>
          <a:prstGeom prst="rect">
            <a:avLst/>
          </a:prstGeom>
        </p:spPr>
      </p:pic>
    </p:spTree>
    <p:extLst>
      <p:ext uri="{BB962C8B-B14F-4D97-AF65-F5344CB8AC3E}">
        <p14:creationId xmlns:p14="http://schemas.microsoft.com/office/powerpoint/2010/main" val="424139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Wednesday, Nov. 18, 2020</a:t>
            </a:r>
          </a:p>
        </p:txBody>
      </p:sp>
      <p:sp>
        <p:nvSpPr>
          <p:cNvPr id="26" name="Footer Placeholder 4"/>
          <p:cNvSpPr>
            <a:spLocks noGrp="1"/>
          </p:cNvSpPr>
          <p:nvPr>
            <p:ph type="ftr" sz="quarter" idx="11"/>
          </p:nvPr>
        </p:nvSpPr>
        <p:spPr/>
        <p:txBody>
          <a:bodyPr/>
          <a:lstStyle/>
          <a:p>
            <a:r>
              <a:rPr lang="de-DE"/>
              <a:t>PHYS 1444-002, Fall 2020                    Dr. Jaehoon Yu</a:t>
            </a:r>
            <a:endParaRPr lang="en-US"/>
          </a:p>
        </p:txBody>
      </p:sp>
      <p:sp>
        <p:nvSpPr>
          <p:cNvPr id="27" name="Slide Number Placeholder 5"/>
          <p:cNvSpPr>
            <a:spLocks noGrp="1"/>
          </p:cNvSpPr>
          <p:nvPr>
            <p:ph type="sldNum" sz="quarter" idx="12"/>
          </p:nvPr>
        </p:nvSpPr>
        <p:spPr/>
        <p:txBody>
          <a:bodyPr/>
          <a:lstStyle/>
          <a:p>
            <a:fld id="{85D2F8D4-F19E-114A-98CD-2DD5AA17AA49}" type="slidenum">
              <a:rPr lang="en-US"/>
              <a:pPr/>
              <a:t>13</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76200"/>
            <a:ext cx="8686800" cy="762000"/>
          </a:xfrm>
        </p:spPr>
        <p:txBody>
          <a:bodyPr/>
          <a:lstStyle/>
          <a:p>
            <a:r>
              <a:rPr lang="en-US" dirty="0"/>
              <a:t>Example 28 – 6 cont’d </a:t>
            </a:r>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mc:AlternateContent xmlns:mc="http://schemas.openxmlformats.org/markup-compatibility/2006">
              <mc:Choice xmlns:v="urn:schemas-microsoft-com:vml" Requires="v">
                <p:oleObj spid="_x0000_s324415" name="Equation" r:id="rId4" imgW="393480" imgH="203040" progId="Equation.DSMT4">
                  <p:embed/>
                </p:oleObj>
              </mc:Choice>
              <mc:Fallback>
                <p:oleObj name="Equation" r:id="rId4" imgW="393480" imgH="203040" progId="Equation.DSMT4">
                  <p:embed/>
                  <p:pic>
                    <p:nvPicPr>
                      <p:cNvPr id="396301"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487488"/>
                        <a:ext cx="931862" cy="481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mc:AlternateContent xmlns:mc="http://schemas.openxmlformats.org/markup-compatibility/2006">
              <mc:Choice xmlns:v="urn:schemas-microsoft-com:vml" Requires="v">
                <p:oleObj spid="_x0000_s324416" name="Equation" r:id="rId6" imgW="711000" imgH="431640" progId="Equation.DSMT4">
                  <p:embed/>
                </p:oleObj>
              </mc:Choice>
              <mc:Fallback>
                <p:oleObj name="Equation" r:id="rId6" imgW="711000" imgH="431640" progId="Equation.DSMT4">
                  <p:embed/>
                  <p:pic>
                    <p:nvPicPr>
                      <p:cNvPr id="396302"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89200"/>
                        <a:ext cx="1597025"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mc:AlternateContent xmlns:mc="http://schemas.openxmlformats.org/markup-compatibility/2006">
              <mc:Choice xmlns:v="urn:schemas-microsoft-com:vml" Requires="v">
                <p:oleObj spid="_x0000_s324417" name="Equation" r:id="rId8" imgW="355320" imgH="164880" progId="Equation.DSMT4">
                  <p:embed/>
                </p:oleObj>
              </mc:Choice>
              <mc:Fallback>
                <p:oleObj name="Equation" r:id="rId8" imgW="355320" imgH="164880" progId="Equation.DSMT4">
                  <p:embed/>
                  <p:pic>
                    <p:nvPicPr>
                      <p:cNvPr id="396304"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194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mc:AlternateContent xmlns:mc="http://schemas.openxmlformats.org/markup-compatibility/2006">
              <mc:Choice xmlns:v="urn:schemas-microsoft-com:vml" Requires="v">
                <p:oleObj spid="_x0000_s324418" name="Equation" r:id="rId10" imgW="253800" imgH="152280" progId="Equation.DSMT4">
                  <p:embed/>
                </p:oleObj>
              </mc:Choice>
              <mc:Fallback>
                <p:oleObj name="Equation" r:id="rId10" imgW="253800" imgH="152280" progId="Equation.DSMT4">
                  <p:embed/>
                  <p:pic>
                    <p:nvPicPr>
                      <p:cNvPr id="396305"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2811463"/>
                        <a:ext cx="519113" cy="3095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mc:AlternateContent xmlns:mc="http://schemas.openxmlformats.org/markup-compatibility/2006">
              <mc:Choice xmlns:v="urn:schemas-microsoft-com:vml" Requires="v">
                <p:oleObj spid="_x0000_s324419" name="Equation" r:id="rId12" imgW="520560" imgH="406080" progId="Equation.DSMT4">
                  <p:embed/>
                </p:oleObj>
              </mc:Choice>
              <mc:Fallback>
                <p:oleObj name="Equation" r:id="rId12" imgW="520560" imgH="406080" progId="Equation.DSMT4">
                  <p:embed/>
                  <p:pic>
                    <p:nvPicPr>
                      <p:cNvPr id="396309"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0913" y="1219200"/>
                        <a:ext cx="1233487" cy="958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mc:AlternateContent xmlns:mc="http://schemas.openxmlformats.org/markup-compatibility/2006">
              <mc:Choice xmlns:v="urn:schemas-microsoft-com:vml" Requires="v">
                <p:oleObj spid="_x0000_s324420" name="Equation" r:id="rId14" imgW="444240" imgH="431640" progId="Equation.DSMT4">
                  <p:embed/>
                </p:oleObj>
              </mc:Choice>
              <mc:Fallback>
                <p:oleObj name="Equation" r:id="rId14" imgW="444240" imgH="431640" progId="Equation.DSMT4">
                  <p:embed/>
                  <p:pic>
                    <p:nvPicPr>
                      <p:cNvPr id="39631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0900" y="1219200"/>
                        <a:ext cx="1054100" cy="1019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mc:AlternateContent xmlns:mc="http://schemas.openxmlformats.org/markup-compatibility/2006">
              <mc:Choice xmlns:v="urn:schemas-microsoft-com:vml" Requires="v">
                <p:oleObj spid="_x0000_s324421" name="Equation" r:id="rId16" imgW="799920" imgH="431640" progId="Equation.DSMT4">
                  <p:embed/>
                </p:oleObj>
              </mc:Choice>
              <mc:Fallback>
                <p:oleObj name="Equation" r:id="rId16" imgW="799920" imgH="431640" progId="Equation.DSMT4">
                  <p:embed/>
                  <p:pic>
                    <p:nvPicPr>
                      <p:cNvPr id="396311"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2514600"/>
                        <a:ext cx="1635125" cy="881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mc:AlternateContent xmlns:mc="http://schemas.openxmlformats.org/markup-compatibility/2006">
              <mc:Choice xmlns:v="urn:schemas-microsoft-com:vml" Requires="v">
                <p:oleObj spid="_x0000_s324422" name="Equation" r:id="rId18" imgW="444240" imgH="380880" progId="Equation.DSMT4">
                  <p:embed/>
                </p:oleObj>
              </mc:Choice>
              <mc:Fallback>
                <p:oleObj name="Equation" r:id="rId18" imgW="444240" imgH="380880" progId="Equation.DSMT4">
                  <p:embed/>
                  <p:pic>
                    <p:nvPicPr>
                      <p:cNvPr id="396312"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2651125"/>
                        <a:ext cx="908050" cy="7778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mc:AlternateContent xmlns:mc="http://schemas.openxmlformats.org/markup-compatibility/2006">
              <mc:Choice xmlns:v="urn:schemas-microsoft-com:vml" Requires="v">
                <p:oleObj spid="_x0000_s324423" name="Equation" r:id="rId20" imgW="673100" imgH="406400" progId="Equation.DSMT4">
                  <p:embed/>
                </p:oleObj>
              </mc:Choice>
              <mc:Fallback>
                <p:oleObj name="Equation" r:id="rId20" imgW="673100" imgH="406400" progId="Equation.DSMT4">
                  <p:embed/>
                  <p:pic>
                    <p:nvPicPr>
                      <p:cNvPr id="46183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4600" y="4267200"/>
                        <a:ext cx="799710" cy="482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mc:AlternateContent xmlns:mc="http://schemas.openxmlformats.org/markup-compatibility/2006">
              <mc:Choice xmlns:v="urn:schemas-microsoft-com:vml" Requires="v">
                <p:oleObj spid="_x0000_s324424" name="Equation" r:id="rId22" imgW="583920" imgH="368280" progId="Equation.DSMT4">
                  <p:embed/>
                </p:oleObj>
              </mc:Choice>
              <mc:Fallback>
                <p:oleObj name="Equation" r:id="rId22" imgW="583920" imgH="368280" progId="Equation.DSMT4">
                  <p:embed/>
                  <p:pic>
                    <p:nvPicPr>
                      <p:cNvPr id="461838"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7600" y="4267200"/>
                        <a:ext cx="830359" cy="5222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2" name="Picture 31"/>
          <p:cNvPicPr>
            <a:picLocks noChangeAspect="1"/>
          </p:cNvPicPr>
          <p:nvPr/>
        </p:nvPicPr>
        <p:blipFill>
          <a:blip r:embed="rId24"/>
          <a:stretch>
            <a:fillRect/>
          </a:stretch>
        </p:blipFill>
        <p:spPr>
          <a:xfrm>
            <a:off x="2111375" y="2684463"/>
            <a:ext cx="1293812" cy="619952"/>
          </a:xfrm>
          <a:prstGeom prst="rect">
            <a:avLst/>
          </a:prstGeom>
        </p:spPr>
      </p:pic>
    </p:spTree>
    <p:extLst>
      <p:ext uri="{BB962C8B-B14F-4D97-AF65-F5344CB8AC3E}">
        <p14:creationId xmlns:p14="http://schemas.microsoft.com/office/powerpoint/2010/main" val="958179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Nov. 18,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82509733-ADFE-3E4C-843D-7A8E356F497D}" type="slidenum">
              <a:rPr lang="en-US"/>
              <a:pPr/>
              <a:t>14</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dirty="0"/>
              <a:t>Example 28 – 7 </a:t>
            </a:r>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nvGraphicFramePr>
        <p:xfrm>
          <a:off x="4114800" y="4724400"/>
          <a:ext cx="931863" cy="479425"/>
        </p:xfrm>
        <a:graphic>
          <a:graphicData uri="http://schemas.openxmlformats.org/presentationml/2006/ole">
            <mc:AlternateContent xmlns:mc="http://schemas.openxmlformats.org/markup-compatibility/2006">
              <mc:Choice xmlns:v="urn:schemas-microsoft-com:vml" Requires="v">
                <p:oleObj spid="_x0000_s324941" name="Equation" r:id="rId4" imgW="393480" imgH="203040" progId="Equation.DSMT4">
                  <p:embed/>
                </p:oleObj>
              </mc:Choice>
              <mc:Fallback>
                <p:oleObj name="Equation" r:id="rId4" imgW="393480" imgH="203040" progId="Equation.DSMT4">
                  <p:embed/>
                  <p:pic>
                    <p:nvPicPr>
                      <p:cNvPr id="39732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724400"/>
                        <a:ext cx="931863"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mc:AlternateContent xmlns:mc="http://schemas.openxmlformats.org/markup-compatibility/2006">
              <mc:Choice xmlns:v="urn:schemas-microsoft-com:vml" Requires="v">
                <p:oleObj spid="_x0000_s324942" name="Equation" r:id="rId6" imgW="253800" imgH="152280" progId="Equation.DSMT4">
                  <p:embed/>
                </p:oleObj>
              </mc:Choice>
              <mc:Fallback>
                <p:oleObj name="Equation" r:id="rId6" imgW="253800" imgH="152280" progId="Equation.DSMT4">
                  <p:embed/>
                  <p:pic>
                    <p:nvPicPr>
                      <p:cNvPr id="39732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124200"/>
                        <a:ext cx="719138" cy="428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2" name="Object 10"/>
          <p:cNvGraphicFramePr>
            <a:graphicFrameLocks noChangeAspect="1"/>
          </p:cNvGraphicFramePr>
          <p:nvPr/>
        </p:nvGraphicFramePr>
        <p:xfrm>
          <a:off x="5257800" y="4792662"/>
          <a:ext cx="1323975" cy="388938"/>
        </p:xfrm>
        <a:graphic>
          <a:graphicData uri="http://schemas.openxmlformats.org/presentationml/2006/ole">
            <mc:AlternateContent xmlns:mc="http://schemas.openxmlformats.org/markup-compatibility/2006">
              <mc:Choice xmlns:v="urn:schemas-microsoft-com:vml" Requires="v">
                <p:oleObj spid="_x0000_s324943" name="Equation" r:id="rId8" imgW="558720" imgH="164880" progId="Equation.DSMT4">
                  <p:embed/>
                </p:oleObj>
              </mc:Choice>
              <mc:Fallback>
                <p:oleObj name="Equation" r:id="rId8" imgW="558720" imgH="164880" progId="Equation.DSMT4">
                  <p:embed/>
                  <p:pic>
                    <p:nvPicPr>
                      <p:cNvPr id="39732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792662"/>
                        <a:ext cx="1323975" cy="388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mc:AlternateContent xmlns:mc="http://schemas.openxmlformats.org/markup-compatibility/2006">
              <mc:Choice xmlns:v="urn:schemas-microsoft-com:vml" Requires="v">
                <p:oleObj spid="_x0000_s324944" name="Equation" r:id="rId10" imgW="342720" imgH="368280" progId="Equation.DSMT4">
                  <p:embed/>
                </p:oleObj>
              </mc:Choice>
              <mc:Fallback>
                <p:oleObj name="Equation" r:id="rId10" imgW="342720" imgH="368280" progId="Equation.DSMT4">
                  <p:embed/>
                  <p:pic>
                    <p:nvPicPr>
                      <p:cNvPr id="39732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819400"/>
                        <a:ext cx="969963" cy="1038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48794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Nov. 18,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8008" y="786"/>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34186"/>
            <a:ext cx="8839200" cy="5561814"/>
          </a:xfrm>
        </p:spPr>
        <p:txBody>
          <a:bodyPr/>
          <a:lstStyle/>
          <a:p>
            <a:pPr eaLnBrk="1" hangingPunct="1">
              <a:spcBef>
                <a:spcPts val="200"/>
              </a:spcBef>
            </a:pPr>
            <a:r>
              <a:rPr lang="en-US" sz="3600" dirty="0"/>
              <a:t>Reading assignments: CH28.6 – 10  </a:t>
            </a:r>
          </a:p>
          <a:p>
            <a:pPr eaLnBrk="1" hangingPunct="1">
              <a:spcBef>
                <a:spcPts val="200"/>
              </a:spcBef>
            </a:pPr>
            <a:r>
              <a:rPr lang="en-US" sz="3600" dirty="0"/>
              <a:t>Quiz 4 on Quest</a:t>
            </a:r>
          </a:p>
          <a:p>
            <a:pPr lvl="1" eaLnBrk="1" hangingPunct="1">
              <a:spcBef>
                <a:spcPts val="200"/>
              </a:spcBef>
            </a:pPr>
            <a:r>
              <a:rPr lang="en-US" sz="3200" dirty="0"/>
              <a:t>Beginning of the class Monday, Nov. 30</a:t>
            </a:r>
          </a:p>
          <a:p>
            <a:pPr lvl="1" eaLnBrk="1" hangingPunct="1">
              <a:spcBef>
                <a:spcPts val="200"/>
              </a:spcBef>
            </a:pPr>
            <a:r>
              <a:rPr lang="en-US" sz="3200" dirty="0"/>
              <a:t>Covers: CH27.4 – what we finish Monday, Nov. 23</a:t>
            </a:r>
          </a:p>
          <a:p>
            <a:pPr lvl="1" eaLnBrk="1" hangingPunct="1">
              <a:spcBef>
                <a:spcPts val="200"/>
              </a:spcBef>
            </a:pPr>
            <a:r>
              <a:rPr lang="en-US" sz="3200" dirty="0"/>
              <a:t>BYOF</a:t>
            </a:r>
          </a:p>
          <a:p>
            <a:pPr eaLnBrk="1" hangingPunct="1">
              <a:spcBef>
                <a:spcPts val="200"/>
              </a:spcBef>
            </a:pPr>
            <a:r>
              <a:rPr lang="en-US" sz="3600" dirty="0"/>
              <a:t>No class next Wednesday, Nov. 25</a:t>
            </a:r>
          </a:p>
          <a:p>
            <a:pPr eaLnBrk="1" hangingPunct="1">
              <a:spcBef>
                <a:spcPts val="200"/>
              </a:spcBef>
            </a:pPr>
            <a:r>
              <a:rPr lang="en-US" sz="3600" dirty="0"/>
              <a:t>The final comprehensive exam date and time</a:t>
            </a:r>
          </a:p>
          <a:p>
            <a:pPr lvl="1" eaLnBrk="1" hangingPunct="1">
              <a:spcBef>
                <a:spcPts val="200"/>
              </a:spcBef>
            </a:pPr>
            <a:r>
              <a:rPr lang="en-US" sz="3200" dirty="0"/>
              <a:t>11am – 12:30pm, 90min, Wed. Dec. 16</a:t>
            </a:r>
          </a:p>
          <a:p>
            <a:pPr lvl="1" eaLnBrk="1" hangingPunct="1">
              <a:spcBef>
                <a:spcPts val="200"/>
              </a:spcBef>
            </a:pPr>
            <a:r>
              <a:rPr lang="en-US" sz="3200" dirty="0"/>
              <a:t>Same number of problems as in 80min exam</a:t>
            </a:r>
          </a:p>
          <a:p>
            <a:pPr lvl="1" eaLnBrk="1" hangingPunct="1">
              <a:spcBef>
                <a:spcPts val="200"/>
              </a:spcBef>
            </a:pPr>
            <a:r>
              <a:rPr lang="en-US" sz="3200" dirty="0"/>
              <a:t>No class Monday, Dec. 14</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Nov. 18,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6540135E-66BE-DD42-9FA7-519E3CE468D0}" type="slidenum">
              <a:rPr lang="en-US"/>
              <a:pPr/>
              <a:t>3</a:t>
            </a:fld>
            <a:endParaRPr lang="en-US"/>
          </a:p>
        </p:txBody>
      </p:sp>
      <p:sp>
        <p:nvSpPr>
          <p:cNvPr id="381954" name="Rectangle 2"/>
          <p:cNvSpPr>
            <a:spLocks noGrp="1" noChangeArrowheads="1"/>
          </p:cNvSpPr>
          <p:nvPr>
            <p:ph type="title"/>
          </p:nvPr>
        </p:nvSpPr>
        <p:spPr>
          <a:xfrm>
            <a:off x="381000" y="76200"/>
            <a:ext cx="8534400" cy="609600"/>
          </a:xfrm>
        </p:spPr>
        <p:txBody>
          <a:bodyPr/>
          <a:lstStyle/>
          <a:p>
            <a:r>
              <a:rPr lang="en-US" dirty="0"/>
              <a:t>Some Basic Formulae</a:t>
            </a:r>
          </a:p>
        </p:txBody>
      </p:sp>
      <p:graphicFrame>
        <p:nvGraphicFramePr>
          <p:cNvPr id="3819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2987" name="Equation" r:id="rId3" imgW="914400" imgH="190080" progId="Equation.DSMT4">
                  <p:embed/>
                </p:oleObj>
              </mc:Choice>
              <mc:Fallback>
                <p:oleObj name="Equation" r:id="rId3" imgW="914400" imgH="190080" progId="Equation.DSMT4">
                  <p:embed/>
                  <p:pic>
                    <p:nvPicPr>
                      <p:cNvPr id="3819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2988" name="Equation" r:id="rId5" imgW="914400" imgH="190080" progId="Equation.DSMT4">
                  <p:embed/>
                </p:oleObj>
              </mc:Choice>
              <mc:Fallback>
                <p:oleObj name="Equation" r:id="rId5" imgW="914400" imgH="190080" progId="Equation.DSMT4">
                  <p:embed/>
                  <p:pic>
                    <p:nvPicPr>
                      <p:cNvPr id="3819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2989" name="Equation" r:id="rId6" imgW="914400" imgH="190080" progId="Equation.DSMT4">
                  <p:embed/>
                </p:oleObj>
              </mc:Choice>
              <mc:Fallback>
                <p:oleObj name="Equation" r:id="rId6" imgW="914400" imgH="190080" progId="Equation.DSMT4">
                  <p:embed/>
                  <p:pic>
                    <p:nvPicPr>
                      <p:cNvPr id="38195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81958" name="Rectangle 6"/>
          <p:cNvSpPr>
            <a:spLocks noGrp="1" noChangeArrowheads="1"/>
          </p:cNvSpPr>
          <p:nvPr>
            <p:ph type="body" idx="1"/>
          </p:nvPr>
        </p:nvSpPr>
        <p:spPr>
          <a:xfrm>
            <a:off x="228600" y="752345"/>
            <a:ext cx="8686800" cy="5410200"/>
          </a:xfrm>
        </p:spPr>
        <p:txBody>
          <a:bodyPr/>
          <a:lstStyle/>
          <a:p>
            <a:r>
              <a:rPr lang="en-US" sz="2800" dirty="0"/>
              <a:t>The force due to a uniform magnetic field </a:t>
            </a:r>
            <a:r>
              <a:rPr lang="en-US" sz="2800" b="1" u="sng" dirty="0">
                <a:solidFill>
                  <a:srgbClr val="FF0000"/>
                </a:solidFill>
                <a:latin typeface="Monotype Corsiva" charset="0"/>
              </a:rPr>
              <a:t>B</a:t>
            </a:r>
            <a:r>
              <a:rPr lang="en-US" sz="2800" dirty="0">
                <a:solidFill>
                  <a:srgbClr val="FF0000"/>
                </a:solidFill>
                <a:latin typeface="Monotype Corsiva" charset="0"/>
              </a:rPr>
              <a:t> </a:t>
            </a:r>
            <a:r>
              <a:rPr lang="en-US" sz="2800" dirty="0"/>
              <a:t>on the wire carrying current </a:t>
            </a:r>
            <a:r>
              <a:rPr lang="en-US" sz="2800" b="1" u="sng" dirty="0">
                <a:solidFill>
                  <a:srgbClr val="FF0000"/>
                </a:solidFill>
                <a:latin typeface="Monotype Corsiva" charset="0"/>
              </a:rPr>
              <a:t>I</a:t>
            </a:r>
            <a:r>
              <a:rPr lang="en-US" sz="2800" dirty="0"/>
              <a:t> in the wire w/ length </a:t>
            </a:r>
            <a:r>
              <a:rPr lang="en-US" sz="2800" b="1" u="sng" dirty="0">
                <a:solidFill>
                  <a:srgbClr val="FF0000"/>
                </a:solidFill>
                <a:latin typeface="Monotype Corsiva" charset="0"/>
              </a:rPr>
              <a:t>l</a:t>
            </a:r>
            <a:r>
              <a:rPr lang="en-US" sz="2800" u="sng" dirty="0">
                <a:solidFill>
                  <a:srgbClr val="FF0000"/>
                </a:solidFill>
              </a:rPr>
              <a:t> </a:t>
            </a:r>
            <a:r>
              <a:rPr lang="en-US" sz="2800" dirty="0"/>
              <a:t> immersed in the field</a:t>
            </a:r>
          </a:p>
          <a:p>
            <a:endParaRPr lang="en-US" sz="2800" dirty="0"/>
          </a:p>
          <a:p>
            <a:endParaRPr lang="en-US" sz="2800" dirty="0"/>
          </a:p>
          <a:p>
            <a:endParaRPr lang="en-US" sz="2800" dirty="0"/>
          </a:p>
          <a:p>
            <a:r>
              <a:rPr lang="en-US" sz="2800" dirty="0"/>
              <a:t>Magnetic field at distance </a:t>
            </a:r>
            <a:r>
              <a:rPr lang="en-US" sz="2800" b="1" i="1" u="sng" dirty="0">
                <a:solidFill>
                  <a:srgbClr val="FF0000"/>
                </a:solidFill>
              </a:rPr>
              <a:t>r</a:t>
            </a:r>
            <a:r>
              <a:rPr lang="en-US" sz="2800" dirty="0"/>
              <a:t> from the wire generated by the current </a:t>
            </a:r>
            <a:r>
              <a:rPr lang="en-US" sz="2800" b="1" u="sng" dirty="0">
                <a:solidFill>
                  <a:srgbClr val="FF0000"/>
                </a:solidFill>
                <a:latin typeface="Monotype Corsiva" charset="0"/>
              </a:rPr>
              <a:t>I  </a:t>
            </a:r>
            <a:r>
              <a:rPr lang="en-US" sz="2800" dirty="0"/>
              <a:t>flowing in the wire</a:t>
            </a:r>
          </a:p>
          <a:p>
            <a:pPr lvl="1"/>
            <a:endParaRPr lang="en-US" sz="2400" dirty="0"/>
          </a:p>
          <a:p>
            <a:pPr lvl="1"/>
            <a:endParaRPr lang="en-US" sz="2400" dirty="0"/>
          </a:p>
          <a:p>
            <a:pPr marL="457200" lvl="1" indent="0">
              <a:buNone/>
            </a:pPr>
            <a:endParaRPr lang="en-US" sz="2400" dirty="0"/>
          </a:p>
          <a:p>
            <a:pPr lvl="1"/>
            <a:r>
              <a:rPr lang="en-US" sz="2400" dirty="0">
                <a:solidFill>
                  <a:srgbClr val="FF0000"/>
                </a:solidFill>
                <a:latin typeface="Symbol" charset="2"/>
              </a:rPr>
              <a:t>μ</a:t>
            </a:r>
            <a:r>
              <a:rPr lang="en-US" sz="2400" baseline="-25000" dirty="0">
                <a:solidFill>
                  <a:srgbClr val="FF0000"/>
                </a:solidFill>
              </a:rPr>
              <a:t>0</a:t>
            </a:r>
            <a:r>
              <a:rPr lang="en-US" sz="2400" dirty="0">
                <a:solidFill>
                  <a:srgbClr val="FF0000"/>
                </a:solidFill>
              </a:rPr>
              <a:t> is the permeability of free space  </a:t>
            </a:r>
          </a:p>
        </p:txBody>
      </p:sp>
      <p:graphicFrame>
        <p:nvGraphicFramePr>
          <p:cNvPr id="38195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2990" name="Equation" r:id="rId7" imgW="914400" imgH="190080" progId="Equation.DSMT4">
                  <p:embed/>
                </p:oleObj>
              </mc:Choice>
              <mc:Fallback>
                <p:oleObj name="Equation" r:id="rId7" imgW="914400" imgH="190080" progId="Equation.DSMT4">
                  <p:embed/>
                  <p:pic>
                    <p:nvPicPr>
                      <p:cNvPr id="38195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61" name="Object 9"/>
          <p:cNvGraphicFramePr>
            <a:graphicFrameLocks noChangeAspect="1"/>
          </p:cNvGraphicFramePr>
          <p:nvPr>
            <p:extLst>
              <p:ext uri="{D42A27DB-BD31-4B8C-83A1-F6EECF244321}">
                <p14:modId xmlns:p14="http://schemas.microsoft.com/office/powerpoint/2010/main" val="4289925771"/>
              </p:ext>
            </p:extLst>
          </p:nvPr>
        </p:nvGraphicFramePr>
        <p:xfrm>
          <a:off x="3271043" y="4264931"/>
          <a:ext cx="1642199" cy="1133464"/>
        </p:xfrm>
        <a:graphic>
          <a:graphicData uri="http://schemas.openxmlformats.org/presentationml/2006/ole">
            <mc:AlternateContent xmlns:mc="http://schemas.openxmlformats.org/markup-compatibility/2006">
              <mc:Choice xmlns:v="urn:schemas-microsoft-com:vml" Requires="v">
                <p:oleObj spid="_x0000_s312991" name="Equation" r:id="rId8" imgW="533160" imgH="368280" progId="Equation.DSMT4">
                  <p:embed/>
                </p:oleObj>
              </mc:Choice>
              <mc:Fallback>
                <p:oleObj name="Equation" r:id="rId8" imgW="533160" imgH="368280" progId="Equation.DSMT4">
                  <p:embed/>
                  <p:pic>
                    <p:nvPicPr>
                      <p:cNvPr id="38196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1043" y="4264931"/>
                        <a:ext cx="1642199" cy="1133464"/>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1962" name="Object 10"/>
          <p:cNvGraphicFramePr>
            <a:graphicFrameLocks noChangeAspect="1"/>
          </p:cNvGraphicFramePr>
          <p:nvPr>
            <p:extLst>
              <p:ext uri="{D42A27DB-BD31-4B8C-83A1-F6EECF244321}">
                <p14:modId xmlns:p14="http://schemas.microsoft.com/office/powerpoint/2010/main" val="2234914183"/>
              </p:ext>
            </p:extLst>
          </p:nvPr>
        </p:nvGraphicFramePr>
        <p:xfrm>
          <a:off x="5105400" y="5463775"/>
          <a:ext cx="3141662" cy="549275"/>
        </p:xfrm>
        <a:graphic>
          <a:graphicData uri="http://schemas.openxmlformats.org/presentationml/2006/ole">
            <mc:AlternateContent xmlns:mc="http://schemas.openxmlformats.org/markup-compatibility/2006">
              <mc:Choice xmlns:v="urn:schemas-microsoft-com:vml" Requires="v">
                <p:oleObj spid="_x0000_s312992" name="Equation" r:id="rId10" imgW="1307880" imgH="228600" progId="Equation.DSMT4">
                  <p:embed/>
                </p:oleObj>
              </mc:Choice>
              <mc:Fallback>
                <p:oleObj name="Equation" r:id="rId10" imgW="1307880" imgH="228600" progId="Equation.DSMT4">
                  <p:embed/>
                  <p:pic>
                    <p:nvPicPr>
                      <p:cNvPr id="38196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5463775"/>
                        <a:ext cx="3141662"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16" name="Object 7">
            <a:extLst>
              <a:ext uri="{FF2B5EF4-FFF2-40B4-BE49-F238E27FC236}">
                <a16:creationId xmlns:a16="http://schemas.microsoft.com/office/drawing/2014/main" id="{ED012BBE-3089-BF4A-BBED-2A03F73713F0}"/>
              </a:ext>
            </a:extLst>
          </p:cNvPr>
          <p:cNvGraphicFramePr>
            <a:graphicFrameLocks noChangeAspect="1"/>
          </p:cNvGraphicFramePr>
          <p:nvPr>
            <p:extLst>
              <p:ext uri="{D42A27DB-BD31-4B8C-83A1-F6EECF244321}">
                <p14:modId xmlns:p14="http://schemas.microsoft.com/office/powerpoint/2010/main" val="1134308217"/>
              </p:ext>
            </p:extLst>
          </p:nvPr>
        </p:nvGraphicFramePr>
        <p:xfrm>
          <a:off x="2972197" y="1733549"/>
          <a:ext cx="3018627" cy="665163"/>
        </p:xfrm>
        <a:graphic>
          <a:graphicData uri="http://schemas.openxmlformats.org/presentationml/2006/ole">
            <mc:AlternateContent xmlns:mc="http://schemas.openxmlformats.org/markup-compatibility/2006">
              <mc:Choice xmlns:v="urn:schemas-microsoft-com:vml" Requires="v">
                <p:oleObj spid="_x0000_s312993" name="Equation" r:id="rId12" imgW="749160" imgH="164880" progId="Equation.DSMT4">
                  <p:embed/>
                </p:oleObj>
              </mc:Choice>
              <mc:Fallback>
                <p:oleObj name="Equation" r:id="rId12" imgW="749160" imgH="164880" progId="Equation.DSMT4">
                  <p:embed/>
                  <p:pic>
                    <p:nvPicPr>
                      <p:cNvPr id="355335"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2197" y="1733549"/>
                        <a:ext cx="3018627" cy="665163"/>
                      </a:xfrm>
                      <a:prstGeom prst="rect">
                        <a:avLst/>
                      </a:prstGeom>
                      <a:noFill/>
                      <a:ln>
                        <a:noFill/>
                      </a:ln>
                    </p:spPr>
                  </p:pic>
                </p:oleObj>
              </mc:Fallback>
            </mc:AlternateContent>
          </a:graphicData>
        </a:graphic>
      </p:graphicFrame>
      <p:graphicFrame>
        <p:nvGraphicFramePr>
          <p:cNvPr id="17" name="Object 11">
            <a:extLst>
              <a:ext uri="{FF2B5EF4-FFF2-40B4-BE49-F238E27FC236}">
                <a16:creationId xmlns:a16="http://schemas.microsoft.com/office/drawing/2014/main" id="{293467F8-71EC-384F-851A-E0F141B02D0C}"/>
              </a:ext>
            </a:extLst>
          </p:cNvPr>
          <p:cNvGraphicFramePr>
            <a:graphicFrameLocks noChangeAspect="1"/>
          </p:cNvGraphicFramePr>
          <p:nvPr>
            <p:extLst>
              <p:ext uri="{D42A27DB-BD31-4B8C-83A1-F6EECF244321}">
                <p14:modId xmlns:p14="http://schemas.microsoft.com/office/powerpoint/2010/main" val="762219743"/>
              </p:ext>
            </p:extLst>
          </p:nvPr>
        </p:nvGraphicFramePr>
        <p:xfrm>
          <a:off x="3271043" y="2525392"/>
          <a:ext cx="2268538" cy="725079"/>
        </p:xfrm>
        <a:graphic>
          <a:graphicData uri="http://schemas.openxmlformats.org/presentationml/2006/ole">
            <mc:AlternateContent xmlns:mc="http://schemas.openxmlformats.org/markup-compatibility/2006">
              <mc:Choice xmlns:v="urn:schemas-microsoft-com:vml" Requires="v">
                <p:oleObj spid="_x0000_s312994" name="Equation" r:id="rId14" imgW="634680" imgH="203040" progId="Equation.DSMT4">
                  <p:embed/>
                </p:oleObj>
              </mc:Choice>
              <mc:Fallback>
                <p:oleObj name="Equation" r:id="rId14" imgW="634680" imgH="203040" progId="Equation.DSMT4">
                  <p:embed/>
                  <p:pic>
                    <p:nvPicPr>
                      <p:cNvPr id="355339"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1043" y="2525392"/>
                        <a:ext cx="2268538" cy="725079"/>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3862572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FG28_003"/>
          <p:cNvPicPr>
            <a:picLocks noChangeAspect="1" noChangeArrowheads="1"/>
          </p:cNvPicPr>
          <p:nvPr/>
        </p:nvPicPr>
        <p:blipFill>
          <a:blip r:embed="rId4"/>
          <a:srcRect/>
          <a:stretch>
            <a:fillRect/>
          </a:stretch>
        </p:blipFill>
        <p:spPr bwMode="auto">
          <a:xfrm>
            <a:off x="6705600" y="2209800"/>
            <a:ext cx="2971800" cy="1924050"/>
          </a:xfrm>
          <a:prstGeom prst="rect">
            <a:avLst/>
          </a:prstGeom>
          <a:noFill/>
        </p:spPr>
      </p:pic>
      <p:sp>
        <p:nvSpPr>
          <p:cNvPr id="384007" name="Rectangle 7"/>
          <p:cNvSpPr>
            <a:spLocks noGrp="1" noChangeArrowheads="1"/>
          </p:cNvSpPr>
          <p:nvPr>
            <p:ph type="body" idx="1"/>
          </p:nvPr>
        </p:nvSpPr>
        <p:spPr>
          <a:xfrm>
            <a:off x="381000" y="762000"/>
            <a:ext cx="8382000" cy="5410200"/>
          </a:xfrm>
        </p:spPr>
        <p:txBody>
          <a:bodyPr/>
          <a:lstStyle/>
          <a:p>
            <a:r>
              <a:rPr lang="en-US" sz="2800" dirty="0"/>
              <a:t>We have learned that a wire carrying the electric current produces magnetic field</a:t>
            </a:r>
          </a:p>
          <a:p>
            <a:r>
              <a:rPr lang="en-US" sz="2800" dirty="0"/>
              <a:t>Now what do you think will happen if we place two current carrying wires next to each other?</a:t>
            </a:r>
          </a:p>
          <a:p>
            <a:pPr lvl="1"/>
            <a:r>
              <a:rPr lang="en-US" sz="2400" dirty="0"/>
              <a:t>They will exert force onto each other.  Repel or attract?</a:t>
            </a:r>
          </a:p>
          <a:p>
            <a:pPr lvl="1"/>
            <a:r>
              <a:rPr lang="en-US" sz="2400" dirty="0"/>
              <a:t>Depending on the direction of the currents</a:t>
            </a:r>
          </a:p>
          <a:p>
            <a:r>
              <a:rPr lang="en-US" sz="2800" dirty="0"/>
              <a:t>This was first pointed out by </a:t>
            </a:r>
            <a:r>
              <a:rPr lang="en-US" sz="2800" dirty="0" err="1"/>
              <a:t>Ampére</a:t>
            </a:r>
            <a:r>
              <a:rPr lang="en-US" sz="2800" dirty="0"/>
              <a:t>.</a:t>
            </a:r>
          </a:p>
          <a:p>
            <a:r>
              <a:rPr lang="en-US" sz="2800" dirty="0"/>
              <a:t>Let’s consider two long parallel conductors separated by a distance </a:t>
            </a:r>
            <a:r>
              <a:rPr lang="en-US" sz="2800" b="1" dirty="0" err="1">
                <a:solidFill>
                  <a:srgbClr val="FF0000"/>
                </a:solidFill>
              </a:rPr>
              <a:t>d</a:t>
            </a:r>
            <a:r>
              <a:rPr lang="en-US" sz="2800" dirty="0"/>
              <a:t>, carrying currents </a:t>
            </a:r>
            <a:r>
              <a:rPr lang="en-US" sz="2800" b="1" dirty="0">
                <a:solidFill>
                  <a:srgbClr val="FF0000"/>
                </a:solidFill>
                <a:latin typeface="Monotype Corsiva" charset="0"/>
              </a:rPr>
              <a:t>I</a:t>
            </a:r>
            <a:r>
              <a:rPr lang="en-US" sz="2800" b="1" baseline="-25000" dirty="0">
                <a:solidFill>
                  <a:srgbClr val="FF0000"/>
                </a:solidFill>
              </a:rPr>
              <a:t>1</a:t>
            </a:r>
            <a:r>
              <a:rPr lang="en-US" sz="2800" dirty="0"/>
              <a:t> and </a:t>
            </a:r>
            <a:r>
              <a:rPr lang="en-US" sz="2800" b="1" dirty="0">
                <a:solidFill>
                  <a:srgbClr val="FF0000"/>
                </a:solidFill>
                <a:latin typeface="Monotype Corsiva" charset="0"/>
              </a:rPr>
              <a:t>I</a:t>
            </a:r>
            <a:r>
              <a:rPr lang="en-US" sz="2800" b="1" baseline="-25000" dirty="0">
                <a:solidFill>
                  <a:srgbClr val="FF0000"/>
                </a:solidFill>
              </a:rPr>
              <a:t>2</a:t>
            </a:r>
            <a:r>
              <a:rPr lang="en-US" sz="2800" dirty="0"/>
              <a:t>.</a:t>
            </a:r>
          </a:p>
          <a:p>
            <a:r>
              <a:rPr lang="en-US" sz="2800" dirty="0"/>
              <a:t>At the location of the second conductor, the magnitude of the magnetic field produced by </a:t>
            </a:r>
            <a:r>
              <a:rPr lang="en-US" sz="2800" dirty="0">
                <a:solidFill>
                  <a:srgbClr val="FF0000"/>
                </a:solidFill>
                <a:latin typeface="Monotype Corsiva" charset="0"/>
              </a:rPr>
              <a:t>I</a:t>
            </a:r>
            <a:r>
              <a:rPr lang="en-US" sz="2800" baseline="-25000" dirty="0">
                <a:solidFill>
                  <a:srgbClr val="FF0000"/>
                </a:solidFill>
              </a:rPr>
              <a:t>1</a:t>
            </a:r>
            <a:r>
              <a:rPr lang="en-US" sz="2800" dirty="0"/>
              <a:t> is </a:t>
            </a:r>
          </a:p>
        </p:txBody>
      </p:sp>
      <p:sp>
        <p:nvSpPr>
          <p:cNvPr id="10" name="Date Placeholder 3"/>
          <p:cNvSpPr>
            <a:spLocks noGrp="1"/>
          </p:cNvSpPr>
          <p:nvPr>
            <p:ph type="dt" sz="half" idx="10"/>
          </p:nvPr>
        </p:nvSpPr>
        <p:spPr/>
        <p:txBody>
          <a:bodyPr/>
          <a:lstStyle/>
          <a:p>
            <a:r>
              <a:rPr lang="en-US"/>
              <a:t>Wednesday, Nov. 18, 2020</a:t>
            </a:r>
          </a:p>
        </p:txBody>
      </p:sp>
      <p:sp>
        <p:nvSpPr>
          <p:cNvPr id="11" name="Footer Placeholder 4"/>
          <p:cNvSpPr>
            <a:spLocks noGrp="1"/>
          </p:cNvSpPr>
          <p:nvPr>
            <p:ph type="ftr" sz="quarter" idx="11"/>
          </p:nvPr>
        </p:nvSpPr>
        <p:spPr/>
        <p:txBody>
          <a:bodyPr/>
          <a:lstStyle/>
          <a:p>
            <a:r>
              <a:rPr lang="de-DE"/>
              <a:t>PHYS 1444-002, Fall 2020                    Dr. Jaehoon Yu</a:t>
            </a:r>
            <a:endParaRPr lang="en-US"/>
          </a:p>
        </p:txBody>
      </p:sp>
      <p:sp>
        <p:nvSpPr>
          <p:cNvPr id="12" name="Slide Number Placeholder 5"/>
          <p:cNvSpPr>
            <a:spLocks noGrp="1"/>
          </p:cNvSpPr>
          <p:nvPr>
            <p:ph type="sldNum" sz="quarter" idx="12"/>
          </p:nvPr>
        </p:nvSpPr>
        <p:spPr/>
        <p:txBody>
          <a:bodyPr/>
          <a:lstStyle/>
          <a:p>
            <a:fld id="{278684D6-210B-4244-9193-57EE934F286E}" type="slidenum">
              <a:rPr lang="en-US"/>
              <a:pPr/>
              <a:t>4</a:t>
            </a:fld>
            <a:endParaRPr lang="en-US"/>
          </a:p>
        </p:txBody>
      </p:sp>
      <p:sp>
        <p:nvSpPr>
          <p:cNvPr id="384003" name="Rectangle 3"/>
          <p:cNvSpPr>
            <a:spLocks noGrp="1" noChangeArrowheads="1"/>
          </p:cNvSpPr>
          <p:nvPr>
            <p:ph type="title"/>
          </p:nvPr>
        </p:nvSpPr>
        <p:spPr>
          <a:xfrm>
            <a:off x="381000" y="76200"/>
            <a:ext cx="8534400" cy="609600"/>
          </a:xfrm>
        </p:spPr>
        <p:txBody>
          <a:bodyPr/>
          <a:lstStyle/>
          <a:p>
            <a:r>
              <a:rPr lang="en-US"/>
              <a:t>Force Between Two Parallel Wires</a:t>
            </a:r>
          </a:p>
        </p:txBody>
      </p:sp>
      <p:graphicFrame>
        <p:nvGraphicFramePr>
          <p:cNvPr id="38400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4784" name="Equation" r:id="rId5" imgW="914400" imgH="190080" progId="Equation.DSMT4">
                  <p:embed/>
                </p:oleObj>
              </mc:Choice>
              <mc:Fallback>
                <p:oleObj name="Equation" r:id="rId5" imgW="914400" imgH="190080" progId="Equation.DSMT4">
                  <p:embed/>
                  <p:pic>
                    <p:nvPicPr>
                      <p:cNvPr id="38400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4785" name="Equation" r:id="rId7" imgW="914400" imgH="190080" progId="Equation.DSMT4">
                  <p:embed/>
                </p:oleObj>
              </mc:Choice>
              <mc:Fallback>
                <p:oleObj name="Equation" r:id="rId7" imgW="914400" imgH="190080" progId="Equation.DSMT4">
                  <p:embed/>
                  <p:pic>
                    <p:nvPicPr>
                      <p:cNvPr id="3840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4786" name="Equation" r:id="rId8" imgW="914400" imgH="190080" progId="Equation.DSMT4">
                  <p:embed/>
                </p:oleObj>
              </mc:Choice>
              <mc:Fallback>
                <p:oleObj name="Equation" r:id="rId8" imgW="914400" imgH="190080" progId="Equation.DSMT4">
                  <p:embed/>
                  <p:pic>
                    <p:nvPicPr>
                      <p:cNvPr id="3840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4787" name="Equation" r:id="rId9" imgW="914400" imgH="190080" progId="Equation.DSMT4">
                  <p:embed/>
                </p:oleObj>
              </mc:Choice>
              <mc:Fallback>
                <p:oleObj name="Equation" r:id="rId9" imgW="914400" imgH="190080" progId="Equation.DSMT4">
                  <p:embed/>
                  <p:pic>
                    <p:nvPicPr>
                      <p:cNvPr id="38400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9" name="Object 9"/>
          <p:cNvGraphicFramePr>
            <a:graphicFrameLocks noChangeAspect="1"/>
          </p:cNvGraphicFramePr>
          <p:nvPr/>
        </p:nvGraphicFramePr>
        <p:xfrm>
          <a:off x="5653087" y="5410200"/>
          <a:ext cx="1433513" cy="884238"/>
        </p:xfrm>
        <a:graphic>
          <a:graphicData uri="http://schemas.openxmlformats.org/presentationml/2006/ole">
            <mc:AlternateContent xmlns:mc="http://schemas.openxmlformats.org/markup-compatibility/2006">
              <mc:Choice xmlns:v="urn:schemas-microsoft-com:vml" Requires="v">
                <p:oleObj spid="_x0000_s314788" name="Equation" r:id="rId10" imgW="596880" imgH="368280" progId="Equation.DSMT4">
                  <p:embed/>
                </p:oleObj>
              </mc:Choice>
              <mc:Fallback>
                <p:oleObj name="Equation" r:id="rId10" imgW="596880" imgH="368280" progId="Equation.DSMT4">
                  <p:embed/>
                  <p:pic>
                    <p:nvPicPr>
                      <p:cNvPr id="384009"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3087" y="5410200"/>
                        <a:ext cx="1433513" cy="884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 name="Picture 2" descr="Icon&#10;&#10;Description automatically generated">
            <a:extLst>
              <a:ext uri="{FF2B5EF4-FFF2-40B4-BE49-F238E27FC236}">
                <a16:creationId xmlns:a16="http://schemas.microsoft.com/office/drawing/2014/main" id="{D5867A03-7CA3-2A47-BDB3-9771E2FFAB91}"/>
              </a:ext>
            </a:extLst>
          </p:cNvPr>
          <p:cNvPicPr>
            <a:picLocks noChangeAspect="1"/>
          </p:cNvPicPr>
          <p:nvPr/>
        </p:nvPicPr>
        <p:blipFill>
          <a:blip r:embed="rId12"/>
          <a:stretch>
            <a:fillRect/>
          </a:stretch>
        </p:blipFill>
        <p:spPr>
          <a:xfrm flipH="1">
            <a:off x="8872062" y="2514600"/>
            <a:ext cx="348138" cy="368300"/>
          </a:xfrm>
          <a:prstGeom prst="rect">
            <a:avLst/>
          </a:prstGeom>
        </p:spPr>
      </p:pic>
      <p:pic>
        <p:nvPicPr>
          <p:cNvPr id="5" name="Picture 4" descr="Icon&#10;&#10;Description automatically generated">
            <a:extLst>
              <a:ext uri="{FF2B5EF4-FFF2-40B4-BE49-F238E27FC236}">
                <a16:creationId xmlns:a16="http://schemas.microsoft.com/office/drawing/2014/main" id="{B65338CE-D5CE-C346-9100-3AA4FD88BA58}"/>
              </a:ext>
            </a:extLst>
          </p:cNvPr>
          <p:cNvPicPr>
            <a:picLocks noChangeAspect="1"/>
          </p:cNvPicPr>
          <p:nvPr/>
        </p:nvPicPr>
        <p:blipFill>
          <a:blip r:embed="rId13"/>
          <a:stretch>
            <a:fillRect/>
          </a:stretch>
        </p:blipFill>
        <p:spPr>
          <a:xfrm flipH="1">
            <a:off x="7772400" y="2514600"/>
            <a:ext cx="416003" cy="408781"/>
          </a:xfrm>
          <a:prstGeom prst="rect">
            <a:avLst/>
          </a:prstGeom>
        </p:spPr>
      </p:pic>
    </p:spTree>
    <p:extLst>
      <p:ext uri="{BB962C8B-B14F-4D97-AF65-F5344CB8AC3E}">
        <p14:creationId xmlns:p14="http://schemas.microsoft.com/office/powerpoint/2010/main" val="29149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0" name="Rectangle 6"/>
          <p:cNvSpPr>
            <a:spLocks noGrp="1" noChangeArrowheads="1"/>
          </p:cNvSpPr>
          <p:nvPr>
            <p:ph type="body" idx="1"/>
          </p:nvPr>
        </p:nvSpPr>
        <p:spPr>
          <a:xfrm>
            <a:off x="457200" y="762000"/>
            <a:ext cx="8229600" cy="5562600"/>
          </a:xfrm>
        </p:spPr>
        <p:txBody>
          <a:bodyPr/>
          <a:lstStyle/>
          <a:p>
            <a:pPr>
              <a:lnSpc>
                <a:spcPct val="90000"/>
              </a:lnSpc>
            </a:pPr>
            <a:r>
              <a:rPr lang="en-US" dirty="0"/>
              <a:t>The force </a:t>
            </a:r>
            <a:r>
              <a:rPr lang="en-US" dirty="0">
                <a:solidFill>
                  <a:srgbClr val="FF0000"/>
                </a:solidFill>
              </a:rPr>
              <a:t>F</a:t>
            </a:r>
            <a:r>
              <a:rPr lang="en-US" dirty="0"/>
              <a:t> by a magnetic field </a:t>
            </a:r>
            <a:r>
              <a:rPr lang="en-US" dirty="0">
                <a:solidFill>
                  <a:srgbClr val="FF0000"/>
                </a:solidFill>
              </a:rPr>
              <a:t>B</a:t>
            </a:r>
            <a:r>
              <a:rPr lang="en-US" baseline="-25000" dirty="0">
                <a:solidFill>
                  <a:srgbClr val="FF0000"/>
                </a:solidFill>
              </a:rPr>
              <a:t>1</a:t>
            </a:r>
            <a:r>
              <a:rPr lang="en-US" dirty="0"/>
              <a:t> on a wire of length </a:t>
            </a:r>
            <a:r>
              <a:rPr lang="en-US" dirty="0" err="1">
                <a:solidFill>
                  <a:srgbClr val="FF0000"/>
                </a:solidFill>
                <a:latin typeface="Monotype Corsiva" charset="0"/>
              </a:rPr>
              <a:t>l</a:t>
            </a:r>
            <a:r>
              <a:rPr lang="en-US" dirty="0"/>
              <a:t>, carrying the current </a:t>
            </a:r>
            <a:r>
              <a:rPr lang="en-US" sz="3600" dirty="0">
                <a:solidFill>
                  <a:srgbClr val="FF0000"/>
                </a:solidFill>
                <a:latin typeface="Monotype Corsiva" charset="0"/>
              </a:rPr>
              <a:t>I</a:t>
            </a:r>
            <a:r>
              <a:rPr lang="en-US" baseline="-25000" dirty="0">
                <a:solidFill>
                  <a:srgbClr val="FF0000"/>
                </a:solidFill>
              </a:rPr>
              <a:t>2</a:t>
            </a:r>
            <a:r>
              <a:rPr lang="en-US" dirty="0"/>
              <a:t> when the field and the current are perpendicular to each other is: </a:t>
            </a:r>
          </a:p>
          <a:p>
            <a:pPr lvl="1">
              <a:lnSpc>
                <a:spcPct val="90000"/>
              </a:lnSpc>
            </a:pPr>
            <a:r>
              <a:rPr lang="en-US" dirty="0"/>
              <a:t>So the force per unit length is</a:t>
            </a:r>
          </a:p>
          <a:p>
            <a:pPr lvl="1">
              <a:lnSpc>
                <a:spcPct val="90000"/>
              </a:lnSpc>
            </a:pPr>
            <a:endParaRPr lang="en-US" dirty="0"/>
          </a:p>
          <a:p>
            <a:pPr lvl="1">
              <a:lnSpc>
                <a:spcPct val="90000"/>
              </a:lnSpc>
            </a:pPr>
            <a:r>
              <a:rPr lang="en-US" dirty="0"/>
              <a:t>This force is only due to the magnetic field generated by the wire carrying the current </a:t>
            </a:r>
            <a:r>
              <a:rPr lang="en-US" b="1" dirty="0">
                <a:solidFill>
                  <a:srgbClr val="FF0000"/>
                </a:solidFill>
                <a:latin typeface="Monotype Corsiva" charset="0"/>
              </a:rPr>
              <a:t>I</a:t>
            </a:r>
            <a:r>
              <a:rPr lang="en-US" b="1" baseline="-25000" dirty="0">
                <a:solidFill>
                  <a:srgbClr val="FF0000"/>
                </a:solidFill>
              </a:rPr>
              <a:t>1</a:t>
            </a:r>
          </a:p>
          <a:p>
            <a:pPr lvl="2">
              <a:lnSpc>
                <a:spcPct val="90000"/>
              </a:lnSpc>
            </a:pPr>
            <a:r>
              <a:rPr lang="en-US" dirty="0"/>
              <a:t>There is the force exerted on the wire carrying the current </a:t>
            </a:r>
            <a:r>
              <a:rPr lang="en-US" b="1" dirty="0">
                <a:solidFill>
                  <a:srgbClr val="FF0000"/>
                </a:solidFill>
                <a:latin typeface="Monotype Corsiva" charset="0"/>
              </a:rPr>
              <a:t>I</a:t>
            </a:r>
            <a:r>
              <a:rPr lang="en-US" b="1" baseline="-25000" dirty="0">
                <a:solidFill>
                  <a:srgbClr val="FF0000"/>
                </a:solidFill>
              </a:rPr>
              <a:t>1</a:t>
            </a:r>
            <a:r>
              <a:rPr lang="en-US" dirty="0">
                <a:solidFill>
                  <a:srgbClr val="FF0000"/>
                </a:solidFill>
              </a:rPr>
              <a:t> </a:t>
            </a:r>
            <a:r>
              <a:rPr lang="en-US" dirty="0"/>
              <a:t>by the wire carrying current </a:t>
            </a:r>
            <a:r>
              <a:rPr lang="en-US" b="1" dirty="0">
                <a:solidFill>
                  <a:srgbClr val="FF0000"/>
                </a:solidFill>
                <a:latin typeface="Monotype Corsiva" charset="0"/>
              </a:rPr>
              <a:t>I</a:t>
            </a:r>
            <a:r>
              <a:rPr lang="en-US" b="1" baseline="-25000" dirty="0">
                <a:solidFill>
                  <a:srgbClr val="FF0000"/>
                </a:solidFill>
              </a:rPr>
              <a:t>2</a:t>
            </a:r>
            <a:r>
              <a:rPr lang="en-US" dirty="0"/>
              <a:t> of the same magnitude but in opposite direction </a:t>
            </a:r>
            <a:endParaRPr lang="en-US" dirty="0">
              <a:solidFill>
                <a:srgbClr val="C00000"/>
              </a:solidFill>
            </a:endParaRPr>
          </a:p>
          <a:p>
            <a:pPr>
              <a:lnSpc>
                <a:spcPct val="90000"/>
              </a:lnSpc>
            </a:pPr>
            <a:r>
              <a:rPr lang="en-US" dirty="0"/>
              <a:t>So the force per unit length is</a:t>
            </a:r>
          </a:p>
          <a:p>
            <a:pPr>
              <a:lnSpc>
                <a:spcPct val="90000"/>
              </a:lnSpc>
            </a:pPr>
            <a:r>
              <a:rPr lang="en-US" dirty="0"/>
              <a:t>How about the direction of the force? </a:t>
            </a:r>
            <a:r>
              <a:rPr lang="en-US" sz="1800" dirty="0">
                <a:solidFill>
                  <a:srgbClr val="CC00CC"/>
                </a:solidFill>
              </a:rPr>
              <a:t>(Poll 21)</a:t>
            </a:r>
            <a:endParaRPr lang="en-US" dirty="0">
              <a:solidFill>
                <a:srgbClr val="CC00CC"/>
              </a:solidFill>
            </a:endParaRPr>
          </a:p>
        </p:txBody>
      </p:sp>
      <p:sp>
        <p:nvSpPr>
          <p:cNvPr id="17" name="Date Placeholder 3"/>
          <p:cNvSpPr>
            <a:spLocks noGrp="1"/>
          </p:cNvSpPr>
          <p:nvPr>
            <p:ph type="dt" sz="half" idx="10"/>
          </p:nvPr>
        </p:nvSpPr>
        <p:spPr/>
        <p:txBody>
          <a:bodyPr/>
          <a:lstStyle/>
          <a:p>
            <a:r>
              <a:rPr lang="en-US"/>
              <a:t>Wednesday, Nov. 18, 2020</a:t>
            </a:r>
          </a:p>
        </p:txBody>
      </p:sp>
      <p:sp>
        <p:nvSpPr>
          <p:cNvPr id="18" name="Footer Placeholder 4"/>
          <p:cNvSpPr>
            <a:spLocks noGrp="1"/>
          </p:cNvSpPr>
          <p:nvPr>
            <p:ph type="ftr" sz="quarter" idx="11"/>
          </p:nvPr>
        </p:nvSpPr>
        <p:spPr/>
        <p:txBody>
          <a:bodyPr/>
          <a:lstStyle/>
          <a:p>
            <a:r>
              <a:rPr lang="de-DE"/>
              <a:t>PHYS 1444-002, Fall 2020                    Dr. Jaehoon Yu</a:t>
            </a:r>
            <a:endParaRPr lang="en-US"/>
          </a:p>
        </p:txBody>
      </p:sp>
      <p:sp>
        <p:nvSpPr>
          <p:cNvPr id="19" name="Slide Number Placeholder 5"/>
          <p:cNvSpPr>
            <a:spLocks noGrp="1"/>
          </p:cNvSpPr>
          <p:nvPr>
            <p:ph type="sldNum" sz="quarter" idx="12"/>
          </p:nvPr>
        </p:nvSpPr>
        <p:spPr/>
        <p:txBody>
          <a:bodyPr/>
          <a:lstStyle/>
          <a:p>
            <a:fld id="{F37B6603-C776-DE49-A54C-5B46ED1A71E2}" type="slidenum">
              <a:rPr lang="en-US"/>
              <a:pPr/>
              <a:t>5</a:t>
            </a:fld>
            <a:endParaRPr lang="en-US"/>
          </a:p>
        </p:txBody>
      </p:sp>
      <p:pic>
        <p:nvPicPr>
          <p:cNvPr id="385035" name="Picture 11" descr="FG28_004"/>
          <p:cNvPicPr>
            <a:picLocks noChangeAspect="1" noChangeArrowheads="1"/>
          </p:cNvPicPr>
          <p:nvPr/>
        </p:nvPicPr>
        <p:blipFill>
          <a:blip r:embed="rId3"/>
          <a:srcRect/>
          <a:stretch>
            <a:fillRect/>
          </a:stretch>
        </p:blipFill>
        <p:spPr bwMode="auto">
          <a:xfrm>
            <a:off x="7239000" y="4724400"/>
            <a:ext cx="2057400" cy="1543050"/>
          </a:xfrm>
          <a:prstGeom prst="rect">
            <a:avLst/>
          </a:prstGeom>
          <a:noFill/>
        </p:spPr>
      </p:pic>
      <p:sp>
        <p:nvSpPr>
          <p:cNvPr id="385026" name="Rectangle 2"/>
          <p:cNvSpPr>
            <a:spLocks noGrp="1" noChangeArrowheads="1"/>
          </p:cNvSpPr>
          <p:nvPr>
            <p:ph type="title"/>
          </p:nvPr>
        </p:nvSpPr>
        <p:spPr>
          <a:xfrm>
            <a:off x="381000" y="76200"/>
            <a:ext cx="8534400" cy="609600"/>
          </a:xfrm>
        </p:spPr>
        <p:txBody>
          <a:bodyPr/>
          <a:lstStyle/>
          <a:p>
            <a:r>
              <a:rPr lang="en-US"/>
              <a:t>Force Between Two Parallel Wires</a:t>
            </a:r>
          </a:p>
        </p:txBody>
      </p:sp>
      <p:graphicFrame>
        <p:nvGraphicFramePr>
          <p:cNvPr id="38502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6306" name="Equation" r:id="rId4" imgW="914400" imgH="190080" progId="Equation.DSMT4">
                  <p:embed/>
                </p:oleObj>
              </mc:Choice>
              <mc:Fallback>
                <p:oleObj name="Equation" r:id="rId4" imgW="914400" imgH="190080" progId="Equation.DSMT4">
                  <p:embed/>
                  <p:pic>
                    <p:nvPicPr>
                      <p:cNvPr id="385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6307" name="Equation" r:id="rId6" imgW="914400" imgH="190080" progId="Equation.DSMT4">
                  <p:embed/>
                </p:oleObj>
              </mc:Choice>
              <mc:Fallback>
                <p:oleObj name="Equation" r:id="rId6" imgW="914400" imgH="190080" progId="Equation.DSMT4">
                  <p:embed/>
                  <p:pic>
                    <p:nvPicPr>
                      <p:cNvPr id="3850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6308" name="Equation" r:id="rId7" imgW="914400" imgH="190080" progId="Equation.DSMT4">
                  <p:embed/>
                </p:oleObj>
              </mc:Choice>
              <mc:Fallback>
                <p:oleObj name="Equation" r:id="rId7" imgW="914400" imgH="190080" progId="Equation.DSMT4">
                  <p:embed/>
                  <p:pic>
                    <p:nvPicPr>
                      <p:cNvPr id="3850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6309" name="Equation" r:id="rId8" imgW="914400" imgH="190080" progId="Equation.DSMT4">
                  <p:embed/>
                </p:oleObj>
              </mc:Choice>
              <mc:Fallback>
                <p:oleObj name="Equation" r:id="rId8" imgW="914400" imgH="190080" progId="Equation.DSMT4">
                  <p:embed/>
                  <p:pic>
                    <p:nvPicPr>
                      <p:cNvPr id="38503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2" name="Object 8"/>
          <p:cNvGraphicFramePr>
            <a:graphicFrameLocks noChangeAspect="1"/>
          </p:cNvGraphicFramePr>
          <p:nvPr/>
        </p:nvGraphicFramePr>
        <p:xfrm>
          <a:off x="5181600" y="2209800"/>
          <a:ext cx="782638" cy="987425"/>
        </p:xfrm>
        <a:graphic>
          <a:graphicData uri="http://schemas.openxmlformats.org/presentationml/2006/ole">
            <mc:AlternateContent xmlns:mc="http://schemas.openxmlformats.org/markup-compatibility/2006">
              <mc:Choice xmlns:v="urn:schemas-microsoft-com:vml" Requires="v">
                <p:oleObj spid="_x0000_s316310" name="Equation" r:id="rId9" imgW="291960" imgH="368280" progId="Equation.DSMT4">
                  <p:embed/>
                </p:oleObj>
              </mc:Choice>
              <mc:Fallback>
                <p:oleObj name="Equation" r:id="rId9" imgW="291960" imgH="368280" progId="Equation.DSMT4">
                  <p:embed/>
                  <p:pic>
                    <p:nvPicPr>
                      <p:cNvPr id="38503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2209800"/>
                        <a:ext cx="782638"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3" name="Object 9"/>
          <p:cNvGraphicFramePr>
            <a:graphicFrameLocks noChangeAspect="1"/>
          </p:cNvGraphicFramePr>
          <p:nvPr/>
        </p:nvGraphicFramePr>
        <p:xfrm>
          <a:off x="7620000" y="1795463"/>
          <a:ext cx="711200" cy="406400"/>
        </p:xfrm>
        <a:graphic>
          <a:graphicData uri="http://schemas.openxmlformats.org/presentationml/2006/ole">
            <mc:AlternateContent xmlns:mc="http://schemas.openxmlformats.org/markup-compatibility/2006">
              <mc:Choice xmlns:v="urn:schemas-microsoft-com:vml" Requires="v">
                <p:oleObj spid="_x0000_s316311" name="Equation" r:id="rId11" imgW="266400" imgH="152280" progId="Equation.DSMT4">
                  <p:embed/>
                </p:oleObj>
              </mc:Choice>
              <mc:Fallback>
                <p:oleObj name="Equation" r:id="rId11" imgW="266400" imgH="152280" progId="Equation.DSMT4">
                  <p:embed/>
                  <p:pic>
                    <p:nvPicPr>
                      <p:cNvPr id="385033"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0" y="1795463"/>
                        <a:ext cx="711200" cy="4064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4" name="Object 10"/>
          <p:cNvGraphicFramePr>
            <a:graphicFrameLocks noChangeAspect="1"/>
          </p:cNvGraphicFramePr>
          <p:nvPr/>
        </p:nvGraphicFramePr>
        <p:xfrm>
          <a:off x="5499100" y="4841875"/>
          <a:ext cx="1649413" cy="796925"/>
        </p:xfrm>
        <a:graphic>
          <a:graphicData uri="http://schemas.openxmlformats.org/presentationml/2006/ole">
            <mc:AlternateContent xmlns:mc="http://schemas.openxmlformats.org/markup-compatibility/2006">
              <mc:Choice xmlns:v="urn:schemas-microsoft-com:vml" Requires="v">
                <p:oleObj spid="_x0000_s316312" name="Equation" r:id="rId13" imgW="761760" imgH="368280" progId="Equation.DSMT4">
                  <p:embed/>
                </p:oleObj>
              </mc:Choice>
              <mc:Fallback>
                <p:oleObj name="Equation" r:id="rId13" imgW="761760" imgH="368280" progId="Equation.DSMT4">
                  <p:embed/>
                  <p:pic>
                    <p:nvPicPr>
                      <p:cNvPr id="38503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9100" y="4841875"/>
                        <a:ext cx="1649413" cy="7969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85036" name="Text Box 12"/>
          <p:cNvSpPr txBox="1">
            <a:spLocks noChangeArrowheads="1"/>
          </p:cNvSpPr>
          <p:nvPr/>
        </p:nvSpPr>
        <p:spPr bwMode="auto">
          <a:xfrm>
            <a:off x="744538" y="6232525"/>
            <a:ext cx="7753350"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CC0000"/>
                </a:solidFill>
                <a:latin typeface="Arial Narrow" charset="0"/>
              </a:rPr>
              <a:t>If the currents are in the same direction, the attractive force.  If opposite, repulsive.</a:t>
            </a:r>
          </a:p>
        </p:txBody>
      </p:sp>
      <p:graphicFrame>
        <p:nvGraphicFramePr>
          <p:cNvPr id="385037" name="Object 13"/>
          <p:cNvGraphicFramePr>
            <a:graphicFrameLocks noChangeAspect="1"/>
          </p:cNvGraphicFramePr>
          <p:nvPr/>
        </p:nvGraphicFramePr>
        <p:xfrm>
          <a:off x="8186738" y="1744663"/>
          <a:ext cx="881062" cy="541337"/>
        </p:xfrm>
        <a:graphic>
          <a:graphicData uri="http://schemas.openxmlformats.org/presentationml/2006/ole">
            <mc:AlternateContent xmlns:mc="http://schemas.openxmlformats.org/markup-compatibility/2006">
              <mc:Choice xmlns:v="urn:schemas-microsoft-com:vml" Requires="v">
                <p:oleObj spid="_x0000_s316313" name="Equation" r:id="rId15" imgW="330120" imgH="203040" progId="Equation.DSMT4">
                  <p:embed/>
                </p:oleObj>
              </mc:Choice>
              <mc:Fallback>
                <p:oleObj name="Equation" r:id="rId15" imgW="330120" imgH="203040" progId="Equation.DSMT4">
                  <p:embed/>
                  <p:pic>
                    <p:nvPicPr>
                      <p:cNvPr id="385037"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86738" y="1744663"/>
                        <a:ext cx="881062" cy="541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8" name="Object 14"/>
          <p:cNvGraphicFramePr>
            <a:graphicFrameLocks noChangeAspect="1"/>
          </p:cNvGraphicFramePr>
          <p:nvPr/>
        </p:nvGraphicFramePr>
        <p:xfrm>
          <a:off x="5957888" y="2438400"/>
          <a:ext cx="747712" cy="544513"/>
        </p:xfrm>
        <a:graphic>
          <a:graphicData uri="http://schemas.openxmlformats.org/presentationml/2006/ole">
            <mc:AlternateContent xmlns:mc="http://schemas.openxmlformats.org/markup-compatibility/2006">
              <mc:Choice xmlns:v="urn:schemas-microsoft-com:vml" Requires="v">
                <p:oleObj spid="_x0000_s316314" name="Equation" r:id="rId17" imgW="279360" imgH="203040" progId="Equation.DSMT4">
                  <p:embed/>
                </p:oleObj>
              </mc:Choice>
              <mc:Fallback>
                <p:oleObj name="Equation" r:id="rId17" imgW="279360" imgH="203040" progId="Equation.DSMT4">
                  <p:embed/>
                  <p:pic>
                    <p:nvPicPr>
                      <p:cNvPr id="385038"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57888" y="2438400"/>
                        <a:ext cx="747712"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9" name="Object 15"/>
          <p:cNvGraphicFramePr>
            <a:graphicFrameLocks noChangeAspect="1"/>
          </p:cNvGraphicFramePr>
          <p:nvPr/>
        </p:nvGraphicFramePr>
        <p:xfrm>
          <a:off x="6829425" y="2438400"/>
          <a:ext cx="714375" cy="544513"/>
        </p:xfrm>
        <a:graphic>
          <a:graphicData uri="http://schemas.openxmlformats.org/presentationml/2006/ole">
            <mc:AlternateContent xmlns:mc="http://schemas.openxmlformats.org/markup-compatibility/2006">
              <mc:Choice xmlns:v="urn:schemas-microsoft-com:vml" Requires="v">
                <p:oleObj spid="_x0000_s316315" name="Equation" r:id="rId19" imgW="266400" imgH="203040" progId="Equation.DSMT4">
                  <p:embed/>
                </p:oleObj>
              </mc:Choice>
              <mc:Fallback>
                <p:oleObj name="Equation" r:id="rId19" imgW="266400" imgH="203040" progId="Equation.DSMT4">
                  <p:embed/>
                  <p:pic>
                    <p:nvPicPr>
                      <p:cNvPr id="385039"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29425" y="2438400"/>
                        <a:ext cx="714375"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40" name="Object 16"/>
          <p:cNvGraphicFramePr>
            <a:graphicFrameLocks noChangeAspect="1"/>
          </p:cNvGraphicFramePr>
          <p:nvPr/>
        </p:nvGraphicFramePr>
        <p:xfrm>
          <a:off x="7439025" y="2209800"/>
          <a:ext cx="1019175" cy="987425"/>
        </p:xfrm>
        <a:graphic>
          <a:graphicData uri="http://schemas.openxmlformats.org/presentationml/2006/ole">
            <mc:AlternateContent xmlns:mc="http://schemas.openxmlformats.org/markup-compatibility/2006">
              <mc:Choice xmlns:v="urn:schemas-microsoft-com:vml" Requires="v">
                <p:oleObj spid="_x0000_s316316" name="Equation" r:id="rId21" imgW="380880" imgH="368280" progId="Equation.DSMT4">
                  <p:embed/>
                </p:oleObj>
              </mc:Choice>
              <mc:Fallback>
                <p:oleObj name="Equation" r:id="rId21" imgW="380880" imgH="368280" progId="Equation.DSMT4">
                  <p:embed/>
                  <p:pic>
                    <p:nvPicPr>
                      <p:cNvPr id="385040" name="Object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39025" y="2209800"/>
                        <a:ext cx="1019175"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20" name="Picture 19" descr="Icon&#10;&#10;Description automatically generated">
            <a:extLst>
              <a:ext uri="{FF2B5EF4-FFF2-40B4-BE49-F238E27FC236}">
                <a16:creationId xmlns:a16="http://schemas.microsoft.com/office/drawing/2014/main" id="{B4E039F7-20DE-2C43-8950-62738B64C99A}"/>
              </a:ext>
            </a:extLst>
          </p:cNvPr>
          <p:cNvPicPr>
            <a:picLocks noChangeAspect="1"/>
          </p:cNvPicPr>
          <p:nvPr/>
        </p:nvPicPr>
        <p:blipFill>
          <a:blip r:embed="rId23"/>
          <a:stretch>
            <a:fillRect/>
          </a:stretch>
        </p:blipFill>
        <p:spPr>
          <a:xfrm flipH="1">
            <a:off x="7636151" y="5105400"/>
            <a:ext cx="288649" cy="305366"/>
          </a:xfrm>
          <a:prstGeom prst="rect">
            <a:avLst/>
          </a:prstGeom>
        </p:spPr>
      </p:pic>
      <p:pic>
        <p:nvPicPr>
          <p:cNvPr id="21" name="Picture 20" descr="Icon&#10;&#10;Description automatically generated">
            <a:extLst>
              <a:ext uri="{FF2B5EF4-FFF2-40B4-BE49-F238E27FC236}">
                <a16:creationId xmlns:a16="http://schemas.microsoft.com/office/drawing/2014/main" id="{A6F35C6B-CA9B-0B47-830E-FAE0280F0AC4}"/>
              </a:ext>
            </a:extLst>
          </p:cNvPr>
          <p:cNvPicPr>
            <a:picLocks noChangeAspect="1"/>
          </p:cNvPicPr>
          <p:nvPr/>
        </p:nvPicPr>
        <p:blipFill>
          <a:blip r:embed="rId24"/>
          <a:stretch>
            <a:fillRect/>
          </a:stretch>
        </p:blipFill>
        <p:spPr>
          <a:xfrm flipH="1">
            <a:off x="7309239" y="5105400"/>
            <a:ext cx="310761" cy="305366"/>
          </a:xfrm>
          <a:prstGeom prst="rect">
            <a:avLst/>
          </a:prstGeom>
        </p:spPr>
      </p:pic>
      <p:pic>
        <p:nvPicPr>
          <p:cNvPr id="22" name="Picture 21" descr="Icon&#10;&#10;Description automatically generated">
            <a:extLst>
              <a:ext uri="{FF2B5EF4-FFF2-40B4-BE49-F238E27FC236}">
                <a16:creationId xmlns:a16="http://schemas.microsoft.com/office/drawing/2014/main" id="{8AF65285-450D-7545-A383-4160C57B2215}"/>
              </a:ext>
            </a:extLst>
          </p:cNvPr>
          <p:cNvPicPr>
            <a:picLocks noChangeAspect="1"/>
          </p:cNvPicPr>
          <p:nvPr/>
        </p:nvPicPr>
        <p:blipFill>
          <a:blip r:embed="rId23"/>
          <a:stretch>
            <a:fillRect/>
          </a:stretch>
        </p:blipFill>
        <p:spPr>
          <a:xfrm flipH="1">
            <a:off x="8001000" y="5562034"/>
            <a:ext cx="288649" cy="305366"/>
          </a:xfrm>
          <a:prstGeom prst="rect">
            <a:avLst/>
          </a:prstGeom>
        </p:spPr>
      </p:pic>
      <p:pic>
        <p:nvPicPr>
          <p:cNvPr id="23" name="Picture 22" descr="Icon&#10;&#10;Description automatically generated">
            <a:extLst>
              <a:ext uri="{FF2B5EF4-FFF2-40B4-BE49-F238E27FC236}">
                <a16:creationId xmlns:a16="http://schemas.microsoft.com/office/drawing/2014/main" id="{41B1EF19-5F90-E24C-9A2E-0D6E554F9701}"/>
              </a:ext>
            </a:extLst>
          </p:cNvPr>
          <p:cNvPicPr>
            <a:picLocks noChangeAspect="1"/>
          </p:cNvPicPr>
          <p:nvPr/>
        </p:nvPicPr>
        <p:blipFill>
          <a:blip r:embed="rId24"/>
          <a:stretch>
            <a:fillRect/>
          </a:stretch>
        </p:blipFill>
        <p:spPr>
          <a:xfrm flipH="1">
            <a:off x="7620000" y="5562034"/>
            <a:ext cx="310761" cy="305366"/>
          </a:xfrm>
          <a:prstGeom prst="rect">
            <a:avLst/>
          </a:prstGeom>
        </p:spPr>
      </p:pic>
      <p:pic>
        <p:nvPicPr>
          <p:cNvPr id="24" name="Picture 23" descr="Icon&#10;&#10;Description automatically generated">
            <a:extLst>
              <a:ext uri="{FF2B5EF4-FFF2-40B4-BE49-F238E27FC236}">
                <a16:creationId xmlns:a16="http://schemas.microsoft.com/office/drawing/2014/main" id="{B1884823-B75F-0844-A22F-E377DCA99EE8}"/>
              </a:ext>
            </a:extLst>
          </p:cNvPr>
          <p:cNvPicPr>
            <a:picLocks noChangeAspect="1"/>
          </p:cNvPicPr>
          <p:nvPr/>
        </p:nvPicPr>
        <p:blipFill>
          <a:blip r:embed="rId23"/>
          <a:stretch>
            <a:fillRect/>
          </a:stretch>
        </p:blipFill>
        <p:spPr>
          <a:xfrm flipH="1">
            <a:off x="8550551" y="5105400"/>
            <a:ext cx="288649" cy="305366"/>
          </a:xfrm>
          <a:prstGeom prst="rect">
            <a:avLst/>
          </a:prstGeom>
        </p:spPr>
      </p:pic>
      <p:pic>
        <p:nvPicPr>
          <p:cNvPr id="25" name="Picture 24" descr="Icon&#10;&#10;Description automatically generated">
            <a:extLst>
              <a:ext uri="{FF2B5EF4-FFF2-40B4-BE49-F238E27FC236}">
                <a16:creationId xmlns:a16="http://schemas.microsoft.com/office/drawing/2014/main" id="{CE0BB9C7-AFA3-614D-B11A-A661D8A8A43E}"/>
              </a:ext>
            </a:extLst>
          </p:cNvPr>
          <p:cNvPicPr>
            <a:picLocks noChangeAspect="1"/>
          </p:cNvPicPr>
          <p:nvPr/>
        </p:nvPicPr>
        <p:blipFill>
          <a:blip r:embed="rId24"/>
          <a:stretch>
            <a:fillRect/>
          </a:stretch>
        </p:blipFill>
        <p:spPr>
          <a:xfrm flipH="1">
            <a:off x="8153400" y="5105400"/>
            <a:ext cx="310761" cy="305366"/>
          </a:xfrm>
          <a:prstGeom prst="rect">
            <a:avLst/>
          </a:prstGeom>
        </p:spPr>
      </p:pic>
      <p:pic>
        <p:nvPicPr>
          <p:cNvPr id="26" name="Picture 25" descr="Icon&#10;&#10;Description automatically generated">
            <a:extLst>
              <a:ext uri="{FF2B5EF4-FFF2-40B4-BE49-F238E27FC236}">
                <a16:creationId xmlns:a16="http://schemas.microsoft.com/office/drawing/2014/main" id="{B277EF32-8BC7-CB4C-B7CD-C771997C31FA}"/>
              </a:ext>
            </a:extLst>
          </p:cNvPr>
          <p:cNvPicPr>
            <a:picLocks noChangeAspect="1"/>
          </p:cNvPicPr>
          <p:nvPr/>
        </p:nvPicPr>
        <p:blipFill>
          <a:blip r:embed="rId23"/>
          <a:stretch>
            <a:fillRect/>
          </a:stretch>
        </p:blipFill>
        <p:spPr>
          <a:xfrm flipH="1">
            <a:off x="8534400" y="5562034"/>
            <a:ext cx="288649" cy="305366"/>
          </a:xfrm>
          <a:prstGeom prst="rect">
            <a:avLst/>
          </a:prstGeom>
        </p:spPr>
      </p:pic>
      <p:pic>
        <p:nvPicPr>
          <p:cNvPr id="27" name="Picture 26" descr="Icon&#10;&#10;Description automatically generated">
            <a:extLst>
              <a:ext uri="{FF2B5EF4-FFF2-40B4-BE49-F238E27FC236}">
                <a16:creationId xmlns:a16="http://schemas.microsoft.com/office/drawing/2014/main" id="{6C75E9A1-A34B-E743-92BD-777D25D6CC4F}"/>
              </a:ext>
            </a:extLst>
          </p:cNvPr>
          <p:cNvPicPr>
            <a:picLocks noChangeAspect="1"/>
          </p:cNvPicPr>
          <p:nvPr/>
        </p:nvPicPr>
        <p:blipFill>
          <a:blip r:embed="rId24"/>
          <a:stretch>
            <a:fillRect/>
          </a:stretch>
        </p:blipFill>
        <p:spPr>
          <a:xfrm flipH="1">
            <a:off x="8839200" y="5562034"/>
            <a:ext cx="310761" cy="305366"/>
          </a:xfrm>
          <a:prstGeom prst="rect">
            <a:avLst/>
          </a:prstGeom>
        </p:spPr>
      </p:pic>
    </p:spTree>
    <p:extLst>
      <p:ext uri="{BB962C8B-B14F-4D97-AF65-F5344CB8AC3E}">
        <p14:creationId xmlns:p14="http://schemas.microsoft.com/office/powerpoint/2010/main" val="336898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Wednesday, Nov. 18, 2020</a:t>
            </a:r>
          </a:p>
        </p:txBody>
      </p:sp>
      <p:sp>
        <p:nvSpPr>
          <p:cNvPr id="17" name="Footer Placeholder 4"/>
          <p:cNvSpPr>
            <a:spLocks noGrp="1"/>
          </p:cNvSpPr>
          <p:nvPr>
            <p:ph type="ftr" sz="quarter" idx="11"/>
          </p:nvPr>
        </p:nvSpPr>
        <p:spPr/>
        <p:txBody>
          <a:bodyPr/>
          <a:lstStyle/>
          <a:p>
            <a:r>
              <a:rPr lang="de-DE"/>
              <a:t>PHYS 1444-002, Fall 2020                    Dr. Jaehoon Yu</a:t>
            </a:r>
            <a:endParaRPr lang="en-US"/>
          </a:p>
        </p:txBody>
      </p:sp>
      <p:sp>
        <p:nvSpPr>
          <p:cNvPr id="18" name="Slide Number Placeholder 5"/>
          <p:cNvSpPr>
            <a:spLocks noGrp="1"/>
          </p:cNvSpPr>
          <p:nvPr>
            <p:ph type="sldNum" sz="quarter" idx="12"/>
          </p:nvPr>
        </p:nvSpPr>
        <p:spPr/>
        <p:txBody>
          <a:bodyPr/>
          <a:lstStyle/>
          <a:p>
            <a:fld id="{D4CC0813-488B-2245-B715-9B380EC238D5}" type="slidenum">
              <a:rPr lang="en-US"/>
              <a:pPr/>
              <a:t>6</a:t>
            </a:fld>
            <a:endParaRPr lang="en-US"/>
          </a:p>
        </p:txBody>
      </p:sp>
      <p:sp>
        <p:nvSpPr>
          <p:cNvPr id="386050" name="Rectangle 2"/>
          <p:cNvSpPr>
            <a:spLocks noGrp="1" noChangeArrowheads="1"/>
          </p:cNvSpPr>
          <p:nvPr>
            <p:ph type="title"/>
          </p:nvPr>
        </p:nvSpPr>
        <p:spPr>
          <a:xfrm>
            <a:off x="228600" y="-76200"/>
            <a:ext cx="8686800" cy="762000"/>
          </a:xfrm>
        </p:spPr>
        <p:txBody>
          <a:bodyPr/>
          <a:lstStyle/>
          <a:p>
            <a:r>
              <a:rPr lang="en-US" dirty="0"/>
              <a:t>Example 28 – 5 </a:t>
            </a:r>
          </a:p>
        </p:txBody>
      </p:sp>
      <p:sp>
        <p:nvSpPr>
          <p:cNvPr id="386051" name="Text Box 3"/>
          <p:cNvSpPr txBox="1">
            <a:spLocks noChangeArrowheads="1"/>
          </p:cNvSpPr>
          <p:nvPr/>
        </p:nvSpPr>
        <p:spPr bwMode="auto">
          <a:xfrm>
            <a:off x="381000" y="457200"/>
            <a:ext cx="67056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Suspending a wire with current. </a:t>
            </a:r>
            <a:r>
              <a:rPr lang="en-US" dirty="0">
                <a:solidFill>
                  <a:schemeClr val="accent2"/>
                </a:solidFill>
                <a:latin typeface="Arial Narrow" charset="0"/>
              </a:rPr>
              <a:t>A horizontal wire carries a current </a:t>
            </a:r>
            <a:r>
              <a:rPr lang="en-US" dirty="0">
                <a:solidFill>
                  <a:schemeClr val="accent2"/>
                </a:solidFill>
                <a:latin typeface="Monotype Corsiva" charset="0"/>
              </a:rPr>
              <a:t>I</a:t>
            </a:r>
            <a:r>
              <a:rPr lang="en-US" baseline="-25000" dirty="0">
                <a:solidFill>
                  <a:schemeClr val="accent2"/>
                </a:solidFill>
                <a:latin typeface="Arial Narrow" charset="0"/>
              </a:rPr>
              <a:t>1</a:t>
            </a:r>
            <a:r>
              <a:rPr lang="en-US" dirty="0">
                <a:solidFill>
                  <a:schemeClr val="accent2"/>
                </a:solidFill>
                <a:latin typeface="Arial Narrow" charset="0"/>
              </a:rPr>
              <a:t>=80A DC.  A second parallel wire 20cm below it must carry how much current </a:t>
            </a:r>
            <a:r>
              <a:rPr lang="en-US" dirty="0">
                <a:solidFill>
                  <a:schemeClr val="accent2"/>
                </a:solidFill>
                <a:latin typeface="Monotype Corsiva" charset="0"/>
              </a:rPr>
              <a:t>I</a:t>
            </a:r>
            <a:r>
              <a:rPr lang="en-US" baseline="-25000" dirty="0">
                <a:solidFill>
                  <a:schemeClr val="accent2"/>
                </a:solidFill>
                <a:latin typeface="Arial Narrow" charset="0"/>
              </a:rPr>
              <a:t>2</a:t>
            </a:r>
            <a:r>
              <a:rPr lang="en-US" dirty="0">
                <a:solidFill>
                  <a:schemeClr val="accent2"/>
                </a:solidFill>
                <a:latin typeface="Arial Narrow" charset="0"/>
              </a:rPr>
              <a:t> so that it doesn’t fall due to the gravity?  The lower has a mass of 0.12g per meter of length. </a:t>
            </a:r>
          </a:p>
        </p:txBody>
      </p:sp>
      <p:sp>
        <p:nvSpPr>
          <p:cNvPr id="386052" name="Text Box 4"/>
          <p:cNvSpPr txBox="1">
            <a:spLocks noChangeArrowheads="1"/>
          </p:cNvSpPr>
          <p:nvPr/>
        </p:nvSpPr>
        <p:spPr bwMode="auto">
          <a:xfrm>
            <a:off x="457200" y="2362200"/>
            <a:ext cx="5867400" cy="461665"/>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Which direction is the gravitational force? </a:t>
            </a:r>
            <a:r>
              <a:rPr lang="en-US" dirty="0">
                <a:solidFill>
                  <a:srgbClr val="C00000"/>
                </a:solidFill>
                <a:latin typeface="Arial Narrow" charset="0"/>
              </a:rPr>
              <a:t>(</a:t>
            </a:r>
            <a:r>
              <a:rPr lang="en-US" sz="1800" dirty="0">
                <a:solidFill>
                  <a:srgbClr val="CC00CC"/>
                </a:solidFill>
                <a:latin typeface="Arial Narrow" charset="0"/>
              </a:rPr>
              <a:t>poll 21</a:t>
            </a:r>
            <a:r>
              <a:rPr lang="en-US" dirty="0">
                <a:solidFill>
                  <a:srgbClr val="C00000"/>
                </a:solidFill>
                <a:latin typeface="Arial Narrow" charset="0"/>
              </a:rPr>
              <a:t>) </a:t>
            </a:r>
            <a:endParaRPr lang="en-US" baseline="-25000" dirty="0">
              <a:solidFill>
                <a:srgbClr val="C00000"/>
              </a:solidFill>
              <a:latin typeface="Arial Narrow" charset="0"/>
            </a:endParaRPr>
          </a:p>
        </p:txBody>
      </p:sp>
      <p:sp>
        <p:nvSpPr>
          <p:cNvPr id="386053" name="Text Box 5"/>
          <p:cNvSpPr txBox="1">
            <a:spLocks noChangeArrowheads="1"/>
          </p:cNvSpPr>
          <p:nvPr/>
        </p:nvSpPr>
        <p:spPr bwMode="auto">
          <a:xfrm>
            <a:off x="457200" y="3048000"/>
            <a:ext cx="8382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This force must be balanced by the magnetic force exerted on the wire by the first wire.</a:t>
            </a:r>
          </a:p>
        </p:txBody>
      </p:sp>
      <p:pic>
        <p:nvPicPr>
          <p:cNvPr id="386054" name="Picture 6" descr="FG28_005"/>
          <p:cNvPicPr>
            <a:picLocks noChangeAspect="1" noChangeArrowheads="1"/>
          </p:cNvPicPr>
          <p:nvPr/>
        </p:nvPicPr>
        <p:blipFill>
          <a:blip r:embed="rId3"/>
          <a:srcRect/>
          <a:stretch>
            <a:fillRect/>
          </a:stretch>
        </p:blipFill>
        <p:spPr bwMode="auto">
          <a:xfrm>
            <a:off x="7010400" y="381000"/>
            <a:ext cx="2057400" cy="2000250"/>
          </a:xfrm>
          <a:prstGeom prst="rect">
            <a:avLst/>
          </a:prstGeom>
          <a:noFill/>
        </p:spPr>
      </p:pic>
      <p:sp>
        <p:nvSpPr>
          <p:cNvPr id="386055" name="Text Box 7"/>
          <p:cNvSpPr txBox="1">
            <a:spLocks noChangeArrowheads="1"/>
          </p:cNvSpPr>
          <p:nvPr/>
        </p:nvSpPr>
        <p:spPr bwMode="auto">
          <a:xfrm>
            <a:off x="3390900" y="2708791"/>
            <a:ext cx="3733800" cy="461665"/>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00"/>
                </a:solidFill>
                <a:latin typeface="Arial Narrow" charset="0"/>
              </a:rPr>
              <a:t>Down to the center of the Earth </a:t>
            </a:r>
            <a:endParaRPr lang="en-US" baseline="-25000" dirty="0">
              <a:solidFill>
                <a:srgbClr val="CC0000"/>
              </a:solidFill>
              <a:latin typeface="Arial Narrow" charset="0"/>
            </a:endParaRPr>
          </a:p>
        </p:txBody>
      </p:sp>
      <p:graphicFrame>
        <p:nvGraphicFramePr>
          <p:cNvPr id="386056" name="Object 8"/>
          <p:cNvGraphicFramePr>
            <a:graphicFrameLocks noChangeAspect="1"/>
          </p:cNvGraphicFramePr>
          <p:nvPr/>
        </p:nvGraphicFramePr>
        <p:xfrm>
          <a:off x="1981200" y="3416300"/>
          <a:ext cx="741363" cy="850900"/>
        </p:xfrm>
        <a:graphic>
          <a:graphicData uri="http://schemas.openxmlformats.org/presentationml/2006/ole">
            <mc:AlternateContent xmlns:mc="http://schemas.openxmlformats.org/markup-compatibility/2006">
              <mc:Choice xmlns:v="urn:schemas-microsoft-com:vml" Requires="v">
                <p:oleObj spid="_x0000_s316998" name="Equation" r:id="rId4" imgW="342720" imgH="393480" progId="Equation.DSMT4">
                  <p:embed/>
                </p:oleObj>
              </mc:Choice>
              <mc:Fallback>
                <p:oleObj name="Equation" r:id="rId4" imgW="342720" imgH="393480" progId="Equation.DSMT4">
                  <p:embed/>
                  <p:pic>
                    <p:nvPicPr>
                      <p:cNvPr id="38605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416300"/>
                        <a:ext cx="741363" cy="8509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57" name="Object 9"/>
          <p:cNvGraphicFramePr>
            <a:graphicFrameLocks noChangeAspect="1"/>
          </p:cNvGraphicFramePr>
          <p:nvPr/>
        </p:nvGraphicFramePr>
        <p:xfrm>
          <a:off x="2514600" y="4572000"/>
          <a:ext cx="650875" cy="473075"/>
        </p:xfrm>
        <a:graphic>
          <a:graphicData uri="http://schemas.openxmlformats.org/presentationml/2006/ole">
            <mc:AlternateContent xmlns:mc="http://schemas.openxmlformats.org/markup-compatibility/2006">
              <mc:Choice xmlns:v="urn:schemas-microsoft-com:vml" Requires="v">
                <p:oleObj spid="_x0000_s316999" name="Equation" r:id="rId6" imgW="279360" imgH="203040" progId="Equation.DSMT4">
                  <p:embed/>
                </p:oleObj>
              </mc:Choice>
              <mc:Fallback>
                <p:oleObj name="Equation" r:id="rId6" imgW="279360" imgH="203040" progId="Equation.DSMT4">
                  <p:embed/>
                  <p:pic>
                    <p:nvPicPr>
                      <p:cNvPr id="38605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572000"/>
                        <a:ext cx="650875" cy="473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86058" name="AutoShape 10"/>
          <p:cNvSpPr>
            <a:spLocks noChangeArrowheads="1"/>
          </p:cNvSpPr>
          <p:nvPr/>
        </p:nvSpPr>
        <p:spPr bwMode="auto">
          <a:xfrm>
            <a:off x="396875" y="4359275"/>
            <a:ext cx="1736725" cy="850900"/>
          </a:xfrm>
          <a:prstGeom prst="rightArrow">
            <a:avLst>
              <a:gd name="adj1" fmla="val 50000"/>
              <a:gd name="adj2" fmla="val 51026"/>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I</a:t>
            </a:r>
            <a:r>
              <a:rPr lang="en-US" sz="2000" b="1" baseline="-25000">
                <a:solidFill>
                  <a:srgbClr val="CC0000"/>
                </a:solidFill>
                <a:latin typeface="Arial Narrow" charset="0"/>
              </a:rPr>
              <a:t>2</a:t>
            </a:r>
          </a:p>
        </p:txBody>
      </p:sp>
      <p:graphicFrame>
        <p:nvGraphicFramePr>
          <p:cNvPr id="386059" name="Object 11"/>
          <p:cNvGraphicFramePr>
            <a:graphicFrameLocks noChangeAspect="1"/>
          </p:cNvGraphicFramePr>
          <p:nvPr/>
        </p:nvGraphicFramePr>
        <p:xfrm>
          <a:off x="3275013" y="5326063"/>
          <a:ext cx="5259387" cy="1074737"/>
        </p:xfrm>
        <a:graphic>
          <a:graphicData uri="http://schemas.openxmlformats.org/presentationml/2006/ole">
            <mc:AlternateContent xmlns:mc="http://schemas.openxmlformats.org/markup-compatibility/2006">
              <mc:Choice xmlns:v="urn:schemas-microsoft-com:vml" Requires="v">
                <p:oleObj spid="_x0000_s317000" name="Equation" r:id="rId8" imgW="2666880" imgH="545760" progId="Equation.DSMT4">
                  <p:embed/>
                </p:oleObj>
              </mc:Choice>
              <mc:Fallback>
                <p:oleObj name="Equation" r:id="rId8" imgW="2666880" imgH="545760" progId="Equation.DSMT4">
                  <p:embed/>
                  <p:pic>
                    <p:nvPicPr>
                      <p:cNvPr id="386059"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013" y="5326063"/>
                        <a:ext cx="5259387" cy="1074737"/>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0" name="Object 12"/>
          <p:cNvGraphicFramePr>
            <a:graphicFrameLocks noChangeAspect="1"/>
          </p:cNvGraphicFramePr>
          <p:nvPr/>
        </p:nvGraphicFramePr>
        <p:xfrm>
          <a:off x="2708275" y="3471863"/>
          <a:ext cx="796925" cy="795337"/>
        </p:xfrm>
        <a:graphic>
          <a:graphicData uri="http://schemas.openxmlformats.org/presentationml/2006/ole">
            <mc:AlternateContent xmlns:mc="http://schemas.openxmlformats.org/markup-compatibility/2006">
              <mc:Choice xmlns:v="urn:schemas-microsoft-com:vml" Requires="v">
                <p:oleObj spid="_x0000_s317001" name="Equation" r:id="rId10" imgW="368280" imgH="368280" progId="Equation.DSMT4">
                  <p:embed/>
                </p:oleObj>
              </mc:Choice>
              <mc:Fallback>
                <p:oleObj name="Equation" r:id="rId10" imgW="368280" imgH="368280" progId="Equation.DSMT4">
                  <p:embed/>
                  <p:pic>
                    <p:nvPicPr>
                      <p:cNvPr id="38606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8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1" name="Object 13"/>
          <p:cNvGraphicFramePr>
            <a:graphicFrameLocks noChangeAspect="1"/>
          </p:cNvGraphicFramePr>
          <p:nvPr/>
        </p:nvGraphicFramePr>
        <p:xfrm>
          <a:off x="3470275" y="3471863"/>
          <a:ext cx="796925" cy="795337"/>
        </p:xfrm>
        <a:graphic>
          <a:graphicData uri="http://schemas.openxmlformats.org/presentationml/2006/ole">
            <mc:AlternateContent xmlns:mc="http://schemas.openxmlformats.org/markup-compatibility/2006">
              <mc:Choice xmlns:v="urn:schemas-microsoft-com:vml" Requires="v">
                <p:oleObj spid="_x0000_s317002" name="Equation" r:id="rId12" imgW="368280" imgH="368280" progId="Equation.DSMT4">
                  <p:embed/>
                </p:oleObj>
              </mc:Choice>
              <mc:Fallback>
                <p:oleObj name="Equation" r:id="rId12" imgW="368280" imgH="368280" progId="Equation.DSMT4">
                  <p:embed/>
                  <p:pic>
                    <p:nvPicPr>
                      <p:cNvPr id="38606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0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2" name="Object 14"/>
          <p:cNvGraphicFramePr>
            <a:graphicFrameLocks noChangeAspect="1"/>
          </p:cNvGraphicFramePr>
          <p:nvPr/>
        </p:nvGraphicFramePr>
        <p:xfrm>
          <a:off x="4235450" y="3471863"/>
          <a:ext cx="1098550" cy="795337"/>
        </p:xfrm>
        <a:graphic>
          <a:graphicData uri="http://schemas.openxmlformats.org/presentationml/2006/ole">
            <mc:AlternateContent xmlns:mc="http://schemas.openxmlformats.org/markup-compatibility/2006">
              <mc:Choice xmlns:v="urn:schemas-microsoft-com:vml" Requires="v">
                <p:oleObj spid="_x0000_s317003" name="Equation" r:id="rId14" imgW="507960" imgH="368280" progId="Equation.DSMT4">
                  <p:embed/>
                </p:oleObj>
              </mc:Choice>
              <mc:Fallback>
                <p:oleObj name="Equation" r:id="rId14" imgW="507960" imgH="368280" progId="Equation.DSMT4">
                  <p:embed/>
                  <p:pic>
                    <p:nvPicPr>
                      <p:cNvPr id="386062"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5450" y="3471863"/>
                        <a:ext cx="1098550"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3" name="Object 15"/>
          <p:cNvGraphicFramePr>
            <a:graphicFrameLocks noChangeAspect="1"/>
          </p:cNvGraphicFramePr>
          <p:nvPr/>
        </p:nvGraphicFramePr>
        <p:xfrm>
          <a:off x="3182938" y="4343400"/>
          <a:ext cx="1541462" cy="946150"/>
        </p:xfrm>
        <a:graphic>
          <a:graphicData uri="http://schemas.openxmlformats.org/presentationml/2006/ole">
            <mc:AlternateContent xmlns:mc="http://schemas.openxmlformats.org/markup-compatibility/2006">
              <mc:Choice xmlns:v="urn:schemas-microsoft-com:vml" Requires="v">
                <p:oleObj spid="_x0000_s317004" name="Equation" r:id="rId16" imgW="660240" imgH="406080" progId="Equation.DSMT4">
                  <p:embed/>
                </p:oleObj>
              </mc:Choice>
              <mc:Fallback>
                <p:oleObj name="Equation" r:id="rId16" imgW="660240" imgH="406080" progId="Equation.DSMT4">
                  <p:embed/>
                  <p:pic>
                    <p:nvPicPr>
                      <p:cNvPr id="386063"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2938" y="4343400"/>
                        <a:ext cx="1541462" cy="946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820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Wednesday, Nov. 18, 2020</a:t>
            </a:r>
          </a:p>
        </p:txBody>
      </p:sp>
      <p:sp>
        <p:nvSpPr>
          <p:cNvPr id="14" name="Footer Placeholder 4"/>
          <p:cNvSpPr>
            <a:spLocks noGrp="1"/>
          </p:cNvSpPr>
          <p:nvPr>
            <p:ph type="ftr" sz="quarter" idx="11"/>
          </p:nvPr>
        </p:nvSpPr>
        <p:spPr/>
        <p:txBody>
          <a:bodyPr/>
          <a:lstStyle/>
          <a:p>
            <a:r>
              <a:rPr lang="de-DE"/>
              <a:t>PHYS 1444-002, Fall 2020                    Dr. Jaehoon Yu</a:t>
            </a:r>
            <a:endParaRPr lang="en-US"/>
          </a:p>
        </p:txBody>
      </p:sp>
      <p:sp>
        <p:nvSpPr>
          <p:cNvPr id="15" name="Slide Number Placeholder 5"/>
          <p:cNvSpPr>
            <a:spLocks noGrp="1"/>
          </p:cNvSpPr>
          <p:nvPr>
            <p:ph type="sldNum" sz="quarter" idx="12"/>
          </p:nvPr>
        </p:nvSpPr>
        <p:spPr/>
        <p:txBody>
          <a:bodyPr/>
          <a:lstStyle/>
          <a:p>
            <a:fld id="{06EEB2DC-03CD-724F-AD4E-FF23A2951299}" type="slidenum">
              <a:rPr lang="en-US"/>
              <a:pPr/>
              <a:t>7</a:t>
            </a:fld>
            <a:endParaRPr lang="en-US"/>
          </a:p>
        </p:txBody>
      </p:sp>
      <p:sp>
        <p:nvSpPr>
          <p:cNvPr id="390146" name="Rectangle 2"/>
          <p:cNvSpPr>
            <a:spLocks noGrp="1" noChangeArrowheads="1"/>
          </p:cNvSpPr>
          <p:nvPr>
            <p:ph type="title"/>
          </p:nvPr>
        </p:nvSpPr>
        <p:spPr>
          <a:xfrm>
            <a:off x="76200" y="0"/>
            <a:ext cx="9067800" cy="609600"/>
          </a:xfrm>
        </p:spPr>
        <p:txBody>
          <a:bodyPr/>
          <a:lstStyle/>
          <a:p>
            <a:r>
              <a:rPr lang="en-US" sz="3600" dirty="0"/>
              <a:t>Operational Definition of Units: Ampere and Coulomb</a:t>
            </a:r>
          </a:p>
        </p:txBody>
      </p:sp>
      <p:graphicFrame>
        <p:nvGraphicFramePr>
          <p:cNvPr id="39014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8188" name="Equation" r:id="rId3" imgW="914400" imgH="190080" progId="Equation.DSMT4">
                  <p:embed/>
                </p:oleObj>
              </mc:Choice>
              <mc:Fallback>
                <p:oleObj name="Equation" r:id="rId3" imgW="914400" imgH="190080" progId="Equation.DSMT4">
                  <p:embed/>
                  <p:pic>
                    <p:nvPicPr>
                      <p:cNvPr id="3901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8189" name="Equation" r:id="rId5" imgW="914400" imgH="190080" progId="Equation.DSMT4">
                  <p:embed/>
                </p:oleObj>
              </mc:Choice>
              <mc:Fallback>
                <p:oleObj name="Equation" r:id="rId5" imgW="914400" imgH="190080" progId="Equation.DSMT4">
                  <p:embed/>
                  <p:pic>
                    <p:nvPicPr>
                      <p:cNvPr id="3901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8190" name="Equation" r:id="rId6" imgW="914400" imgH="190080" progId="Equation.DSMT4">
                  <p:embed/>
                </p:oleObj>
              </mc:Choice>
              <mc:Fallback>
                <p:oleObj name="Equation" r:id="rId6" imgW="914400" imgH="190080" progId="Equation.DSMT4">
                  <p:embed/>
                  <p:pic>
                    <p:nvPicPr>
                      <p:cNvPr id="39014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0150" name="Rectangle 6"/>
          <p:cNvSpPr>
            <a:spLocks noGrp="1" noChangeArrowheads="1"/>
          </p:cNvSpPr>
          <p:nvPr>
            <p:ph type="body" idx="1"/>
          </p:nvPr>
        </p:nvSpPr>
        <p:spPr>
          <a:xfrm>
            <a:off x="304800" y="685800"/>
            <a:ext cx="8686800" cy="5943600"/>
          </a:xfrm>
        </p:spPr>
        <p:txBody>
          <a:bodyPr/>
          <a:lstStyle/>
          <a:p>
            <a:r>
              <a:rPr lang="en-US" sz="2800" dirty="0"/>
              <a:t>The  permeability of free space is defined to be exactly </a:t>
            </a:r>
          </a:p>
          <a:p>
            <a:endParaRPr lang="en-US" sz="2800" dirty="0"/>
          </a:p>
          <a:p>
            <a:r>
              <a:rPr lang="en-US" sz="2800" dirty="0"/>
              <a:t>The unit of the current, ampere, is defined using the definition of the force between two wires each carrying </a:t>
            </a:r>
            <a:r>
              <a:rPr lang="en-US" sz="2800" b="1" dirty="0">
                <a:solidFill>
                  <a:srgbClr val="FF0000"/>
                </a:solidFill>
              </a:rPr>
              <a:t>1A</a:t>
            </a:r>
            <a:r>
              <a:rPr lang="en-US" sz="2800" dirty="0"/>
              <a:t> of current and separated by </a:t>
            </a:r>
            <a:r>
              <a:rPr lang="en-US" sz="2800" b="1" dirty="0">
                <a:solidFill>
                  <a:srgbClr val="FF0000"/>
                </a:solidFill>
              </a:rPr>
              <a:t>1m </a:t>
            </a:r>
          </a:p>
          <a:p>
            <a:endParaRPr lang="en-US" sz="2800" dirty="0"/>
          </a:p>
          <a:p>
            <a:pPr lvl="1"/>
            <a:endParaRPr lang="en-US" sz="2400" dirty="0"/>
          </a:p>
          <a:p>
            <a:pPr lvl="1"/>
            <a:r>
              <a:rPr lang="en-US" sz="2400" dirty="0"/>
              <a:t>So </a:t>
            </a:r>
            <a:r>
              <a:rPr lang="en-US" sz="2400" b="1" dirty="0">
                <a:solidFill>
                  <a:srgbClr val="FF0000"/>
                </a:solidFill>
              </a:rPr>
              <a:t>1A</a:t>
            </a:r>
            <a:r>
              <a:rPr lang="en-US" sz="2400" dirty="0"/>
              <a:t> is defined as: the current flowing each of two long parallel conductors </a:t>
            </a:r>
            <a:r>
              <a:rPr lang="en-US" sz="2400" b="1" dirty="0">
                <a:solidFill>
                  <a:srgbClr val="FF0000"/>
                </a:solidFill>
              </a:rPr>
              <a:t>1m</a:t>
            </a:r>
            <a:r>
              <a:rPr lang="en-US" sz="2400" dirty="0"/>
              <a:t> apart, which results in a force of exactly  </a:t>
            </a:r>
            <a:r>
              <a:rPr lang="en-US" sz="2400" b="1" dirty="0">
                <a:solidFill>
                  <a:srgbClr val="FF0000"/>
                </a:solidFill>
              </a:rPr>
              <a:t>2x10</a:t>
            </a:r>
            <a:r>
              <a:rPr lang="en-US" sz="2400" b="1" baseline="30000" dirty="0">
                <a:solidFill>
                  <a:srgbClr val="FF0000"/>
                </a:solidFill>
              </a:rPr>
              <a:t>-7</a:t>
            </a:r>
            <a:r>
              <a:rPr lang="en-US" sz="2400" b="1" dirty="0">
                <a:solidFill>
                  <a:srgbClr val="FF0000"/>
                </a:solidFill>
              </a:rPr>
              <a:t>N/m</a:t>
            </a:r>
            <a:r>
              <a:rPr lang="en-US" sz="2400" dirty="0"/>
              <a:t>.</a:t>
            </a:r>
          </a:p>
          <a:p>
            <a:r>
              <a:rPr lang="en-US" sz="2800" dirty="0"/>
              <a:t>Coulomb is then defined as exactly </a:t>
            </a:r>
            <a:r>
              <a:rPr lang="en-US" sz="2800" b="1" dirty="0">
                <a:solidFill>
                  <a:srgbClr val="FF0000"/>
                </a:solidFill>
              </a:rPr>
              <a:t>1C=1A </a:t>
            </a:r>
            <a:r>
              <a:rPr lang="en-US" sz="2800" b="1" dirty="0" err="1">
                <a:solidFill>
                  <a:srgbClr val="FF0000"/>
                </a:solidFill>
              </a:rPr>
              <a:t>s</a:t>
            </a:r>
            <a:r>
              <a:rPr lang="en-US" sz="2800" dirty="0"/>
              <a:t>.</a:t>
            </a:r>
          </a:p>
          <a:p>
            <a:r>
              <a:rPr lang="en-US" sz="2800" dirty="0"/>
              <a:t>We do it this way since the electric current can be measured more accurately and controlled more easily than the charge.</a:t>
            </a:r>
          </a:p>
        </p:txBody>
      </p:sp>
      <p:graphicFrame>
        <p:nvGraphicFramePr>
          <p:cNvPr id="39015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8191" name="Equation" r:id="rId7" imgW="914400" imgH="190080" progId="Equation.DSMT4">
                  <p:embed/>
                </p:oleObj>
              </mc:Choice>
              <mc:Fallback>
                <p:oleObj name="Equation" r:id="rId7" imgW="914400" imgH="190080" progId="Equation.DSMT4">
                  <p:embed/>
                  <p:pic>
                    <p:nvPicPr>
                      <p:cNvPr id="39015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52" name="Object 8"/>
          <p:cNvGraphicFramePr>
            <a:graphicFrameLocks noChangeAspect="1"/>
          </p:cNvGraphicFramePr>
          <p:nvPr/>
        </p:nvGraphicFramePr>
        <p:xfrm>
          <a:off x="2057400" y="1127125"/>
          <a:ext cx="3429000" cy="600075"/>
        </p:xfrm>
        <a:graphic>
          <a:graphicData uri="http://schemas.openxmlformats.org/presentationml/2006/ole">
            <mc:AlternateContent xmlns:mc="http://schemas.openxmlformats.org/markup-compatibility/2006">
              <mc:Choice xmlns:v="urn:schemas-microsoft-com:vml" Requires="v">
                <p:oleObj spid="_x0000_s318192" name="Equation" r:id="rId8" imgW="1307880" imgH="228600" progId="Equation.DSMT4">
                  <p:embed/>
                </p:oleObj>
              </mc:Choice>
              <mc:Fallback>
                <p:oleObj name="Equation" r:id="rId8" imgW="1307880" imgH="228600" progId="Equation.DSMT4">
                  <p:embed/>
                  <p:pic>
                    <p:nvPicPr>
                      <p:cNvPr id="39015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127125"/>
                        <a:ext cx="3429000" cy="600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3" name="Object 9"/>
          <p:cNvGraphicFramePr>
            <a:graphicFrameLocks noChangeAspect="1"/>
          </p:cNvGraphicFramePr>
          <p:nvPr/>
        </p:nvGraphicFramePr>
        <p:xfrm>
          <a:off x="804863" y="3100388"/>
          <a:ext cx="719137" cy="906462"/>
        </p:xfrm>
        <a:graphic>
          <a:graphicData uri="http://schemas.openxmlformats.org/presentationml/2006/ole">
            <mc:AlternateContent xmlns:mc="http://schemas.openxmlformats.org/markup-compatibility/2006">
              <mc:Choice xmlns:v="urn:schemas-microsoft-com:vml" Requires="v">
                <p:oleObj spid="_x0000_s318193" name="Equation" r:id="rId10" imgW="291960" imgH="368280" progId="Equation.DSMT4">
                  <p:embed/>
                </p:oleObj>
              </mc:Choice>
              <mc:Fallback>
                <p:oleObj name="Equation" r:id="rId10" imgW="291960" imgH="368280" progId="Equation.DSMT4">
                  <p:embed/>
                  <p:pic>
                    <p:nvPicPr>
                      <p:cNvPr id="39015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863" y="3100388"/>
                        <a:ext cx="719137"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4" name="Object 10"/>
          <p:cNvGraphicFramePr>
            <a:graphicFrameLocks noChangeAspect="1"/>
          </p:cNvGraphicFramePr>
          <p:nvPr/>
        </p:nvGraphicFramePr>
        <p:xfrm>
          <a:off x="1581150" y="3100388"/>
          <a:ext cx="1500188" cy="906462"/>
        </p:xfrm>
        <a:graphic>
          <a:graphicData uri="http://schemas.openxmlformats.org/presentationml/2006/ole">
            <mc:AlternateContent xmlns:mc="http://schemas.openxmlformats.org/markup-compatibility/2006">
              <mc:Choice xmlns:v="urn:schemas-microsoft-com:vml" Requires="v">
                <p:oleObj spid="_x0000_s318194" name="Equation" r:id="rId12" imgW="609480" imgH="368280" progId="Equation.DSMT4">
                  <p:embed/>
                </p:oleObj>
              </mc:Choice>
              <mc:Fallback>
                <p:oleObj name="Equation" r:id="rId12" imgW="609480" imgH="368280" progId="Equation.DSMT4">
                  <p:embed/>
                  <p:pic>
                    <p:nvPicPr>
                      <p:cNvPr id="390154"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1150" y="3100388"/>
                        <a:ext cx="1500188"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5" name="Object 11"/>
          <p:cNvGraphicFramePr>
            <a:graphicFrameLocks noChangeAspect="1"/>
          </p:cNvGraphicFramePr>
          <p:nvPr/>
        </p:nvGraphicFramePr>
        <p:xfrm>
          <a:off x="3081338" y="3068638"/>
          <a:ext cx="3844925" cy="969962"/>
        </p:xfrm>
        <a:graphic>
          <a:graphicData uri="http://schemas.openxmlformats.org/presentationml/2006/ole">
            <mc:AlternateContent xmlns:mc="http://schemas.openxmlformats.org/markup-compatibility/2006">
              <mc:Choice xmlns:v="urn:schemas-microsoft-com:vml" Requires="v">
                <p:oleObj spid="_x0000_s318195" name="Equation" r:id="rId14" imgW="1562040" imgH="393480" progId="Equation.DSMT4">
                  <p:embed/>
                </p:oleObj>
              </mc:Choice>
              <mc:Fallback>
                <p:oleObj name="Equation" r:id="rId14" imgW="1562040" imgH="393480" progId="Equation.DSMT4">
                  <p:embed/>
                  <p:pic>
                    <p:nvPicPr>
                      <p:cNvPr id="390155"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1338" y="3068638"/>
                        <a:ext cx="3844925" cy="9699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6" name="Object 12"/>
          <p:cNvGraphicFramePr>
            <a:graphicFrameLocks noChangeAspect="1"/>
          </p:cNvGraphicFramePr>
          <p:nvPr/>
        </p:nvGraphicFramePr>
        <p:xfrm>
          <a:off x="6891338" y="3271838"/>
          <a:ext cx="1905000" cy="561975"/>
        </p:xfrm>
        <a:graphic>
          <a:graphicData uri="http://schemas.openxmlformats.org/presentationml/2006/ole">
            <mc:AlternateContent xmlns:mc="http://schemas.openxmlformats.org/markup-compatibility/2006">
              <mc:Choice xmlns:v="urn:schemas-microsoft-com:vml" Requires="v">
                <p:oleObj spid="_x0000_s318196" name="Equation" r:id="rId16" imgW="774360" imgH="228600" progId="Equation.DSMT4">
                  <p:embed/>
                </p:oleObj>
              </mc:Choice>
              <mc:Fallback>
                <p:oleObj name="Equation" r:id="rId16" imgW="774360" imgH="228600" progId="Equation.DSMT4">
                  <p:embed/>
                  <p:pic>
                    <p:nvPicPr>
                      <p:cNvPr id="390156"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1338" y="3271838"/>
                        <a:ext cx="1905000" cy="561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308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Nov. 18,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45264407-EC3A-9B4F-A43A-31437387C4FF}" type="slidenum">
              <a:rPr lang="en-US"/>
              <a:pPr/>
              <a:t>8</a:t>
            </a:fld>
            <a:endParaRPr lang="en-US"/>
          </a:p>
        </p:txBody>
      </p:sp>
      <p:sp>
        <p:nvSpPr>
          <p:cNvPr id="391170"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117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8880" name="Equation" r:id="rId3" imgW="914400" imgH="190080" progId="Equation.DSMT4">
                  <p:embed/>
                </p:oleObj>
              </mc:Choice>
              <mc:Fallback>
                <p:oleObj name="Equation" r:id="rId3" imgW="914400" imgH="190080" progId="Equation.DSMT4">
                  <p:embed/>
                  <p:pic>
                    <p:nvPicPr>
                      <p:cNvPr id="39117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8881" name="Equation" r:id="rId5" imgW="914400" imgH="190080" progId="Equation.DSMT4">
                  <p:embed/>
                </p:oleObj>
              </mc:Choice>
              <mc:Fallback>
                <p:oleObj name="Equation" r:id="rId5" imgW="914400" imgH="190080" progId="Equation.DSMT4">
                  <p:embed/>
                  <p:pic>
                    <p:nvPicPr>
                      <p:cNvPr id="3911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8882" name="Equation" r:id="rId6" imgW="914400" imgH="190080" progId="Equation.DSMT4">
                  <p:embed/>
                </p:oleObj>
              </mc:Choice>
              <mc:Fallback>
                <p:oleObj name="Equation" r:id="rId6" imgW="914400" imgH="190080" progId="Equation.DSMT4">
                  <p:embed/>
                  <p:pic>
                    <p:nvPicPr>
                      <p:cNvPr id="3911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1174" name="Rectangle 6"/>
          <p:cNvSpPr>
            <a:spLocks noGrp="1" noChangeArrowheads="1"/>
          </p:cNvSpPr>
          <p:nvPr>
            <p:ph type="body" idx="1"/>
          </p:nvPr>
        </p:nvSpPr>
        <p:spPr>
          <a:xfrm>
            <a:off x="381000" y="685800"/>
            <a:ext cx="8382000" cy="5486400"/>
          </a:xfrm>
        </p:spPr>
        <p:txBody>
          <a:bodyPr/>
          <a:lstStyle/>
          <a:p>
            <a:r>
              <a:rPr lang="en-US" dirty="0"/>
              <a:t>What is the relationship between the magnetic field strength and the current?</a:t>
            </a:r>
          </a:p>
          <a:p>
            <a:pPr lvl="1"/>
            <a:r>
              <a:rPr lang="en-US" dirty="0"/>
              <a:t>Does this work in all cases?</a:t>
            </a:r>
          </a:p>
          <a:p>
            <a:pPr lvl="2"/>
            <a:r>
              <a:rPr lang="en-US" dirty="0"/>
              <a:t>Nope!  </a:t>
            </a:r>
          </a:p>
          <a:p>
            <a:pPr lvl="2"/>
            <a:r>
              <a:rPr lang="en-US" dirty="0"/>
              <a:t>OK, then when?</a:t>
            </a:r>
          </a:p>
          <a:p>
            <a:pPr lvl="2"/>
            <a:r>
              <a:rPr lang="en-US" dirty="0"/>
              <a:t>Only valid for a long straight wire</a:t>
            </a:r>
          </a:p>
          <a:p>
            <a:r>
              <a:rPr lang="en-US" dirty="0"/>
              <a:t>Then what would be the more generalized relationship between the current and the magnetic field for any shapes of the wire?</a:t>
            </a:r>
          </a:p>
          <a:p>
            <a:pPr lvl="1"/>
            <a:r>
              <a:rPr lang="en-US" dirty="0"/>
              <a:t>French scientist André Marie </a:t>
            </a:r>
            <a:r>
              <a:rPr lang="en-US" dirty="0" err="1"/>
              <a:t>Ampére</a:t>
            </a:r>
            <a:r>
              <a:rPr lang="en-US" dirty="0"/>
              <a:t> proposed such a relationship soon after </a:t>
            </a:r>
            <a:r>
              <a:rPr lang="en-US" dirty="0" err="1"/>
              <a:t>Oersted’s</a:t>
            </a:r>
            <a:r>
              <a:rPr lang="en-US" dirty="0"/>
              <a:t> discovery</a:t>
            </a:r>
          </a:p>
        </p:txBody>
      </p:sp>
      <p:graphicFrame>
        <p:nvGraphicFramePr>
          <p:cNvPr id="39117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8883" name="Equation" r:id="rId7" imgW="914400" imgH="190080" progId="Equation.DSMT4">
                  <p:embed/>
                </p:oleObj>
              </mc:Choice>
              <mc:Fallback>
                <p:oleObj name="Equation" r:id="rId7" imgW="914400" imgH="190080" progId="Equation.DSMT4">
                  <p:embed/>
                  <p:pic>
                    <p:nvPicPr>
                      <p:cNvPr id="39117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6" name="Object 8"/>
          <p:cNvGraphicFramePr>
            <a:graphicFrameLocks noChangeAspect="1"/>
          </p:cNvGraphicFramePr>
          <p:nvPr/>
        </p:nvGraphicFramePr>
        <p:xfrm>
          <a:off x="4967288" y="1254125"/>
          <a:ext cx="1052512" cy="727075"/>
        </p:xfrm>
        <a:graphic>
          <a:graphicData uri="http://schemas.openxmlformats.org/presentationml/2006/ole">
            <mc:AlternateContent xmlns:mc="http://schemas.openxmlformats.org/markup-compatibility/2006">
              <mc:Choice xmlns:v="urn:schemas-microsoft-com:vml" Requires="v">
                <p:oleObj spid="_x0000_s318884" name="Equation" r:id="rId8" imgW="533160" imgH="368280" progId="Equation.DSMT4">
                  <p:embed/>
                </p:oleObj>
              </mc:Choice>
              <mc:Fallback>
                <p:oleObj name="Equation" r:id="rId8" imgW="533160" imgH="368280" progId="Equation.DSMT4">
                  <p:embed/>
                  <p:pic>
                    <p:nvPicPr>
                      <p:cNvPr id="39117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7288" y="1254125"/>
                        <a:ext cx="1052512" cy="72707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2218950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Nov. 18,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2B316B03-D141-394E-9707-698C4CCDA9DA}" type="slidenum">
              <a:rPr lang="en-US"/>
              <a:pPr/>
              <a:t>9</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9904" name="Equation" r:id="rId4" imgW="914400" imgH="190080" progId="Equation.DSMT4">
                  <p:embed/>
                </p:oleObj>
              </mc:Choice>
              <mc:Fallback>
                <p:oleObj name="Equation" r:id="rId4" imgW="914400" imgH="190080" progId="Equation.DSMT4">
                  <p:embed/>
                  <p:pic>
                    <p:nvPicPr>
                      <p:cNvPr id="3921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9905" name="Equation" r:id="rId6" imgW="914400" imgH="190080" progId="Equation.DSMT4">
                  <p:embed/>
                </p:oleObj>
              </mc:Choice>
              <mc:Fallback>
                <p:oleObj name="Equation" r:id="rId6" imgW="914400" imgH="190080" progId="Equation.DSMT4">
                  <p:embed/>
                  <p:pic>
                    <p:nvPicPr>
                      <p:cNvPr id="3921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9906" name="Equation" r:id="rId7" imgW="914400" imgH="190080" progId="Equation.DSMT4">
                  <p:embed/>
                </p:oleObj>
              </mc:Choice>
              <mc:Fallback>
                <p:oleObj name="Equation" r:id="rId7" imgW="914400" imgH="190080" progId="Equation.DSMT4">
                  <p:embed/>
                  <p:pic>
                    <p:nvPicPr>
                      <p:cNvPr id="392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a:t>
            </a:r>
            <a:r>
              <a:rPr lang="en-US" b="1" dirty="0">
                <a:solidFill>
                  <a:srgbClr val="FF0000"/>
                </a:solidFill>
              </a:rPr>
              <a:t>B</a:t>
            </a:r>
            <a:r>
              <a:rPr lang="en-US" dirty="0"/>
              <a:t> parallel to that segment is equal to </a:t>
            </a:r>
            <a:r>
              <a:rPr lang="en-US" b="1" dirty="0">
                <a:solidFill>
                  <a:srgbClr val="FF0000"/>
                </a:solidFill>
                <a:latin typeface="Symbol" charset="2"/>
              </a:rPr>
              <a:t>μ</a:t>
            </a:r>
            <a:r>
              <a:rPr lang="en-US" b="1" baseline="-25000" dirty="0">
                <a:solidFill>
                  <a:srgbClr val="FF0000"/>
                </a:solidFill>
              </a:rPr>
              <a:t>0</a:t>
            </a:r>
            <a:r>
              <a:rPr lang="en-US" dirty="0"/>
              <a:t> times the net current </a:t>
            </a:r>
            <a:r>
              <a:rPr lang="en-US" b="1" dirty="0" err="1">
                <a:solidFill>
                  <a:srgbClr val="FF0000"/>
                </a:solidFill>
                <a:latin typeface="Monotype Corsiva" charset="0"/>
              </a:rPr>
              <a:t>I</a:t>
            </a:r>
            <a:r>
              <a:rPr lang="en-US" b="1" baseline="-25000" dirty="0" err="1">
                <a:solidFill>
                  <a:srgbClr val="FF0000"/>
                </a:solidFill>
              </a:rPr>
              <a:t>encl</a:t>
            </a:r>
            <a:r>
              <a:rPr lang="en-US" b="1" baseline="-25000" dirty="0">
                <a:solidFill>
                  <a:srgbClr val="FF0000"/>
                </a:solidFill>
              </a:rPr>
              <a:t> </a:t>
            </a:r>
            <a:r>
              <a:rPr lang="en-US" dirty="0"/>
              <a:t>that passes through the surface enclosed by the path</a:t>
            </a:r>
          </a:p>
          <a:p>
            <a:pPr lvl="1"/>
            <a:r>
              <a:rPr lang="en-US" dirty="0"/>
              <a:t> </a:t>
            </a:r>
          </a:p>
          <a:p>
            <a:pPr lvl="1"/>
            <a:r>
              <a:rPr lang="en-US" dirty="0"/>
              <a:t>In the limit </a:t>
            </a:r>
            <a:r>
              <a:rPr lang="en-US" b="1" dirty="0" err="1">
                <a:solidFill>
                  <a:srgbClr val="FF0000"/>
                </a:solidFill>
                <a:latin typeface="Symbol" charset="2"/>
              </a:rPr>
              <a:t>Δ</a:t>
            </a:r>
            <a:r>
              <a:rPr lang="en-US" b="1" dirty="0" err="1">
                <a:solidFill>
                  <a:srgbClr val="FF0000"/>
                </a:solidFill>
                <a:latin typeface="Monotype Corsiva" charset="0"/>
              </a:rPr>
              <a:t>l</a:t>
            </a:r>
            <a:r>
              <a:rPr lang="en-US" b="1" dirty="0">
                <a:solidFill>
                  <a:srgbClr val="FF0000"/>
                </a:solidFill>
              </a:rPr>
              <a:t> </a:t>
            </a:r>
            <a:r>
              <a:rPr lang="en-US" b="1" dirty="0">
                <a:solidFill>
                  <a:srgbClr val="FF0000"/>
                </a:solidFill>
                <a:sym typeface="Wingdings" charset="2"/>
              </a:rPr>
              <a:t>0</a:t>
            </a:r>
            <a:r>
              <a:rPr lang="en-US" dirty="0">
                <a:sym typeface="Wingdings" charset="2"/>
              </a:rPr>
              <a:t>,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9907" name="Equation" r:id="rId8" imgW="914400" imgH="190080" progId="Equation.DSMT4">
                  <p:embed/>
                </p:oleObj>
              </mc:Choice>
              <mc:Fallback>
                <p:oleObj name="Equation" r:id="rId8" imgW="914400" imgH="190080" progId="Equation.DSMT4">
                  <p:embed/>
                  <p:pic>
                    <p:nvPicPr>
                      <p:cNvPr id="39219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92200" name="Picture 8" descr="FG28_006"/>
          <p:cNvPicPr>
            <a:picLocks noChangeAspect="1" noChangeArrowheads="1"/>
          </p:cNvPicPr>
          <p:nvPr/>
        </p:nvPicPr>
        <p:blipFill>
          <a:blip r:embed="rId9"/>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mc:AlternateContent xmlns:mc="http://schemas.openxmlformats.org/markup-compatibility/2006">
              <mc:Choice xmlns:v="urn:schemas-microsoft-com:vml" Requires="v">
                <p:oleObj spid="_x0000_s319908" name="Equation" r:id="rId10" imgW="977760" imgH="253800" progId="Equation.DSMT4">
                  <p:embed/>
                </p:oleObj>
              </mc:Choice>
              <mc:Fallback>
                <p:oleObj name="Equation" r:id="rId10" imgW="977760" imgH="253800" progId="Equation.DSMT4">
                  <p:embed/>
                  <p:pic>
                    <p:nvPicPr>
                      <p:cNvPr id="39220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4343400"/>
                        <a:ext cx="2197100" cy="569913"/>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81000" y="685800"/>
            <a:ext cx="68580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split this path in small segments each of </a:t>
            </a:r>
            <a:r>
              <a:rPr lang="en-US" sz="2800" b="1" dirty="0" err="1">
                <a:solidFill>
                  <a:srgbClr val="FF0000"/>
                </a:solidFill>
                <a:latin typeface="Symbol" charset="2"/>
                <a:ea typeface="ＭＳ Ｐゴシック" charset="-128"/>
              </a:rPr>
              <a:t>Δ</a:t>
            </a:r>
            <a:r>
              <a:rPr lang="en-US" sz="2800" b="1" dirty="0" err="1">
                <a:solidFill>
                  <a:srgbClr val="FF0000"/>
                </a:solidFill>
                <a:latin typeface="Monotype Corsiva" charset="0"/>
                <a:ea typeface="ＭＳ Ｐゴシック" charset="-128"/>
              </a:rPr>
              <a:t>l</a:t>
            </a:r>
            <a:r>
              <a:rPr lang="en-US" sz="2800" dirty="0">
                <a:solidFill>
                  <a:srgbClr val="660066"/>
                </a:solidFill>
                <a:latin typeface="Arial Narrow" charset="0"/>
                <a:ea typeface="ＭＳ Ｐゴシック" charset="-128"/>
              </a:rPr>
              <a:t> long.</a:t>
            </a:r>
          </a:p>
        </p:txBody>
      </p:sp>
      <p:sp>
        <p:nvSpPr>
          <p:cNvPr id="392205" name="Text Box 13"/>
          <p:cNvSpPr txBox="1">
            <a:spLocks noChangeArrowheads="1"/>
          </p:cNvSpPr>
          <p:nvPr/>
        </p:nvSpPr>
        <p:spPr bwMode="auto">
          <a:xfrm>
            <a:off x="5867400" y="5486400"/>
            <a:ext cx="3124200" cy="646331"/>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1800" dirty="0">
                <a:solidFill>
                  <a:srgbClr val="CC0000"/>
                </a:solidFill>
                <a:latin typeface="Arial Narrow" charset="0"/>
              </a:rPr>
              <a:t>Looks very similar to a law in the electricity.  Which law is it? </a:t>
            </a:r>
            <a:r>
              <a:rPr lang="en-US" sz="1800" dirty="0">
                <a:solidFill>
                  <a:srgbClr val="CC00CC"/>
                </a:solidFill>
                <a:latin typeface="Arial Narrow" charset="0"/>
              </a:rPr>
              <a:t>(Poll17)</a:t>
            </a:r>
          </a:p>
        </p:txBody>
      </p:sp>
      <p:sp>
        <p:nvSpPr>
          <p:cNvPr id="392206" name="Text Box 14"/>
          <p:cNvSpPr txBox="1">
            <a:spLocks noChangeArrowheads="1"/>
          </p:cNvSpPr>
          <p:nvPr/>
        </p:nvSpPr>
        <p:spPr bwMode="auto">
          <a:xfrm>
            <a:off x="6248400" y="6248400"/>
            <a:ext cx="1295400" cy="40481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Gauss’ Law</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0978" y="5363835"/>
            <a:ext cx="2304222" cy="679450"/>
          </a:xfrm>
          <a:prstGeom prst="rect">
            <a:avLst/>
          </a:prstGeom>
          <a:ln w="38100">
            <a:solidFill>
              <a:srgbClr val="C00000"/>
            </a:solidFill>
          </a:ln>
        </p:spPr>
      </p:pic>
    </p:spTree>
    <p:extLst>
      <p:ext uri="{BB962C8B-B14F-4D97-AF65-F5344CB8AC3E}">
        <p14:creationId xmlns:p14="http://schemas.microsoft.com/office/powerpoint/2010/main" val="3717615291"/>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70069</TotalTime>
  <Words>1670</Words>
  <Application>Microsoft Macintosh PowerPoint</Application>
  <PresentationFormat>On-screen Show (4:3)</PresentationFormat>
  <Paragraphs>159</Paragraphs>
  <Slides>14</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Arial Narrow</vt:lpstr>
      <vt:lpstr>Monotype Corsiva</vt:lpstr>
      <vt:lpstr>Symbol</vt:lpstr>
      <vt:lpstr>Times New Roman</vt:lpstr>
      <vt:lpstr>phys1443-spring02</vt:lpstr>
      <vt:lpstr>Equation</vt:lpstr>
      <vt:lpstr>PHYS 1441 – Section 002 Lecture #20</vt:lpstr>
      <vt:lpstr>Announcements</vt:lpstr>
      <vt:lpstr>Some Basic Formulae</vt:lpstr>
      <vt:lpstr>Force Between Two Parallel Wires</vt:lpstr>
      <vt:lpstr>Force Between Two Parallel Wires</vt:lpstr>
      <vt:lpstr>Example 28 – 5 </vt:lpstr>
      <vt:lpstr>Operational Definition of Units: Ampere and Coulomb</vt:lpstr>
      <vt:lpstr>Ampére’s Law</vt:lpstr>
      <vt:lpstr>Ampére’s Law</vt:lpstr>
      <vt:lpstr>Verification of Ampére’s Law</vt:lpstr>
      <vt:lpstr>Verification of Ampére’s Law</vt:lpstr>
      <vt:lpstr>Example 28 – 6 </vt:lpstr>
      <vt:lpstr>Example 28 – 6 cont’d </vt:lpstr>
      <vt:lpstr>Example 28 – 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1358</cp:revision>
  <dcterms:created xsi:type="dcterms:W3CDTF">2012-01-19T04:21:20Z</dcterms:created>
  <dcterms:modified xsi:type="dcterms:W3CDTF">2020-11-18T20:59:16Z</dcterms:modified>
</cp:coreProperties>
</file>